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08" r:id="rId4"/>
  </p:sldMasterIdLst>
  <p:sldIdLst>
    <p:sldId id="257" r:id="rId5"/>
  </p:sldIdLst>
  <p:sldSz cx="21945600" cy="32918400"/>
  <p:notesSz cx="6858000" cy="9144000"/>
  <p:embeddedFontLst>
    <p:embeddedFont>
      <p:font typeface="Segoe UI Semibold" panose="020B0702040204020203" pitchFamily="34" charset="0"/>
      <p:bold r:id="rId6"/>
      <p:boldItalic r:id="rId7"/>
    </p:embeddedFont>
    <p:embeddedFont>
      <p:font typeface="Segoe WP" panose="020B0604020202020204" charset="0"/>
      <p:regular r:id="rId8"/>
      <p:bold r:id="rId9"/>
    </p:embeddedFont>
    <p:embeddedFont>
      <p:font typeface="Segoe WP Semibold" panose="020B0604020202020204" charset="0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FF6F7"/>
    <a:srgbClr val="0072C6"/>
    <a:srgbClr val="EB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2268" y="336"/>
      </p:cViewPr>
      <p:guideLst>
        <p:guide orient="horz" pos="13824"/>
        <p:guide pos="10368"/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u Ding" userId="f5587075-e664-4194-a8f9-7f90e89679c2" providerId="ADAL" clId="{B38814A2-84AC-4F9F-BE41-D314DCB2B42C}"/>
    <pc:docChg chg="modSld">
      <pc:chgData name="Bailu Ding" userId="f5587075-e664-4194-a8f9-7f90e89679c2" providerId="ADAL" clId="{B38814A2-84AC-4F9F-BE41-D314DCB2B42C}" dt="2019-01-31T02:36:38.988" v="2" actId="20577"/>
      <pc:docMkLst>
        <pc:docMk/>
      </pc:docMkLst>
      <pc:sldChg chg="modSp">
        <pc:chgData name="Bailu Ding" userId="f5587075-e664-4194-a8f9-7f90e89679c2" providerId="ADAL" clId="{B38814A2-84AC-4F9F-BE41-D314DCB2B42C}" dt="2019-01-31T02:36:38.988" v="2" actId="20577"/>
        <pc:sldMkLst>
          <pc:docMk/>
          <pc:sldMk cId="1339418715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b58cd01a4abd09e/Projects/PlanStitch/Slides/PlanStitch_ProductTeam_20180123/figu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.sharepoint.com/teams/autoindexingmsr/Shared%20Documents/Presentations/PlanStitch/VLDB2018/exp_figu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Percent</a:t>
            </a:r>
            <a:r>
              <a:rPr lang="en-US" b="1" baseline="0" dirty="0"/>
              <a:t> of Plans Improved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PlanCoverage!$B$1</c:f>
              <c:strCache>
                <c:ptCount val="1"/>
                <c:pt idx="0">
                  <c:v>RBPC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PlanCoverage!$A$2:$A$5</c:f>
              <c:strCache>
                <c:ptCount val="4"/>
                <c:pt idx="0">
                  <c:v>TPC-DS</c:v>
                </c:pt>
                <c:pt idx="1">
                  <c:v>Cust1</c:v>
                </c:pt>
                <c:pt idx="2">
                  <c:v>Cust2</c:v>
                </c:pt>
                <c:pt idx="3">
                  <c:v>Cust3</c:v>
                </c:pt>
              </c:strCache>
            </c:strRef>
          </c:cat>
          <c:val>
            <c:numRef>
              <c:f>PlanCoverage!$B$2:$B$5</c:f>
              <c:numCache>
                <c:formatCode>General</c:formatCode>
                <c:ptCount val="4"/>
                <c:pt idx="0">
                  <c:v>10.849056603773599</c:v>
                </c:pt>
                <c:pt idx="1">
                  <c:v>0</c:v>
                </c:pt>
                <c:pt idx="2">
                  <c:v>0.43859649122806998</c:v>
                </c:pt>
                <c:pt idx="3">
                  <c:v>16.438356164383599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E-48BF-A24D-9DB574506F6F}"/>
            </c:ext>
          </c:extLst>
        </c:ser>
        <c:ser>
          <c:idx val="1"/>
          <c:order val="1"/>
          <c:tx>
            <c:strRef>
              <c:f>PlanCoverage!$C$1</c:f>
              <c:strCache>
                <c:ptCount val="1"/>
                <c:pt idx="0">
                  <c:v>Stitch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PlanCoverage!$A$2:$A$5</c:f>
              <c:strCache>
                <c:ptCount val="4"/>
                <c:pt idx="0">
                  <c:v>TPC-DS</c:v>
                </c:pt>
                <c:pt idx="1">
                  <c:v>Cust1</c:v>
                </c:pt>
                <c:pt idx="2">
                  <c:v>Cust2</c:v>
                </c:pt>
                <c:pt idx="3">
                  <c:v>Cust3</c:v>
                </c:pt>
              </c:strCache>
            </c:strRef>
          </c:cat>
          <c:val>
            <c:numRef>
              <c:f>PlanCoverage!$C$2:$C$5</c:f>
              <c:numCache>
                <c:formatCode>General</c:formatCode>
                <c:ptCount val="4"/>
                <c:pt idx="0">
                  <c:v>18.867924528301899</c:v>
                </c:pt>
                <c:pt idx="1">
                  <c:v>2.1164021164021198</c:v>
                </c:pt>
                <c:pt idx="2">
                  <c:v>8.3333333333333304</c:v>
                </c:pt>
                <c:pt idx="3">
                  <c:v>32.876712328767098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DE-48BF-A24D-9DB574506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007984"/>
        <c:axId val="392009296"/>
      </c:barChart>
      <c:catAx>
        <c:axId val="39200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009296"/>
        <c:crosses val="autoZero"/>
        <c:auto val="1"/>
        <c:lblAlgn val="ctr"/>
        <c:lblOffset val="100"/>
        <c:noMultiLvlLbl val="0"/>
      </c:catAx>
      <c:valAx>
        <c:axId val="3920092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/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00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Plan Improvement on TPC-DS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improvement!$A$2</c:f>
              <c:strCache>
                <c:ptCount val="1"/>
                <c:pt idx="0">
                  <c:v>Execution Cost Reduction / %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numRef>
              <c:f>improvement!$A$3:$A$11</c:f>
              <c:numCache>
                <c:formatCode>General</c:formatCode>
                <c:ptCount val="9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</c:numCache>
            </c:numRef>
          </c:cat>
          <c:val>
            <c:numRef>
              <c:f>improvement!$B$3:$B$11</c:f>
              <c:numCache>
                <c:formatCode>General</c:formatCode>
                <c:ptCount val="9"/>
                <c:pt idx="0">
                  <c:v>15.929203539823</c:v>
                </c:pt>
                <c:pt idx="1">
                  <c:v>15.929203539823</c:v>
                </c:pt>
                <c:pt idx="2">
                  <c:v>12.389380530973501</c:v>
                </c:pt>
                <c:pt idx="3">
                  <c:v>8.8495575221239005</c:v>
                </c:pt>
                <c:pt idx="4">
                  <c:v>0</c:v>
                </c:pt>
                <c:pt idx="5">
                  <c:v>0.88495575221238898</c:v>
                </c:pt>
                <c:pt idx="6">
                  <c:v>0.88495575221238898</c:v>
                </c:pt>
                <c:pt idx="7">
                  <c:v>0.88495575221238898</c:v>
                </c:pt>
                <c:pt idx="8">
                  <c:v>0.88495575221238898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D-46B0-8438-16A2DE365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9002440"/>
        <c:axId val="629005064"/>
      </c:barChart>
      <c:catAx>
        <c:axId val="629002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 Cost Reduction /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005064"/>
        <c:crosses val="autoZero"/>
        <c:auto val="1"/>
        <c:lblAlgn val="ctr"/>
        <c:lblOffset val="100"/>
        <c:noMultiLvlLbl val="0"/>
      </c:catAx>
      <c:valAx>
        <c:axId val="629005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Plans /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002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700D-E238-4589-84D5-35A0082F2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5387342"/>
            <a:ext cx="1645920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02B2B-063F-4A8B-8225-F6A7344C8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39A1A-2CAF-4853-B85B-38E1959F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13070-910B-497B-8765-24E06F36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61DF-D0EF-42AF-A7FD-8A3F000E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0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16585-B45A-4CF5-BF2C-7E787856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FB2F7-25CF-4F9C-B086-5A517F0E1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0A8B-857B-42C5-931A-D9438662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19BC4-3EF2-4AFA-BDEC-0BCE3BA0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C49E-E585-4046-B50A-86171027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8448-07BF-4CAC-B790-6CBEA066D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704820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05286-9C5B-4A0B-8F98-9F5860214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08760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188D0-880B-469F-9A27-78DE45F8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80B57-7432-42D0-83E7-89EC9B6A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57330-7AE3-402A-B8FF-57507C65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0A0B-2D11-4158-8438-CB35A8383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03DC6-2898-4450-9C6D-AF348BC0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04ADF-80C3-48AF-86D4-C4B29E63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C1F87-D5AF-4D44-8EEF-09F6FEE7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9A36-178B-41DA-BAE7-DAAD5A7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9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44F9B-0446-451D-A82C-51FC2DAE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330" y="8206745"/>
            <a:ext cx="1892808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78AEC-B80B-4394-AD3B-EF8C9F210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7330" y="22029425"/>
            <a:ext cx="1892808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E4C3-269D-47E8-9872-003A1DFF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90E17-B09C-4CB6-AC78-C8DE052C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028-5796-4C95-BD87-4FD67D62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1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3C0C-5DB4-47A2-895C-508C8D9F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1C04-014A-456A-AE91-9A81C60C6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70004-349A-49E9-9C8F-3785EDEA1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545A4-A1E3-4518-A70A-9356CFAE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66CF1-E603-47D8-A4BF-DF3998B4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12585-0FEF-4C55-9600-463EE3F6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6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7F01-06F7-42DD-B5B7-B67B09AE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8" y="1752603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0457C-7C11-496B-BF6B-F606CE8D1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619" y="8069582"/>
            <a:ext cx="9284017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CF10B-B649-4DC0-A977-7DFB69AE7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1619" y="12024360"/>
            <a:ext cx="928401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FDA6F-FA03-4E31-968E-E8D42D588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109960" y="8069582"/>
            <a:ext cx="9329738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24187-2639-42BF-889A-69CB03E22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109960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CBDC2-53B7-45B4-B4A6-2C2BB06A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5EDA7-3004-4AF0-A6CA-6D1E9414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8A40-0C65-4875-8C3A-1E12BF32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6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22E8-643A-43CD-86E6-AF302C73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DFBE1-FC5A-4BB1-9FD1-4F62C9EA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7C1BB-B9C8-4481-8927-AC1FF3A8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51689-653B-4712-A214-A0814851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7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E94025-ADCD-470A-BE82-537D6E444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65BBC-1A12-4A7B-8D34-F6A63843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F2016-6C66-4B02-A04F-E4C717CE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7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419B-175F-40A5-A134-4EEE6F08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3D616-472D-467E-AE75-0B345E2AF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E9C87-6984-49C4-9C65-EFB792FBD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13BEF-B2A1-473C-BCCE-A57F606B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C635C-DD72-4665-883C-8C557DF2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C8D02-4B70-4A5C-BBF2-144C068B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2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80D3-A89A-445F-927F-8456D934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416366-7643-4B67-8D76-BBD5D540B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329738" y="4739642"/>
            <a:ext cx="11109960" cy="23393400"/>
          </a:xfrm>
        </p:spPr>
        <p:txBody>
          <a:bodyPr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A8010-E0DB-49F9-B07C-A76AB32E1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017C8-FD89-4F84-AB89-B2C3A81B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D4F4-B4B4-BB43-AB5A-3F52AE9DC3E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C435C-4AF0-4328-9590-0C4CA4D8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2D11D-CD17-480B-ABBA-C7EF5056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B37347-D570-4C15-8E92-EB590562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752603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7B15-A3AD-493A-A8AC-D47181CFA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D93F8-30CC-4668-A41F-319995CF6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0876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7E771-AC7C-4171-B319-BAAB24834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9480" y="30510482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1ADC4-27DB-4075-A280-C2C2A1813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99080" y="30510482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19C6-FA96-2F45-A1E3-E3E8F07449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0B3313-F403-4FF4-8437-69738176BBDF}"/>
              </a:ext>
            </a:extLst>
          </p:cNvPr>
          <p:cNvSpPr txBox="1"/>
          <p:nvPr userDrawn="1"/>
        </p:nvSpPr>
        <p:spPr>
          <a:xfrm>
            <a:off x="14165095" y="25150559"/>
            <a:ext cx="131888" cy="102005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F669E6-38D3-43DD-A2E8-A5EE7AA3B1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30289500"/>
            <a:ext cx="21945601" cy="26558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B37B2A-BC64-41CD-BDAC-0B96A75D26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9975" y="30832314"/>
            <a:ext cx="3875899" cy="142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3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4.emf"/><Relationship Id="rId7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29"/>
          <p:cNvSpPr>
            <a:spLocks noChangeArrowheads="1"/>
          </p:cNvSpPr>
          <p:nvPr/>
        </p:nvSpPr>
        <p:spPr bwMode="auto">
          <a:xfrm>
            <a:off x="-1" y="0"/>
            <a:ext cx="21945601" cy="5806509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05740" tIns="34290" rIns="68580" bIns="34290" anchor="ctr"/>
          <a:lstStyle/>
          <a:p>
            <a:pPr algn="ctr" defTabSz="447675"/>
            <a:r>
              <a:rPr lang="en-US" sz="8000" b="1" dirty="0">
                <a:solidFill>
                  <a:schemeClr val="bg1"/>
                </a:solidFill>
                <a:cs typeface="Segoe WP" panose="020B0502040204020203" pitchFamily="34" charset="0"/>
              </a:rPr>
              <a:t>Plan Stitch: Harnessing the Best of Many Plans</a:t>
            </a:r>
          </a:p>
          <a:p>
            <a:pPr algn="ctr" defTabSz="447675"/>
            <a:endParaRPr lang="en-US" sz="4400" b="1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5400" b="1" dirty="0">
                <a:solidFill>
                  <a:schemeClr val="bg1"/>
                </a:solidFill>
                <a:cs typeface="Segoe WP" panose="020B0502040204020203" pitchFamily="34" charset="0"/>
              </a:rPr>
              <a:t>Bailu Ding, Sudipto Das, Wentao Wu, Surajit Chaudhuri, Vivek Narasayya</a:t>
            </a:r>
          </a:p>
          <a:p>
            <a:pPr algn="ctr" defTabSz="447675"/>
            <a:endParaRPr lang="en-US" sz="4400" b="1" baseline="30000" dirty="0">
              <a:solidFill>
                <a:schemeClr val="bg1"/>
              </a:solidFill>
              <a:cs typeface="Segoe WP" panose="020B0502040204020203" pitchFamily="34" charset="0"/>
            </a:endParaRPr>
          </a:p>
          <a:p>
            <a:pPr algn="ctr" defTabSz="447675"/>
            <a:r>
              <a:rPr lang="en-US" sz="4800" i="1" dirty="0">
                <a:solidFill>
                  <a:schemeClr val="bg1"/>
                </a:solidFill>
                <a:cs typeface="Segoe WP" panose="020B0502040204020203" pitchFamily="34" charset="0"/>
              </a:rPr>
              <a:t>Microsoft Research</a:t>
            </a:r>
            <a:endParaRPr lang="en-US" sz="1600" dirty="0">
              <a:solidFill>
                <a:schemeClr val="bg1"/>
              </a:solidFill>
              <a:cs typeface="Segoe WP" panose="020B0502040204020203" pitchFamily="34" charset="0"/>
            </a:endParaRPr>
          </a:p>
        </p:txBody>
      </p:sp>
      <p:sp>
        <p:nvSpPr>
          <p:cNvPr id="4" name="Rectangle 193"/>
          <p:cNvSpPr>
            <a:spLocks noChangeArrowheads="1"/>
          </p:cNvSpPr>
          <p:nvPr/>
        </p:nvSpPr>
        <p:spPr bwMode="auto">
          <a:xfrm>
            <a:off x="439783" y="6246293"/>
            <a:ext cx="21048618" cy="22821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 cmpd="dbl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 defTabSz="447675"/>
            <a:r>
              <a:rPr lang="en-US" sz="6600" b="1" dirty="0">
                <a:cs typeface="Segoe WP Semibold" panose="020B0702040204020203" pitchFamily="34" charset="0"/>
              </a:rPr>
              <a:t>Construct plans cheaper in execution cost by stitching efficient subplans from previously-executed plans</a:t>
            </a:r>
          </a:p>
        </p:txBody>
      </p:sp>
      <p:sp>
        <p:nvSpPr>
          <p:cNvPr id="7" name="AutoShape 195"/>
          <p:cNvSpPr>
            <a:spLocks noChangeArrowheads="1"/>
          </p:cNvSpPr>
          <p:nvPr/>
        </p:nvSpPr>
        <p:spPr bwMode="auto">
          <a:xfrm>
            <a:off x="439782" y="1001577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Database changes, e.g., index creations, can introduce new query plans with cheaper </a:t>
            </a:r>
            <a:r>
              <a:rPr lang="en-US" sz="3400" b="1" i="1" dirty="0">
                <a:cs typeface="Segoe WP Semibold" panose="020B0702040204020203" pitchFamily="34" charset="0"/>
              </a:rPr>
              <a:t>estimated cost</a:t>
            </a:r>
            <a:r>
              <a:rPr lang="en-US" sz="3400" i="1" dirty="0">
                <a:cs typeface="Segoe WP Semibold" panose="020B0702040204020203" pitchFamily="34" charset="0"/>
              </a:rPr>
              <a:t> which turn out to be more expensive in </a:t>
            </a:r>
            <a:r>
              <a:rPr lang="en-US" sz="3400" b="1" i="1" dirty="0">
                <a:cs typeface="Segoe WP Semibold" panose="020B0702040204020203" pitchFamily="34" charset="0"/>
              </a:rPr>
              <a:t>execution cost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Such query plan </a:t>
            </a:r>
            <a:r>
              <a:rPr lang="en-US" sz="3400" b="1" i="1" dirty="0">
                <a:cs typeface="Segoe WP Semibold" panose="020B0702040204020203" pitchFamily="34" charset="0"/>
              </a:rPr>
              <a:t>regressions</a:t>
            </a:r>
            <a:r>
              <a:rPr lang="en-US" sz="3400" i="1" dirty="0">
                <a:cs typeface="Segoe WP Semibold" panose="020B0702040204020203" pitchFamily="34" charset="0"/>
              </a:rPr>
              <a:t> happen because the query optimizer makes incorrect cost estimates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Reverting to old cheap plans has </a:t>
            </a:r>
            <a:r>
              <a:rPr lang="en-US" sz="3400" b="1" i="1" dirty="0">
                <a:cs typeface="Segoe WP Semibold" panose="020B0702040204020203" pitchFamily="34" charset="0"/>
              </a:rPr>
              <a:t>low risk </a:t>
            </a:r>
            <a:r>
              <a:rPr lang="en-US" sz="3400" i="1" dirty="0">
                <a:cs typeface="Segoe WP Semibold" panose="020B0702040204020203" pitchFamily="34" charset="0"/>
              </a:rPr>
              <a:t>of incurring further regression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This reversion-based plan correction leaves many opportunities on the table for improving plan quality</a:t>
            </a:r>
          </a:p>
        </p:txBody>
      </p:sp>
      <p:sp>
        <p:nvSpPr>
          <p:cNvPr id="8" name="AutoShape 194"/>
          <p:cNvSpPr>
            <a:spLocks noChangeArrowheads="1"/>
          </p:cNvSpPr>
          <p:nvPr/>
        </p:nvSpPr>
        <p:spPr bwMode="auto">
          <a:xfrm>
            <a:off x="439782" y="896825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Motivation</a:t>
            </a:r>
          </a:p>
        </p:txBody>
      </p:sp>
      <p:sp>
        <p:nvSpPr>
          <p:cNvPr id="9" name="AutoShape 195"/>
          <p:cNvSpPr>
            <a:spLocks noChangeArrowheads="1"/>
          </p:cNvSpPr>
          <p:nvPr/>
        </p:nvSpPr>
        <p:spPr bwMode="auto">
          <a:xfrm>
            <a:off x="11183984" y="10015779"/>
            <a:ext cx="10304417" cy="598163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rmAutofit/>
          </a:bodyPr>
          <a:lstStyle/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A previously-executed plan can be overall more expensive in execution cost, but its </a:t>
            </a:r>
            <a:r>
              <a:rPr lang="en-US" sz="3400" b="1" i="1" dirty="0">
                <a:cs typeface="Segoe WP Semibold" panose="020B0702040204020203" pitchFamily="34" charset="0"/>
              </a:rPr>
              <a:t>subplans </a:t>
            </a:r>
            <a:r>
              <a:rPr lang="en-US" sz="3400" i="1" dirty="0">
                <a:cs typeface="Segoe WP Semibold" panose="020B0702040204020203" pitchFamily="34" charset="0"/>
              </a:rPr>
              <a:t>can still be efficient. We can </a:t>
            </a:r>
            <a:r>
              <a:rPr lang="en-US" sz="3400" b="1" i="1" dirty="0">
                <a:cs typeface="Segoe WP Semibold" panose="020B0702040204020203" pitchFamily="34" charset="0"/>
              </a:rPr>
              <a:t>stitch</a:t>
            </a:r>
            <a:r>
              <a:rPr lang="en-US" sz="3400" i="1" dirty="0">
                <a:cs typeface="Segoe WP Semibold" panose="020B0702040204020203" pitchFamily="34" charset="0"/>
              </a:rPr>
              <a:t> efficient subplans to construct a new and cheaper plan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How can we stitch new plans from efficient subplans of previously-executed plans of the same query?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How can we construct the cheapest stitched plan with </a:t>
            </a:r>
            <a:r>
              <a:rPr lang="en-US" sz="3400" b="1" i="1" dirty="0">
                <a:cs typeface="Segoe WP Semibold" panose="020B0702040204020203" pitchFamily="34" charset="0"/>
              </a:rPr>
              <a:t>low risk </a:t>
            </a:r>
            <a:r>
              <a:rPr lang="en-US" sz="3400" i="1" dirty="0">
                <a:cs typeface="Segoe WP Semibold" panose="020B0702040204020203" pitchFamily="34" charset="0"/>
              </a:rPr>
              <a:t>of further regression in execution cost?</a:t>
            </a:r>
          </a:p>
          <a:p>
            <a:pPr indent="-571500" defTabSz="447675">
              <a:spcBef>
                <a:spcPts val="1200"/>
              </a:spcBef>
              <a:spcAft>
                <a:spcPts val="600"/>
              </a:spcAft>
              <a:buFontTx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How can we ensure the correctness of the stitched plan and force the optimizer to execute the plan?</a:t>
            </a:r>
          </a:p>
        </p:txBody>
      </p:sp>
      <p:sp>
        <p:nvSpPr>
          <p:cNvPr id="10" name="AutoShape 194"/>
          <p:cNvSpPr>
            <a:spLocks noChangeArrowheads="1"/>
          </p:cNvSpPr>
          <p:nvPr/>
        </p:nvSpPr>
        <p:spPr bwMode="auto">
          <a:xfrm>
            <a:off x="11183984" y="8968255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Challenges</a:t>
            </a:r>
          </a:p>
        </p:txBody>
      </p:sp>
      <p:sp>
        <p:nvSpPr>
          <p:cNvPr id="11" name="AutoShape 195"/>
          <p:cNvSpPr>
            <a:spLocks noChangeArrowheads="1"/>
          </p:cNvSpPr>
          <p:nvPr/>
        </p:nvSpPr>
        <p:spPr bwMode="auto">
          <a:xfrm>
            <a:off x="439783" y="24297210"/>
            <a:ext cx="10304417" cy="552125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>
            <a:noAutofit/>
          </a:bodyPr>
          <a:lstStyle/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Construct a search space with operators from previously-executed plans using AND-OR graph</a:t>
            </a:r>
          </a:p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Stitch the cheapest plan in the search space from bottom </a:t>
            </a:r>
            <a:r>
              <a:rPr lang="en-US" sz="3400" i="1">
                <a:cs typeface="Segoe WP Semibold" panose="020B0702040204020203" pitchFamily="34" charset="0"/>
              </a:rPr>
              <a:t>up. Estimate </a:t>
            </a:r>
            <a:r>
              <a:rPr lang="en-US" sz="3400" i="1" dirty="0">
                <a:cs typeface="Segoe WP Semibold" panose="020B0702040204020203" pitchFamily="34" charset="0"/>
              </a:rPr>
              <a:t>the cost of stitched plans by directly combining the </a:t>
            </a:r>
            <a:r>
              <a:rPr lang="en-US" sz="3400" b="1" i="1" dirty="0">
                <a:cs typeface="Segoe WP Semibold" panose="020B0702040204020203" pitchFamily="34" charset="0"/>
              </a:rPr>
              <a:t>execution cost</a:t>
            </a:r>
            <a:r>
              <a:rPr lang="en-US" sz="3400" i="1" dirty="0">
                <a:cs typeface="Segoe WP Semibold" panose="020B0702040204020203" pitchFamily="34" charset="0"/>
              </a:rPr>
              <a:t> of operators from previously-executed plans instead of using cardinality and cost models</a:t>
            </a:r>
          </a:p>
          <a:p>
            <a:pPr marL="457200" indent="-457200" defTabSz="4476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i="1" dirty="0">
                <a:cs typeface="Segoe WP Semibold" panose="020B0702040204020203" pitchFamily="34" charset="0"/>
              </a:rPr>
              <a:t>Use query hint to force executing the stitched plan, which also validates the correctness of the plan</a:t>
            </a:r>
          </a:p>
        </p:txBody>
      </p:sp>
      <p:sp>
        <p:nvSpPr>
          <p:cNvPr id="12" name="AutoShape 194"/>
          <p:cNvSpPr>
            <a:spLocks noChangeArrowheads="1"/>
          </p:cNvSpPr>
          <p:nvPr/>
        </p:nvSpPr>
        <p:spPr bwMode="auto">
          <a:xfrm>
            <a:off x="439783" y="23249687"/>
            <a:ext cx="10304417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Key Ideas</a:t>
            </a:r>
          </a:p>
        </p:txBody>
      </p:sp>
      <p:sp>
        <p:nvSpPr>
          <p:cNvPr id="13" name="AutoShape 195"/>
          <p:cNvSpPr>
            <a:spLocks noChangeArrowheads="1"/>
          </p:cNvSpPr>
          <p:nvPr/>
        </p:nvSpPr>
        <p:spPr bwMode="auto">
          <a:xfrm>
            <a:off x="11183984" y="24297210"/>
            <a:ext cx="10304417" cy="552125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274320" tIns="34290" rIns="274320" bIns="34290" anchor="ctr"/>
          <a:lstStyle/>
          <a:p>
            <a:pPr defTabSz="447675"/>
            <a:endParaRPr lang="en-US" sz="3600" b="1" i="1" dirty="0">
              <a:solidFill>
                <a:schemeClr val="tx1">
                  <a:lumMod val="65000"/>
                  <a:lumOff val="35000"/>
                </a:schemeClr>
              </a:solidFill>
              <a:cs typeface="Segoe UI Semibold" panose="020B0702040204020203" pitchFamily="34" charset="0"/>
            </a:endParaRPr>
          </a:p>
        </p:txBody>
      </p:sp>
      <p:sp>
        <p:nvSpPr>
          <p:cNvPr id="14" name="AutoShape 194"/>
          <p:cNvSpPr>
            <a:spLocks noChangeArrowheads="1"/>
          </p:cNvSpPr>
          <p:nvPr/>
        </p:nvSpPr>
        <p:spPr bwMode="auto">
          <a:xfrm>
            <a:off x="11183985" y="23249687"/>
            <a:ext cx="10304416" cy="1047524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r>
              <a:rPr lang="en-US" sz="6600" b="1" dirty="0">
                <a:solidFill>
                  <a:schemeClr val="bg1"/>
                </a:solidFill>
                <a:cs typeface="Segoe UI Semibold" panose="020B0702040204020203" pitchFamily="34" charset="0"/>
              </a:rPr>
              <a:t>Experimental Results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930" y="22464836"/>
            <a:ext cx="71341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Example of Plan Stitch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217221" y="22459001"/>
            <a:ext cx="8015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2C6"/>
                </a:solidFill>
              </a:rPr>
              <a:t>Stitch Plan from AND-OR Graph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27098" y="24358563"/>
            <a:ext cx="9818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Up to 2 orders of magnitude reduction in execution cost compared with reversion-based plan correction (RBPC)</a:t>
            </a:r>
          </a:p>
        </p:txBody>
      </p:sp>
      <p:sp>
        <p:nvSpPr>
          <p:cNvPr id="25" name="AutoShape 194">
            <a:extLst>
              <a:ext uri="{FF2B5EF4-FFF2-40B4-BE49-F238E27FC236}">
                <a16:creationId xmlns:a16="http://schemas.microsoft.com/office/drawing/2014/main" id="{0CEEB5DB-4779-43CD-8B98-12E287AD3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0248219"/>
            <a:ext cx="21945601" cy="2721961"/>
          </a:xfrm>
          <a:prstGeom prst="roundRect">
            <a:avLst>
              <a:gd name="adj" fmla="val 0"/>
            </a:avLst>
          </a:prstGeom>
          <a:solidFill>
            <a:srgbClr val="0072C6"/>
          </a:solidFill>
          <a:ln w="9525">
            <a:noFill/>
            <a:round/>
            <a:headEnd/>
            <a:tailEnd/>
          </a:ln>
          <a:effectLst/>
        </p:spPr>
        <p:txBody>
          <a:bodyPr wrap="none" lIns="205740" tIns="34290" rIns="68580" bIns="34290" anchor="ctr"/>
          <a:lstStyle/>
          <a:p>
            <a:pPr algn="ctr" defTabSz="447675"/>
            <a:endParaRPr lang="en-US" sz="6600" b="1" dirty="0">
              <a:solidFill>
                <a:schemeClr val="bg1"/>
              </a:solidFill>
              <a:cs typeface="Segoe UI Semibold" panose="020B0702040204020203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5D4C352-A84D-40FB-BC7B-268F24732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5204" y="30248219"/>
            <a:ext cx="6120396" cy="27432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5C05C6-ABE0-40BB-A38D-E45B9136F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57" y="16419059"/>
            <a:ext cx="4442819" cy="32662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04DF6C9-31ED-464B-B16E-D0BA94BF2C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106" y="16459200"/>
            <a:ext cx="4442819" cy="32662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00C0ADF-72BF-49F0-97A7-8A2A5C7F5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2865" y="19355373"/>
            <a:ext cx="4442819" cy="326625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707C972-1025-4DF1-9804-BC5D09BA630E}"/>
              </a:ext>
            </a:extLst>
          </p:cNvPr>
          <p:cNvSpPr txBox="1"/>
          <p:nvPr/>
        </p:nvSpPr>
        <p:spPr>
          <a:xfrm>
            <a:off x="680033" y="16387282"/>
            <a:ext cx="166263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Old Plan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2FE525-58DE-4FDC-B795-FCA48F5AFE16}"/>
              </a:ext>
            </a:extLst>
          </p:cNvPr>
          <p:cNvSpPr txBox="1"/>
          <p:nvPr/>
        </p:nvSpPr>
        <p:spPr>
          <a:xfrm>
            <a:off x="6291659" y="16387282"/>
            <a:ext cx="185288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New Plan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E5E5A910-693E-4ED6-BFE7-A68DF3335999}"/>
              </a:ext>
            </a:extLst>
          </p:cNvPr>
          <p:cNvSpPr/>
          <p:nvPr/>
        </p:nvSpPr>
        <p:spPr>
          <a:xfrm>
            <a:off x="4924425" y="17922433"/>
            <a:ext cx="1480555" cy="55037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4FEDA0-29DA-4623-8ED2-4A03D1D8E989}"/>
              </a:ext>
            </a:extLst>
          </p:cNvPr>
          <p:cNvSpPr txBox="1"/>
          <p:nvPr/>
        </p:nvSpPr>
        <p:spPr>
          <a:xfrm>
            <a:off x="4854223" y="17327859"/>
            <a:ext cx="162095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I</a:t>
            </a:r>
            <a:r>
              <a:rPr lang="en-US" sz="2000" dirty="0"/>
              <a:t>B</a:t>
            </a:r>
            <a:r>
              <a:rPr lang="en-US" sz="3400" dirty="0"/>
              <a:t> and I</a:t>
            </a:r>
            <a:r>
              <a:rPr lang="en-US" sz="2000" dirty="0"/>
              <a:t>D</a:t>
            </a:r>
            <a:endParaRPr lang="en-US" sz="3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12B5B8-27FD-481F-B41E-9CDD74C5B4CD}"/>
              </a:ext>
            </a:extLst>
          </p:cNvPr>
          <p:cNvSpPr txBox="1"/>
          <p:nvPr/>
        </p:nvSpPr>
        <p:spPr>
          <a:xfrm>
            <a:off x="6094296" y="20480949"/>
            <a:ext cx="437004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Stitched Plan: combine</a:t>
            </a:r>
          </a:p>
          <a:p>
            <a:r>
              <a:rPr lang="en-US" sz="3400" dirty="0"/>
              <a:t>best parts of both plans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65E09B2-9D9F-48ED-8978-596AF2F001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58255" y="16146204"/>
            <a:ext cx="7674720" cy="6164001"/>
          </a:xfrm>
          <a:prstGeom prst="rect">
            <a:avLst/>
          </a:prstGeom>
        </p:spPr>
      </p:pic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E0607AA7-7AF7-4DC8-A93E-E38F433736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449966"/>
              </p:ext>
            </p:extLst>
          </p:nvPr>
        </p:nvGraphicFramePr>
        <p:xfrm>
          <a:off x="16264988" y="25650934"/>
          <a:ext cx="5109112" cy="2720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293A3BA5-4395-4398-AF1C-B92C225523EC}"/>
              </a:ext>
            </a:extLst>
          </p:cNvPr>
          <p:cNvSpPr txBox="1"/>
          <p:nvPr/>
        </p:nvSpPr>
        <p:spPr>
          <a:xfrm>
            <a:off x="11155877" y="28232380"/>
            <a:ext cx="103499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1.7x – 19x more plans improved</a:t>
            </a:r>
          </a:p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less than 3% of plans with worse execution cost than RBPC</a:t>
            </a:r>
          </a:p>
          <a:p>
            <a:pPr algn="ctr"/>
            <a:r>
              <a:rPr lang="en-US" sz="3200" i="1" dirty="0">
                <a:cs typeface="Segoe WP Semibold" panose="020B0702040204020203" pitchFamily="34" charset="0"/>
              </a:rPr>
              <a:t>less overhead than optimizing the same query</a:t>
            </a: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BADF8634-EE44-435D-87B5-A8F7A954FF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972862"/>
              </p:ext>
            </p:extLst>
          </p:nvPr>
        </p:nvGraphicFramePr>
        <p:xfrm>
          <a:off x="11183985" y="25650933"/>
          <a:ext cx="5109113" cy="2720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339418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e4521d-181b-4aee-b4a8-952b2bc14729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8D393254D930438EAEFA57144E97A1" ma:contentTypeVersion="9" ma:contentTypeDescription="Create a new document." ma:contentTypeScope="" ma:versionID="70de4cc30d8ccaae9f48240f5bf7709b">
  <xsd:schema xmlns:xsd="http://www.w3.org/2001/XMLSchema" xmlns:xs="http://www.w3.org/2001/XMLSchema" xmlns:p="http://schemas.microsoft.com/office/2006/metadata/properties" xmlns:ns2="ed971524-76e7-40a8-a01a-f99956bd178c" xmlns:ns3="b0e4521d-181b-4aee-b4a8-952b2bc14729" targetNamespace="http://schemas.microsoft.com/office/2006/metadata/properties" ma:root="true" ma:fieldsID="f863d29d033e5dd2fade28fbc1e3c95a" ns2:_="" ns3:_="">
    <xsd:import namespace="ed971524-76e7-40a8-a01a-f99956bd178c"/>
    <xsd:import namespace="b0e4521d-181b-4aee-b4a8-952b2bc147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1524-76e7-40a8-a01a-f99956bd1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4521d-181b-4aee-b4a8-952b2bc14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2A3EE0-799F-441E-A008-54003D7DB583}">
  <ds:schemaRefs>
    <ds:schemaRef ds:uri="http://schemas.microsoft.com/office/2006/metadata/properties"/>
    <ds:schemaRef ds:uri="b0e4521d-181b-4aee-b4a8-952b2bc14729"/>
    <ds:schemaRef ds:uri="http://purl.org/dc/terms/"/>
    <ds:schemaRef ds:uri="ed971524-76e7-40a8-a01a-f99956bd178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1C11E9E-3EC0-4A15-9713-B1A8883552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71524-76e7-40a8-a01a-f99956bd178c"/>
    <ds:schemaRef ds:uri="b0e4521d-181b-4aee-b4a8-952b2bc14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220717-20A1-4E52-B50B-7A7D78AD961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3733</TotalTime>
  <Words>351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 Light</vt:lpstr>
      <vt:lpstr>Segoe WP Semibold</vt:lpstr>
      <vt:lpstr>Arial</vt:lpstr>
      <vt:lpstr>Segoe UI Semibold</vt:lpstr>
      <vt:lpstr>Calibri</vt:lpstr>
      <vt:lpstr>Segoe WP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PAULETTE LEE</dc:creator>
  <cp:lastModifiedBy>Bailu Ding</cp:lastModifiedBy>
  <cp:revision>52</cp:revision>
  <cp:lastPrinted>2015-03-06T17:00:16Z</cp:lastPrinted>
  <dcterms:created xsi:type="dcterms:W3CDTF">2013-01-02T19:40:20Z</dcterms:created>
  <dcterms:modified xsi:type="dcterms:W3CDTF">2025-04-18T23:34:21Z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0x010100D38D393254D930438EAEFA57144E97A1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badin@microsoft.com</vt:lpwstr>
  </property>
  <property fmtid="{D5CDD505-2E9C-101B-9397-08002B2CF9AE}" pid="6" name="MSIP_Label_f42aa342-8706-4288-bd11-ebb85995028c_SetDate">
    <vt:lpwstr>2018-08-22T07:08:55.3888281Z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