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256" r:id="rId2"/>
    <p:sldId id="284" r:id="rId3"/>
    <p:sldId id="283" r:id="rId4"/>
    <p:sldId id="301" r:id="rId5"/>
    <p:sldId id="302" r:id="rId6"/>
    <p:sldId id="303" r:id="rId7"/>
    <p:sldId id="304" r:id="rId8"/>
    <p:sldId id="305" r:id="rId9"/>
    <p:sldId id="306" r:id="rId10"/>
    <p:sldId id="308" r:id="rId11"/>
    <p:sldId id="309" r:id="rId12"/>
    <p:sldId id="310" r:id="rId13"/>
    <p:sldId id="311" r:id="rId14"/>
    <p:sldId id="312" r:id="rId15"/>
    <p:sldId id="287" r:id="rId16"/>
    <p:sldId id="286" r:id="rId17"/>
    <p:sldId id="288" r:id="rId18"/>
    <p:sldId id="289" r:id="rId19"/>
    <p:sldId id="316" r:id="rId20"/>
    <p:sldId id="300" r:id="rId21"/>
    <p:sldId id="313" r:id="rId22"/>
    <p:sldId id="314" r:id="rId23"/>
    <p:sldId id="290" r:id="rId24"/>
    <p:sldId id="291" r:id="rId25"/>
    <p:sldId id="293" r:id="rId26"/>
    <p:sldId id="295" r:id="rId27"/>
    <p:sldId id="294" r:id="rId28"/>
    <p:sldId id="296" r:id="rId29"/>
    <p:sldId id="297" r:id="rId30"/>
    <p:sldId id="315" r:id="rId31"/>
    <p:sldId id="27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CC33"/>
    <a:srgbClr val="FBFB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3741" autoAdjust="0"/>
  </p:normalViewPr>
  <p:slideViewPr>
    <p:cSldViewPr>
      <p:cViewPr>
        <p:scale>
          <a:sx n="50" d="100"/>
          <a:sy n="50" d="100"/>
        </p:scale>
        <p:origin x="-1848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7A0C5-5F44-4BCC-ABC2-3A7E09DE186B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EBD9D-998D-4655-9550-398FF7B7D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5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Hello everyone.</a:t>
            </a:r>
          </a:p>
          <a:p>
            <a:r>
              <a:rPr lang="en-US" baseline="0" dirty="0" smtClean="0"/>
              <a:t>My name is Vu Le, from UC Davis.</a:t>
            </a:r>
          </a:p>
          <a:p>
            <a:r>
              <a:rPr lang="en-US" baseline="0" dirty="0" smtClean="0"/>
              <a:t>Today I will talk about our work on </a:t>
            </a:r>
            <a:r>
              <a:rPr lang="en-US" baseline="0" dirty="0" err="1" smtClean="0"/>
              <a:t>FlashExtract</a:t>
            </a:r>
            <a:r>
              <a:rPr lang="en-US" baseline="0" dirty="0" smtClean="0"/>
              <a:t>, a framework that allows easy extraction of data from semi-structured document using examples.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040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the first step, we use a filter</a:t>
            </a:r>
            <a:r>
              <a:rPr lang="en-US" baseline="0" dirty="0" smtClean="0"/>
              <a:t> construct to select lines that end with WA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95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then map each of the selected line to a pair of positions which correspond to the city in the line.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38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then learn two</a:t>
            </a:r>
            <a:r>
              <a:rPr lang="en-US" baseline="0" dirty="0" smtClean="0"/>
              <a:t> expressions for the two positions. </a:t>
            </a:r>
          </a:p>
          <a:p>
            <a:r>
              <a:rPr lang="en-US" baseline="0" dirty="0" smtClean="0"/>
              <a:t>These leaf expressions are built on top of regex.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508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 a high-level, our learning algorithm is inductive on the grammar structure.</a:t>
            </a:r>
          </a:p>
          <a:p>
            <a:r>
              <a:rPr lang="en-US" dirty="0" smtClean="0"/>
              <a:t>For example, to learn the city field, we learn a map operator</a:t>
            </a:r>
            <a:r>
              <a:rPr lang="en-US" baseline="0" dirty="0" smtClean="0"/>
              <a:t>, which specifies the lines that hold the city, and the pair that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21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learn the lines</a:t>
            </a:r>
            <a:r>
              <a:rPr lang="en-US" baseline="0" dirty="0" smtClean="0"/>
              <a:t> that hold the city, we learn a </a:t>
            </a:r>
            <a:r>
              <a:rPr lang="en-US" baseline="0" dirty="0" err="1" smtClean="0"/>
              <a:t>boolean</a:t>
            </a:r>
            <a:r>
              <a:rPr lang="en-US" baseline="0" dirty="0" smtClean="0"/>
              <a:t> filter that satisfies those lines.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764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 have describe so</a:t>
            </a:r>
            <a:r>
              <a:rPr lang="en-US" baseline="0" dirty="0" smtClean="0"/>
              <a:t> far is a case of inductive synthesis.</a:t>
            </a:r>
          </a:p>
          <a:p>
            <a:r>
              <a:rPr lang="en-US" baseline="0" dirty="0" smtClean="0"/>
              <a:t>In general, to create an inductive synthesizer, we first need to identify the problem domain.</a:t>
            </a:r>
          </a:p>
          <a:p>
            <a:r>
              <a:rPr lang="en-US" baseline="0" dirty="0" smtClean="0"/>
              <a:t>We then design the DSL to describe tasks in the domain and the algorithm to learn programs from examples.</a:t>
            </a:r>
          </a:p>
          <a:p>
            <a:r>
              <a:rPr lang="en-US" baseline="0" dirty="0" smtClean="0"/>
              <a:t>Next we define how we rank programs, and provide a user interface to enable user interaction.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647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advantages of this specialized approach are</a:t>
            </a:r>
            <a:r>
              <a:rPr lang="en-US" baseline="0" dirty="0" smtClean="0"/>
              <a:t> 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disadvantages of this approach is that it is not trivial to instantiate the synthesizer to a new domain.</a:t>
            </a:r>
          </a:p>
          <a:p>
            <a:r>
              <a:rPr lang="en-US" baseline="0" dirty="0" smtClean="0"/>
              <a:t>It requires lots of thinking and reimplementation of the algorithms.</a:t>
            </a:r>
          </a:p>
          <a:p>
            <a:r>
              <a:rPr lang="en-US" baseline="0" dirty="0" smtClean="0"/>
              <a:t>The DSL is also not easily extensible to the new domain.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1477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this work, we introduce an inductive meta-synthesis methodology in which we need to create only a single synthesizer for a related family of DSLs that support a common UI.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Our methodology alleviates the disadvantages.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896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do this, we need to identify a family of domains</a:t>
            </a:r>
            <a:r>
              <a:rPr lang="en-US" baseline="0" dirty="0" smtClean="0"/>
              <a:t> that share the common UI model.</a:t>
            </a:r>
          </a:p>
          <a:p>
            <a:r>
              <a:rPr lang="en-US" baseline="0" dirty="0" smtClean="0"/>
              <a:t>We need to design a core algebra for building DSLs,</a:t>
            </a:r>
          </a:p>
          <a:p>
            <a:r>
              <a:rPr lang="en-US" baseline="0" dirty="0" smtClean="0"/>
              <a:t>And we need to implement the search </a:t>
            </a:r>
            <a:r>
              <a:rPr lang="en-US" baseline="0" dirty="0" err="1" smtClean="0"/>
              <a:t>algo</a:t>
            </a:r>
            <a:r>
              <a:rPr lang="en-US" baseline="0" dirty="0" smtClean="0"/>
              <a:t> for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0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do this, we need to identify a family of domains</a:t>
            </a:r>
            <a:r>
              <a:rPr lang="en-US" baseline="0" dirty="0" smtClean="0"/>
              <a:t> that share the common UI model.</a:t>
            </a:r>
          </a:p>
          <a:p>
            <a:r>
              <a:rPr lang="en-US" baseline="0" dirty="0" smtClean="0"/>
              <a:t>We need to design a core algebra for building DSLs,</a:t>
            </a:r>
          </a:p>
          <a:p>
            <a:r>
              <a:rPr lang="en-US" baseline="0" dirty="0" smtClean="0"/>
              <a:t>And we need to implement the search </a:t>
            </a:r>
            <a:r>
              <a:rPr lang="en-US" baseline="0" dirty="0" err="1" smtClean="0"/>
              <a:t>algo</a:t>
            </a:r>
            <a:r>
              <a:rPr lang="en-US" baseline="0" dirty="0" smtClean="0"/>
              <a:t> for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0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have entered an information era</a:t>
            </a:r>
            <a:r>
              <a:rPr lang="en-US" baseline="0" dirty="0" smtClean="0"/>
              <a:t> where data can be found any where.</a:t>
            </a:r>
          </a:p>
          <a:p>
            <a:r>
              <a:rPr lang="en-US" baseline="0" dirty="0" smtClean="0"/>
              <a:t>Unfortunately, often times such data is embedded and hidden in some formats.</a:t>
            </a:r>
          </a:p>
          <a:p>
            <a:r>
              <a:rPr lang="en-US" baseline="0" dirty="0" smtClean="0"/>
              <a:t>To retrieve it, we computer scientists have to write some Shell, Perl or Python scripts.</a:t>
            </a:r>
          </a:p>
          <a:p>
            <a:r>
              <a:rPr lang="en-US" baseline="0" dirty="0" smtClean="0"/>
              <a:t>This task may be tricky sometimes.</a:t>
            </a:r>
          </a:p>
          <a:p>
            <a:r>
              <a:rPr lang="en-US" baseline="0" dirty="0" smtClean="0"/>
              <a:t>If we computer scientists have a hard time parsing our data, what about biologists, financial analysts, teachers, students, you name it?</a:t>
            </a:r>
          </a:p>
          <a:p>
            <a:r>
              <a:rPr lang="en-US" baseline="0" dirty="0" smtClean="0"/>
              <a:t>It would be really great if we have a technique that everybody, including those who are unable to program, can use.</a:t>
            </a:r>
          </a:p>
          <a:p>
            <a:r>
              <a:rPr lang="en-US" baseline="0" dirty="0" smtClean="0"/>
              <a:t>And when it comes to user-friendliness, nothing can beat examples.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649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how we apply our methodology</a:t>
            </a:r>
            <a:r>
              <a:rPr lang="en-US" baseline="0" dirty="0" smtClean="0"/>
              <a:t> </a:t>
            </a:r>
            <a:r>
              <a:rPr lang="en-US" dirty="0" smtClean="0"/>
              <a:t>to the domain of extracting</a:t>
            </a:r>
            <a:r>
              <a:rPr lang="en-US" baseline="0" dirty="0" smtClean="0"/>
              <a:t> semi-structured documents.</a:t>
            </a:r>
          </a:p>
          <a:p>
            <a:r>
              <a:rPr lang="en-US" baseline="0" dirty="0" smtClean="0"/>
              <a:t>The tasks, of course, is to extract documents.</a:t>
            </a:r>
          </a:p>
          <a:p>
            <a:r>
              <a:rPr lang="en-US" baseline="0" dirty="0" smtClean="0"/>
              <a:t>Our algebra contains the following operators.</a:t>
            </a:r>
          </a:p>
          <a:p>
            <a:r>
              <a:rPr lang="en-US" baseline="0" dirty="0" smtClean="0"/>
              <a:t>For each of these operators, we implement a efficient search algorithm that works across all domains.</a:t>
            </a:r>
          </a:p>
          <a:p>
            <a:r>
              <a:rPr lang="en-US" baseline="0" dirty="0" smtClean="0"/>
              <a:t>These algorithms are compositional and inductive.</a:t>
            </a:r>
          </a:p>
          <a:p>
            <a:r>
              <a:rPr lang="en-US" baseline="0" dirty="0" smtClean="0"/>
              <a:t>I will not discuss these operators and their learning algorithms here, please refer to the paper for the detailed discussion.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383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 a high</a:t>
            </a:r>
            <a:r>
              <a:rPr lang="en-US" baseline="0" dirty="0" smtClean="0"/>
              <a:t> </a:t>
            </a:r>
            <a:r>
              <a:rPr lang="en-US" dirty="0" smtClean="0"/>
              <a:t>level, our synthesis</a:t>
            </a:r>
            <a:r>
              <a:rPr lang="en-US" baseline="0" dirty="0" smtClean="0"/>
              <a:t> algorithm is top-down and grammar-guided.</a:t>
            </a:r>
          </a:p>
          <a:p>
            <a:r>
              <a:rPr lang="en-US" baseline="0" dirty="0" smtClean="0"/>
              <a:t>We start at N1 if we want to learn a sequence of regions, or N2 if we want to learn a region.</a:t>
            </a:r>
          </a:p>
          <a:p>
            <a:r>
              <a:rPr lang="en-US" baseline="0" dirty="0" smtClean="0"/>
              <a:t>The algorithm inductively invoke learners of other operators, as defined in the grammar, to learn the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572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key</a:t>
            </a:r>
            <a:r>
              <a:rPr lang="en-US" baseline="0" dirty="0" smtClean="0"/>
              <a:t> insight of our approach is to reduce the learning of a complicated expression to the learning of its less complicated sub-expressions.</a:t>
            </a:r>
          </a:p>
          <a:p>
            <a:r>
              <a:rPr lang="en-US" baseline="0" dirty="0" smtClean="0"/>
              <a:t>As an example, our map construct consists of a sequence S and a function F that maps each element in S to a new element.</a:t>
            </a:r>
          </a:p>
          <a:p>
            <a:r>
              <a:rPr lang="en-US" baseline="0" dirty="0" smtClean="0"/>
              <a:t>The result is a sequence of new elements.</a:t>
            </a:r>
          </a:p>
          <a:p>
            <a:r>
              <a:rPr lang="en-US" baseline="0" dirty="0" smtClean="0"/>
              <a:t>We reduce the learning of map operator to the learning of two sub problems.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5691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instantiated our framework to three domains.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421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let me give you</a:t>
            </a:r>
            <a:r>
              <a:rPr lang="en-US" baseline="0" dirty="0" smtClean="0"/>
              <a:t> a quick demo on the web page instantiation.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625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want to answer the following</a:t>
            </a:r>
            <a:r>
              <a:rPr lang="en-US" baseline="0" dirty="0" smtClean="0"/>
              <a:t> questions via our evaluation.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165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1607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 answer</a:t>
            </a:r>
            <a:r>
              <a:rPr lang="en-US" baseline="0" dirty="0" smtClean="0"/>
              <a:t> </a:t>
            </a:r>
            <a:r>
              <a:rPr lang="en-US" dirty="0" smtClean="0"/>
              <a:t>the first question,</a:t>
            </a:r>
            <a:r>
              <a:rPr lang="en-US" baseline="0" dirty="0" smtClean="0"/>
              <a:t> we selected 25 real-world benchmarks for each domain.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err="1" smtClean="0"/>
              <a:t>FlashExtract</a:t>
            </a:r>
            <a:r>
              <a:rPr lang="en-US" baseline="0" dirty="0" smtClean="0"/>
              <a:t> is able to extract data from all of them.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145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the second question,</a:t>
            </a:r>
            <a:r>
              <a:rPr lang="en-US" baseline="0" dirty="0" smtClean="0"/>
              <a:t> FE took 2.36 examples on average to extract a field.</a:t>
            </a:r>
          </a:p>
          <a:p>
            <a:r>
              <a:rPr lang="en-US" baseline="0" dirty="0" smtClean="0"/>
              <a:t>The majority are positive examples.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2412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And for the third question, </a:t>
            </a:r>
            <a:r>
              <a:rPr lang="en-US" dirty="0" err="1" smtClean="0"/>
              <a:t>FlashExtract</a:t>
            </a:r>
            <a:r>
              <a:rPr lang="en-US" baseline="0" dirty="0" smtClean="0"/>
              <a:t> took 0.82s on average for the last interaction.</a:t>
            </a:r>
          </a:p>
          <a:p>
            <a:r>
              <a:rPr lang="en-US" baseline="0" dirty="0" smtClean="0"/>
              <a:t>The last interaction corresponds to the last example, and FE takes the longest time to synthesize because it learn from more examples.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63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let me show</a:t>
            </a:r>
            <a:r>
              <a:rPr lang="en-US" baseline="0" dirty="0" smtClean="0"/>
              <a:t> you a demo on how </a:t>
            </a:r>
            <a:r>
              <a:rPr lang="en-US" baseline="0" dirty="0" err="1" smtClean="0"/>
              <a:t>FlashExtract</a:t>
            </a:r>
            <a:r>
              <a:rPr lang="en-US" baseline="0" dirty="0" smtClean="0"/>
              <a:t> helps these people extract their data.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is FE user interface. Now I open a file that we need to extract data from.</a:t>
            </a:r>
          </a:p>
          <a:p>
            <a:r>
              <a:rPr lang="en-US" baseline="0" dirty="0" smtClean="0"/>
              <a:t>This file store customer information. Each customer record has the name, address, and phone number.</a:t>
            </a:r>
          </a:p>
          <a:p>
            <a:r>
              <a:rPr lang="en-US" baseline="0" dirty="0" smtClean="0"/>
              <a:t>Now suppose I want to extract the name and the city in this file.</a:t>
            </a:r>
          </a:p>
          <a:p>
            <a:r>
              <a:rPr lang="en-US" baseline="0" dirty="0" smtClean="0"/>
              <a:t>In FE, I can just highlight the file that I want to extract.</a:t>
            </a:r>
          </a:p>
          <a:p>
            <a:r>
              <a:rPr lang="en-US" baseline="0" dirty="0" smtClean="0"/>
              <a:t>Let’s extract the name. Now we extract the city.</a:t>
            </a:r>
          </a:p>
          <a:p>
            <a:r>
              <a:rPr lang="en-US" baseline="0" dirty="0" smtClean="0"/>
              <a:t>Flash Extract learn the city from only 1 example because it is able to relate the 1-1 relationship between city and name.</a:t>
            </a:r>
          </a:p>
          <a:p>
            <a:endParaRPr lang="en-US" dirty="0" smtClean="0"/>
          </a:p>
          <a:p>
            <a:r>
              <a:rPr lang="en-US" dirty="0" smtClean="0"/>
              <a:t>Multiple</a:t>
            </a:r>
            <a:r>
              <a:rPr lang="en-US" baseline="0" dirty="0" smtClean="0"/>
              <a:t> lines: </a:t>
            </a:r>
          </a:p>
          <a:p>
            <a:r>
              <a:rPr lang="en-US" baseline="0" dirty="0" smtClean="0"/>
              <a:t>In </a:t>
            </a:r>
            <a:r>
              <a:rPr lang="en-US" baseline="0" dirty="0" err="1" smtClean="0"/>
              <a:t>FlashExtract</a:t>
            </a:r>
            <a:r>
              <a:rPr lang="en-US" baseline="0" dirty="0" smtClean="0"/>
              <a:t>, we can extract a field that span over multiple lines. </a:t>
            </a:r>
          </a:p>
          <a:p>
            <a:r>
              <a:rPr lang="en-US" baseline="0" dirty="0" smtClean="0"/>
              <a:t>If we select a field inside this multi-line field, the outer field is promoted to a </a:t>
            </a:r>
            <a:r>
              <a:rPr lang="en-US" baseline="0" dirty="0" err="1" smtClean="0"/>
              <a:t>struct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We can perform extraction in any order. For instance, we can select…</a:t>
            </a:r>
          </a:p>
          <a:p>
            <a:endParaRPr lang="en-US" baseline="0" dirty="0" smtClean="0"/>
          </a:p>
          <a:p>
            <a:r>
              <a:rPr lang="en-US" dirty="0" err="1" smtClean="0"/>
              <a:t>FlashExtract</a:t>
            </a:r>
            <a:r>
              <a:rPr lang="en-US" baseline="0" dirty="0" smtClean="0"/>
              <a:t> can be combined with other technologies to enable more sophisticated data manipulation.</a:t>
            </a:r>
          </a:p>
          <a:p>
            <a:r>
              <a:rPr lang="en-US" baseline="0" dirty="0" smtClean="0"/>
              <a:t>For instance, suppose we want to modify the name in this file into Last Name and First Initial. 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file that I just showed has flat structure. </a:t>
            </a:r>
          </a:p>
          <a:p>
            <a:r>
              <a:rPr lang="en-US" baseline="0" dirty="0" smtClean="0"/>
              <a:t>We can use </a:t>
            </a:r>
            <a:r>
              <a:rPr lang="en-US" baseline="0" dirty="0" err="1" smtClean="0"/>
              <a:t>FlashExtract</a:t>
            </a:r>
            <a:r>
              <a:rPr lang="en-US" baseline="0" dirty="0" smtClean="0"/>
              <a:t> to perform extraction on more complicated, hierarchical data as well.</a:t>
            </a:r>
          </a:p>
          <a:p>
            <a:r>
              <a:rPr lang="en-US" baseline="0" dirty="0" smtClean="0"/>
              <a:t>This is a file that I collected from a help user forum. </a:t>
            </a:r>
          </a:p>
          <a:p>
            <a:r>
              <a:rPr lang="en-US" baseline="0" dirty="0" smtClean="0"/>
              <a:t>It contains a sequence of sample reading, each reading lists all chemicals and all of their properties.</a:t>
            </a:r>
          </a:p>
          <a:p>
            <a:r>
              <a:rPr lang="en-US" i="0" baseline="0" dirty="0" smtClean="0"/>
              <a:t>The user wants to extract the sample ID, and from each sample, the chemical and some of its characteristics.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032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summary, in this talk, I have presented the inductive meta</a:t>
            </a:r>
            <a:r>
              <a:rPr lang="en-US" baseline="0" dirty="0" smtClean="0"/>
              <a:t> synthesis methodology and its instantiation, </a:t>
            </a:r>
            <a:r>
              <a:rPr lang="en-US" baseline="0" dirty="0" err="1" smtClean="0"/>
              <a:t>FlashExtract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FlashExtract</a:t>
            </a:r>
            <a:r>
              <a:rPr lang="en-US" baseline="0" dirty="0" smtClean="0"/>
              <a:t> is general because it can extract data from text files, etc.</a:t>
            </a:r>
          </a:p>
          <a:p>
            <a:r>
              <a:rPr lang="en-US" baseline="0" dirty="0" smtClean="0"/>
              <a:t>FE is practical because it </a:t>
            </a:r>
            <a:r>
              <a:rPr lang="en-US" baseline="0" smtClean="0"/>
              <a:t>is able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03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call a program that performs the</a:t>
            </a:r>
            <a:r>
              <a:rPr lang="en-US" baseline="0" dirty="0" smtClean="0"/>
              <a:t> whole extraction across multiple fields a schema extraction program.</a:t>
            </a:r>
            <a:r>
              <a:rPr lang="en-US" dirty="0" smtClean="0"/>
              <a:t> </a:t>
            </a:r>
          </a:p>
          <a:p>
            <a:r>
              <a:rPr lang="en-US" dirty="0" smtClean="0"/>
              <a:t>A schema extraction program consists of an output</a:t>
            </a:r>
            <a:r>
              <a:rPr lang="en-US" baseline="0" dirty="0" smtClean="0"/>
              <a:t> schema, which defines the structure of the output data,</a:t>
            </a:r>
          </a:p>
          <a:p>
            <a:r>
              <a:rPr lang="en-US" baseline="0" dirty="0" smtClean="0"/>
              <a:t>And a set of field extraction programs, which is responsible for extracting each individual field in the schema.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87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</a:t>
            </a:r>
            <a:r>
              <a:rPr lang="en-US" baseline="0" dirty="0" smtClean="0"/>
              <a:t> output </a:t>
            </a:r>
            <a:r>
              <a:rPr lang="en-US" dirty="0" smtClean="0"/>
              <a:t>schema is built</a:t>
            </a:r>
            <a:r>
              <a:rPr lang="en-US" baseline="0" dirty="0" smtClean="0"/>
              <a:t> using sequence and structure constructs. It is similar to XML.</a:t>
            </a:r>
          </a:p>
          <a:p>
            <a:r>
              <a:rPr lang="en-US" baseline="0" dirty="0" smtClean="0"/>
              <a:t>For example, this is the schema for the extraction of name and city.</a:t>
            </a:r>
          </a:p>
          <a:p>
            <a:r>
              <a:rPr lang="en-US" baseline="0" dirty="0" smtClean="0"/>
              <a:t>The schema is a sequence of blue </a:t>
            </a:r>
            <a:r>
              <a:rPr lang="en-US" baseline="0" dirty="0" err="1" smtClean="0"/>
              <a:t>struct</a:t>
            </a:r>
            <a:r>
              <a:rPr lang="en-US" baseline="0" dirty="0" smtClean="0"/>
              <a:t>. Each </a:t>
            </a:r>
            <a:r>
              <a:rPr lang="en-US" baseline="0" dirty="0" err="1" smtClean="0"/>
              <a:t>struct</a:t>
            </a:r>
            <a:r>
              <a:rPr lang="en-US" baseline="0" dirty="0" smtClean="0"/>
              <a:t> contains a green Name and a yellow City.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002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field extraction program</a:t>
            </a:r>
            <a:r>
              <a:rPr lang="en-US" baseline="0" dirty="0" smtClean="0"/>
              <a:t> is responsible for extracting a field in the schema.</a:t>
            </a:r>
          </a:p>
          <a:p>
            <a:r>
              <a:rPr lang="en-US" baseline="0" dirty="0" smtClean="0"/>
              <a:t>To extract a field, we must relate it to an ancestor, which defines a boundary for the learning of that field.</a:t>
            </a:r>
          </a:p>
          <a:p>
            <a:r>
              <a:rPr lang="en-US" baseline="0" dirty="0" smtClean="0"/>
              <a:t>The top-level ancestor is the entire file.</a:t>
            </a:r>
          </a:p>
          <a:p>
            <a:r>
              <a:rPr lang="en-US" baseline="0" dirty="0" smtClean="0"/>
              <a:t>The second element is the program in the underlying DSL to perform the extraction within the boundaries defined by the ancestor.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example, in FEP of the Green (or name) field, the ancestor is the Blue field, and the program is a program that extracts a green region within the blue area.</a:t>
            </a:r>
          </a:p>
          <a:p>
            <a:r>
              <a:rPr lang="en-US" baseline="0" dirty="0" smtClean="0"/>
              <a:t>In the FEP of the Yellow (or city) field, the ancestor is the entire file, and the program is the program that extract a sequence of yellow regions in the entire file.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49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let’s talk about the data extraction</a:t>
            </a:r>
            <a:r>
              <a:rPr lang="en-US" baseline="0" dirty="0" smtClean="0"/>
              <a:t> DSL that enables field extraction.</a:t>
            </a:r>
            <a:endParaRPr lang="en-US" dirty="0" smtClean="0"/>
          </a:p>
          <a:p>
            <a:r>
              <a:rPr lang="en-US" dirty="0" smtClean="0"/>
              <a:t>A data extraction DSL is a tuple of three</a:t>
            </a:r>
            <a:r>
              <a:rPr lang="en-US" baseline="0" dirty="0" smtClean="0"/>
              <a:t> elements</a:t>
            </a:r>
          </a:p>
          <a:p>
            <a:r>
              <a:rPr lang="en-US" baseline="0" dirty="0" smtClean="0"/>
              <a:t>A grammar G that defines extraction strategies</a:t>
            </a:r>
          </a:p>
          <a:p>
            <a:r>
              <a:rPr lang="en-US" baseline="0" dirty="0" smtClean="0"/>
              <a:t>A non terminal N1 to perform sequence of region extractions</a:t>
            </a:r>
          </a:p>
          <a:p>
            <a:r>
              <a:rPr lang="en-US" baseline="0" dirty="0" smtClean="0"/>
              <a:t>And a nonterminal to N2 perform region extraction.</a:t>
            </a:r>
          </a:p>
          <a:p>
            <a:r>
              <a:rPr lang="en-US" baseline="0" dirty="0" smtClean="0"/>
              <a:t>Each non-terminal in the DSL is associated with a learn method, and these methods can inductively call each others.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44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use the following core operators to build the DSL.</a:t>
            </a:r>
          </a:p>
          <a:p>
            <a:r>
              <a:rPr lang="en-US" dirty="0" smtClean="0"/>
              <a:t>Please refer to the paper</a:t>
            </a:r>
            <a:r>
              <a:rPr lang="en-US" baseline="0" dirty="0" smtClean="0"/>
              <a:t> for their formal descriptions. </a:t>
            </a:r>
          </a:p>
          <a:p>
            <a:r>
              <a:rPr lang="en-US" baseline="0" dirty="0" smtClean="0"/>
              <a:t>Let me give you an example that illustrate their usage.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en-US" baseline="0" dirty="0" smtClean="0"/>
              <a:t> will </a:t>
            </a:r>
            <a:r>
              <a:rPr lang="en-US" dirty="0" smtClean="0"/>
              <a:t>demonstrate the extraction of the Yellow City field.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3EBD9D-998D-4655-9550-398FF7B7DCF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54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1000" y="2130426"/>
            <a:ext cx="7772400" cy="1470025"/>
          </a:xfrm>
        </p:spPr>
        <p:txBody>
          <a:bodyPr/>
          <a:lstStyle>
            <a:lvl1pPr>
              <a:defRPr>
                <a:latin typeface="Segoe UI Light" pitchFamily="34" charset="0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1000" y="37338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Segoe UI Light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2486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Segoe UI Light" pitchFamily="34" charset="0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Segoe UI Light" pitchFamily="34" charset="0"/>
              </a:defRPr>
            </a:lvl1pPr>
            <a:lvl2pPr>
              <a:defRPr>
                <a:latin typeface="Segoe UI Light" pitchFamily="34" charset="0"/>
              </a:defRPr>
            </a:lvl2pPr>
            <a:lvl3pPr>
              <a:defRPr>
                <a:latin typeface="Segoe UI Light" pitchFamily="34" charset="0"/>
              </a:defRPr>
            </a:lvl3pPr>
            <a:lvl4pPr>
              <a:defRPr>
                <a:latin typeface="Segoe UI Light" pitchFamily="34" charset="0"/>
              </a:defRPr>
            </a:lvl4pPr>
            <a:lvl5pPr>
              <a:defRPr>
                <a:latin typeface="Segoe UI Ligh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8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46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Light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5"/>
            <a:ext cx="8382000" cy="2856167"/>
          </a:xfrm>
        </p:spPr>
        <p:txBody>
          <a:bodyPr/>
          <a:lstStyle>
            <a:lvl1pPr>
              <a:lnSpc>
                <a:spcPct val="90000"/>
              </a:lnSpc>
              <a:defRPr>
                <a:latin typeface="Segoe UI Light" pitchFamily="34" charset="0"/>
              </a:defRPr>
            </a:lvl1pPr>
            <a:lvl2pPr>
              <a:lnSpc>
                <a:spcPct val="90000"/>
              </a:lnSpc>
              <a:defRPr>
                <a:latin typeface="Segoe UI Light" pitchFamily="34" charset="0"/>
              </a:defRPr>
            </a:lvl2pPr>
            <a:lvl3pPr>
              <a:lnSpc>
                <a:spcPct val="90000"/>
              </a:lnSpc>
              <a:defRPr>
                <a:latin typeface="Segoe UI Light" pitchFamily="34" charset="0"/>
              </a:defRPr>
            </a:lvl3pPr>
            <a:lvl4pPr>
              <a:lnSpc>
                <a:spcPct val="90000"/>
              </a:lnSpc>
              <a:defRPr>
                <a:latin typeface="Segoe UI Light" pitchFamily="34" charset="0"/>
              </a:defRPr>
            </a:lvl4pPr>
            <a:lvl5pPr>
              <a:lnSpc>
                <a:spcPct val="90000"/>
              </a:lnSpc>
              <a:defRPr>
                <a:latin typeface="Segoe UI Ligh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9507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-122238"/>
            <a:ext cx="8229600" cy="1417639"/>
          </a:xfrm>
        </p:spPr>
        <p:txBody>
          <a:bodyPr/>
          <a:lstStyle>
            <a:lvl1pPr algn="l">
              <a:defRPr sz="5400" b="1">
                <a:solidFill>
                  <a:srgbClr val="0070C0"/>
                </a:solidFill>
                <a:latin typeface="Segoe UI Light" pitchFamily="34" charset="0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24001"/>
            <a:ext cx="8229600" cy="4602163"/>
          </a:xfrm>
        </p:spPr>
        <p:txBody>
          <a:bodyPr/>
          <a:lstStyle>
            <a:lvl1pPr marL="342900" indent="-342900">
              <a:lnSpc>
                <a:spcPct val="150000"/>
              </a:lnSpc>
              <a:buClr>
                <a:srgbClr val="0070C0"/>
              </a:buClr>
              <a:buSzPct val="80000"/>
              <a:buFont typeface="Courier New" panose="02070309020205020404" pitchFamily="49" charset="0"/>
              <a:buChar char="o"/>
              <a:defRPr sz="3600"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lnSpc>
                <a:spcPct val="150000"/>
              </a:lnSpc>
              <a:buClr>
                <a:srgbClr val="0070C0"/>
              </a:buClr>
              <a:buSzPct val="80000"/>
              <a:buFont typeface="Courier New" panose="02070309020205020404" pitchFamily="49" charset="0"/>
              <a:buChar char="o"/>
              <a:defRPr sz="2800"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lnSpc>
                <a:spcPct val="150000"/>
              </a:lnSpc>
              <a:buClr>
                <a:srgbClr val="0070C0"/>
              </a:buClr>
              <a:buSzPct val="80000"/>
              <a:buFont typeface="Courier New" panose="02070309020205020404" pitchFamily="49" charset="0"/>
              <a:buChar char="o"/>
              <a:defRPr sz="2400"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lnSpc>
                <a:spcPct val="150000"/>
              </a:lnSpc>
              <a:buClr>
                <a:srgbClr val="0070C0"/>
              </a:buClr>
              <a:buSzPct val="80000"/>
              <a:buFont typeface="Courier New" panose="02070309020205020404" pitchFamily="49" charset="0"/>
              <a:buChar char="o"/>
              <a:defRPr sz="2000"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lnSpc>
                <a:spcPct val="150000"/>
              </a:lnSpc>
              <a:buClr>
                <a:srgbClr val="0070C0"/>
              </a:buClr>
              <a:buSzPct val="80000"/>
              <a:buFont typeface="Courier New" panose="02070309020205020404" pitchFamily="49" charset="0"/>
              <a:buChar char="o"/>
              <a:defRPr sz="2000"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211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92D050"/>
                </a:solidFill>
                <a:latin typeface="Segoe UI Light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Segoe UI Light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3817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sz="9600">
                <a:solidFill>
                  <a:srgbClr val="92D050"/>
                </a:solidFill>
                <a:latin typeface="Segoe UI Light" pitchFamily="34" charset="0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>
                <a:latin typeface="Segoe UI Light" pitchFamily="34" charset="0"/>
              </a:defRPr>
            </a:lvl1pPr>
            <a:lvl2pPr>
              <a:defRPr sz="2400">
                <a:latin typeface="Segoe UI Light" pitchFamily="34" charset="0"/>
              </a:defRPr>
            </a:lvl2pPr>
            <a:lvl3pPr>
              <a:defRPr sz="2000">
                <a:latin typeface="Segoe UI Light" pitchFamily="34" charset="0"/>
              </a:defRPr>
            </a:lvl3pPr>
            <a:lvl4pPr>
              <a:defRPr sz="1800">
                <a:latin typeface="Segoe UI Light" pitchFamily="34" charset="0"/>
              </a:defRPr>
            </a:lvl4pPr>
            <a:lvl5pPr>
              <a:defRPr sz="1800">
                <a:latin typeface="Segoe UI Ligh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>
                <a:latin typeface="Segoe UI Light" pitchFamily="34" charset="0"/>
              </a:defRPr>
            </a:lvl1pPr>
            <a:lvl2pPr>
              <a:defRPr sz="2400">
                <a:latin typeface="Segoe UI Light" pitchFamily="34" charset="0"/>
              </a:defRPr>
            </a:lvl2pPr>
            <a:lvl3pPr>
              <a:defRPr sz="2000">
                <a:latin typeface="Segoe UI Light" pitchFamily="34" charset="0"/>
              </a:defRPr>
            </a:lvl3pPr>
            <a:lvl4pPr>
              <a:defRPr sz="1800">
                <a:latin typeface="Segoe UI Light" pitchFamily="34" charset="0"/>
              </a:defRPr>
            </a:lvl4pPr>
            <a:lvl5pPr>
              <a:defRPr sz="1800">
                <a:latin typeface="Segoe UI Light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681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sz="9600">
                <a:solidFill>
                  <a:srgbClr val="92D050"/>
                </a:solidFill>
                <a:latin typeface="Segoe UI Light" pitchFamily="34" charset="0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Segoe UI Light" pitchFamily="34" charset="0"/>
              </a:defRPr>
            </a:lvl1pPr>
            <a:lvl2pPr>
              <a:defRPr sz="2000">
                <a:latin typeface="Segoe UI Light" pitchFamily="34" charset="0"/>
              </a:defRPr>
            </a:lvl2pPr>
            <a:lvl3pPr>
              <a:defRPr sz="1800">
                <a:latin typeface="Segoe UI Light" pitchFamily="34" charset="0"/>
              </a:defRPr>
            </a:lvl3pPr>
            <a:lvl4pPr>
              <a:defRPr sz="1600">
                <a:latin typeface="Segoe UI Light" pitchFamily="34" charset="0"/>
              </a:defRPr>
            </a:lvl4pPr>
            <a:lvl5pPr>
              <a:defRPr sz="1600">
                <a:latin typeface="Segoe UI Light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>
                <a:latin typeface="Segoe UI Ligh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>
                <a:latin typeface="Segoe UI Light" pitchFamily="34" charset="0"/>
              </a:defRPr>
            </a:lvl1pPr>
            <a:lvl2pPr>
              <a:defRPr sz="2000">
                <a:latin typeface="Segoe UI Light" pitchFamily="34" charset="0"/>
              </a:defRPr>
            </a:lvl2pPr>
            <a:lvl3pPr>
              <a:defRPr sz="1800">
                <a:latin typeface="Segoe UI Light" pitchFamily="34" charset="0"/>
              </a:defRPr>
            </a:lvl3pPr>
            <a:lvl4pPr>
              <a:defRPr sz="1600">
                <a:latin typeface="Segoe UI Light" pitchFamily="34" charset="0"/>
              </a:defRPr>
            </a:lvl4pPr>
            <a:lvl5pPr>
              <a:defRPr sz="1600">
                <a:latin typeface="Segoe UI Light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114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Segoe UI Light" pitchFamily="34" charset="0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52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897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>
                <a:latin typeface="Segoe UI Ligh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>
                <a:latin typeface="Segoe UI Light" pitchFamily="34" charset="0"/>
              </a:defRPr>
            </a:lvl1pPr>
            <a:lvl2pPr>
              <a:defRPr sz="2800">
                <a:latin typeface="Segoe UI Light" pitchFamily="34" charset="0"/>
              </a:defRPr>
            </a:lvl2pPr>
            <a:lvl3pPr>
              <a:defRPr sz="2400">
                <a:latin typeface="Segoe UI Light" pitchFamily="34" charset="0"/>
              </a:defRPr>
            </a:lvl3pPr>
            <a:lvl4pPr>
              <a:defRPr sz="2000">
                <a:latin typeface="Segoe UI Light" pitchFamily="34" charset="0"/>
              </a:defRPr>
            </a:lvl4pPr>
            <a:lvl5pPr>
              <a:defRPr sz="2000">
                <a:latin typeface="Segoe UI Light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Segoe UI Light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1075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>
                <a:latin typeface="Segoe UI Light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Segoe UI Light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>
                <a:latin typeface="Segoe UI Light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19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552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8000" kern="1200">
          <a:solidFill>
            <a:srgbClr val="0070C0"/>
          </a:solidFill>
          <a:latin typeface="Segoe UI Light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70C0"/>
        </a:buClr>
        <a:buSzPct val="70000"/>
        <a:buFont typeface="Courier New" pitchFamily="49" charset="0"/>
        <a:buChar char="o"/>
        <a:defRPr sz="3200" kern="12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70C0"/>
        </a:buClr>
        <a:buFont typeface="Arial" pitchFamily="34" charset="0"/>
        <a:buChar char="•"/>
        <a:defRPr sz="2800" kern="1200">
          <a:solidFill>
            <a:schemeClr val="tx1"/>
          </a:solidFill>
          <a:latin typeface="Segoe WP Ligh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70C0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WP Ligh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70C0"/>
        </a:buClr>
        <a:buFont typeface="Arial" pitchFamily="34" charset="0"/>
        <a:buChar char="–"/>
        <a:defRPr sz="2000" kern="1200">
          <a:solidFill>
            <a:schemeClr val="tx1"/>
          </a:solidFill>
          <a:latin typeface="Segoe WP Ligh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70C0"/>
        </a:buClr>
        <a:buFont typeface="Arial" pitchFamily="34" charset="0"/>
        <a:buChar char="»"/>
        <a:defRPr sz="2000" kern="1200">
          <a:solidFill>
            <a:schemeClr val="tx1"/>
          </a:solidFill>
          <a:latin typeface="Segoe WP Ligh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2667000"/>
          </a:xfrm>
        </p:spPr>
        <p:txBody>
          <a:bodyPr/>
          <a:lstStyle/>
          <a:p>
            <a:pPr algn="ctr"/>
            <a:r>
              <a:rPr lang="en-US" sz="5400" dirty="0" err="1" smtClean="0"/>
              <a:t>FlashExtract</a:t>
            </a:r>
            <a:r>
              <a:rPr lang="en-US" sz="5400" dirty="0" smtClean="0"/>
              <a:t> : </a:t>
            </a:r>
            <a:br>
              <a:rPr lang="en-US" sz="5400" dirty="0" smtClean="0"/>
            </a:br>
            <a:r>
              <a:rPr lang="en-US" sz="5400" dirty="0" smtClean="0"/>
              <a:t>A </a:t>
            </a:r>
            <a:r>
              <a:rPr lang="en-US" sz="5400" dirty="0"/>
              <a:t>General Framework </a:t>
            </a:r>
            <a:r>
              <a:rPr lang="en-US" sz="5400" dirty="0" smtClean="0"/>
              <a:t>for </a:t>
            </a:r>
            <a:br>
              <a:rPr lang="en-US" sz="5400" dirty="0" smtClean="0"/>
            </a:br>
            <a:r>
              <a:rPr lang="en-US" sz="5400" dirty="0" smtClean="0"/>
              <a:t>Data Extraction by </a:t>
            </a:r>
            <a:r>
              <a:rPr lang="en-US" sz="5400" dirty="0"/>
              <a:t>Examples 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0"/>
            <a:ext cx="8534400" cy="1752600"/>
          </a:xfrm>
        </p:spPr>
        <p:txBody>
          <a:bodyPr>
            <a:normAutofit lnSpcReduction="10000"/>
          </a:bodyPr>
          <a:lstStyle/>
          <a:p>
            <a:endParaRPr lang="en-US" sz="2800" dirty="0"/>
          </a:p>
          <a:p>
            <a:pPr algn="ctr"/>
            <a:r>
              <a:rPr lang="en-US" sz="3500" b="1" dirty="0">
                <a:solidFill>
                  <a:schemeClr val="tx1"/>
                </a:solidFill>
              </a:rPr>
              <a:t>Vu </a:t>
            </a:r>
            <a:r>
              <a:rPr lang="en-US" sz="3500" b="1" dirty="0" smtClean="0">
                <a:solidFill>
                  <a:schemeClr val="tx1"/>
                </a:solidFill>
              </a:rPr>
              <a:t>Le </a:t>
            </a:r>
            <a:r>
              <a:rPr lang="en-US" sz="3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(UC Davis)</a:t>
            </a:r>
            <a:endParaRPr lang="en-US" sz="3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US" sz="3500" dirty="0" err="1" smtClean="0">
                <a:solidFill>
                  <a:schemeClr val="tx1"/>
                </a:solidFill>
              </a:rPr>
              <a:t>Sumit</a:t>
            </a:r>
            <a:r>
              <a:rPr lang="en-US" sz="3500" dirty="0" smtClean="0">
                <a:solidFill>
                  <a:schemeClr val="tx1"/>
                </a:solidFill>
              </a:rPr>
              <a:t> </a:t>
            </a:r>
            <a:r>
              <a:rPr lang="en-US" sz="3500" dirty="0" err="1" smtClean="0">
                <a:solidFill>
                  <a:schemeClr val="tx1"/>
                </a:solidFill>
              </a:rPr>
              <a:t>Gulwani</a:t>
            </a:r>
            <a:r>
              <a:rPr lang="en-US" sz="3500" dirty="0" smtClean="0">
                <a:solidFill>
                  <a:schemeClr val="tx1"/>
                </a:solidFill>
              </a:rPr>
              <a:t> </a:t>
            </a:r>
            <a:r>
              <a:rPr lang="en-US" sz="3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(MSR)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example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24001"/>
            <a:ext cx="4343400" cy="460216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Filter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lines that end with “WA”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US" sz="28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806" y="1600200"/>
            <a:ext cx="3587994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5025903" y="2590800"/>
            <a:ext cx="37338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25903" y="5105400"/>
            <a:ext cx="37338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8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example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24001"/>
            <a:ext cx="4343400" cy="460216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Filter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lines that end with “WA”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Map</a:t>
            </a:r>
            <a:r>
              <a:rPr lang="en-US" sz="2800" dirty="0" smtClean="0"/>
              <a:t> each selected line </a:t>
            </a:r>
            <a:r>
              <a:rPr lang="en-US" sz="2800" dirty="0"/>
              <a:t>to a </a:t>
            </a:r>
            <a:r>
              <a:rPr lang="en-US" sz="2800" b="1" dirty="0">
                <a:solidFill>
                  <a:srgbClr val="FF0000"/>
                </a:solidFill>
              </a:rPr>
              <a:t>pair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of </a:t>
            </a:r>
            <a:r>
              <a:rPr lang="en-US" sz="2800" dirty="0" smtClean="0"/>
              <a:t>positions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US" sz="28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806" y="1600200"/>
            <a:ext cx="3587994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5025903" y="2590800"/>
            <a:ext cx="1984497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25903" y="5105400"/>
            <a:ext cx="1527297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01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example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24001"/>
            <a:ext cx="4343400" cy="460216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Filter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lines that end with “WA”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b="1" dirty="0">
                <a:solidFill>
                  <a:srgbClr val="FF0000"/>
                </a:solidFill>
              </a:rPr>
              <a:t>Map</a:t>
            </a:r>
            <a:r>
              <a:rPr lang="en-US" sz="2800" dirty="0"/>
              <a:t> </a:t>
            </a:r>
            <a:r>
              <a:rPr lang="en-US" sz="2800" dirty="0" smtClean="0"/>
              <a:t>each selected </a:t>
            </a:r>
            <a:r>
              <a:rPr lang="en-US" sz="2800" dirty="0"/>
              <a:t>line to a </a:t>
            </a:r>
            <a:r>
              <a:rPr lang="en-US" sz="2800" b="1" dirty="0">
                <a:solidFill>
                  <a:srgbClr val="FF0000"/>
                </a:solidFill>
              </a:rPr>
              <a:t>pair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of positions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r>
              <a:rPr lang="en-US" sz="2800" dirty="0" smtClean="0"/>
              <a:t>Learn two leaf </a:t>
            </a:r>
            <a:r>
              <a:rPr lang="en-US" sz="2800" dirty="0" err="1" smtClean="0"/>
              <a:t>exprs</a:t>
            </a:r>
            <a:r>
              <a:rPr lang="en-US" sz="2800" dirty="0" smtClean="0"/>
              <a:t> for the two positions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eriod"/>
            </a:pPr>
            <a:endParaRPr lang="en-US" sz="28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806" y="1600200"/>
            <a:ext cx="3587994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5025903" y="2590800"/>
            <a:ext cx="1984497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25903" y="5105400"/>
            <a:ext cx="1527297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71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Inductive on the grammar structure</a:t>
            </a:r>
          </a:p>
          <a:p>
            <a:r>
              <a:rPr lang="en-US" dirty="0" smtClean="0"/>
              <a:t>Learn city = learn a map operator</a:t>
            </a:r>
          </a:p>
          <a:p>
            <a:pPr lvl="1"/>
            <a:r>
              <a:rPr lang="en-US" dirty="0" smtClean="0"/>
              <a:t>The lines that hold the city</a:t>
            </a:r>
          </a:p>
          <a:p>
            <a:pPr lvl="1"/>
            <a:r>
              <a:rPr lang="en-US" dirty="0" smtClean="0"/>
              <a:t>The pair that identifies the city within a 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96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Inductive on the grammar structure</a:t>
            </a:r>
          </a:p>
          <a:p>
            <a:r>
              <a:rPr lang="en-US" dirty="0" smtClean="0"/>
              <a:t>Learn city = learn a map operator</a:t>
            </a:r>
          </a:p>
          <a:p>
            <a:pPr lvl="1"/>
            <a:r>
              <a:rPr lang="en-US" dirty="0" smtClean="0"/>
              <a:t>The lines that hold the city</a:t>
            </a:r>
          </a:p>
          <a:p>
            <a:pPr lvl="1"/>
            <a:r>
              <a:rPr lang="en-US" dirty="0" smtClean="0"/>
              <a:t>The pair that identifies the city within a line</a:t>
            </a:r>
          </a:p>
          <a:p>
            <a:r>
              <a:rPr lang="en-US" dirty="0" smtClean="0"/>
              <a:t>Learn lines = learn a Boolean filter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2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2238"/>
            <a:ext cx="8686800" cy="1417639"/>
          </a:xfrm>
        </p:spPr>
        <p:txBody>
          <a:bodyPr/>
          <a:lstStyle/>
          <a:p>
            <a:r>
              <a:rPr lang="en-US" dirty="0" smtClean="0"/>
              <a:t>inductive 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Problem </a:t>
            </a:r>
            <a:r>
              <a:rPr lang="en-US" b="1" dirty="0" smtClean="0">
                <a:solidFill>
                  <a:srgbClr val="FF0000"/>
                </a:solidFill>
              </a:rPr>
              <a:t>Definition</a:t>
            </a:r>
            <a:r>
              <a:rPr lang="en-US" dirty="0" smtClean="0"/>
              <a:t>: Identify a vertical domain of tasks that users struggle with</a:t>
            </a:r>
          </a:p>
          <a:p>
            <a:pPr>
              <a:buFont typeface="+mj-lt"/>
              <a:buAutoNum type="arabicPeriod"/>
            </a:pPr>
            <a:endParaRPr lang="en-US" sz="1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Domain-Specific </a:t>
            </a:r>
            <a:r>
              <a:rPr lang="en-US" b="1" dirty="0">
                <a:solidFill>
                  <a:srgbClr val="FF0000"/>
                </a:solidFill>
              </a:rPr>
              <a:t>Language (DSL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: Design a DSL that can succinctly describe tasks in that domain</a:t>
            </a:r>
            <a:endParaRPr lang="en-US" dirty="0"/>
          </a:p>
          <a:p>
            <a:pPr>
              <a:buFont typeface="+mj-lt"/>
              <a:buAutoNum type="arabicPeriod"/>
            </a:pPr>
            <a:endParaRPr lang="en-US" sz="1200" dirty="0"/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Synthesis Algorithm</a:t>
            </a:r>
            <a:r>
              <a:rPr lang="en-US" dirty="0"/>
              <a:t>: Develop an algorithm that can efficiently translate examples into likely programs in </a:t>
            </a:r>
            <a:r>
              <a:rPr lang="en-US" dirty="0" smtClean="0"/>
              <a:t>DSL</a:t>
            </a:r>
            <a:endParaRPr lang="en-US" dirty="0"/>
          </a:p>
          <a:p>
            <a:pPr>
              <a:buFont typeface="+mj-lt"/>
              <a:buAutoNum type="arabicPeriod"/>
            </a:pPr>
            <a:endParaRPr lang="en-US" sz="1200" dirty="0"/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Machine Learning</a:t>
            </a:r>
            <a:r>
              <a:rPr lang="en-US" dirty="0"/>
              <a:t>: Rank the various </a:t>
            </a:r>
            <a:r>
              <a:rPr lang="en-US" dirty="0" smtClean="0"/>
              <a:t>programs</a:t>
            </a:r>
            <a:endParaRPr lang="en-US" dirty="0"/>
          </a:p>
          <a:p>
            <a:pPr>
              <a:buFont typeface="+mj-lt"/>
              <a:buAutoNum type="arabicPeriod"/>
            </a:pPr>
            <a:endParaRPr lang="en-US" sz="1200" dirty="0"/>
          </a:p>
          <a:p>
            <a:pPr marL="457200" indent="-45720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User Interface</a:t>
            </a:r>
            <a:r>
              <a:rPr lang="en-US" dirty="0"/>
              <a:t>: Provide an appropriate interaction mechanism to resolve </a:t>
            </a:r>
            <a:r>
              <a:rPr lang="en-US" dirty="0" smtClean="0"/>
              <a:t>ambiguities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42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&amp;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Advantages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Efficient</a:t>
            </a:r>
            <a:r>
              <a:rPr lang="en-US" dirty="0" smtClean="0"/>
              <a:t> synthesizer</a:t>
            </a:r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Easier</a:t>
            </a:r>
            <a:r>
              <a:rPr lang="en-US" dirty="0"/>
              <a:t> </a:t>
            </a:r>
            <a:r>
              <a:rPr lang="en-US" dirty="0" smtClean="0"/>
              <a:t>ranking control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Tighter</a:t>
            </a:r>
            <a:r>
              <a:rPr lang="en-US" dirty="0" smtClean="0"/>
              <a:t> </a:t>
            </a:r>
            <a:r>
              <a:rPr lang="en-US" dirty="0"/>
              <a:t>integration with user interaction model </a:t>
            </a:r>
            <a:endParaRPr lang="en-US" dirty="0" smtClean="0"/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Non-constructive</a:t>
            </a:r>
            <a:r>
              <a:rPr lang="en-US" dirty="0"/>
              <a:t>: </a:t>
            </a:r>
            <a:r>
              <a:rPr lang="en-US" dirty="0" smtClean="0"/>
              <a:t>require </a:t>
            </a:r>
            <a:r>
              <a:rPr lang="en-US" dirty="0"/>
              <a:t>thinking &amp; </a:t>
            </a:r>
            <a:r>
              <a:rPr lang="en-US" dirty="0" smtClean="0"/>
              <a:t>implementation</a:t>
            </a:r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Non-modular</a:t>
            </a:r>
            <a:r>
              <a:rPr lang="en-US" dirty="0"/>
              <a:t>: DSL is not extensible</a:t>
            </a:r>
          </a:p>
        </p:txBody>
      </p:sp>
    </p:spTree>
    <p:extLst>
      <p:ext uri="{BB962C8B-B14F-4D97-AF65-F5344CB8AC3E}">
        <p14:creationId xmlns:p14="http://schemas.microsoft.com/office/powerpoint/2010/main" val="208005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2238"/>
            <a:ext cx="8686800" cy="1417639"/>
          </a:xfrm>
        </p:spPr>
        <p:txBody>
          <a:bodyPr/>
          <a:lstStyle/>
          <a:p>
            <a:r>
              <a:rPr lang="en-US" sz="6400" dirty="0" smtClean="0"/>
              <a:t>inductive </a:t>
            </a:r>
            <a:r>
              <a:rPr lang="en-US" sz="6400" dirty="0" smtClean="0">
                <a:solidFill>
                  <a:srgbClr val="FF0000"/>
                </a:solidFill>
              </a:rPr>
              <a:t>meta</a:t>
            </a:r>
            <a:r>
              <a:rPr lang="en-US" sz="6400" dirty="0" smtClean="0"/>
              <a:t>-synthesis</a:t>
            </a:r>
            <a:endParaRPr lang="en-US" sz="6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synthesizer for a related family of DSLs that supports a </a:t>
            </a:r>
            <a:r>
              <a:rPr lang="en-US" sz="3200" b="1" dirty="0">
                <a:solidFill>
                  <a:srgbClr val="FF0000"/>
                </a:solidFill>
              </a:rPr>
              <a:t>common</a:t>
            </a:r>
            <a:r>
              <a:rPr lang="en-US" sz="3200" dirty="0"/>
              <a:t> user interaction </a:t>
            </a:r>
            <a:r>
              <a:rPr lang="en-US" sz="3200" dirty="0" smtClean="0"/>
              <a:t>model</a:t>
            </a:r>
          </a:p>
          <a:p>
            <a:endParaRPr lang="en-US" sz="3200" dirty="0" smtClean="0"/>
          </a:p>
          <a:p>
            <a:r>
              <a:rPr lang="en-US" sz="3200" b="1" dirty="0" smtClean="0">
                <a:solidFill>
                  <a:srgbClr val="FF0000"/>
                </a:solidFill>
              </a:rPr>
              <a:t>Alleviate</a:t>
            </a:r>
            <a:r>
              <a:rPr lang="en-US" sz="3200" dirty="0" smtClean="0"/>
              <a:t> disadvantages of the generic methodology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1884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2238"/>
            <a:ext cx="8686800" cy="1417639"/>
          </a:xfrm>
        </p:spPr>
        <p:txBody>
          <a:bodyPr/>
          <a:lstStyle/>
          <a:p>
            <a:r>
              <a:rPr lang="en-US" sz="6400" dirty="0"/>
              <a:t>inductive </a:t>
            </a:r>
            <a:r>
              <a:rPr lang="en-US" sz="6400" dirty="0">
                <a:solidFill>
                  <a:srgbClr val="FF0000"/>
                </a:solidFill>
              </a:rPr>
              <a:t>meta</a:t>
            </a:r>
            <a:r>
              <a:rPr lang="en-US" sz="6400" dirty="0"/>
              <a:t>-synthesis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686800" cy="4602163"/>
          </a:xfrm>
        </p:spPr>
        <p:txBody>
          <a:bodyPr>
            <a:normAutofit/>
          </a:bodyPr>
          <a:lstStyle/>
          <a:p>
            <a:r>
              <a:rPr lang="en-US" dirty="0"/>
              <a:t>Identify a </a:t>
            </a:r>
            <a:r>
              <a:rPr lang="en-US" b="1" dirty="0">
                <a:solidFill>
                  <a:srgbClr val="FF0000"/>
                </a:solidFill>
              </a:rPr>
              <a:t>family</a:t>
            </a:r>
            <a:r>
              <a:rPr lang="en-US" dirty="0"/>
              <a:t> of vertical task </a:t>
            </a:r>
            <a:r>
              <a:rPr lang="en-US" dirty="0" smtClean="0"/>
              <a:t>domains</a:t>
            </a:r>
            <a:endParaRPr lang="en-US" dirty="0"/>
          </a:p>
          <a:p>
            <a:r>
              <a:rPr lang="en-US" dirty="0" smtClean="0"/>
              <a:t>Design </a:t>
            </a:r>
            <a:r>
              <a:rPr lang="en-US" dirty="0"/>
              <a:t>an </a:t>
            </a:r>
            <a:r>
              <a:rPr lang="en-US" b="1" dirty="0">
                <a:solidFill>
                  <a:srgbClr val="FF0000"/>
                </a:solidFill>
              </a:rPr>
              <a:t>algebra</a:t>
            </a:r>
            <a:r>
              <a:rPr lang="en-US" dirty="0"/>
              <a:t> for </a:t>
            </a:r>
            <a:r>
              <a:rPr lang="en-US" dirty="0" smtClean="0"/>
              <a:t>DSLs</a:t>
            </a:r>
            <a:endParaRPr lang="en-US" dirty="0"/>
          </a:p>
          <a:p>
            <a:r>
              <a:rPr lang="en-US" dirty="0" smtClean="0"/>
              <a:t>Implement a </a:t>
            </a:r>
            <a:r>
              <a:rPr lang="en-US" b="1" dirty="0">
                <a:solidFill>
                  <a:srgbClr val="FF0000"/>
                </a:solidFill>
              </a:rPr>
              <a:t>search </a:t>
            </a:r>
            <a:r>
              <a:rPr lang="en-US" b="1" dirty="0" smtClean="0">
                <a:solidFill>
                  <a:srgbClr val="FF0000"/>
                </a:solidFill>
              </a:rPr>
              <a:t>algorithm </a:t>
            </a:r>
            <a:r>
              <a:rPr lang="en-US" dirty="0"/>
              <a:t>for each algebra operator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96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2238"/>
            <a:ext cx="8686800" cy="1417639"/>
          </a:xfrm>
        </p:spPr>
        <p:txBody>
          <a:bodyPr/>
          <a:lstStyle/>
          <a:p>
            <a:r>
              <a:rPr lang="en-US" sz="6400" dirty="0"/>
              <a:t>inductive </a:t>
            </a:r>
            <a:r>
              <a:rPr lang="en-US" sz="6400" dirty="0">
                <a:solidFill>
                  <a:srgbClr val="FF0000"/>
                </a:solidFill>
              </a:rPr>
              <a:t>meta</a:t>
            </a:r>
            <a:r>
              <a:rPr lang="en-US" sz="6400" dirty="0"/>
              <a:t>-synthesis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686800" cy="4602163"/>
          </a:xfrm>
        </p:spPr>
        <p:txBody>
          <a:bodyPr>
            <a:normAutofit/>
          </a:bodyPr>
          <a:lstStyle/>
          <a:p>
            <a:r>
              <a:rPr lang="en-US" dirty="0"/>
              <a:t>Identify a </a:t>
            </a:r>
            <a:r>
              <a:rPr lang="en-US" b="1" dirty="0">
                <a:solidFill>
                  <a:srgbClr val="FF0000"/>
                </a:solidFill>
              </a:rPr>
              <a:t>family</a:t>
            </a:r>
            <a:r>
              <a:rPr lang="en-US" dirty="0"/>
              <a:t> of vertical task </a:t>
            </a:r>
            <a:r>
              <a:rPr lang="en-US" dirty="0" smtClean="0"/>
              <a:t>domains</a:t>
            </a:r>
            <a:endParaRPr lang="en-US" dirty="0"/>
          </a:p>
          <a:p>
            <a:r>
              <a:rPr lang="en-US" dirty="0" smtClean="0"/>
              <a:t>Design </a:t>
            </a:r>
            <a:r>
              <a:rPr lang="en-US" dirty="0"/>
              <a:t>an </a:t>
            </a:r>
            <a:r>
              <a:rPr lang="en-US" b="1" dirty="0">
                <a:solidFill>
                  <a:srgbClr val="FF0000"/>
                </a:solidFill>
              </a:rPr>
              <a:t>algebra</a:t>
            </a:r>
            <a:r>
              <a:rPr lang="en-US" dirty="0"/>
              <a:t> for </a:t>
            </a:r>
            <a:r>
              <a:rPr lang="en-US" dirty="0" smtClean="0"/>
              <a:t>DSLs</a:t>
            </a:r>
            <a:endParaRPr lang="en-US" dirty="0"/>
          </a:p>
          <a:p>
            <a:r>
              <a:rPr lang="en-US" dirty="0" smtClean="0"/>
              <a:t>Implement a </a:t>
            </a:r>
            <a:r>
              <a:rPr lang="en-US" b="1" dirty="0">
                <a:solidFill>
                  <a:srgbClr val="FF0000"/>
                </a:solidFill>
              </a:rPr>
              <a:t>search </a:t>
            </a:r>
            <a:r>
              <a:rPr lang="en-US" b="1" dirty="0" smtClean="0">
                <a:solidFill>
                  <a:srgbClr val="FF0000"/>
                </a:solidFill>
              </a:rPr>
              <a:t>algorithm </a:t>
            </a:r>
            <a:r>
              <a:rPr lang="en-US" dirty="0"/>
              <a:t>for each algebra operator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5334000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21092933">
            <a:off x="561652" y="5073798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Test-Driven Synthesis </a:t>
            </a:r>
            <a:r>
              <a:rPr lang="en-US" sz="4000" dirty="0" smtClean="0"/>
              <a:t>(Perelman </a:t>
            </a:r>
            <a:r>
              <a:rPr lang="en-US" sz="4000" i="1" dirty="0" smtClean="0"/>
              <a:t>et. al.</a:t>
            </a:r>
            <a:r>
              <a:rPr lang="en-US" sz="4000" dirty="0"/>
              <a:t>)</a:t>
            </a:r>
            <a:endParaRPr lang="en-US" sz="4000" dirty="0" smtClean="0"/>
          </a:p>
          <a:p>
            <a:pPr algn="ctr"/>
            <a:r>
              <a:rPr lang="en-US" sz="4000" dirty="0" smtClean="0"/>
              <a:t>Synthesis Track @</a:t>
            </a:r>
            <a:r>
              <a:rPr lang="en-US" sz="4000" dirty="0" smtClean="0">
                <a:solidFill>
                  <a:srgbClr val="0070C0"/>
                </a:solidFill>
              </a:rPr>
              <a:t>11:15am Wed 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30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4" name="Picture 14" descr="TXT File Icon 512x512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843" y="2438400"/>
            <a:ext cx="1174314" cy="1018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2" descr="http://icons.iconarchive.com/icons/deleket/soft-scraps/256/Web-HTML-ic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815056"/>
            <a:ext cx="1147606" cy="986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file2cart.com/images/support1/xm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095" y="4419600"/>
            <a:ext cx="1031371" cy="1031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encrypted-tbn1.gstatic.com/images?q=tbn:ANd9GcRacT9p4i6WV9ptugEy1-U0fk0OU16n6m-hHRxiCWRVN2J_w27YJfa0gTT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07971"/>
            <a:ext cx="919162" cy="919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encrypted-tbn1.gstatic.com/images?q=tbn:ANd9GcQ89O-zS2iMFPwuaNNIpjzMgkMSeLR9yyXLJFR0OFt1KrS16j0lG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379" y="1904355"/>
            <a:ext cx="8763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encrypted-tbn0.gstatic.com/images?q=tbn:ANd9GcTDJUz-taIMcOOvGRtTsm9ccPVTQTdjb-MEjO5E7GqwEZeK52lj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163" y="2444904"/>
            <a:ext cx="8763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0" descr="data:image/jpeg;base64,/9j/4AAQSkZJRgABAQAAAQABAAD/2wCEAAkGBwgHBhQUBxAVFRUTFxcXFxUYGRkcIBgiGRUXFxYaIhodIiggHRwlHBwXIjEhJSsrLi4uFx8zODMsNygtLysBCgoKDg0OGxAQGzckICQ3NTYsMi83NDI0LCw0MC00LCwsNDQvLC0sLCwsNCwsLCwsLCwuLDQsLCwsLCwsLCwsLP/AABEIAMwAzAMBEQACEQEDEQH/xAAcAAEAAwEBAQEBAAAAAAAAAAAABQYHBAMCAQj/xABGEAABAwEDBQoMBAUEAwAAAAAAAQIDBAUGEQchNnGyEhcxQVFTkqGxsxMWMjNUYXJzgZHR0pOiweEVNESC4iI1QmIUI0P/xAAaAQEAAwEBAQAAAAAAAAAAAAAABAUGAwIB/8QANhEBAAECAgYHCAICAwEAAAAAAAECAwQRBRQxMzRSFSFRcYGhsRITMkGR0eHwQmHB8SJiciP/2gAMAwEAAhEDEQA/AIwoG6AAAAAAAAAAAAAAAAAAAAAAAAAAAAAAAAAAAAAAAAAAAAAAAAAAAAAAAAAAAAAAAAAAAAAAAAAAAAAAAAAAAAAAAAAAAAAAAAAAAGIHrDTz1DsKeN7l5GtVexD7ETOyHmqumn4pyStLdS3anyKZ6Jyuwb1OwXqOtOHuz/FFrx+Hp21x4daXpsndrS+ffGz4q7sQ604Kudsotel7MfDEylabJpCn83UuXlRjUTrXHsOsYGPnUjV6aq/jR9f2EvS3DsGDy2OevK5y9iYJ1HanCWo+SLXpTEVbJy7oZ9fWkp6G8kjKRiMY1GYNTgTFjVXrK/EUxTcmIXmAuVXLFNVU5z1+qDOKaAAAAAAAAAAAAAAAekUM0zsIWOcvI1FXsERM7Hmaqads5JSluvblV5qlkT1uTcbWCnWmxcq2Uo1eNw9G2uPDr9EvTZPLYl886NnxVexDtTg7k7UWvS9iNkTKVpsmkf8AVVK6mNROtVXsOsYGPnUjV6an+NH1S9LcCwoPONfIv/d/6NwQ604O3G3rRa9K4irZlHdH3zS9LYFkUnmKaNP7UXtO1NminZCLXir1fxVSkGMaxuDERE5EOjhMzO19B8AAADHsoOlsuqPu2lRit7LVaM4anx9ZVwjrAAAAAAAAAAAAAABYLiRRzXnjSZqOTB2ZUxTyV4jvhoibkZoOkappw9Uw2KONkTcI0RE5ETAt4jJlJmZ2vo+vgAAAAAAAAAAY9lB0tl1R920qMVvZarRnDU+PrKuEdYAAAAAAAAAAAAAALHk/0qi1P2VJGF3sK/SfDVeDYS3ZUAAAAAAAAAAAGUXvs+qtS+8sdC3dPVrFwxROCNuOdSqv0TXemKf3qabA3aLWEpqrnKOv1lx+JV4fR/zs+p41W72OvSWG5vKTxKvDzH52fUard7DpLDc3lJ4lXh5j87PqNVu9h0lhubyk8Srw+j/nZ9Rqt3sOksNzeUniVeHmPzs+o1W72HSWG5vKTxKvD6P+dn1Gq3ew6Sw3N5SeJV4eY/Oz6jVbvYdJYbm8pctpXatizKbwlbCrWIuCuRWrhjwY4Kea7FyiM5h1tY2xdq9mirrRBySgAAAAWPJ/pVFqfsqSMLvYV+k+Gq8GwluyoAAAAAAAAAAAM4tO1Kex8o8ktXjuUYiZkxXPEzArq7kUYiap/epf2rFV7ARRTtz/AMymd8OxeSXo/udtctonRF/+jfDsXkl6P7jXLZ0Rf/o3w7F5Jej+41y2dEX/AOjfDsXkl6P7jXLZ0Rf/AKN8OxeSXo/uNctnRF/+jfDsXkl6P7jXLZ0Rf/p+x5QbGe9EakmdUTyeVcOURjLb5Oib8Rn1O2/mis2pNpD3id1Llo7iaWNlQ1gAAAALHk/0qi1P2VJGF3sK/SfDVeDYS3ZUAAAAAAAAAAAFAkpYKzKhI2qY17fBou5cmKZomYZiBNMVYmYn96l5FdVGjommcpz/AMyti3fsZEz00XQQle5t8sKzW7/PP1cdJR3WrHYUjaV68jdwq/JM55pps1bMnSu5jKOuqao+rs8XrG9Fi6CHv3Nvlhy1u/zz9Txesb0WLoIPc2+WDW7/ADz9Txesb0WLoIPc2+WDW7/PP1PF6xvRYugg9zb5YNbv88/VnV96Cls+80aUTEYjkY5UTMmO6w4OIrsTRTTcj2YX2j7tdzDzNc57fReL96Kzam7SE7E7qVPo7iaWNlO1gAAAALHk/wBKotT9lSRhd7Cv0nw1Xg2Et2VAAHPaFU2hoJJZEVUjY56onCqNarlTqPNdXs0zV2Pdq3NyuKI+c5fVTX5SqJPIp5F1q1CHr1PYto0Nc+dUOd+UvP8A6KX5v/Y869/1dI0L21+Tts3KLQVEiJXRuix/5Y7pE18fUe6MbTPxRk43dEXKYzonNc45GSxo6JUVFTFFTOi+vEmxOapmJicpfQfAABll6bUqLGv1LLSI3dI1rU3SKqZ4m45kVCrv3JovzVH71NJg7FN7B00VbPzKTuXeK1LYtGVtoSI5qQuciI1qYLumpxJjwKp1w96uuqYqn5I+PwdmzbpmiOvNnzlVsyq3MqKuC/Er52r2Ni33TvtU0UyR2s5XxLmR6+Uz48bdZLsYqaZyr2KrG6NpriarUZVdnb+Wotcjm4tXFF4FLRm5jJ+gAMwyjaUxeyzbKzF72Gi0Xw9Xj6LffvRWbU3aQmYndSq9HcTSxsp2sAAAABY8n+lUWp+ypIwu9hX6T4arwbCW7KgACMvPo1Ve4m7txyv7qrun0SMHxFvvj1Ye1Fc5ETjKVsZ6lnfcK3mw7prY3f8AVH51+aInWSZwl3LNXRpXDzOWc/RWpYpIZVbM1WuauCovCi8hGmJicpWFNUVRnGxo+S603zUkkEq4+Dwcz1I7HFNWPaWOCrziaexQaYsxTVFyPntXonKYAAY9lB0tl1R920qMVvZarRnDU+PrLsyaf7vN7h20w94P457nLS26p7/uqUnnF1r2kSVpGx8h9azk4tF1bYO4lXFYV3Hwwxb8kzfAtcJX7VvLsZjStmKL3tR/Lr+61kpWAGYZRtKYvZZtlZi97DRaL4erx9Fvv3orNqbtITMTupVejuJpY2U7WAAAAAseT/SqLU/ZUkYXewr9J8NV4NhLdlQABGXn0aqvcTd245X91V3T6JGD4i33x6sRh883WnaU0bWwq2S39nkJqL6GInayXKPFHFeh3g/+TGOXXnTsRCpxcZXWn0VVM4eM/lMurJarv46/Dg8EuPSbh+p6wXxz3OemNzHe1ItGbAAGPZQdLZdUfdtKjFb2Wq0Zw1Pj6y/LkWtRWRaUjrQVUa6NWZkVc6uavF6kUYa5TRVM1PukLFd63EUbYnN2LDcZVzzVPy/xPWWG7Zcva0hy0/vi/PAXG56p+X+Ayw3bJ7WkOWn98V5ujZVm0FD4SyXPcyZEdi/qzYJgTrFuimnOj5qbG37tyv2buWdPYnjuhAGYZRtKYvZZtlZi97DRaL4erx9Fvv3orNqbtITMTupVejuJpY2U7WAAAAAseT/SqLU/ZUkYXewr9J8NV4NhLdlQABGXn0aqvcTd245X91V3T6JGD4i33x6sQjVGyIq8Sp2lLG1sZ64arJlAsOOH/wBayOVE4EYqY/Fcxaa5byZqNE4iZ68o8WbW3actr2o+aZMFeuZORETBE+RXXK5rqmqV/h7MWbcUR8l5yWWe9kEs70zPwY317nO5fnm+BNwVHVNSn0xeiaqbcfLrlfSepAABj2UHS2XVH3bSoxW9lqtGcNT4+sq4R1gAekEMlTO1kCYucqIicqrwCImZyh5qqimJqnZDdrLpG0FmxxN/+bGtx5cERMS8op9mmKexi71z3lyqvtl1HtzAMwyjaUxeyzbKzF72Gi0Xw9Xj6LffvRWbU3aQmYndSq9HcTSxsp2sAAAABY8n+lUWp+ypIwu9hX6T4arwbCW7KgACMvPo1Ve4m7txyv7qrun0SMHxFvvj1YeiKq5ilbFJpdy21X+Vl6KnX3FzlR9csc8J2wrg2hVyotqp4JnG3FFc71Zszfjn9R2tYSqqf+XVCFidK26Iyt9c+TTqWmhpKZrKZqNa1MEROIs6aYpjKGdrrqrqmqrbL1PryAAMeyhaWS6o+7aVGK3stXozhqfH1lXCOnvWmp5qqZG0zFc5eBGpip9iJmcoea66aIzqnKGl3JuetlvSa00TwuH+lnDuMeNeJXdhZYbDex/yq2+jPaQ0h73/AOdv4fnPb+F0JioAAGYZRtKYvZZtlZi97DRaL4erx9Fvv3orNqbtITMTupVejuJpY2U7WAAAAAseT/SqLU/ZUkYXewr9J8NV4NhLdlQABGXn0aqvcTd245X91V3T6JGD4i33x6sRh883WnaU0bWwq2S39nkJqL6GIna+g+AAAAAz+X/xlynSJWbncLGiLu8MPNM5cxAnLWZz/epeR7XR9Psbc/l3ynnWPdNz8Vip/grUT5IuB391Y7IQoxGMiMs5SFG+xqJmFGsDE5G7hOw6U+7p6qcocK4v3JzrznvzdH8Roeej6SfU9e3T2ufubnLJ/EaHno+kn1Ht09p7m5yy94pY5mYxORycqLifYnPY8TTMTlL7Pr4zDKNpTF7LNsrMXvYaLRfD1ePot9+9FZtTdpCZid1Kr0dxNLGynawAAAAFjyf6VRan7KkjC72FfpPhqvBsJbsqAAIy8+a7VV7ibu3HK/u6u6fRJwfEW/8A1HqxCByLM3BeNO0pYnrbCqOqX9AM8hNRfww87X0HwAAAAGSX2o6iuvnKykYr3YMXcomK5o24lTiKZqvTER+5NRo+5TbwlNVU5R1+sovxYtv0SXonPV7nKk69Y54PFi2/RJeiNXucpr1jng8WLb9El6I1e5ymvWOeDxYtv0SXojV7nKa9Y54ahceknoruMZVMVjkV2LVTBc7lLPDUzTbiJZvSFymu/NVM5wnzuhMwyjaUxeyzbKzF72Gi0Xw9Xj6LffvRWbU3aQmYndSq9HcTSxsp2sAAAABY8n+lUWp+ypIwu9hX6T4arwbCW7KgAD8VEVM4HPJZ9FJ5yGNdbWr+h5mimfk6RduRsql0npzAAAAAAza1rWhsXKNJLUtcrUY1MG4Y54mYcKoVtdyLeImqf3qaCzYqv4Gminbn/mUrvkWVzU3yZ9x212jslG6Hvc0ef2N8iyuam+TPuGu0dknQ97mjz+xvkWVzU3yZ9w12jsk6Hvc0ef2N8iyuam+TPuGu0dknQ97mjz+yzWLakNsWe2WnRyNdjmdhjmXDiVSTbuRXT7UK7EWKrNc0VbXce3FluUx6x3jjVOJjV+TlUrMZvIaTRMZ2Jj+3FbN9LRtagWKVrGtdhirUXFcM+Gc53MVXXT7MutjRtqzXFcTMzCtEdYgAAAAseT/SqLU/ZUkYXewr9J8NV4NhLdlQAAAAAAAAAAAZheCyHW5lAkhY9GYtau6VMeCJvFihWXbfvL8055f6aLDYiLGCprmM/wDcunezn9Lb+Ev3nrUauby/Lx01Tyef4N7Of0tv4S/eNRq5vL8nTVPJ5/g3s5/S2/hL941Grm8vydNU8nn+Dezn9Lb+Ev3jUauby/J01Tyef4XK7dlOsWyWwufu9yqrukTDHFceDFSZZt+7o9lUYq/7+7NeWSUOqOyvKh/v7fdp2qVeN+OGk0RuZ71PIi2AAAAAAseT/SqLU/ZUkYXewr9J8NV4NhLdlQAAAAAAAAAAAZtatrQWLlGklqmuc1GNTBqIq54mYcKonWVty5FvETVP71NBZsVX8DTRTtz+ffKW3ybI5mo6Mf3nXXqOyfL7o3Q17mjz+xvk2RzNR0Y/vGvUdk+X3Ohr3NHn9jfJsjmajox/eNeo7J8vudDXuaPP7G+TZHM1HRj+8a9R2T5fc6Gvc0ef2N8myOZqOjH9416jsny+50Ne5o8/sb5NkczUdGP7xr1HZPl9zoa9zR5/ZSr323Db1qJJTMc1qNRqbrDFc6rwIqp1kO/di5VnELbA4arD2/ZqnOf6QZxTQAAAAALHk/0qi1P2VJGF3sK/SfDVeDYS3ZUAAAAAAAAAAAGPZQdLZdUfdtKjFb2Wq0Zw1Pj6yrhHWAAAAAAAAAAAAAADusW05LHtFssLUcrccy8GdMD3brmir2ocMRZi9bmiZ2rrTZS2/wBVTLrY5OxU/Umxju2lUV6Fn+Nf1hL0uUCw5/OrJH7TP1aqodacZbnb1I1eicRTsynun75JelvDY9X5ipjX1bpE7TrTet1bJRK8Jfo+KmUix7JG4xqipypnOuebhMTG19B8AAAAAAAY9lB0tl1R920qMVvZarRnDU+PrKuEdYAAAAAAAAAAAAAAAAAAA9IZ5oHYwPc1eVrlTsPsTMbJeaqaatsZpWlvTbtL5upeqcj13fW7FTpTfuRsqRq8Dh69tEeHV6Jemyh2vF59kb/gqdinanG3I2oteiLM7JmErTZS4v6umcnrY5F6lw7TrGOj50o1ehZ/jX9UvS39sGfy3vYvI5i9rcU6zrTjLU/0i16KxFOyInulL0tvWTV/y9RGv9yJ2nam7RVslErwt6j4qZSDXNe3Fq4pyodHCYyfoGPZQdLZdUfdtKjFb2Wq0Zw1Pj6yrhHWAAAAAAAAAAAAAAAAAAAAAAAAAAPWCpqKd2NPI9i8rXK3sU+xMxsl4qopq+KInvS1Le23qbyKlypyOwd1qmPWdacRdj5o1eAw9W2j6dSPtS0ai1a50tXhu3YY4JgmZERM2pDnXXNdXtS72bNNqiKKdkOQ8uoAAAAAAAAAAAAAAAAAAAAAAAAAAAAAAAAAAAAAAAAAAAAAAAAAAAAAAAAAAAAAAAAAAAAAAAAAAAAAAAAAAAAAAAAAAAAAAAAAAAAAAP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86" name="Picture 14" descr="http://pureinfotech.com/wp-content/uploads/2012/07/powerpoint2013icon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245038"/>
            <a:ext cx="1038199" cy="103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043271" y="3316491"/>
            <a:ext cx="827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..…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6491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22238"/>
            <a:ext cx="8839200" cy="1417639"/>
          </a:xfrm>
        </p:spPr>
        <p:txBody>
          <a:bodyPr/>
          <a:lstStyle/>
          <a:p>
            <a:r>
              <a:rPr lang="en-US" sz="6400" dirty="0" smtClean="0">
                <a:solidFill>
                  <a:srgbClr val="FF0000"/>
                </a:solidFill>
              </a:rPr>
              <a:t>extraction</a:t>
            </a:r>
            <a:r>
              <a:rPr lang="en-US" sz="6400" dirty="0" smtClean="0"/>
              <a:t> meta-synthesis</a:t>
            </a:r>
            <a:endParaRPr lang="en-US" sz="6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686800" cy="46021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Identify a family of vertical task </a:t>
            </a:r>
            <a:r>
              <a:rPr lang="en-US" dirty="0" smtClean="0"/>
              <a:t>domains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Extraction of semi-structured documents</a:t>
            </a:r>
            <a:endParaRPr lang="en-US" b="1" dirty="0">
              <a:solidFill>
                <a:srgbClr val="0070C0"/>
              </a:solidFill>
            </a:endParaRPr>
          </a:p>
          <a:p>
            <a:r>
              <a:rPr lang="en-US" dirty="0"/>
              <a:t>Design an algebra for </a:t>
            </a:r>
            <a:r>
              <a:rPr lang="en-US" dirty="0" smtClean="0"/>
              <a:t>DSLs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Merge, Map, </a:t>
            </a:r>
            <a:r>
              <a:rPr lang="en-US" b="1" dirty="0" err="1" smtClean="0">
                <a:solidFill>
                  <a:srgbClr val="0070C0"/>
                </a:solidFill>
              </a:rPr>
              <a:t>FilterBool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FilterInt</a:t>
            </a:r>
            <a:r>
              <a:rPr lang="en-US" b="1" dirty="0" smtClean="0">
                <a:solidFill>
                  <a:srgbClr val="0070C0"/>
                </a:solidFill>
              </a:rPr>
              <a:t>, Pair</a:t>
            </a:r>
            <a:endParaRPr lang="en-US" b="1" dirty="0">
              <a:solidFill>
                <a:srgbClr val="0070C0"/>
              </a:solidFill>
            </a:endParaRPr>
          </a:p>
          <a:p>
            <a:r>
              <a:rPr lang="en-US" dirty="0" smtClean="0"/>
              <a:t>Implement a </a:t>
            </a:r>
            <a:r>
              <a:rPr lang="en-US" dirty="0"/>
              <a:t>search </a:t>
            </a:r>
            <a:r>
              <a:rPr lang="en-US" dirty="0" smtClean="0"/>
              <a:t>algorithm </a:t>
            </a:r>
            <a:r>
              <a:rPr lang="en-US" dirty="0"/>
              <a:t>for each algebra operator 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Compositional </a:t>
            </a:r>
            <a:r>
              <a:rPr lang="en-US" b="1" dirty="0">
                <a:solidFill>
                  <a:srgbClr val="0070C0"/>
                </a:solidFill>
              </a:rPr>
              <a:t>and </a:t>
            </a:r>
            <a:r>
              <a:rPr lang="en-US" b="1" dirty="0" smtClean="0">
                <a:solidFill>
                  <a:srgbClr val="0070C0"/>
                </a:solidFill>
              </a:rPr>
              <a:t>inductive learners</a:t>
            </a:r>
            <a:endParaRPr lang="en-US" b="1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86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synthesis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Top-down</a:t>
            </a:r>
          </a:p>
          <a:p>
            <a:pPr lvl="1"/>
            <a:r>
              <a:rPr lang="en-US" dirty="0" smtClean="0"/>
              <a:t>Top-level </a:t>
            </a:r>
            <a:r>
              <a:rPr lang="en-US" dirty="0" err="1" smtClean="0"/>
              <a:t>SeqRegion</a:t>
            </a:r>
            <a:r>
              <a:rPr lang="en-US" dirty="0"/>
              <a:t>,</a:t>
            </a:r>
            <a:r>
              <a:rPr lang="en-US" dirty="0" smtClean="0"/>
              <a:t> Region symbols N</a:t>
            </a:r>
            <a:r>
              <a:rPr lang="en-US" baseline="-25000" dirty="0" smtClean="0"/>
              <a:t>1</a:t>
            </a:r>
            <a:r>
              <a:rPr lang="en-US" dirty="0" smtClean="0"/>
              <a:t>, N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Grammar-guided</a:t>
            </a:r>
          </a:p>
          <a:p>
            <a:pPr lvl="1"/>
            <a:r>
              <a:rPr lang="en-US" dirty="0" smtClean="0"/>
              <a:t>Grammar built from the algebra operators</a:t>
            </a:r>
          </a:p>
        </p:txBody>
      </p:sp>
    </p:spTree>
    <p:extLst>
      <p:ext uri="{BB962C8B-B14F-4D97-AF65-F5344CB8AC3E}">
        <p14:creationId xmlns:p14="http://schemas.microsoft.com/office/powerpoint/2010/main" val="305359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Reduce</a:t>
            </a:r>
            <a:r>
              <a:rPr lang="en-US" dirty="0" smtClean="0"/>
              <a:t> </a:t>
            </a:r>
            <a:r>
              <a:rPr lang="en-US" dirty="0"/>
              <a:t>learning task for an expression to learning </a:t>
            </a:r>
            <a:r>
              <a:rPr lang="en-US" dirty="0" smtClean="0"/>
              <a:t>tasks </a:t>
            </a:r>
            <a:r>
              <a:rPr lang="en-US" dirty="0"/>
              <a:t>for its </a:t>
            </a:r>
            <a:r>
              <a:rPr lang="en-US" dirty="0" smtClean="0"/>
              <a:t>sub-expressions</a:t>
            </a:r>
          </a:p>
          <a:p>
            <a:r>
              <a:rPr lang="en-US" dirty="0" smtClean="0"/>
              <a:t>Examples: Learn </a:t>
            </a:r>
            <a:r>
              <a:rPr lang="en-US" dirty="0" smtClean="0">
                <a:solidFill>
                  <a:srgbClr val="00B050"/>
                </a:solidFill>
              </a:rPr>
              <a:t>Map</a:t>
            </a:r>
            <a:r>
              <a:rPr lang="en-US" dirty="0" smtClean="0"/>
              <a:t> (</a:t>
            </a:r>
            <a:r>
              <a:rPr lang="el-GR" dirty="0" smtClean="0"/>
              <a:t>λ</a:t>
            </a:r>
            <a:r>
              <a:rPr lang="en-US" dirty="0" smtClean="0"/>
              <a:t>x : F, S)</a:t>
            </a:r>
          </a:p>
          <a:p>
            <a:pPr lvl="1"/>
            <a:r>
              <a:rPr lang="en-US" dirty="0" smtClean="0"/>
              <a:t>Learn the scalar expression F</a:t>
            </a:r>
          </a:p>
          <a:p>
            <a:pPr lvl="1"/>
            <a:r>
              <a:rPr lang="en-US" dirty="0" smtClean="0"/>
              <a:t>Learn the sequence expression 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91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instantiations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 files</a:t>
            </a:r>
          </a:p>
          <a:p>
            <a:r>
              <a:rPr lang="en-US" dirty="0" smtClean="0"/>
              <a:t>Web pages</a:t>
            </a:r>
          </a:p>
          <a:p>
            <a:r>
              <a:rPr lang="en-US" dirty="0" smtClean="0"/>
              <a:t>Spreadsheets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43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7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686800" cy="4602163"/>
          </a:xfrm>
        </p:spPr>
        <p:txBody>
          <a:bodyPr>
            <a:noAutofit/>
          </a:bodyPr>
          <a:lstStyle/>
          <a:p>
            <a:r>
              <a:rPr lang="en-US" sz="3000" dirty="0"/>
              <a:t>Can </a:t>
            </a:r>
            <a:r>
              <a:rPr lang="en-US" sz="3000" dirty="0" err="1"/>
              <a:t>FlashExtract</a:t>
            </a:r>
            <a:r>
              <a:rPr lang="en-US" sz="3000" dirty="0"/>
              <a:t> </a:t>
            </a:r>
            <a:r>
              <a:rPr lang="en-US" sz="3000" dirty="0" smtClean="0"/>
              <a:t>extract </a:t>
            </a:r>
            <a:r>
              <a:rPr lang="en-US" sz="3000" dirty="0"/>
              <a:t>data from </a:t>
            </a:r>
            <a:r>
              <a:rPr lang="en-US" sz="3000" b="1" dirty="0" smtClean="0">
                <a:solidFill>
                  <a:srgbClr val="FF0000"/>
                </a:solidFill>
              </a:rPr>
              <a:t>real-world</a:t>
            </a:r>
            <a:r>
              <a:rPr lang="en-US" sz="3000" dirty="0" smtClean="0"/>
              <a:t> </a:t>
            </a:r>
            <a:r>
              <a:rPr lang="en-US" sz="3000" dirty="0"/>
              <a:t>files?</a:t>
            </a:r>
          </a:p>
          <a:p>
            <a:endParaRPr lang="en-US" sz="3000" dirty="0" smtClean="0"/>
          </a:p>
          <a:p>
            <a:r>
              <a:rPr lang="en-US" sz="3000" dirty="0" smtClean="0"/>
              <a:t>How </a:t>
            </a:r>
            <a:r>
              <a:rPr lang="en-US" sz="3000" dirty="0"/>
              <a:t>many </a:t>
            </a:r>
            <a:r>
              <a:rPr lang="en-US" sz="3000" b="1" dirty="0">
                <a:solidFill>
                  <a:srgbClr val="FF0000"/>
                </a:solidFill>
              </a:rPr>
              <a:t>interactions</a:t>
            </a:r>
            <a:r>
              <a:rPr lang="en-US" sz="3000" dirty="0"/>
              <a:t> typically </a:t>
            </a:r>
            <a:r>
              <a:rPr lang="en-US" sz="3000" dirty="0" smtClean="0"/>
              <a:t>required?</a:t>
            </a:r>
            <a:endParaRPr lang="en-US" sz="3000" dirty="0"/>
          </a:p>
          <a:p>
            <a:endParaRPr lang="en-US" sz="3000" dirty="0" smtClean="0"/>
          </a:p>
          <a:p>
            <a:r>
              <a:rPr lang="en-US" sz="3000" dirty="0" smtClean="0"/>
              <a:t>How </a:t>
            </a:r>
            <a:r>
              <a:rPr lang="en-US" sz="3000" b="1" dirty="0">
                <a:solidFill>
                  <a:srgbClr val="FF0000"/>
                </a:solidFill>
              </a:rPr>
              <a:t>efficient/real-time</a:t>
            </a:r>
            <a:r>
              <a:rPr lang="en-US" sz="3000" dirty="0"/>
              <a:t> is </a:t>
            </a:r>
            <a:r>
              <a:rPr lang="en-US" sz="3000" dirty="0" err="1" smtClean="0"/>
              <a:t>FlashExtract</a:t>
            </a:r>
            <a:r>
              <a:rPr lang="en-US" sz="3000" dirty="0" smtClean="0"/>
              <a:t>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6562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686800" cy="4602163"/>
          </a:xfrm>
        </p:spPr>
        <p:txBody>
          <a:bodyPr>
            <a:noAutofit/>
          </a:bodyPr>
          <a:lstStyle/>
          <a:p>
            <a:r>
              <a:rPr lang="en-US" sz="3000" dirty="0"/>
              <a:t>Can </a:t>
            </a:r>
            <a:r>
              <a:rPr lang="en-US" sz="3000" dirty="0" err="1"/>
              <a:t>FlashExtract</a:t>
            </a:r>
            <a:r>
              <a:rPr lang="en-US" sz="3000" dirty="0"/>
              <a:t> </a:t>
            </a:r>
            <a:r>
              <a:rPr lang="en-US" sz="3000" dirty="0" smtClean="0"/>
              <a:t>extract </a:t>
            </a:r>
            <a:r>
              <a:rPr lang="en-US" sz="3000" dirty="0"/>
              <a:t>data from </a:t>
            </a:r>
            <a:r>
              <a:rPr lang="en-US" sz="3000" b="1" dirty="0" smtClean="0">
                <a:solidFill>
                  <a:srgbClr val="FF0000"/>
                </a:solidFill>
              </a:rPr>
              <a:t>real-world</a:t>
            </a:r>
            <a:r>
              <a:rPr lang="en-US" sz="3000" b="1" dirty="0" smtClean="0"/>
              <a:t> </a:t>
            </a:r>
            <a:r>
              <a:rPr lang="en-US" sz="3000" dirty="0"/>
              <a:t>files?</a:t>
            </a:r>
          </a:p>
          <a:p>
            <a:pPr marL="0" indent="0">
              <a:buNone/>
            </a:pPr>
            <a:endParaRPr lang="en-US" sz="3000" b="1" dirty="0" smtClean="0"/>
          </a:p>
          <a:p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How </a:t>
            </a:r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many interactions typically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required?</a:t>
            </a:r>
            <a:endParaRPr lang="en-US" sz="3000" dirty="0">
              <a:solidFill>
                <a:schemeClr val="bg1">
                  <a:lumMod val="85000"/>
                </a:schemeClr>
              </a:solidFill>
            </a:endParaRPr>
          </a:p>
          <a:p>
            <a:endParaRPr lang="en-US" sz="30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How </a:t>
            </a:r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efficient/real-time is </a:t>
            </a:r>
            <a:r>
              <a:rPr lang="en-US" sz="3000" dirty="0" err="1" smtClean="0">
                <a:solidFill>
                  <a:schemeClr val="bg1">
                    <a:lumMod val="85000"/>
                  </a:schemeClr>
                </a:solidFill>
              </a:rPr>
              <a:t>FlashExtract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?</a:t>
            </a:r>
            <a:endParaRPr lang="en-US" sz="3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0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3200" dirty="0" smtClean="0"/>
              <a:t>25 text files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System log files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Copied texts from web pages and PDFs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Samples from “Pro Perl Parsing”</a:t>
            </a:r>
          </a:p>
          <a:p>
            <a:pPr>
              <a:lnSpc>
                <a:spcPct val="100000"/>
              </a:lnSpc>
            </a:pPr>
            <a:r>
              <a:rPr lang="en-US" sz="3200" dirty="0" smtClean="0"/>
              <a:t>25 webpages from [1]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Add two more test cases for each web page</a:t>
            </a:r>
          </a:p>
          <a:p>
            <a:pPr>
              <a:lnSpc>
                <a:spcPct val="100000"/>
              </a:lnSpc>
            </a:pPr>
            <a:r>
              <a:rPr lang="en-US" sz="3200" dirty="0" smtClean="0"/>
              <a:t>25 spreadsheets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7 from [2] that are applicable for extracting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18 from EUSES corpus</a:t>
            </a:r>
          </a:p>
          <a:p>
            <a:pPr lvl="1">
              <a:lnSpc>
                <a:spcPct val="100000"/>
              </a:lnSpc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5983069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[1] E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. Oro, M.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Ruffolo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, and S.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Staab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.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Sxpath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: extending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xpath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towards spatial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querying on web documents. 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</a:rPr>
              <a:t>Proc. VLDB Endow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., 2010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[2]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B. Harris and S.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</a:rPr>
              <a:t>Gulwani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. Spreadsheet table transformations </a:t>
            </a: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from examples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. In </a:t>
            </a:r>
            <a:r>
              <a:rPr lang="en-US" sz="1600" i="1" dirty="0">
                <a:solidFill>
                  <a:schemeClr val="bg1">
                    <a:lumMod val="50000"/>
                  </a:schemeClr>
                </a:solidFill>
              </a:rPr>
              <a:t>PLDI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</a:rPr>
              <a:t>, 2011.</a:t>
            </a:r>
          </a:p>
        </p:txBody>
      </p:sp>
    </p:spTree>
    <p:extLst>
      <p:ext uri="{BB962C8B-B14F-4D97-AF65-F5344CB8AC3E}">
        <p14:creationId xmlns:p14="http://schemas.microsoft.com/office/powerpoint/2010/main" val="293804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686800" cy="4602163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Can </a:t>
            </a:r>
            <a:r>
              <a:rPr lang="en-US" sz="3000" dirty="0" err="1">
                <a:solidFill>
                  <a:schemeClr val="bg1">
                    <a:lumMod val="85000"/>
                  </a:schemeClr>
                </a:solidFill>
              </a:rPr>
              <a:t>FlashExtract</a:t>
            </a:r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extract </a:t>
            </a:r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data from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real-world </a:t>
            </a:r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files?</a:t>
            </a:r>
          </a:p>
          <a:p>
            <a:pPr marL="0" indent="0" algn="ctr">
              <a:buNone/>
            </a:pPr>
            <a:r>
              <a:rPr lang="en-US" sz="3000" b="1" dirty="0">
                <a:solidFill>
                  <a:schemeClr val="bg1">
                    <a:lumMod val="85000"/>
                  </a:schemeClr>
                </a:solidFill>
              </a:rPr>
              <a:t>Yes</a:t>
            </a:r>
            <a:endParaRPr lang="en-US" sz="30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3000" dirty="0" smtClean="0"/>
              <a:t>How </a:t>
            </a:r>
            <a:r>
              <a:rPr lang="en-US" sz="3000" dirty="0"/>
              <a:t>many </a:t>
            </a:r>
            <a:r>
              <a:rPr lang="en-US" sz="3000" b="1" dirty="0">
                <a:solidFill>
                  <a:srgbClr val="FF0000"/>
                </a:solidFill>
              </a:rPr>
              <a:t>interactions</a:t>
            </a:r>
            <a:r>
              <a:rPr lang="en-US" sz="3000" dirty="0"/>
              <a:t> typically </a:t>
            </a:r>
            <a:r>
              <a:rPr lang="en-US" sz="3000" dirty="0" smtClean="0"/>
              <a:t>required?</a:t>
            </a:r>
            <a:endParaRPr lang="en-US" sz="3000" dirty="0"/>
          </a:p>
          <a:p>
            <a:pPr marL="0" indent="0" algn="ctr">
              <a:buNone/>
            </a:pPr>
            <a:r>
              <a:rPr lang="en-US" sz="3000" b="1" dirty="0" smtClean="0"/>
              <a:t>2.36 examples</a:t>
            </a:r>
          </a:p>
          <a:p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How </a:t>
            </a:r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efficient/real-time is </a:t>
            </a:r>
            <a:r>
              <a:rPr lang="en-US" sz="3000" dirty="0" err="1" smtClean="0">
                <a:solidFill>
                  <a:schemeClr val="bg1">
                    <a:lumMod val="85000"/>
                  </a:schemeClr>
                </a:solidFill>
              </a:rPr>
              <a:t>FlashExtract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?</a:t>
            </a:r>
            <a:endParaRPr lang="en-US" sz="3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0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686800" cy="4602163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Can </a:t>
            </a:r>
            <a:r>
              <a:rPr lang="en-US" sz="3000" dirty="0" err="1">
                <a:solidFill>
                  <a:schemeClr val="bg1">
                    <a:lumMod val="85000"/>
                  </a:schemeClr>
                </a:solidFill>
              </a:rPr>
              <a:t>FlashExtract</a:t>
            </a:r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extract </a:t>
            </a:r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data from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real-world </a:t>
            </a:r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files?</a:t>
            </a:r>
          </a:p>
          <a:p>
            <a:pPr marL="0" indent="0" algn="ctr">
              <a:buNone/>
            </a:pPr>
            <a:r>
              <a:rPr lang="en-US" sz="3000" b="1" dirty="0" smtClean="0">
                <a:solidFill>
                  <a:schemeClr val="bg1">
                    <a:lumMod val="85000"/>
                  </a:schemeClr>
                </a:solidFill>
              </a:rPr>
              <a:t>Yes</a:t>
            </a:r>
          </a:p>
          <a:p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How </a:t>
            </a:r>
            <a:r>
              <a:rPr lang="en-US" sz="3000" dirty="0">
                <a:solidFill>
                  <a:schemeClr val="bg1">
                    <a:lumMod val="85000"/>
                  </a:schemeClr>
                </a:solidFill>
              </a:rPr>
              <a:t>many interactions typically </a:t>
            </a:r>
            <a:r>
              <a:rPr lang="en-US" sz="3000" dirty="0" smtClean="0">
                <a:solidFill>
                  <a:schemeClr val="bg1">
                    <a:lumMod val="85000"/>
                  </a:schemeClr>
                </a:solidFill>
              </a:rPr>
              <a:t>required?</a:t>
            </a:r>
            <a:endParaRPr lang="en-US" sz="3000" dirty="0">
              <a:solidFill>
                <a:schemeClr val="bg1">
                  <a:lumMod val="8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000" b="1" dirty="0" smtClean="0">
                <a:solidFill>
                  <a:schemeClr val="bg1">
                    <a:lumMod val="85000"/>
                  </a:schemeClr>
                </a:solidFill>
              </a:rPr>
              <a:t>2.36 examples</a:t>
            </a:r>
          </a:p>
          <a:p>
            <a:r>
              <a:rPr lang="en-US" sz="3000" dirty="0" smtClean="0"/>
              <a:t>How </a:t>
            </a:r>
            <a:r>
              <a:rPr lang="en-US" sz="3000" b="1" dirty="0">
                <a:solidFill>
                  <a:srgbClr val="FF0000"/>
                </a:solidFill>
              </a:rPr>
              <a:t>efficient/real-time</a:t>
            </a:r>
            <a:r>
              <a:rPr lang="en-US" sz="3000" dirty="0"/>
              <a:t> is </a:t>
            </a:r>
            <a:r>
              <a:rPr lang="en-US" sz="3000" dirty="0" err="1" smtClean="0"/>
              <a:t>FlashExtract</a:t>
            </a:r>
            <a:r>
              <a:rPr lang="en-US" sz="3000" dirty="0" smtClean="0"/>
              <a:t>?</a:t>
            </a:r>
          </a:p>
          <a:p>
            <a:pPr marL="0" indent="0" algn="ctr">
              <a:buNone/>
            </a:pPr>
            <a:r>
              <a:rPr lang="en-US" sz="3000" b="1" dirty="0" smtClean="0"/>
              <a:t>0.82s last interaction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4454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4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Inductive meta-synthesis</a:t>
            </a:r>
          </a:p>
          <a:p>
            <a:r>
              <a:rPr lang="en-US" smtClean="0"/>
              <a:t>FlashExtract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rgbClr val="FF0000"/>
                </a:solidFill>
              </a:rPr>
              <a:t>general</a:t>
            </a:r>
          </a:p>
          <a:p>
            <a:pPr lvl="1"/>
            <a:r>
              <a:rPr lang="en-US" dirty="0" smtClean="0"/>
              <a:t>Text file, web page, spreadsheet instantiations</a:t>
            </a:r>
          </a:p>
          <a:p>
            <a:r>
              <a:rPr lang="en-US" dirty="0" err="1" smtClean="0"/>
              <a:t>FlashExtract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rgbClr val="FF0000"/>
                </a:solidFill>
              </a:rPr>
              <a:t>practical</a:t>
            </a:r>
          </a:p>
          <a:p>
            <a:pPr lvl="1"/>
            <a:r>
              <a:rPr lang="en-US" dirty="0" smtClean="0"/>
              <a:t>Extract real-world data, in real time, within a few examples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3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602163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7200" dirty="0" smtClean="0"/>
              <a:t>Questions?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9662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schema extraction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Output schema</a:t>
            </a:r>
            <a:endParaRPr lang="en-US" dirty="0"/>
          </a:p>
          <a:p>
            <a:r>
              <a:rPr lang="en-US" dirty="0"/>
              <a:t>Field extraction programs for all fields in </a:t>
            </a:r>
            <a:r>
              <a:rPr lang="en-US" dirty="0" smtClean="0"/>
              <a:t>the schema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40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XML-like: sequence and structure</a:t>
            </a:r>
          </a:p>
          <a:p>
            <a:pPr marL="0" indent="0">
              <a:buNone/>
            </a:pPr>
            <a:r>
              <a:rPr lang="en-US" b="1" dirty="0" err="1" smtClean="0"/>
              <a:t>Seq</a:t>
            </a:r>
            <a:r>
              <a:rPr lang="en-US" sz="4000" dirty="0" smtClean="0"/>
              <a:t>(</a:t>
            </a:r>
            <a:r>
              <a:rPr lang="en-US" dirty="0" smtClean="0"/>
              <a:t>[</a:t>
            </a:r>
            <a:r>
              <a:rPr lang="en-US" b="1" dirty="0" smtClean="0">
                <a:solidFill>
                  <a:srgbClr val="00B0F0"/>
                </a:solidFill>
              </a:rPr>
              <a:t>blue</a:t>
            </a:r>
            <a:r>
              <a:rPr lang="en-US" dirty="0" smtClean="0"/>
              <a:t>] </a:t>
            </a:r>
            <a:r>
              <a:rPr lang="en-US" b="1" dirty="0" err="1" smtClean="0"/>
              <a:t>Struct</a:t>
            </a:r>
            <a:r>
              <a:rPr lang="en-US" dirty="0" smtClean="0"/>
              <a:t>(Name: [</a:t>
            </a:r>
            <a:r>
              <a:rPr lang="en-US" b="1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] String,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			City: [</a:t>
            </a:r>
            <a:r>
              <a:rPr lang="en-US" b="1" dirty="0" smtClean="0">
                <a:solidFill>
                  <a:srgbClr val="FFC000"/>
                </a:solidFill>
              </a:rPr>
              <a:t>yellow</a:t>
            </a:r>
            <a:r>
              <a:rPr lang="en-US" dirty="0" smtClean="0"/>
              <a:t>] String)</a:t>
            </a:r>
            <a:r>
              <a:rPr lang="en-US" sz="4000" dirty="0" smtClean="0"/>
              <a:t>)</a:t>
            </a:r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064" y="4419600"/>
            <a:ext cx="3295872" cy="1703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941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extraction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ancestor</a:t>
            </a:r>
          </a:p>
          <a:p>
            <a:r>
              <a:rPr lang="en-US" dirty="0" smtClean="0"/>
              <a:t>A program in the DSL</a:t>
            </a:r>
          </a:p>
          <a:p>
            <a:pPr marL="0" indent="0">
              <a:buNone/>
            </a:pPr>
            <a:r>
              <a:rPr lang="en-US" dirty="0" smtClean="0"/>
              <a:t>Examples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Green</a:t>
            </a:r>
            <a:r>
              <a:rPr lang="en-US" dirty="0" smtClean="0"/>
              <a:t> = &lt;</a:t>
            </a:r>
            <a:r>
              <a:rPr lang="en-US" b="1" dirty="0" smtClean="0">
                <a:solidFill>
                  <a:srgbClr val="00B0F0"/>
                </a:solidFill>
              </a:rPr>
              <a:t>Blue</a:t>
            </a:r>
            <a:r>
              <a:rPr lang="en-US" dirty="0" smtClean="0"/>
              <a:t>,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Region</a:t>
            </a:r>
            <a:r>
              <a:rPr lang="en-US" dirty="0" smtClean="0"/>
              <a:t>&gt;</a:t>
            </a:r>
          </a:p>
          <a:p>
            <a:pPr lvl="1"/>
            <a:r>
              <a:rPr lang="en-US" b="1" dirty="0" smtClean="0">
                <a:solidFill>
                  <a:srgbClr val="FFC000"/>
                </a:solidFill>
              </a:rPr>
              <a:t>Yellow</a:t>
            </a:r>
            <a:r>
              <a:rPr lang="en-US" dirty="0" smtClean="0"/>
              <a:t> = &lt;</a:t>
            </a:r>
            <a:r>
              <a:rPr lang="en-US" dirty="0" smtClean="0">
                <a:sym typeface="Symbol"/>
              </a:rPr>
              <a:t>, </a:t>
            </a:r>
            <a:r>
              <a:rPr lang="en-US" dirty="0" err="1" smtClean="0">
                <a:sym typeface="Symbol"/>
              </a:rPr>
              <a:t>P</a:t>
            </a:r>
            <a:r>
              <a:rPr lang="en-US" baseline="-25000" dirty="0" err="1" smtClean="0">
                <a:sym typeface="Symbol"/>
              </a:rPr>
              <a:t>SeqRegion</a:t>
            </a:r>
            <a:r>
              <a:rPr lang="en-US" dirty="0" smtClean="0">
                <a:sym typeface="Symbol"/>
              </a:rPr>
              <a:t>&gt;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657600"/>
            <a:ext cx="3295872" cy="1703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942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extraction DSL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DSL is a tuple </a:t>
            </a:r>
            <a:r>
              <a:rPr lang="en-US" dirty="0" smtClean="0"/>
              <a:t>(G</a:t>
            </a:r>
            <a:r>
              <a:rPr lang="en-US" dirty="0"/>
              <a:t>, N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G : grammar </a:t>
            </a:r>
            <a:r>
              <a:rPr lang="en-US" dirty="0" smtClean="0"/>
              <a:t>defining extraction strategies</a:t>
            </a:r>
          </a:p>
          <a:p>
            <a:pPr lvl="1"/>
            <a:r>
              <a:rPr lang="en-US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 : top-level </a:t>
            </a:r>
            <a:r>
              <a:rPr lang="en-US" dirty="0" err="1" smtClean="0"/>
              <a:t>SeqRegion</a:t>
            </a:r>
            <a:r>
              <a:rPr lang="en-US" dirty="0" smtClean="0"/>
              <a:t> nonterminal</a:t>
            </a:r>
          </a:p>
          <a:p>
            <a:pPr lvl="1"/>
            <a:r>
              <a:rPr lang="en-US" dirty="0" smtClean="0"/>
              <a:t>N</a:t>
            </a:r>
            <a:r>
              <a:rPr lang="en-US" baseline="-25000" dirty="0" smtClean="0"/>
              <a:t>2 </a:t>
            </a:r>
            <a:r>
              <a:rPr lang="en-US" dirty="0"/>
              <a:t>: top-level Region </a:t>
            </a:r>
            <a:r>
              <a:rPr lang="en-US" dirty="0" smtClean="0"/>
              <a:t>nonterminal</a:t>
            </a:r>
          </a:p>
          <a:p>
            <a:r>
              <a:rPr lang="en-US" dirty="0" smtClean="0"/>
              <a:t>Each non-terminal has a learn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37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algebra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Decomposable Map Operator</a:t>
            </a:r>
          </a:p>
          <a:p>
            <a:r>
              <a:rPr lang="en-US" dirty="0" smtClean="0"/>
              <a:t>Filter Operators</a:t>
            </a:r>
          </a:p>
          <a:p>
            <a:r>
              <a:rPr lang="en-US" dirty="0" smtClean="0"/>
              <a:t>Merge Operator</a:t>
            </a:r>
          </a:p>
          <a:p>
            <a:r>
              <a:rPr lang="en-US" dirty="0" smtClean="0"/>
              <a:t>Pair Operator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09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city example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003" y="1600200"/>
            <a:ext cx="3587994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425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TouchDevelopNDC2012</Template>
  <TotalTime>10766</TotalTime>
  <Words>2312</Words>
  <Application>Microsoft Office PowerPoint</Application>
  <PresentationFormat>On-screen Show (4:3)</PresentationFormat>
  <Paragraphs>286</Paragraphs>
  <Slides>31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1_Office Theme</vt:lpstr>
      <vt:lpstr>FlashExtract :  A General Framework for  Data Extraction by Examples </vt:lpstr>
      <vt:lpstr>motivation</vt:lpstr>
      <vt:lpstr>demo</vt:lpstr>
      <vt:lpstr>schema extraction program</vt:lpstr>
      <vt:lpstr>output schema</vt:lpstr>
      <vt:lpstr>field extraction program</vt:lpstr>
      <vt:lpstr>data extraction DSL</vt:lpstr>
      <vt:lpstr>core algebra</vt:lpstr>
      <vt:lpstr>city example</vt:lpstr>
      <vt:lpstr>city example</vt:lpstr>
      <vt:lpstr>city example</vt:lpstr>
      <vt:lpstr>city example</vt:lpstr>
      <vt:lpstr>learning algorithm</vt:lpstr>
      <vt:lpstr>learning algorithm</vt:lpstr>
      <vt:lpstr>inductive synthesis</vt:lpstr>
      <vt:lpstr>pros &amp; cons</vt:lpstr>
      <vt:lpstr>inductive meta-synthesis</vt:lpstr>
      <vt:lpstr>inductive meta-synthesis</vt:lpstr>
      <vt:lpstr>inductive meta-synthesis</vt:lpstr>
      <vt:lpstr>extraction meta-synthesis</vt:lpstr>
      <vt:lpstr>synthesis algorithm</vt:lpstr>
      <vt:lpstr>key insight</vt:lpstr>
      <vt:lpstr>instantiations</vt:lpstr>
      <vt:lpstr>demo</vt:lpstr>
      <vt:lpstr>evaluation</vt:lpstr>
      <vt:lpstr>expressiveness</vt:lpstr>
      <vt:lpstr>benchmarks</vt:lpstr>
      <vt:lpstr>effectiveness</vt:lpstr>
      <vt:lpstr>efficiency</vt:lpstr>
      <vt:lpstr>conclusion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EMI</dc:title>
  <dc:creator>vmle</dc:creator>
  <cp:lastModifiedBy>vmle</cp:lastModifiedBy>
  <cp:revision>2169</cp:revision>
  <dcterms:modified xsi:type="dcterms:W3CDTF">2014-06-09T18:48:23Z</dcterms:modified>
</cp:coreProperties>
</file>