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27"/>
  </p:notesMasterIdLst>
  <p:handoutMasterIdLst>
    <p:handoutMasterId r:id="rId28"/>
  </p:handoutMasterIdLst>
  <p:sldIdLst>
    <p:sldId id="257" r:id="rId6"/>
    <p:sldId id="261" r:id="rId7"/>
    <p:sldId id="262" r:id="rId8"/>
    <p:sldId id="263" r:id="rId9"/>
    <p:sldId id="264" r:id="rId10"/>
    <p:sldId id="266" r:id="rId11"/>
    <p:sldId id="268" r:id="rId12"/>
    <p:sldId id="271" r:id="rId13"/>
    <p:sldId id="267" r:id="rId14"/>
    <p:sldId id="277" r:id="rId15"/>
    <p:sldId id="281" r:id="rId16"/>
    <p:sldId id="282" r:id="rId17"/>
    <p:sldId id="279" r:id="rId18"/>
    <p:sldId id="272" r:id="rId19"/>
    <p:sldId id="283" r:id="rId20"/>
    <p:sldId id="273" r:id="rId21"/>
    <p:sldId id="274" r:id="rId22"/>
    <p:sldId id="280" r:id="rId23"/>
    <p:sldId id="275" r:id="rId24"/>
    <p:sldId id="276" r:id="rId25"/>
    <p:sldId id="278" r:id="rId2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07/7/7/main" val="FFCD2D" mc:Ignorable=""/>
    <a:srgbClr xmlns:mc="http://schemas.openxmlformats.org/markup-compatibility/2006" xmlns:a14="http://schemas.microsoft.com/office/drawing/2007/7/7/main" val="F1C283" mc:Ignorable=""/>
    <a:srgbClr xmlns:mc="http://schemas.openxmlformats.org/markup-compatibility/2006" xmlns:a14="http://schemas.microsoft.com/office/drawing/2007/7/7/main" val="CE7E5A" mc:Ignorable=""/>
    <a:srgbClr xmlns:mc="http://schemas.openxmlformats.org/markup-compatibility/2006" xmlns:a14="http://schemas.microsoft.com/office/drawing/2007/7/7/main" val="CF6A3D" mc:Ignorable=""/>
    <a:srgbClr xmlns:mc="http://schemas.openxmlformats.org/markup-compatibility/2006" xmlns:a14="http://schemas.microsoft.com/office/drawing/2007/7/7/main" val="9C42E6" mc:Ignorable=""/>
    <a:srgbClr xmlns:mc="http://schemas.openxmlformats.org/markup-compatibility/2006" xmlns:a14="http://schemas.microsoft.com/office/drawing/2007/7/7/main" val="D1943B" mc:Ignorable=""/>
    <a:srgbClr xmlns:mc="http://schemas.openxmlformats.org/markup-compatibility/2006" xmlns:a14="http://schemas.microsoft.com/office/drawing/2007/7/7/main" val="F8F57B" mc:Ignorable=""/>
    <a:srgbClr xmlns:mc="http://schemas.openxmlformats.org/markup-compatibility/2006" xmlns:a14="http://schemas.microsoft.com/office/drawing/2007/7/7/main" val="D5B953" mc:Ignorable=""/>
    <a:srgbClr xmlns:mc="http://schemas.openxmlformats.org/markup-compatibility/2006" xmlns:a14="http://schemas.microsoft.com/office/drawing/2007/7/7/main" val="B87DF3" mc:Ignorable=""/>
    <a:srgbClr xmlns:mc="http://schemas.openxmlformats.org/markup-compatibility/2006" xmlns:a14="http://schemas.microsoft.com/office/drawing/2007/7/7/main" val="F4A234" mc:Ignorable=""/>
  </p:clrMru>
  <p:extLst>
    <p:ext uri="{E76CE94A-603C-4142-B9EB-6D1370010A27}">
      <p14:discardImageEditData xmlns:p14="http://schemas.microsoft.com/office/powerpoint/2007/7/12/main" val="0"/>
    </p:ext>
    <p:ext uri="{D31A062A-798A-4329-ABDD-BBA856620510}">
      <p14:defaultImageDpi xmlns:p14="http://schemas.microsoft.com/office/powerpoint/2007/7/12/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89394" autoAdjust="0"/>
  </p:normalViewPr>
  <p:slideViewPr>
    <p:cSldViewPr snapToGrid="0">
      <p:cViewPr varScale="1">
        <p:scale>
          <a:sx n="65" d="100"/>
          <a:sy n="65" d="100"/>
        </p:scale>
        <p:origin x="-1104" y="-114"/>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2009-09-08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07/7/12/main" val="213241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2009-09-08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07/7/12/main" val="1271202043"/>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2009-09-08 5:39</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examples</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extLst>
      <p:ext uri="{BB962C8B-B14F-4D97-AF65-F5344CB8AC3E}">
        <p14:creationId xmlns:p14="http://schemas.microsoft.com/office/powerpoint/2007/7/12/main" val="631823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2009-09-08 16:21</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07/7/12/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07/7/7/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07/7/7/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07/7/12/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07/7/7/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07/7/12/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07/7/12/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xmlns:p14="http://schemas.microsoft.com/office/powerpoint/2007/7/12/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research.microsoft.com/~leino"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481637"/>
            <a:ext cx="7692761" cy="1495794"/>
          </a:xfrm>
        </p:spPr>
        <p:txBody>
          <a:bodyPr/>
          <a:lstStyle/>
          <a:p>
            <a:r>
              <a:rPr smtClean="0"/>
              <a:t>Understanding</a:t>
            </a:r>
            <a:br>
              <a:rPr smtClean="0"/>
            </a:br>
            <a:r>
              <a:rPr smtClean="0"/>
              <a:t>Program Verification</a:t>
            </a:r>
            <a:endParaRPr lang="en-US" dirty="0"/>
          </a:p>
        </p:txBody>
      </p:sp>
      <p:sp>
        <p:nvSpPr>
          <p:cNvPr id="3" name="Subtitle 2"/>
          <p:cNvSpPr>
            <a:spLocks noGrp="1"/>
          </p:cNvSpPr>
          <p:nvPr>
            <p:ph type="subTitle" idx="1"/>
          </p:nvPr>
        </p:nvSpPr>
        <p:spPr>
          <a:xfrm>
            <a:off x="727605" y="4296598"/>
            <a:ext cx="7692761" cy="858697"/>
          </a:xfrm>
        </p:spPr>
        <p:txBody>
          <a:bodyPr/>
          <a:lstStyle/>
          <a:p>
            <a:r>
              <a:rPr lang="en-US" dirty="0" smtClean="0"/>
              <a:t>K. Rustan M. Leino</a:t>
            </a:r>
            <a:endParaRPr lang="en-US" dirty="0" smtClean="0"/>
          </a:p>
          <a:p>
            <a:r>
              <a:rPr lang="en-US" sz="2800" dirty="0" err="1" smtClean="0"/>
              <a:t>RiSE</a:t>
            </a:r>
            <a:r>
              <a:rPr lang="en-US" sz="2800" dirty="0" smtClean="0"/>
              <a:t>, Microsoft Research, Redmond</a:t>
            </a:r>
            <a:endParaRPr lang="en-US" sz="2800" dirty="0"/>
          </a:p>
        </p:txBody>
      </p:sp>
      <p:sp>
        <p:nvSpPr>
          <p:cNvPr id="4" name="TextBox 3"/>
          <p:cNvSpPr txBox="1"/>
          <p:nvPr/>
        </p:nvSpPr>
        <p:spPr>
          <a:xfrm>
            <a:off x="6421055" y="5750169"/>
            <a:ext cx="2368836" cy="861774"/>
          </a:xfrm>
          <a:prstGeom prst="rect">
            <a:avLst/>
          </a:prstGeom>
          <a:noFill/>
        </p:spPr>
        <p:txBody>
          <a:bodyPr wrap="square" rtlCol="0">
            <a:spAutoFit/>
          </a:bodyPr>
          <a:lstStyle/>
          <a:p>
            <a:pPr algn="r"/>
            <a:r>
              <a:rPr lang="en-US" sz="1600" dirty="0" smtClean="0">
                <a:solidFill>
                  <a:schemeClr val="bg1"/>
                </a:solidFill>
              </a:rPr>
              <a:t>PROLE 2009</a:t>
            </a:r>
          </a:p>
          <a:p>
            <a:pPr algn="r"/>
            <a:r>
              <a:rPr lang="en-US" sz="1600" dirty="0" smtClean="0">
                <a:solidFill>
                  <a:schemeClr val="bg1"/>
                </a:solidFill>
              </a:rPr>
              <a:t>09/09/2009</a:t>
            </a:r>
          </a:p>
          <a:p>
            <a:pPr algn="r"/>
            <a:r>
              <a:rPr lang="en-US" sz="1600" dirty="0" smtClean="0">
                <a:solidFill>
                  <a:schemeClr val="bg1"/>
                </a:solidFill>
              </a:rPr>
              <a:t>San Sebastian, Spain</a:t>
            </a:r>
            <a:endParaRPr lang="en-US" sz="1600" dirty="0" smtClean="0">
              <a:solidFill>
                <a:schemeClr val="bg1"/>
              </a:solidFill>
            </a:endParaRPr>
          </a:p>
        </p:txBody>
      </p:sp>
    </p:spTree>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hape 38"/>
          <p:cNvCxnSpPr>
            <a:endCxn id="27" idx="3"/>
          </p:cNvCxnSpPr>
          <p:nvPr/>
        </p:nvCxnSpPr>
        <p:spPr>
          <a:xfrm>
            <a:off x="4681182" y="4531057"/>
            <a:ext cx="3020186" cy="722798"/>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3" name="Shape 32"/>
          <p:cNvCxnSpPr>
            <a:endCxn id="31" idx="0"/>
          </p:cNvCxnSpPr>
          <p:nvPr/>
        </p:nvCxnSpPr>
        <p:spPr>
          <a:xfrm rot="10800000" flipV="1">
            <a:off x="2199871" y="4230806"/>
            <a:ext cx="1539617" cy="23334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a:xfrm>
            <a:off x="381000" y="230187"/>
            <a:ext cx="8382000" cy="1080296"/>
          </a:xfrm>
        </p:spPr>
        <p:txBody>
          <a:bodyPr/>
          <a:lstStyle/>
          <a:p>
            <a:r>
              <a:rPr lang="en-US" dirty="0" smtClean="0"/>
              <a:t>Boogie – a verification tool bus</a:t>
            </a:r>
            <a:br>
              <a:rPr lang="en-US" dirty="0" smtClean="0"/>
            </a:br>
            <a:r>
              <a:rPr lang="en-US" sz="2400" dirty="0" smtClean="0"/>
              <a:t>[Barnett, Jacobs, Leino, Moskal, R</a:t>
            </a:r>
            <a:r>
              <a:rPr lang="sv-SE" sz="2400" dirty="0" smtClean="0"/>
              <a:t>ü</a:t>
            </a:r>
            <a:r>
              <a:rPr lang="en-US" sz="2400" dirty="0" err="1" smtClean="0"/>
              <a:t>mmer</a:t>
            </a:r>
            <a:r>
              <a:rPr lang="en-US" sz="2400" dirty="0" smtClean="0"/>
              <a:t>, et al.]</a:t>
            </a:r>
            <a:endParaRPr lang="en-US" dirty="0"/>
          </a:p>
        </p:txBody>
      </p:sp>
      <p:sp>
        <p:nvSpPr>
          <p:cNvPr id="7" name="Snip Single Corner Rectangle 6"/>
          <p:cNvSpPr/>
          <p:nvPr/>
        </p:nvSpPr>
        <p:spPr bwMode="auto">
          <a:xfrm>
            <a:off x="126456"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Spec#</a:t>
            </a:r>
          </a:p>
        </p:txBody>
      </p:sp>
      <p:sp>
        <p:nvSpPr>
          <p:cNvPr id="8" name="Snip Single Corner Rectangle 7"/>
          <p:cNvSpPr/>
          <p:nvPr/>
        </p:nvSpPr>
        <p:spPr bwMode="auto">
          <a:xfrm>
            <a:off x="1928505"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 with HAVOC specifications</a:t>
            </a:r>
          </a:p>
        </p:txBody>
      </p:sp>
      <p:sp>
        <p:nvSpPr>
          <p:cNvPr id="10" name="Snip Single Corner Rectangle 9"/>
          <p:cNvSpPr/>
          <p:nvPr/>
        </p:nvSpPr>
        <p:spPr bwMode="auto">
          <a:xfrm>
            <a:off x="5532603"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Dafny</a:t>
            </a:r>
          </a:p>
        </p:txBody>
      </p:sp>
      <p:sp>
        <p:nvSpPr>
          <p:cNvPr id="12" name="Snip Single Corner Rectangle 11"/>
          <p:cNvSpPr/>
          <p:nvPr/>
        </p:nvSpPr>
        <p:spPr bwMode="auto">
          <a:xfrm>
            <a:off x="3730554"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 with VCC specifications</a:t>
            </a:r>
          </a:p>
        </p:txBody>
      </p:sp>
      <p:sp>
        <p:nvSpPr>
          <p:cNvPr id="13" name="Snip Single Corner Rectangle 12"/>
          <p:cNvSpPr/>
          <p:nvPr/>
        </p:nvSpPr>
        <p:spPr bwMode="auto">
          <a:xfrm>
            <a:off x="7334651"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Chalice</a:t>
            </a:r>
          </a:p>
        </p:txBody>
      </p:sp>
      <p:sp>
        <p:nvSpPr>
          <p:cNvPr id="14" name="Round Diagonal Corner Rectangle 13"/>
          <p:cNvSpPr/>
          <p:nvPr/>
        </p:nvSpPr>
        <p:spPr bwMode="auto">
          <a:xfrm>
            <a:off x="2813219"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Z3</a:t>
            </a:r>
          </a:p>
        </p:txBody>
      </p:sp>
      <p:sp>
        <p:nvSpPr>
          <p:cNvPr id="15" name="Round Diagonal Corner Rectangle 14"/>
          <p:cNvSpPr/>
          <p:nvPr/>
        </p:nvSpPr>
        <p:spPr bwMode="auto">
          <a:xfrm>
            <a:off x="783380"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Simplify</a:t>
            </a:r>
          </a:p>
        </p:txBody>
      </p:sp>
      <p:sp>
        <p:nvSpPr>
          <p:cNvPr id="16" name="Round Diagonal Corner Rectangle 15"/>
          <p:cNvSpPr/>
          <p:nvPr/>
        </p:nvSpPr>
        <p:spPr bwMode="auto">
          <a:xfrm>
            <a:off x="4843058"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SMT Lib</a:t>
            </a:r>
          </a:p>
        </p:txBody>
      </p:sp>
      <p:cxnSp>
        <p:nvCxnSpPr>
          <p:cNvPr id="18" name="Shape 17"/>
          <p:cNvCxnSpPr>
            <a:endCxn id="15" idx="3"/>
          </p:cNvCxnSpPr>
          <p:nvPr/>
        </p:nvCxnSpPr>
        <p:spPr>
          <a:xfrm rot="10800000" flipV="1">
            <a:off x="1611852" y="4531056"/>
            <a:ext cx="2618954" cy="747819"/>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stCxn id="5" idx="1"/>
            <a:endCxn id="16" idx="3"/>
          </p:cNvCxnSpPr>
          <p:nvPr/>
        </p:nvCxnSpPr>
        <p:spPr>
          <a:xfrm rot="16200000" flipH="1">
            <a:off x="4816962" y="4424307"/>
            <a:ext cx="531797" cy="117733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5400000">
            <a:off x="3802043" y="4586727"/>
            <a:ext cx="531797" cy="85250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13983" y="1750170"/>
            <a:ext cx="1003562" cy="228600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826293" y="2339909"/>
            <a:ext cx="711735" cy="814697"/>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3936463" y="2462725"/>
            <a:ext cx="711732" cy="56906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547607" y="2349642"/>
            <a:ext cx="789554" cy="8730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419447" y="1643170"/>
            <a:ext cx="1013290" cy="250973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044739"/>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Boogie</a:t>
            </a:r>
          </a:p>
        </p:txBody>
      </p:sp>
      <p:sp>
        <p:nvSpPr>
          <p:cNvPr id="24" name="Snip Same Side Corner Rectangle 23"/>
          <p:cNvSpPr/>
          <p:nvPr/>
        </p:nvSpPr>
        <p:spPr bwMode="auto">
          <a:xfrm rot="600021">
            <a:off x="5840230" y="2913686"/>
            <a:ext cx="3284438" cy="1746913"/>
          </a:xfrm>
          <a:prstGeom prst="snip2Same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53975" marR="0"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Boogie-to-Boogie</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Inference</a:t>
            </a:r>
            <a:r>
              <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engines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Program</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Logic</a:t>
            </a:r>
            <a:r>
              <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optimizers</a:t>
            </a:r>
          </a:p>
          <a:p>
            <a:pPr marL="0" marR="0" indent="0" defTabSz="1096963" rtl="0" eaLnBrk="1" fontAlgn="base" latinLnBrk="0" hangingPunct="1">
              <a:lnSpc>
                <a:spcPct val="100000"/>
              </a:lnSpc>
              <a:spcBef>
                <a:spcPct val="0"/>
              </a:spcBef>
              <a:spcAft>
                <a:spcPct val="0"/>
              </a:spcAft>
              <a:buClrTx/>
              <a:buSzTx/>
              <a:buFontTx/>
              <a:buNone/>
              <a:tabLst/>
            </a:pPr>
            <a:endPar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6" name="Freeform 35"/>
          <p:cNvSpPr/>
          <p:nvPr/>
        </p:nvSpPr>
        <p:spPr>
          <a:xfrm>
            <a:off x="4722125" y="2604448"/>
            <a:ext cx="1419368" cy="675563"/>
          </a:xfrm>
          <a:custGeom>
            <a:avLst/>
            <a:gdLst>
              <a:gd name="connsiteX0" fmla="*/ 54591 w 1419368"/>
              <a:gd name="connsiteY0" fmla="*/ 643719 h 675563"/>
              <a:gd name="connsiteX1" fmla="*/ 109182 w 1419368"/>
              <a:gd name="connsiteY1" fmla="*/ 575480 h 675563"/>
              <a:gd name="connsiteX2" fmla="*/ 709684 w 1419368"/>
              <a:gd name="connsiteY2" fmla="*/ 43218 h 675563"/>
              <a:gd name="connsiteX3" fmla="*/ 1419368 w 1419368"/>
              <a:gd name="connsiteY3" fmla="*/ 316173 h 675563"/>
            </a:gdLst>
            <a:ahLst/>
            <a:cxnLst>
              <a:cxn ang="0">
                <a:pos x="connsiteX0" y="connsiteY0"/>
              </a:cxn>
              <a:cxn ang="0">
                <a:pos x="connsiteX1" y="connsiteY1"/>
              </a:cxn>
              <a:cxn ang="0">
                <a:pos x="connsiteX2" y="connsiteY2"/>
              </a:cxn>
              <a:cxn ang="0">
                <a:pos x="connsiteX3" y="connsiteY3"/>
              </a:cxn>
            </a:cxnLst>
            <a:rect l="l" t="t" r="r" b="b"/>
            <a:pathLst>
              <a:path w="1419368" h="675563">
                <a:moveTo>
                  <a:pt x="54591" y="643719"/>
                </a:moveTo>
                <a:cubicBezTo>
                  <a:pt x="27295" y="659641"/>
                  <a:pt x="0" y="675563"/>
                  <a:pt x="109182" y="575480"/>
                </a:cubicBezTo>
                <a:cubicBezTo>
                  <a:pt x="218364" y="475397"/>
                  <a:pt x="491320" y="86436"/>
                  <a:pt x="709684" y="43218"/>
                </a:cubicBezTo>
                <a:cubicBezTo>
                  <a:pt x="928048" y="0"/>
                  <a:pt x="1173708" y="158086"/>
                  <a:pt x="1419368" y="316173"/>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776716" y="4230803"/>
            <a:ext cx="1419368" cy="266132"/>
          </a:xfrm>
          <a:custGeom>
            <a:avLst/>
            <a:gdLst>
              <a:gd name="connsiteX0" fmla="*/ 1419368 w 1419368"/>
              <a:gd name="connsiteY0" fmla="*/ 0 h 402610"/>
              <a:gd name="connsiteX1" fmla="*/ 764275 w 1419368"/>
              <a:gd name="connsiteY1" fmla="*/ 382138 h 402610"/>
              <a:gd name="connsiteX2" fmla="*/ 0 w 1419368"/>
              <a:gd name="connsiteY2" fmla="*/ 122830 h 402610"/>
              <a:gd name="connsiteX0" fmla="*/ 1419368 w 1419368"/>
              <a:gd name="connsiteY0" fmla="*/ 40943 h 266132"/>
              <a:gd name="connsiteX1" fmla="*/ 764275 w 1419368"/>
              <a:gd name="connsiteY1" fmla="*/ 259308 h 266132"/>
              <a:gd name="connsiteX2" fmla="*/ 0 w 1419368"/>
              <a:gd name="connsiteY2" fmla="*/ 0 h 266132"/>
              <a:gd name="connsiteX0" fmla="*/ 1419368 w 1419368"/>
              <a:gd name="connsiteY0" fmla="*/ 40943 h 266132"/>
              <a:gd name="connsiteX1" fmla="*/ 764275 w 1419368"/>
              <a:gd name="connsiteY1" fmla="*/ 259308 h 266132"/>
              <a:gd name="connsiteX2" fmla="*/ 0 w 1419368"/>
              <a:gd name="connsiteY2" fmla="*/ 0 h 266132"/>
            </a:gdLst>
            <a:ahLst/>
            <a:cxnLst>
              <a:cxn ang="0">
                <a:pos x="connsiteX0" y="connsiteY0"/>
              </a:cxn>
              <a:cxn ang="0">
                <a:pos x="connsiteX1" y="connsiteY1"/>
              </a:cxn>
              <a:cxn ang="0">
                <a:pos x="connsiteX2" y="connsiteY2"/>
              </a:cxn>
            </a:cxnLst>
            <a:rect l="l" t="t" r="r" b="b"/>
            <a:pathLst>
              <a:path w="1419368" h="266132">
                <a:moveTo>
                  <a:pt x="1419368" y="40943"/>
                </a:moveTo>
                <a:cubicBezTo>
                  <a:pt x="1210102" y="221776"/>
                  <a:pt x="1000836" y="266132"/>
                  <a:pt x="764275" y="259308"/>
                </a:cubicBezTo>
                <a:cubicBezTo>
                  <a:pt x="527714" y="252484"/>
                  <a:pt x="263857" y="139890"/>
                  <a:pt x="0" y="0"/>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Snip Single Corner Rectangle 22"/>
          <p:cNvSpPr/>
          <p:nvPr/>
        </p:nvSpPr>
        <p:spPr bwMode="auto">
          <a:xfrm rot="21046554">
            <a:off x="265209" y="2707708"/>
            <a:ext cx="1959376" cy="1154607"/>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Your language here</a:t>
            </a:r>
          </a:p>
        </p:txBody>
      </p:sp>
      <p:cxnSp>
        <p:nvCxnSpPr>
          <p:cNvPr id="26" name="Curved Connector 24"/>
          <p:cNvCxnSpPr/>
          <p:nvPr/>
        </p:nvCxnSpPr>
        <p:spPr>
          <a:xfrm>
            <a:off x="2238236" y="3138988"/>
            <a:ext cx="1201000" cy="80521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31" name="Round Diagonal Corner Rectangle 30"/>
          <p:cNvSpPr/>
          <p:nvPr/>
        </p:nvSpPr>
        <p:spPr bwMode="auto">
          <a:xfrm rot="20712456">
            <a:off x="73450" y="4312159"/>
            <a:ext cx="2162251"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Your prover</a:t>
            </a:r>
            <a:r>
              <a:rPr kumimoji="0" lang="en-US" sz="28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here</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7" name="Round Diagonal Corner Rectangle 26"/>
          <p:cNvSpPr/>
          <p:nvPr/>
        </p:nvSpPr>
        <p:spPr bwMode="auto">
          <a:xfrm>
            <a:off x="6872896" y="5253855"/>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Isabelle/HOL</a:t>
            </a:r>
          </a:p>
        </p:txBody>
      </p:sp>
    </p:spTree>
    <p:extLst>
      <p:ext uri="{BB962C8B-B14F-4D97-AF65-F5344CB8AC3E}">
        <p14:creationId xmlns:p14="http://schemas.microsoft.com/office/powerpoint/2007/7/12/main" val="144808338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right)">
                                      <p:cBhvr>
                                        <p:cTn id="15" dur="500"/>
                                        <p:tgtEl>
                                          <p:spTgt spid="3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left)">
                                      <p:cBhvr>
                                        <p:cTn id="24" dur="500"/>
                                        <p:tgtEl>
                                          <p:spTgt spid="36"/>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1000"/>
                            </p:stCondLst>
                            <p:childTnLst>
                              <p:par>
                                <p:cTn id="30" presetID="22" presetClass="entr" presetSubtype="2" fill="hold" grpId="0" nodeType="after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right)">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6" grpId="0" animBg="1"/>
      <p:bldP spid="37" grpId="0" animBg="1"/>
      <p:bldP spid="23" grpId="0" animBg="1"/>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translation</a:t>
            </a:r>
            <a:endParaRPr lang="en-US" dirty="0"/>
          </a:p>
        </p:txBody>
      </p:sp>
      <p:sp>
        <p:nvSpPr>
          <p:cNvPr id="3" name="Content Placeholder 2"/>
          <p:cNvSpPr>
            <a:spLocks noGrp="1"/>
          </p:cNvSpPr>
          <p:nvPr>
            <p:ph idx="1"/>
          </p:nvPr>
        </p:nvSpPr>
        <p:spPr>
          <a:xfrm>
            <a:off x="381000" y="1412875"/>
            <a:ext cx="8382000" cy="3808735"/>
          </a:xfrm>
        </p:spPr>
        <p:txBody>
          <a:bodyPr/>
          <a:lstStyle/>
          <a:p>
            <a:r>
              <a:rPr lang="en-US" dirty="0" smtClean="0"/>
              <a:t>Source language:</a:t>
            </a:r>
          </a:p>
          <a:p>
            <a:endParaRPr lang="en-US" dirty="0" smtClean="0"/>
          </a:p>
          <a:p>
            <a:endParaRPr lang="en-US" dirty="0" smtClean="0"/>
          </a:p>
          <a:p>
            <a:r>
              <a:rPr lang="en-US" dirty="0" smtClean="0"/>
              <a:t>Boogie:</a:t>
            </a:r>
          </a:p>
          <a:p>
            <a:endParaRPr lang="en-US" dirty="0" smtClean="0"/>
          </a:p>
          <a:p>
            <a:endParaRPr lang="en-US" dirty="0" smtClean="0"/>
          </a:p>
          <a:p>
            <a:r>
              <a:rPr lang="en-US" dirty="0" smtClean="0"/>
              <a:t>Verification condition:</a:t>
            </a:r>
            <a:endParaRPr lang="en-US" dirty="0"/>
          </a:p>
        </p:txBody>
      </p:sp>
      <p:sp>
        <p:nvSpPr>
          <p:cNvPr id="4" name="Rounded Rectangle 3"/>
          <p:cNvSpPr/>
          <p:nvPr/>
        </p:nvSpPr>
        <p:spPr bwMode="auto">
          <a:xfrm>
            <a:off x="2279374" y="1895062"/>
            <a:ext cx="5751443" cy="78187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8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p.f</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 =  x / y; </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endParaRPr>
          </a:p>
        </p:txBody>
      </p:sp>
      <p:sp>
        <p:nvSpPr>
          <p:cNvPr id="5" name="Rounded Rectangle 4"/>
          <p:cNvSpPr/>
          <p:nvPr/>
        </p:nvSpPr>
        <p:spPr bwMode="auto">
          <a:xfrm>
            <a:off x="2279374" y="3180527"/>
            <a:ext cx="5751443" cy="1364971"/>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spcBef>
                <a:spcPct val="0"/>
              </a:spcBef>
              <a:spcAft>
                <a:spcPct val="0"/>
              </a:spcAft>
            </a:pP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a:t>
            </a:r>
            <a:r>
              <a:rPr lang="en-US" sz="2800" dirty="0" smtClean="0">
                <a:solidFill>
                  <a:schemeClr val="accent1">
                    <a:lumMod val="75000"/>
                  </a:schemeClr>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assert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p </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Times New Roman"/>
                <a:cs typeface="Times New Roman"/>
              </a:rPr>
              <a: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null;</a:t>
            </a:r>
            <a:b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a:t>
            </a:r>
            <a:r>
              <a:rPr lang="en-US" sz="2800" dirty="0" smtClean="0">
                <a:solidFill>
                  <a:schemeClr val="accent1">
                    <a:lumMod val="75000"/>
                  </a:schemeClr>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assert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y </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Times New Roman"/>
                <a:cs typeface="Times New Roman"/>
              </a:rPr>
              <a: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0;</a:t>
            </a:r>
            <a:b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Heap[</a:t>
            </a:r>
            <a:r>
              <a:rPr lang="en-US" sz="28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p,f</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  x / y; </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6" name="Rounded Rectangle 5"/>
          <p:cNvSpPr/>
          <p:nvPr/>
        </p:nvSpPr>
        <p:spPr bwMode="auto">
          <a:xfrm>
            <a:off x="2279374" y="5181602"/>
            <a:ext cx="5751443" cy="1272208"/>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lang="en-US" sz="2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(AND (NEQ p null) (NEQ y 0) (IMPLIES (EQ Heap’ (store Heap p f (/ x y))) TRUE))</a:t>
            </a:r>
            <a:endPar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endParaRPr>
          </a:p>
        </p:txBody>
      </p:sp>
    </p:spTree>
    <p:extLst>
      <p:ext uri="{BB962C8B-B14F-4D97-AF65-F5344CB8AC3E}">
        <p14:creationId xmlns:p14="http://schemas.microsoft.com/office/powerpoint/2007/7/12/main" val="313237934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translation</a:t>
            </a:r>
            <a:endParaRPr lang="en-US" dirty="0"/>
          </a:p>
        </p:txBody>
      </p:sp>
      <p:sp>
        <p:nvSpPr>
          <p:cNvPr id="3" name="Content Placeholder 2"/>
          <p:cNvSpPr>
            <a:spLocks noGrp="1"/>
          </p:cNvSpPr>
          <p:nvPr>
            <p:ph idx="1"/>
          </p:nvPr>
        </p:nvSpPr>
        <p:spPr>
          <a:xfrm>
            <a:off x="381000" y="1412875"/>
            <a:ext cx="8382000" cy="3808735"/>
          </a:xfrm>
        </p:spPr>
        <p:txBody>
          <a:bodyPr/>
          <a:lstStyle/>
          <a:p>
            <a:r>
              <a:rPr lang="en-US" dirty="0" smtClean="0"/>
              <a:t>Source language:</a:t>
            </a:r>
          </a:p>
          <a:p>
            <a:endParaRPr lang="en-US" dirty="0" smtClean="0"/>
          </a:p>
          <a:p>
            <a:endParaRPr lang="en-US" dirty="0" smtClean="0"/>
          </a:p>
          <a:p>
            <a:r>
              <a:rPr lang="en-US" dirty="0" smtClean="0"/>
              <a:t>Boogie:</a:t>
            </a:r>
          </a:p>
          <a:p>
            <a:endParaRPr lang="en-US" dirty="0" smtClean="0"/>
          </a:p>
          <a:p>
            <a:endParaRPr lang="en-US" dirty="0" smtClean="0"/>
          </a:p>
          <a:p>
            <a:r>
              <a:rPr lang="en-US" dirty="0" smtClean="0"/>
              <a:t>Verification condition:</a:t>
            </a:r>
            <a:endParaRPr lang="en-US" dirty="0"/>
          </a:p>
        </p:txBody>
      </p:sp>
      <p:sp>
        <p:nvSpPr>
          <p:cNvPr id="4" name="Rounded Rectangle 3"/>
          <p:cNvSpPr/>
          <p:nvPr/>
        </p:nvSpPr>
        <p:spPr bwMode="auto">
          <a:xfrm>
            <a:off x="2279374" y="1895062"/>
            <a:ext cx="5751443" cy="781877"/>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8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p.f</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 =  x / y; </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endParaRPr>
          </a:p>
        </p:txBody>
      </p:sp>
      <p:sp>
        <p:nvSpPr>
          <p:cNvPr id="5" name="Rounded Rectangle 4"/>
          <p:cNvSpPr/>
          <p:nvPr/>
        </p:nvSpPr>
        <p:spPr bwMode="auto">
          <a:xfrm>
            <a:off x="2279374" y="3180527"/>
            <a:ext cx="5751443" cy="1364971"/>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spcBef>
                <a:spcPct val="0"/>
              </a:spcBef>
              <a:spcAft>
                <a:spcPct val="0"/>
              </a:spcAft>
            </a:pP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a:t>
            </a:r>
            <a:r>
              <a:rPr lang="en-US" sz="2800" dirty="0" smtClean="0">
                <a:solidFill>
                  <a:schemeClr val="accent1">
                    <a:lumMod val="75000"/>
                  </a:schemeClr>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assert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p </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Times New Roman"/>
                <a:cs typeface="Times New Roman"/>
              </a:rPr>
              <a: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null;</a:t>
            </a:r>
            <a:b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a:t>
            </a:r>
            <a:r>
              <a:rPr lang="en-US" sz="2800" dirty="0" smtClean="0">
                <a:solidFill>
                  <a:schemeClr val="accent1">
                    <a:lumMod val="75000"/>
                  </a:schemeClr>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assert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y </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Times New Roman"/>
                <a:cs typeface="Times New Roman"/>
              </a:rPr>
              <a:t>≠</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0;</a:t>
            </a:r>
            <a:b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Heap[</a:t>
            </a:r>
            <a:r>
              <a:rPr lang="en-US" sz="28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p,f</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  x / y; </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6" name="Rounded Rectangle 5"/>
          <p:cNvSpPr/>
          <p:nvPr/>
        </p:nvSpPr>
        <p:spPr bwMode="auto">
          <a:xfrm>
            <a:off x="2279374" y="5181602"/>
            <a:ext cx="5751443" cy="1272208"/>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lang="en-US" sz="2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rPr>
              <a:t>(AND (NEQ p null) (NEQ y 0) (IMPLIES (EQ Heap’ (store Heap p f (/ x y))) TRUE))</a:t>
            </a:r>
            <a:endPar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Lucida Console" pitchFamily="49" charset="0"/>
            </a:endParaRPr>
          </a:p>
        </p:txBody>
      </p:sp>
      <p:sp>
        <p:nvSpPr>
          <p:cNvPr id="7" name="Flowchart: Process 6"/>
          <p:cNvSpPr/>
          <p:nvPr/>
        </p:nvSpPr>
        <p:spPr bwMode="auto">
          <a:xfrm rot="20745809">
            <a:off x="1507726" y="2755047"/>
            <a:ext cx="5679373" cy="2446956"/>
          </a:xfrm>
          <a:prstGeom prst="flowChartProcess">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7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Demo</a:t>
            </a:r>
            <a:endParaRPr kumimoji="0" lang="en-US" sz="16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en-US" sz="16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PhoneNumber.ssc</a:t>
            </a:r>
            <a:endParaRPr kumimoji="0" lang="en-US" sz="7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259262999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4600576" y="571500"/>
            <a:ext cx="4162424" cy="1371145"/>
          </a:xfrm>
        </p:spPr>
        <p:txBody>
          <a:bodyPr/>
          <a:lstStyle/>
          <a:p>
            <a:r>
              <a:rPr lang="en-US" dirty="0" smtClean="0"/>
              <a:t>How to specify the effect of method Play?</a:t>
            </a:r>
            <a:endParaRPr lang="en-US" dirty="0"/>
          </a:p>
        </p:txBody>
      </p:sp>
      <p:sp>
        <p:nvSpPr>
          <p:cNvPr id="4" name="Oval 3"/>
          <p:cNvSpPr/>
          <p:nvPr/>
        </p:nvSpPr>
        <p:spPr bwMode="auto">
          <a:xfrm>
            <a:off x="1157288" y="1471613"/>
            <a:ext cx="2514600" cy="120621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kumimoji="0" lang="en-US" sz="24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RockBand</a:t>
            </a:r>
            <a:endPar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5" name="Oval 4"/>
          <p:cNvSpPr/>
          <p:nvPr/>
        </p:nvSpPr>
        <p:spPr bwMode="auto">
          <a:xfrm>
            <a:off x="3457694" y="3489867"/>
            <a:ext cx="1433015"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:Guitar</a:t>
            </a:r>
          </a:p>
        </p:txBody>
      </p:sp>
      <p:sp>
        <p:nvSpPr>
          <p:cNvPr id="6" name="Oval 5"/>
          <p:cNvSpPr/>
          <p:nvPr/>
        </p:nvSpPr>
        <p:spPr bwMode="auto">
          <a:xfrm>
            <a:off x="2819894" y="479130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kumimoji="0" lang="en-US" sz="14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Oval 6"/>
          <p:cNvSpPr/>
          <p:nvPr/>
        </p:nvSpPr>
        <p:spPr bwMode="auto">
          <a:xfrm>
            <a:off x="4880706" y="479130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lang="en-US" sz="14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8" name="Straight Arrow Connector 7"/>
          <p:cNvCxnSpPr>
            <a:stCxn id="4" idx="4"/>
            <a:endCxn id="5" idx="1"/>
          </p:cNvCxnSpPr>
          <p:nvPr/>
        </p:nvCxnSpPr>
        <p:spPr>
          <a:xfrm rot="16200000" flipH="1">
            <a:off x="2573090" y="2519321"/>
            <a:ext cx="935962" cy="1252966"/>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6" idx="0"/>
          </p:cNvCxnSpPr>
          <p:nvPr/>
        </p:nvCxnSpPr>
        <p:spPr>
          <a:xfrm rot="5400000">
            <a:off x="3312379" y="4436134"/>
            <a:ext cx="579198" cy="13115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a:xfrm rot="16200000" flipH="1">
            <a:off x="4849432" y="4043527"/>
            <a:ext cx="579198" cy="916365"/>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bwMode="auto">
          <a:xfrm>
            <a:off x="6424732" y="3399378"/>
            <a:ext cx="1433015"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:Organ</a:t>
            </a:r>
          </a:p>
        </p:txBody>
      </p:sp>
      <p:sp>
        <p:nvSpPr>
          <p:cNvPr id="13" name="Oval 12"/>
          <p:cNvSpPr/>
          <p:nvPr/>
        </p:nvSpPr>
        <p:spPr bwMode="auto">
          <a:xfrm>
            <a:off x="6876174" y="5043722"/>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lang="en-US" sz="14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DrawBar</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4" name="Oval 13"/>
          <p:cNvSpPr/>
          <p:nvPr/>
        </p:nvSpPr>
        <p:spPr bwMode="auto">
          <a:xfrm>
            <a:off x="600076" y="3508916"/>
            <a:ext cx="1537910"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:Drums</a:t>
            </a:r>
          </a:p>
        </p:txBody>
      </p:sp>
      <p:cxnSp>
        <p:nvCxnSpPr>
          <p:cNvPr id="15" name="Straight Arrow Connector 14"/>
          <p:cNvCxnSpPr>
            <a:stCxn id="4" idx="3"/>
            <a:endCxn id="14" idx="0"/>
          </p:cNvCxnSpPr>
          <p:nvPr/>
        </p:nvCxnSpPr>
        <p:spPr>
          <a:xfrm rot="5400000">
            <a:off x="943418" y="2926791"/>
            <a:ext cx="1007738" cy="15651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5"/>
            <a:endCxn id="12" idx="1"/>
          </p:cNvCxnSpPr>
          <p:nvPr/>
        </p:nvCxnSpPr>
        <p:spPr>
          <a:xfrm rot="16200000" flipH="1">
            <a:off x="4458053" y="1346757"/>
            <a:ext cx="1022118" cy="3330959"/>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4"/>
            <a:endCxn id="13" idx="0"/>
          </p:cNvCxnSpPr>
          <p:nvPr/>
        </p:nvCxnSpPr>
        <p:spPr>
          <a:xfrm rot="16200000" flipH="1">
            <a:off x="6967870" y="4418910"/>
            <a:ext cx="798182" cy="45144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bwMode="auto">
          <a:xfrm>
            <a:off x="28576" y="5300896"/>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:Kick</a:t>
            </a:r>
          </a:p>
        </p:txBody>
      </p:sp>
      <p:sp>
        <p:nvSpPr>
          <p:cNvPr id="31" name="Oval 30"/>
          <p:cNvSpPr/>
          <p:nvPr/>
        </p:nvSpPr>
        <p:spPr bwMode="auto">
          <a:xfrm>
            <a:off x="1743549" y="5715234"/>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:Snare</a:t>
            </a:r>
          </a:p>
        </p:txBody>
      </p:sp>
      <p:cxnSp>
        <p:nvCxnSpPr>
          <p:cNvPr id="32" name="Straight Arrow Connector 31"/>
          <p:cNvCxnSpPr>
            <a:stCxn id="14" idx="4"/>
            <a:endCxn id="31" idx="1"/>
          </p:cNvCxnSpPr>
          <p:nvPr/>
        </p:nvCxnSpPr>
        <p:spPr>
          <a:xfrm rot="16200000" flipH="1">
            <a:off x="919183" y="4804926"/>
            <a:ext cx="1484074" cy="584378"/>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3"/>
            <a:endCxn id="30" idx="0"/>
          </p:cNvCxnSpPr>
          <p:nvPr/>
        </p:nvCxnSpPr>
        <p:spPr>
          <a:xfrm rot="5400000">
            <a:off x="250323" y="4725921"/>
            <a:ext cx="1069736" cy="80214"/>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2771727" y="2313831"/>
            <a:ext cx="2814686"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Play() …</a:t>
            </a:r>
          </a:p>
        </p:txBody>
      </p:sp>
      <p:sp>
        <p:nvSpPr>
          <p:cNvPr id="63" name="TextBox 62"/>
          <p:cNvSpPr txBox="1"/>
          <p:nvPr/>
        </p:nvSpPr>
        <p:spPr>
          <a:xfrm>
            <a:off x="1266767" y="4166444"/>
            <a:ext cx="2119361"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Bang() …</a:t>
            </a:r>
          </a:p>
        </p:txBody>
      </p:sp>
      <p:sp>
        <p:nvSpPr>
          <p:cNvPr id="64" name="TextBox 63"/>
          <p:cNvSpPr txBox="1"/>
          <p:nvPr/>
        </p:nvSpPr>
        <p:spPr>
          <a:xfrm>
            <a:off x="4076642" y="4047382"/>
            <a:ext cx="2295583"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Strum() …</a:t>
            </a:r>
          </a:p>
        </p:txBody>
      </p:sp>
      <p:sp>
        <p:nvSpPr>
          <p:cNvPr id="65" name="TextBox 64"/>
          <p:cNvSpPr txBox="1"/>
          <p:nvPr/>
        </p:nvSpPr>
        <p:spPr>
          <a:xfrm>
            <a:off x="6686551" y="4104531"/>
            <a:ext cx="220979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Grind() …</a:t>
            </a:r>
          </a:p>
        </p:txBody>
      </p:sp>
    </p:spTree>
    <p:extLst>
      <p:ext uri="{BB962C8B-B14F-4D97-AF65-F5344CB8AC3E}">
        <p14:creationId xmlns:p14="http://schemas.microsoft.com/office/powerpoint/2007/7/12/main" val="14799790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500"/>
                                        <p:tgtEl>
                                          <p:spTgt spid="6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500"/>
                                        <p:tgtEl>
                                          <p:spTgt spid="6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2" grpId="0" animBg="1"/>
      <p:bldP spid="63" grpId="0" animBg="1"/>
      <p:bldP spid="64" grpId="0" animBg="1"/>
      <p:bldP spid="6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style</a:t>
            </a:r>
            <a:endParaRPr lang="en-US" dirty="0"/>
          </a:p>
        </p:txBody>
      </p:sp>
      <p:sp>
        <p:nvSpPr>
          <p:cNvPr id="3" name="Content Placeholder 2"/>
          <p:cNvSpPr>
            <a:spLocks noGrp="1"/>
          </p:cNvSpPr>
          <p:nvPr>
            <p:ph idx="1"/>
          </p:nvPr>
        </p:nvSpPr>
        <p:spPr>
          <a:xfrm>
            <a:off x="381000" y="1265395"/>
            <a:ext cx="8382000" cy="1472711"/>
          </a:xfrm>
        </p:spPr>
        <p:txBody>
          <a:bodyPr/>
          <a:lstStyle/>
          <a:p>
            <a:r>
              <a:rPr lang="en-US" dirty="0" smtClean="0"/>
              <a:t>Demo</a:t>
            </a:r>
          </a:p>
          <a:p>
            <a:pPr lvl="1"/>
            <a:r>
              <a:rPr lang="en-US" dirty="0" smtClean="0"/>
              <a:t>Spec# (ownership)</a:t>
            </a:r>
          </a:p>
          <a:p>
            <a:pPr lvl="1"/>
            <a:r>
              <a:rPr lang="en-US" dirty="0" err="1" smtClean="0"/>
              <a:t>Dafny</a:t>
            </a:r>
            <a:r>
              <a:rPr lang="en-US" dirty="0" smtClean="0"/>
              <a:t> (dynamic frames)</a:t>
            </a:r>
          </a:p>
        </p:txBody>
      </p:sp>
    </p:spTree>
    <p:extLst>
      <p:ext uri="{BB962C8B-B14F-4D97-AF65-F5344CB8AC3E}">
        <p14:creationId xmlns:p14="http://schemas.microsoft.com/office/powerpoint/2007/7/12/main" val="220835629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style summary</a:t>
            </a:r>
            <a:endParaRPr lang="en-US" dirty="0"/>
          </a:p>
        </p:txBody>
      </p:sp>
      <p:sp>
        <p:nvSpPr>
          <p:cNvPr id="3" name="Content Placeholder 2"/>
          <p:cNvSpPr>
            <a:spLocks noGrp="1"/>
          </p:cNvSpPr>
          <p:nvPr>
            <p:ph idx="1"/>
          </p:nvPr>
        </p:nvSpPr>
        <p:spPr>
          <a:xfrm>
            <a:off x="381000" y="1265395"/>
            <a:ext cx="8382000" cy="4413516"/>
          </a:xfrm>
        </p:spPr>
        <p:txBody>
          <a:bodyPr/>
          <a:lstStyle/>
          <a:p>
            <a:r>
              <a:rPr lang="en-US" sz="3100" dirty="0" smtClean="0"/>
              <a:t>Spec#</a:t>
            </a:r>
          </a:p>
          <a:p>
            <a:pPr lvl="1"/>
            <a:r>
              <a:rPr lang="en-US" sz="2800" dirty="0" smtClean="0"/>
              <a:t>handles common cases easily</a:t>
            </a:r>
          </a:p>
          <a:p>
            <a:pPr lvl="1"/>
            <a:r>
              <a:rPr lang="en-US" sz="2800" dirty="0" smtClean="0"/>
              <a:t>does not support all useful programming idioms</a:t>
            </a:r>
          </a:p>
          <a:p>
            <a:pPr lvl="1"/>
            <a:r>
              <a:rPr lang="en-US" sz="2800" dirty="0" smtClean="0"/>
              <a:t>somewhat opaque</a:t>
            </a:r>
          </a:p>
          <a:p>
            <a:r>
              <a:rPr lang="en-US" sz="3100" dirty="0" err="1" smtClean="0"/>
              <a:t>Dafny</a:t>
            </a:r>
            <a:endParaRPr lang="en-US" sz="3100" dirty="0" smtClean="0"/>
          </a:p>
          <a:p>
            <a:pPr lvl="1"/>
            <a:r>
              <a:rPr lang="en-US" sz="2800" dirty="0" smtClean="0"/>
              <a:t>flexible, transparent</a:t>
            </a:r>
          </a:p>
          <a:p>
            <a:pPr lvl="1"/>
            <a:r>
              <a:rPr lang="en-US" sz="2800" dirty="0"/>
              <a:t>primitive, </a:t>
            </a:r>
            <a:r>
              <a:rPr lang="en-US" sz="2800" dirty="0" smtClean="0"/>
              <a:t>verbose</a:t>
            </a:r>
          </a:p>
          <a:p>
            <a:pPr>
              <a:spcBef>
                <a:spcPts val="1800"/>
              </a:spcBef>
            </a:pPr>
            <a:r>
              <a:rPr lang="en-US" sz="3100" dirty="0" smtClean="0"/>
              <a:t>What </a:t>
            </a:r>
            <a:r>
              <a:rPr lang="en-US" sz="3100" dirty="0"/>
              <a:t>is </a:t>
            </a:r>
            <a:r>
              <a:rPr lang="en-US" sz="3100" dirty="0" smtClean="0"/>
              <a:t>a flexible/transparent/frugal specification language?</a:t>
            </a:r>
            <a:endParaRPr lang="en-US" sz="3100" dirty="0"/>
          </a:p>
        </p:txBody>
      </p:sp>
    </p:spTree>
    <p:extLst>
      <p:ext uri="{BB962C8B-B14F-4D97-AF65-F5344CB8AC3E}">
        <p14:creationId xmlns:p14="http://schemas.microsoft.com/office/powerpoint/2007/7/12/main" val="162069181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things verify</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Modular verification goes a long way</a:t>
            </a:r>
          </a:p>
          <a:p>
            <a:r>
              <a:rPr lang="en-US" dirty="0" smtClean="0"/>
              <a:t>Re-doing or re-playing proofs can be done off-line</a:t>
            </a:r>
            <a:endParaRPr lang="en-US" dirty="0"/>
          </a:p>
        </p:txBody>
      </p:sp>
    </p:spTree>
    <p:extLst>
      <p:ext uri="{BB962C8B-B14F-4D97-AF65-F5344CB8AC3E}">
        <p14:creationId xmlns:p14="http://schemas.microsoft.com/office/powerpoint/2007/7/12/main" val="174744879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things do not verify</a:t>
            </a:r>
            <a:endParaRPr lang="en-US" dirty="0"/>
          </a:p>
        </p:txBody>
      </p:sp>
      <p:sp>
        <p:nvSpPr>
          <p:cNvPr id="3" name="Content Placeholder 2"/>
          <p:cNvSpPr>
            <a:spLocks noGrp="1"/>
          </p:cNvSpPr>
          <p:nvPr>
            <p:ph idx="1"/>
          </p:nvPr>
        </p:nvSpPr>
        <p:spPr>
          <a:xfrm>
            <a:off x="381000" y="1412875"/>
            <a:ext cx="8382000" cy="2539157"/>
          </a:xfrm>
        </p:spPr>
        <p:txBody>
          <a:bodyPr/>
          <a:lstStyle/>
          <a:p>
            <a:r>
              <a:rPr lang="en-US" dirty="0" smtClean="0"/>
              <a:t>Quick turnaround is key</a:t>
            </a:r>
          </a:p>
          <a:p>
            <a:pPr lvl="1"/>
            <a:r>
              <a:rPr lang="en-US" dirty="0" smtClean="0"/>
              <a:t>For beginners and experts alike</a:t>
            </a:r>
          </a:p>
          <a:p>
            <a:pPr lvl="1"/>
            <a:r>
              <a:rPr lang="en-US" dirty="0" smtClean="0"/>
              <a:t>Example:  Hypervisor verification</a:t>
            </a:r>
          </a:p>
          <a:p>
            <a:pPr lvl="1"/>
            <a:r>
              <a:rPr lang="en-US" dirty="0" smtClean="0"/>
              <a:t>Want:  sub-second response</a:t>
            </a:r>
          </a:p>
          <a:p>
            <a:r>
              <a:rPr lang="en-US" dirty="0" smtClean="0"/>
              <a:t>Understanding complaints</a:t>
            </a:r>
          </a:p>
        </p:txBody>
      </p:sp>
      <p:sp>
        <p:nvSpPr>
          <p:cNvPr id="4" name="Cloud Callout 3"/>
          <p:cNvSpPr/>
          <p:nvPr/>
        </p:nvSpPr>
        <p:spPr bwMode="auto">
          <a:xfrm rot="9119307" flipH="1">
            <a:off x="6307057" y="968799"/>
            <a:ext cx="2948573" cy="1233928"/>
          </a:xfrm>
          <a:prstGeom prst="cloudCallout">
            <a:avLst>
              <a:gd name="adj1" fmla="val -20742"/>
              <a:gd name="adj2" fmla="val 8866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5" name="TextBox 4"/>
          <p:cNvSpPr txBox="1"/>
          <p:nvPr/>
        </p:nvSpPr>
        <p:spPr>
          <a:xfrm rot="20191517">
            <a:off x="6622014" y="1179885"/>
            <a:ext cx="2964426" cy="707886"/>
          </a:xfrm>
          <a:prstGeom prst="rect">
            <a:avLst/>
          </a:prstGeom>
          <a:noFill/>
        </p:spPr>
        <p:txBody>
          <a:bodyPr wrap="square" rtlCol="0">
            <a:spAutoFit/>
          </a:bodyPr>
          <a:lstStyle/>
          <a:p>
            <a:r>
              <a:rPr lang="en-US" sz="2000" dirty="0" smtClean="0">
                <a:latin typeface="Segoe Print" pitchFamily="2" charset="0"/>
              </a:rPr>
              <a:t>which happens all too often</a:t>
            </a:r>
            <a:endParaRPr lang="en-US" sz="2000" dirty="0" smtClean="0">
              <a:latin typeface="Segoe Print" pitchFamily="2" charset="0"/>
            </a:endParaRPr>
          </a:p>
        </p:txBody>
      </p:sp>
    </p:spTree>
    <p:extLst>
      <p:ext uri="{BB962C8B-B14F-4D97-AF65-F5344CB8AC3E}">
        <p14:creationId xmlns:p14="http://schemas.microsoft.com/office/powerpoint/2007/7/12/main" val="374063225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135696"/>
          </a:xfrm>
        </p:spPr>
        <p:txBody>
          <a:bodyPr/>
          <a:lstStyle/>
          <a:p>
            <a:r>
              <a:rPr lang="en-US" dirty="0" smtClean="0"/>
              <a:t>Explaining errors visually</a:t>
            </a:r>
            <a:br>
              <a:rPr lang="en-US" dirty="0" smtClean="0"/>
            </a:br>
            <a:r>
              <a:rPr lang="en-US" sz="2800" dirty="0" smtClean="0"/>
              <a:t>[joint work with Claire Le Goues]</a:t>
            </a:r>
            <a:endParaRPr lang="en-US" dirty="0"/>
          </a:p>
        </p:txBody>
      </p:sp>
      <p:sp>
        <p:nvSpPr>
          <p:cNvPr id="3" name="Content Placeholder 2"/>
          <p:cNvSpPr>
            <a:spLocks noGrp="1"/>
          </p:cNvSpPr>
          <p:nvPr>
            <p:ph idx="1"/>
          </p:nvPr>
        </p:nvSpPr>
        <p:spPr>
          <a:xfrm>
            <a:off x="381000" y="1412875"/>
            <a:ext cx="8382000" cy="4265783"/>
          </a:xfrm>
        </p:spPr>
        <p:txBody>
          <a:bodyPr/>
          <a:lstStyle/>
          <a:p>
            <a:r>
              <a:rPr lang="en-US" dirty="0" smtClean="0"/>
              <a:t> </a:t>
            </a:r>
          </a:p>
          <a:p>
            <a:endParaRPr lang="en-US" dirty="0"/>
          </a:p>
          <a:p>
            <a:endParaRPr lang="en-US" dirty="0" smtClean="0"/>
          </a:p>
          <a:p>
            <a:endParaRPr lang="en-US" dirty="0"/>
          </a:p>
          <a:p>
            <a:r>
              <a:rPr lang="en-US" dirty="0" smtClean="0"/>
              <a:t>model </a:t>
            </a:r>
          </a:p>
          <a:p>
            <a:r>
              <a:rPr lang="en-US" dirty="0" smtClean="0"/>
              <a:t>tool demo</a:t>
            </a:r>
          </a:p>
          <a:p>
            <a:pPr lvl="1"/>
            <a:r>
              <a:rPr lang="en-US" dirty="0" smtClean="0"/>
              <a:t>square</a:t>
            </a:r>
          </a:p>
          <a:p>
            <a:pPr lvl="1"/>
            <a:r>
              <a:rPr lang="en-US" dirty="0" smtClean="0"/>
              <a:t>insert</a:t>
            </a:r>
            <a:endParaRPr lang="en-US" dirty="0"/>
          </a:p>
        </p:txBody>
      </p:sp>
      <p:sp>
        <p:nvSpPr>
          <p:cNvPr id="4" name="AutoShape 8"/>
          <p:cNvSpPr>
            <a:spLocks noChangeArrowheads="1"/>
          </p:cNvSpPr>
          <p:nvPr/>
        </p:nvSpPr>
        <p:spPr bwMode="auto">
          <a:xfrm>
            <a:off x="1997002" y="1359023"/>
            <a:ext cx="1315825" cy="597070"/>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r>
              <a:rPr lang="en-US" dirty="0" smtClean="0">
                <a:solidFill>
                  <a:schemeClr val="bg1"/>
                </a:solidFill>
              </a:rPr>
              <a:t>verifier</a:t>
            </a:r>
            <a:endParaRPr lang="en-US" dirty="0">
              <a:solidFill>
                <a:schemeClr val="bg1"/>
              </a:solidFill>
            </a:endParaRPr>
          </a:p>
        </p:txBody>
      </p:sp>
      <p:sp>
        <p:nvSpPr>
          <p:cNvPr id="5" name="TextBox 4"/>
          <p:cNvSpPr txBox="1"/>
          <p:nvPr/>
        </p:nvSpPr>
        <p:spPr>
          <a:xfrm>
            <a:off x="678433" y="1371629"/>
            <a:ext cx="1814051" cy="954107"/>
          </a:xfrm>
          <a:prstGeom prst="rect">
            <a:avLst/>
          </a:prstGeom>
          <a:noFill/>
        </p:spPr>
        <p:txBody>
          <a:bodyPr wrap="square" rtlCol="0">
            <a:spAutoFit/>
          </a:bodyPr>
          <a:lstStyle/>
          <a:p>
            <a:r>
              <a:rPr lang="en-US" sz="2800" dirty="0" smtClean="0">
                <a:solidFill>
                  <a:schemeClr val="bg1"/>
                </a:solidFill>
              </a:rPr>
              <a:t>source program</a:t>
            </a:r>
            <a:endParaRPr lang="en-US" sz="2800" dirty="0" smtClean="0">
              <a:solidFill>
                <a:schemeClr val="bg1"/>
              </a:solidFill>
            </a:endParaRPr>
          </a:p>
        </p:txBody>
      </p:sp>
      <p:sp>
        <p:nvSpPr>
          <p:cNvPr id="6" name="TextBox 5"/>
          <p:cNvSpPr txBox="1"/>
          <p:nvPr/>
        </p:nvSpPr>
        <p:spPr>
          <a:xfrm>
            <a:off x="3303646" y="1371629"/>
            <a:ext cx="2212258" cy="954107"/>
          </a:xfrm>
          <a:prstGeom prst="rect">
            <a:avLst/>
          </a:prstGeom>
          <a:noFill/>
        </p:spPr>
        <p:txBody>
          <a:bodyPr wrap="square" rtlCol="0">
            <a:spAutoFit/>
          </a:bodyPr>
          <a:lstStyle/>
          <a:p>
            <a:r>
              <a:rPr lang="en-US" sz="2800" dirty="0" smtClean="0">
                <a:solidFill>
                  <a:schemeClr val="bg1"/>
                </a:solidFill>
              </a:rPr>
              <a:t>intermediate program</a:t>
            </a:r>
            <a:endParaRPr lang="en-US" sz="2800" dirty="0" smtClean="0">
              <a:solidFill>
                <a:schemeClr val="bg1"/>
              </a:solidFill>
            </a:endParaRPr>
          </a:p>
        </p:txBody>
      </p:sp>
      <p:sp>
        <p:nvSpPr>
          <p:cNvPr id="7" name="AutoShape 8"/>
          <p:cNvSpPr>
            <a:spLocks noChangeArrowheads="1"/>
          </p:cNvSpPr>
          <p:nvPr/>
        </p:nvSpPr>
        <p:spPr bwMode="auto">
          <a:xfrm>
            <a:off x="5403880" y="1359023"/>
            <a:ext cx="1315825" cy="597070"/>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r>
              <a:rPr lang="en-US" dirty="0" smtClean="0">
                <a:solidFill>
                  <a:schemeClr val="bg1"/>
                </a:solidFill>
              </a:rPr>
              <a:t>Boogie</a:t>
            </a:r>
            <a:endParaRPr lang="en-US" dirty="0">
              <a:solidFill>
                <a:schemeClr val="bg1"/>
              </a:solidFill>
            </a:endParaRPr>
          </a:p>
        </p:txBody>
      </p:sp>
      <p:sp>
        <p:nvSpPr>
          <p:cNvPr id="8" name="TextBox 7"/>
          <p:cNvSpPr txBox="1"/>
          <p:nvPr/>
        </p:nvSpPr>
        <p:spPr>
          <a:xfrm>
            <a:off x="6666278" y="1371629"/>
            <a:ext cx="2212258" cy="523220"/>
          </a:xfrm>
          <a:prstGeom prst="rect">
            <a:avLst/>
          </a:prstGeom>
          <a:noFill/>
        </p:spPr>
        <p:txBody>
          <a:bodyPr wrap="square" rtlCol="0">
            <a:spAutoFit/>
          </a:bodyPr>
          <a:lstStyle/>
          <a:p>
            <a:r>
              <a:rPr lang="en-US" sz="2800" dirty="0" smtClean="0">
                <a:solidFill>
                  <a:schemeClr val="bg1"/>
                </a:solidFill>
              </a:rPr>
              <a:t>formula</a:t>
            </a:r>
            <a:endParaRPr lang="en-US" sz="2800" dirty="0" smtClean="0">
              <a:solidFill>
                <a:schemeClr val="bg1"/>
              </a:solidFill>
            </a:endParaRPr>
          </a:p>
        </p:txBody>
      </p:sp>
      <p:sp>
        <p:nvSpPr>
          <p:cNvPr id="10" name="AutoShape 8"/>
          <p:cNvSpPr>
            <a:spLocks noChangeArrowheads="1"/>
          </p:cNvSpPr>
          <p:nvPr/>
        </p:nvSpPr>
        <p:spPr bwMode="auto">
          <a:xfrm rot="5400000">
            <a:off x="6732900" y="2053894"/>
            <a:ext cx="1138872" cy="711696"/>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vert="vert270" wrap="none" lIns="91432" tIns="45717" rIns="91432" bIns="45717" anchor="ctr"/>
          <a:lstStyle/>
          <a:p>
            <a:r>
              <a:rPr lang="en-US" dirty="0" smtClean="0">
                <a:solidFill>
                  <a:schemeClr val="bg1"/>
                </a:solidFill>
              </a:rPr>
              <a:t>Z3</a:t>
            </a:r>
            <a:endParaRPr lang="en-US" dirty="0">
              <a:solidFill>
                <a:schemeClr val="bg1"/>
              </a:solidFill>
            </a:endParaRPr>
          </a:p>
        </p:txBody>
      </p:sp>
      <p:sp>
        <p:nvSpPr>
          <p:cNvPr id="11" name="TextBox 10"/>
          <p:cNvSpPr txBox="1"/>
          <p:nvPr/>
        </p:nvSpPr>
        <p:spPr>
          <a:xfrm>
            <a:off x="6179573" y="2993955"/>
            <a:ext cx="2698963" cy="830997"/>
          </a:xfrm>
          <a:prstGeom prst="rect">
            <a:avLst/>
          </a:prstGeom>
          <a:noFill/>
        </p:spPr>
        <p:txBody>
          <a:bodyPr wrap="square" rtlCol="0">
            <a:spAutoFit/>
          </a:bodyPr>
          <a:lstStyle/>
          <a:p>
            <a:r>
              <a:rPr lang="en-US" sz="2400" dirty="0" smtClean="0">
                <a:solidFill>
                  <a:schemeClr val="bg1"/>
                </a:solidFill>
              </a:rPr>
              <a:t>counterexample model</a:t>
            </a:r>
            <a:endParaRPr lang="en-US" sz="2400" dirty="0" smtClean="0">
              <a:solidFill>
                <a:schemeClr val="bg1"/>
              </a:solidFill>
            </a:endParaRPr>
          </a:p>
        </p:txBody>
      </p:sp>
      <p:grpSp>
        <p:nvGrpSpPr>
          <p:cNvPr id="17" name="Group 16"/>
          <p:cNvGrpSpPr/>
          <p:nvPr/>
        </p:nvGrpSpPr>
        <p:grpSpPr>
          <a:xfrm>
            <a:off x="2241752" y="1002624"/>
            <a:ext cx="5722374" cy="5447645"/>
            <a:chOff x="1578078" y="663411"/>
            <a:chExt cx="5722374" cy="5447645"/>
          </a:xfrm>
        </p:grpSpPr>
        <p:sp>
          <p:nvSpPr>
            <p:cNvPr id="12" name="TextBox 11"/>
            <p:cNvSpPr txBox="1"/>
            <p:nvPr/>
          </p:nvSpPr>
          <p:spPr>
            <a:xfrm>
              <a:off x="1578078" y="663411"/>
              <a:ext cx="2938988" cy="5447645"/>
            </a:xfrm>
            <a:prstGeom prst="rect">
              <a:avLst/>
            </a:prstGeom>
            <a:solidFill>
              <a:schemeClr val="accent1"/>
            </a:solidFill>
          </p:spPr>
          <p:txBody>
            <a:bodyPr wrap="square" rtlCol="0">
              <a:spAutoFit/>
            </a:bodyPr>
            <a:lstStyle/>
            <a:p>
              <a:r>
                <a:rPr lang="en-US" sz="1200" dirty="0" smtClean="0">
                  <a:solidFill>
                    <a:schemeClr val="bg1"/>
                  </a:solidFill>
                </a:rPr>
                <a:t>partitions</a:t>
              </a:r>
              <a:r>
                <a:rPr lang="en-US" sz="1200" dirty="0">
                  <a:solidFill>
                    <a:schemeClr val="bg1"/>
                  </a:solidFill>
                </a:rPr>
                <a:t>:</a:t>
              </a:r>
            </a:p>
            <a:p>
              <a:r>
                <a:rPr lang="en-US" sz="1200" dirty="0">
                  <a:solidFill>
                    <a:schemeClr val="bg1"/>
                  </a:solidFill>
                </a:rPr>
                <a:t>*0 -&gt; true</a:t>
              </a:r>
            </a:p>
            <a:p>
              <a:r>
                <a:rPr lang="en-US" sz="1200" dirty="0">
                  <a:solidFill>
                    <a:schemeClr val="bg1"/>
                  </a:solidFill>
                </a:rPr>
                <a:t>*1 -&gt; false</a:t>
              </a:r>
            </a:p>
            <a:p>
              <a:r>
                <a:rPr lang="en-US" sz="1200" dirty="0">
                  <a:solidFill>
                    <a:schemeClr val="bg1"/>
                  </a:solidFill>
                </a:rPr>
                <a:t>*2 {@true} -&gt; 8:int</a:t>
              </a:r>
            </a:p>
            <a:p>
              <a:r>
                <a:rPr lang="en-US" sz="1200" dirty="0">
                  <a:solidFill>
                    <a:schemeClr val="bg1"/>
                  </a:solidFill>
                </a:rPr>
                <a:t>*3 {@false} -&gt; 9:int</a:t>
              </a:r>
            </a:p>
            <a:p>
              <a:r>
                <a:rPr lang="en-US" sz="1200" dirty="0">
                  <a:solidFill>
                    <a:schemeClr val="bg1"/>
                  </a:solidFill>
                </a:rPr>
                <a:t>*4 {</a:t>
              </a:r>
              <a:r>
                <a:rPr lang="en-US" sz="1200" dirty="0" err="1">
                  <a:solidFill>
                    <a:schemeClr val="bg1"/>
                  </a:solidFill>
                </a:rPr>
                <a:t>intType</a:t>
              </a:r>
              <a:r>
                <a:rPr lang="en-US" sz="1200" dirty="0">
                  <a:solidFill>
                    <a:schemeClr val="bg1"/>
                  </a:solidFill>
                </a:rPr>
                <a:t>} </a:t>
              </a:r>
            </a:p>
            <a:p>
              <a:r>
                <a:rPr lang="en-US" sz="1200" dirty="0">
                  <a:solidFill>
                    <a:schemeClr val="bg1"/>
                  </a:solidFill>
                </a:rPr>
                <a:t>*5 {</a:t>
              </a:r>
              <a:r>
                <a:rPr lang="en-US" sz="1200" dirty="0" err="1">
                  <a:solidFill>
                    <a:schemeClr val="bg1"/>
                  </a:solidFill>
                </a:rPr>
                <a:t>boolType</a:t>
              </a:r>
              <a:r>
                <a:rPr lang="en-US" sz="1200" dirty="0">
                  <a:solidFill>
                    <a:schemeClr val="bg1"/>
                  </a:solidFill>
                </a:rPr>
                <a:t>} </a:t>
              </a:r>
            </a:p>
            <a:p>
              <a:r>
                <a:rPr lang="en-US" sz="1200" dirty="0">
                  <a:solidFill>
                    <a:schemeClr val="bg1"/>
                  </a:solidFill>
                </a:rPr>
                <a:t>*6 {</a:t>
              </a:r>
              <a:r>
                <a:rPr lang="en-US" sz="1200" dirty="0" err="1">
                  <a:solidFill>
                    <a:schemeClr val="bg1"/>
                  </a:solidFill>
                </a:rPr>
                <a:t>ClassNameType</a:t>
              </a:r>
              <a:r>
                <a:rPr lang="en-US" sz="1200" dirty="0">
                  <a:solidFill>
                    <a:schemeClr val="bg1"/>
                  </a:solidFill>
                </a:rPr>
                <a:t>} </a:t>
              </a:r>
            </a:p>
            <a:p>
              <a:r>
                <a:rPr lang="en-US" sz="1200" dirty="0">
                  <a:solidFill>
                    <a:schemeClr val="bg1"/>
                  </a:solidFill>
                </a:rPr>
                <a:t>*7 {$</a:t>
              </a:r>
              <a:r>
                <a:rPr lang="en-US" sz="1200" dirty="0" err="1">
                  <a:solidFill>
                    <a:schemeClr val="bg1"/>
                  </a:solidFill>
                </a:rPr>
                <a:t>tokenType</a:t>
              </a:r>
              <a:r>
                <a:rPr lang="en-US" sz="1200" dirty="0">
                  <a:solidFill>
                    <a:schemeClr val="bg1"/>
                  </a:solidFill>
                </a:rPr>
                <a:t>} </a:t>
              </a:r>
            </a:p>
            <a:p>
              <a:r>
                <a:rPr lang="en-US" sz="1200" dirty="0">
                  <a:solidFill>
                    <a:schemeClr val="bg1"/>
                  </a:solidFill>
                </a:rPr>
                <a:t>*8 {</a:t>
              </a:r>
              <a:r>
                <a:rPr lang="en-US" sz="1200" dirty="0" err="1">
                  <a:solidFill>
                    <a:schemeClr val="bg1"/>
                  </a:solidFill>
                </a:rPr>
                <a:t>cf_eventType</a:t>
              </a:r>
              <a:r>
                <a:rPr lang="en-US" sz="1200" dirty="0">
                  <a:solidFill>
                    <a:schemeClr val="bg1"/>
                  </a:solidFill>
                </a:rPr>
                <a:t>} </a:t>
              </a:r>
            </a:p>
            <a:p>
              <a:r>
                <a:rPr lang="en-US" sz="1200" dirty="0">
                  <a:solidFill>
                    <a:schemeClr val="bg1"/>
                  </a:solidFill>
                </a:rPr>
                <a:t>*9 {</a:t>
              </a:r>
              <a:r>
                <a:rPr lang="en-US" sz="1200" dirty="0" err="1">
                  <a:solidFill>
                    <a:schemeClr val="bg1"/>
                  </a:solidFill>
                </a:rPr>
                <a:t>var_locglobType</a:t>
              </a:r>
              <a:r>
                <a:rPr lang="en-US" sz="1200" dirty="0">
                  <a:solidFill>
                    <a:schemeClr val="bg1"/>
                  </a:solidFill>
                </a:rPr>
                <a:t>} </a:t>
              </a:r>
            </a:p>
            <a:p>
              <a:r>
                <a:rPr lang="en-US" sz="1200" dirty="0">
                  <a:solidFill>
                    <a:schemeClr val="bg1"/>
                  </a:solidFill>
                </a:rPr>
                <a:t>*10 {</a:t>
              </a:r>
              <a:r>
                <a:rPr lang="en-US" sz="1200" dirty="0" err="1">
                  <a:solidFill>
                    <a:schemeClr val="bg1"/>
                  </a:solidFill>
                </a:rPr>
                <a:t>refType</a:t>
              </a:r>
              <a:r>
                <a:rPr lang="en-US" sz="1200" dirty="0">
                  <a:solidFill>
                    <a:schemeClr val="bg1"/>
                  </a:solidFill>
                </a:rPr>
                <a:t>} </a:t>
              </a:r>
            </a:p>
            <a:p>
              <a:r>
                <a:rPr lang="en-US" sz="1200" dirty="0">
                  <a:solidFill>
                    <a:schemeClr val="bg1"/>
                  </a:solidFill>
                </a:rPr>
                <a:t>*11 {class.int} </a:t>
              </a:r>
            </a:p>
            <a:p>
              <a:r>
                <a:rPr lang="en-US" sz="1200" dirty="0">
                  <a:solidFill>
                    <a:schemeClr val="bg1"/>
                  </a:solidFill>
                </a:rPr>
                <a:t>*12 {</a:t>
              </a:r>
              <a:r>
                <a:rPr lang="en-US" sz="1200" dirty="0" err="1">
                  <a:solidFill>
                    <a:schemeClr val="bg1"/>
                  </a:solidFill>
                </a:rPr>
                <a:t>class.bool</a:t>
              </a:r>
              <a:r>
                <a:rPr lang="en-US" sz="1200" dirty="0">
                  <a:solidFill>
                    <a:schemeClr val="bg1"/>
                  </a:solidFill>
                </a:rPr>
                <a:t>} </a:t>
              </a:r>
            </a:p>
            <a:p>
              <a:r>
                <a:rPr lang="en-US" sz="1200" dirty="0">
                  <a:solidFill>
                    <a:schemeClr val="bg1"/>
                  </a:solidFill>
                </a:rPr>
                <a:t>*13 {</a:t>
              </a:r>
              <a:r>
                <a:rPr lang="en-US" sz="1200" dirty="0" err="1">
                  <a:solidFill>
                    <a:schemeClr val="bg1"/>
                  </a:solidFill>
                </a:rPr>
                <a:t>class.object</a:t>
              </a:r>
              <a:r>
                <a:rPr lang="en-US" sz="1200" dirty="0">
                  <a:solidFill>
                    <a:schemeClr val="bg1"/>
                  </a:solidFill>
                </a:rPr>
                <a:t>} </a:t>
              </a:r>
            </a:p>
            <a:p>
              <a:r>
                <a:rPr lang="en-US" sz="1200" dirty="0">
                  <a:solidFill>
                    <a:schemeClr val="bg1"/>
                  </a:solidFill>
                </a:rPr>
                <a:t>*14 {</a:t>
              </a:r>
              <a:r>
                <a:rPr lang="en-US" sz="1200" dirty="0" err="1">
                  <a:solidFill>
                    <a:schemeClr val="bg1"/>
                  </a:solidFill>
                </a:rPr>
                <a:t>class.set</a:t>
              </a:r>
              <a:r>
                <a:rPr lang="en-US" sz="1200" dirty="0">
                  <a:solidFill>
                    <a:schemeClr val="bg1"/>
                  </a:solidFill>
                </a:rPr>
                <a:t>} </a:t>
              </a:r>
            </a:p>
            <a:p>
              <a:r>
                <a:rPr lang="en-US" sz="1200" dirty="0">
                  <a:solidFill>
                    <a:schemeClr val="bg1"/>
                  </a:solidFill>
                </a:rPr>
                <a:t>*15 {</a:t>
              </a:r>
              <a:r>
                <a:rPr lang="en-US" sz="1200" dirty="0" err="1">
                  <a:solidFill>
                    <a:schemeClr val="bg1"/>
                  </a:solidFill>
                </a:rPr>
                <a:t>class.seq</a:t>
              </a:r>
              <a:r>
                <a:rPr lang="en-US" sz="1200" dirty="0">
                  <a:solidFill>
                    <a:schemeClr val="bg1"/>
                  </a:solidFill>
                </a:rPr>
                <a:t>} </a:t>
              </a:r>
            </a:p>
            <a:p>
              <a:r>
                <a:rPr lang="en-US" sz="1200" dirty="0">
                  <a:solidFill>
                    <a:schemeClr val="bg1"/>
                  </a:solidFill>
                </a:rPr>
                <a:t>*16 {#</a:t>
              </a:r>
              <a:r>
                <a:rPr lang="en-US" sz="1200" dirty="0" err="1">
                  <a:solidFill>
                    <a:schemeClr val="bg1"/>
                  </a:solidFill>
                </a:rPr>
                <a:t>loc</a:t>
              </a:r>
              <a:r>
                <a:rPr lang="en-US" sz="1200" dirty="0">
                  <a:solidFill>
                    <a:schemeClr val="bg1"/>
                  </a:solidFill>
                </a:rPr>
                <a:t>.$Heap} </a:t>
              </a:r>
            </a:p>
            <a:p>
              <a:r>
                <a:rPr lang="en-US" sz="1200" dirty="0">
                  <a:solidFill>
                    <a:schemeClr val="bg1"/>
                  </a:solidFill>
                </a:rPr>
                <a:t>*17 {</a:t>
              </a:r>
              <a:r>
                <a:rPr lang="en-US" sz="1200" dirty="0" err="1">
                  <a:solidFill>
                    <a:schemeClr val="bg1"/>
                  </a:solidFill>
                </a:rPr>
                <a:t>alloc</a:t>
              </a:r>
              <a:r>
                <a:rPr lang="en-US" sz="1200" dirty="0">
                  <a:solidFill>
                    <a:schemeClr val="bg1"/>
                  </a:solidFill>
                </a:rPr>
                <a:t>} </a:t>
              </a:r>
            </a:p>
            <a:p>
              <a:r>
                <a:rPr lang="en-US" sz="1200" dirty="0">
                  <a:solidFill>
                    <a:schemeClr val="bg1"/>
                  </a:solidFill>
                </a:rPr>
                <a:t>*18 {</a:t>
              </a:r>
              <a:r>
                <a:rPr lang="en-US" sz="1200" dirty="0" err="1">
                  <a:solidFill>
                    <a:schemeClr val="bg1"/>
                  </a:solidFill>
                </a:rPr>
                <a:t>conditional_moment</a:t>
              </a:r>
              <a:r>
                <a:rPr lang="en-US" sz="1200" dirty="0">
                  <a:solidFill>
                    <a:schemeClr val="bg1"/>
                  </a:solidFill>
                </a:rPr>
                <a:t>} </a:t>
              </a:r>
            </a:p>
            <a:p>
              <a:r>
                <a:rPr lang="en-US" sz="1200" dirty="0">
                  <a:solidFill>
                    <a:schemeClr val="bg1"/>
                  </a:solidFill>
                </a:rPr>
                <a:t>*19 {</a:t>
              </a:r>
              <a:r>
                <a:rPr lang="en-US" sz="1200" dirty="0" err="1">
                  <a:solidFill>
                    <a:schemeClr val="bg1"/>
                  </a:solidFill>
                </a:rPr>
                <a:t>took_then_branch</a:t>
              </a:r>
              <a:r>
                <a:rPr lang="en-US" sz="1200" dirty="0">
                  <a:solidFill>
                    <a:schemeClr val="bg1"/>
                  </a:solidFill>
                </a:rPr>
                <a:t>} </a:t>
              </a:r>
            </a:p>
            <a:p>
              <a:r>
                <a:rPr lang="en-US" sz="1200" dirty="0">
                  <a:solidFill>
                    <a:schemeClr val="bg1"/>
                  </a:solidFill>
                </a:rPr>
                <a:t>*20 {</a:t>
              </a:r>
              <a:r>
                <a:rPr lang="en-US" sz="1200" dirty="0" err="1">
                  <a:solidFill>
                    <a:schemeClr val="bg1"/>
                  </a:solidFill>
                </a:rPr>
                <a:t>took_else_branch</a:t>
              </a:r>
              <a:r>
                <a:rPr lang="en-US" sz="1200" dirty="0">
                  <a:solidFill>
                    <a:schemeClr val="bg1"/>
                  </a:solidFill>
                </a:rPr>
                <a:t>} </a:t>
              </a:r>
            </a:p>
            <a:p>
              <a:r>
                <a:rPr lang="en-US" sz="1200" dirty="0">
                  <a:solidFill>
                    <a:schemeClr val="bg1"/>
                  </a:solidFill>
                </a:rPr>
                <a:t>*21 {</a:t>
              </a:r>
              <a:r>
                <a:rPr lang="en-US" sz="1200" dirty="0" err="1">
                  <a:solidFill>
                    <a:schemeClr val="bg1"/>
                  </a:solidFill>
                </a:rPr>
                <a:t>loop_register</a:t>
              </a:r>
              <a:r>
                <a:rPr lang="en-US" sz="1200" dirty="0">
                  <a:solidFill>
                    <a:schemeClr val="bg1"/>
                  </a:solidFill>
                </a:rPr>
                <a:t>} </a:t>
              </a:r>
            </a:p>
            <a:p>
              <a:r>
                <a:rPr lang="en-US" sz="1200" dirty="0">
                  <a:solidFill>
                    <a:schemeClr val="bg1"/>
                  </a:solidFill>
                </a:rPr>
                <a:t>*22 {</a:t>
              </a:r>
              <a:r>
                <a:rPr lang="en-US" sz="1200" dirty="0" err="1">
                  <a:solidFill>
                    <a:schemeClr val="bg1"/>
                  </a:solidFill>
                </a:rPr>
                <a:t>loop_entered</a:t>
              </a:r>
              <a:r>
                <a:rPr lang="en-US" sz="1200" dirty="0">
                  <a:solidFill>
                    <a:schemeClr val="bg1"/>
                  </a:solidFill>
                </a:rPr>
                <a:t>} </a:t>
              </a:r>
            </a:p>
            <a:p>
              <a:r>
                <a:rPr lang="en-US" sz="1200" dirty="0">
                  <a:solidFill>
                    <a:schemeClr val="bg1"/>
                  </a:solidFill>
                </a:rPr>
                <a:t>*23 {</a:t>
              </a:r>
              <a:r>
                <a:rPr lang="en-US" sz="1200" dirty="0" err="1">
                  <a:solidFill>
                    <a:schemeClr val="bg1"/>
                  </a:solidFill>
                </a:rPr>
                <a:t>loop_exited</a:t>
              </a:r>
              <a:r>
                <a:rPr lang="en-US" sz="1200" dirty="0">
                  <a:solidFill>
                    <a:schemeClr val="bg1"/>
                  </a:solidFill>
                </a:rPr>
                <a:t>} </a:t>
              </a:r>
            </a:p>
            <a:p>
              <a:r>
                <a:rPr lang="en-US" sz="1200" dirty="0">
                  <a:solidFill>
                    <a:schemeClr val="bg1"/>
                  </a:solidFill>
                </a:rPr>
                <a:t>*24 {</a:t>
              </a:r>
              <a:r>
                <a:rPr lang="en-US" sz="1200" dirty="0" err="1">
                  <a:solidFill>
                    <a:schemeClr val="bg1"/>
                  </a:solidFill>
                </a:rPr>
                <a:t>cev_local</a:t>
              </a:r>
              <a:r>
                <a:rPr lang="en-US" sz="1200" dirty="0">
                  <a:solidFill>
                    <a:schemeClr val="bg1"/>
                  </a:solidFill>
                </a:rPr>
                <a:t>} </a:t>
              </a:r>
            </a:p>
            <a:p>
              <a:r>
                <a:rPr lang="en-US" sz="1200" dirty="0">
                  <a:solidFill>
                    <a:schemeClr val="bg1"/>
                  </a:solidFill>
                </a:rPr>
                <a:t>*25 {</a:t>
              </a:r>
              <a:r>
                <a:rPr lang="en-US" sz="1200" dirty="0" err="1">
                  <a:solidFill>
                    <a:schemeClr val="bg1"/>
                  </a:solidFill>
                </a:rPr>
                <a:t>cev_global</a:t>
              </a:r>
              <a:r>
                <a:rPr lang="en-US" sz="1200" dirty="0">
                  <a:solidFill>
                    <a:schemeClr val="bg1"/>
                  </a:solidFill>
                </a:rPr>
                <a:t>} </a:t>
              </a:r>
            </a:p>
            <a:p>
              <a:r>
                <a:rPr lang="en-US" sz="1200" dirty="0">
                  <a:solidFill>
                    <a:schemeClr val="bg1"/>
                  </a:solidFill>
                </a:rPr>
                <a:t>*26 {</a:t>
              </a:r>
              <a:r>
                <a:rPr lang="en-US" sz="1200" dirty="0" err="1">
                  <a:solidFill>
                    <a:schemeClr val="bg1"/>
                  </a:solidFill>
                </a:rPr>
                <a:t>cev_parameter</a:t>
              </a:r>
              <a:r>
                <a:rPr lang="en-US" sz="1200" dirty="0">
                  <a:solidFill>
                    <a:schemeClr val="bg1"/>
                  </a:solidFill>
                </a:rPr>
                <a:t>} </a:t>
              </a:r>
            </a:p>
            <a:p>
              <a:r>
                <a:rPr lang="en-US" sz="1200" dirty="0">
                  <a:solidFill>
                    <a:schemeClr val="bg1"/>
                  </a:solidFill>
                </a:rPr>
                <a:t>*27 {</a:t>
              </a:r>
              <a:r>
                <a:rPr lang="en-US" sz="1200" dirty="0" err="1">
                  <a:solidFill>
                    <a:schemeClr val="bg1"/>
                  </a:solidFill>
                </a:rPr>
                <a:t>cev_implicit</a:t>
              </a:r>
              <a:r>
                <a:rPr lang="en-US" sz="1200" dirty="0">
                  <a:solidFill>
                    <a:schemeClr val="bg1"/>
                  </a:solidFill>
                </a:rPr>
                <a:t>} </a:t>
              </a:r>
              <a:r>
                <a:rPr lang="en-US" sz="1200" dirty="0" smtClean="0">
                  <a:solidFill>
                    <a:schemeClr val="bg1"/>
                  </a:solidFill>
                </a:rPr>
                <a:t>…</a:t>
              </a:r>
              <a:endParaRPr lang="en-US" sz="1200" dirty="0">
                <a:solidFill>
                  <a:schemeClr val="bg1"/>
                </a:solidFill>
              </a:endParaRPr>
            </a:p>
          </p:txBody>
        </p:sp>
        <p:sp>
          <p:nvSpPr>
            <p:cNvPr id="13" name="TextBox 12"/>
            <p:cNvSpPr txBox="1"/>
            <p:nvPr/>
          </p:nvSpPr>
          <p:spPr>
            <a:xfrm>
              <a:off x="3212058" y="663411"/>
              <a:ext cx="2938988" cy="5447645"/>
            </a:xfrm>
            <a:prstGeom prst="rect">
              <a:avLst/>
            </a:prstGeom>
            <a:solidFill>
              <a:schemeClr val="accent1"/>
            </a:solidFill>
          </p:spPr>
          <p:txBody>
            <a:bodyPr wrap="square" rtlCol="0">
              <a:spAutoFit/>
            </a:bodyPr>
            <a:lstStyle/>
            <a:p>
              <a:r>
                <a:rPr lang="en-US" sz="1200" dirty="0" err="1" smtClean="0">
                  <a:solidFill>
                    <a:schemeClr val="bg1"/>
                  </a:solidFill>
                </a:rPr>
                <a:t>FieldType</a:t>
              </a:r>
              <a:r>
                <a:rPr lang="en-US" sz="1200" dirty="0" smtClean="0">
                  <a:solidFill>
                    <a:schemeClr val="bg1"/>
                  </a:solidFill>
                </a:rPr>
                <a:t> </a:t>
              </a:r>
              <a:r>
                <a:rPr lang="en-US" sz="1200" dirty="0">
                  <a:solidFill>
                    <a:schemeClr val="bg1"/>
                  </a:solidFill>
                </a:rPr>
                <a:t>-&gt; {</a:t>
              </a:r>
            </a:p>
            <a:p>
              <a:r>
                <a:rPr lang="en-US" sz="1200" dirty="0">
                  <a:solidFill>
                    <a:schemeClr val="bg1"/>
                  </a:solidFill>
                </a:rPr>
                <a:t>  *5 -&gt; *51</a:t>
              </a:r>
            </a:p>
            <a:p>
              <a:r>
                <a:rPr lang="en-US" sz="1200" dirty="0">
                  <a:solidFill>
                    <a:schemeClr val="bg1"/>
                  </a:solidFill>
                </a:rPr>
                <a:t>  *4 -&gt; *52</a:t>
              </a:r>
            </a:p>
            <a:p>
              <a:r>
                <a:rPr lang="en-US" sz="1200" dirty="0">
                  <a:solidFill>
                    <a:schemeClr val="bg1"/>
                  </a:solidFill>
                </a:rPr>
                <a:t>  *10 -&gt; *53</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FieldTypeInv0 -&gt; {</a:t>
              </a:r>
            </a:p>
            <a:p>
              <a:r>
                <a:rPr lang="en-US" sz="1200" dirty="0">
                  <a:solidFill>
                    <a:schemeClr val="bg1"/>
                  </a:solidFill>
                </a:rPr>
                <a:t>  *51 -&gt; *5</a:t>
              </a:r>
            </a:p>
            <a:p>
              <a:r>
                <a:rPr lang="en-US" sz="1200" dirty="0">
                  <a:solidFill>
                    <a:schemeClr val="bg1"/>
                  </a:solidFill>
                </a:rPr>
                <a:t>  *52 -&gt; *4</a:t>
              </a:r>
            </a:p>
            <a:p>
              <a:r>
                <a:rPr lang="en-US" sz="1200" dirty="0">
                  <a:solidFill>
                    <a:schemeClr val="bg1"/>
                  </a:solidFill>
                </a:rPr>
                <a:t>  *53 -&gt; *10</a:t>
              </a:r>
            </a:p>
            <a:p>
              <a:r>
                <a:rPr lang="en-US" sz="1200" dirty="0">
                  <a:solidFill>
                    <a:schemeClr val="bg1"/>
                  </a:solidFill>
                </a:rPr>
                <a:t>  else -&gt; #unspecified</a:t>
              </a:r>
            </a:p>
            <a:p>
              <a:r>
                <a:rPr lang="en-US" sz="1200" dirty="0">
                  <a:solidFill>
                    <a:schemeClr val="bg1"/>
                  </a:solidFill>
                </a:rPr>
                <a:t>}</a:t>
              </a:r>
            </a:p>
            <a:p>
              <a:r>
                <a:rPr lang="en-US" sz="1200" dirty="0" err="1">
                  <a:solidFill>
                    <a:schemeClr val="bg1"/>
                  </a:solidFill>
                </a:rPr>
                <a:t>DeclType</a:t>
              </a:r>
              <a:r>
                <a:rPr lang="en-US" sz="1200" dirty="0">
                  <a:solidFill>
                    <a:schemeClr val="bg1"/>
                  </a:solidFill>
                </a:rPr>
                <a:t> -&gt; {</a:t>
              </a:r>
            </a:p>
            <a:p>
              <a:r>
                <a:rPr lang="en-US" sz="1200" dirty="0">
                  <a:solidFill>
                    <a:schemeClr val="bg1"/>
                  </a:solidFill>
                </a:rPr>
                <a:t>  *29 -&gt; *28</a:t>
              </a:r>
            </a:p>
            <a:p>
              <a:r>
                <a:rPr lang="en-US" sz="1200" dirty="0">
                  <a:solidFill>
                    <a:schemeClr val="bg1"/>
                  </a:solidFill>
                </a:rPr>
                <a:t>  *30 -&gt; *28</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a:t>
              </a:r>
              <a:r>
                <a:rPr lang="en-US" sz="1200" dirty="0" err="1">
                  <a:solidFill>
                    <a:schemeClr val="bg1"/>
                  </a:solidFill>
                </a:rPr>
                <a:t>file_name_is</a:t>
              </a:r>
              <a:r>
                <a:rPr lang="en-US" sz="1200" dirty="0">
                  <a:solidFill>
                    <a:schemeClr val="bg1"/>
                  </a:solidFill>
                </a:rPr>
                <a:t> -&gt; {</a:t>
              </a:r>
            </a:p>
            <a:p>
              <a:r>
                <a:rPr lang="en-US" sz="1200" dirty="0">
                  <a:solidFill>
                    <a:schemeClr val="bg1"/>
                  </a:solidFill>
                </a:rPr>
                <a:t>  *43 *31 -&gt; *0</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MapType1Type -&gt; {</a:t>
              </a:r>
            </a:p>
            <a:p>
              <a:r>
                <a:rPr lang="en-US" sz="1200" dirty="0">
                  <a:solidFill>
                    <a:schemeClr val="bg1"/>
                  </a:solidFill>
                </a:rPr>
                <a:t>  *10 -&gt; *54</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MapType1TypeInv0 -&gt; {</a:t>
              </a:r>
            </a:p>
            <a:p>
              <a:r>
                <a:rPr lang="en-US" sz="1200" dirty="0">
                  <a:solidFill>
                    <a:schemeClr val="bg1"/>
                  </a:solidFill>
                </a:rPr>
                <a:t>  *54 -&gt; *10</a:t>
              </a:r>
            </a:p>
            <a:p>
              <a:r>
                <a:rPr lang="en-US" sz="1200" dirty="0">
                  <a:solidFill>
                    <a:schemeClr val="bg1"/>
                  </a:solidFill>
                </a:rPr>
                <a:t>  else -&gt; #unspecified</a:t>
              </a:r>
            </a:p>
            <a:p>
              <a:r>
                <a:rPr lang="en-US" sz="1200" dirty="0" smtClean="0">
                  <a:solidFill>
                    <a:schemeClr val="bg1"/>
                  </a:solidFill>
                </a:rPr>
                <a:t>} …</a:t>
              </a:r>
              <a:endParaRPr lang="en-US" sz="1200" dirty="0">
                <a:solidFill>
                  <a:schemeClr val="bg1"/>
                </a:solidFill>
              </a:endParaRPr>
            </a:p>
          </p:txBody>
        </p:sp>
        <p:sp>
          <p:nvSpPr>
            <p:cNvPr id="14" name="TextBox 13"/>
            <p:cNvSpPr txBox="1"/>
            <p:nvPr/>
          </p:nvSpPr>
          <p:spPr>
            <a:xfrm>
              <a:off x="5069386" y="663411"/>
              <a:ext cx="2231066" cy="5447645"/>
            </a:xfrm>
            <a:prstGeom prst="rect">
              <a:avLst/>
            </a:prstGeom>
            <a:solidFill>
              <a:schemeClr val="accent1"/>
            </a:solidFill>
          </p:spPr>
          <p:txBody>
            <a:bodyPr wrap="square" rtlCol="0">
              <a:spAutoFit/>
            </a:bodyPr>
            <a:lstStyle/>
            <a:p>
              <a:r>
                <a:rPr lang="en-US" sz="1200" dirty="0" smtClean="0">
                  <a:solidFill>
                    <a:schemeClr val="bg1"/>
                  </a:solidFill>
                </a:rPr>
                <a:t>MapType1Type </a:t>
              </a:r>
              <a:r>
                <a:rPr lang="en-US" sz="1200" dirty="0">
                  <a:solidFill>
                    <a:schemeClr val="bg1"/>
                  </a:solidFill>
                </a:rPr>
                <a:t>-&gt; {</a:t>
              </a:r>
            </a:p>
            <a:p>
              <a:r>
                <a:rPr lang="en-US" sz="1200" dirty="0">
                  <a:solidFill>
                    <a:schemeClr val="bg1"/>
                  </a:solidFill>
                </a:rPr>
                <a:t>  *10 -&gt; *54</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MapType1TypeInv0 -&gt; {</a:t>
              </a:r>
            </a:p>
            <a:p>
              <a:r>
                <a:rPr lang="en-US" sz="1200" dirty="0">
                  <a:solidFill>
                    <a:schemeClr val="bg1"/>
                  </a:solidFill>
                </a:rPr>
                <a:t>  *54 -&gt; *10</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a:t>
              </a:r>
              <a:r>
                <a:rPr lang="en-US" sz="1200" dirty="0" err="1">
                  <a:solidFill>
                    <a:schemeClr val="bg1"/>
                  </a:solidFill>
                </a:rPr>
                <a:t>IsGoodHeap</a:t>
              </a:r>
              <a:r>
                <a:rPr lang="en-US" sz="1200" dirty="0">
                  <a:solidFill>
                    <a:schemeClr val="bg1"/>
                  </a:solidFill>
                </a:rPr>
                <a:t> -&gt; {</a:t>
              </a:r>
            </a:p>
            <a:p>
              <a:r>
                <a:rPr lang="en-US" sz="1200" dirty="0">
                  <a:solidFill>
                    <a:schemeClr val="bg1"/>
                  </a:solidFill>
                </a:rPr>
                <a:t>  *40 -&gt; *0</a:t>
              </a:r>
            </a:p>
            <a:p>
              <a:r>
                <a:rPr lang="en-US" sz="1200" dirty="0">
                  <a:solidFill>
                    <a:schemeClr val="bg1"/>
                  </a:solidFill>
                </a:rPr>
                <a:t>  *42 -&gt; *0</a:t>
              </a:r>
            </a:p>
            <a:p>
              <a:r>
                <a:rPr lang="en-US" sz="1200" dirty="0">
                  <a:solidFill>
                    <a:schemeClr val="bg1"/>
                  </a:solidFill>
                </a:rPr>
                <a:t>  *39 -&gt; *0</a:t>
              </a:r>
            </a:p>
            <a:p>
              <a:r>
                <a:rPr lang="en-US" sz="1200" dirty="0">
                  <a:solidFill>
                    <a:schemeClr val="bg1"/>
                  </a:solidFill>
                </a:rPr>
                <a:t>  else -&gt; #unspecified</a:t>
              </a:r>
            </a:p>
            <a:p>
              <a:r>
                <a:rPr lang="en-US" sz="1200" dirty="0">
                  <a:solidFill>
                    <a:schemeClr val="bg1"/>
                  </a:solidFill>
                </a:rPr>
                <a:t>}</a:t>
              </a:r>
            </a:p>
            <a:p>
              <a:r>
                <a:rPr lang="en-US" sz="1200" dirty="0" smtClean="0">
                  <a:solidFill>
                    <a:schemeClr val="bg1"/>
                  </a:solidFill>
                </a:rPr>
                <a:t>U_2_bool </a:t>
              </a:r>
              <a:r>
                <a:rPr lang="en-US" sz="1200" dirty="0">
                  <a:solidFill>
                    <a:schemeClr val="bg1"/>
                  </a:solidFill>
                </a:rPr>
                <a:t>-&gt; {</a:t>
              </a:r>
            </a:p>
            <a:p>
              <a:r>
                <a:rPr lang="en-US" sz="1200" dirty="0">
                  <a:solidFill>
                    <a:schemeClr val="bg1"/>
                  </a:solidFill>
                </a:rPr>
                <a:t>  *56 -&gt; *0</a:t>
              </a:r>
            </a:p>
            <a:p>
              <a:r>
                <a:rPr lang="en-US" sz="1200" dirty="0">
                  <a:solidFill>
                    <a:schemeClr val="bg1"/>
                  </a:solidFill>
                </a:rPr>
                <a:t>  else -&gt; #unspecified</a:t>
              </a:r>
            </a:p>
            <a:p>
              <a:r>
                <a:rPr lang="en-US" sz="1200" dirty="0">
                  <a:solidFill>
                    <a:schemeClr val="bg1"/>
                  </a:solidFill>
                </a:rPr>
                <a:t>}</a:t>
              </a:r>
            </a:p>
            <a:p>
              <a:r>
                <a:rPr lang="en-US" sz="1200" dirty="0">
                  <a:solidFill>
                    <a:schemeClr val="bg1"/>
                  </a:solidFill>
                </a:rPr>
                <a:t>MapType1Select -&gt; {</a:t>
              </a:r>
            </a:p>
            <a:p>
              <a:r>
                <a:rPr lang="en-US" sz="1200" dirty="0">
                  <a:solidFill>
                    <a:schemeClr val="bg1"/>
                  </a:solidFill>
                </a:rPr>
                <a:t>  *40 *41 *17 -&gt; *56</a:t>
              </a:r>
            </a:p>
            <a:p>
              <a:r>
                <a:rPr lang="en-US" sz="1200" dirty="0">
                  <a:solidFill>
                    <a:schemeClr val="bg1"/>
                  </a:solidFill>
                </a:rPr>
                <a:t>  *40 *41 *30 -&gt; *38</a:t>
              </a:r>
            </a:p>
            <a:p>
              <a:r>
                <a:rPr lang="en-US" sz="1200" dirty="0">
                  <a:solidFill>
                    <a:schemeClr val="bg1"/>
                  </a:solidFill>
                </a:rPr>
                <a:t>  *39 *41 *30 -&gt; *41</a:t>
              </a:r>
            </a:p>
            <a:p>
              <a:r>
                <a:rPr lang="en-US" sz="1200" dirty="0">
                  <a:solidFill>
                    <a:schemeClr val="bg1"/>
                  </a:solidFill>
                </a:rPr>
                <a:t>  *42 *41 *30 -&gt; *38</a:t>
              </a:r>
            </a:p>
            <a:p>
              <a:r>
                <a:rPr lang="en-US" sz="1200" dirty="0">
                  <a:solidFill>
                    <a:schemeClr val="bg1"/>
                  </a:solidFill>
                </a:rPr>
                <a:t>  *42 *41 *17 -&gt; *56</a:t>
              </a:r>
            </a:p>
            <a:p>
              <a:r>
                <a:rPr lang="en-US" sz="1200" dirty="0">
                  <a:solidFill>
                    <a:schemeClr val="bg1"/>
                  </a:solidFill>
                </a:rPr>
                <a:t>  *39 *41 *17 -&gt; *56</a:t>
              </a:r>
            </a:p>
            <a:p>
              <a:r>
                <a:rPr lang="en-US" sz="1200" dirty="0">
                  <a:solidFill>
                    <a:schemeClr val="bg1"/>
                  </a:solidFill>
                </a:rPr>
                <a:t>  else -&gt; #unspecified</a:t>
              </a:r>
            </a:p>
            <a:p>
              <a:r>
                <a:rPr lang="en-US" sz="1200" dirty="0">
                  <a:solidFill>
                    <a:schemeClr val="bg1"/>
                  </a:solidFill>
                </a:rPr>
                <a:t>}</a:t>
              </a:r>
            </a:p>
            <a:p>
              <a:r>
                <a:rPr lang="en-US" sz="1200" dirty="0" err="1">
                  <a:solidFill>
                    <a:schemeClr val="bg1"/>
                  </a:solidFill>
                </a:rPr>
                <a:t>dtype</a:t>
              </a:r>
              <a:r>
                <a:rPr lang="en-US" sz="1200" dirty="0">
                  <a:solidFill>
                    <a:schemeClr val="bg1"/>
                  </a:solidFill>
                </a:rPr>
                <a:t> -&gt; {</a:t>
              </a:r>
            </a:p>
            <a:p>
              <a:r>
                <a:rPr lang="en-US" sz="1200" dirty="0">
                  <a:solidFill>
                    <a:schemeClr val="bg1"/>
                  </a:solidFill>
                </a:rPr>
                <a:t>  *41 -&gt; *</a:t>
              </a:r>
              <a:r>
                <a:rPr lang="en-US" sz="1200" dirty="0" smtClean="0">
                  <a:solidFill>
                    <a:schemeClr val="bg1"/>
                  </a:solidFill>
                </a:rPr>
                <a:t>28 …</a:t>
              </a:r>
              <a:endParaRPr lang="en-US" sz="1200" dirty="0">
                <a:solidFill>
                  <a:schemeClr val="bg1"/>
                </a:solidFill>
              </a:endParaRPr>
            </a:p>
          </p:txBody>
        </p:sp>
      </p:grpSp>
    </p:spTree>
    <p:extLst>
      <p:ext uri="{BB962C8B-B14F-4D97-AF65-F5344CB8AC3E}">
        <p14:creationId xmlns:p14="http://schemas.microsoft.com/office/powerpoint/2007/7/12/main" val="274645198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1000" fill="hold"/>
                                        <p:tgtEl>
                                          <p:spTgt spid="17"/>
                                        </p:tgtEl>
                                      </p:cBhvr>
                                      <p:by x="25000" y="25000"/>
                                    </p:animScale>
                                  </p:childTnLst>
                                </p:cTn>
                              </p:par>
                              <p:par>
                                <p:cTn id="23" presetID="42" presetClass="path" presetSubtype="0" accel="50000" decel="50000" fill="hold" nodeType="withEffect">
                                  <p:stCondLst>
                                    <p:cond delay="0"/>
                                  </p:stCondLst>
                                  <p:childTnLst>
                                    <p:animMotion origin="layout" path="M 3.88889E-6 2.96296E-6 L -0.21962 -0.06644 " pathEditMode="relative" rAng="0" ptsTypes="AA">
                                      <p:cBhvr>
                                        <p:cTn id="24" dur="1000" fill="hold"/>
                                        <p:tgtEl>
                                          <p:spTgt spid="17"/>
                                        </p:tgtEl>
                                        <p:attrNameLst>
                                          <p:attrName>ppt_x</p:attrName>
                                          <p:attrName>ppt_y</p:attrName>
                                        </p:attrNameLst>
                                      </p:cBhvr>
                                      <p:rCtr x="-110" y="-33"/>
                                    </p:animMotion>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childTnLst>
                                </p:cTn>
                              </p:par>
                              <p:par>
                                <p:cTn id="29" presetID="10" presetClass="entr" presetSubtype="0" fill="hold" grpId="0" nodeType="withEffect">
                                  <p:stCondLst>
                                    <p:cond delay="25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par>
                                <p:cTn id="32" presetID="10" presetClass="entr" presetSubtype="0" fill="hold" grpId="0" nodeType="withEffect">
                                  <p:stCondLst>
                                    <p:cond delay="50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Verified Software Initiative</a:t>
            </a:r>
            <a:endParaRPr lang="en-US" dirty="0"/>
          </a:p>
        </p:txBody>
      </p:sp>
      <p:sp>
        <p:nvSpPr>
          <p:cNvPr id="6" name="Content Placeholder 5"/>
          <p:cNvSpPr>
            <a:spLocks noGrp="1"/>
          </p:cNvSpPr>
          <p:nvPr>
            <p:ph idx="1"/>
          </p:nvPr>
        </p:nvSpPr>
        <p:spPr/>
        <p:txBody>
          <a:bodyPr/>
          <a:lstStyle/>
          <a:p>
            <a:r>
              <a:rPr lang="en-US" dirty="0" smtClean="0"/>
              <a:t>Hoare, Joshi, Leavens, Misra, Naumann, Shankar, Woodcock, et al.</a:t>
            </a:r>
          </a:p>
          <a:p>
            <a:endParaRPr lang="en-US" dirty="0" smtClean="0"/>
          </a:p>
          <a:p>
            <a:r>
              <a:rPr lang="en-US" dirty="0" smtClean="0"/>
              <a:t>“We envision a world in which computer programs are always the most reliable component of any system or device that contains them”  </a:t>
            </a:r>
            <a:r>
              <a:rPr lang="en-US" sz="2000" dirty="0" smtClean="0"/>
              <a:t>[Hoare &amp; Misra]</a:t>
            </a:r>
            <a:endParaRPr lang="en-US" dirty="0" smtClean="0"/>
          </a:p>
        </p:txBody>
      </p:sp>
    </p:spTree>
    <p:extLst>
      <p:ext uri="{BB962C8B-B14F-4D97-AF65-F5344CB8AC3E}">
        <p14:creationId xmlns:p14="http://schemas.microsoft.com/office/powerpoint/2007/7/12/main" val="72813751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quality assurance</a:t>
            </a:r>
            <a:endParaRPr lang="en-US" dirty="0"/>
          </a:p>
        </p:txBody>
      </p:sp>
      <p:sp>
        <p:nvSpPr>
          <p:cNvPr id="3" name="Content Placeholder 2"/>
          <p:cNvSpPr>
            <a:spLocks noGrp="1"/>
          </p:cNvSpPr>
          <p:nvPr>
            <p:ph idx="1"/>
          </p:nvPr>
        </p:nvSpPr>
        <p:spPr>
          <a:xfrm>
            <a:off x="381000" y="1412875"/>
            <a:ext cx="8382000" cy="3471720"/>
          </a:xfrm>
        </p:spPr>
        <p:txBody>
          <a:bodyPr/>
          <a:lstStyle/>
          <a:p>
            <a:r>
              <a:rPr lang="en-US" dirty="0" smtClean="0"/>
              <a:t>A major software engineering concern</a:t>
            </a:r>
          </a:p>
          <a:p>
            <a:r>
              <a:rPr lang="en-US" dirty="0" smtClean="0"/>
              <a:t>Costly</a:t>
            </a:r>
          </a:p>
          <a:p>
            <a:r>
              <a:rPr lang="en-US" dirty="0" smtClean="0"/>
              <a:t>Relies heavily on testing</a:t>
            </a:r>
          </a:p>
          <a:p>
            <a:r>
              <a:rPr lang="en-US" dirty="0" smtClean="0"/>
              <a:t>Increasingly helped by advanced tools</a:t>
            </a:r>
          </a:p>
          <a:p>
            <a:pPr lvl="1"/>
            <a:r>
              <a:rPr lang="en-US" dirty="0"/>
              <a:t>Verification-condition generation, symbolic execution, model checking, abstract interpretation, fuzzing, test generation</a:t>
            </a:r>
          </a:p>
        </p:txBody>
      </p:sp>
    </p:spTree>
    <p:extLst>
      <p:ext uri="{BB962C8B-B14F-4D97-AF65-F5344CB8AC3E}">
        <p14:creationId xmlns:p14="http://schemas.microsoft.com/office/powerpoint/2007/7/12/main" val="111880360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81000" y="1412875"/>
            <a:ext cx="8382000" cy="3970318"/>
          </a:xfrm>
        </p:spPr>
        <p:txBody>
          <a:bodyPr/>
          <a:lstStyle/>
          <a:p>
            <a:r>
              <a:rPr lang="en-US" dirty="0" smtClean="0"/>
              <a:t>Continue to:</a:t>
            </a:r>
          </a:p>
          <a:p>
            <a:pPr lvl="1"/>
            <a:r>
              <a:rPr lang="en-US" dirty="0" smtClean="0"/>
              <a:t>improve program-verification technology</a:t>
            </a:r>
          </a:p>
          <a:p>
            <a:pPr lvl="1"/>
            <a:r>
              <a:rPr lang="en-US" dirty="0" smtClean="0"/>
              <a:t>do experiments</a:t>
            </a:r>
          </a:p>
          <a:p>
            <a:r>
              <a:rPr lang="en-US" dirty="0" smtClean="0"/>
              <a:t>and pay more attention to tool usage:</a:t>
            </a:r>
          </a:p>
          <a:p>
            <a:pPr lvl="1"/>
            <a:r>
              <a:rPr lang="en-US" dirty="0" smtClean="0"/>
              <a:t>Rapid-response analysis</a:t>
            </a:r>
          </a:p>
          <a:p>
            <a:pPr lvl="1"/>
            <a:r>
              <a:rPr lang="en-US" dirty="0" smtClean="0"/>
              <a:t>Explanation tools</a:t>
            </a:r>
          </a:p>
          <a:p>
            <a:pPr lvl="1"/>
            <a:r>
              <a:rPr lang="en-US" dirty="0" smtClean="0"/>
              <a:t>Ceaselessly-analyzing programming environments</a:t>
            </a:r>
            <a:endParaRPr lang="en-US" dirty="0"/>
          </a:p>
        </p:txBody>
      </p:sp>
    </p:spTree>
    <p:extLst>
      <p:ext uri="{BB962C8B-B14F-4D97-AF65-F5344CB8AC3E}">
        <p14:creationId xmlns:p14="http://schemas.microsoft.com/office/powerpoint/2007/7/12/main" val="291842673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URLs</a:t>
            </a:r>
            <a:endParaRPr lang="en-US" dirty="0"/>
          </a:p>
        </p:txBody>
      </p:sp>
      <p:sp>
        <p:nvSpPr>
          <p:cNvPr id="3" name="Content Placeholder 2"/>
          <p:cNvSpPr>
            <a:spLocks noGrp="1"/>
          </p:cNvSpPr>
          <p:nvPr>
            <p:ph idx="1"/>
          </p:nvPr>
        </p:nvSpPr>
        <p:spPr>
          <a:xfrm>
            <a:off x="381000" y="1250187"/>
            <a:ext cx="8382000" cy="4450449"/>
          </a:xfrm>
        </p:spPr>
        <p:txBody>
          <a:bodyPr/>
          <a:lstStyle/>
          <a:p>
            <a:pPr>
              <a:spcBef>
                <a:spcPts val="1800"/>
              </a:spcBef>
            </a:pPr>
            <a:r>
              <a:rPr lang="en-US" sz="3200" dirty="0" smtClean="0"/>
              <a:t>Boogie, </a:t>
            </a:r>
            <a:r>
              <a:rPr lang="en-US" sz="3200" dirty="0" err="1" smtClean="0"/>
              <a:t>Dafny</a:t>
            </a:r>
            <a:r>
              <a:rPr lang="en-US" sz="3200" dirty="0" smtClean="0"/>
              <a:t>, Chalice available </a:t>
            </a:r>
            <a:r>
              <a:rPr lang="en-US" sz="3200" dirty="0" smtClean="0"/>
              <a:t>as open source:</a:t>
            </a:r>
            <a:br>
              <a:rPr lang="en-US" sz="3200" dirty="0" smtClean="0"/>
            </a:br>
            <a:r>
              <a:rPr lang="en-US" sz="3200" dirty="0" smtClean="0">
                <a:hlinkClick r:id=""/>
              </a:rPr>
              <a:t>http://boogie.codeplex.com</a:t>
            </a:r>
            <a:r>
              <a:rPr lang="en-US" sz="3200" dirty="0" smtClean="0"/>
              <a:t> </a:t>
            </a:r>
          </a:p>
          <a:p>
            <a:pPr>
              <a:spcBef>
                <a:spcPts val="1800"/>
              </a:spcBef>
            </a:pPr>
            <a:r>
              <a:rPr lang="en-US" sz="3200" dirty="0" smtClean="0"/>
              <a:t>Spec# and VCC also available as open source under academic license:</a:t>
            </a:r>
            <a:br>
              <a:rPr lang="en-US" sz="3200" dirty="0" smtClean="0"/>
            </a:br>
            <a:r>
              <a:rPr lang="en-US" sz="3200" dirty="0" smtClean="0">
                <a:hlinkClick r:id=""/>
              </a:rPr>
              <a:t>http://specsharp.codeplex.com</a:t>
            </a:r>
            <a:r>
              <a:rPr lang="en-US" sz="3200" dirty="0" smtClean="0"/>
              <a:t> </a:t>
            </a:r>
            <a:r>
              <a:rPr lang="en-US" sz="3200" dirty="0"/>
              <a:t/>
            </a:r>
            <a:br>
              <a:rPr lang="en-US" sz="3200" dirty="0"/>
            </a:br>
            <a:r>
              <a:rPr lang="en-US" sz="3200" dirty="0" smtClean="0">
                <a:hlinkClick r:id=""/>
              </a:rPr>
              <a:t>http://vcc.codeplex.com</a:t>
            </a:r>
            <a:r>
              <a:rPr lang="en-US" sz="3200" dirty="0" smtClean="0"/>
              <a:t> </a:t>
            </a:r>
            <a:endParaRPr lang="en-US" sz="3200" dirty="0" smtClean="0"/>
          </a:p>
          <a:p>
            <a:pPr>
              <a:spcBef>
                <a:spcPts val="1800"/>
              </a:spcBef>
            </a:pPr>
            <a:r>
              <a:rPr lang="en-US" sz="3200" dirty="0" smtClean="0"/>
              <a:t>Some papers:</a:t>
            </a:r>
            <a:br>
              <a:rPr lang="en-US" sz="3200" dirty="0" smtClean="0"/>
            </a:br>
            <a:r>
              <a:rPr lang="en-US" sz="3200" dirty="0" smtClean="0">
                <a:hlinkClick r:id="rId2"/>
              </a:rPr>
              <a:t>http://research.microsoft.com/~leino</a:t>
            </a:r>
            <a:r>
              <a:rPr lang="en-US" sz="3200" dirty="0" smtClean="0"/>
              <a:t> </a:t>
            </a:r>
            <a:endParaRPr lang="en-US" sz="3200" dirty="0" smtClean="0"/>
          </a:p>
        </p:txBody>
      </p:sp>
    </p:spTree>
    <p:extLst>
      <p:ext uri="{BB962C8B-B14F-4D97-AF65-F5344CB8AC3E}">
        <p14:creationId xmlns:p14="http://schemas.microsoft.com/office/powerpoint/2007/7/12/main" val="206551763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of verification tools</a:t>
            </a:r>
            <a:endParaRPr lang="en-US" dirty="0"/>
          </a:p>
        </p:txBody>
      </p:sp>
      <p:sp>
        <p:nvSpPr>
          <p:cNvPr id="3" name="Content Placeholder 2"/>
          <p:cNvSpPr>
            <a:spLocks noGrp="1"/>
          </p:cNvSpPr>
          <p:nvPr>
            <p:ph idx="1"/>
          </p:nvPr>
        </p:nvSpPr>
        <p:spPr>
          <a:xfrm>
            <a:off x="380999" y="1131515"/>
            <a:ext cx="8562975" cy="4945969"/>
          </a:xfrm>
        </p:spPr>
        <p:txBody>
          <a:bodyPr/>
          <a:lstStyle/>
          <a:p>
            <a:pPr>
              <a:tabLst>
                <a:tab pos="8401050" algn="r"/>
              </a:tabLst>
            </a:pPr>
            <a:r>
              <a:rPr lang="en-US" dirty="0" smtClean="0"/>
              <a:t>Functional correctness	</a:t>
            </a:r>
            <a:r>
              <a:rPr lang="en-US" sz="2000" dirty="0" smtClean="0"/>
              <a:t>Examples</a:t>
            </a:r>
            <a:endParaRPr lang="en-US" dirty="0" smtClean="0"/>
          </a:p>
          <a:p>
            <a:pPr lvl="1">
              <a:tabLst>
                <a:tab pos="8401050" algn="r"/>
              </a:tabLst>
            </a:pPr>
            <a:r>
              <a:rPr lang="en-US" dirty="0" smtClean="0"/>
              <a:t>Safety-critical systems	</a:t>
            </a:r>
            <a:r>
              <a:rPr lang="en-US" sz="2000" dirty="0" smtClean="0"/>
              <a:t>Praxis customers (Spark Ada)</a:t>
            </a:r>
            <a:endParaRPr lang="en-US" dirty="0" smtClean="0"/>
          </a:p>
          <a:p>
            <a:pPr lvl="1">
              <a:tabLst>
                <a:tab pos="8401050" algn="r"/>
              </a:tabLst>
            </a:pPr>
            <a:r>
              <a:rPr lang="en-US" dirty="0" smtClean="0"/>
              <a:t>Algorithms	</a:t>
            </a:r>
            <a:r>
              <a:rPr lang="en-US" sz="2000" dirty="0" smtClean="0"/>
              <a:t>IEEE 1384 protocol (Event-B)</a:t>
            </a:r>
            <a:endParaRPr lang="en-US" dirty="0" smtClean="0"/>
          </a:p>
          <a:p>
            <a:pPr lvl="1">
              <a:tabLst>
                <a:tab pos="8401050" algn="r"/>
              </a:tabLst>
            </a:pPr>
            <a:r>
              <a:rPr lang="en-US" dirty="0" smtClean="0"/>
              <a:t>Important libraries	</a:t>
            </a:r>
            <a:r>
              <a:rPr lang="en-US" sz="2000" dirty="0" smtClean="0"/>
              <a:t>Microsoft Hypervisor (VCC)</a:t>
            </a:r>
            <a:endParaRPr lang="en-US" dirty="0"/>
          </a:p>
          <a:p>
            <a:pPr>
              <a:spcBef>
                <a:spcPts val="1200"/>
              </a:spcBef>
              <a:tabLst>
                <a:tab pos="8401050" algn="r"/>
              </a:tabLst>
            </a:pPr>
            <a:r>
              <a:rPr lang="en-US" dirty="0" smtClean="0"/>
              <a:t>Bug finding</a:t>
            </a:r>
          </a:p>
          <a:p>
            <a:pPr lvl="1">
              <a:tabLst>
                <a:tab pos="8401050" algn="r"/>
              </a:tabLst>
            </a:pPr>
            <a:r>
              <a:rPr lang="en-US" dirty="0" smtClean="0"/>
              <a:t>Common run-time errors</a:t>
            </a:r>
            <a:br>
              <a:rPr lang="en-US" dirty="0" smtClean="0"/>
            </a:br>
            <a:r>
              <a:rPr lang="en-US" dirty="0" smtClean="0"/>
              <a:t>	</a:t>
            </a:r>
            <a:r>
              <a:rPr lang="en-US" sz="2000" dirty="0" smtClean="0"/>
              <a:t>Compiler front-end (ESC/Java)</a:t>
            </a:r>
            <a:endParaRPr lang="en-US" dirty="0" smtClean="0"/>
          </a:p>
          <a:p>
            <a:pPr lvl="1">
              <a:tabLst>
                <a:tab pos="8401050" algn="r"/>
              </a:tabLst>
            </a:pPr>
            <a:r>
              <a:rPr lang="en-US" dirty="0" smtClean="0"/>
              <a:t>Device-driver protocols	</a:t>
            </a:r>
            <a:r>
              <a:rPr lang="en-US" sz="2000" dirty="0" smtClean="0"/>
              <a:t>Windows drivers (SLAM)</a:t>
            </a:r>
            <a:endParaRPr lang="en-US" dirty="0" smtClean="0"/>
          </a:p>
          <a:p>
            <a:pPr lvl="1">
              <a:tabLst>
                <a:tab pos="8401050" algn="r"/>
              </a:tabLst>
            </a:pPr>
            <a:r>
              <a:rPr lang="en-US" dirty="0" smtClean="0"/>
              <a:t>Concurrency errors</a:t>
            </a:r>
            <a:br>
              <a:rPr lang="en-US" dirty="0" smtClean="0"/>
            </a:br>
            <a:r>
              <a:rPr lang="en-US" dirty="0" smtClean="0"/>
              <a:t>	</a:t>
            </a:r>
            <a:r>
              <a:rPr lang="en-US" sz="2000" dirty="0" smtClean="0"/>
              <a:t>lock usage in Windows programs (HAVOC)</a:t>
            </a:r>
            <a:endParaRPr lang="en-US" dirty="0" smtClean="0"/>
          </a:p>
        </p:txBody>
      </p:sp>
    </p:spTree>
    <p:extLst>
      <p:ext uri="{BB962C8B-B14F-4D97-AF65-F5344CB8AC3E}">
        <p14:creationId xmlns:p14="http://schemas.microsoft.com/office/powerpoint/2007/7/12/main" val="2326778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Rounded Rectangle 165"/>
          <p:cNvSpPr/>
          <p:nvPr/>
        </p:nvSpPr>
        <p:spPr bwMode="auto">
          <a:xfrm>
            <a:off x="3157537" y="3243249"/>
            <a:ext cx="5443537" cy="3000375"/>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P }  S  { Q</a:t>
            </a:r>
            <a:r>
              <a:rPr kumimoji="0" lang="en-US" sz="36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a:t>
            </a:r>
          </a:p>
          <a:p>
            <a:pPr marL="0" marR="0" indent="0"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Executions of S that start in P:</a:t>
            </a:r>
          </a:p>
          <a:p>
            <a:pPr marL="457200" marR="0" indent="-457200" defTabSz="1096963" rtl="0" eaLnBrk="1" fontAlgn="base" latinLnBrk="0" hangingPunct="1">
              <a:lnSpc>
                <a:spcPct val="100000"/>
              </a:lnSpc>
              <a:spcBef>
                <a:spcPct val="0"/>
              </a:spcBef>
              <a:spcAft>
                <a:spcPct val="0"/>
              </a:spcAft>
              <a:buClrTx/>
              <a:buSzTx/>
              <a:buFont typeface="Arial" charset="0"/>
              <a:buChar char="•"/>
              <a:tabLst/>
            </a:pP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do not go wrong, and</a:t>
            </a:r>
          </a:p>
          <a:p>
            <a:pPr marL="457200" marR="0" indent="-457200" defTabSz="1096963" rtl="0" eaLnBrk="1" fontAlgn="base" latinLnBrk="0" hangingPunct="1">
              <a:lnSpc>
                <a:spcPct val="100000"/>
              </a:lnSpc>
              <a:spcBef>
                <a:spcPct val="0"/>
              </a:spcBef>
              <a:spcAft>
                <a:spcPct val="0"/>
              </a:spcAft>
              <a:buClrTx/>
              <a:buSzTx/>
              <a:buFont typeface="Arial" charset="0"/>
              <a:buChar char="•"/>
              <a:tabLst/>
            </a:pP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terminate in Q</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 name="Title 1"/>
          <p:cNvSpPr>
            <a:spLocks noGrp="1"/>
          </p:cNvSpPr>
          <p:nvPr>
            <p:ph type="title"/>
          </p:nvPr>
        </p:nvSpPr>
        <p:spPr/>
        <p:txBody>
          <a:bodyPr/>
          <a:lstStyle/>
          <a:p>
            <a:r>
              <a:rPr lang="en-US" dirty="0" smtClean="0"/>
              <a:t>Pillars of program verification</a:t>
            </a:r>
            <a:endParaRPr lang="en-US" dirty="0"/>
          </a:p>
        </p:txBody>
      </p:sp>
      <p:sp>
        <p:nvSpPr>
          <p:cNvPr id="3" name="Content Placeholder 2"/>
          <p:cNvSpPr>
            <a:spLocks noGrp="1"/>
          </p:cNvSpPr>
          <p:nvPr>
            <p:ph idx="1"/>
          </p:nvPr>
        </p:nvSpPr>
        <p:spPr>
          <a:xfrm>
            <a:off x="381000" y="1412875"/>
            <a:ext cx="8382000" cy="4722831"/>
          </a:xfrm>
        </p:spPr>
        <p:txBody>
          <a:bodyPr/>
          <a:lstStyle/>
          <a:p>
            <a:r>
              <a:rPr lang="en-US" dirty="0" smtClean="0"/>
              <a:t>Floyd, 1967</a:t>
            </a:r>
          </a:p>
          <a:p>
            <a:pPr marL="377016" lvl="1" indent="0">
              <a:buNone/>
            </a:pPr>
            <a:endParaRPr lang="en-US" dirty="0" smtClean="0"/>
          </a:p>
          <a:p>
            <a:endParaRPr lang="en-US" dirty="0" smtClean="0"/>
          </a:p>
          <a:p>
            <a:r>
              <a:rPr lang="en-US" dirty="0" smtClean="0"/>
              <a:t>Hoare, 1969</a:t>
            </a:r>
          </a:p>
          <a:p>
            <a:pPr lvl="1"/>
            <a:r>
              <a:rPr lang="en-US" dirty="0" smtClean="0"/>
              <a:t>{P} S {Q}</a:t>
            </a:r>
          </a:p>
          <a:p>
            <a:endParaRPr lang="en-US" dirty="0" smtClean="0"/>
          </a:p>
          <a:p>
            <a:r>
              <a:rPr lang="en-US" dirty="0" err="1" smtClean="0"/>
              <a:t>Dijkstra</a:t>
            </a:r>
            <a:r>
              <a:rPr lang="en-US" dirty="0" smtClean="0"/>
              <a:t>, 1976</a:t>
            </a:r>
          </a:p>
          <a:p>
            <a:pPr lvl="1"/>
            <a:r>
              <a:rPr lang="en-US" dirty="0" smtClean="0"/>
              <a:t>P </a:t>
            </a:r>
            <a:r>
              <a:rPr lang="en-US" dirty="0" smtClean="0">
                <a:sym typeface="Symbol"/>
              </a:rPr>
              <a:t></a:t>
            </a:r>
            <a:r>
              <a:rPr lang="en-US" dirty="0" smtClean="0"/>
              <a:t>  </a:t>
            </a:r>
            <a:r>
              <a:rPr lang="en-US" dirty="0" err="1" smtClean="0"/>
              <a:t>wp</a:t>
            </a:r>
            <a:r>
              <a:rPr lang="en-US" dirty="0" smtClean="0"/>
              <a:t>(S, Q)</a:t>
            </a:r>
          </a:p>
          <a:p>
            <a:pPr lvl="1"/>
            <a:r>
              <a:rPr lang="en-US" dirty="0" smtClean="0"/>
              <a:t>logic formula</a:t>
            </a:r>
            <a:endParaRPr lang="en-US" dirty="0"/>
          </a:p>
        </p:txBody>
      </p:sp>
      <p:grpSp>
        <p:nvGrpSpPr>
          <p:cNvPr id="155" name="Group 154"/>
          <p:cNvGrpSpPr/>
          <p:nvPr/>
        </p:nvGrpSpPr>
        <p:grpSpPr>
          <a:xfrm>
            <a:off x="3871676" y="1524933"/>
            <a:ext cx="3391488" cy="4009938"/>
            <a:chOff x="3871676" y="1524933"/>
            <a:chExt cx="3391488" cy="4009938"/>
          </a:xfrm>
        </p:grpSpPr>
        <p:sp>
          <p:nvSpPr>
            <p:cNvPr id="4" name="Flowchart: Process 3"/>
            <p:cNvSpPr/>
            <p:nvPr/>
          </p:nvSpPr>
          <p:spPr bwMode="auto">
            <a:xfrm>
              <a:off x="4714875" y="2287770"/>
              <a:ext cx="1285875" cy="425085"/>
            </a:xfrm>
            <a:prstGeom prst="flowChartProcess">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 := 1</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5" name="Flowchart: Decision 4"/>
            <p:cNvSpPr/>
            <p:nvPr/>
          </p:nvSpPr>
          <p:spPr bwMode="auto">
            <a:xfrm>
              <a:off x="4459266" y="3152537"/>
              <a:ext cx="1797092" cy="738663"/>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0 &lt; n?</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6" name="Flowchart: Process 5"/>
            <p:cNvSpPr/>
            <p:nvPr/>
          </p:nvSpPr>
          <p:spPr bwMode="auto">
            <a:xfrm>
              <a:off x="6061791" y="4114797"/>
              <a:ext cx="1192593" cy="420054"/>
            </a:xfrm>
            <a:prstGeom prst="flowChartProcess">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 := s *</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n</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Flowchart: Process 6"/>
            <p:cNvSpPr/>
            <p:nvPr/>
          </p:nvSpPr>
          <p:spPr bwMode="auto">
            <a:xfrm>
              <a:off x="6053011" y="5120687"/>
              <a:ext cx="1210153" cy="414184"/>
            </a:xfrm>
            <a:prstGeom prst="flowChartProcess">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 := n - 1</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10" name="Straight Arrow Connector 9"/>
            <p:cNvCxnSpPr>
              <a:stCxn id="7" idx="2"/>
              <a:endCxn id="5" idx="0"/>
            </p:cNvCxnSpPr>
            <p:nvPr/>
          </p:nvCxnSpPr>
          <p:spPr>
            <a:xfrm rot="5400000" flipH="1">
              <a:off x="4816783" y="3693566"/>
              <a:ext cx="2382334" cy="1300276"/>
            </a:xfrm>
            <a:prstGeom prst="curvedConnector5">
              <a:avLst>
                <a:gd name="adj1" fmla="val -9596"/>
                <a:gd name="adj2" fmla="val -115486"/>
                <a:gd name="adj3" fmla="val 114994"/>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2"/>
              <a:endCxn id="5" idx="0"/>
            </p:cNvCxnSpPr>
            <p:nvPr/>
          </p:nvCxnSpPr>
          <p:spPr>
            <a:xfrm rot="5400000">
              <a:off x="5137972" y="2932696"/>
              <a:ext cx="439682" cy="1"/>
            </a:xfrm>
            <a:prstGeom prst="straightConnector1">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2"/>
              <a:endCxn id="29" idx="0"/>
            </p:cNvCxnSpPr>
            <p:nvPr/>
          </p:nvCxnSpPr>
          <p:spPr>
            <a:xfrm rot="5400000">
              <a:off x="4245380" y="4060658"/>
              <a:ext cx="1281891" cy="942974"/>
            </a:xfrm>
            <a:prstGeom prst="straightConnector1">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3"/>
              <a:endCxn id="6" idx="0"/>
            </p:cNvCxnSpPr>
            <p:nvPr/>
          </p:nvCxnSpPr>
          <p:spPr>
            <a:xfrm>
              <a:off x="6256358" y="3521869"/>
              <a:ext cx="401730" cy="592928"/>
            </a:xfrm>
            <a:prstGeom prst="straightConnector1">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6" idx="2"/>
              <a:endCxn id="7" idx="0"/>
            </p:cNvCxnSpPr>
            <p:nvPr/>
          </p:nvCxnSpPr>
          <p:spPr>
            <a:xfrm rot="5400000">
              <a:off x="6365170" y="4827769"/>
              <a:ext cx="585836" cy="1588"/>
            </a:xfrm>
            <a:prstGeom prst="straightConnector1">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29" name="Flowchart: Terminator 28"/>
            <p:cNvSpPr/>
            <p:nvPr/>
          </p:nvSpPr>
          <p:spPr bwMode="auto">
            <a:xfrm>
              <a:off x="3871676" y="5173091"/>
              <a:ext cx="1086323" cy="312274"/>
            </a:xfrm>
            <a:prstGeom prst="flowChartTerminator">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3" name="Flowchart: Terminator 32"/>
            <p:cNvSpPr/>
            <p:nvPr/>
          </p:nvSpPr>
          <p:spPr bwMode="auto">
            <a:xfrm>
              <a:off x="4864029" y="1524933"/>
              <a:ext cx="987566" cy="283885"/>
            </a:xfrm>
            <a:prstGeom prst="flowChartTerminator">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36" name="Straight Arrow Connector 35"/>
            <p:cNvCxnSpPr>
              <a:stCxn id="33" idx="2"/>
              <a:endCxn id="4" idx="0"/>
            </p:cNvCxnSpPr>
            <p:nvPr/>
          </p:nvCxnSpPr>
          <p:spPr>
            <a:xfrm rot="16200000" flipH="1">
              <a:off x="5118336" y="2048293"/>
              <a:ext cx="478952" cy="1"/>
            </a:xfrm>
            <a:prstGeom prst="straightConnector1">
              <a:avLst/>
            </a:prstGeom>
            <a:ln w="28575">
              <a:solidFill>
                <a:schemeClr val="bg2"/>
              </a:solidFill>
              <a:tailEnd type="arrow"/>
            </a:ln>
          </p:spPr>
          <p:style>
            <a:lnRef idx="1">
              <a:schemeClr val="accent1"/>
            </a:lnRef>
            <a:fillRef idx="0">
              <a:schemeClr val="accent1"/>
            </a:fillRef>
            <a:effectRef idx="0">
              <a:schemeClr val="accent1"/>
            </a:effectRef>
            <a:fontRef idx="minor">
              <a:schemeClr val="tx1"/>
            </a:fontRef>
          </p:style>
        </p:cxnSp>
      </p:grpSp>
      <p:grpSp>
        <p:nvGrpSpPr>
          <p:cNvPr id="165" name="Group 164"/>
          <p:cNvGrpSpPr/>
          <p:nvPr/>
        </p:nvGrpSpPr>
        <p:grpSpPr>
          <a:xfrm>
            <a:off x="3800474" y="1857375"/>
            <a:ext cx="4100510" cy="3351068"/>
            <a:chOff x="3800474" y="1857375"/>
            <a:chExt cx="4100510" cy="3351068"/>
          </a:xfrm>
        </p:grpSpPr>
        <p:sp>
          <p:nvSpPr>
            <p:cNvPr id="156" name="TextBox 155"/>
            <p:cNvSpPr txBox="1"/>
            <p:nvPr/>
          </p:nvSpPr>
          <p:spPr>
            <a:xfrm>
              <a:off x="4286257" y="3971918"/>
              <a:ext cx="957267" cy="400110"/>
            </a:xfrm>
            <a:prstGeom prst="rect">
              <a:avLst/>
            </a:prstGeom>
            <a:noFill/>
          </p:spPr>
          <p:txBody>
            <a:bodyPr wrap="square" rtlCol="0">
              <a:spAutoFit/>
            </a:bodyPr>
            <a:lstStyle/>
            <a:p>
              <a:r>
                <a:rPr lang="en-US" sz="2000" dirty="0" smtClean="0">
                  <a:solidFill>
                    <a:schemeClr val="bg1"/>
                  </a:solidFill>
                </a:rPr>
                <a:t>s = N!</a:t>
              </a:r>
              <a:endParaRPr lang="en-US" sz="2000" dirty="0" smtClean="0">
                <a:solidFill>
                  <a:schemeClr val="bg1"/>
                </a:solidFill>
              </a:endParaRPr>
            </a:p>
          </p:txBody>
        </p:sp>
        <p:sp>
          <p:nvSpPr>
            <p:cNvPr id="157" name="TextBox 156"/>
            <p:cNvSpPr txBox="1"/>
            <p:nvPr/>
          </p:nvSpPr>
          <p:spPr>
            <a:xfrm>
              <a:off x="3800474" y="2728907"/>
              <a:ext cx="1457325" cy="707886"/>
            </a:xfrm>
            <a:prstGeom prst="rect">
              <a:avLst/>
            </a:prstGeom>
            <a:noFill/>
          </p:spPr>
          <p:txBody>
            <a:bodyPr wrap="square" rtlCol="0">
              <a:spAutoFit/>
            </a:bodyPr>
            <a:lstStyle/>
            <a:p>
              <a:r>
                <a:rPr lang="en-US" sz="2000" dirty="0" smtClean="0">
                  <a:solidFill>
                    <a:schemeClr val="bg1"/>
                  </a:solidFill>
                </a:rPr>
                <a:t>0 ≤ </a:t>
              </a:r>
              <a:r>
                <a:rPr lang="en-US" sz="2000" dirty="0">
                  <a:solidFill>
                    <a:schemeClr val="bg1"/>
                  </a:solidFill>
                </a:rPr>
                <a:t>n ≤ </a:t>
              </a:r>
              <a:r>
                <a:rPr lang="en-US" sz="2000" dirty="0" smtClean="0">
                  <a:solidFill>
                    <a:schemeClr val="bg1"/>
                  </a:solidFill>
                </a:rPr>
                <a:t>N </a:t>
              </a:r>
              <a:r>
                <a:rPr lang="en-US" sz="2000" dirty="0" smtClean="0">
                  <a:solidFill>
                    <a:schemeClr val="bg1"/>
                  </a:solidFill>
                  <a:sym typeface="Symbol"/>
                </a:rPr>
                <a:t> s * n! = N!</a:t>
              </a:r>
              <a:endParaRPr lang="en-US" sz="2000" dirty="0" smtClean="0">
                <a:solidFill>
                  <a:schemeClr val="bg1"/>
                </a:solidFill>
              </a:endParaRPr>
            </a:p>
          </p:txBody>
        </p:sp>
        <p:sp>
          <p:nvSpPr>
            <p:cNvPr id="159" name="TextBox 158"/>
            <p:cNvSpPr txBox="1"/>
            <p:nvPr/>
          </p:nvSpPr>
          <p:spPr>
            <a:xfrm>
              <a:off x="6443659" y="3314696"/>
              <a:ext cx="1457325" cy="707886"/>
            </a:xfrm>
            <a:prstGeom prst="rect">
              <a:avLst/>
            </a:prstGeom>
            <a:noFill/>
          </p:spPr>
          <p:txBody>
            <a:bodyPr wrap="square" rtlCol="0">
              <a:spAutoFit/>
            </a:bodyPr>
            <a:lstStyle/>
            <a:p>
              <a:r>
                <a:rPr lang="en-US" sz="2000" dirty="0" smtClean="0">
                  <a:solidFill>
                    <a:schemeClr val="bg1"/>
                  </a:solidFill>
                </a:rPr>
                <a:t>0 &lt; </a:t>
              </a:r>
              <a:r>
                <a:rPr lang="en-US" sz="2000" dirty="0">
                  <a:solidFill>
                    <a:schemeClr val="bg1"/>
                  </a:solidFill>
                </a:rPr>
                <a:t>n ≤ </a:t>
              </a:r>
              <a:r>
                <a:rPr lang="en-US" sz="2000" dirty="0" smtClean="0">
                  <a:solidFill>
                    <a:schemeClr val="bg1"/>
                  </a:solidFill>
                </a:rPr>
                <a:t>N </a:t>
              </a:r>
              <a:r>
                <a:rPr lang="en-US" sz="2000" dirty="0" smtClean="0">
                  <a:solidFill>
                    <a:schemeClr val="bg1"/>
                  </a:solidFill>
                  <a:sym typeface="Symbol"/>
                </a:rPr>
                <a:t> s * n! = N!</a:t>
              </a:r>
              <a:endParaRPr lang="en-US" sz="2000" dirty="0" smtClean="0">
                <a:solidFill>
                  <a:schemeClr val="bg1"/>
                </a:solidFill>
              </a:endParaRPr>
            </a:p>
          </p:txBody>
        </p:sp>
        <p:sp>
          <p:nvSpPr>
            <p:cNvPr id="160" name="TextBox 159"/>
            <p:cNvSpPr txBox="1"/>
            <p:nvPr/>
          </p:nvSpPr>
          <p:spPr>
            <a:xfrm>
              <a:off x="4957700" y="4500557"/>
              <a:ext cx="1714502" cy="707886"/>
            </a:xfrm>
            <a:prstGeom prst="rect">
              <a:avLst/>
            </a:prstGeom>
            <a:noFill/>
          </p:spPr>
          <p:txBody>
            <a:bodyPr wrap="square" rtlCol="0">
              <a:spAutoFit/>
            </a:bodyPr>
            <a:lstStyle/>
            <a:p>
              <a:r>
                <a:rPr lang="en-US" sz="2000" dirty="0" smtClean="0">
                  <a:solidFill>
                    <a:schemeClr val="bg1"/>
                  </a:solidFill>
                </a:rPr>
                <a:t>0 &lt; </a:t>
              </a:r>
              <a:r>
                <a:rPr lang="en-US" sz="2000" dirty="0">
                  <a:solidFill>
                    <a:schemeClr val="bg1"/>
                  </a:solidFill>
                </a:rPr>
                <a:t>n ≤ </a:t>
              </a:r>
              <a:r>
                <a:rPr lang="en-US" sz="2000" dirty="0" smtClean="0">
                  <a:solidFill>
                    <a:schemeClr val="bg1"/>
                  </a:solidFill>
                </a:rPr>
                <a:t>N </a:t>
              </a:r>
              <a:r>
                <a:rPr lang="en-US" sz="2000" dirty="0" smtClean="0">
                  <a:solidFill>
                    <a:schemeClr val="bg1"/>
                  </a:solidFill>
                  <a:sym typeface="Symbol"/>
                </a:rPr>
                <a:t></a:t>
              </a:r>
              <a:br>
                <a:rPr lang="en-US" sz="2000" dirty="0" smtClean="0">
                  <a:solidFill>
                    <a:schemeClr val="bg1"/>
                  </a:solidFill>
                  <a:sym typeface="Symbol"/>
                </a:rPr>
              </a:br>
              <a:r>
                <a:rPr lang="en-US" sz="2000" dirty="0" smtClean="0">
                  <a:solidFill>
                    <a:schemeClr val="bg1"/>
                  </a:solidFill>
                  <a:sym typeface="Symbol"/>
                </a:rPr>
                <a:t>s * (n-1)! = N!</a:t>
              </a:r>
              <a:endParaRPr lang="en-US" sz="2000" dirty="0" smtClean="0">
                <a:solidFill>
                  <a:schemeClr val="bg1"/>
                </a:solidFill>
              </a:endParaRPr>
            </a:p>
          </p:txBody>
        </p:sp>
        <p:sp>
          <p:nvSpPr>
            <p:cNvPr id="161" name="TextBox 160"/>
            <p:cNvSpPr txBox="1"/>
            <p:nvPr/>
          </p:nvSpPr>
          <p:spPr>
            <a:xfrm>
              <a:off x="4186192" y="1857375"/>
              <a:ext cx="1457325" cy="400110"/>
            </a:xfrm>
            <a:prstGeom prst="rect">
              <a:avLst/>
            </a:prstGeom>
            <a:noFill/>
          </p:spPr>
          <p:txBody>
            <a:bodyPr wrap="square" rtlCol="0">
              <a:spAutoFit/>
            </a:bodyPr>
            <a:lstStyle/>
            <a:p>
              <a:r>
                <a:rPr lang="en-US" sz="2000" dirty="0" smtClean="0">
                  <a:solidFill>
                    <a:schemeClr val="bg1"/>
                  </a:solidFill>
                </a:rPr>
                <a:t>0 ≤ </a:t>
              </a:r>
              <a:r>
                <a:rPr lang="en-US" sz="2000" dirty="0">
                  <a:solidFill>
                    <a:schemeClr val="bg1"/>
                  </a:solidFill>
                </a:rPr>
                <a:t>n </a:t>
              </a:r>
              <a:r>
                <a:rPr lang="en-US" sz="2000" dirty="0" smtClean="0">
                  <a:solidFill>
                    <a:schemeClr val="bg1"/>
                  </a:solidFill>
                </a:rPr>
                <a:t>= </a:t>
              </a:r>
              <a:r>
                <a:rPr lang="en-US" sz="2000" dirty="0" smtClean="0">
                  <a:solidFill>
                    <a:schemeClr val="bg1"/>
                  </a:solidFill>
                </a:rPr>
                <a:t>N</a:t>
              </a:r>
              <a:endParaRPr lang="en-US" sz="2000" dirty="0" smtClean="0">
                <a:solidFill>
                  <a:schemeClr val="bg1"/>
                </a:solidFill>
              </a:endParaRPr>
            </a:p>
          </p:txBody>
        </p:sp>
      </p:grpSp>
      <p:sp>
        <p:nvSpPr>
          <p:cNvPr id="167" name="Rounded Rectangle 166"/>
          <p:cNvSpPr/>
          <p:nvPr/>
        </p:nvSpPr>
        <p:spPr bwMode="auto">
          <a:xfrm>
            <a:off x="3357569" y="3157540"/>
            <a:ext cx="5700713" cy="3000375"/>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The</a:t>
            </a:r>
            <a:r>
              <a:rPr kumimoji="0" lang="en-US" sz="28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most general P that satisfies</a:t>
            </a:r>
            <a:br>
              <a:rPr kumimoji="0" lang="en-US" sz="28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28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 P } S { Q }</a:t>
            </a:r>
          </a:p>
          <a:p>
            <a:pPr marL="0" marR="0" indent="0" defTabSz="1096963" rtl="0" eaLnBrk="1" fontAlgn="base" latinLnBrk="0" hangingPunct="1">
              <a:lnSpc>
                <a:spcPct val="100000"/>
              </a:lnSpc>
              <a:spcBef>
                <a:spcPct val="0"/>
              </a:spcBef>
              <a:spcAft>
                <a:spcPct val="0"/>
              </a:spcAft>
              <a:buClrTx/>
              <a:buSzTx/>
              <a:buFontTx/>
              <a:buNone/>
              <a:tabLst/>
            </a:pPr>
            <a:r>
              <a:rPr lang="en-US" sz="280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is</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called the </a:t>
            </a:r>
            <a:r>
              <a:rPr lang="en-US" sz="2800" i="1"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weakest precondition</a:t>
            </a:r>
            <a:r>
              <a:rPr lang="en-US" sz="28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of S w.r.t. Q:</a:t>
            </a:r>
          </a:p>
          <a:p>
            <a:pPr marL="0" marR="0" indent="0" algn="ctr" defTabSz="1096963"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wp</a:t>
            </a:r>
            <a:r>
              <a:rPr kumimoji="0" lang="en-US" sz="4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a:t>
            </a:r>
            <a:r>
              <a:rPr kumimoji="0" lang="en-US" sz="40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Q)</a:t>
            </a:r>
            <a:endParaRPr kumimoji="0" lang="en-US" sz="4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30241568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2000"/>
                                        <p:tgtEl>
                                          <p:spTgt spid="1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5"/>
                                        </p:tgtEl>
                                        <p:attrNameLst>
                                          <p:attrName>style.visibility</p:attrName>
                                        </p:attrNameLst>
                                      </p:cBhvr>
                                      <p:to>
                                        <p:strVal val="visible"/>
                                      </p:to>
                                    </p:set>
                                    <p:animEffect transition="in" filter="fade">
                                      <p:cBhvr>
                                        <p:cTn id="12" dur="2000"/>
                                        <p:tgtEl>
                                          <p:spTgt spid="16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mph" presetSubtype="0" fill="hold" nodeType="clickEffect">
                                  <p:stCondLst>
                                    <p:cond delay="0"/>
                                  </p:stCondLst>
                                  <p:childTnLst>
                                    <p:animScale>
                                      <p:cBhvr>
                                        <p:cTn id="16" dur="2000" fill="hold"/>
                                        <p:tgtEl>
                                          <p:spTgt spid="155"/>
                                        </p:tgtEl>
                                      </p:cBhvr>
                                      <p:by x="50000" y="50000"/>
                                    </p:animScale>
                                  </p:childTnLst>
                                </p:cTn>
                              </p:par>
                              <p:par>
                                <p:cTn id="17" presetID="6" presetClass="emph" presetSubtype="0" fill="hold" nodeType="withEffect">
                                  <p:stCondLst>
                                    <p:cond delay="0"/>
                                  </p:stCondLst>
                                  <p:childTnLst>
                                    <p:animScale>
                                      <p:cBhvr>
                                        <p:cTn id="18" dur="2000" fill="hold"/>
                                        <p:tgtEl>
                                          <p:spTgt spid="165"/>
                                        </p:tgtEl>
                                      </p:cBhvr>
                                      <p:by x="50000" y="50000"/>
                                    </p:animScale>
                                  </p:childTnLst>
                                </p:cTn>
                              </p:par>
                              <p:par>
                                <p:cTn id="19" presetID="42" presetClass="path" presetSubtype="0" accel="50000" decel="50000" fill="hold" nodeType="withEffect">
                                  <p:stCondLst>
                                    <p:cond delay="0"/>
                                  </p:stCondLst>
                                  <p:childTnLst>
                                    <p:animMotion origin="layout" path="M 3.05556E-6 3.7037E-6 L -0.12813 -0.21667 " pathEditMode="relative" rAng="0" ptsTypes="AA">
                                      <p:cBhvr>
                                        <p:cTn id="20" dur="2000" fill="hold"/>
                                        <p:tgtEl>
                                          <p:spTgt spid="165"/>
                                        </p:tgtEl>
                                        <p:attrNameLst>
                                          <p:attrName>ppt_x</p:attrName>
                                          <p:attrName>ppt_y</p:attrName>
                                        </p:attrNameLst>
                                      </p:cBhvr>
                                      <p:rCtr x="-64" y="-108"/>
                                    </p:animMotion>
                                  </p:childTnLst>
                                </p:cTn>
                              </p:par>
                              <p:par>
                                <p:cTn id="21" presetID="42" presetClass="path" presetSubtype="0" accel="50000" decel="50000" fill="hold" nodeType="withEffect">
                                  <p:stCondLst>
                                    <p:cond delay="0"/>
                                  </p:stCondLst>
                                  <p:childTnLst>
                                    <p:animMotion origin="layout" path="M -4.16667E-6 -4.81481E-6 L -0.13281 -0.21458 " pathEditMode="relative" rAng="0" ptsTypes="AA">
                                      <p:cBhvr>
                                        <p:cTn id="22" dur="2000" fill="hold"/>
                                        <p:tgtEl>
                                          <p:spTgt spid="155"/>
                                        </p:tgtEl>
                                        <p:attrNameLst>
                                          <p:attrName>ppt_x</p:attrName>
                                          <p:attrName>ppt_y</p:attrName>
                                        </p:attrNameLst>
                                      </p:cBhvr>
                                      <p:rCtr x="-66" y="-107"/>
                                    </p:animMotion>
                                  </p:childTnLst>
                                </p:cTn>
                              </p:par>
                              <p:par>
                                <p:cTn id="23" presetID="10" presetClass="entr" presetSubtype="0" fill="hold" grpId="0" nodeType="withEffect">
                                  <p:stCondLst>
                                    <p:cond delay="125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childTnLst>
                                </p:cTn>
                              </p:par>
                              <p:par>
                                <p:cTn id="26" presetID="10" presetClass="entr" presetSubtype="0" fill="hold" grpId="0" nodeType="withEffect">
                                  <p:stCondLst>
                                    <p:cond delay="2000"/>
                                  </p:stCondLst>
                                  <p:childTnLst>
                                    <p:set>
                                      <p:cBhvr>
                                        <p:cTn id="27" dur="1" fill="hold">
                                          <p:stCondLst>
                                            <p:cond delay="0"/>
                                          </p:stCondLst>
                                        </p:cTn>
                                        <p:tgtEl>
                                          <p:spTgt spid="166"/>
                                        </p:tgtEl>
                                        <p:attrNameLst>
                                          <p:attrName>style.visibility</p:attrName>
                                        </p:attrNameLst>
                                      </p:cBhvr>
                                      <p:to>
                                        <p:strVal val="visible"/>
                                      </p:to>
                                    </p:set>
                                    <p:animEffect transition="in" filter="fade">
                                      <p:cBhvr>
                                        <p:cTn id="28" dur="1500"/>
                                        <p:tgtEl>
                                          <p:spTgt spid="166"/>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grpId="3" nodeType="clickEffect">
                                  <p:stCondLst>
                                    <p:cond delay="0"/>
                                  </p:stCondLst>
                                  <p:childTnLst>
                                    <p:animScale>
                                      <p:cBhvr>
                                        <p:cTn id="32" dur="2000" fill="hold"/>
                                        <p:tgtEl>
                                          <p:spTgt spid="166"/>
                                        </p:tgtEl>
                                      </p:cBhvr>
                                      <p:by x="25000" y="25000"/>
                                    </p:animScale>
                                  </p:childTnLst>
                                </p:cTn>
                              </p:par>
                              <p:par>
                                <p:cTn id="33" presetID="42" presetClass="path" presetSubtype="0" accel="50000" decel="50000" fill="hold" grpId="2" nodeType="withEffect">
                                  <p:stCondLst>
                                    <p:cond delay="0"/>
                                  </p:stCondLst>
                                  <p:childTnLst>
                                    <p:animMotion origin="layout" path="M -1.94444E-6 3.33333E-6 L -0.4375 -0.14167 " pathEditMode="relative" rAng="0" ptsTypes="AA">
                                      <p:cBhvr>
                                        <p:cTn id="34" dur="2000" fill="hold"/>
                                        <p:tgtEl>
                                          <p:spTgt spid="166"/>
                                        </p:tgtEl>
                                        <p:attrNameLst>
                                          <p:attrName>ppt_x</p:attrName>
                                          <p:attrName>ppt_y</p:attrName>
                                        </p:attrNameLst>
                                      </p:cBhvr>
                                      <p:rCtr x="-219" y="-71"/>
                                    </p:animMotion>
                                  </p:childTnLst>
                                </p:cTn>
                              </p:par>
                              <p:par>
                                <p:cTn id="35" presetID="10" presetClass="exit" presetSubtype="0" fill="hold" grpId="1" nodeType="withEffect">
                                  <p:stCondLst>
                                    <p:cond delay="1000"/>
                                  </p:stCondLst>
                                  <p:childTnLst>
                                    <p:animEffect transition="out" filter="fade">
                                      <p:cBhvr>
                                        <p:cTn id="36" dur="1000"/>
                                        <p:tgtEl>
                                          <p:spTgt spid="166"/>
                                        </p:tgtEl>
                                      </p:cBhvr>
                                    </p:animEffect>
                                    <p:set>
                                      <p:cBhvr>
                                        <p:cTn id="37" dur="1" fill="hold">
                                          <p:stCondLst>
                                            <p:cond delay="999"/>
                                          </p:stCondLst>
                                        </p:cTn>
                                        <p:tgtEl>
                                          <p:spTgt spid="166"/>
                                        </p:tgtEl>
                                        <p:attrNameLst>
                                          <p:attrName>style.visibility</p:attrName>
                                        </p:attrNameLst>
                                      </p:cBhvr>
                                      <p:to>
                                        <p:strVal val="hidden"/>
                                      </p:to>
                                    </p:set>
                                  </p:childTnLst>
                                </p:cTn>
                              </p:par>
                              <p:par>
                                <p:cTn id="38" presetID="10" presetClass="entr" presetSubtype="0" fill="hold" grpId="0" nodeType="withEffect">
                                  <p:stCondLst>
                                    <p:cond delay="150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750"/>
                                        <p:tgtEl>
                                          <p:spTgt spid="3">
                                            <p:txEl>
                                              <p:pRg st="4" end="4"/>
                                            </p:txEl>
                                          </p:spTgt>
                                        </p:tgtEl>
                                      </p:cBhvr>
                                    </p:animEffect>
                                  </p:childTnLst>
                                </p:cTn>
                              </p:par>
                            </p:childTnLst>
                          </p:cTn>
                        </p:par>
                        <p:par>
                          <p:cTn id="41" fill="hold">
                            <p:stCondLst>
                              <p:cond delay="2250"/>
                            </p:stCondLst>
                            <p:childTnLst>
                              <p:par>
                                <p:cTn id="42" presetID="10" presetClass="entr" presetSubtype="0" fill="hold" grpId="0" nodeType="after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2000"/>
                                        <p:tgtEl>
                                          <p:spTgt spid="3">
                                            <p:txEl>
                                              <p:pRg st="6" end="6"/>
                                            </p:txEl>
                                          </p:spTgt>
                                        </p:tgtEl>
                                      </p:cBhvr>
                                    </p:animEffect>
                                  </p:childTnLst>
                                </p:cTn>
                              </p:par>
                              <p:par>
                                <p:cTn id="45" presetID="10" presetClass="entr" presetSubtype="0" fill="hold" grpId="0" nodeType="withEffect">
                                  <p:stCondLst>
                                    <p:cond delay="1000"/>
                                  </p:stCondLst>
                                  <p:childTnLst>
                                    <p:set>
                                      <p:cBhvr>
                                        <p:cTn id="46" dur="1" fill="hold">
                                          <p:stCondLst>
                                            <p:cond delay="0"/>
                                          </p:stCondLst>
                                        </p:cTn>
                                        <p:tgtEl>
                                          <p:spTgt spid="167"/>
                                        </p:tgtEl>
                                        <p:attrNameLst>
                                          <p:attrName>style.visibility</p:attrName>
                                        </p:attrNameLst>
                                      </p:cBhvr>
                                      <p:to>
                                        <p:strVal val="visible"/>
                                      </p:to>
                                    </p:set>
                                    <p:animEffect transition="in" filter="fade">
                                      <p:cBhvr>
                                        <p:cTn id="47" dur="1000"/>
                                        <p:tgtEl>
                                          <p:spTgt spid="167"/>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mph" presetSubtype="0" fill="hold" grpId="1" nodeType="clickEffect">
                                  <p:stCondLst>
                                    <p:cond delay="0"/>
                                  </p:stCondLst>
                                  <p:childTnLst>
                                    <p:animScale>
                                      <p:cBhvr>
                                        <p:cTn id="51" dur="2000" fill="hold"/>
                                        <p:tgtEl>
                                          <p:spTgt spid="167"/>
                                        </p:tgtEl>
                                      </p:cBhvr>
                                      <p:by x="50000" y="50000"/>
                                    </p:animScale>
                                  </p:childTnLst>
                                </p:cTn>
                              </p:par>
                              <p:par>
                                <p:cTn id="52" presetID="42" presetClass="path" presetSubtype="0" accel="50000" decel="50000" fill="hold" grpId="2" nodeType="withEffect">
                                  <p:stCondLst>
                                    <p:cond delay="0"/>
                                  </p:stCondLst>
                                  <p:childTnLst>
                                    <p:animMotion origin="layout" path="M 5.55556E-7 3.33333E-6 L -0.35469 0.11875 " pathEditMode="relative" rAng="0" ptsTypes="AA">
                                      <p:cBhvr>
                                        <p:cTn id="53" dur="2000" fill="hold"/>
                                        <p:tgtEl>
                                          <p:spTgt spid="167"/>
                                        </p:tgtEl>
                                        <p:attrNameLst>
                                          <p:attrName>ppt_x</p:attrName>
                                          <p:attrName>ppt_y</p:attrName>
                                        </p:attrNameLst>
                                      </p:cBhvr>
                                      <p:rCtr x="-177" y="59"/>
                                    </p:animMotion>
                                  </p:childTnLst>
                                </p:cTn>
                              </p:par>
                              <p:par>
                                <p:cTn id="54" presetID="10" presetClass="exit" presetSubtype="0" fill="hold" grpId="3" nodeType="withEffect">
                                  <p:stCondLst>
                                    <p:cond delay="1000"/>
                                  </p:stCondLst>
                                  <p:childTnLst>
                                    <p:animEffect transition="out" filter="fade">
                                      <p:cBhvr>
                                        <p:cTn id="55" dur="1000"/>
                                        <p:tgtEl>
                                          <p:spTgt spid="167"/>
                                        </p:tgtEl>
                                      </p:cBhvr>
                                    </p:animEffect>
                                    <p:set>
                                      <p:cBhvr>
                                        <p:cTn id="56" dur="1" fill="hold">
                                          <p:stCondLst>
                                            <p:cond delay="999"/>
                                          </p:stCondLst>
                                        </p:cTn>
                                        <p:tgtEl>
                                          <p:spTgt spid="167"/>
                                        </p:tgtEl>
                                        <p:attrNameLst>
                                          <p:attrName>style.visibility</p:attrName>
                                        </p:attrNameLst>
                                      </p:cBhvr>
                                      <p:to>
                                        <p:strVal val="hidden"/>
                                      </p:to>
                                    </p:set>
                                  </p:childTnLst>
                                </p:cTn>
                              </p:par>
                              <p:par>
                                <p:cTn id="57" presetID="10" presetClass="entr" presetSubtype="0" fill="hold" grpId="0" nodeType="withEffect">
                                  <p:stCondLst>
                                    <p:cond delay="1000"/>
                                  </p:stCondLst>
                                  <p:childTnLst>
                                    <p:set>
                                      <p:cBhvr>
                                        <p:cTn id="58" dur="1" fill="hold">
                                          <p:stCondLst>
                                            <p:cond delay="0"/>
                                          </p:stCondLst>
                                        </p:cTn>
                                        <p:tgtEl>
                                          <p:spTgt spid="3">
                                            <p:txEl>
                                              <p:pRg st="7" end="7"/>
                                            </p:txEl>
                                          </p:spTgt>
                                        </p:tgtEl>
                                        <p:attrNameLst>
                                          <p:attrName>style.visibility</p:attrName>
                                        </p:attrNameLst>
                                      </p:cBhvr>
                                      <p:to>
                                        <p:strVal val="visible"/>
                                      </p:to>
                                    </p:set>
                                    <p:animEffect transition="in" filter="fade">
                                      <p:cBhvr>
                                        <p:cTn id="59" dur="1000"/>
                                        <p:tgtEl>
                                          <p:spTgt spid="3">
                                            <p:txEl>
                                              <p:pRg st="7" end="7"/>
                                            </p:txEl>
                                          </p:spTgt>
                                        </p:tgtEl>
                                      </p:cBhvr>
                                    </p:animEffect>
                                  </p:childTnLst>
                                </p:cTn>
                              </p:par>
                              <p:par>
                                <p:cTn id="60" presetID="10" presetClass="entr" presetSubtype="0" fill="hold" grpId="0" nodeType="withEffect">
                                  <p:stCondLst>
                                    <p:cond delay="150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fade">
                                      <p:cBhvr>
                                        <p:cTn id="6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6" grpId="1" animBg="1"/>
      <p:bldP spid="166" grpId="2" animBg="1"/>
      <p:bldP spid="166" grpId="3" animBg="1"/>
      <p:bldP spid="3" grpId="0" uiExpand="1" build="p"/>
      <p:bldP spid="167" grpId="0" animBg="1"/>
      <p:bldP spid="167" grpId="1" animBg="1"/>
      <p:bldP spid="167" grpId="2" animBg="1"/>
      <p:bldP spid="167"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495794"/>
          </a:xfrm>
        </p:spPr>
        <p:txBody>
          <a:bodyPr/>
          <a:lstStyle/>
          <a:p>
            <a:r>
              <a:rPr lang="en-US" dirty="0" smtClean="0"/>
              <a:t>Early mechanical verification systems</a:t>
            </a:r>
            <a:endParaRPr lang="en-US" dirty="0"/>
          </a:p>
        </p:txBody>
      </p:sp>
      <p:sp>
        <p:nvSpPr>
          <p:cNvPr id="3" name="Content Placeholder 2"/>
          <p:cNvSpPr>
            <a:spLocks noGrp="1"/>
          </p:cNvSpPr>
          <p:nvPr>
            <p:ph idx="1"/>
          </p:nvPr>
        </p:nvSpPr>
        <p:spPr>
          <a:xfrm>
            <a:off x="381000" y="2170139"/>
            <a:ext cx="8382000" cy="1574277"/>
          </a:xfrm>
        </p:spPr>
        <p:txBody>
          <a:bodyPr/>
          <a:lstStyle/>
          <a:p>
            <a:r>
              <a:rPr lang="en-US" dirty="0" smtClean="0"/>
              <a:t>Gypsy</a:t>
            </a:r>
          </a:p>
          <a:p>
            <a:r>
              <a:rPr lang="en-US" dirty="0" smtClean="0"/>
              <a:t>Stanford Pascal Verifier</a:t>
            </a:r>
          </a:p>
          <a:p>
            <a:r>
              <a:rPr lang="en-US" dirty="0" smtClean="0"/>
              <a:t>…</a:t>
            </a:r>
          </a:p>
        </p:txBody>
      </p:sp>
    </p:spTree>
    <p:extLst>
      <p:ext uri="{BB962C8B-B14F-4D97-AF65-F5344CB8AC3E}">
        <p14:creationId xmlns:p14="http://schemas.microsoft.com/office/powerpoint/2007/7/12/main" val="289699687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Text Box 7"/>
          <p:cNvSpPr txBox="1">
            <a:spLocks noChangeArrowheads="1"/>
          </p:cNvSpPr>
          <p:nvPr/>
        </p:nvSpPr>
        <p:spPr bwMode="auto">
          <a:xfrm>
            <a:off x="4704436" y="1476552"/>
            <a:ext cx="4415069" cy="1077212"/>
          </a:xfrm>
          <a:prstGeom prst="rect">
            <a:avLst/>
          </a:prstGeom>
          <a:noFill/>
          <a:ln w="9525">
            <a:noFill/>
            <a:miter lim="800000"/>
            <a:headEnd/>
            <a:tailEnd/>
          </a:ln>
          <a:effectLst/>
        </p:spPr>
        <p:txBody>
          <a:bodyPr wrap="square" lIns="91432" tIns="45717" rIns="91432" bIns="45717">
            <a:spAutoFit/>
          </a:bodyPr>
          <a:lstStyle/>
          <a:p>
            <a:pPr algn="ctr">
              <a:spcBef>
                <a:spcPct val="50000"/>
              </a:spcBef>
            </a:pPr>
            <a:r>
              <a:rPr lang="en-US" sz="3200" dirty="0" smtClean="0">
                <a:solidFill>
                  <a:schemeClr val="bg1"/>
                </a:solidFill>
                <a:latin typeface="+mn-lt"/>
              </a:rPr>
              <a:t>Verification condition (logical formula)</a:t>
            </a:r>
          </a:p>
        </p:txBody>
      </p:sp>
      <p:sp>
        <p:nvSpPr>
          <p:cNvPr id="13" name="Text Box 6"/>
          <p:cNvSpPr txBox="1">
            <a:spLocks noChangeArrowheads="1"/>
          </p:cNvSpPr>
          <p:nvPr/>
        </p:nvSpPr>
        <p:spPr bwMode="auto">
          <a:xfrm>
            <a:off x="653211" y="867372"/>
            <a:ext cx="6439118" cy="1077212"/>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bg1"/>
                </a:solidFill>
                <a:latin typeface="+mn-lt"/>
              </a:rPr>
              <a:t>Program +</a:t>
            </a:r>
            <a:br>
              <a:rPr lang="en-US" sz="3200" dirty="0" smtClean="0">
                <a:solidFill>
                  <a:schemeClr val="bg1"/>
                </a:solidFill>
                <a:latin typeface="+mn-lt"/>
              </a:rPr>
            </a:br>
            <a:r>
              <a:rPr lang="en-US" sz="3200" dirty="0" smtClean="0">
                <a:solidFill>
                  <a:schemeClr val="bg1"/>
                </a:solidFill>
                <a:latin typeface="+mn-lt"/>
              </a:rPr>
              <a:t>specifications</a:t>
            </a:r>
            <a:endParaRPr lang="en-US" sz="3200" dirty="0">
              <a:solidFill>
                <a:schemeClr val="bg1"/>
              </a:solidFill>
              <a:latin typeface="+mn-lt"/>
            </a:endParaRPr>
          </a:p>
        </p:txBody>
      </p:sp>
      <p:sp>
        <p:nvSpPr>
          <p:cNvPr id="14" name="AutoShape 8"/>
          <p:cNvSpPr>
            <a:spLocks noChangeArrowheads="1"/>
          </p:cNvSpPr>
          <p:nvPr/>
        </p:nvSpPr>
        <p:spPr bwMode="auto">
          <a:xfrm rot="1582303">
            <a:off x="3069952" y="1164697"/>
            <a:ext cx="2065189"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solidFill>
                <a:schemeClr val="bg1"/>
              </a:solidFill>
            </a:endParaRPr>
          </a:p>
        </p:txBody>
      </p:sp>
      <p:sp>
        <p:nvSpPr>
          <p:cNvPr id="15" name="Title 14"/>
          <p:cNvSpPr>
            <a:spLocks noGrp="1"/>
          </p:cNvSpPr>
          <p:nvPr>
            <p:ph type="title"/>
          </p:nvPr>
        </p:nvSpPr>
        <p:spPr/>
        <p:txBody>
          <a:bodyPr/>
          <a:lstStyle/>
          <a:p>
            <a:r>
              <a:rPr sz="4800" smtClean="0"/>
              <a:t>Verification-condition generation</a:t>
            </a:r>
            <a:endParaRPr lang="en-US" sz="4800" dirty="0"/>
          </a:p>
        </p:txBody>
      </p:sp>
      <p:sp>
        <p:nvSpPr>
          <p:cNvPr id="2" name="Content Placeholder 1"/>
          <p:cNvSpPr>
            <a:spLocks noGrp="1"/>
          </p:cNvSpPr>
          <p:nvPr>
            <p:ph idx="1"/>
          </p:nvPr>
        </p:nvSpPr>
        <p:spPr>
          <a:xfrm>
            <a:off x="381000" y="1412875"/>
            <a:ext cx="8382000" cy="5102935"/>
          </a:xfrm>
        </p:spPr>
        <p:txBody>
          <a:bodyPr/>
          <a:lstStyle/>
          <a:p>
            <a:endParaRPr lang="en-US" sz="3200" dirty="0" smtClean="0"/>
          </a:p>
          <a:p>
            <a:pPr marL="0" indent="0">
              <a:buNone/>
            </a:pPr>
            <a:endParaRPr lang="en-US" sz="3200" dirty="0"/>
          </a:p>
          <a:p>
            <a:pPr>
              <a:spcBef>
                <a:spcPts val="2400"/>
              </a:spcBef>
            </a:pPr>
            <a:r>
              <a:rPr lang="en-US" sz="3200" dirty="0" smtClean="0"/>
              <a:t>How to discharge verification condition?</a:t>
            </a:r>
          </a:p>
          <a:p>
            <a:r>
              <a:rPr lang="en-US" sz="3200" dirty="0" smtClean="0"/>
              <a:t>Proof assistant</a:t>
            </a:r>
          </a:p>
          <a:p>
            <a:pPr lvl="1"/>
            <a:r>
              <a:rPr lang="en-US" sz="2800" dirty="0" smtClean="0"/>
              <a:t>ACL2, Coq, Isabelle/HOL, PVS, …</a:t>
            </a:r>
          </a:p>
          <a:p>
            <a:pPr lvl="1"/>
            <a:r>
              <a:rPr lang="en-US" sz="2800" dirty="0" smtClean="0"/>
              <a:t>support for complicated math, higher-order functions</a:t>
            </a:r>
          </a:p>
          <a:p>
            <a:r>
              <a:rPr lang="en-US" sz="3200" dirty="0" smtClean="0"/>
              <a:t>Automatic decision procedures</a:t>
            </a:r>
          </a:p>
          <a:p>
            <a:pPr lvl="1"/>
            <a:r>
              <a:rPr lang="en-US" sz="2800" dirty="0" smtClean="0"/>
              <a:t>SMT solvers like CVC3, Simplify, Z3, …</a:t>
            </a:r>
          </a:p>
          <a:p>
            <a:pPr lvl="1"/>
            <a:r>
              <a:rPr lang="en-US" sz="2800" dirty="0" smtClean="0"/>
              <a:t>program structure gives strong proof hint</a:t>
            </a:r>
            <a:endParaRPr lang="en-US" sz="2800" dirty="0"/>
          </a:p>
        </p:txBody>
      </p:sp>
    </p:spTree>
    <p:extLst>
      <p:ext uri="{BB962C8B-B14F-4D97-AF65-F5344CB8AC3E}">
        <p14:creationId xmlns:p14="http://schemas.microsoft.com/office/powerpoint/2007/7/12/main" val="311166692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500"/>
                                        <p:tgtEl>
                                          <p:spTgt spid="2">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fade">
                                      <p:cBhvr>
                                        <p:cTn id="18" dur="500"/>
                                        <p:tgtEl>
                                          <p:spTgt spid="2">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fade">
                                      <p:cBhvr>
                                        <p:cTn id="23" dur="500"/>
                                        <p:tgtEl>
                                          <p:spTgt spid="2">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fade">
                                      <p:cBhvr>
                                        <p:cTn id="26" dur="500"/>
                                        <p:tgtEl>
                                          <p:spTgt spid="2">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fade">
                                      <p:cBhvr>
                                        <p:cTn id="29"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tool support</a:t>
            </a:r>
            <a:endParaRPr lang="en-US" dirty="0"/>
          </a:p>
        </p:txBody>
      </p:sp>
      <p:sp>
        <p:nvSpPr>
          <p:cNvPr id="3" name="Content Placeholder 2"/>
          <p:cNvSpPr>
            <a:spLocks noGrp="1"/>
          </p:cNvSpPr>
          <p:nvPr>
            <p:ph idx="1"/>
          </p:nvPr>
        </p:nvSpPr>
        <p:spPr>
          <a:xfrm>
            <a:off x="381000" y="1412875"/>
            <a:ext cx="8382000" cy="5247590"/>
          </a:xfrm>
        </p:spPr>
        <p:txBody>
          <a:bodyPr/>
          <a:lstStyle/>
          <a:p>
            <a:r>
              <a:rPr lang="en-US" dirty="0" smtClean="0"/>
              <a:t>Proof assistants</a:t>
            </a:r>
          </a:p>
          <a:p>
            <a:pPr lvl="1"/>
            <a:r>
              <a:rPr lang="en-US" dirty="0" smtClean="0"/>
              <a:t>User interacts at level of </a:t>
            </a:r>
            <a:r>
              <a:rPr lang="en-US" dirty="0" err="1" smtClean="0"/>
              <a:t>prover</a:t>
            </a:r>
            <a:endParaRPr lang="en-US" dirty="0" smtClean="0"/>
          </a:p>
          <a:p>
            <a:r>
              <a:rPr lang="en-US" dirty="0" smtClean="0"/>
              <a:t>Automatic program verifiers</a:t>
            </a:r>
          </a:p>
          <a:p>
            <a:pPr lvl="1"/>
            <a:r>
              <a:rPr lang="en-US" dirty="0"/>
              <a:t>User interacts at level of program</a:t>
            </a:r>
          </a:p>
          <a:p>
            <a:pPr lvl="1"/>
            <a:r>
              <a:rPr lang="en-US" dirty="0" smtClean="0"/>
              <a:t>Demos</a:t>
            </a:r>
          </a:p>
          <a:p>
            <a:pPr lvl="2"/>
            <a:r>
              <a:rPr lang="en-US" dirty="0" smtClean="0"/>
              <a:t>Classic interface</a:t>
            </a:r>
          </a:p>
          <a:p>
            <a:pPr lvl="3"/>
            <a:r>
              <a:rPr lang="en-US" dirty="0" smtClean="0"/>
              <a:t>Chalice:  dining philosophers</a:t>
            </a:r>
          </a:p>
          <a:p>
            <a:pPr lvl="2"/>
            <a:r>
              <a:rPr lang="en-US" dirty="0" smtClean="0"/>
              <a:t>Integrated interaction</a:t>
            </a:r>
          </a:p>
          <a:p>
            <a:pPr lvl="3"/>
            <a:r>
              <a:rPr lang="en-US" dirty="0" smtClean="0"/>
              <a:t>Spec#:  </a:t>
            </a:r>
            <a:r>
              <a:rPr lang="en-US" dirty="0" err="1" smtClean="0"/>
              <a:t>numeros</a:t>
            </a:r>
            <a:r>
              <a:rPr lang="en-US" dirty="0" smtClean="0"/>
              <a:t> de </a:t>
            </a:r>
            <a:r>
              <a:rPr lang="en-US" dirty="0" err="1" smtClean="0"/>
              <a:t>telefono</a:t>
            </a:r>
            <a:r>
              <a:rPr lang="en-US" dirty="0" smtClean="0"/>
              <a:t>, </a:t>
            </a:r>
            <a:r>
              <a:rPr lang="en-US" dirty="0" err="1" smtClean="0"/>
              <a:t>busqueda</a:t>
            </a:r>
            <a:r>
              <a:rPr lang="en-US" dirty="0" smtClean="0"/>
              <a:t> </a:t>
            </a:r>
            <a:r>
              <a:rPr lang="en-US" dirty="0" err="1" smtClean="0"/>
              <a:t>binaria</a:t>
            </a:r>
            <a:endParaRPr lang="en-US" dirty="0" smtClean="0"/>
          </a:p>
          <a:p>
            <a:pPr lvl="2"/>
            <a:endParaRPr lang="en-US" dirty="0"/>
          </a:p>
          <a:p>
            <a:endParaRPr lang="en-US" dirty="0" smtClean="0"/>
          </a:p>
        </p:txBody>
      </p:sp>
    </p:spTree>
    <p:extLst>
      <p:ext uri="{BB962C8B-B14F-4D97-AF65-F5344CB8AC3E}">
        <p14:creationId xmlns:p14="http://schemas.microsoft.com/office/powerpoint/2007/7/12/main" val="58327988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23745" y="1715977"/>
            <a:ext cx="3828525" cy="206210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PROCEDURE </a:t>
            </a:r>
            <a:r>
              <a:rPr lang="en-US" sz="1600" dirty="0" smtClean="0">
                <a:solidFill>
                  <a:schemeClr val="bg1"/>
                </a:solidFill>
                <a:latin typeface="Consolas" pitchFamily="49" charset="0"/>
                <a:cs typeface="Consolas" pitchFamily="49" charset="0"/>
              </a:rPr>
              <a:t>M(x: </a:t>
            </a:r>
            <a:r>
              <a:rPr lang="en-US" sz="1600" dirty="0" err="1" smtClean="0">
                <a:solidFill>
                  <a:schemeClr val="bg1"/>
                </a:solidFill>
                <a:latin typeface="Consolas" pitchFamily="49" charset="0"/>
                <a:cs typeface="Consolas" pitchFamily="49" charset="0"/>
              </a:rPr>
              <a:t>MyClass</a:t>
            </a:r>
            <a:r>
              <a:rPr lang="en-US" sz="1600" dirty="0" smtClean="0">
                <a:solidFill>
                  <a:schemeClr val="bg1"/>
                </a:solidFill>
                <a:latin typeface="Consolas" pitchFamily="49" charset="0"/>
                <a:cs typeface="Consolas" pitchFamily="49" charset="0"/>
              </a:rPr>
              <a:t>) =</a:t>
            </a:r>
          </a:p>
          <a:p>
            <a:pPr>
              <a:tabLst>
                <a:tab pos="342900" algn="l"/>
              </a:tabLst>
            </a:pPr>
            <a:r>
              <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BEGIN</a:t>
            </a:r>
            <a:endPar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endParaRPr>
          </a:p>
          <a:p>
            <a:pPr>
              <a:tabLst>
                <a:tab pos="342900" algn="l"/>
              </a:tabLst>
            </a:pPr>
            <a:r>
              <a:rPr lang="en-US" sz="1600" dirty="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END</a:t>
            </a:r>
            <a:r>
              <a:rPr lang="en-US" sz="1600" dirty="0" smtClean="0">
                <a:solidFill>
                  <a:schemeClr val="bg1"/>
                </a:solidFill>
                <a:latin typeface="Consolas" pitchFamily="49" charset="0"/>
                <a:cs typeface="Consolas" pitchFamily="49" charset="0"/>
              </a:rPr>
              <a:t> </a:t>
            </a:r>
            <a:r>
              <a:rPr lang="en-US" sz="1600" dirty="0">
                <a:solidFill>
                  <a:schemeClr val="bg1"/>
                </a:solidFill>
                <a:latin typeface="Consolas" pitchFamily="49" charset="0"/>
                <a:cs typeface="Consolas" pitchFamily="49" charset="0"/>
              </a:rPr>
              <a:t>M</a:t>
            </a:r>
            <a:r>
              <a:rPr lang="en-US" sz="1600" dirty="0" smtClean="0">
                <a:solidFill>
                  <a:schemeClr val="bg1"/>
                </a:solidFill>
                <a:latin typeface="Consolas" pitchFamily="49" charset="0"/>
                <a:cs typeface="Consolas" pitchFamily="49" charset="0"/>
              </a:rPr>
              <a:t>;</a:t>
            </a:r>
          </a:p>
          <a:p>
            <a:pPr>
              <a:tabLst>
                <a:tab pos="342900" algn="l"/>
              </a:tabLst>
            </a:pPr>
            <a:endPar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endParaRPr>
          </a:p>
          <a:p>
            <a:pPr>
              <a:tabLst>
                <a:tab pos="342900" algn="l"/>
              </a:tabLst>
            </a:pPr>
            <a:r>
              <a:rPr lang="en-US" sz="1600" dirty="0" smtClean="0">
                <a:solidFill>
                  <a:schemeClr val="accent4">
                    <a:lumMod val="50000"/>
                  </a:schemeClr>
                </a:solidFill>
                <a:latin typeface="Consolas" pitchFamily="49" charset="0"/>
                <a:cs typeface="Consolas" pitchFamily="49" charset="0"/>
              </a:rPr>
              <a:t>&lt;*</a:t>
            </a:r>
            <a:r>
              <a:rPr lang="en-US" sz="1600" dirty="0">
                <a:solidFill>
                  <a:schemeClr val="accent4">
                    <a:lumMod val="50000"/>
                  </a:schemeClr>
                </a:solidFill>
                <a:latin typeface="Consolas" pitchFamily="49" charset="0"/>
                <a:cs typeface="Consolas" pitchFamily="49" charset="0"/>
              </a:rPr>
              <a:t>SPEC M(x</a:t>
            </a:r>
            <a:r>
              <a:rPr lang="en-US" sz="1600" dirty="0" smtClean="0">
                <a:solidFill>
                  <a:schemeClr val="accent4">
                    <a:lumMod val="50000"/>
                  </a:schemeClr>
                </a:solidFill>
                <a:latin typeface="Consolas" pitchFamily="49" charset="0"/>
                <a:cs typeface="Consolas" pitchFamily="49" charset="0"/>
              </a:rPr>
              <a:t>)</a:t>
            </a:r>
          </a:p>
          <a:p>
            <a:pPr>
              <a:tabLst>
                <a:tab pos="342900" algn="l"/>
              </a:tabLst>
            </a:pPr>
            <a:r>
              <a:rPr lang="en-US" sz="1600" dirty="0" smtClean="0">
                <a:solidFill>
                  <a:schemeClr val="accent4">
                    <a:lumMod val="50000"/>
                  </a:schemeClr>
                </a:solidFill>
                <a:latin typeface="Consolas" pitchFamily="49" charset="0"/>
                <a:cs typeface="Consolas" pitchFamily="49" charset="0"/>
              </a:rPr>
              <a:t>	REQUIRES 0 &lt;= </a:t>
            </a:r>
            <a:r>
              <a:rPr lang="en-US" sz="1600" dirty="0" err="1" smtClean="0">
                <a:solidFill>
                  <a:schemeClr val="accent4">
                    <a:lumMod val="50000"/>
                  </a:schemeClr>
                </a:solidFill>
                <a:latin typeface="Consolas" pitchFamily="49" charset="0"/>
                <a:cs typeface="Consolas" pitchFamily="49" charset="0"/>
              </a:rPr>
              <a:t>MyClass.f</a:t>
            </a:r>
            <a:r>
              <a:rPr lang="en-US" sz="1600" dirty="0" smtClean="0">
                <a:solidFill>
                  <a:schemeClr val="accent4">
                    <a:lumMod val="50000"/>
                  </a:schemeClr>
                </a:solidFill>
                <a:latin typeface="Consolas" pitchFamily="49" charset="0"/>
                <a:cs typeface="Consolas" pitchFamily="49" charset="0"/>
              </a:rPr>
              <a:t>[ x ]</a:t>
            </a:r>
            <a:endParaRPr lang="en-US" sz="1600" dirty="0">
              <a:solidFill>
                <a:schemeClr val="accent4">
                  <a:lumMod val="50000"/>
                </a:schemeClr>
              </a:solidFill>
              <a:latin typeface="Consolas" pitchFamily="49" charset="0"/>
              <a:cs typeface="Consolas" pitchFamily="49" charset="0"/>
            </a:endParaRPr>
          </a:p>
          <a:p>
            <a:pPr>
              <a:tabLst>
                <a:tab pos="342900" algn="l"/>
              </a:tabLst>
            </a:pPr>
            <a:r>
              <a:rPr lang="en-US" sz="1600" dirty="0" smtClean="0">
                <a:solidFill>
                  <a:schemeClr val="accent4">
                    <a:lumMod val="50000"/>
                  </a:schemeClr>
                </a:solidFill>
                <a:latin typeface="Consolas" pitchFamily="49" charset="0"/>
                <a:cs typeface="Consolas" pitchFamily="49" charset="0"/>
              </a:rPr>
              <a:t>*&gt;</a:t>
            </a:r>
            <a:endParaRPr lang="en-US" sz="1600" dirty="0">
              <a:solidFill>
                <a:schemeClr val="accent4">
                  <a:lumMod val="50000"/>
                </a:schemeClr>
              </a:solidFill>
              <a:latin typeface="Consolas" pitchFamily="49" charset="0"/>
              <a:cs typeface="Consolas" pitchFamily="49" charset="0"/>
            </a:endParaRPr>
          </a:p>
        </p:txBody>
      </p:sp>
      <p:sp>
        <p:nvSpPr>
          <p:cNvPr id="2" name="Title 1"/>
          <p:cNvSpPr>
            <a:spLocks noGrp="1"/>
          </p:cNvSpPr>
          <p:nvPr>
            <p:ph type="title"/>
          </p:nvPr>
        </p:nvSpPr>
        <p:spPr/>
        <p:txBody>
          <a:bodyPr/>
          <a:lstStyle/>
          <a:p>
            <a:r>
              <a:rPr lang="en-US" dirty="0" smtClean="0"/>
              <a:t>Specification language</a:t>
            </a:r>
            <a:endParaRPr lang="en-US" dirty="0"/>
          </a:p>
        </p:txBody>
      </p:sp>
      <p:sp>
        <p:nvSpPr>
          <p:cNvPr id="3" name="Content Placeholder 2"/>
          <p:cNvSpPr>
            <a:spLocks noGrp="1"/>
          </p:cNvSpPr>
          <p:nvPr>
            <p:ph idx="1"/>
          </p:nvPr>
        </p:nvSpPr>
        <p:spPr>
          <a:xfrm>
            <a:off x="381000" y="1412875"/>
            <a:ext cx="8382000" cy="3484031"/>
          </a:xfrm>
        </p:spPr>
        <p:txBody>
          <a:bodyPr/>
          <a:lstStyle/>
          <a:p>
            <a:r>
              <a:rPr lang="en-US" dirty="0" smtClean="0"/>
              <a:t>Terms of a logic</a:t>
            </a:r>
          </a:p>
          <a:p>
            <a:pPr lvl="1"/>
            <a:r>
              <a:rPr lang="en-US" dirty="0" smtClean="0"/>
              <a:t>ESC/Modula-3, </a:t>
            </a:r>
            <a:r>
              <a:rPr lang="en-US" dirty="0" err="1" smtClean="0"/>
              <a:t>KeY</a:t>
            </a:r>
            <a:r>
              <a:rPr lang="en-US" dirty="0" smtClean="0"/>
              <a:t>, …</a:t>
            </a:r>
          </a:p>
          <a:p>
            <a:pPr lvl="1"/>
            <a:endParaRPr lang="en-US" dirty="0"/>
          </a:p>
          <a:p>
            <a:pPr marL="377016" lvl="1" indent="0">
              <a:buNone/>
            </a:pPr>
            <a:endParaRPr lang="en-US" dirty="0" smtClean="0"/>
          </a:p>
          <a:p>
            <a:pPr>
              <a:spcBef>
                <a:spcPts val="4200"/>
              </a:spcBef>
            </a:pPr>
            <a:r>
              <a:rPr lang="en-US" dirty="0" smtClean="0"/>
              <a:t>Terms are program expressions</a:t>
            </a:r>
          </a:p>
          <a:p>
            <a:pPr lvl="1"/>
            <a:r>
              <a:rPr lang="en-US" dirty="0" smtClean="0"/>
              <a:t>Eiffel, JML, Spec#, …</a:t>
            </a:r>
            <a:endParaRPr lang="en-US" dirty="0"/>
          </a:p>
        </p:txBody>
      </p:sp>
      <p:sp>
        <p:nvSpPr>
          <p:cNvPr id="4" name="TextBox 3"/>
          <p:cNvSpPr txBox="1"/>
          <p:nvPr/>
        </p:nvSpPr>
        <p:spPr>
          <a:xfrm>
            <a:off x="6362603" y="4931090"/>
            <a:ext cx="2501171" cy="135421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void </a:t>
            </a:r>
            <a:r>
              <a:rPr lang="en-US" sz="1600" dirty="0" smtClean="0">
                <a:solidFill>
                  <a:schemeClr val="bg1"/>
                </a:solidFill>
                <a:latin typeface="Consolas" pitchFamily="49" charset="0"/>
                <a:cs typeface="Consolas" pitchFamily="49" charset="0"/>
              </a:rPr>
              <a:t>M(</a:t>
            </a:r>
            <a:r>
              <a:rPr lang="en-US" sz="1600" dirty="0" err="1" smtClean="0">
                <a:solidFill>
                  <a:schemeClr val="bg1"/>
                </a:solidFill>
                <a:latin typeface="Consolas" pitchFamily="49" charset="0"/>
                <a:cs typeface="Consolas" pitchFamily="49" charset="0"/>
              </a:rPr>
              <a:t>MyClass</a:t>
            </a:r>
            <a:r>
              <a:rPr lang="en-US" sz="1600" dirty="0" smtClean="0">
                <a:solidFill>
                  <a:schemeClr val="bg1"/>
                </a:solidFill>
                <a:latin typeface="Consolas" pitchFamily="49" charset="0"/>
                <a:cs typeface="Consolas" pitchFamily="49" charset="0"/>
              </a:rPr>
              <a:t> x)</a:t>
            </a:r>
          </a:p>
          <a:p>
            <a:pPr>
              <a:tabLst>
                <a:tab pos="342900" algn="l"/>
              </a:tabLst>
            </a:pPr>
            <a:r>
              <a:rPr lang="en-US" sz="1600" dirty="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 </a:t>
            </a:r>
            <a:r>
              <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1600" dirty="0" smtClean="0">
                <a:solidFill>
                  <a:schemeClr val="bg1"/>
                </a:solidFill>
                <a:latin typeface="Consolas" pitchFamily="49" charset="0"/>
                <a:cs typeface="Consolas" pitchFamily="49" charset="0"/>
              </a:rPr>
              <a:t> 0 &lt;= </a:t>
            </a:r>
            <a:r>
              <a:rPr lang="en-US" sz="1600" dirty="0" err="1" smtClean="0">
                <a:solidFill>
                  <a:schemeClr val="bg1"/>
                </a:solidFill>
                <a:latin typeface="Consolas" pitchFamily="49" charset="0"/>
                <a:cs typeface="Consolas" pitchFamily="49" charset="0"/>
              </a:rPr>
              <a:t>x.f</a:t>
            </a:r>
            <a:r>
              <a:rPr lang="en-US" sz="1600" dirty="0" smtClean="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a:p>
            <a:pPr>
              <a:tabLst>
                <a:tab pos="342900" algn="l"/>
              </a:tabLst>
            </a:pPr>
            <a:r>
              <a:rPr lang="en-US" sz="1600" dirty="0" smtClean="0">
                <a:solidFill>
                  <a:schemeClr val="bg1"/>
                </a:solidFill>
                <a:latin typeface="Consolas" pitchFamily="49" charset="0"/>
                <a:cs typeface="Consolas" pitchFamily="49" charset="0"/>
              </a:rPr>
              <a:t>{</a:t>
            </a:r>
          </a:p>
          <a:p>
            <a:pPr>
              <a:tabLst>
                <a:tab pos="342900" algn="l"/>
              </a:tabLst>
            </a:pPr>
            <a:r>
              <a:rPr lang="en-US" sz="1600" dirty="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a:t>
            </a:r>
          </a:p>
          <a:p>
            <a:pPr>
              <a:tabLst>
                <a:tab pos="342900" algn="l"/>
              </a:tabLst>
            </a:pPr>
            <a:r>
              <a:rPr lang="en-US" sz="1600" dirty="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p:txBody>
      </p:sp>
      <p:sp>
        <p:nvSpPr>
          <p:cNvPr id="5" name="TextBox 4"/>
          <p:cNvSpPr txBox="1"/>
          <p:nvPr/>
        </p:nvSpPr>
        <p:spPr>
          <a:xfrm>
            <a:off x="3383429" y="4931090"/>
            <a:ext cx="2751893"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1600" dirty="0" smtClean="0">
                <a:solidFill>
                  <a:schemeClr val="accent4">
                    <a:lumMod val="50000"/>
                  </a:schemeClr>
                </a:solidFill>
                <a:latin typeface="Consolas" pitchFamily="49" charset="0"/>
                <a:cs typeface="Consolas" pitchFamily="49" charset="0"/>
              </a:rPr>
              <a:t>//@ </a:t>
            </a:r>
            <a:r>
              <a:rPr lang="en-US" sz="1600" dirty="0">
                <a:solidFill>
                  <a:schemeClr val="accent4">
                    <a:lumMod val="50000"/>
                  </a:schemeClr>
                </a:solidFill>
                <a:latin typeface="Consolas" pitchFamily="49" charset="0"/>
                <a:cs typeface="Consolas" pitchFamily="49" charset="0"/>
              </a:rPr>
              <a:t>requires 0 &lt;= </a:t>
            </a:r>
            <a:r>
              <a:rPr lang="en-US" sz="1600" dirty="0" err="1">
                <a:solidFill>
                  <a:schemeClr val="accent4">
                    <a:lumMod val="50000"/>
                  </a:schemeClr>
                </a:solidFill>
                <a:latin typeface="Consolas" pitchFamily="49" charset="0"/>
                <a:cs typeface="Consolas" pitchFamily="49" charset="0"/>
              </a:rPr>
              <a:t>x.f</a:t>
            </a:r>
            <a:r>
              <a:rPr lang="en-US" sz="1600" dirty="0" smtClean="0">
                <a:solidFill>
                  <a:schemeClr val="accent4">
                    <a:lumMod val="50000"/>
                  </a:schemeClr>
                </a:solidFill>
                <a:latin typeface="Consolas" pitchFamily="49" charset="0"/>
                <a:cs typeface="Consolas" pitchFamily="49" charset="0"/>
              </a:rPr>
              <a:t>;</a:t>
            </a:r>
          </a:p>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void </a:t>
            </a:r>
            <a:r>
              <a:rPr lang="en-US" sz="1600" dirty="0" smtClean="0">
                <a:solidFill>
                  <a:schemeClr val="bg1"/>
                </a:solidFill>
                <a:latin typeface="Consolas" pitchFamily="49" charset="0"/>
                <a:cs typeface="Consolas" pitchFamily="49" charset="0"/>
              </a:rPr>
              <a:t>M(</a:t>
            </a:r>
            <a:r>
              <a:rPr lang="en-US" sz="1600" dirty="0" err="1" smtClean="0">
                <a:solidFill>
                  <a:schemeClr val="bg1"/>
                </a:solidFill>
                <a:latin typeface="Consolas" pitchFamily="49" charset="0"/>
                <a:cs typeface="Consolas" pitchFamily="49" charset="0"/>
              </a:rPr>
              <a:t>MyClass</a:t>
            </a:r>
            <a:r>
              <a:rPr lang="en-US" sz="1600" dirty="0" smtClean="0">
                <a:solidFill>
                  <a:schemeClr val="bg1"/>
                </a:solidFill>
                <a:latin typeface="Consolas" pitchFamily="49" charset="0"/>
                <a:cs typeface="Consolas" pitchFamily="49" charset="0"/>
              </a:rPr>
              <a:t> x)</a:t>
            </a:r>
          </a:p>
          <a:p>
            <a:pPr>
              <a:tabLst>
                <a:tab pos="342900" algn="l"/>
              </a:tabLst>
            </a:pPr>
            <a:r>
              <a:rPr lang="en-US" sz="1600" dirty="0" smtClean="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a:p>
            <a:pPr>
              <a:tabLst>
                <a:tab pos="342900" algn="l"/>
              </a:tabLst>
            </a:pPr>
            <a:r>
              <a:rPr lang="en-US" sz="1600" dirty="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a:t>
            </a:r>
          </a:p>
          <a:p>
            <a:pPr>
              <a:tabLst>
                <a:tab pos="342900" algn="l"/>
              </a:tabLst>
            </a:pPr>
            <a:r>
              <a:rPr lang="en-US" sz="1600" dirty="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p:txBody>
      </p:sp>
      <p:sp>
        <p:nvSpPr>
          <p:cNvPr id="6" name="TextBox 5"/>
          <p:cNvSpPr txBox="1"/>
          <p:nvPr/>
        </p:nvSpPr>
        <p:spPr>
          <a:xfrm>
            <a:off x="212533" y="4931090"/>
            <a:ext cx="2943622"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feature </a:t>
            </a:r>
            <a:r>
              <a:rPr lang="en-US" sz="1600" dirty="0" smtClean="0">
                <a:solidFill>
                  <a:schemeClr val="bg1"/>
                </a:solidFill>
                <a:latin typeface="Consolas" pitchFamily="49" charset="0"/>
                <a:cs typeface="Consolas" pitchFamily="49" charset="0"/>
              </a:rPr>
              <a:t>M(x: </a:t>
            </a:r>
            <a:r>
              <a:rPr lang="en-US" sz="1600" dirty="0" err="1" smtClean="0">
                <a:solidFill>
                  <a:schemeClr val="bg1"/>
                </a:solidFill>
                <a:latin typeface="Consolas" pitchFamily="49" charset="0"/>
                <a:cs typeface="Consolas" pitchFamily="49" charset="0"/>
              </a:rPr>
              <a:t>MyClass</a:t>
            </a:r>
            <a:r>
              <a:rPr lang="en-US" sz="1600" dirty="0" smtClean="0">
                <a:solidFill>
                  <a:schemeClr val="bg1"/>
                </a:solidFill>
                <a:latin typeface="Consolas" pitchFamily="49" charset="0"/>
                <a:cs typeface="Consolas" pitchFamily="49" charset="0"/>
              </a:rPr>
              <a:t>)</a:t>
            </a:r>
            <a:r>
              <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is</a:t>
            </a:r>
            <a:endParaRPr lang="en-US" sz="1600" dirty="0" smtClean="0">
              <a:solidFill>
                <a:schemeClr val="bg1"/>
              </a:solidFill>
              <a:latin typeface="Consolas" pitchFamily="49" charset="0"/>
              <a:cs typeface="Consolas" pitchFamily="49" charset="0"/>
            </a:endParaRPr>
          </a:p>
          <a:p>
            <a:pPr>
              <a:tabLst>
                <a:tab pos="342900" algn="l"/>
              </a:tabLst>
            </a:pP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require</a:t>
            </a:r>
            <a:r>
              <a:rPr lang="en-US" sz="1600" dirty="0" smtClean="0">
                <a:solidFill>
                  <a:schemeClr val="bg1"/>
                </a:solidFill>
                <a:latin typeface="Consolas" pitchFamily="49" charset="0"/>
                <a:cs typeface="Consolas" pitchFamily="49" charset="0"/>
              </a:rPr>
              <a:t> 0 &lt;= </a:t>
            </a:r>
            <a:r>
              <a:rPr lang="en-US" sz="1600" dirty="0" err="1" smtClean="0">
                <a:solidFill>
                  <a:schemeClr val="bg1"/>
                </a:solidFill>
                <a:latin typeface="Consolas" pitchFamily="49" charset="0"/>
                <a:cs typeface="Consolas" pitchFamily="49" charset="0"/>
              </a:rPr>
              <a:t>x.f</a:t>
            </a:r>
            <a:endParaRPr lang="en-US" sz="1600" dirty="0" smtClean="0">
              <a:solidFill>
                <a:schemeClr val="bg1"/>
              </a:solidFill>
              <a:latin typeface="Consolas" pitchFamily="49" charset="0"/>
              <a:cs typeface="Consolas" pitchFamily="49" charset="0"/>
            </a:endParaRPr>
          </a:p>
          <a:p>
            <a:pPr>
              <a:tabLst>
                <a:tab pos="342900" algn="l"/>
              </a:tabLst>
            </a:pPr>
            <a:r>
              <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do</a:t>
            </a:r>
            <a:endPar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endParaRPr>
          </a:p>
          <a:p>
            <a:pPr>
              <a:tabLst>
                <a:tab pos="342900" algn="l"/>
              </a:tabLst>
            </a:pPr>
            <a:r>
              <a:rPr lang="en-US" sz="1600" dirty="0">
                <a:solidFill>
                  <a:schemeClr val="bg1"/>
                </a:solidFill>
                <a:latin typeface="Consolas" pitchFamily="49" charset="0"/>
                <a:cs typeface="Consolas" pitchFamily="49" charset="0"/>
              </a:rPr>
              <a:t>	</a:t>
            </a:r>
            <a:r>
              <a:rPr lang="en-US" sz="1600" dirty="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 </a:t>
            </a:r>
            <a:r>
              <a:rPr lang="en-US" sz="1600" dirty="0" smtClean="0">
                <a:solidFill>
                  <a:schemeClr val="bg1"/>
                </a:solidFill>
                <a:latin typeface="Consolas" pitchFamily="49" charset="0"/>
                <a:cs typeface="Consolas" pitchFamily="49" charset="0"/>
              </a:rPr>
              <a:t>…</a:t>
            </a:r>
            <a:endParaRPr lang="en-US" sz="1600" dirty="0" smtClean="0">
              <a:solidFill>
                <a:schemeClr val="bg1"/>
              </a:solidFill>
              <a:latin typeface="Consolas" pitchFamily="49" charset="0"/>
              <a:cs typeface="Consolas" pitchFamily="49" charset="0"/>
            </a:endParaRPr>
          </a:p>
          <a:p>
            <a:pPr>
              <a:tabLst>
                <a:tab pos="342900" algn="l"/>
              </a:tabLst>
            </a:pPr>
            <a:r>
              <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16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end</a:t>
            </a:r>
            <a:endParaRPr lang="en-US" sz="1600" dirty="0">
              <a:solidFill>
                <a:srgbClr xmlns:mc="http://schemas.openxmlformats.org/markup-compatibility/2006" xmlns:a14="http://schemas.microsoft.com/office/drawing/2007/7/7/main" val="0070C0" mc:Ignorable=""/>
              </a:solidFill>
              <a:latin typeface="Consolas" pitchFamily="49" charset="0"/>
              <a:cs typeface="Consolas" pitchFamily="49" charset="0"/>
            </a:endParaRPr>
          </a:p>
        </p:txBody>
      </p:sp>
    </p:spTree>
    <p:extLst>
      <p:ext uri="{BB962C8B-B14F-4D97-AF65-F5344CB8AC3E}">
        <p14:creationId xmlns:p14="http://schemas.microsoft.com/office/powerpoint/2007/7/12/main" val="425386017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par>
                          <p:cTn id="23" fill="hold">
                            <p:stCondLst>
                              <p:cond delay="500"/>
                            </p:stCondLst>
                            <p:childTnLst>
                              <p:par>
                                <p:cTn id="24" presetID="2" presetClass="entr" presetSubtype="8"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0-#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uiExpand="1" build="p"/>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Text Box 7"/>
          <p:cNvSpPr txBox="1">
            <a:spLocks noChangeArrowheads="1"/>
          </p:cNvSpPr>
          <p:nvPr/>
        </p:nvSpPr>
        <p:spPr bwMode="auto">
          <a:xfrm>
            <a:off x="4135280" y="5238387"/>
            <a:ext cx="4415069" cy="1077212"/>
          </a:xfrm>
          <a:prstGeom prst="rect">
            <a:avLst/>
          </a:prstGeom>
          <a:noFill/>
          <a:ln w="9525">
            <a:noFill/>
            <a:miter lim="800000"/>
            <a:headEnd/>
            <a:tailEnd/>
          </a:ln>
          <a:effectLst/>
        </p:spPr>
        <p:txBody>
          <a:bodyPr wrap="square" lIns="91432" tIns="45717" rIns="91432" bIns="45717">
            <a:spAutoFit/>
          </a:bodyPr>
          <a:lstStyle/>
          <a:p>
            <a:pPr algn="ctr">
              <a:spcBef>
                <a:spcPct val="50000"/>
              </a:spcBef>
            </a:pPr>
            <a:r>
              <a:rPr lang="en-US" sz="3200" dirty="0" smtClean="0">
                <a:solidFill>
                  <a:schemeClr val="bg1"/>
                </a:solidFill>
                <a:latin typeface="+mn-lt"/>
              </a:rPr>
              <a:t>Verification condition (logical formula)</a:t>
            </a:r>
          </a:p>
        </p:txBody>
      </p:sp>
      <p:sp>
        <p:nvSpPr>
          <p:cNvPr id="43014" name="Text Box 6"/>
          <p:cNvSpPr txBox="1">
            <a:spLocks noChangeArrowheads="1"/>
          </p:cNvSpPr>
          <p:nvPr/>
        </p:nvSpPr>
        <p:spPr bwMode="auto">
          <a:xfrm>
            <a:off x="616772" y="893910"/>
            <a:ext cx="3573087"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bg1"/>
                </a:solidFill>
                <a:latin typeface="+mn-lt"/>
              </a:rPr>
              <a:t>Source language</a:t>
            </a:r>
            <a:endParaRPr lang="en-US" sz="3200" dirty="0">
              <a:solidFill>
                <a:schemeClr val="bg1"/>
              </a:solidFill>
              <a:latin typeface="+mn-lt"/>
            </a:endParaRPr>
          </a:p>
        </p:txBody>
      </p:sp>
      <p:sp>
        <p:nvSpPr>
          <p:cNvPr id="30" name="AutoShape 8"/>
          <p:cNvSpPr>
            <a:spLocks noChangeArrowheads="1"/>
          </p:cNvSpPr>
          <p:nvPr/>
        </p:nvSpPr>
        <p:spPr bwMode="auto">
          <a:xfrm rot="2700000">
            <a:off x="1333467" y="1860793"/>
            <a:ext cx="2036238"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solidFill>
                <a:schemeClr val="bg1"/>
              </a:solidFill>
            </a:endParaRPr>
          </a:p>
        </p:txBody>
      </p:sp>
      <p:sp>
        <p:nvSpPr>
          <p:cNvPr id="13" name="Text Box 6"/>
          <p:cNvSpPr txBox="1">
            <a:spLocks noChangeArrowheads="1"/>
          </p:cNvSpPr>
          <p:nvPr/>
        </p:nvSpPr>
        <p:spPr bwMode="auto">
          <a:xfrm>
            <a:off x="1667643" y="2982012"/>
            <a:ext cx="6439118"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bg1"/>
                </a:solidFill>
                <a:latin typeface="+mn-lt"/>
              </a:rPr>
              <a:t>Intermediate verification language</a:t>
            </a:r>
            <a:endParaRPr lang="en-US" sz="3200" dirty="0">
              <a:solidFill>
                <a:schemeClr val="bg1"/>
              </a:solidFill>
              <a:latin typeface="+mn-lt"/>
            </a:endParaRPr>
          </a:p>
        </p:txBody>
      </p:sp>
      <p:sp>
        <p:nvSpPr>
          <p:cNvPr id="14" name="AutoShape 8"/>
          <p:cNvSpPr>
            <a:spLocks noChangeArrowheads="1"/>
          </p:cNvSpPr>
          <p:nvPr/>
        </p:nvSpPr>
        <p:spPr bwMode="auto">
          <a:xfrm rot="2700000">
            <a:off x="3335444" y="3959137"/>
            <a:ext cx="2065189"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solidFill>
                <a:schemeClr val="bg1"/>
              </a:solidFill>
            </a:endParaRPr>
          </a:p>
        </p:txBody>
      </p:sp>
      <p:sp>
        <p:nvSpPr>
          <p:cNvPr id="15" name="Title 14"/>
          <p:cNvSpPr>
            <a:spLocks noGrp="1"/>
          </p:cNvSpPr>
          <p:nvPr>
            <p:ph type="title"/>
          </p:nvPr>
        </p:nvSpPr>
        <p:spPr/>
        <p:txBody>
          <a:bodyPr/>
          <a:lstStyle/>
          <a:p>
            <a:r>
              <a:rPr smtClean="0"/>
              <a:t>Basic verifier architecture</a:t>
            </a:r>
            <a:endParaRPr lang="en-US" dirty="0"/>
          </a:p>
        </p:txBody>
      </p:sp>
    </p:spTree>
    <p:extLst>
      <p:ext uri="{BB962C8B-B14F-4D97-AF65-F5344CB8AC3E}">
        <p14:creationId xmlns:p14="http://schemas.microsoft.com/office/powerpoint/2007/7/12/main" val="311166692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07/7/7/main" val="000000" mc:Ignorable=""/>
      </a:dk1>
      <a:lt1>
        <a:srgbClr xmlns:mc="http://schemas.openxmlformats.org/markup-compatibility/2006" xmlns:a14="http://schemas.microsoft.com/office/drawing/2007/7/7/main" val="FFFFFF" mc:Ignorable=""/>
      </a:lt1>
      <a:dk2>
        <a:srgbClr xmlns:mc="http://schemas.openxmlformats.org/markup-compatibility/2006" xmlns:a14="http://schemas.microsoft.com/office/drawing/2007/7/7/main" val="3F3F3F" mc:Ignorable=""/>
      </a:dk2>
      <a:lt2>
        <a:srgbClr xmlns:mc="http://schemas.openxmlformats.org/markup-compatibility/2006" xmlns:a14="http://schemas.microsoft.com/office/drawing/2007/7/7/main" val="FFFFFF" mc:Ignorable=""/>
      </a:lt2>
      <a:accent1>
        <a:srgbClr xmlns:mc="http://schemas.openxmlformats.org/markup-compatibility/2006" xmlns:a14="http://schemas.microsoft.com/office/drawing/2007/7/7/main" val="FFDF79" mc:Ignorable=""/>
      </a:accent1>
      <a:accent2>
        <a:srgbClr xmlns:mc="http://schemas.openxmlformats.org/markup-compatibility/2006" xmlns:a14="http://schemas.microsoft.com/office/drawing/2007/7/7/main" val="5782B5" mc:Ignorable=""/>
      </a:accent2>
      <a:accent3>
        <a:srgbClr xmlns:mc="http://schemas.openxmlformats.org/markup-compatibility/2006" xmlns:a14="http://schemas.microsoft.com/office/drawing/2007/7/7/main" val="E28A54" mc:Ignorable=""/>
      </a:accent3>
      <a:accent4>
        <a:srgbClr xmlns:mc="http://schemas.openxmlformats.org/markup-compatibility/2006" xmlns:a14="http://schemas.microsoft.com/office/drawing/2007/7/7/main" val="94D850" mc:Ignorable=""/>
      </a:accent4>
      <a:accent5>
        <a:srgbClr xmlns:mc="http://schemas.openxmlformats.org/markup-compatibility/2006" xmlns:a14="http://schemas.microsoft.com/office/drawing/2007/7/7/main" val="FFA94B" mc:Ignorable=""/>
      </a:accent5>
      <a:accent6>
        <a:srgbClr xmlns:mc="http://schemas.openxmlformats.org/markup-compatibility/2006" xmlns:a14="http://schemas.microsoft.com/office/drawing/2007/7/7/main" val="9047B9" mc:Ignorable=""/>
      </a:accent6>
      <a:hlink>
        <a:srgbClr xmlns:mc="http://schemas.openxmlformats.org/markup-compatibility/2006" xmlns:a14="http://schemas.microsoft.com/office/drawing/2007/7/7/main" val="009ED6" mc:Ignorable=""/>
      </a:hlink>
      <a:folHlink>
        <a:srgbClr xmlns:mc="http://schemas.openxmlformats.org/markup-compatibility/2006" xmlns:a14="http://schemas.microsoft.com/office/drawing/2007/7/7/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outs:outSpaceData xmlns:outs="http://schemas.microsoft.com/office/2009/outspace/metadata">
  <outs:relatedDates>
    <outs:relatedDate>
      <outs:type>3</outs:type>
      <outs:displayName>Last Modified</outs:displayName>
      <outs:dateTime>2009-09-08T12:43:41Z</outs:dateTime>
      <outs:isPinned>true</outs:isPinned>
    </outs:relatedDate>
    <outs:relatedDate>
      <outs:type>2</outs:type>
      <outs:displayName>Created</outs:displayName>
      <outs:dateTime>2009-09-08T12:39:58Z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79DAF30D-2EA1-4EE6-9384-52A4909FD84C}">
  <ds:schemaRefs>
    <ds:schemaRef ds:uri="http://schemas.microsoft.com/office/2006/metadata/properties"/>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3F33E72F-02CE-40D0-863A-95989A0B52C3}">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2048</TotalTime>
  <Words>1348</Words>
  <Application>Microsoft Office PowerPoint</Application>
  <PresentationFormat>On-screen Show (4:3)</PresentationFormat>
  <Paragraphs>318</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MSR_PPT template_07_light</vt:lpstr>
      <vt:lpstr>Understanding Program Verification</vt:lpstr>
      <vt:lpstr>Software quality assurance</vt:lpstr>
      <vt:lpstr>Spectrum of verification tools</vt:lpstr>
      <vt:lpstr>Pillars of program verification</vt:lpstr>
      <vt:lpstr>Early mechanical verification systems</vt:lpstr>
      <vt:lpstr>Verification-condition generation</vt:lpstr>
      <vt:lpstr>Mechanical tool support</vt:lpstr>
      <vt:lpstr>Specification language</vt:lpstr>
      <vt:lpstr>Basic verifier architecture</vt:lpstr>
      <vt:lpstr>Boogie – a verification tool bus [Barnett, Jacobs, Leino, Moskal, Rümmer, et al.]</vt:lpstr>
      <vt:lpstr>Example translation</vt:lpstr>
      <vt:lpstr>Example translation</vt:lpstr>
      <vt:lpstr>Abstraction</vt:lpstr>
      <vt:lpstr>Specification style</vt:lpstr>
      <vt:lpstr>Specification style summary</vt:lpstr>
      <vt:lpstr>When things verify</vt:lpstr>
      <vt:lpstr>When things do not verify</vt:lpstr>
      <vt:lpstr>Explaining errors visually [joint work with Claire Le Goues]</vt:lpstr>
      <vt:lpstr>Verified Software Initiative</vt:lpstr>
      <vt:lpstr>Next steps</vt:lpstr>
      <vt:lpstr>Some URLs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Program Verification</dc:title>
  <dc:subject>Name of Event</dc:subject>
  <dc:creator>Rustan Leino</dc:creator>
  <dc:description>Template: Mark Johnson, Silver Fox Productions Inc.
Formatting:
Event Date:
Event Location:
Audience:</dc:description>
  <cp:lastModifiedBy>Rustan Leino</cp:lastModifiedBy>
  <cp:revision>59</cp:revision>
  <dcterms:created xsi:type="dcterms:W3CDTF">2009-09-08T12:39:58Z</dcterms:created>
  <dcterms:modified xsi:type="dcterms:W3CDTF">2009-09-09T22:48:29Z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