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4826C-5AD8-438B-9198-2DC355DCAE2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72CCA-4204-458B-BB78-A6908962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ym typeface="Wingdings" panose="05000000000000000000" pitchFamily="2" charset="2"/>
              </a:rPr>
              <a:t> </a:t>
            </a:r>
            <a:r>
              <a:rPr lang="en-US" altLang="zh-CN" sz="1400" dirty="0"/>
              <a:t>Call for spatial and </a:t>
            </a:r>
            <a:r>
              <a:rPr lang="en-US" altLang="zh-CN" sz="1400" dirty="0" err="1"/>
              <a:t>spatio</a:t>
            </a:r>
            <a:r>
              <a:rPr lang="en-US" altLang="zh-CN" sz="1400" dirty="0"/>
              <a:t>-temporal indexing structures and retrieval algorithms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61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5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0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16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4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4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3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CD6AD2-DFEF-44E9-869F-2A4DA3112074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14EC24-B6E9-475B-B548-0FB1D11EADD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emf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560" y="4455620"/>
            <a:ext cx="3124200" cy="145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7200" b="1" dirty="0"/>
              <a:t>Managing Massive Trajectories on the Cloud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849" y="4612782"/>
            <a:ext cx="9593262" cy="1143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Jie Bao, </a:t>
            </a:r>
            <a:r>
              <a:rPr lang="en-US" b="1" dirty="0" err="1"/>
              <a:t>Ruiyuan</a:t>
            </a:r>
            <a:r>
              <a:rPr lang="en-US" b="1" dirty="0"/>
              <a:t> Li, </a:t>
            </a:r>
            <a:r>
              <a:rPr lang="en-US" b="1" dirty="0" err="1"/>
              <a:t>Xiuwen</a:t>
            </a:r>
            <a:r>
              <a:rPr lang="en-US" b="1" dirty="0"/>
              <a:t> Yi, Yu Zheng</a:t>
            </a:r>
          </a:p>
          <a:p>
            <a:r>
              <a:rPr lang="en-US" b="1" dirty="0"/>
              <a:t>Urban Computing Group</a:t>
            </a:r>
          </a:p>
          <a:p>
            <a:r>
              <a:rPr lang="en-US" b="1" dirty="0"/>
              <a:t>Microsoft Research, China</a:t>
            </a:r>
          </a:p>
        </p:txBody>
      </p:sp>
    </p:spTree>
    <p:extLst>
      <p:ext uri="{BB962C8B-B14F-4D97-AF65-F5344CB8AC3E}">
        <p14:creationId xmlns:p14="http://schemas.microsoft.com/office/powerpoint/2010/main" val="2403768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Trajectory Storage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26" y="2285831"/>
            <a:ext cx="84963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53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Parallel Map-Matching</a:t>
            </a:r>
          </a:p>
          <a:p>
            <a:pPr lvl="1"/>
            <a:r>
              <a:rPr lang="en-US" altLang="zh-CN" dirty="0"/>
              <a:t>Limitation on degree of parallelism</a:t>
            </a:r>
          </a:p>
          <a:p>
            <a:pPr lvl="1"/>
            <a:endParaRPr lang="en-US" altLang="zh-CN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55" y="2871634"/>
            <a:ext cx="10898673" cy="25739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14861" y="3700631"/>
            <a:ext cx="1613647" cy="1280160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0450787">
            <a:off x="4071102" y="4000361"/>
            <a:ext cx="2247475" cy="61318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450787">
            <a:off x="6893201" y="3986962"/>
            <a:ext cx="2168321" cy="61318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217847">
            <a:off x="9655619" y="4124775"/>
            <a:ext cx="2091430" cy="61318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 Study 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Taxi Trajectory Data Management</a:t>
            </a:r>
          </a:p>
          <a:p>
            <a:pPr lvl="1"/>
            <a:r>
              <a:rPr lang="en-US" altLang="zh-CN" dirty="0"/>
              <a:t>Plate-temporal Query</a:t>
            </a:r>
          </a:p>
          <a:p>
            <a:pPr lvl="2"/>
            <a:r>
              <a:rPr lang="en-US" altLang="zh-CN" dirty="0"/>
              <a:t>ID-temporal Query</a:t>
            </a:r>
          </a:p>
          <a:p>
            <a:pPr lvl="2"/>
            <a:endParaRPr lang="en-US" altLang="zh-CN" dirty="0"/>
          </a:p>
          <a:p>
            <a:pPr lvl="1"/>
            <a:r>
              <a:rPr lang="en-US" altLang="zh-CN" dirty="0" err="1"/>
              <a:t>Spatio</a:t>
            </a:r>
            <a:r>
              <a:rPr lang="en-US" altLang="zh-CN" dirty="0"/>
              <a:t>-temporal Range Query</a:t>
            </a:r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1"/>
            <a:r>
              <a:rPr lang="en-US" altLang="zh-CN" dirty="0"/>
              <a:t>OD-based Trajectory Query</a:t>
            </a:r>
          </a:p>
          <a:p>
            <a:pPr lvl="2"/>
            <a:endParaRPr lang="en-US" dirty="0"/>
          </a:p>
        </p:txBody>
      </p:sp>
      <p:pic>
        <p:nvPicPr>
          <p:cNvPr id="4" name="TrajPlatfor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8832" y="1845734"/>
            <a:ext cx="6595130" cy="3709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5328" y="5777413"/>
            <a:ext cx="5262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000" u="sng" dirty="0"/>
              <a:t>http://ubigdataplatform.chinacloudsites.cn/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963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dirty="0"/>
              <a:t> We provide a first attempt on building a holistic cloud-based system on managing massive trajectories.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zh-CN" sz="15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CN" dirty="0"/>
              <a:t> It is used extensively in internally in Urban Computing group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7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We learnt a lot of lessons during the system implementation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7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We will add more functions on querying trajectories,  add more indexing structures, e.g., R-tree, Quad-tree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7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We hope it will be included as a standard component in Microsoft Azure to facilitate more </a:t>
            </a:r>
            <a:r>
              <a:rPr lang="en-US" dirty="0" err="1"/>
              <a:t>spatio</a:t>
            </a:r>
            <a:r>
              <a:rPr lang="en-US" dirty="0"/>
              <a:t>-temporal applications </a:t>
            </a:r>
          </a:p>
        </p:txBody>
      </p:sp>
    </p:spTree>
    <p:extLst>
      <p:ext uri="{BB962C8B-B14F-4D97-AF65-F5344CB8AC3E}">
        <p14:creationId xmlns:p14="http://schemas.microsoft.com/office/powerpoint/2010/main" val="37087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34305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49898" y="1759015"/>
            <a:ext cx="8229600" cy="9767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Bridge the gap between </a:t>
            </a:r>
            <a:r>
              <a:rPr lang="en-US" altLang="zh-CN" b="1" dirty="0">
                <a:solidFill>
                  <a:srgbClr val="FF0000"/>
                </a:solidFill>
              </a:rPr>
              <a:t>massive</a:t>
            </a:r>
            <a:r>
              <a:rPr lang="en-US" altLang="zh-CN" dirty="0"/>
              <a:t> </a:t>
            </a:r>
            <a:r>
              <a:rPr lang="en-US" b="1" dirty="0">
                <a:solidFill>
                  <a:srgbClr val="FF0000"/>
                </a:solidFill>
              </a:rPr>
              <a:t>trajectory data</a:t>
            </a:r>
            <a:r>
              <a:rPr lang="en-US" dirty="0"/>
              <a:t> and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urban computing applications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03" y="4067384"/>
            <a:ext cx="2644646" cy="149813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16752" y="2168504"/>
            <a:ext cx="2130293" cy="4115336"/>
            <a:chOff x="1341196" y="2116377"/>
            <a:chExt cx="2130293" cy="4115336"/>
          </a:xfrm>
        </p:grpSpPr>
        <p:sp>
          <p:nvSpPr>
            <p:cNvPr id="12" name="Rounded Rectangle 11"/>
            <p:cNvSpPr/>
            <p:nvPr/>
          </p:nvSpPr>
          <p:spPr>
            <a:xfrm>
              <a:off x="1403119" y="2116377"/>
              <a:ext cx="2025496" cy="41153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4" descr="C:\Users\yuzheng\AppData\Local\Microsoft\Windows\Temporary Internet Files\Content.IE5\5NX2MVP9\MP900442354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444" y="2878377"/>
              <a:ext cx="1486661" cy="95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l="27676" t="20048" r="3082" b="3336"/>
            <a:stretch/>
          </p:blipFill>
          <p:spPr>
            <a:xfrm>
              <a:off x="1628412" y="3945177"/>
              <a:ext cx="1543379" cy="94169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341196" y="2125705"/>
              <a:ext cx="21302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Urban Computing Applications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81" t="7219" r="50000" b="61027"/>
            <a:stretch/>
          </p:blipFill>
          <p:spPr bwMode="auto">
            <a:xfrm>
              <a:off x="1661444" y="5024200"/>
              <a:ext cx="1508631" cy="978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4741443" y="3179591"/>
            <a:ext cx="3010366" cy="950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Cloud-based Trajectory Data Management </a:t>
            </a:r>
            <a:r>
              <a:rPr lang="en-US" b="1" dirty="0"/>
              <a:t>Platform</a:t>
            </a:r>
          </a:p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（</a:t>
            </a:r>
            <a:r>
              <a:rPr lang="en-US" altLang="zh-CN" b="1" dirty="0">
                <a:solidFill>
                  <a:srgbClr val="FF0000"/>
                </a:solidFill>
              </a:rPr>
              <a:t>Our Work</a:t>
            </a:r>
            <a:r>
              <a:rPr lang="zh-CN" altLang="en-US" b="1" dirty="0">
                <a:solidFill>
                  <a:srgbClr val="FF0000"/>
                </a:solidFill>
              </a:rPr>
              <a:t>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967743" y="3430266"/>
            <a:ext cx="6042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3770682" y="3430266"/>
            <a:ext cx="6042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87642" y="2595751"/>
            <a:ext cx="447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Enabling large scale storage &amp; analysis</a:t>
            </a:r>
          </a:p>
          <a:p>
            <a:pPr algn="ctr"/>
            <a:r>
              <a:rPr lang="en-US" altLang="zh-CN" dirty="0">
                <a:solidFill>
                  <a:srgbClr val="C00000"/>
                </a:solidFill>
              </a:rPr>
              <a:t>real-time service providing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166" y="5461870"/>
            <a:ext cx="5118488" cy="87813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9173158" y="2168504"/>
            <a:ext cx="2010661" cy="4115336"/>
            <a:chOff x="9173158" y="2168504"/>
            <a:chExt cx="2010661" cy="4115336"/>
          </a:xfrm>
        </p:grpSpPr>
        <p:sp>
          <p:nvSpPr>
            <p:cNvPr id="5" name="Rounded Rectangle 4"/>
            <p:cNvSpPr/>
            <p:nvPr/>
          </p:nvSpPr>
          <p:spPr>
            <a:xfrm>
              <a:off x="9173158" y="2168504"/>
              <a:ext cx="1982522" cy="41153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 descr="C:\Users\yuzheng\Desktop\LBSN images\trajectories-cluster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5342" y="2946178"/>
              <a:ext cx="1458154" cy="926509"/>
            </a:xfrm>
            <a:prstGeom prst="rect">
              <a:avLst/>
            </a:prstGeom>
            <a:noFill/>
            <a:extLst/>
          </p:spPr>
        </p:pic>
        <p:sp>
          <p:nvSpPr>
            <p:cNvPr id="15" name="Rectangle 14"/>
            <p:cNvSpPr/>
            <p:nvPr/>
          </p:nvSpPr>
          <p:spPr>
            <a:xfrm>
              <a:off x="9201297" y="2176350"/>
              <a:ext cx="19825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/>
                <a:t>Massive</a:t>
              </a:r>
            </a:p>
            <a:p>
              <a:pPr algn="ctr"/>
              <a:r>
                <a:rPr lang="en-US" altLang="zh-CN" sz="2000" dirty="0"/>
                <a:t>Trajectory Data</a:t>
              </a:r>
              <a:endParaRPr lang="en-US" sz="20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63481" y="4964590"/>
              <a:ext cx="1486661" cy="109011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63481" y="3967370"/>
              <a:ext cx="1458154" cy="958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3254"/>
            <a:ext cx="8229600" cy="1560216"/>
          </a:xfrm>
        </p:spPr>
        <p:txBody>
          <a:bodyPr>
            <a:noAutofit/>
          </a:bodyPr>
          <a:lstStyle/>
          <a:p>
            <a:r>
              <a:rPr lang="en-US" altLang="zh-CN" sz="4000" dirty="0"/>
              <a:t>Key functionalities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456" y="1801900"/>
            <a:ext cx="8077200" cy="192309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200" dirty="0"/>
              <a:t>Cloud computing platforms do not support trajectory queries well</a:t>
            </a:r>
          </a:p>
          <a:p>
            <a:pPr lvl="1"/>
            <a:r>
              <a:rPr lang="en-US" altLang="zh-CN" sz="2000" b="1" dirty="0"/>
              <a:t>ID-temporal query</a:t>
            </a:r>
            <a:r>
              <a:rPr lang="en-US" altLang="zh-CN" sz="2000" dirty="0"/>
              <a:t>: </a:t>
            </a:r>
            <a:r>
              <a:rPr lang="en-US" altLang="zh-CN" sz="2000" i="1" dirty="0"/>
              <a:t>trajectory ID + time period -&gt; trajectory segments</a:t>
            </a:r>
          </a:p>
          <a:p>
            <a:pPr lvl="1"/>
            <a:r>
              <a:rPr lang="en-US" altLang="zh-CN" sz="2000" b="1" dirty="0"/>
              <a:t>ST-Range query</a:t>
            </a:r>
            <a:r>
              <a:rPr lang="en-US" altLang="zh-CN" sz="2000" dirty="0"/>
              <a:t>: </a:t>
            </a:r>
            <a:r>
              <a:rPr lang="en-US" altLang="zh-CN" sz="2000" i="1" dirty="0"/>
              <a:t>Spatio-temporal range -&gt;  partial trajectory segments</a:t>
            </a:r>
            <a:endParaRPr lang="en-US" sz="2000" i="1" dirty="0"/>
          </a:p>
          <a:p>
            <a:pPr lvl="1"/>
            <a:r>
              <a:rPr lang="en-US" altLang="zh-CN" sz="2000" b="1" dirty="0"/>
              <a:t>Map-Matching</a:t>
            </a:r>
            <a:r>
              <a:rPr lang="en-US" altLang="zh-CN" sz="2000" dirty="0"/>
              <a:t>: </a:t>
            </a:r>
            <a:r>
              <a:rPr lang="en-US" altLang="zh-CN" sz="2000" i="1" dirty="0"/>
              <a:t>trajectory -&gt; road segments</a:t>
            </a:r>
          </a:p>
          <a:p>
            <a:pPr lvl="1"/>
            <a:r>
              <a:rPr lang="en-US" altLang="zh-CN" sz="2000" b="1" dirty="0"/>
              <a:t>Reverse trajectory access</a:t>
            </a:r>
            <a:r>
              <a:rPr lang="en-US" altLang="zh-CN" sz="2000" i="1" dirty="0"/>
              <a:t>: road segments -&gt; trajectories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75340" y="3923181"/>
            <a:ext cx="1956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ST-</a:t>
            </a:r>
            <a:r>
              <a:rPr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Range</a:t>
            </a:r>
            <a:r>
              <a:rPr lang="en-GB" altLang="zh-CN" sz="1400" dirty="0">
                <a:latin typeface="Helvetica" pitchFamily="32" charset="0"/>
                <a:ea typeface="SimSun" pitchFamily="2" charset="-122"/>
              </a:rPr>
              <a:t> </a:t>
            </a:r>
            <a:r>
              <a:rPr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Queries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7390413" y="3890917"/>
            <a:ext cx="2471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Trajector</a:t>
            </a:r>
            <a:r>
              <a:rPr lang="en-US" altLang="zh-CN" sz="1600" dirty="0"/>
              <a:t>y Map-Matching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339" y="4229471"/>
            <a:ext cx="1956488" cy="18056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413" y="4229471"/>
            <a:ext cx="2338473" cy="18056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6934" y="4261735"/>
            <a:ext cx="2024450" cy="1773336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2456934" y="3909363"/>
            <a:ext cx="2024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ID-Temporal </a:t>
            </a:r>
            <a:r>
              <a:rPr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Queries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81003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Azure Preliminary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Azure Storage</a:t>
            </a:r>
          </a:p>
          <a:p>
            <a:pPr lvl="1"/>
            <a:r>
              <a:rPr lang="en-US" altLang="zh-CN" dirty="0"/>
              <a:t>Azure Blob 	</a:t>
            </a:r>
            <a:r>
              <a:rPr lang="en-US" altLang="zh-CN" i="1" dirty="0"/>
              <a:t>(Azure Files)</a:t>
            </a:r>
          </a:p>
          <a:p>
            <a:pPr lvl="1"/>
            <a:r>
              <a:rPr lang="en-US" altLang="zh-CN" dirty="0"/>
              <a:t>Azure Table 	</a:t>
            </a:r>
            <a:r>
              <a:rPr lang="en-US" altLang="zh-CN" i="1" dirty="0"/>
              <a:t>(Key-Value Storage)</a:t>
            </a:r>
          </a:p>
          <a:p>
            <a:pPr lvl="2"/>
            <a:r>
              <a:rPr lang="en-US" altLang="zh-CN" i="1" dirty="0"/>
              <a:t>Efficient for key-based access</a:t>
            </a:r>
          </a:p>
          <a:p>
            <a:pPr lvl="2"/>
            <a:r>
              <a:rPr lang="en-US" i="1" dirty="0"/>
              <a:t>Efficient for range access within the same partition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Azure Parallel Computing - </a:t>
            </a:r>
            <a:r>
              <a:rPr lang="en-US" altLang="zh-CN" dirty="0" err="1"/>
              <a:t>HDinsght</a:t>
            </a:r>
            <a:endParaRPr lang="en-US" altLang="zh-CN" dirty="0"/>
          </a:p>
          <a:p>
            <a:pPr lvl="1"/>
            <a:r>
              <a:rPr lang="en-US" altLang="zh-CN" dirty="0"/>
              <a:t>Azure Hadoop</a:t>
            </a:r>
          </a:p>
          <a:p>
            <a:pPr lvl="1"/>
            <a:r>
              <a:rPr lang="en-US" altLang="zh-CN" dirty="0"/>
              <a:t>Azure Spark</a:t>
            </a:r>
          </a:p>
          <a:p>
            <a:pPr lvl="1"/>
            <a:r>
              <a:rPr lang="en-US" altLang="zh-CN" dirty="0"/>
              <a:t>Azure Storm</a:t>
            </a:r>
          </a:p>
          <a:p>
            <a:pPr lvl="2"/>
            <a:r>
              <a:rPr lang="en-US" altLang="zh-CN" dirty="0"/>
              <a:t>Distributed streaming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67" y="3575222"/>
            <a:ext cx="3932949" cy="2545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36" y="3575223"/>
            <a:ext cx="4634307" cy="25454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31" y="3383394"/>
            <a:ext cx="2791660" cy="27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9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Overview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08" y="2502788"/>
            <a:ext cx="2450550" cy="378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796" y="4939855"/>
            <a:ext cx="3735113" cy="1351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240" y="2527879"/>
            <a:ext cx="3142238" cy="3808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42" y="2527879"/>
            <a:ext cx="3735113" cy="25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751" y="3741054"/>
            <a:ext cx="720938" cy="2141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9084" y="5744748"/>
            <a:ext cx="725460" cy="151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7780" y="1769427"/>
            <a:ext cx="10246858" cy="8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Trajectory Storage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Step 1: Pre-Processing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 2: Trajectory Store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51" y="4185441"/>
            <a:ext cx="8458351" cy="186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237" y="2547425"/>
            <a:ext cx="1818767" cy="68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489" y="2547425"/>
            <a:ext cx="2045419" cy="68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477" y="2547425"/>
            <a:ext cx="2035538" cy="6808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60237" y="2799184"/>
            <a:ext cx="615820" cy="251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065797" y="2794519"/>
            <a:ext cx="615820" cy="251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Trajectory ST-indexing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 extra </a:t>
            </a:r>
            <a:r>
              <a:rPr lang="en-US" altLang="zh-CN" dirty="0" err="1"/>
              <a:t>spatio</a:t>
            </a:r>
            <a:r>
              <a:rPr lang="en-US" altLang="zh-CN" dirty="0"/>
              <a:t>-temporal  copy</a:t>
            </a:r>
          </a:p>
          <a:p>
            <a:pPr lvl="1"/>
            <a:r>
              <a:rPr lang="en-US" dirty="0"/>
              <a:t>It may incur multiple accesses to multiple trajectory table </a:t>
            </a:r>
            <a:r>
              <a:rPr lang="en-US" b="1" dirty="0">
                <a:solidFill>
                  <a:srgbClr val="FF0000"/>
                </a:solidFill>
              </a:rPr>
              <a:t>(not efficient)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Storage pricing is </a:t>
            </a:r>
            <a:r>
              <a:rPr lang="en-US" b="1" dirty="0">
                <a:solidFill>
                  <a:srgbClr val="FF0000"/>
                </a:solidFill>
              </a:rPr>
              <a:t>Cheap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Microsoft Azure  </a:t>
            </a:r>
            <a:r>
              <a:rPr lang="en-US" sz="1600" i="1" dirty="0">
                <a:solidFill>
                  <a:schemeClr val="tx1"/>
                </a:solidFill>
              </a:rPr>
              <a:t>(</a:t>
            </a:r>
            <a:r>
              <a:rPr lang="en-US" sz="1600" i="1" dirty="0"/>
              <a:t>less than 0.1 USD per 100TB/month</a:t>
            </a:r>
            <a:r>
              <a:rPr lang="en-US" sz="1600" i="1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Storage Schema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Spatial Partition -&gt; Table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Temporal Range -&gt; Partition Keys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335" y="4004134"/>
            <a:ext cx="8231082" cy="1973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5127" y="5930280"/>
            <a:ext cx="575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https://azure.microsoft.com/en-us/pricing/details/storage/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8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Trajectory Map-Matching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5015" y="2801962"/>
            <a:ext cx="7815485" cy="348687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Important function for many urban applications</a:t>
            </a:r>
          </a:p>
          <a:p>
            <a:pPr lvl="1"/>
            <a:r>
              <a:rPr lang="en-US" dirty="0"/>
              <a:t>Traffic inference, route recommendations, and …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Huge Volume</a:t>
            </a:r>
          </a:p>
          <a:p>
            <a:pPr lvl="1"/>
            <a:r>
              <a:rPr lang="en-US" dirty="0"/>
              <a:t>Complex Computation</a:t>
            </a:r>
          </a:p>
          <a:p>
            <a:pPr lvl="1"/>
            <a:r>
              <a:rPr lang="en-US" dirty="0"/>
              <a:t>Real-time requirement</a:t>
            </a:r>
          </a:p>
        </p:txBody>
      </p:sp>
    </p:spTree>
    <p:extLst>
      <p:ext uri="{BB962C8B-B14F-4D97-AF65-F5344CB8AC3E}">
        <p14:creationId xmlns:p14="http://schemas.microsoft.com/office/powerpoint/2010/main" val="350488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Sets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Real-time</a:t>
            </a:r>
            <a:r>
              <a:rPr lang="en-US" altLang="zh-CN" dirty="0"/>
              <a:t> trajectory feed from </a:t>
            </a:r>
            <a:r>
              <a:rPr lang="zh-CN" altLang="en-US" dirty="0"/>
              <a:t>～</a:t>
            </a:r>
            <a:r>
              <a:rPr lang="en-US" altLang="zh-CN" dirty="0"/>
              <a:t>7,000 taxi cabs in City of Guiyang, China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38" y="2735256"/>
            <a:ext cx="4252297" cy="33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15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3E4C971-8562-4D19-824B-F81B09A3EE7A}"/>
  <p:tag name="ATHENA.CUSTOMXMLCONTENT" val="&lt;?xml version=&quot;1.0&quot;?&gt;&lt;athena xmlns=&quot;http://schemas.microsoft.com/edu/athena&quot; version=&quot;0.1.3641.0&quot;&gt;&lt;timings duration=&quot;126386&quot;&gt;&lt;event time=&quot;48974&quot; type=&quot;OnNext&quot; clickIndex=&quot;1&quot; wacClickIndex=&quot;1&quot;/&gt;&lt;/timings&gt;&lt;/athena&gt;"/>
</p:tagLst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3641.0">
  <timings duration="126386">
    <event time="48974" type="OnNext" clickIndex="1" wacClickIndex="1"/>
  </timings>
</athena>
</file>

<file path=customXml/itemProps1.xml><?xml version="1.0" encoding="utf-8"?>
<ds:datastoreItem xmlns:ds="http://schemas.openxmlformats.org/officeDocument/2006/customXml" ds:itemID="{8CC7FCF3-8CD1-4C85-A6D8-9A2892950635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3175</TotalTime>
  <Words>357</Words>
  <Application>Microsoft Office PowerPoint</Application>
  <PresentationFormat>Widescreen</PresentationFormat>
  <Paragraphs>86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华文楷体</vt:lpstr>
      <vt:lpstr>宋体</vt:lpstr>
      <vt:lpstr>宋体</vt:lpstr>
      <vt:lpstr>Arial</vt:lpstr>
      <vt:lpstr>Calibri</vt:lpstr>
      <vt:lpstr>Corbel</vt:lpstr>
      <vt:lpstr>Helvetica</vt:lpstr>
      <vt:lpstr>Wingdings</vt:lpstr>
      <vt:lpstr>Retrospect</vt:lpstr>
      <vt:lpstr>Managing Massive Trajectories on the Cloud </vt:lpstr>
      <vt:lpstr>Motivation</vt:lpstr>
      <vt:lpstr>Key functionalities</vt:lpstr>
      <vt:lpstr>Azure Preliminary </vt:lpstr>
      <vt:lpstr>System Overview</vt:lpstr>
      <vt:lpstr>Trajectory Storage </vt:lpstr>
      <vt:lpstr>Trajectory ST-indexing</vt:lpstr>
      <vt:lpstr>Trajectory Map-Matching</vt:lpstr>
      <vt:lpstr>Experiments</vt:lpstr>
      <vt:lpstr>Experiments</vt:lpstr>
      <vt:lpstr>Experiments</vt:lpstr>
      <vt:lpstr>Case Study 1 </vt:lpstr>
      <vt:lpstr>Conclusion</vt:lpstr>
    </vt:vector>
  </TitlesOfParts>
  <Company>MSRA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Massive Trajectories on the Cloud</dc:title>
  <dc:creator>Jie Bao</dc:creator>
  <cp:lastModifiedBy>Yu Zheng</cp:lastModifiedBy>
  <cp:revision>32</cp:revision>
  <dcterms:created xsi:type="dcterms:W3CDTF">2016-10-24T06:04:41Z</dcterms:created>
  <dcterms:modified xsi:type="dcterms:W3CDTF">2016-11-10T07:03:32Z</dcterms:modified>
</cp:coreProperties>
</file>