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1099" r:id="rId5"/>
    <p:sldId id="1078" r:id="rId6"/>
    <p:sldId id="1097" r:id="rId7"/>
    <p:sldId id="1080" r:id="rId8"/>
    <p:sldId id="1079" r:id="rId9"/>
    <p:sldId id="1082" r:id="rId10"/>
    <p:sldId id="1083" r:id="rId11"/>
    <p:sldId id="1081" r:id="rId12"/>
    <p:sldId id="1077" r:id="rId13"/>
    <p:sldId id="110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7CBCE7CF-B370-4325-A377-CB9E2B5EC29F}">
          <p14:sldIdLst>
            <p14:sldId id="1099"/>
            <p14:sldId id="1078"/>
            <p14:sldId id="1097"/>
            <p14:sldId id="1080"/>
            <p14:sldId id="1079"/>
            <p14:sldId id="1082"/>
            <p14:sldId id="1083"/>
            <p14:sldId id="1081"/>
            <p14:sldId id="1077"/>
            <p14:sldId id="11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A6A6A6"/>
    <a:srgbClr val="F5800B"/>
    <a:srgbClr val="D9D9D9"/>
    <a:srgbClr val="0D47FF"/>
    <a:srgbClr val="FFFF99"/>
    <a:srgbClr val="FFFF66"/>
    <a:srgbClr val="3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0" autoAdjust="0"/>
    <p:restoredTop sz="82755" autoAdjust="0"/>
  </p:normalViewPr>
  <p:slideViewPr>
    <p:cSldViewPr>
      <p:cViewPr varScale="1">
        <p:scale>
          <a:sx n="108" d="100"/>
          <a:sy n="108" d="100"/>
        </p:scale>
        <p:origin x="174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1EDA2-8BEE-4B8C-9761-6301935EC351}" type="datetimeFigureOut">
              <a:rPr lang="zh-CN" altLang="en-US" smtClean="0"/>
              <a:t>2016/7/4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080AD-B33F-4254-9C37-8250C2DB56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0206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e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𝛼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等线" panose="02010600030101010101" pitchFamily="2" charset="-122"/>
                  </a:rPr>
                  <a:t> assigns a bigger weight to closer sensors’ readings; a bigger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等线" panose="02010600030101010101" pitchFamily="2" charset="-122"/>
                  </a:rPr>
                  <a:t> denotes a faster decay of weight </a:t>
                </a:r>
                <a:endParaRPr lang="en-US" dirty="0"/>
              </a:p>
              <a:p>
                <a:endParaRPr lang="en-US" dirty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𝛽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∗(1−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𝛽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等线" panose="02010600030101010101" pitchFamily="2" charset="-122"/>
                  </a:rPr>
                  <a:t>gives a bigger weight to recent readings; a smaller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等线" panose="02010600030101010101" pitchFamily="2" charset="-122"/>
                  </a:rPr>
                  <a:t> denotes a slower decay of weight.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i="0" smtClean="0">
                    <a:latin typeface="Cambria Math" panose="02040503050406030204" pitchFamily="18" charset="0"/>
                  </a:rPr>
                  <a:t>〖</a:t>
                </a:r>
                <a:r>
                  <a:rPr lang="en-US" i="0">
                    <a:solidFill>
                      <a:srgbClr val="000000"/>
                    </a:solidFill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𝑑</a:t>
                </a:r>
                <a:r>
                  <a:rPr lang="en-US" i="0">
                    <a:solidFill>
                      <a:srgbClr val="000000"/>
                    </a:solidFill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_</a:t>
                </a:r>
                <a:r>
                  <a:rPr lang="en-US" i="0">
                    <a:solidFill>
                      <a:srgbClr val="000000"/>
                    </a:solidFill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𝑖</a:t>
                </a:r>
                <a:r>
                  <a:rPr lang="en-US" i="0" smtClean="0">
                    <a:solidFill>
                      <a:srgbClr val="000000"/>
                    </a:solidFill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〗^(</a:t>
                </a:r>
                <a:r>
                  <a:rPr lang="en-US" i="0">
                    <a:solidFill>
                      <a:srgbClr val="000000"/>
                    </a:solidFill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−𝛼</a:t>
                </a:r>
                <a:r>
                  <a:rPr lang="en-US" i="0" smtClean="0">
                    <a:solidFill>
                      <a:srgbClr val="000000"/>
                    </a:solidFill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)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等线" panose="02010600030101010101" pitchFamily="2" charset="-122"/>
                  </a:rPr>
                  <a:t> assigns a bigger weight to closer sensors’ 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等线" panose="02010600030101010101" pitchFamily="2" charset="-122"/>
                  </a:rPr>
                  <a:t>readings; a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等线" panose="02010600030101010101" pitchFamily="2" charset="-122"/>
                  </a:rPr>
                  <a:t>bigger </a:t>
                </a:r>
                <a:r>
                  <a:rPr lang="en-US" i="0">
                    <a:solidFill>
                      <a:srgbClr val="000000"/>
                    </a:solidFill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𝛼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等线" panose="02010600030101010101" pitchFamily="2" charset="-122"/>
                  </a:rPr>
                  <a:t> denotes a faster decay of weight </a:t>
                </a:r>
                <a:endParaRPr lang="en-US" dirty="0"/>
              </a:p>
              <a:p>
                <a:endParaRPr lang="en-US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i="0" smtClean="0">
                    <a:latin typeface="Cambria Math" panose="02040503050406030204" pitchFamily="18" charset="0"/>
                  </a:rPr>
                  <a:t>〖</a:t>
                </a:r>
                <a:r>
                  <a:rPr lang="en-US" i="0">
                    <a:solidFill>
                      <a:srgbClr val="000000"/>
                    </a:solidFill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𝛽∗(1−𝛽)</a:t>
                </a:r>
                <a:r>
                  <a:rPr lang="en-US" i="0" smtClean="0">
                    <a:solidFill>
                      <a:srgbClr val="000000"/>
                    </a:solidFill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〗^(</a:t>
                </a:r>
                <a:r>
                  <a:rPr lang="en-US" i="0">
                    <a:solidFill>
                      <a:srgbClr val="000000"/>
                    </a:solidFill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𝑡−1</a:t>
                </a:r>
                <a:r>
                  <a:rPr lang="en-US" i="0" smtClean="0">
                    <a:solidFill>
                      <a:srgbClr val="000000"/>
                    </a:solidFill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)</a:t>
                </a:r>
                <a:r>
                  <a:rPr lang="en-US" i="0">
                    <a:solidFill>
                      <a:srgbClr val="000000"/>
                    </a:solidFill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i="0">
                    <a:solidFill>
                      <a:srgbClr val="000000"/>
                    </a:solidFill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等线" panose="02010600030101010101" pitchFamily="2" charset="-122"/>
                  </a:rPr>
                  <a:t>gives a bigger weight to recent 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等线" panose="02010600030101010101" pitchFamily="2" charset="-122"/>
                  </a:rPr>
                  <a:t>readings;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等线" panose="02010600030101010101" pitchFamily="2" charset="-122"/>
                  </a:rPr>
                  <a:t> a smaller </a:t>
                </a:r>
                <a:r>
                  <a:rPr lang="en-US" i="0">
                    <a:solidFill>
                      <a:srgbClr val="000000"/>
                    </a:solidFill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𝛽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等线" panose="02010600030101010101" pitchFamily="2" charset="-122"/>
                  </a:rPr>
                  <a:t> denotes a slower decay of 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等线" panose="02010600030101010101" pitchFamily="2" charset="-122"/>
                  </a:rPr>
                  <a:t>weight.</a:t>
                </a:r>
                <a:endParaRPr lang="en-US" dirty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080AD-B33F-4254-9C37-8250C2DB56F8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1167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Window size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080AD-B33F-4254-9C37-8250C2DB56F8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895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080AD-B33F-4254-9C37-8250C2DB56F8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52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research.microsoft.com/pubs/211950/&#22478;&#24066;&#35745;&#31639;&#27010;&#36848;-&#37073;&#23431;.pdf" TargetMode="External"/><Relationship Id="rId3" Type="http://schemas.openxmlformats.org/officeDocument/2006/relationships/hyperlink" Target="http://research.microsoft.com/en-US/projects/urbancomputing/cn.aspx" TargetMode="External"/><Relationship Id="rId7" Type="http://schemas.openxmlformats.org/officeDocument/2006/relationships/hyperlink" Target="http://research.microsoft.com/apps/pubs/?id=21195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research.microsoft.com/en-us/people/yuzheng/" TargetMode="External"/><Relationship Id="rId10" Type="http://schemas.openxmlformats.org/officeDocument/2006/relationships/hyperlink" Target="http://research.microsoft.com/apps/pubs/?id=252114" TargetMode="External"/><Relationship Id="rId4" Type="http://schemas.openxmlformats.org/officeDocument/2006/relationships/hyperlink" Target="mailto:yuzheng@microsoft.com" TargetMode="External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soft.com/en-us/research/publication/st-mvl-filling-missing-values-in-geo-sensory-time-series-data/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soft.com/en-us/research/publication/st-mvl-filling-missing-values-in-geo-sensory-time-series-data/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icrosoft.com/en-us/research/publication/st-mvl-filling-missing-values-in-geo-sensory-time-series-data/" TargetMode="Externa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oft.com/en-us/research/publication/st-mvl-filling-missing-values-in-geo-sensory-time-series-dat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/>
          <a:p>
            <a:r>
              <a:rPr lang="en-US" dirty="0"/>
              <a:t>ST-MVL: Filling Missing Values in Geo-sensory Time Series Data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696200" cy="1981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Xiuwen Yi, Yu Zheng, Junbo Zhang, </a:t>
            </a:r>
            <a:r>
              <a:rPr lang="en-US" dirty="0" err="1"/>
              <a:t>Tianrui</a:t>
            </a:r>
            <a:r>
              <a:rPr lang="en-US" dirty="0"/>
              <a:t> Li</a:t>
            </a:r>
          </a:p>
          <a:p>
            <a:endParaRPr lang="en-US" sz="2800" dirty="0"/>
          </a:p>
          <a:p>
            <a:r>
              <a:rPr lang="en-US" sz="2800" dirty="0"/>
              <a:t>Microsoft Research Asia</a:t>
            </a:r>
          </a:p>
          <a:p>
            <a:r>
              <a:rPr lang="en-US" sz="2800" dirty="0"/>
              <a:t>Southwest </a:t>
            </a:r>
            <a:r>
              <a:rPr lang="en-US" sz="2800" dirty="0" err="1"/>
              <a:t>Jiaotong</a:t>
            </a:r>
            <a:r>
              <a:rPr lang="en-US" sz="2800" dirty="0"/>
              <a:t> University</a:t>
            </a:r>
          </a:p>
        </p:txBody>
      </p:sp>
    </p:spTree>
    <p:extLst>
      <p:ext uri="{BB962C8B-B14F-4D97-AF65-F5344CB8AC3E}">
        <p14:creationId xmlns:p14="http://schemas.microsoft.com/office/powerpoint/2010/main" val="3159522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373379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altLang="zh-CN" dirty="0"/>
              <a:t>Search for “Urban Computing”</a:t>
            </a:r>
          </a:p>
          <a:p>
            <a:pPr marL="0" indent="0" algn="ctr">
              <a:buNone/>
            </a:pPr>
            <a:r>
              <a:rPr lang="zh-CN" altLang="en-US" sz="3000" dirty="0"/>
              <a:t>搜索</a:t>
            </a:r>
            <a:r>
              <a:rPr lang="en-US" altLang="zh-CN" sz="3000" dirty="0"/>
              <a:t>“</a:t>
            </a:r>
            <a:r>
              <a:rPr lang="zh-CN" altLang="en-US" sz="3000" dirty="0">
                <a:solidFill>
                  <a:srgbClr val="0033CC"/>
                </a:solidFill>
                <a:hlinkClick r:id="rId3"/>
              </a:rPr>
              <a:t>城市计算</a:t>
            </a:r>
            <a:r>
              <a:rPr lang="en-US" altLang="zh-CN" sz="3000" dirty="0"/>
              <a:t>”</a:t>
            </a:r>
          </a:p>
          <a:p>
            <a:pPr marL="0" indent="0" algn="ctr">
              <a:buNone/>
            </a:pPr>
            <a:endParaRPr lang="en-US" altLang="zh-CN" dirty="0"/>
          </a:p>
          <a:p>
            <a:pPr marL="0" indent="0" algn="ctr">
              <a:buNone/>
            </a:pPr>
            <a:r>
              <a:rPr lang="en-US" altLang="zh-CN" sz="4000" dirty="0"/>
              <a:t>Thanks!</a:t>
            </a:r>
          </a:p>
          <a:p>
            <a:pPr marL="0" indent="0" algn="ctr">
              <a:buNone/>
            </a:pPr>
            <a:endParaRPr lang="en-US" altLang="zh-CN" sz="3600" dirty="0"/>
          </a:p>
          <a:p>
            <a:pPr marL="0" indent="0" algn="ctr">
              <a:buNone/>
            </a:pPr>
            <a:r>
              <a:rPr lang="en-US" altLang="zh-CN" sz="3600" dirty="0"/>
              <a:t>Yu Zheng</a:t>
            </a:r>
          </a:p>
          <a:p>
            <a:pPr marL="0" indent="0" algn="ctr">
              <a:buNone/>
            </a:pPr>
            <a:r>
              <a:rPr lang="en-US" altLang="zh-CN" sz="2400" dirty="0">
                <a:hlinkClick r:id="rId4"/>
              </a:rPr>
              <a:t>yuzheng@microsoft.com</a:t>
            </a:r>
            <a:endParaRPr lang="zh-CN" alt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6835923" y="3790889"/>
            <a:ext cx="13174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>
                <a:hlinkClick r:id="rId5"/>
              </a:rPr>
              <a:t>Homepage</a:t>
            </a:r>
            <a:endParaRPr lang="zh-CN" alt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762000" y="3606224"/>
            <a:ext cx="15727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0033CC"/>
                </a:solidFill>
              </a:rPr>
              <a:t>Download Urban Air Apps</a:t>
            </a:r>
            <a:endParaRPr lang="zh-CN" altLang="en-US" sz="1600" b="1" dirty="0">
              <a:solidFill>
                <a:srgbClr val="0033CC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91"/>
          <a:stretch/>
        </p:blipFill>
        <p:spPr>
          <a:xfrm>
            <a:off x="6810523" y="1981200"/>
            <a:ext cx="1109385" cy="144456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143000" y="4662686"/>
            <a:ext cx="6934200" cy="1128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hangingPunct="0">
              <a:spcAft>
                <a:spcPts val="200"/>
              </a:spcAft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Zheng, Y., et al.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hlinkClick r:id="rId7"/>
              </a:rPr>
              <a:t>Urban Computing: concepts, methodologies, and applications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ACM transactions on Intelligent Systems and Technology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lvl="0" algn="ctr" hangingPunct="0">
              <a:spcAft>
                <a:spcPts val="200"/>
              </a:spcAf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 hangingPunct="0">
              <a:spcAft>
                <a:spcPts val="200"/>
              </a:spcAft>
            </a:pPr>
            <a:r>
              <a:rPr lang="zh-CN" altLang="en-US" sz="1600" dirty="0"/>
              <a:t>郑宇</a:t>
            </a:r>
            <a:r>
              <a:rPr lang="en-US" altLang="zh-CN" sz="1600" dirty="0"/>
              <a:t>. </a:t>
            </a:r>
            <a:r>
              <a:rPr lang="zh-CN" altLang="en-US" sz="1600" dirty="0">
                <a:hlinkClick r:id="rId8"/>
              </a:rPr>
              <a:t>城市计算概述</a:t>
            </a:r>
            <a:r>
              <a:rPr lang="zh-CN" altLang="en-US" sz="1600" dirty="0"/>
              <a:t>，武汉大学学报</a:t>
            </a:r>
            <a:r>
              <a:rPr lang="en-US" altLang="zh-CN" sz="1600" dirty="0"/>
              <a:t>. 2015</a:t>
            </a:r>
            <a:r>
              <a:rPr lang="zh-CN" altLang="en-US" sz="1600" dirty="0"/>
              <a:t>年</a:t>
            </a:r>
            <a:r>
              <a:rPr lang="en-US" altLang="zh-CN" sz="1600" dirty="0"/>
              <a:t>1</a:t>
            </a:r>
            <a:r>
              <a:rPr lang="zh-CN" altLang="en-US" sz="1600" dirty="0"/>
              <a:t>月，</a:t>
            </a:r>
            <a:r>
              <a:rPr lang="en-US" altLang="zh-CN" sz="1600" dirty="0"/>
              <a:t>40</a:t>
            </a:r>
            <a:r>
              <a:rPr lang="zh-CN" altLang="en-US" sz="1600" dirty="0"/>
              <a:t>卷第一期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00" y="1889788"/>
            <a:ext cx="1627387" cy="162738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34988" y="5940623"/>
            <a:ext cx="83804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Yu Zheng</a:t>
            </a:r>
            <a:r>
              <a:rPr lang="en-US" sz="1400" dirty="0"/>
              <a:t>. </a:t>
            </a:r>
            <a:r>
              <a:rPr lang="en-US" sz="1400" dirty="0">
                <a:solidFill>
                  <a:srgbClr val="0033CC"/>
                </a:solidFill>
                <a:hlinkClick r:id="rId10"/>
              </a:rPr>
              <a:t>Methodologies for Cross-Domain Data Fusion: An Overview</a:t>
            </a:r>
            <a:r>
              <a:rPr lang="en-US" sz="1400" dirty="0"/>
              <a:t>. IEEE Transactions on Big Data, 1, 1, 2015.</a:t>
            </a:r>
          </a:p>
        </p:txBody>
      </p:sp>
    </p:spTree>
    <p:extLst>
      <p:ext uri="{BB962C8B-B14F-4D97-AF65-F5344CB8AC3E}">
        <p14:creationId xmlns:p14="http://schemas.microsoft.com/office/powerpoint/2010/main" val="1420811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Filling Missing Values in </a:t>
            </a:r>
            <a:r>
              <a:rPr lang="en-US" sz="3200" dirty="0" err="1"/>
              <a:t>Spatio</a:t>
            </a:r>
            <a:r>
              <a:rPr lang="en-US" sz="3200" dirty="0"/>
              <a:t>-Temporal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1219200"/>
            <a:ext cx="8305801" cy="1337846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  <a:sym typeface="Wingdings" panose="05000000000000000000" pitchFamily="2" charset="2"/>
              </a:rPr>
              <a:t>Data missing </a:t>
            </a:r>
            <a:r>
              <a:rPr lang="en-US" sz="2400" dirty="0">
                <a:sym typeface="Wingdings" panose="05000000000000000000" pitchFamily="2" charset="2"/>
              </a:rPr>
              <a:t>is a very common phenomenon in IOT data </a:t>
            </a:r>
          </a:p>
          <a:p>
            <a:pPr marL="742950" lvl="2" indent="-342900"/>
            <a:r>
              <a:rPr lang="en-US" sz="2000" dirty="0">
                <a:sym typeface="Wingdings" panose="05000000000000000000" pitchFamily="2" charset="2"/>
              </a:rPr>
              <a:t>Lost data that is supposed to have</a:t>
            </a:r>
          </a:p>
          <a:p>
            <a:pPr marL="742950" lvl="2" indent="-342900"/>
            <a:r>
              <a:rPr lang="en-US" sz="2000" dirty="0">
                <a:sym typeface="Wingdings" panose="05000000000000000000" pitchFamily="2" charset="2"/>
              </a:rPr>
              <a:t>Due to Communication or device errors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2590800"/>
            <a:ext cx="4283172" cy="276078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2608" y="6248400"/>
            <a:ext cx="85527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Xiuwen Yi, </a:t>
            </a:r>
            <a:r>
              <a:rPr lang="en-US" sz="1600" b="1" dirty="0"/>
              <a:t>Yu Zheng</a:t>
            </a:r>
            <a:r>
              <a:rPr lang="en-US" sz="1600" dirty="0"/>
              <a:t>, et al. </a:t>
            </a:r>
            <a:r>
              <a:rPr lang="en-US" sz="1600" dirty="0">
                <a:hlinkClick r:id="rId3"/>
              </a:rPr>
              <a:t>ST-MVL: Filling Missing Values in Geo-sensory Time Series Data</a:t>
            </a:r>
            <a:r>
              <a:rPr lang="en-US" sz="1600" dirty="0"/>
              <a:t>. IJCAI 2016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234978"/>
              </p:ext>
            </p:extLst>
          </p:nvPr>
        </p:nvGraphicFramePr>
        <p:xfrm>
          <a:off x="1981199" y="5423526"/>
          <a:ext cx="5105401" cy="596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9175">
                  <a:extLst>
                    <a:ext uri="{9D8B030D-6E8A-4147-A177-3AD203B41FA5}">
                      <a16:colId xmlns:a16="http://schemas.microsoft.com/office/drawing/2014/main" val="2443126500"/>
                    </a:ext>
                  </a:extLst>
                </a:gridCol>
                <a:gridCol w="792944">
                  <a:extLst>
                    <a:ext uri="{9D8B030D-6E8A-4147-A177-3AD203B41FA5}">
                      <a16:colId xmlns:a16="http://schemas.microsoft.com/office/drawing/2014/main" val="2807398864"/>
                    </a:ext>
                  </a:extLst>
                </a:gridCol>
                <a:gridCol w="900952">
                  <a:extLst>
                    <a:ext uri="{9D8B030D-6E8A-4147-A177-3AD203B41FA5}">
                      <a16:colId xmlns:a16="http://schemas.microsoft.com/office/drawing/2014/main" val="3418487202"/>
                    </a:ext>
                  </a:extLst>
                </a:gridCol>
                <a:gridCol w="1001058">
                  <a:extLst>
                    <a:ext uri="{9D8B030D-6E8A-4147-A177-3AD203B41FA5}">
                      <a16:colId xmlns:a16="http://schemas.microsoft.com/office/drawing/2014/main" val="1204625214"/>
                    </a:ext>
                  </a:extLst>
                </a:gridCol>
                <a:gridCol w="1201272">
                  <a:extLst>
                    <a:ext uri="{9D8B030D-6E8A-4147-A177-3AD203B41FA5}">
                      <a16:colId xmlns:a16="http://schemas.microsoft.com/office/drawing/2014/main" val="1598652808"/>
                    </a:ext>
                  </a:extLst>
                </a:gridCol>
              </a:tblGrid>
              <a:tr h="32270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PM2.5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</a:t>
                      </a:r>
                      <a:r>
                        <a:rPr lang="en-US" sz="1400" baseline="-25000" dirty="0">
                          <a:effectLst/>
                        </a:rPr>
                        <a:t>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Humidity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Wind Speed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3772854007"/>
                  </a:ext>
                </a:extLst>
              </a:tr>
              <a:tr h="27357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Missing</a:t>
                      </a:r>
                      <a:r>
                        <a:rPr lang="en-US" sz="14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rate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13.3%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16.0%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21.5%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30.3%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254038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13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Filling Missing Values in </a:t>
            </a:r>
            <a:r>
              <a:rPr lang="en-US" sz="3200" dirty="0" err="1"/>
              <a:t>Spatio</a:t>
            </a:r>
            <a:r>
              <a:rPr lang="en-US" sz="3200" dirty="0"/>
              <a:t>-Temporal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685805"/>
          </a:xfrm>
        </p:spPr>
        <p:txBody>
          <a:bodyPr>
            <a:normAutofit/>
          </a:bodyPr>
          <a:lstStyle/>
          <a:p>
            <a:r>
              <a:rPr lang="en-US" sz="2400" dirty="0"/>
              <a:t>Goal: Inferring the values of those missing entries using collective information:</a:t>
            </a:r>
          </a:p>
          <a:p>
            <a:pPr lvl="1"/>
            <a:r>
              <a:rPr lang="en-US" sz="2000" dirty="0"/>
              <a:t>Data of a sensor and </a:t>
            </a:r>
          </a:p>
          <a:p>
            <a:pPr lvl="1"/>
            <a:r>
              <a:rPr lang="en-US" sz="2000" dirty="0"/>
              <a:t>its neighborhoods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2691" y="2743200"/>
            <a:ext cx="4566405" cy="294334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226245" y="4179213"/>
            <a:ext cx="182880" cy="18288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052291" y="3019545"/>
            <a:ext cx="2514600" cy="2438400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26245" y="4175877"/>
            <a:ext cx="182880" cy="18288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96398" y="4350663"/>
            <a:ext cx="182880" cy="18288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2522444" y="3190995"/>
            <a:ext cx="2514600" cy="2438400"/>
            <a:chOff x="2594353" y="3829050"/>
            <a:chExt cx="2514600" cy="2438400"/>
          </a:xfrm>
        </p:grpSpPr>
        <p:sp>
          <p:nvSpPr>
            <p:cNvPr id="9" name="Oval 8"/>
            <p:cNvSpPr/>
            <p:nvPr/>
          </p:nvSpPr>
          <p:spPr>
            <a:xfrm>
              <a:off x="2594353" y="3829050"/>
              <a:ext cx="2514600" cy="2438400"/>
            </a:xfrm>
            <a:prstGeom prst="ellipse">
              <a:avLst/>
            </a:prstGeom>
            <a:noFill/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768307" y="4985382"/>
              <a:ext cx="182880" cy="182880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154774" y="2912865"/>
            <a:ext cx="2287669" cy="2251314"/>
            <a:chOff x="3226683" y="3550920"/>
            <a:chExt cx="2287669" cy="2251314"/>
          </a:xfrm>
        </p:grpSpPr>
        <p:sp>
          <p:nvSpPr>
            <p:cNvPr id="13" name="Oval 12"/>
            <p:cNvSpPr/>
            <p:nvPr/>
          </p:nvSpPr>
          <p:spPr>
            <a:xfrm>
              <a:off x="4773383" y="5015862"/>
              <a:ext cx="182880" cy="18288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766452" y="5619354"/>
              <a:ext cx="182880" cy="18288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277360" y="3550920"/>
              <a:ext cx="182880" cy="18288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331472" y="4906642"/>
              <a:ext cx="182880" cy="18288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226683" y="4861658"/>
              <a:ext cx="182880" cy="18288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765290" y="4358079"/>
              <a:ext cx="182880" cy="18288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1206314" y="5772090"/>
            <a:ext cx="6865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en-US" sz="2000" dirty="0">
                <a:sym typeface="Wingdings" panose="05000000000000000000" pitchFamily="2" charset="2"/>
              </a:rPr>
              <a:t>Important for monitoring and further data analytics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791200" y="1962834"/>
            <a:ext cx="20921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sym typeface="Wingdings" panose="05000000000000000000" pitchFamily="2" charset="2"/>
              </a:rPr>
              <a:t>A very fundamental problem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62608" y="6324600"/>
            <a:ext cx="85527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Xiuwen Yi, </a:t>
            </a:r>
            <a:r>
              <a:rPr lang="en-US" sz="1600" b="1" dirty="0"/>
              <a:t>Yu Zheng</a:t>
            </a:r>
            <a:r>
              <a:rPr lang="en-US" sz="1600" dirty="0"/>
              <a:t>, et al. </a:t>
            </a:r>
            <a:r>
              <a:rPr lang="en-US" sz="1600" dirty="0">
                <a:hlinkClick r:id="rId3"/>
              </a:rPr>
              <a:t>ST-MVL: Filling Missing Values in Geo-sensory Time Series Data</a:t>
            </a:r>
            <a:r>
              <a:rPr lang="en-US" sz="1600" dirty="0"/>
              <a:t>. IJCAI 2016 </a:t>
            </a:r>
          </a:p>
        </p:txBody>
      </p:sp>
    </p:spTree>
    <p:extLst>
      <p:ext uri="{BB962C8B-B14F-4D97-AF65-F5344CB8AC3E}">
        <p14:creationId xmlns:p14="http://schemas.microsoft.com/office/powerpoint/2010/main" val="85828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  <p:bldP spid="7" grpId="1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Filling Missing Values in </a:t>
            </a:r>
            <a:r>
              <a:rPr lang="en-US" sz="3200" dirty="0" err="1"/>
              <a:t>Spatio</a:t>
            </a:r>
            <a:r>
              <a:rPr lang="en-US" sz="3200" dirty="0"/>
              <a:t>-Temporal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1447800"/>
            <a:ext cx="4946651" cy="4525963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lvl="1" indent="-342900">
              <a:buChar char="•"/>
            </a:pPr>
            <a:r>
              <a:rPr lang="en-US" sz="2400" dirty="0">
                <a:sym typeface="Wingdings" panose="05000000000000000000" pitchFamily="2" charset="2"/>
              </a:rPr>
              <a:t>Difficulties</a:t>
            </a:r>
          </a:p>
          <a:p>
            <a:pPr marL="742950" lvl="2" indent="-342900"/>
            <a:r>
              <a:rPr lang="en-US" sz="2000" dirty="0">
                <a:sym typeface="Wingdings" panose="05000000000000000000" pitchFamily="2" charset="2"/>
              </a:rPr>
              <a:t>Random missing and block missing</a:t>
            </a:r>
          </a:p>
          <a:p>
            <a:pPr marL="1200150" lvl="3" indent="-342900"/>
            <a:r>
              <a:rPr lang="en-US" sz="1600" dirty="0">
                <a:sym typeface="Wingdings" panose="05000000000000000000" pitchFamily="2" charset="2"/>
              </a:rPr>
              <a:t>Not handled by fixed learning models </a:t>
            </a:r>
          </a:p>
          <a:p>
            <a:pPr marL="742950" lvl="2" indent="-342900"/>
            <a:r>
              <a:rPr lang="en-US" sz="2000" dirty="0">
                <a:sym typeface="Wingdings" panose="05000000000000000000" pitchFamily="2" charset="2"/>
              </a:rPr>
              <a:t>Readings changing over time and location non-linearly</a:t>
            </a:r>
          </a:p>
          <a:p>
            <a:pPr marL="1200150" lvl="3" indent="-342900"/>
            <a:r>
              <a:rPr lang="en-US" sz="1600" dirty="0">
                <a:sym typeface="Wingdings" panose="05000000000000000000" pitchFamily="2" charset="2"/>
              </a:rPr>
              <a:t>Not handled by simple interpolations</a:t>
            </a:r>
          </a:p>
          <a:p>
            <a:endParaRPr lang="en-US" sz="2800" dirty="0"/>
          </a:p>
        </p:txBody>
      </p: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114800"/>
            <a:ext cx="7772401" cy="25317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8937" y="1447800"/>
            <a:ext cx="3858863" cy="24872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480050" y="2595238"/>
            <a:ext cx="2520950" cy="457200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50280" y="2138672"/>
            <a:ext cx="471138" cy="1400176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8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Fill Missing Values in </a:t>
            </a:r>
            <a:r>
              <a:rPr lang="en-US" sz="3200" dirty="0" err="1"/>
              <a:t>Spatio</a:t>
            </a:r>
            <a:r>
              <a:rPr lang="en-US" sz="3200" dirty="0"/>
              <a:t>-Temporal Datasets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464713"/>
          </a:xfrm>
        </p:spPr>
        <p:txBody>
          <a:bodyPr>
            <a:normAutofit/>
          </a:bodyPr>
          <a:lstStyle/>
          <a:p>
            <a:r>
              <a:rPr lang="en-US" sz="2400" dirty="0"/>
              <a:t>Achieve this goal from different perspectives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solidFill>
                  <a:srgbClr val="C00000"/>
                </a:solidFill>
              </a:rPr>
              <a:t>Spatial</a:t>
            </a:r>
            <a:r>
              <a:rPr lang="en-US" sz="2000" dirty="0"/>
              <a:t> and </a:t>
            </a:r>
            <a:r>
              <a:rPr lang="en-US" sz="2000" dirty="0">
                <a:solidFill>
                  <a:srgbClr val="0033CC"/>
                </a:solidFill>
              </a:rPr>
              <a:t>Temporal</a:t>
            </a:r>
            <a:r>
              <a:rPr lang="en-US" sz="2000" dirty="0"/>
              <a:t> perspectives</a:t>
            </a:r>
          </a:p>
          <a:p>
            <a:pPr lvl="2"/>
            <a:r>
              <a:rPr lang="en-US" sz="1600" dirty="0"/>
              <a:t>Spatial neighbors</a:t>
            </a:r>
          </a:p>
          <a:p>
            <a:pPr lvl="2"/>
            <a:r>
              <a:rPr lang="en-US" sz="1600" dirty="0"/>
              <a:t>Temporally adjacent time intervals</a:t>
            </a:r>
          </a:p>
          <a:p>
            <a:pPr lvl="1"/>
            <a:r>
              <a:rPr lang="en-US" sz="2000" dirty="0"/>
              <a:t>Global and temporal perspectives</a:t>
            </a:r>
          </a:p>
          <a:p>
            <a:pPr lvl="2"/>
            <a:r>
              <a:rPr lang="en-US" sz="1600" dirty="0"/>
              <a:t>Local: Recent context</a:t>
            </a:r>
          </a:p>
          <a:p>
            <a:pPr lvl="2"/>
            <a:r>
              <a:rPr lang="en-US" sz="1600" dirty="0"/>
              <a:t>Global: Long-term patterns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b="13466"/>
          <a:stretch/>
        </p:blipFill>
        <p:spPr>
          <a:xfrm>
            <a:off x="87557" y="3900856"/>
            <a:ext cx="3036643" cy="2057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1" y="3763154"/>
            <a:ext cx="5638799" cy="1951892"/>
          </a:xfrm>
          <a:prstGeom prst="rect">
            <a:avLst/>
          </a:prstGeom>
        </p:spPr>
      </p:pic>
      <p:sp>
        <p:nvSpPr>
          <p:cNvPr id="10" name="Arc 9"/>
          <p:cNvSpPr/>
          <p:nvPr/>
        </p:nvSpPr>
        <p:spPr>
          <a:xfrm rot="16200000">
            <a:off x="3296685" y="4352485"/>
            <a:ext cx="252413" cy="178282"/>
          </a:xfrm>
          <a:prstGeom prst="arc">
            <a:avLst>
              <a:gd name="adj1" fmla="val 10849824"/>
              <a:gd name="adj2" fmla="val 21122305"/>
            </a:avLst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3200400" y="4632129"/>
            <a:ext cx="393698" cy="628648"/>
            <a:chOff x="3200400" y="4403529"/>
            <a:chExt cx="393698" cy="628648"/>
          </a:xfrm>
        </p:grpSpPr>
        <p:sp>
          <p:nvSpPr>
            <p:cNvPr id="9" name="Arc 8"/>
            <p:cNvSpPr/>
            <p:nvPr/>
          </p:nvSpPr>
          <p:spPr>
            <a:xfrm rot="16200000">
              <a:off x="3288508" y="4479726"/>
              <a:ext cx="278605" cy="216696"/>
            </a:xfrm>
            <a:prstGeom prst="arc">
              <a:avLst>
                <a:gd name="adj1" fmla="val 10849824"/>
                <a:gd name="adj2" fmla="val 21122305"/>
              </a:avLst>
            </a:prstGeom>
            <a:ln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Arc 14"/>
            <p:cNvSpPr/>
            <p:nvPr/>
          </p:nvSpPr>
          <p:spPr>
            <a:xfrm rot="16200000">
              <a:off x="3082925" y="4521004"/>
              <a:ext cx="628648" cy="393698"/>
            </a:xfrm>
            <a:prstGeom prst="arc">
              <a:avLst>
                <a:gd name="adj1" fmla="val 10849824"/>
                <a:gd name="adj2" fmla="val 137072"/>
              </a:avLst>
            </a:prstGeom>
            <a:ln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 rot="16200000">
            <a:off x="2773176" y="4297175"/>
            <a:ext cx="7050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Spatial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6237684" y="3679628"/>
            <a:ext cx="925116" cy="438149"/>
            <a:chOff x="6237684" y="3451028"/>
            <a:chExt cx="925116" cy="438149"/>
          </a:xfrm>
        </p:grpSpPr>
        <p:sp>
          <p:nvSpPr>
            <p:cNvPr id="17" name="Arc 16"/>
            <p:cNvSpPr/>
            <p:nvPr/>
          </p:nvSpPr>
          <p:spPr>
            <a:xfrm>
              <a:off x="6376987" y="3591704"/>
              <a:ext cx="404813" cy="202223"/>
            </a:xfrm>
            <a:prstGeom prst="arc">
              <a:avLst>
                <a:gd name="adj1" fmla="val 10849824"/>
                <a:gd name="adj2" fmla="val 21122305"/>
              </a:avLst>
            </a:prstGeom>
            <a:ln>
              <a:solidFill>
                <a:srgbClr val="0033CC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Arc 17"/>
            <p:cNvSpPr/>
            <p:nvPr/>
          </p:nvSpPr>
          <p:spPr>
            <a:xfrm>
              <a:off x="6237684" y="3451028"/>
              <a:ext cx="925116" cy="438149"/>
            </a:xfrm>
            <a:prstGeom prst="arc">
              <a:avLst>
                <a:gd name="adj1" fmla="val 10849824"/>
                <a:gd name="adj2" fmla="val 21565991"/>
              </a:avLst>
            </a:prstGeom>
            <a:ln>
              <a:solidFill>
                <a:srgbClr val="0033CC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Arc 18"/>
          <p:cNvSpPr/>
          <p:nvPr/>
        </p:nvSpPr>
        <p:spPr>
          <a:xfrm>
            <a:off x="5831685" y="3810781"/>
            <a:ext cx="323850" cy="202223"/>
          </a:xfrm>
          <a:prstGeom prst="arc">
            <a:avLst>
              <a:gd name="adj1" fmla="val 10849824"/>
              <a:gd name="adj2" fmla="val 190041"/>
            </a:avLst>
          </a:prstGeom>
          <a:ln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491074" y="3505200"/>
            <a:ext cx="909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i="1" dirty="0">
                <a:solidFill>
                  <a:srgbClr val="0033CC"/>
                </a:solidFill>
                <a:latin typeface="+mj-lt"/>
                <a:ea typeface="+mj-ea"/>
                <a:cs typeface="+mj-cs"/>
              </a:rPr>
              <a:t>Temporal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029200" y="4142544"/>
            <a:ext cx="2438400" cy="1549642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0371" y="5761596"/>
            <a:ext cx="5154069" cy="494424"/>
          </a:xfrm>
          <a:prstGeom prst="rect">
            <a:avLst/>
          </a:prstGeom>
        </p:spPr>
      </p:pic>
      <p:grpSp>
        <p:nvGrpSpPr>
          <p:cNvPr id="33" name="Group 32"/>
          <p:cNvGrpSpPr/>
          <p:nvPr/>
        </p:nvGrpSpPr>
        <p:grpSpPr>
          <a:xfrm>
            <a:off x="819195" y="4570342"/>
            <a:ext cx="1081360" cy="314078"/>
            <a:chOff x="819195" y="5374444"/>
            <a:chExt cx="1081360" cy="314078"/>
          </a:xfrm>
        </p:grpSpPr>
        <p:grpSp>
          <p:nvGrpSpPr>
            <p:cNvPr id="29" name="Group 28"/>
            <p:cNvGrpSpPr/>
            <p:nvPr/>
          </p:nvGrpSpPr>
          <p:grpSpPr>
            <a:xfrm>
              <a:off x="819195" y="5374444"/>
              <a:ext cx="676019" cy="268395"/>
              <a:chOff x="819195" y="5374444"/>
              <a:chExt cx="676019" cy="268395"/>
            </a:xfrm>
          </p:grpSpPr>
          <p:sp>
            <p:nvSpPr>
              <p:cNvPr id="25" name="Arc 24"/>
              <p:cNvSpPr/>
              <p:nvPr/>
            </p:nvSpPr>
            <p:spPr>
              <a:xfrm rot="20336600">
                <a:off x="1242801" y="5374444"/>
                <a:ext cx="252413" cy="178282"/>
              </a:xfrm>
              <a:prstGeom prst="arc">
                <a:avLst>
                  <a:gd name="adj1" fmla="val 10849824"/>
                  <a:gd name="adj2" fmla="val 21122305"/>
                </a:avLst>
              </a:prstGeom>
              <a:ln>
                <a:solidFill>
                  <a:srgbClr val="C0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Arc 27"/>
              <p:cNvSpPr/>
              <p:nvPr/>
            </p:nvSpPr>
            <p:spPr>
              <a:xfrm rot="11607160">
                <a:off x="819195" y="5464557"/>
                <a:ext cx="252413" cy="178282"/>
              </a:xfrm>
              <a:prstGeom prst="arc">
                <a:avLst>
                  <a:gd name="adj1" fmla="val 10849824"/>
                  <a:gd name="adj2" fmla="val 21122305"/>
                </a:avLst>
              </a:prstGeom>
              <a:ln>
                <a:solidFill>
                  <a:srgbClr val="C0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Arc 31"/>
            <p:cNvSpPr/>
            <p:nvPr/>
          </p:nvSpPr>
          <p:spPr>
            <a:xfrm rot="11130160">
              <a:off x="1256492" y="5440506"/>
              <a:ext cx="644063" cy="248016"/>
            </a:xfrm>
            <a:prstGeom prst="arc">
              <a:avLst>
                <a:gd name="adj1" fmla="val 10849824"/>
                <a:gd name="adj2" fmla="val 21122305"/>
              </a:avLst>
            </a:prstGeom>
            <a:ln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91982" y="4304262"/>
            <a:ext cx="314518" cy="1406536"/>
            <a:chOff x="2190558" y="4518128"/>
            <a:chExt cx="314518" cy="1406536"/>
          </a:xfrm>
        </p:grpSpPr>
        <p:sp>
          <p:nvSpPr>
            <p:cNvPr id="34" name="Arc 33"/>
            <p:cNvSpPr/>
            <p:nvPr/>
          </p:nvSpPr>
          <p:spPr>
            <a:xfrm rot="5225097" flipV="1">
              <a:off x="2187983" y="4639511"/>
              <a:ext cx="385890" cy="143123"/>
            </a:xfrm>
            <a:prstGeom prst="arc">
              <a:avLst>
                <a:gd name="adj1" fmla="val 10849824"/>
                <a:gd name="adj2" fmla="val 258344"/>
              </a:avLst>
            </a:prstGeom>
            <a:ln>
              <a:solidFill>
                <a:srgbClr val="0033CC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Arc 34"/>
            <p:cNvSpPr/>
            <p:nvPr/>
          </p:nvSpPr>
          <p:spPr>
            <a:xfrm rot="5225097" flipV="1">
              <a:off x="2165613" y="5113926"/>
              <a:ext cx="410481" cy="218639"/>
            </a:xfrm>
            <a:prstGeom prst="arc">
              <a:avLst>
                <a:gd name="adj1" fmla="val 10849824"/>
                <a:gd name="adj2" fmla="val 258344"/>
              </a:avLst>
            </a:prstGeom>
            <a:ln>
              <a:solidFill>
                <a:srgbClr val="0033CC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Arc 36"/>
            <p:cNvSpPr/>
            <p:nvPr/>
          </p:nvSpPr>
          <p:spPr>
            <a:xfrm rot="5400000" flipH="1" flipV="1">
              <a:off x="1862223" y="5281812"/>
              <a:ext cx="971187" cy="314518"/>
            </a:xfrm>
            <a:prstGeom prst="arc">
              <a:avLst>
                <a:gd name="adj1" fmla="val 10827692"/>
                <a:gd name="adj2" fmla="val 68664"/>
              </a:avLst>
            </a:prstGeom>
            <a:ln>
              <a:solidFill>
                <a:srgbClr val="0033CC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3"/>
          <p:cNvSpPr/>
          <p:nvPr/>
        </p:nvSpPr>
        <p:spPr>
          <a:xfrm>
            <a:off x="6858000" y="5091558"/>
            <a:ext cx="533400" cy="2056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124959" y="4455945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sym typeface="Wingdings" panose="05000000000000000000" pitchFamily="2" charset="2"/>
              </a:rPr>
              <a:t>X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62608" y="6248400"/>
            <a:ext cx="85527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Xiuwen Yi, </a:t>
            </a:r>
            <a:r>
              <a:rPr lang="en-US" sz="1600" b="1" dirty="0"/>
              <a:t>Yu Zheng</a:t>
            </a:r>
            <a:r>
              <a:rPr lang="en-US" sz="1600" dirty="0"/>
              <a:t>, et al. </a:t>
            </a:r>
            <a:r>
              <a:rPr lang="en-US" sz="1600" dirty="0">
                <a:hlinkClick r:id="rId5"/>
              </a:rPr>
              <a:t>ST-MVL: Filling Missing Values in Geo-sensory Time Series Data</a:t>
            </a:r>
            <a:r>
              <a:rPr lang="en-US" sz="1600" dirty="0"/>
              <a:t>. IJCAI 2016 </a:t>
            </a:r>
          </a:p>
        </p:txBody>
      </p:sp>
    </p:spTree>
    <p:extLst>
      <p:ext uri="{BB962C8B-B14F-4D97-AF65-F5344CB8AC3E}">
        <p14:creationId xmlns:p14="http://schemas.microsoft.com/office/powerpoint/2010/main" val="38800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/>
      <p:bldP spid="19" grpId="0" animBg="1"/>
      <p:bldP spid="20" grpId="0"/>
      <p:bldP spid="21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11804"/>
            <a:ext cx="8229600" cy="778796"/>
          </a:xfrm>
        </p:spPr>
        <p:txBody>
          <a:bodyPr>
            <a:normAutofit/>
          </a:bodyPr>
          <a:lstStyle/>
          <a:p>
            <a:r>
              <a:rPr lang="en-US" sz="4000" dirty="0"/>
              <a:t>Global: long-term knowledge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" t="1" r="943" b="3952"/>
          <a:stretch/>
        </p:blipFill>
        <p:spPr bwMode="auto">
          <a:xfrm>
            <a:off x="3760176" y="1828800"/>
            <a:ext cx="4953000" cy="2209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t="4557" r="1172" b="4455"/>
          <a:stretch/>
        </p:blipFill>
        <p:spPr bwMode="auto">
          <a:xfrm>
            <a:off x="3810000" y="4379436"/>
            <a:ext cx="4876800" cy="20975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6"/>
          <p:cNvSpPr/>
          <p:nvPr/>
        </p:nvSpPr>
        <p:spPr>
          <a:xfrm>
            <a:off x="6669984" y="1119455"/>
            <a:ext cx="2093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等线" panose="02010600030101010101" pitchFamily="2" charset="-122"/>
              </a:rPr>
              <a:t>Beijing from May 2014 to May 2015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57200" y="5877759"/>
                <a:ext cx="3048000" cy="675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𝑔𝑡</m:t>
                          </m:r>
                        </m:sub>
                      </m:sSub>
                      <m:r>
                        <a:rPr lang="en-US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𝛽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0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877759"/>
                <a:ext cx="3048000" cy="675441"/>
              </a:xfrm>
              <a:prstGeom prst="rect">
                <a:avLst/>
              </a:prstGeom>
              <a:blipFill>
                <a:blip r:embed="rId5"/>
                <a:stretch>
                  <a:fillRect t="-2703" b="-7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219075" y="4238548"/>
            <a:ext cx="369203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ea typeface="等线" panose="02010600030101010101" pitchFamily="2" charset="-122"/>
              </a:rPr>
              <a:t>Temporal</a:t>
            </a:r>
          </a:p>
          <a:p>
            <a:r>
              <a:rPr lang="en-US" dirty="0">
                <a:solidFill>
                  <a:srgbClr val="0033CC"/>
                </a:solidFill>
                <a:latin typeface="Times New Roman" panose="02020603050405020304" pitchFamily="18" charset="0"/>
                <a:ea typeface="等线" panose="02010600030101010101" pitchFamily="2" charset="-122"/>
              </a:rPr>
              <a:t>Simple Exponential Smoothing (SES)</a:t>
            </a:r>
            <a:endParaRPr lang="en-US" dirty="0">
              <a:solidFill>
                <a:srgbClr val="0033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801664" y="1104178"/>
                <a:ext cx="2201244" cy="7246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𝑔𝑠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subSup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664" y="1104178"/>
                <a:ext cx="2201244" cy="7246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180975" y="1056442"/>
            <a:ext cx="35052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Spatial </a:t>
            </a:r>
          </a:p>
          <a:p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Inverse Distance Weighting (IDW) 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33400" y="5113854"/>
            <a:ext cx="2971800" cy="0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743200" y="5082104"/>
            <a:ext cx="76200" cy="762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286000" y="5082104"/>
            <a:ext cx="76200" cy="762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066800" y="5076190"/>
            <a:ext cx="76200" cy="762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266232" y="5180505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i="1" dirty="0">
                <a:latin typeface="Times New Roman" panose="02020603050405020304" pitchFamily="18" charset="0"/>
                <a:ea typeface="等线" panose="02010600030101010101" pitchFamily="2" charset="-122"/>
              </a:rPr>
              <a:t>t</a:t>
            </a:r>
            <a:endParaRPr lang="en-US" sz="2000" i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143000" y="5298262"/>
            <a:ext cx="1143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109659" y="5236568"/>
            <a:ext cx="0" cy="123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324100" y="5236568"/>
            <a:ext cx="0" cy="123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90600" y="5421868"/>
            <a:ext cx="1638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</a:rPr>
              <a:t>Time interval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1847850" y="5075754"/>
            <a:ext cx="76200" cy="762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471609" y="5068056"/>
            <a:ext cx="76200" cy="762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7575" y="1752600"/>
            <a:ext cx="1925625" cy="193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65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Local: Recent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838200"/>
          </a:xfrm>
        </p:spPr>
        <p:txBody>
          <a:bodyPr>
            <a:normAutofit/>
          </a:bodyPr>
          <a:lstStyle/>
          <a:p>
            <a:r>
              <a:rPr lang="en-US" sz="2800" dirty="0"/>
              <a:t>Some situations break long-term patterns </a:t>
            </a: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1676400"/>
            <a:ext cx="7772401" cy="253173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" name="Group 19"/>
          <p:cNvGrpSpPr/>
          <p:nvPr/>
        </p:nvGrpSpPr>
        <p:grpSpPr>
          <a:xfrm>
            <a:off x="2895600" y="4106639"/>
            <a:ext cx="5943600" cy="2210387"/>
            <a:chOff x="1524000" y="4114259"/>
            <a:chExt cx="5943600" cy="221038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28801" y="4372754"/>
              <a:ext cx="5638799" cy="1951892"/>
            </a:xfrm>
            <a:prstGeom prst="rect">
              <a:avLst/>
            </a:prstGeom>
          </p:spPr>
        </p:pic>
        <p:sp>
          <p:nvSpPr>
            <p:cNvPr id="7" name="Arc 6"/>
            <p:cNvSpPr/>
            <p:nvPr/>
          </p:nvSpPr>
          <p:spPr>
            <a:xfrm rot="16200000">
              <a:off x="1848885" y="4962085"/>
              <a:ext cx="252413" cy="178282"/>
            </a:xfrm>
            <a:prstGeom prst="arc">
              <a:avLst>
                <a:gd name="adj1" fmla="val 10849824"/>
                <a:gd name="adj2" fmla="val 21122305"/>
              </a:avLst>
            </a:prstGeom>
            <a:ln>
              <a:solidFill>
                <a:srgbClr val="C0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Arc 16"/>
            <p:cNvSpPr/>
            <p:nvPr/>
          </p:nvSpPr>
          <p:spPr>
            <a:xfrm rot="16200000">
              <a:off x="1840708" y="5317926"/>
              <a:ext cx="278605" cy="216696"/>
            </a:xfrm>
            <a:prstGeom prst="arc">
              <a:avLst>
                <a:gd name="adj1" fmla="val 10849824"/>
                <a:gd name="adj2" fmla="val 21122305"/>
              </a:avLst>
            </a:prstGeom>
            <a:ln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 rot="16200000">
              <a:off x="1325376" y="4906775"/>
              <a:ext cx="70502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i="1" dirty="0">
                  <a:solidFill>
                    <a:srgbClr val="C00000"/>
                  </a:solidFill>
                  <a:latin typeface="+mj-lt"/>
                  <a:ea typeface="+mj-ea"/>
                  <a:cs typeface="+mj-cs"/>
                </a:rPr>
                <a:t>Spatial</a:t>
              </a:r>
            </a:p>
          </p:txBody>
        </p:sp>
        <p:sp>
          <p:nvSpPr>
            <p:cNvPr id="15" name="Arc 14"/>
            <p:cNvSpPr/>
            <p:nvPr/>
          </p:nvSpPr>
          <p:spPr>
            <a:xfrm>
              <a:off x="4929187" y="4429904"/>
              <a:ext cx="404813" cy="202223"/>
            </a:xfrm>
            <a:prstGeom prst="arc">
              <a:avLst>
                <a:gd name="adj1" fmla="val 10849824"/>
                <a:gd name="adj2" fmla="val 21122305"/>
              </a:avLst>
            </a:prstGeom>
            <a:ln>
              <a:solidFill>
                <a:srgbClr val="0033CC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c 10"/>
            <p:cNvSpPr/>
            <p:nvPr/>
          </p:nvSpPr>
          <p:spPr>
            <a:xfrm>
              <a:off x="4383885" y="4420381"/>
              <a:ext cx="323850" cy="202223"/>
            </a:xfrm>
            <a:prstGeom prst="arc">
              <a:avLst>
                <a:gd name="adj1" fmla="val 10849824"/>
                <a:gd name="adj2" fmla="val 190041"/>
              </a:avLst>
            </a:prstGeom>
            <a:ln>
              <a:solidFill>
                <a:srgbClr val="0033CC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345737" y="4114259"/>
              <a:ext cx="90972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i="1" dirty="0">
                  <a:solidFill>
                    <a:srgbClr val="0033CC"/>
                  </a:solidFill>
                  <a:latin typeface="+mj-lt"/>
                  <a:ea typeface="+mj-ea"/>
                  <a:cs typeface="+mj-cs"/>
                </a:rPr>
                <a:t>Temporal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4953000" y="4744524"/>
            <a:ext cx="2438400" cy="154964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24171" y="6363576"/>
            <a:ext cx="5154069" cy="494424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338138" y="4648200"/>
            <a:ext cx="27098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等线" panose="02010600030101010101" pitchFamily="2" charset="-122"/>
              </a:rPr>
              <a:t>Collaborative Filtering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等线" panose="02010600030101010101" pitchFamily="2" charset="-122"/>
              </a:rPr>
              <a:t>Sensors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等线" panose="02010600030101010101" pitchFamily="2" charset="-122"/>
                <a:sym typeface="Wingdings" panose="05000000000000000000" pitchFamily="2" charset="2"/>
              </a:rPr>
              <a:t>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等线" panose="02010600030101010101" pitchFamily="2" charset="-122"/>
                <a:sym typeface="Wingdings" panose="05000000000000000000" pitchFamily="2" charset="2"/>
              </a:rPr>
              <a:t>Time intervals  items</a:t>
            </a:r>
          </a:p>
        </p:txBody>
      </p:sp>
    </p:spTree>
    <p:extLst>
      <p:ext uri="{BB962C8B-B14F-4D97-AF65-F5344CB8AC3E}">
        <p14:creationId xmlns:p14="http://schemas.microsoft.com/office/powerpoint/2010/main" val="3929844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Fill Missing Values in </a:t>
            </a:r>
            <a:r>
              <a:rPr lang="en-US" sz="3200" dirty="0" err="1"/>
              <a:t>Spatio</a:t>
            </a:r>
            <a:r>
              <a:rPr lang="en-US" sz="3200" dirty="0"/>
              <a:t>-Temporal Datasets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209800"/>
          </a:xfrm>
        </p:spPr>
        <p:txBody>
          <a:bodyPr>
            <a:normAutofit/>
          </a:bodyPr>
          <a:lstStyle/>
          <a:p>
            <a:r>
              <a:rPr lang="en-US" sz="2400" dirty="0"/>
              <a:t>A multi-view-based method</a:t>
            </a:r>
          </a:p>
          <a:p>
            <a:pPr lvl="1"/>
            <a:r>
              <a:rPr lang="en-US" sz="1600" dirty="0"/>
              <a:t>IDW: Inverse Distance Weighting</a:t>
            </a:r>
            <a:r>
              <a:rPr lang="en-US" sz="1400" dirty="0"/>
              <a:t> </a:t>
            </a:r>
            <a:endParaRPr lang="en-US" sz="1600" dirty="0"/>
          </a:p>
          <a:p>
            <a:pPr lvl="1"/>
            <a:r>
              <a:rPr lang="en-US" sz="1600" dirty="0"/>
              <a:t>SES: Simple Exponential Smoothing </a:t>
            </a:r>
          </a:p>
          <a:p>
            <a:pPr lvl="1"/>
            <a:r>
              <a:rPr lang="en-US" sz="1600" dirty="0"/>
              <a:t>UCF: User-based Collaborative filtering </a:t>
            </a:r>
          </a:p>
          <a:p>
            <a:pPr lvl="1"/>
            <a:r>
              <a:rPr lang="en-US" sz="1600" dirty="0"/>
              <a:t>ICF: Item-based Collaborative filtering </a:t>
            </a: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" t="4414" b="3278"/>
          <a:stretch/>
        </p:blipFill>
        <p:spPr bwMode="auto">
          <a:xfrm>
            <a:off x="4933950" y="1295400"/>
            <a:ext cx="3829050" cy="1905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905000" y="3429000"/>
                <a:ext cx="594360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𝑚𝑣𝑙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∗</m:t>
                        </m:r>
                        <m:acc>
                          <m:accPr>
                            <m:chr m:val="̂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𝑔𝑠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∗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𝑔𝑡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∗</m:t>
                        </m:r>
                        <m:acc>
                          <m:accPr>
                            <m:chr m:val="̂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𝑙𝑠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∗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𝑙𝑡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429000"/>
                <a:ext cx="594360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/>
          <p:cNvGrpSpPr/>
          <p:nvPr/>
        </p:nvGrpSpPr>
        <p:grpSpPr>
          <a:xfrm>
            <a:off x="1752600" y="4038600"/>
            <a:ext cx="5943600" cy="2751361"/>
            <a:chOff x="2895600" y="4038600"/>
            <a:chExt cx="5943600" cy="2751361"/>
          </a:xfrm>
        </p:grpSpPr>
        <p:grpSp>
          <p:nvGrpSpPr>
            <p:cNvPr id="29" name="Group 28"/>
            <p:cNvGrpSpPr/>
            <p:nvPr/>
          </p:nvGrpSpPr>
          <p:grpSpPr>
            <a:xfrm>
              <a:off x="2895600" y="4038600"/>
              <a:ext cx="5943600" cy="2210387"/>
              <a:chOff x="1524000" y="4114259"/>
              <a:chExt cx="5943600" cy="2210387"/>
            </a:xfrm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28801" y="4372754"/>
                <a:ext cx="5638799" cy="1951892"/>
              </a:xfrm>
              <a:prstGeom prst="rect">
                <a:avLst/>
              </a:prstGeom>
            </p:spPr>
          </p:pic>
          <p:sp>
            <p:nvSpPr>
              <p:cNvPr id="31" name="Arc 30"/>
              <p:cNvSpPr/>
              <p:nvPr/>
            </p:nvSpPr>
            <p:spPr>
              <a:xfrm rot="16200000">
                <a:off x="1848885" y="4962085"/>
                <a:ext cx="252413" cy="178282"/>
              </a:xfrm>
              <a:prstGeom prst="arc">
                <a:avLst>
                  <a:gd name="adj1" fmla="val 10849824"/>
                  <a:gd name="adj2" fmla="val 21122305"/>
                </a:avLst>
              </a:prstGeom>
              <a:ln>
                <a:solidFill>
                  <a:srgbClr val="C0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Arc 31"/>
              <p:cNvSpPr/>
              <p:nvPr/>
            </p:nvSpPr>
            <p:spPr>
              <a:xfrm rot="16200000">
                <a:off x="1840708" y="5317926"/>
                <a:ext cx="278605" cy="216696"/>
              </a:xfrm>
              <a:prstGeom prst="arc">
                <a:avLst>
                  <a:gd name="adj1" fmla="val 10849824"/>
                  <a:gd name="adj2" fmla="val 21122305"/>
                </a:avLst>
              </a:prstGeom>
              <a:ln>
                <a:solidFill>
                  <a:srgbClr val="C0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 rot="16200000">
                <a:off x="1325376" y="4906775"/>
                <a:ext cx="70502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1400" b="1" i="1" dirty="0">
                    <a:solidFill>
                      <a:srgbClr val="C00000"/>
                    </a:solidFill>
                    <a:latin typeface="+mj-lt"/>
                    <a:ea typeface="+mj-ea"/>
                    <a:cs typeface="+mj-cs"/>
                  </a:rPr>
                  <a:t>Spatial</a:t>
                </a:r>
              </a:p>
            </p:txBody>
          </p:sp>
          <p:sp>
            <p:nvSpPr>
              <p:cNvPr id="34" name="Arc 33"/>
              <p:cNvSpPr/>
              <p:nvPr/>
            </p:nvSpPr>
            <p:spPr>
              <a:xfrm>
                <a:off x="4929187" y="4429904"/>
                <a:ext cx="404813" cy="202223"/>
              </a:xfrm>
              <a:prstGeom prst="arc">
                <a:avLst>
                  <a:gd name="adj1" fmla="val 10849824"/>
                  <a:gd name="adj2" fmla="val 21122305"/>
                </a:avLst>
              </a:prstGeom>
              <a:ln>
                <a:solidFill>
                  <a:srgbClr val="0033CC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Arc 34"/>
              <p:cNvSpPr/>
              <p:nvPr/>
            </p:nvSpPr>
            <p:spPr>
              <a:xfrm>
                <a:off x="4383885" y="4420381"/>
                <a:ext cx="323850" cy="202223"/>
              </a:xfrm>
              <a:prstGeom prst="arc">
                <a:avLst>
                  <a:gd name="adj1" fmla="val 10849824"/>
                  <a:gd name="adj2" fmla="val 190041"/>
                </a:avLst>
              </a:prstGeom>
              <a:ln>
                <a:solidFill>
                  <a:srgbClr val="0033CC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4345737" y="4114259"/>
                <a:ext cx="90972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1400" b="1" i="1" dirty="0">
                    <a:solidFill>
                      <a:srgbClr val="0033CC"/>
                    </a:solidFill>
                    <a:latin typeface="+mj-lt"/>
                    <a:ea typeface="+mj-ea"/>
                    <a:cs typeface="+mj-cs"/>
                  </a:rPr>
                  <a:t>Temporal</a:t>
                </a:r>
              </a:p>
            </p:txBody>
          </p:sp>
        </p:grpSp>
        <p:sp>
          <p:nvSpPr>
            <p:cNvPr id="37" name="Rectangle 36"/>
            <p:cNvSpPr/>
            <p:nvPr/>
          </p:nvSpPr>
          <p:spPr>
            <a:xfrm>
              <a:off x="4953000" y="4676485"/>
              <a:ext cx="2438400" cy="1549642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24171" y="6295537"/>
              <a:ext cx="5154069" cy="4944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8836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422800"/>
              </p:ext>
            </p:extLst>
          </p:nvPr>
        </p:nvGraphicFramePr>
        <p:xfrm>
          <a:off x="4876801" y="695394"/>
          <a:ext cx="4038599" cy="1447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5932">
                  <a:extLst>
                    <a:ext uri="{9D8B030D-6E8A-4147-A177-3AD203B41FA5}">
                      <a16:colId xmlns:a16="http://schemas.microsoft.com/office/drawing/2014/main" val="3075672041"/>
                    </a:ext>
                  </a:extLst>
                </a:gridCol>
                <a:gridCol w="638394">
                  <a:extLst>
                    <a:ext uri="{9D8B030D-6E8A-4147-A177-3AD203B41FA5}">
                      <a16:colId xmlns:a16="http://schemas.microsoft.com/office/drawing/2014/main" val="3326087802"/>
                    </a:ext>
                  </a:extLst>
                </a:gridCol>
                <a:gridCol w="843417">
                  <a:extLst>
                    <a:ext uri="{9D8B030D-6E8A-4147-A177-3AD203B41FA5}">
                      <a16:colId xmlns:a16="http://schemas.microsoft.com/office/drawing/2014/main" val="1201189347"/>
                    </a:ext>
                  </a:extLst>
                </a:gridCol>
                <a:gridCol w="1530856">
                  <a:extLst>
                    <a:ext uri="{9D8B030D-6E8A-4147-A177-3AD203B41FA5}">
                      <a16:colId xmlns:a16="http://schemas.microsoft.com/office/drawing/2014/main" val="3025938896"/>
                    </a:ext>
                  </a:extLst>
                </a:gridCol>
              </a:tblGrid>
              <a:tr h="3798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Method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Spatial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Temporal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Spatial + Temporal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2831176"/>
                  </a:ext>
                </a:extLst>
              </a:tr>
              <a:tr h="36140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Global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IDW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SES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IDW+SES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7388047"/>
                  </a:ext>
                </a:extLst>
              </a:tr>
              <a:tr h="36140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Lobal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UCF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ICF, ARMA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CF, NMF, stKNN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8173531"/>
                  </a:ext>
                </a:extLst>
              </a:tr>
              <a:tr h="34517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Global+Local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Kriging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SARIMA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AKE, DESM, NMF-MVL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023292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811016"/>
              </p:ext>
            </p:extLst>
          </p:nvPr>
        </p:nvGraphicFramePr>
        <p:xfrm>
          <a:off x="228599" y="2824192"/>
          <a:ext cx="8686801" cy="3276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0184">
                  <a:extLst>
                    <a:ext uri="{9D8B030D-6E8A-4147-A177-3AD203B41FA5}">
                      <a16:colId xmlns:a16="http://schemas.microsoft.com/office/drawing/2014/main" val="3550647403"/>
                    </a:ext>
                  </a:extLst>
                </a:gridCol>
                <a:gridCol w="733743">
                  <a:extLst>
                    <a:ext uri="{9D8B030D-6E8A-4147-A177-3AD203B41FA5}">
                      <a16:colId xmlns:a16="http://schemas.microsoft.com/office/drawing/2014/main" val="4176370566"/>
                    </a:ext>
                  </a:extLst>
                </a:gridCol>
                <a:gridCol w="733743">
                  <a:extLst>
                    <a:ext uri="{9D8B030D-6E8A-4147-A177-3AD203B41FA5}">
                      <a16:colId xmlns:a16="http://schemas.microsoft.com/office/drawing/2014/main" val="3895148292"/>
                    </a:ext>
                  </a:extLst>
                </a:gridCol>
                <a:gridCol w="733743">
                  <a:extLst>
                    <a:ext uri="{9D8B030D-6E8A-4147-A177-3AD203B41FA5}">
                      <a16:colId xmlns:a16="http://schemas.microsoft.com/office/drawing/2014/main" val="643309595"/>
                    </a:ext>
                  </a:extLst>
                </a:gridCol>
                <a:gridCol w="857904">
                  <a:extLst>
                    <a:ext uri="{9D8B030D-6E8A-4147-A177-3AD203B41FA5}">
                      <a16:colId xmlns:a16="http://schemas.microsoft.com/office/drawing/2014/main" val="3176382937"/>
                    </a:ext>
                  </a:extLst>
                </a:gridCol>
                <a:gridCol w="857904">
                  <a:extLst>
                    <a:ext uri="{9D8B030D-6E8A-4147-A177-3AD203B41FA5}">
                      <a16:colId xmlns:a16="http://schemas.microsoft.com/office/drawing/2014/main" val="385272006"/>
                    </a:ext>
                  </a:extLst>
                </a:gridCol>
                <a:gridCol w="853592">
                  <a:extLst>
                    <a:ext uri="{9D8B030D-6E8A-4147-A177-3AD203B41FA5}">
                      <a16:colId xmlns:a16="http://schemas.microsoft.com/office/drawing/2014/main" val="723256955"/>
                    </a:ext>
                  </a:extLst>
                </a:gridCol>
                <a:gridCol w="733743">
                  <a:extLst>
                    <a:ext uri="{9D8B030D-6E8A-4147-A177-3AD203B41FA5}">
                      <a16:colId xmlns:a16="http://schemas.microsoft.com/office/drawing/2014/main" val="2106267369"/>
                    </a:ext>
                  </a:extLst>
                </a:gridCol>
                <a:gridCol w="733743">
                  <a:extLst>
                    <a:ext uri="{9D8B030D-6E8A-4147-A177-3AD203B41FA5}">
                      <a16:colId xmlns:a16="http://schemas.microsoft.com/office/drawing/2014/main" val="639659191"/>
                    </a:ext>
                  </a:extLst>
                </a:gridCol>
                <a:gridCol w="732881">
                  <a:extLst>
                    <a:ext uri="{9D8B030D-6E8A-4147-A177-3AD203B41FA5}">
                      <a16:colId xmlns:a16="http://schemas.microsoft.com/office/drawing/2014/main" val="4123078988"/>
                    </a:ext>
                  </a:extLst>
                </a:gridCol>
                <a:gridCol w="615621">
                  <a:extLst>
                    <a:ext uri="{9D8B030D-6E8A-4147-A177-3AD203B41FA5}">
                      <a16:colId xmlns:a16="http://schemas.microsoft.com/office/drawing/2014/main" val="3188315011"/>
                    </a:ext>
                  </a:extLst>
                </a:gridCol>
              </a:tblGrid>
              <a:tr h="30020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Method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General Missing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Spatial Block Missing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Temporal Block Missing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Sudden Change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Overall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152013"/>
                  </a:ext>
                </a:extLst>
              </a:tr>
              <a:tr h="2480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MAE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MRE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MAE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MRE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MAE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MRE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MAE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MRE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MAE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MRE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217609062"/>
                  </a:ext>
                </a:extLst>
              </a:tr>
              <a:tr h="24803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ARMA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22.61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0.331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29.26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0.369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\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\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51.11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0.567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27.47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0.394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2670566730"/>
                  </a:ext>
                </a:extLst>
              </a:tr>
              <a:tr h="24803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Kriging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15.53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0.221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\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\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15.62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0.222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42.32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0.407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16.59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0.234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2101535217"/>
                  </a:ext>
                </a:extLst>
              </a:tr>
              <a:tr h="24803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SARIMA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14.69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0.220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23.92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0.319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31.20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0.561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52.80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0.586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18.76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0.278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2564357533"/>
                  </a:ext>
                </a:extLst>
              </a:tr>
              <a:tr h="24803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stKNN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12.84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0.188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19.91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0.235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12.72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0.226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35.13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0.390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14.00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0.201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3203503522"/>
                  </a:ext>
                </a:extLst>
              </a:tr>
              <a:tr h="24803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DESM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13.65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0.191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19.24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0.233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12.66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0.224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42.87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0.425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15.59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0.228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3902250689"/>
                  </a:ext>
                </a:extLst>
              </a:tr>
              <a:tr h="24803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AKE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13.34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0.195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19.08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0.229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12.14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0.22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41.54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0.403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14.27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0.211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94396994"/>
                  </a:ext>
                </a:extLst>
              </a:tr>
              <a:tr h="24803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IDW+SES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11.64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0.171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18.25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0.215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11.95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0.213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34.33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0.381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12.70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0.183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4066762687"/>
                  </a:ext>
                </a:extLst>
              </a:tr>
              <a:tr h="24803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CF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12.20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0.178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19.27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0.234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12.25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0.218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34.91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0.388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13.40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0.193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253727207"/>
                  </a:ext>
                </a:extLst>
              </a:tr>
              <a:tr h="24803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NMF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11.21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0.163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18.98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0.239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12.73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0.217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34.37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0.381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13.08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0.188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601885569"/>
                  </a:ext>
                </a:extLst>
              </a:tr>
              <a:tr h="24803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NMF-MVL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11.16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0.162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18.97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0.238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12.66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0.217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34.33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0.380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13.06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0.187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2475888362"/>
                  </a:ext>
                </a:extLst>
              </a:tr>
              <a:tr h="24803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ST-MVL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10.81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0.158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17.85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0.217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11.71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0.208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33.15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0.368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12.12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0.174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261158303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209800" y="2514600"/>
            <a:ext cx="5653454" cy="233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1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等线" panose="02010600030101010101" pitchFamily="2" charset="-122"/>
              </a:rPr>
              <a:t>Comparison among different methods (based on PM2.5)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0" y="457200"/>
            <a:ext cx="2057400" cy="233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1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等线" panose="02010600030101010101" pitchFamily="2" charset="-122"/>
              </a:rPr>
              <a:t>Baselines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2667000" cy="457200"/>
          </a:xfrm>
        </p:spPr>
        <p:txBody>
          <a:bodyPr>
            <a:noAutofit/>
          </a:bodyPr>
          <a:lstStyle/>
          <a:p>
            <a:r>
              <a:rPr lang="en-US" sz="3600" dirty="0"/>
              <a:t>Experiments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990984"/>
              </p:ext>
            </p:extLst>
          </p:nvPr>
        </p:nvGraphicFramePr>
        <p:xfrm>
          <a:off x="152402" y="904807"/>
          <a:ext cx="4495799" cy="12383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1998">
                  <a:extLst>
                    <a:ext uri="{9D8B030D-6E8A-4147-A177-3AD203B41FA5}">
                      <a16:colId xmlns:a16="http://schemas.microsoft.com/office/drawing/2014/main" val="24431265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1465105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80739886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4184872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04625214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1598652808"/>
                    </a:ext>
                  </a:extLst>
                </a:gridCol>
              </a:tblGrid>
              <a:tr h="41726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PM2.5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</a:t>
                      </a:r>
                      <a:r>
                        <a:rPr lang="en-US" sz="1100" baseline="-25000">
                          <a:effectLst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Humidity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Wind</a:t>
                      </a:r>
                      <a:endParaRPr lang="en-US" sz="1400">
                        <a:effectLst/>
                      </a:endParaRPr>
                    </a:p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Speed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3772854007"/>
                  </a:ext>
                </a:extLst>
              </a:tr>
              <a:tr h="20192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Block 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missing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Spatial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2.2%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3.9%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9.8%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11.8%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502257758"/>
                  </a:ext>
                </a:extLst>
              </a:tr>
              <a:tr h="2153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Temporal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3.5% 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6.5%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9.6%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19.5%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3698895687"/>
                  </a:ext>
                </a:extLst>
              </a:tr>
              <a:tr h="201928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General missing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8.2%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6.8%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4.6%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4.0%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3501661915"/>
                  </a:ext>
                </a:extLst>
              </a:tr>
              <a:tr h="201928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Overall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13.3%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16.0%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21.5%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30.3%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254038163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62608" y="6248400"/>
            <a:ext cx="85527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Xiuwen Yi, </a:t>
            </a:r>
            <a:r>
              <a:rPr lang="en-US" sz="1600" b="1" dirty="0"/>
              <a:t>Yu Zheng</a:t>
            </a:r>
            <a:r>
              <a:rPr lang="en-US" sz="1600" dirty="0"/>
              <a:t>, et al. </a:t>
            </a:r>
            <a:r>
              <a:rPr lang="en-US" sz="1600" dirty="0">
                <a:hlinkClick r:id="rId2"/>
              </a:rPr>
              <a:t>ST-MVL: Filling Missing Values in Geo-sensory Time Series Data</a:t>
            </a:r>
            <a:r>
              <a:rPr lang="en-US" sz="1600" dirty="0"/>
              <a:t>. IJCAI 2016 </a:t>
            </a:r>
          </a:p>
        </p:txBody>
      </p:sp>
    </p:spTree>
    <p:extLst>
      <p:ext uri="{BB962C8B-B14F-4D97-AF65-F5344CB8AC3E}">
        <p14:creationId xmlns:p14="http://schemas.microsoft.com/office/powerpoint/2010/main" val="1349411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athena xmlns="http://schemas.microsoft.com/edu/athena" version="0.1.3641.0">
  <timings duration="126386">
    <event time="48974" type="OnNext" clickIndex="1" wacClickIndex="1"/>
  </timings>
</athena>
</file>

<file path=customXml/item2.xml><?xml version="1.0" encoding="utf-8"?>
<athena xmlns="http://schemas.microsoft.com/edu/athena" version="0.1.3641.0">
  <timings duration="126386">
    <event time="48974" type="OnNext" clickIndex="1" wacClickIndex="1"/>
  </timings>
</athena>
</file>

<file path=customXml/item3.xml><?xml version="1.0" encoding="utf-8"?>
<athena xmlns="http://schemas.microsoft.com/edu/athena" version="0.1.3641.0">
  <timings duration="126386">
    <event time="48974" type="OnNext" clickIndex="1" wacClickIndex="1"/>
  </timings>
</athena>
</file>

<file path=customXml/itemProps1.xml><?xml version="1.0" encoding="utf-8"?>
<ds:datastoreItem xmlns:ds="http://schemas.openxmlformats.org/officeDocument/2006/customXml" ds:itemID="{031BF738-BFF0-4A66-BE82-BBE2F07A38B3}">
  <ds:schemaRefs>
    <ds:schemaRef ds:uri="http://schemas.microsoft.com/edu/athena"/>
  </ds:schemaRefs>
</ds:datastoreItem>
</file>

<file path=customXml/itemProps2.xml><?xml version="1.0" encoding="utf-8"?>
<ds:datastoreItem xmlns:ds="http://schemas.openxmlformats.org/officeDocument/2006/customXml" ds:itemID="{A7FAA096-F66A-45D2-B4E6-7313E3FC1670}">
  <ds:schemaRefs>
    <ds:schemaRef ds:uri="http://schemas.microsoft.com/edu/athena"/>
  </ds:schemaRefs>
</ds:datastoreItem>
</file>

<file path=customXml/itemProps3.xml><?xml version="1.0" encoding="utf-8"?>
<ds:datastoreItem xmlns:ds="http://schemas.openxmlformats.org/officeDocument/2006/customXml" ds:itemID="{E8260EC4-5628-4BE6-861F-B240684D858B}">
  <ds:schemaRefs>
    <ds:schemaRef ds:uri="http://schemas.microsoft.com/edu/athen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58185</TotalTime>
  <Words>674</Words>
  <Application>Microsoft Office PowerPoint</Application>
  <PresentationFormat>On-screen Show (4:3)</PresentationFormat>
  <Paragraphs>277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宋体</vt:lpstr>
      <vt:lpstr>等线</vt:lpstr>
      <vt:lpstr>Arial</vt:lpstr>
      <vt:lpstr>Calibri</vt:lpstr>
      <vt:lpstr>Cambria Math</vt:lpstr>
      <vt:lpstr>Times New Roman</vt:lpstr>
      <vt:lpstr>Wingdings</vt:lpstr>
      <vt:lpstr>Office Theme</vt:lpstr>
      <vt:lpstr>ST-MVL: Filling Missing Values in Geo-sensory Time Series Data</vt:lpstr>
      <vt:lpstr>Filling Missing Values in Spatio-Temporal Data</vt:lpstr>
      <vt:lpstr>Filling Missing Values in Spatio-Temporal Data</vt:lpstr>
      <vt:lpstr>Filling Missing Values in Spatio-Temporal Data</vt:lpstr>
      <vt:lpstr>Fill Missing Values in Spatio-Temporal Datasets</vt:lpstr>
      <vt:lpstr>Global: long-term knowledge</vt:lpstr>
      <vt:lpstr>Local: Recent Context</vt:lpstr>
      <vt:lpstr>Fill Missing Values in Spatio-Temporal Datasets</vt:lpstr>
      <vt:lpstr>Experiments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Zheng</dc:creator>
  <cp:lastModifiedBy>Yu Zheng</cp:lastModifiedBy>
  <cp:revision>3260</cp:revision>
  <dcterms:created xsi:type="dcterms:W3CDTF">2006-08-16T00:00:00Z</dcterms:created>
  <dcterms:modified xsi:type="dcterms:W3CDTF">2016-07-04T08:41:48Z</dcterms:modified>
</cp:coreProperties>
</file>