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39"/>
  </p:notesMasterIdLst>
  <p:sldIdLst>
    <p:sldId id="256" r:id="rId3"/>
    <p:sldId id="258" r:id="rId4"/>
    <p:sldId id="260" r:id="rId5"/>
    <p:sldId id="296" r:id="rId6"/>
    <p:sldId id="266" r:id="rId7"/>
    <p:sldId id="297" r:id="rId8"/>
    <p:sldId id="263" r:id="rId9"/>
    <p:sldId id="270" r:id="rId10"/>
    <p:sldId id="271" r:id="rId11"/>
    <p:sldId id="272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4" r:id="rId21"/>
    <p:sldId id="285" r:id="rId22"/>
    <p:sldId id="286" r:id="rId23"/>
    <p:sldId id="289" r:id="rId24"/>
    <p:sldId id="288" r:id="rId25"/>
    <p:sldId id="291" r:id="rId26"/>
    <p:sldId id="292" r:id="rId27"/>
    <p:sldId id="293" r:id="rId28"/>
    <p:sldId id="294" r:id="rId29"/>
    <p:sldId id="295" r:id="rId30"/>
    <p:sldId id="305" r:id="rId31"/>
    <p:sldId id="298" r:id="rId32"/>
    <p:sldId id="299" r:id="rId33"/>
    <p:sldId id="300" r:id="rId34"/>
    <p:sldId id="302" r:id="rId35"/>
    <p:sldId id="303" r:id="rId36"/>
    <p:sldId id="301" r:id="rId37"/>
    <p:sldId id="264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632" autoAdjust="0"/>
  </p:normalViewPr>
  <p:slideViewPr>
    <p:cSldViewPr snapToGrid="0">
      <p:cViewPr varScale="1">
        <p:scale>
          <a:sx n="93" d="100"/>
          <a:sy n="93" d="100"/>
        </p:scale>
        <p:origin x="12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rvinda\AppData\Local\Microsoft\Windows\INetCache\Content.Outlook\0DOA8YVF\catapul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Opt</c:v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Charts!$H$3:$H$6</c:f>
              <c:strCache>
                <c:ptCount val="4"/>
                <c:pt idx="0">
                  <c:v>Plaintext</c:v>
                </c:pt>
                <c:pt idx="1">
                  <c:v>Customer</c:v>
                </c:pt>
                <c:pt idx="2">
                  <c:v>Strong/Weak</c:v>
                </c:pt>
                <c:pt idx="3">
                  <c:v>Strong/Strong</c:v>
                </c:pt>
              </c:strCache>
            </c:strRef>
          </c:cat>
          <c:val>
            <c:numRef>
              <c:f>(Charts!$C$3,Charts!$C$5,Charts!$C$7,Charts!$C$9)</c:f>
              <c:numCache>
                <c:formatCode>General</c:formatCode>
                <c:ptCount val="4"/>
                <c:pt idx="0">
                  <c:v>1</c:v>
                </c:pt>
                <c:pt idx="1">
                  <c:v>0.94233694790909539</c:v>
                </c:pt>
                <c:pt idx="2">
                  <c:v>0.83658356041210269</c:v>
                </c:pt>
                <c:pt idx="3">
                  <c:v>0.41425487983875003</c:v>
                </c:pt>
              </c:numCache>
            </c:numRef>
          </c:val>
        </c:ser>
        <c:ser>
          <c:idx val="1"/>
          <c:order val="1"/>
          <c:tx>
            <c:v>NoOpt</c:v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Charts!$H$3:$H$6</c:f>
              <c:strCache>
                <c:ptCount val="4"/>
                <c:pt idx="0">
                  <c:v>Plaintext</c:v>
                </c:pt>
                <c:pt idx="1">
                  <c:v>Customer</c:v>
                </c:pt>
                <c:pt idx="2">
                  <c:v>Strong/Weak</c:v>
                </c:pt>
                <c:pt idx="3">
                  <c:v>Strong/Strong</c:v>
                </c:pt>
              </c:strCache>
            </c:strRef>
          </c:cat>
          <c:val>
            <c:numRef>
              <c:f>(Charts!$C$4,Charts!$C$6,Charts!$C$8,Charts!$C$10)</c:f>
              <c:numCache>
                <c:formatCode>General</c:formatCode>
                <c:ptCount val="4"/>
                <c:pt idx="1">
                  <c:v>0.91765696692581289</c:v>
                </c:pt>
                <c:pt idx="2">
                  <c:v>0.67468079987396001</c:v>
                </c:pt>
                <c:pt idx="3">
                  <c:v>5.2626989760175755E-2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7661584"/>
        <c:axId val="187662368"/>
      </c:barChart>
      <c:catAx>
        <c:axId val="187661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662368"/>
        <c:crosses val="autoZero"/>
        <c:auto val="1"/>
        <c:lblAlgn val="ctr"/>
        <c:lblOffset val="100"/>
        <c:noMultiLvlLbl val="0"/>
      </c:catAx>
      <c:valAx>
        <c:axId val="187662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661584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AB942-C7BB-4D85-AD68-F2248FEABD00}" type="datetimeFigureOut">
              <a:rPr lang="en-US" smtClean="0"/>
              <a:t>6/10/2015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79FFD-4290-4783-ADF4-235BAEAE4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64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Good morning: I am Arvind, and I will be talking about a system</a:t>
            </a:r>
            <a:r>
              <a:rPr lang="en-US" baseline="0" dirty="0" smtClean="0"/>
              <a:t> called Cipherbase that a bunch of us listed here built at Microsoft research. </a:t>
            </a:r>
          </a:p>
          <a:p>
            <a:r>
              <a:rPr lang="en-US" baseline="0" dirty="0" smtClean="0"/>
              <a:t>Cipherbase is a database system designed for data confidentiality using encryption and today I will be talking about the overall system design, and specific optimizations related to transaction processing.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79FFD-4290-4783-ADF4-235BAEAE42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601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Here, 1 is encrypted the same way, allowing</a:t>
            </a:r>
            <a:r>
              <a:rPr lang="en-US" baseline="0" dirty="0" smtClean="0"/>
              <a:t> for this query rewrite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79FFD-4290-4783-ADF4-235BAEAE428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015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</a:t>
            </a:r>
            <a:r>
              <a:rPr lang="en-US" baseline="0" dirty="0" smtClean="0"/>
              <a:t> are several homomorphic encryption schemes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A6982-A2B2-4697-A999-13239B9B176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6485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whole bunch of systems that either rely solely</a:t>
            </a:r>
            <a:r>
              <a:rPr lang="en-US" baseline="0" dirty="0" smtClean="0"/>
              <a:t> on PHE, or partially on PHE. </a:t>
            </a:r>
          </a:p>
          <a:p>
            <a:r>
              <a:rPr lang="en-US" baseline="0" dirty="0" smtClean="0"/>
              <a:t>They all inherit have the above limitations:</a:t>
            </a:r>
          </a:p>
          <a:p>
            <a:r>
              <a:rPr lang="en-US" baseline="0" dirty="0" smtClean="0"/>
              <a:t>1. They have limited server functionality because current encryption schemes </a:t>
            </a:r>
          </a:p>
          <a:p>
            <a:r>
              <a:rPr lang="en-US" dirty="0" smtClean="0"/>
              <a:t>2. If there is some chance I need to</a:t>
            </a:r>
            <a:r>
              <a:rPr lang="en-US" baseline="0" dirty="0" smtClean="0"/>
              <a:t> equality on a column I need to keep it deterministically encrypted – </a:t>
            </a:r>
          </a:p>
          <a:p>
            <a:r>
              <a:rPr lang="en-US" baseline="0" dirty="0" smtClean="0"/>
              <a:t>3. I cant compose – encryption scheme that works for addition does not work for equality</a:t>
            </a:r>
          </a:p>
          <a:p>
            <a:r>
              <a:rPr lang="en-US" baseline="0" dirty="0" smtClean="0"/>
              <a:t>4.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79FFD-4290-4783-ADF4-235BAEAE428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028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We, and a few other related work, has focused on a second approach</a:t>
            </a:r>
            <a:r>
              <a:rPr lang="en-US" baseline="0" dirty="0" smtClean="0"/>
              <a:t> that does not rely on cryptography, but instead on hardware provisioned isolation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A6982-A2B2-4697-A999-13239B9B176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790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50" dirty="0" smtClean="0"/>
              <a:t>Vision: cloud servers</a:t>
            </a:r>
            <a:r>
              <a:rPr lang="en-US" sz="1050" baseline="0" dirty="0" smtClean="0"/>
              <a:t> would</a:t>
            </a:r>
            <a:r>
              <a:rPr lang="en-US" sz="1050" dirty="0" smtClean="0"/>
              <a:t> provisioned with special purpose</a:t>
            </a:r>
            <a:r>
              <a:rPr lang="en-US" sz="1050" baseline="0" dirty="0" smtClean="0"/>
              <a:t> “secure” hardware</a:t>
            </a:r>
          </a:p>
          <a:p>
            <a:r>
              <a:rPr lang="en-US" sz="1050" baseline="0" dirty="0" smtClean="0"/>
              <a:t>Secure Hardware would be inaccessible to the adversary, so we keep the key there and do computations in plaintext as long as we are within it</a:t>
            </a:r>
          </a:p>
          <a:p>
            <a:r>
              <a:rPr lang="en-US" sz="1050" baseline="0" dirty="0" smtClean="0"/>
              <a:t>Slight relaxation of our original goal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A6982-A2B2-4697-A999-13239B9B176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952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While there has been a long history of using hardware to solve security problems – </a:t>
            </a:r>
          </a:p>
          <a:p>
            <a:r>
              <a:rPr lang="en-US" dirty="0" smtClean="0"/>
              <a:t>All your laptops, e.g., come with</a:t>
            </a:r>
            <a:r>
              <a:rPr lang="en-US" baseline="0" dirty="0" smtClean="0"/>
              <a:t> TPM chips that can be used for disk encryption</a:t>
            </a:r>
          </a:p>
          <a:p>
            <a:r>
              <a:rPr lang="en-US" baseline="0" dirty="0" smtClean="0"/>
              <a:t>Important factoid: becoming mainstream and commoditized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79FFD-4290-4783-ADF4-235BAEAE428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907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r>
              <a:rPr lang="en-US" baseline="0" dirty="0" smtClean="0"/>
              <a:t> of secure h/w becoming mainstream: Intel SGX</a:t>
            </a:r>
          </a:p>
          <a:p>
            <a:r>
              <a:rPr lang="en-US" baseline="0" dirty="0" smtClean="0"/>
              <a:t>Particular mode that will become available on a commodity intel chip that will allow secure execution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F54DB-82B9-46DC-BC72-CD12CEE0902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53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Secure h/w</a:t>
            </a:r>
            <a:r>
              <a:rPr lang="en-US" baseline="0" dirty="0" smtClean="0"/>
              <a:t> raises an interesting design question: “What is the functionality that runs on secure hardware?”</a:t>
            </a:r>
          </a:p>
          <a:p>
            <a:r>
              <a:rPr lang="en-US" baseline="0" dirty="0" smtClean="0"/>
              <a:t> 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At one extreme: Put the entire database inside the secure hardware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Other extreme: Put the smallest amount of functionality required to operate on encrypted data on secure hardware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Hybrid designs in between</a:t>
            </a:r>
          </a:p>
          <a:p>
            <a:endParaRPr lang="en-US" dirty="0" smtClean="0"/>
          </a:p>
          <a:p>
            <a:r>
              <a:rPr lang="en-US" dirty="0" smtClean="0"/>
              <a:t>Design</a:t>
            </a:r>
            <a:r>
              <a:rPr lang="en-US" baseline="0" dirty="0" smtClean="0"/>
              <a:t> choice exposes h</a:t>
            </a:r>
            <a:r>
              <a:rPr lang="en-US" dirty="0" smtClean="0"/>
              <a:t>igh-level tradeoffs:</a:t>
            </a:r>
          </a:p>
          <a:p>
            <a:r>
              <a:rPr lang="en-US" dirty="0" smtClean="0"/>
              <a:t>Code that</a:t>
            </a:r>
            <a:r>
              <a:rPr lang="en-US" baseline="0" dirty="0" smtClean="0"/>
              <a:t> runs in the secure hardware – trusted computing base. </a:t>
            </a:r>
          </a:p>
          <a:p>
            <a:r>
              <a:rPr lang="en-US" baseline="0" dirty="0" smtClean="0"/>
              <a:t>If there are bugs in this code – this module could be compromised and we will be back to square one</a:t>
            </a:r>
            <a:endParaRPr lang="en-US" dirty="0" smtClean="0"/>
          </a:p>
          <a:p>
            <a:pPr marL="228600" indent="-228600">
              <a:buAutoNum type="arabicParenR"/>
            </a:pPr>
            <a:r>
              <a:rPr lang="en-US" dirty="0" smtClean="0"/>
              <a:t>Security</a:t>
            </a:r>
            <a:r>
              <a:rPr lang="en-US" baseline="0" dirty="0" smtClean="0"/>
              <a:t>: it is important to keep this simple</a:t>
            </a:r>
            <a:endParaRPr lang="en-US" dirty="0" smtClean="0"/>
          </a:p>
          <a:p>
            <a:pPr marL="228600" indent="-228600">
              <a:buAutoNum type="arabicParenR"/>
            </a:pPr>
            <a:r>
              <a:rPr lang="en-US" dirty="0" smtClean="0"/>
              <a:t>Software</a:t>
            </a:r>
            <a:r>
              <a:rPr lang="en-US" baseline="0" dirty="0" smtClean="0"/>
              <a:t> engineering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F54DB-82B9-46DC-BC72-CD12CEE0902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90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F54DB-82B9-46DC-BC72-CD12CEE0902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313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Other tradeoffs as well</a:t>
            </a:r>
          </a:p>
          <a:p>
            <a:r>
              <a:rPr lang="en-US" dirty="0" smtClean="0"/>
              <a:t>Jury</a:t>
            </a:r>
            <a:r>
              <a:rPr lang="en-US" baseline="0" dirty="0" smtClean="0"/>
              <a:t> is still out which is the best design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F54DB-82B9-46DC-BC72-CD12CEE0902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06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50" baseline="0" dirty="0" smtClean="0"/>
              <a:t>Motivation for data confidentiality: arises from data security concerns in the cloud</a:t>
            </a:r>
          </a:p>
          <a:p>
            <a:r>
              <a:rPr lang="en-US" sz="1050" baseline="0" dirty="0" smtClean="0"/>
              <a:t>As a customer, I don’t control the people who manage the cloud</a:t>
            </a:r>
          </a:p>
          <a:p>
            <a:r>
              <a:rPr lang="en-US" sz="1050" baseline="0" dirty="0" smtClean="0"/>
              <a:t>How do I know that some rogue admin is not snooping and selling my sensitive data</a:t>
            </a:r>
          </a:p>
          <a:p>
            <a:r>
              <a:rPr lang="en-US" sz="1050" baseline="0" dirty="0" smtClean="0"/>
              <a:t>How do I know that cloud servers are not compromised allowing some hacker to run away with my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A6982-A2B2-4697-A999-13239B9B17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881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79FFD-4290-4783-ADF4-235BAEAE428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561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Points to note:</a:t>
            </a:r>
          </a:p>
          <a:p>
            <a:pPr marL="228600" indent="-228600">
              <a:buAutoNum type="arabicParenR"/>
            </a:pPr>
            <a:r>
              <a:rPr lang="en-US" dirty="0" smtClean="0"/>
              <a:t>Secure hardware: FPGA connected through </a:t>
            </a:r>
            <a:r>
              <a:rPr lang="en-US" dirty="0" err="1" smtClean="0"/>
              <a:t>PCIe</a:t>
            </a:r>
            <a:r>
              <a:rPr lang="en-US" dirty="0" smtClean="0"/>
              <a:t>, </a:t>
            </a:r>
          </a:p>
          <a:p>
            <a:pPr marL="228600" indent="-228600">
              <a:buAutoNum type="arabicParenR"/>
            </a:pPr>
            <a:r>
              <a:rPr lang="en-US" dirty="0" smtClean="0"/>
              <a:t>Most functionality implemented on insecure</a:t>
            </a:r>
            <a:r>
              <a:rPr lang="en-US" baseline="0" dirty="0" smtClean="0"/>
              <a:t> x86 servers</a:t>
            </a:r>
            <a:endParaRPr lang="en-US" dirty="0" smtClean="0"/>
          </a:p>
          <a:p>
            <a:pPr marL="228600" indent="-228600">
              <a:buAutoNum type="arabicParenR"/>
            </a:pPr>
            <a:r>
              <a:rPr lang="en-US" dirty="0" smtClean="0"/>
              <a:t>Column-level</a:t>
            </a:r>
            <a:r>
              <a:rPr lang="en-US" baseline="0" dirty="0" smtClean="0"/>
              <a:t> encryption</a:t>
            </a:r>
            <a:endParaRPr lang="en-US" dirty="0" smtClean="0"/>
          </a:p>
          <a:p>
            <a:pPr marL="228600" indent="-228600">
              <a:buAutoNum type="arabicParenR"/>
            </a:pPr>
            <a:r>
              <a:rPr lang="en-US" baseline="0" dirty="0" smtClean="0"/>
              <a:t>Encrypted data sits in untrusted part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Encryption transparent to the app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Interacts through the library which hides all encryption details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FPGA designed as a stack machine to evaluate expressions</a:t>
            </a:r>
          </a:p>
          <a:p>
            <a:pPr marL="685800" lvl="1" indent="-228600">
              <a:buAutoNum type="arabicParenR"/>
            </a:pPr>
            <a:r>
              <a:rPr lang="en-US" baseline="0" dirty="0" smtClean="0"/>
              <a:t>Knowns nothing about database processing</a:t>
            </a:r>
          </a:p>
          <a:p>
            <a:pPr marL="228600" lvl="0" indent="-228600">
              <a:buAutoNum type="arabicParenR"/>
            </a:pPr>
            <a:r>
              <a:rPr lang="en-US" baseline="0" dirty="0" smtClean="0"/>
              <a:t>Example query: client generates a program that takes one encrypted parameter, adds 10, and returns the encrypted result</a:t>
            </a:r>
          </a:p>
          <a:p>
            <a:pPr marL="228600" lvl="0" indent="-228600">
              <a:buAutoNum type="arabicParenR"/>
            </a:pPr>
            <a:r>
              <a:rPr lang="en-US" baseline="0" dirty="0" smtClean="0"/>
              <a:t>Rewrites the query to reference this program</a:t>
            </a:r>
          </a:p>
          <a:p>
            <a:pPr marL="228600" lvl="0" indent="-228600">
              <a:buAutoNum type="arabicParenR"/>
            </a:pPr>
            <a:r>
              <a:rPr lang="en-US" baseline="0" dirty="0" smtClean="0"/>
              <a:t>Most of the query processing – indexing, locking, buffering, happen on untrusted machine using regular </a:t>
            </a:r>
            <a:r>
              <a:rPr lang="en-US" baseline="0" dirty="0" err="1" smtClean="0"/>
              <a:t>sql</a:t>
            </a:r>
            <a:r>
              <a:rPr lang="en-US" baseline="0" dirty="0" smtClean="0"/>
              <a:t> server code</a:t>
            </a:r>
          </a:p>
          <a:p>
            <a:pPr marL="228600" lvl="0" indent="-228600">
              <a:buAutoNum type="arabicParenR"/>
            </a:pPr>
            <a:endParaRPr lang="en-US" baseline="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9C40-1A87-44A2-B164-896A7E1492A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632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Previous example, we made our life easier by keeping the primary key column which had an index in plaintext</a:t>
            </a:r>
          </a:p>
          <a:p>
            <a:r>
              <a:rPr lang="en-US" dirty="0" smtClean="0"/>
              <a:t>What if we</a:t>
            </a:r>
            <a:r>
              <a:rPr lang="en-US" baseline="0" dirty="0" smtClean="0"/>
              <a:t> want to encrypt it?</a:t>
            </a:r>
          </a:p>
          <a:p>
            <a:r>
              <a:rPr lang="en-US" baseline="0" dirty="0" smtClean="0"/>
              <a:t>Cipherbase supports indexes over encrypted columns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9C40-1A87-44A2-B164-896A7E1492A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8694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does an index over encrypted column</a:t>
            </a:r>
            <a:r>
              <a:rPr lang="en-US" baseline="0" dirty="0" smtClean="0"/>
              <a:t> look:</a:t>
            </a:r>
          </a:p>
          <a:p>
            <a:endParaRPr lang="en-US" baseline="0" dirty="0" smtClean="0"/>
          </a:p>
          <a:p>
            <a:pPr marL="228600" indent="-228600">
              <a:buAutoNum type="arabicParenR"/>
            </a:pPr>
            <a:r>
              <a:rPr lang="en-US" baseline="0" dirty="0" smtClean="0"/>
              <a:t>Pretty much like any other b+ index on binary values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Except that keys appear random and not sorted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This is because the sort ordering is based on the plaintext values</a:t>
            </a:r>
          </a:p>
          <a:p>
            <a:pPr marL="685800" lvl="1" indent="-228600">
              <a:buAutoNum type="arabicParenR"/>
            </a:pPr>
            <a:r>
              <a:rPr lang="en-US" baseline="0" dirty="0" smtClean="0"/>
              <a:t>If we were to magically decrypt the encrypted values, the B=tree would look like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79FFD-4290-4783-ADF4-235BAEAE428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739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Of course, the encryption key is not in the untrusted system,</a:t>
            </a:r>
          </a:p>
          <a:p>
            <a:r>
              <a:rPr lang="en-US" dirty="0" smtClean="0"/>
              <a:t>So adversary sees only random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79FFD-4290-4783-ADF4-235BAEAE428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857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see how the index is used, consider the same query</a:t>
            </a:r>
          </a:p>
          <a:p>
            <a:r>
              <a:rPr lang="en-US" dirty="0" smtClean="0"/>
              <a:t>Now</a:t>
            </a:r>
            <a:r>
              <a:rPr lang="en-US" baseline="0" dirty="0" smtClean="0"/>
              <a:t> we need another program in FPGA – comparing two encrypted values</a:t>
            </a:r>
          </a:p>
          <a:p>
            <a:r>
              <a:rPr lang="en-US" dirty="0" smtClean="0"/>
              <a:t>Original query is rewritten as follows:</a:t>
            </a:r>
            <a:endParaRPr lang="en-US" dirty="0"/>
          </a:p>
          <a:p>
            <a:r>
              <a:rPr lang="en-US" dirty="0" smtClean="0"/>
              <a:t>Note:</a:t>
            </a:r>
            <a:r>
              <a:rPr lang="en-US" baseline="0" dirty="0" smtClean="0"/>
              <a:t> encryption is non-deterministic</a:t>
            </a:r>
          </a:p>
          <a:p>
            <a:r>
              <a:rPr lang="en-US" baseline="0" dirty="0" smtClean="0"/>
              <a:t>FPGA has a program to compare two encrypted values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9C40-1A87-44A2-B164-896A7E1492A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068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Binary search as before, except that all comparisons for the binary search</a:t>
            </a:r>
            <a:r>
              <a:rPr lang="en-US" baseline="0" dirty="0" smtClean="0"/>
              <a:t> go through the FPGA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79FFD-4290-4783-ADF4-235BAEAE428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729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comparison and the page traversal induced by its</a:t>
            </a:r>
            <a:r>
              <a:rPr lang="en-US" baseline="0" dirty="0" smtClean="0"/>
              <a:t> result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79FFD-4290-4783-ADF4-235BAEAE428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811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Wrap</a:t>
            </a:r>
            <a:r>
              <a:rPr lang="en-US" baseline="0" dirty="0" smtClean="0"/>
              <a:t> up: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9C40-1A87-44A2-B164-896A7E1492A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8800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</a:t>
            </a:r>
            <a:r>
              <a:rPr lang="en-US" baseline="0" dirty="0" smtClean="0"/>
              <a:t> subtlety: FPGA programs invoked – their input and output – adversary can learn something</a:t>
            </a:r>
          </a:p>
          <a:p>
            <a:r>
              <a:rPr lang="en-US" baseline="0" dirty="0" smtClean="0"/>
              <a:t>Characterize data security: operational – meaning the final security that you get is a function of the operations that you perform</a:t>
            </a:r>
          </a:p>
          <a:p>
            <a:r>
              <a:rPr lang="en-US" baseline="0" dirty="0" smtClean="0"/>
              <a:t>Is this good, bad, acceptable?</a:t>
            </a:r>
          </a:p>
          <a:p>
            <a:r>
              <a:rPr lang="en-US" baseline="0" dirty="0" smtClean="0"/>
              <a:t>Requires a really strong adversary</a:t>
            </a:r>
          </a:p>
          <a:p>
            <a:r>
              <a:rPr lang="en-US" baseline="0" dirty="0" smtClean="0"/>
              <a:t>At any rate: stronger or comparable to prior systems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79FFD-4290-4783-ADF4-235BAEAE428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466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a cloud provider, one way of addressing these concerns is through encryption</a:t>
            </a:r>
          </a:p>
          <a:p>
            <a:r>
              <a:rPr lang="en-US" dirty="0" smtClean="0"/>
              <a:t>Cloud</a:t>
            </a:r>
            <a:r>
              <a:rPr lang="en-US" baseline="0" dirty="0" smtClean="0"/>
              <a:t> provider can then say – your data encrypted, encryption is key is not accessible to admins, so there is no way for them to get to your data.</a:t>
            </a:r>
            <a:endParaRPr lang="en-US" dirty="0" smtClean="0"/>
          </a:p>
          <a:p>
            <a:r>
              <a:rPr lang="en-US" dirty="0" smtClean="0"/>
              <a:t>This is the motivation</a:t>
            </a:r>
            <a:r>
              <a:rPr lang="en-US" baseline="0" dirty="0" smtClean="0"/>
              <a:t> for encryption, </a:t>
            </a:r>
            <a:endParaRPr lang="en-US" dirty="0" smtClean="0"/>
          </a:p>
          <a:p>
            <a:r>
              <a:rPr lang="en-US" dirty="0" smtClean="0"/>
              <a:t>Let</a:t>
            </a:r>
            <a:r>
              <a:rPr lang="en-US" baseline="0" dirty="0" smtClean="0"/>
              <a:t> us understand: </a:t>
            </a:r>
            <a:r>
              <a:rPr lang="en-US" dirty="0" smtClean="0"/>
              <a:t>What does it mean for database system to support encryption:</a:t>
            </a:r>
          </a:p>
          <a:p>
            <a:r>
              <a:rPr lang="en-US" dirty="0" smtClean="0"/>
              <a:t>General idea: data remains encrypted</a:t>
            </a:r>
            <a:r>
              <a:rPr lang="en-US" baseline="0" dirty="0" smtClean="0"/>
              <a:t> at all times</a:t>
            </a:r>
            <a:endParaRPr lang="en-US" dirty="0" smtClean="0"/>
          </a:p>
          <a:p>
            <a:r>
              <a:rPr lang="en-US" baseline="0" dirty="0" smtClean="0"/>
              <a:t>For contrast: this is what the current world looks like:</a:t>
            </a:r>
          </a:p>
          <a:p>
            <a:r>
              <a:rPr lang="en-US" baseline="0" dirty="0" smtClean="0"/>
              <a:t>Plaintext database, queries with constants exposed, plaintext results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A6982-A2B2-4697-A999-13239B9B17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18091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Naïve TPCC</a:t>
            </a:r>
            <a:r>
              <a:rPr lang="en-US" baseline="0" dirty="0" smtClean="0"/>
              <a:t> New Order: 300 roundtrips, each few micro-seconds. Kill performance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79FFD-4290-4783-ADF4-235BAEAE428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0573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79FFD-4290-4783-ADF4-235BAEAE428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6085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79FFD-4290-4783-ADF4-235BAEAE428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39952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Summary of this talk: we have built a system called Cipherbase that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79FFD-4290-4783-ADF4-235BAEAE428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302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Database:</a:t>
            </a:r>
            <a:r>
              <a:rPr lang="en-US" baseline="0" dirty="0" smtClean="0"/>
              <a:t> stored encrypted</a:t>
            </a:r>
          </a:p>
          <a:p>
            <a:r>
              <a:rPr lang="en-US" baseline="0" dirty="0" smtClean="0"/>
              <a:t>Queries constants: encrypted</a:t>
            </a:r>
          </a:p>
          <a:p>
            <a:r>
              <a:rPr lang="en-US" baseline="0" dirty="0" smtClean="0"/>
              <a:t>Results: encrypted</a:t>
            </a:r>
          </a:p>
          <a:p>
            <a:r>
              <a:rPr lang="en-US" baseline="0" dirty="0" smtClean="0"/>
              <a:t>Data remains encrypted at all parts of the </a:t>
            </a:r>
            <a:r>
              <a:rPr lang="en-US" baseline="0" dirty="0" err="1" smtClean="0"/>
              <a:t>qp</a:t>
            </a:r>
            <a:r>
              <a:rPr lang="en-US" baseline="0" dirty="0" smtClean="0"/>
              <a:t> stack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A6982-A2B2-4697-A999-13239B9B17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474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the takeaway slide:</a:t>
            </a:r>
            <a:endParaRPr lang="en-US" dirty="0" smtClean="0"/>
          </a:p>
          <a:p>
            <a:r>
              <a:rPr lang="en-US" dirty="0" smtClean="0"/>
              <a:t>As I mentioned earlier, we have built a system called Cipherbase that</a:t>
            </a:r>
            <a:r>
              <a:rPr lang="en-US" baseline="0" dirty="0" smtClean="0"/>
              <a:t> comes very close to providing this functionality and security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We can encrypt the data using the strongest encryption schemes crypto community has designed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Small </a:t>
            </a:r>
            <a:r>
              <a:rPr lang="en-US" baseline="0" dirty="0" err="1" smtClean="0"/>
              <a:t>fineprint</a:t>
            </a:r>
            <a:r>
              <a:rPr lang="en-US" baseline="0" dirty="0" smtClean="0"/>
              <a:t> which I will talk about shortly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Otherwise, it is like any other database system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In fact, Cipherbase is modified SQL Server - full functionality of an industrial strength database system, including concurrency, recovery, and stored procedures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Performance overhead acceptable – 100 </a:t>
            </a:r>
            <a:r>
              <a:rPr lang="en-US" baseline="0" dirty="0" err="1" smtClean="0"/>
              <a:t>xacts</a:t>
            </a:r>
            <a:r>
              <a:rPr lang="en-US" baseline="0" dirty="0" smtClean="0"/>
              <a:t>, we can do 85 on typical encryption settings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No prior work comes close to matching our S,F,P characteristics (or even two of the three)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I hope to convince you that fundamental systems work is required to achieve this</a:t>
            </a:r>
          </a:p>
          <a:p>
            <a:pPr marL="171450" indent="-171450">
              <a:buFontTx/>
              <a:buChar char="-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79FFD-4290-4783-ADF4-235BAEAE428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454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Organization for the rest of the talk:</a:t>
            </a:r>
          </a:p>
          <a:p>
            <a:r>
              <a:rPr lang="en-US" dirty="0" smtClean="0"/>
              <a:t>I will start by discussing</a:t>
            </a:r>
            <a:r>
              <a:rPr lang="en-US" baseline="0" dirty="0" smtClean="0"/>
              <a:t> the spectrum of solution approaches and where we fall in the spectrum</a:t>
            </a:r>
          </a:p>
          <a:p>
            <a:r>
              <a:rPr lang="en-US" baseline="0" dirty="0" smtClean="0"/>
              <a:t>Then present Cipherbase details and finally evaluation of our system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79FFD-4290-4783-ADF4-235BAEAE428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421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makes encryption challenging?</a:t>
            </a:r>
          </a:p>
          <a:p>
            <a:r>
              <a:rPr lang="en-US" dirty="0" smtClean="0"/>
              <a:t>Encryption “hides” data, so</a:t>
            </a:r>
            <a:r>
              <a:rPr lang="en-US" baseline="0" dirty="0" smtClean="0"/>
              <a:t> traditional query processing does not work in an obvious way</a:t>
            </a:r>
          </a:p>
          <a:p>
            <a:r>
              <a:rPr lang="en-US" baseline="0" dirty="0" smtClean="0"/>
              <a:t>I don’t know which records have student id 1, if their scores are encrypted, I don’t know how to add them ..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A6982-A2B2-4697-A999-13239B9B17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292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two fundamental techniques we can use</a:t>
            </a:r>
            <a:r>
              <a:rPr lang="en-US" baseline="0" dirty="0" smtClean="0"/>
              <a:t> to address this challenge</a:t>
            </a:r>
          </a:p>
          <a:p>
            <a:r>
              <a:rPr lang="en-US" baseline="0" dirty="0" smtClean="0"/>
              <a:t>1. First technique relies on crypto magic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A6982-A2B2-4697-A999-13239B9B17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786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Simplest</a:t>
            </a:r>
            <a:r>
              <a:rPr lang="en-US" baseline="0" dirty="0" smtClean="0"/>
              <a:t> “homomorphic encryption” scheme is deterministic encryption.</a:t>
            </a:r>
          </a:p>
          <a:p>
            <a:r>
              <a:rPr lang="en-US" baseline="0" dirty="0" smtClean="0"/>
              <a:t>A value every time it is encrypted deterministically produces the same ciphertext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A6982-A2B2-4697-A999-13239B9B17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28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ICDE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C6E81-FB20-4D13-857D-45C6C238B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072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ICDE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C6E81-FB20-4D13-857D-45C6C238B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13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ICDE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C6E81-FB20-4D13-857D-45C6C238B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86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491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>
                <a:latin typeface="Calibri" panose="020F0502020204030204" pitchFamily="34" charset="0"/>
              </a:defRPr>
            </a:lvl1pPr>
            <a:lvl2pPr>
              <a:lnSpc>
                <a:spcPct val="150000"/>
              </a:lnSpc>
              <a:defRPr>
                <a:latin typeface="Calibri" panose="020F0502020204030204" pitchFamily="34" charset="0"/>
              </a:defRPr>
            </a:lvl2pPr>
            <a:lvl3pPr>
              <a:lnSpc>
                <a:spcPct val="150000"/>
              </a:lnSpc>
              <a:defRPr>
                <a:latin typeface="Calibri" panose="020F0502020204030204" pitchFamily="34" charset="0"/>
              </a:defRPr>
            </a:lvl3pPr>
            <a:lvl4pPr>
              <a:lnSpc>
                <a:spcPct val="150000"/>
              </a:lnSpc>
              <a:defRPr>
                <a:latin typeface="Calibri" panose="020F0502020204030204" pitchFamily="34" charset="0"/>
              </a:defRPr>
            </a:lvl4pPr>
            <a:lvl5pPr>
              <a:lnSpc>
                <a:spcPct val="150000"/>
              </a:lnSpc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>
                <a:latin typeface="Calibri" panose="020F0502020204030204" pitchFamily="34" charset="0"/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020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107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lnSpc>
                <a:spcPct val="150000"/>
              </a:lnSpc>
              <a:defRPr sz="2800">
                <a:latin typeface="Calibri" panose="020F0502020204030204" pitchFamily="34" charset="0"/>
              </a:defRPr>
            </a:lvl1pPr>
            <a:lvl2pPr>
              <a:lnSpc>
                <a:spcPct val="150000"/>
              </a:lnSpc>
              <a:defRPr sz="2400">
                <a:latin typeface="Calibri" panose="020F0502020204030204" pitchFamily="34" charset="0"/>
              </a:defRPr>
            </a:lvl2pPr>
            <a:lvl3pPr>
              <a:lnSpc>
                <a:spcPct val="150000"/>
              </a:lnSpc>
              <a:defRPr sz="2000">
                <a:latin typeface="Calibri" panose="020F0502020204030204" pitchFamily="34" charset="0"/>
              </a:defRPr>
            </a:lvl3pPr>
            <a:lvl4pPr>
              <a:lnSpc>
                <a:spcPct val="150000"/>
              </a:lnSpc>
              <a:defRPr sz="1800">
                <a:latin typeface="Calibri" panose="020F0502020204030204" pitchFamily="34" charset="0"/>
              </a:defRPr>
            </a:lvl4pPr>
            <a:lvl5pPr>
              <a:lnSpc>
                <a:spcPct val="150000"/>
              </a:lnSpc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lnSpc>
                <a:spcPct val="150000"/>
              </a:lnSpc>
              <a:defRPr sz="2800">
                <a:latin typeface="Calibri" panose="020F0502020204030204" pitchFamily="34" charset="0"/>
              </a:defRPr>
            </a:lvl1pPr>
            <a:lvl2pPr>
              <a:lnSpc>
                <a:spcPct val="150000"/>
              </a:lnSpc>
              <a:defRPr sz="2400">
                <a:latin typeface="Calibri" panose="020F0502020204030204" pitchFamily="34" charset="0"/>
              </a:defRPr>
            </a:lvl2pPr>
            <a:lvl3pPr>
              <a:lnSpc>
                <a:spcPct val="150000"/>
              </a:lnSpc>
              <a:defRPr sz="2000">
                <a:latin typeface="Calibri" panose="020F0502020204030204" pitchFamily="34" charset="0"/>
              </a:defRPr>
            </a:lvl3pPr>
            <a:lvl4pPr>
              <a:lnSpc>
                <a:spcPct val="150000"/>
              </a:lnSpc>
              <a:defRPr sz="1800">
                <a:latin typeface="Calibri" panose="020F0502020204030204" pitchFamily="34" charset="0"/>
              </a:defRPr>
            </a:lvl4pPr>
            <a:lvl5pPr>
              <a:lnSpc>
                <a:spcPct val="150000"/>
              </a:lnSpc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082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203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065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182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423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ICDE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C6E81-FB20-4D13-857D-45C6C238B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7406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58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875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234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ICDE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C6E81-FB20-4D13-857D-45C6C238B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181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ICDE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C6E81-FB20-4D13-857D-45C6C238B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5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ICDE 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C6E81-FB20-4D13-857D-45C6C238B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ICDE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C6E81-FB20-4D13-857D-45C6C238B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04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ICDE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C6E81-FB20-4D13-857D-45C6C238B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3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ICDE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C6E81-FB20-4D13-857D-45C6C238B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12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4/15/2015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ICDE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C6E81-FB20-4D13-857D-45C6C238B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90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4/15/2015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ICDE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C6E81-FB20-4D13-857D-45C6C238B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89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861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0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4.png"/><Relationship Id="rId11" Type="http://schemas.openxmlformats.org/officeDocument/2006/relationships/image" Target="../media/image17.png"/><Relationship Id="rId5" Type="http://schemas.openxmlformats.org/officeDocument/2006/relationships/image" Target="../media/image3.png"/><Relationship Id="rId10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3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2.jpg"/><Relationship Id="rId5" Type="http://schemas.openxmlformats.org/officeDocument/2006/relationships/image" Target="../media/image21.jpg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2.jpg"/><Relationship Id="rId4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12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4.jpg"/><Relationship Id="rId5" Type="http://schemas.openxmlformats.org/officeDocument/2006/relationships/image" Target="../media/image22.jpg"/><Relationship Id="rId4" Type="http://schemas.openxmlformats.org/officeDocument/2006/relationships/image" Target="../media/image19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2.jpg"/><Relationship Id="rId5" Type="http://schemas.openxmlformats.org/officeDocument/2006/relationships/image" Target="../media/image12.jpg"/><Relationship Id="rId4" Type="http://schemas.openxmlformats.org/officeDocument/2006/relationships/image" Target="../media/image1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11.jpg"/><Relationship Id="rId4" Type="http://schemas.openxmlformats.org/officeDocument/2006/relationships/image" Target="../media/image8.png"/><Relationship Id="rId9" Type="http://schemas.openxmlformats.org/officeDocument/2006/relationships/image" Target="../media/image10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8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14.jpg"/><Relationship Id="rId4" Type="http://schemas.openxmlformats.org/officeDocument/2006/relationships/image" Target="../media/image8.png"/><Relationship Id="rId9" Type="http://schemas.openxmlformats.org/officeDocument/2006/relationships/image" Target="../media/image1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3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Transaction Processing on</a:t>
            </a:r>
            <a:br>
              <a:rPr lang="en-US" dirty="0" smtClean="0"/>
            </a:br>
            <a:r>
              <a:rPr lang="en-US" dirty="0" smtClean="0"/>
              <a:t>Confidential Data</a:t>
            </a:r>
            <a:br>
              <a:rPr lang="en-US" dirty="0" smtClean="0"/>
            </a:br>
            <a:r>
              <a:rPr lang="en-US" dirty="0" smtClean="0"/>
              <a:t>using Cipherbase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54885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Arvind Arasu, Ken Eguro, Manas Joglekar*</a:t>
            </a:r>
          </a:p>
          <a:p>
            <a:r>
              <a:rPr lang="en-US" dirty="0" smtClean="0"/>
              <a:t>Raghav Kaushik, Donald Kossmann, Ravi Ramamurthy</a:t>
            </a:r>
          </a:p>
          <a:p>
            <a:r>
              <a:rPr lang="en-US" dirty="0" smtClean="0"/>
              <a:t>Microsoft Research</a:t>
            </a:r>
          </a:p>
          <a:p>
            <a:r>
              <a:rPr lang="en-US" dirty="0" smtClean="0"/>
              <a:t>Stanford University*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72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Deterministic Encryption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057401" y="4060877"/>
          <a:ext cx="4419601" cy="1854200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2895601"/>
                <a:gridCol w="9144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StudentId_DET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AssignId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Score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bd6e7c3df2b5779e0b61216e8b10b689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>
                    <a:solidFill>
                      <a:srgbClr val="00B05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68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bd6e7c3df2b5779e0b61216e8b10b689</a:t>
                      </a:r>
                      <a:endParaRPr lang="en-US" sz="120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>
                    <a:solidFill>
                      <a:srgbClr val="00B05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71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7ad5fda789ef4e272bca100b3d9ff59f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99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…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…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…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Straight Arrow Connector 4"/>
          <p:cNvCxnSpPr>
            <a:stCxn id="4" idx="0"/>
            <a:endCxn id="8" idx="2"/>
          </p:cNvCxnSpPr>
          <p:nvPr/>
        </p:nvCxnSpPr>
        <p:spPr>
          <a:xfrm flipV="1">
            <a:off x="4267200" y="3372775"/>
            <a:ext cx="5628" cy="6881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296018" y="1489502"/>
            <a:ext cx="5371983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B668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select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*</a:t>
            </a:r>
          </a:p>
          <a:p>
            <a:r>
              <a:rPr lang="en-US" sz="1600" b="1" dirty="0">
                <a:solidFill>
                  <a:srgbClr val="0B668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from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assignment</a:t>
            </a:r>
          </a:p>
          <a:p>
            <a:r>
              <a:rPr lang="en-US" sz="1600" b="1" dirty="0">
                <a:solidFill>
                  <a:srgbClr val="0B668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where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studentid_det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200" dirty="0">
                <a:latin typeface="Consolas" panose="020B0609020204030204" pitchFamily="49" charset="0"/>
                <a:cs typeface="Consolas" panose="020B0609020204030204" pitchFamily="49" charset="0"/>
              </a:rPr>
              <a:t>bd6e7c3df2b5779e0b61216e8b10b689</a:t>
            </a:r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325839" y="2763174"/>
                <a:ext cx="1893979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𝑆𝑡𝑢𝑑𝑒𝑛𝑡𝐼𝑑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𝑑𝑒𝑡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𝑏𝑑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6…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1838" y="2763174"/>
                <a:ext cx="1893979" cy="609600"/>
              </a:xfrm>
              <a:prstGeom prst="rect">
                <a:avLst/>
              </a:prstGeom>
              <a:blipFill rotWithShape="0">
                <a:blip r:embed="rId3"/>
                <a:stretch>
                  <a:fillRect l="-25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7772400" y="1920558"/>
            <a:ext cx="2819400" cy="399940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stCxn id="8" idx="0"/>
          </p:cNvCxnSpPr>
          <p:nvPr/>
        </p:nvCxnSpPr>
        <p:spPr>
          <a:xfrm flipV="1">
            <a:off x="4272828" y="2003614"/>
            <a:ext cx="38100" cy="759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14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736" y="6753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Homomorphic</a:t>
            </a:r>
            <a:r>
              <a:rPr lang="en-US" sz="3600" dirty="0" smtClean="0"/>
              <a:t> </a:t>
            </a:r>
            <a:r>
              <a:rPr lang="en-US" dirty="0" smtClean="0"/>
              <a:t>Encryption Schemes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419601" y="1600200"/>
            <a:ext cx="3092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Fully Homomorphic Encryption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06752" y="3146076"/>
            <a:ext cx="2852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Order-Preserving Encryption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81801" y="4311134"/>
            <a:ext cx="2502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Deterministic Encryption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15116" y="5562601"/>
            <a:ext cx="1901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</a:rPr>
              <a:t>Non-Deterministic</a:t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>Encryption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52601" y="3657601"/>
            <a:ext cx="1460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latin typeface="Calibri" panose="020F0502020204030204" pitchFamily="34" charset="0"/>
              </a:rPr>
              <a:t>Paillier</a:t>
            </a:r>
            <a:r>
              <a:rPr lang="en-US" dirty="0">
                <a:latin typeface="Calibri" panose="020F0502020204030204" pitchFamily="34" charset="0"/>
              </a:rPr>
              <a:t> </a:t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>Cryptosystem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38601" y="3657600"/>
            <a:ext cx="1460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latin typeface="Calibri" panose="020F0502020204030204" pitchFamily="34" charset="0"/>
              </a:rPr>
              <a:t>ElGamal</a:t>
            </a: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>Cryptosystem</a:t>
            </a:r>
          </a:p>
        </p:txBody>
      </p:sp>
      <p:cxnSp>
        <p:nvCxnSpPr>
          <p:cNvPr id="10" name="Straight Arrow Connector 9"/>
          <p:cNvCxnSpPr>
            <a:stCxn id="8" idx="0"/>
            <a:endCxn id="3" idx="2"/>
          </p:cNvCxnSpPr>
          <p:nvPr/>
        </p:nvCxnSpPr>
        <p:spPr>
          <a:xfrm flipV="1">
            <a:off x="4768609" y="1969533"/>
            <a:ext cx="1197313" cy="1688067"/>
          </a:xfrm>
          <a:prstGeom prst="straightConnector1">
            <a:avLst/>
          </a:prstGeom>
          <a:ln w="19050"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0"/>
            <a:endCxn id="3" idx="2"/>
          </p:cNvCxnSpPr>
          <p:nvPr/>
        </p:nvCxnSpPr>
        <p:spPr>
          <a:xfrm flipV="1">
            <a:off x="2482609" y="1969532"/>
            <a:ext cx="3483313" cy="1688068"/>
          </a:xfrm>
          <a:prstGeom prst="straightConnector1">
            <a:avLst/>
          </a:prstGeom>
          <a:ln w="19050"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0"/>
            <a:endCxn id="7" idx="2"/>
          </p:cNvCxnSpPr>
          <p:nvPr/>
        </p:nvCxnSpPr>
        <p:spPr>
          <a:xfrm flipH="1" flipV="1">
            <a:off x="2482609" y="4303932"/>
            <a:ext cx="3483313" cy="1258669"/>
          </a:xfrm>
          <a:prstGeom prst="straightConnector1">
            <a:avLst/>
          </a:prstGeom>
          <a:ln w="19050"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0"/>
            <a:endCxn id="8" idx="2"/>
          </p:cNvCxnSpPr>
          <p:nvPr/>
        </p:nvCxnSpPr>
        <p:spPr>
          <a:xfrm flipH="1" flipV="1">
            <a:off x="4768609" y="4303930"/>
            <a:ext cx="1197313" cy="1258670"/>
          </a:xfrm>
          <a:prstGeom prst="straightConnector1">
            <a:avLst/>
          </a:prstGeom>
          <a:ln w="19050"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0"/>
            <a:endCxn id="5" idx="2"/>
          </p:cNvCxnSpPr>
          <p:nvPr/>
        </p:nvCxnSpPr>
        <p:spPr>
          <a:xfrm flipV="1">
            <a:off x="5965921" y="4680466"/>
            <a:ext cx="2067312" cy="882134"/>
          </a:xfrm>
          <a:prstGeom prst="straightConnector1">
            <a:avLst/>
          </a:prstGeom>
          <a:ln w="19050"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0"/>
            <a:endCxn id="4" idx="2"/>
          </p:cNvCxnSpPr>
          <p:nvPr/>
        </p:nvCxnSpPr>
        <p:spPr>
          <a:xfrm flipH="1" flipV="1">
            <a:off x="8033233" y="3515408"/>
            <a:ext cx="1" cy="795726"/>
          </a:xfrm>
          <a:prstGeom prst="straightConnector1">
            <a:avLst/>
          </a:prstGeom>
          <a:ln w="19050"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4" idx="0"/>
            <a:endCxn id="3" idx="2"/>
          </p:cNvCxnSpPr>
          <p:nvPr/>
        </p:nvCxnSpPr>
        <p:spPr>
          <a:xfrm flipH="1" flipV="1">
            <a:off x="5965922" y="1969532"/>
            <a:ext cx="2067311" cy="1176544"/>
          </a:xfrm>
          <a:prstGeom prst="straightConnector1">
            <a:avLst/>
          </a:prstGeom>
          <a:ln w="19050">
            <a:prstDash val="dash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861703" y="5645469"/>
                <a:ext cx="62068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∅)</m:t>
                      </m:r>
                    </m:oMath>
                  </m:oMathPara>
                </a14:m>
                <a:endParaRPr lang="en-US" sz="2000" b="1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7702" y="5645469"/>
                <a:ext cx="620683" cy="400110"/>
              </a:xfrm>
              <a:prstGeom prst="rect">
                <a:avLst/>
              </a:prstGeom>
              <a:blipFill rotWithShape="0">
                <a:blip r:embed="rId3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454233" y="4279229"/>
                <a:ext cx="84510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latin typeface="Cambria Math" panose="02040503050406030204" pitchFamily="18" charset="0"/>
                        </a:rPr>
                        <m:t>(==)</m:t>
                      </m:r>
                    </m:oMath>
                  </m:oMathPara>
                </a14:m>
                <a:endParaRPr lang="en-US" sz="2000" b="1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0232" y="4279229"/>
                <a:ext cx="845103" cy="400110"/>
              </a:xfrm>
              <a:prstGeom prst="rect">
                <a:avLst/>
              </a:prstGeom>
              <a:blipFill rotWithShape="0">
                <a:blip r:embed="rId4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9662790" y="3127525"/>
                <a:ext cx="65274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b="1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8789" y="3127525"/>
                <a:ext cx="652743" cy="400110"/>
              </a:xfrm>
              <a:prstGeom prst="rect">
                <a:avLst/>
              </a:prstGeom>
              <a:blipFill rotWithShape="0">
                <a:blip r:embed="rId5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159768" y="3768923"/>
                <a:ext cx="65274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latin typeface="Cambria Math" panose="02040503050406030204" pitchFamily="18" charset="0"/>
                        </a:rPr>
                        <m:t>(+)</m:t>
                      </m:r>
                    </m:oMath>
                  </m:oMathPara>
                </a14:m>
                <a:endParaRPr lang="en-US" sz="2000" b="1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5767" y="3768923"/>
                <a:ext cx="652743" cy="400110"/>
              </a:xfrm>
              <a:prstGeom prst="rect">
                <a:avLst/>
              </a:prstGeom>
              <a:blipFill rotWithShape="0">
                <a:blip r:embed="rId6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345811" y="3713216"/>
                <a:ext cx="64312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b="1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810" y="3713216"/>
                <a:ext cx="643125" cy="400110"/>
              </a:xfrm>
              <a:prstGeom prst="rect">
                <a:avLst/>
              </a:prstGeom>
              <a:blipFill rotWithShape="0">
                <a:blip r:embed="rId7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7737243" y="1587069"/>
            <a:ext cx="1518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(Any function)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latin typeface="Calibri" panose="020F0502020204030204" pitchFamily="34" charset="0"/>
              </a:rPr>
              <a:t>11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704805" y="1902049"/>
            <a:ext cx="10839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</a:rPr>
              <a:t>[G09, G10]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29299" y="4279229"/>
            <a:ext cx="6238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</a:rPr>
              <a:t>[P99]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33011" y="4247320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</a:rPr>
              <a:t>[E84]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48824" y="3430369"/>
            <a:ext cx="1467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</a:rPr>
              <a:t>[BCN11, PLZ13]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1664368" y="5334000"/>
            <a:ext cx="86868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752600" y="2514600"/>
            <a:ext cx="86868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82993" y="2607558"/>
            <a:ext cx="2241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Calibri" panose="020F0502020204030204" pitchFamily="34" charset="0"/>
              </a:rPr>
              <a:t>Partial Homomorphic </a:t>
            </a:r>
            <a:br>
              <a:rPr lang="en-US" dirty="0">
                <a:solidFill>
                  <a:schemeClr val="accent2"/>
                </a:solidFill>
                <a:latin typeface="Calibri" panose="020F0502020204030204" pitchFamily="34" charset="0"/>
              </a:rPr>
            </a:br>
            <a:r>
              <a:rPr lang="en-US" dirty="0">
                <a:solidFill>
                  <a:schemeClr val="accent2"/>
                </a:solidFill>
                <a:latin typeface="Calibri" panose="020F0502020204030204" pitchFamily="34" charset="0"/>
              </a:rPr>
              <a:t>Encryption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244875" y="2557804"/>
            <a:ext cx="4191000" cy="2726956"/>
          </a:xfrm>
          <a:prstGeom prst="rect">
            <a:avLst/>
          </a:prstGeom>
          <a:solidFill>
            <a:srgbClr val="00B05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664368" y="5400894"/>
            <a:ext cx="8775032" cy="1228507"/>
          </a:xfrm>
          <a:prstGeom prst="rect">
            <a:avLst/>
          </a:prstGeom>
          <a:solidFill>
            <a:srgbClr val="00B05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652378" y="2545511"/>
            <a:ext cx="4431632" cy="2726956"/>
          </a:xfrm>
          <a:prstGeom prst="rect">
            <a:avLst/>
          </a:prstGeom>
          <a:solidFill>
            <a:srgbClr val="FF9933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499982" y="5756293"/>
            <a:ext cx="995785" cy="369332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Practical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828801" y="4812268"/>
            <a:ext cx="1190599" cy="369332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Expensive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679608" y="1162544"/>
            <a:ext cx="8775032" cy="1295400"/>
          </a:xfrm>
          <a:prstGeom prst="rect">
            <a:avLst/>
          </a:prstGeom>
          <a:solidFill>
            <a:srgbClr val="FF00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978363" y="1611868"/>
            <a:ext cx="1298237" cy="369332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Impractical</a:t>
            </a:r>
          </a:p>
        </p:txBody>
      </p:sp>
      <p:sp>
        <p:nvSpPr>
          <p:cNvPr id="17" name="Left Brace 16"/>
          <p:cNvSpPr/>
          <p:nvPr/>
        </p:nvSpPr>
        <p:spPr>
          <a:xfrm>
            <a:off x="1089061" y="2545511"/>
            <a:ext cx="328773" cy="408389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-1148291" y="4126468"/>
            <a:ext cx="3821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Partial Homomorphic Encryption (PHE)</a:t>
            </a:r>
            <a:endParaRPr lang="en-US" dirty="0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9" name="Footer Placeholder 3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39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PHE Limitations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 smtClean="0"/>
                  <a:t>Limited Server Functionality</a:t>
                </a:r>
              </a:p>
              <a:p>
                <a:pPr lvl="1"/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SUM(L_EXTENDEDPRICE*(1-L_DISCOUNT)*(1+L_TAX</a:t>
                </a:r>
                <a:r>
                  <a:rPr lang="en-US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))</a:t>
                </a:r>
              </a:p>
              <a:p>
                <a:r>
                  <a:rPr lang="en-US" dirty="0" smtClean="0">
                    <a:cs typeface="Consolas" panose="020B0609020204030204" pitchFamily="49" charset="0"/>
                  </a:rPr>
                  <a:t>Data Security </a:t>
                </a:r>
                <a:r>
                  <a:rPr lang="en-US" dirty="0">
                    <a:cs typeface="Consolas" panose="020B0609020204030204" pitchFamily="49" charset="0"/>
                  </a:rPr>
                  <a:t>tied to </a:t>
                </a:r>
                <a:r>
                  <a:rPr lang="en-US" dirty="0" smtClean="0">
                    <a:cs typeface="Consolas" panose="020B0609020204030204" pitchFamily="49" charset="0"/>
                  </a:rPr>
                  <a:t>functionality</a:t>
                </a:r>
                <a:endParaRPr lang="en-US" dirty="0" smtClean="0"/>
              </a:p>
              <a:p>
                <a:r>
                  <a:rPr lang="en-US" dirty="0" smtClean="0"/>
                  <a:t>Lack of Composability</a:t>
                </a:r>
              </a:p>
              <a:p>
                <a:pPr lvl="1"/>
                <a:r>
                  <a:rPr lang="en-US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A + B = C</a:t>
                </a:r>
              </a:p>
              <a:p>
                <a:r>
                  <a:rPr lang="en-US" dirty="0" smtClean="0"/>
                  <a:t>Performance</a:t>
                </a:r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 </m:t>
                    </m:r>
                  </m:oMath>
                </a14:m>
                <a:r>
                  <a:rPr lang="en-US" dirty="0" err="1"/>
                  <a:t>msec</a:t>
                </a:r>
                <a:r>
                  <a:rPr lang="en-US" dirty="0"/>
                  <a:t> for a single addition under </a:t>
                </a:r>
                <a:r>
                  <a:rPr lang="en-US" dirty="0" err="1" smtClean="0"/>
                  <a:t>Paillier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9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81554" y="6171685"/>
            <a:ext cx="4631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CryptDB</a:t>
            </a:r>
            <a:r>
              <a:rPr lang="en-US" dirty="0" smtClean="0"/>
              <a:t> [PRZ+11], </a:t>
            </a:r>
            <a:r>
              <a:rPr lang="en-US" dirty="0" err="1" smtClean="0"/>
              <a:t>Monomi</a:t>
            </a:r>
            <a:r>
              <a:rPr lang="en-US" dirty="0" smtClean="0"/>
              <a:t> [TFM 13], [HMH08]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37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Landscape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Two fundamental techniques</a:t>
            </a:r>
          </a:p>
          <a:p>
            <a:pPr lvl="1"/>
            <a:r>
              <a:rPr lang="en-US" dirty="0" smtClean="0"/>
              <a:t>Directly compute over encrypted data</a:t>
            </a:r>
          </a:p>
          <a:p>
            <a:pPr lvl="2"/>
            <a:r>
              <a:rPr lang="en-US" dirty="0" smtClean="0"/>
              <a:t>Special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homomorphic</a:t>
            </a:r>
            <a:r>
              <a:rPr lang="en-US" dirty="0" smtClean="0"/>
              <a:t> encryption schemes</a:t>
            </a:r>
          </a:p>
          <a:p>
            <a:pPr lvl="2"/>
            <a:r>
              <a:rPr lang="en-US" dirty="0" smtClean="0"/>
              <a:t>Challenge: limited class of computations</a:t>
            </a:r>
          </a:p>
          <a:p>
            <a:pPr lvl="2"/>
            <a:r>
              <a:rPr lang="en-US" dirty="0" smtClean="0"/>
              <a:t>Challenge: Not </a:t>
            </a:r>
            <a:r>
              <a:rPr lang="en-US" dirty="0" err="1" smtClean="0"/>
              <a:t>composable</a:t>
            </a:r>
            <a:endParaRPr lang="en-US" dirty="0" smtClean="0"/>
          </a:p>
          <a:p>
            <a:pPr lvl="1"/>
            <a:r>
              <a:rPr lang="en-US" dirty="0" smtClean="0"/>
              <a:t>Use a “secure” location</a:t>
            </a:r>
          </a:p>
          <a:p>
            <a:pPr lvl="2"/>
            <a:r>
              <a:rPr lang="en-US" dirty="0" smtClean="0"/>
              <a:t>Hardware provisioned isolation and protection</a:t>
            </a:r>
          </a:p>
          <a:p>
            <a:pPr lvl="2"/>
            <a:r>
              <a:rPr lang="en-US" dirty="0" smtClean="0"/>
              <a:t>Computations on plaintext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Challenge: Expensive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61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Secure Location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/>
              <a:t>14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1">
                <a:lumMod val="85000"/>
                <a:lumOff val="1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870201"/>
            <a:ext cx="4876800" cy="48768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5747001"/>
            <a:ext cx="762000" cy="7620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5681347"/>
            <a:ext cx="974474" cy="97447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974" y="5591811"/>
            <a:ext cx="1219200" cy="1219200"/>
          </a:xfrm>
          <a:prstGeom prst="rect">
            <a:avLst/>
          </a:prstGeom>
        </p:spPr>
      </p:pic>
      <p:cxnSp>
        <p:nvCxnSpPr>
          <p:cNvPr id="20" name="Elbow Connector 19"/>
          <p:cNvCxnSpPr>
            <a:endCxn id="14" idx="0"/>
          </p:cNvCxnSpPr>
          <p:nvPr/>
        </p:nvCxnSpPr>
        <p:spPr>
          <a:xfrm rot="5400000">
            <a:off x="2727202" y="4664201"/>
            <a:ext cx="1327399" cy="838200"/>
          </a:xfrm>
          <a:prstGeom prst="bentConnector3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191000" y="4419601"/>
            <a:ext cx="0" cy="1327400"/>
          </a:xfrm>
          <a:prstGeom prst="straightConnector1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/>
          <p:nvPr/>
        </p:nvCxnSpPr>
        <p:spPr>
          <a:xfrm rot="16200000" flipH="1">
            <a:off x="4517901" y="4549901"/>
            <a:ext cx="1327403" cy="1066801"/>
          </a:xfrm>
          <a:prstGeom prst="bentConnector3">
            <a:avLst/>
          </a:prstGeom>
          <a:ln w="38100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4343400"/>
            <a:ext cx="740026" cy="740026"/>
          </a:xfrm>
          <a:prstGeom prst="rect">
            <a:avLst/>
          </a:prstGeom>
        </p:spPr>
      </p:pic>
      <p:grpSp>
        <p:nvGrpSpPr>
          <p:cNvPr id="32" name="Group 31"/>
          <p:cNvGrpSpPr/>
          <p:nvPr/>
        </p:nvGrpSpPr>
        <p:grpSpPr>
          <a:xfrm>
            <a:off x="2399141" y="3000961"/>
            <a:ext cx="1711128" cy="615281"/>
            <a:chOff x="5896755" y="3921626"/>
            <a:chExt cx="1711128" cy="615281"/>
          </a:xfrm>
        </p:grpSpPr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8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6755" y="3921626"/>
              <a:ext cx="609600" cy="609600"/>
            </a:xfrm>
            <a:prstGeom prst="rect">
              <a:avLst/>
            </a:prstGeom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8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8283" y="3927307"/>
              <a:ext cx="609600" cy="609600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8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7519" y="3921626"/>
              <a:ext cx="609600" cy="609600"/>
            </a:xfrm>
            <a:prstGeom prst="rect">
              <a:avLst/>
            </a:prstGeom>
          </p:spPr>
        </p:pic>
      </p:grpSp>
      <p:grpSp>
        <p:nvGrpSpPr>
          <p:cNvPr id="62" name="Group 61"/>
          <p:cNvGrpSpPr/>
          <p:nvPr/>
        </p:nvGrpSpPr>
        <p:grpSpPr>
          <a:xfrm>
            <a:off x="4170451" y="2162878"/>
            <a:ext cx="1228047" cy="603339"/>
            <a:chOff x="6157200" y="4437319"/>
            <a:chExt cx="1228047" cy="603339"/>
          </a:xfrm>
        </p:grpSpPr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9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7200" y="4437319"/>
              <a:ext cx="601303" cy="601303"/>
            </a:xfrm>
            <a:prstGeom prst="rect">
              <a:avLst/>
            </a:prstGeom>
          </p:spPr>
        </p:pic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9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0844" y="4437320"/>
              <a:ext cx="601303" cy="601303"/>
            </a:xfrm>
            <a:prstGeom prst="rect">
              <a:avLst/>
            </a:prstGeom>
          </p:spPr>
        </p:pic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9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3944" y="4439355"/>
              <a:ext cx="601303" cy="601303"/>
            </a:xfrm>
            <a:prstGeom prst="rect">
              <a:avLst/>
            </a:prstGeom>
          </p:spPr>
        </p:pic>
      </p:grpSp>
      <p:grpSp>
        <p:nvGrpSpPr>
          <p:cNvPr id="66" name="Group 65"/>
          <p:cNvGrpSpPr/>
          <p:nvPr/>
        </p:nvGrpSpPr>
        <p:grpSpPr>
          <a:xfrm>
            <a:off x="4322851" y="2315278"/>
            <a:ext cx="1228047" cy="603339"/>
            <a:chOff x="6157200" y="4437319"/>
            <a:chExt cx="1228047" cy="603339"/>
          </a:xfrm>
        </p:grpSpPr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9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7200" y="4437319"/>
              <a:ext cx="601303" cy="601303"/>
            </a:xfrm>
            <a:prstGeom prst="rect">
              <a:avLst/>
            </a:prstGeom>
          </p:spPr>
        </p:pic>
        <p:pic>
          <p:nvPicPr>
            <p:cNvPr id="68" name="Picture 67"/>
            <p:cNvPicPr>
              <a:picLocks noChangeAspect="1"/>
            </p:cNvPicPr>
            <p:nvPr/>
          </p:nvPicPr>
          <p:blipFill>
            <a:blip r:embed="rId9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0844" y="4437320"/>
              <a:ext cx="601303" cy="601303"/>
            </a:xfrm>
            <a:prstGeom prst="rect">
              <a:avLst/>
            </a:prstGeom>
          </p:spPr>
        </p:pic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9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3944" y="4439355"/>
              <a:ext cx="601303" cy="601303"/>
            </a:xfrm>
            <a:prstGeom prst="rect">
              <a:avLst/>
            </a:prstGeom>
          </p:spPr>
        </p:pic>
      </p:grpSp>
      <p:grpSp>
        <p:nvGrpSpPr>
          <p:cNvPr id="70" name="Group 69"/>
          <p:cNvGrpSpPr/>
          <p:nvPr/>
        </p:nvGrpSpPr>
        <p:grpSpPr>
          <a:xfrm>
            <a:off x="4475251" y="2467678"/>
            <a:ext cx="1228047" cy="603339"/>
            <a:chOff x="6157200" y="4437319"/>
            <a:chExt cx="1228047" cy="603339"/>
          </a:xfrm>
        </p:grpSpPr>
        <p:pic>
          <p:nvPicPr>
            <p:cNvPr id="71" name="Picture 70"/>
            <p:cNvPicPr>
              <a:picLocks noChangeAspect="1"/>
            </p:cNvPicPr>
            <p:nvPr/>
          </p:nvPicPr>
          <p:blipFill>
            <a:blip r:embed="rId9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7200" y="4437319"/>
              <a:ext cx="601303" cy="601303"/>
            </a:xfrm>
            <a:prstGeom prst="rect">
              <a:avLst/>
            </a:prstGeom>
          </p:spPr>
        </p:pic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9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0844" y="4437320"/>
              <a:ext cx="601303" cy="601303"/>
            </a:xfrm>
            <a:prstGeom prst="rect">
              <a:avLst/>
            </a:prstGeom>
          </p:spPr>
        </p:pic>
        <p:pic>
          <p:nvPicPr>
            <p:cNvPr id="73" name="Picture 72"/>
            <p:cNvPicPr>
              <a:picLocks noChangeAspect="1"/>
            </p:cNvPicPr>
            <p:nvPr/>
          </p:nvPicPr>
          <p:blipFill>
            <a:blip r:embed="rId9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3944" y="4439355"/>
              <a:ext cx="601303" cy="601303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/>
        </p:nvGrpSpPr>
        <p:grpSpPr>
          <a:xfrm>
            <a:off x="4860349" y="3280283"/>
            <a:ext cx="953659" cy="885123"/>
            <a:chOff x="6387287" y="2238286"/>
            <a:chExt cx="953659" cy="885123"/>
          </a:xfrm>
        </p:grpSpPr>
        <p:sp>
          <p:nvSpPr>
            <p:cNvPr id="7" name="Rectangle 6"/>
            <p:cNvSpPr/>
            <p:nvPr/>
          </p:nvSpPr>
          <p:spPr>
            <a:xfrm>
              <a:off x="6387287" y="2238286"/>
              <a:ext cx="953659" cy="885123"/>
            </a:xfrm>
            <a:prstGeom prst="rect">
              <a:avLst/>
            </a:prstGeom>
            <a:pattFill prst="diagBrick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510569" y="2386537"/>
              <a:ext cx="685800" cy="601303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Freeform 8"/>
          <p:cNvSpPr/>
          <p:nvPr/>
        </p:nvSpPr>
        <p:spPr>
          <a:xfrm>
            <a:off x="5812890" y="3744686"/>
            <a:ext cx="653225" cy="511628"/>
          </a:xfrm>
          <a:custGeom>
            <a:avLst/>
            <a:gdLst>
              <a:gd name="connsiteX0" fmla="*/ 653225 w 653225"/>
              <a:gd name="connsiteY0" fmla="*/ 511628 h 511628"/>
              <a:gd name="connsiteX1" fmla="*/ 370197 w 653225"/>
              <a:gd name="connsiteY1" fmla="*/ 65314 h 511628"/>
              <a:gd name="connsiteX2" fmla="*/ 82 w 653225"/>
              <a:gd name="connsiteY2" fmla="*/ 0 h 511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3225" h="511628">
                <a:moveTo>
                  <a:pt x="653225" y="511628"/>
                </a:moveTo>
                <a:cubicBezTo>
                  <a:pt x="566139" y="331106"/>
                  <a:pt x="479054" y="150585"/>
                  <a:pt x="370197" y="65314"/>
                </a:cubicBezTo>
                <a:cubicBezTo>
                  <a:pt x="261340" y="-19957"/>
                  <a:pt x="-5361" y="32657"/>
                  <a:pt x="82" y="0"/>
                </a:cubicBezTo>
              </a:path>
            </a:pathLst>
          </a:custGeom>
          <a:noFill/>
          <a:ln>
            <a:solidFill>
              <a:srgbClr val="FF0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350860" y="3834675"/>
            <a:ext cx="1308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Inaccessible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1752600" y="5334000"/>
            <a:ext cx="8610600" cy="0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18713">
            <a:off x="5137165" y="3578310"/>
            <a:ext cx="398908" cy="398908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5301833" y="2721465"/>
            <a:ext cx="230955" cy="214357"/>
            <a:chOff x="7342005" y="2273525"/>
            <a:chExt cx="953659" cy="885123"/>
          </a:xfrm>
        </p:grpSpPr>
        <p:grpSp>
          <p:nvGrpSpPr>
            <p:cNvPr id="42" name="Group 41"/>
            <p:cNvGrpSpPr/>
            <p:nvPr/>
          </p:nvGrpSpPr>
          <p:grpSpPr>
            <a:xfrm>
              <a:off x="7342005" y="2273525"/>
              <a:ext cx="953659" cy="885123"/>
              <a:chOff x="6387287" y="2238286"/>
              <a:chExt cx="953659" cy="885123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6387287" y="2238286"/>
                <a:ext cx="953659" cy="885123"/>
              </a:xfrm>
              <a:prstGeom prst="rect">
                <a:avLst/>
              </a:prstGeom>
              <a:pattFill prst="diagBrick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6510569" y="2386537"/>
                <a:ext cx="685800" cy="601303"/>
              </a:xfrm>
              <a:prstGeom prst="rect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18713">
              <a:off x="7615330" y="2564702"/>
              <a:ext cx="398908" cy="398908"/>
            </a:xfrm>
            <a:prstGeom prst="rect">
              <a:avLst/>
            </a:prstGeom>
          </p:spPr>
        </p:pic>
      </p:grpSp>
      <p:grpSp>
        <p:nvGrpSpPr>
          <p:cNvPr id="46" name="Group 45"/>
          <p:cNvGrpSpPr/>
          <p:nvPr/>
        </p:nvGrpSpPr>
        <p:grpSpPr>
          <a:xfrm>
            <a:off x="4973586" y="2717901"/>
            <a:ext cx="230955" cy="214357"/>
            <a:chOff x="7342005" y="2273525"/>
            <a:chExt cx="953659" cy="885123"/>
          </a:xfrm>
        </p:grpSpPr>
        <p:grpSp>
          <p:nvGrpSpPr>
            <p:cNvPr id="47" name="Group 46"/>
            <p:cNvGrpSpPr/>
            <p:nvPr/>
          </p:nvGrpSpPr>
          <p:grpSpPr>
            <a:xfrm>
              <a:off x="7342005" y="2273525"/>
              <a:ext cx="953659" cy="885123"/>
              <a:chOff x="6387287" y="2238286"/>
              <a:chExt cx="953659" cy="885123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6387287" y="2238286"/>
                <a:ext cx="953659" cy="885123"/>
              </a:xfrm>
              <a:prstGeom prst="rect">
                <a:avLst/>
              </a:prstGeom>
              <a:pattFill prst="diagBrick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6510569" y="2386537"/>
                <a:ext cx="685800" cy="601303"/>
              </a:xfrm>
              <a:prstGeom prst="rect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18713">
              <a:off x="7615330" y="2564702"/>
              <a:ext cx="398908" cy="398908"/>
            </a:xfrm>
            <a:prstGeom prst="rect">
              <a:avLst/>
            </a:prstGeom>
          </p:spPr>
        </p:pic>
      </p:grpSp>
      <p:grpSp>
        <p:nvGrpSpPr>
          <p:cNvPr id="51" name="Group 50"/>
          <p:cNvGrpSpPr/>
          <p:nvPr/>
        </p:nvGrpSpPr>
        <p:grpSpPr>
          <a:xfrm>
            <a:off x="4645684" y="2722425"/>
            <a:ext cx="230955" cy="214357"/>
            <a:chOff x="7342005" y="2273525"/>
            <a:chExt cx="953659" cy="885123"/>
          </a:xfrm>
        </p:grpSpPr>
        <p:grpSp>
          <p:nvGrpSpPr>
            <p:cNvPr id="52" name="Group 51"/>
            <p:cNvGrpSpPr/>
            <p:nvPr/>
          </p:nvGrpSpPr>
          <p:grpSpPr>
            <a:xfrm>
              <a:off x="7342005" y="2273525"/>
              <a:ext cx="953659" cy="885123"/>
              <a:chOff x="6387287" y="2238286"/>
              <a:chExt cx="953659" cy="885123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6387287" y="2238286"/>
                <a:ext cx="953659" cy="885123"/>
              </a:xfrm>
              <a:prstGeom prst="rect">
                <a:avLst/>
              </a:prstGeom>
              <a:pattFill prst="diagBrick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6510569" y="2386537"/>
                <a:ext cx="685800" cy="601303"/>
              </a:xfrm>
              <a:prstGeom prst="rect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18713">
              <a:off x="7615330" y="2564702"/>
              <a:ext cx="398908" cy="398908"/>
            </a:xfrm>
            <a:prstGeom prst="rect">
              <a:avLst/>
            </a:prstGeom>
          </p:spPr>
        </p:pic>
      </p:grpSp>
      <p:cxnSp>
        <p:nvCxnSpPr>
          <p:cNvPr id="16" name="Straight Connector 15"/>
          <p:cNvCxnSpPr/>
          <p:nvPr/>
        </p:nvCxnSpPr>
        <p:spPr>
          <a:xfrm flipH="1">
            <a:off x="4841627" y="2939203"/>
            <a:ext cx="450232" cy="34108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532788" y="2919002"/>
            <a:ext cx="289799" cy="353891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76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Hardware Landscape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Long history</a:t>
            </a:r>
          </a:p>
          <a:p>
            <a:pPr lvl="1"/>
            <a:r>
              <a:rPr lang="en-US" dirty="0" smtClean="0"/>
              <a:t>Banking, Defense Applications</a:t>
            </a:r>
          </a:p>
          <a:p>
            <a:r>
              <a:rPr lang="en-US" dirty="0" smtClean="0"/>
              <a:t>Becoming mainstream and commoditized</a:t>
            </a:r>
          </a:p>
          <a:p>
            <a:r>
              <a:rPr lang="en-US" dirty="0" smtClean="0"/>
              <a:t>Players:</a:t>
            </a:r>
          </a:p>
          <a:p>
            <a:pPr lvl="1"/>
            <a:r>
              <a:rPr lang="en-US" dirty="0" smtClean="0"/>
              <a:t>Crypto co-processors</a:t>
            </a:r>
          </a:p>
          <a:p>
            <a:pPr lvl="1"/>
            <a:r>
              <a:rPr lang="en-US" dirty="0" smtClean="0"/>
              <a:t>FPGAs</a:t>
            </a:r>
          </a:p>
          <a:p>
            <a:pPr lvl="1"/>
            <a:r>
              <a:rPr lang="en-US" dirty="0" smtClean="0"/>
              <a:t>Intel SGX</a:t>
            </a:r>
            <a:endParaRPr lang="en-US" dirty="0"/>
          </a:p>
          <a:p>
            <a:pPr lvl="1"/>
            <a:r>
              <a:rPr lang="en-US" dirty="0" smtClean="0"/>
              <a:t>TPM, HSM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22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 Software Guard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dirty="0"/>
              <a:t>Extensions to Intel Architecture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Isolation to code + data within a designated region called </a:t>
            </a:r>
            <a:r>
              <a:rPr lang="en-US" sz="1800" i="1" dirty="0"/>
              <a:t>enclave</a:t>
            </a:r>
            <a:endParaRPr lang="en-US" sz="1800" dirty="0"/>
          </a:p>
          <a:p>
            <a:pPr lvl="1">
              <a:lnSpc>
                <a:spcPct val="150000"/>
              </a:lnSpc>
            </a:pPr>
            <a:r>
              <a:rPr lang="en-US" sz="1500" dirty="0"/>
              <a:t>Confidentiality</a:t>
            </a:r>
          </a:p>
          <a:p>
            <a:pPr lvl="1">
              <a:lnSpc>
                <a:spcPct val="150000"/>
              </a:lnSpc>
            </a:pPr>
            <a:r>
              <a:rPr lang="en-US" sz="1500" dirty="0"/>
              <a:t>Integrity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6546760" y="2438326"/>
            <a:ext cx="1052848" cy="2839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TextBox 5"/>
          <p:cNvSpPr txBox="1"/>
          <p:nvPr/>
        </p:nvSpPr>
        <p:spPr>
          <a:xfrm>
            <a:off x="6351110" y="2143296"/>
            <a:ext cx="149111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Virtual </a:t>
            </a:r>
            <a:r>
              <a:rPr lang="en-US" sz="1350" dirty="0" err="1"/>
              <a:t>Addr</a:t>
            </a:r>
            <a:r>
              <a:rPr lang="en-US" sz="1350" dirty="0"/>
              <a:t> Space</a:t>
            </a:r>
          </a:p>
        </p:txBody>
      </p:sp>
      <p:sp>
        <p:nvSpPr>
          <p:cNvPr id="7" name="Rectangle 6"/>
          <p:cNvSpPr/>
          <p:nvPr/>
        </p:nvSpPr>
        <p:spPr>
          <a:xfrm>
            <a:off x="8249379" y="2980752"/>
            <a:ext cx="1052848" cy="1890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TextBox 7"/>
          <p:cNvSpPr txBox="1"/>
          <p:nvPr/>
        </p:nvSpPr>
        <p:spPr>
          <a:xfrm>
            <a:off x="8107517" y="2703751"/>
            <a:ext cx="138473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Physical Memory</a:t>
            </a:r>
          </a:p>
        </p:txBody>
      </p:sp>
      <p:sp>
        <p:nvSpPr>
          <p:cNvPr id="9" name="Rectangle 8"/>
          <p:cNvSpPr/>
          <p:nvPr/>
        </p:nvSpPr>
        <p:spPr>
          <a:xfrm>
            <a:off x="6546760" y="2703752"/>
            <a:ext cx="1052848" cy="141262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TextBox 9"/>
          <p:cNvSpPr txBox="1"/>
          <p:nvPr/>
        </p:nvSpPr>
        <p:spPr>
          <a:xfrm>
            <a:off x="6519811" y="2703751"/>
            <a:ext cx="60144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Enclave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46760" y="2934585"/>
            <a:ext cx="1052848" cy="17324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Rectangle 11"/>
          <p:cNvSpPr/>
          <p:nvPr/>
        </p:nvSpPr>
        <p:spPr>
          <a:xfrm>
            <a:off x="6546759" y="3107834"/>
            <a:ext cx="1052848" cy="17324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Rectangle 12"/>
          <p:cNvSpPr/>
          <p:nvPr/>
        </p:nvSpPr>
        <p:spPr>
          <a:xfrm>
            <a:off x="6546758" y="3279179"/>
            <a:ext cx="1052848" cy="17324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/>
          <p:cNvSpPr/>
          <p:nvPr/>
        </p:nvSpPr>
        <p:spPr>
          <a:xfrm>
            <a:off x="6546758" y="3432217"/>
            <a:ext cx="1052848" cy="17324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code/data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46758" y="3598531"/>
            <a:ext cx="1052848" cy="17324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Rectangle 15"/>
          <p:cNvSpPr/>
          <p:nvPr/>
        </p:nvSpPr>
        <p:spPr>
          <a:xfrm>
            <a:off x="6546756" y="3771780"/>
            <a:ext cx="1052848" cy="17324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Rectangle 16"/>
          <p:cNvSpPr/>
          <p:nvPr/>
        </p:nvSpPr>
        <p:spPr>
          <a:xfrm>
            <a:off x="6546756" y="3943125"/>
            <a:ext cx="1052848" cy="17324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Rectangle 17"/>
          <p:cNvSpPr/>
          <p:nvPr/>
        </p:nvSpPr>
        <p:spPr>
          <a:xfrm>
            <a:off x="8249371" y="3258968"/>
            <a:ext cx="1052848" cy="17324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Rectangle 18"/>
          <p:cNvSpPr/>
          <p:nvPr/>
        </p:nvSpPr>
        <p:spPr>
          <a:xfrm>
            <a:off x="8249371" y="3422367"/>
            <a:ext cx="1052848" cy="17324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Rectangle 19"/>
          <p:cNvSpPr/>
          <p:nvPr/>
        </p:nvSpPr>
        <p:spPr>
          <a:xfrm>
            <a:off x="8249376" y="3587450"/>
            <a:ext cx="1052848" cy="17324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Rectangle 20"/>
          <p:cNvSpPr/>
          <p:nvPr/>
        </p:nvSpPr>
        <p:spPr>
          <a:xfrm>
            <a:off x="8249376" y="3752586"/>
            <a:ext cx="1052848" cy="17324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Rectangle 21"/>
          <p:cNvSpPr/>
          <p:nvPr/>
        </p:nvSpPr>
        <p:spPr>
          <a:xfrm>
            <a:off x="8249371" y="3919001"/>
            <a:ext cx="1052848" cy="17324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Rectangle 22"/>
          <p:cNvSpPr/>
          <p:nvPr/>
        </p:nvSpPr>
        <p:spPr>
          <a:xfrm>
            <a:off x="8249371" y="4084137"/>
            <a:ext cx="1052848" cy="17324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4" name="Right Brace 23"/>
          <p:cNvSpPr/>
          <p:nvPr/>
        </p:nvSpPr>
        <p:spPr>
          <a:xfrm>
            <a:off x="9400403" y="3258967"/>
            <a:ext cx="87354" cy="99841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TextBox 24"/>
          <p:cNvSpPr txBox="1"/>
          <p:nvPr/>
        </p:nvSpPr>
        <p:spPr>
          <a:xfrm rot="16200000">
            <a:off x="9031258" y="3431239"/>
            <a:ext cx="15067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/>
              <a:t>Encrypted &amp;</a:t>
            </a:r>
            <a:br>
              <a:rPr lang="en-US" sz="1350" dirty="0"/>
            </a:br>
            <a:r>
              <a:rPr lang="en-US" sz="1350" dirty="0"/>
              <a:t>Integrity Protected</a:t>
            </a:r>
          </a:p>
        </p:txBody>
      </p:sp>
      <p:cxnSp>
        <p:nvCxnSpPr>
          <p:cNvPr id="27" name="Straight Connector 26"/>
          <p:cNvCxnSpPr>
            <a:stCxn id="11" idx="3"/>
          </p:cNvCxnSpPr>
          <p:nvPr/>
        </p:nvCxnSpPr>
        <p:spPr>
          <a:xfrm>
            <a:off x="7599609" y="3021210"/>
            <a:ext cx="649763" cy="48778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18" idx="1"/>
          </p:cNvCxnSpPr>
          <p:nvPr/>
        </p:nvCxnSpPr>
        <p:spPr>
          <a:xfrm flipV="1">
            <a:off x="7599603" y="3345591"/>
            <a:ext cx="649768" cy="16782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6" idx="3"/>
            <a:endCxn id="21" idx="1"/>
          </p:cNvCxnSpPr>
          <p:nvPr/>
        </p:nvCxnSpPr>
        <p:spPr>
          <a:xfrm flipV="1">
            <a:off x="7599604" y="3839210"/>
            <a:ext cx="649772" cy="1919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20" idx="1"/>
          </p:cNvCxnSpPr>
          <p:nvPr/>
        </p:nvCxnSpPr>
        <p:spPr>
          <a:xfrm flipV="1">
            <a:off x="7599602" y="3674074"/>
            <a:ext cx="649775" cy="2093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22" idx="1"/>
          </p:cNvCxnSpPr>
          <p:nvPr/>
        </p:nvCxnSpPr>
        <p:spPr>
          <a:xfrm>
            <a:off x="7626557" y="3174245"/>
            <a:ext cx="622815" cy="83138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23" idx="1"/>
          </p:cNvCxnSpPr>
          <p:nvPr/>
        </p:nvCxnSpPr>
        <p:spPr>
          <a:xfrm>
            <a:off x="7599601" y="4005625"/>
            <a:ext cx="649771" cy="16513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148848" y="5602030"/>
            <a:ext cx="178292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 err="1"/>
              <a:t>Ack</a:t>
            </a:r>
            <a:r>
              <a:rPr lang="en-US" sz="1350" dirty="0"/>
              <a:t>: Andrew Baumann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68181" y="6282710"/>
            <a:ext cx="2973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[MAB+ 13, AGJ+ 13, HLP+ 13] </a:t>
            </a: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/>
              <a:t>16</a:t>
            </a:fld>
            <a:endParaRPr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22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Choice: Trusted Functionality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/>
              <a:t>17</a:t>
            </a:fld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8143240" y="2673531"/>
            <a:ext cx="2184206" cy="2435371"/>
            <a:chOff x="8027275" y="1709821"/>
            <a:chExt cx="3490470" cy="3891845"/>
          </a:xfrm>
        </p:grpSpPr>
        <p:sp>
          <p:nvSpPr>
            <p:cNvPr id="35" name="Rectangle 34"/>
            <p:cNvSpPr/>
            <p:nvPr/>
          </p:nvSpPr>
          <p:spPr>
            <a:xfrm>
              <a:off x="9837237" y="4229950"/>
              <a:ext cx="1463040" cy="463970"/>
            </a:xfrm>
            <a:prstGeom prst="rect">
              <a:avLst/>
            </a:prstGeom>
            <a:pattFill prst="diagBrick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9938849" y="4337224"/>
              <a:ext cx="1295400" cy="247479"/>
            </a:xfrm>
            <a:prstGeom prst="rect">
              <a:avLst/>
            </a:prstGeom>
            <a:solidFill>
              <a:srgbClr val="0CC09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050" dirty="0"/>
                <a:t>Expr </a:t>
              </a:r>
              <a:r>
                <a:rPr lang="en-US" sz="1050" dirty="0" err="1"/>
                <a:t>Eval</a:t>
              </a:r>
              <a:r>
                <a:rPr lang="en-US" sz="1050" dirty="0"/>
                <a:t> 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9837237" y="4791807"/>
              <a:ext cx="1463040" cy="5449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Secure h/w</a:t>
              </a:r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18713">
              <a:off x="10890660" y="4326720"/>
              <a:ext cx="270429" cy="270429"/>
            </a:xfrm>
            <a:prstGeom prst="rect">
              <a:avLst/>
            </a:prstGeom>
          </p:spPr>
        </p:pic>
        <p:sp>
          <p:nvSpPr>
            <p:cNvPr id="38" name="Rectangle 37"/>
            <p:cNvSpPr/>
            <p:nvPr/>
          </p:nvSpPr>
          <p:spPr>
            <a:xfrm>
              <a:off x="8293849" y="3048000"/>
              <a:ext cx="1295400" cy="1524000"/>
            </a:xfrm>
            <a:prstGeom prst="rect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50" dirty="0"/>
                <a:t>OS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293849" y="1885854"/>
              <a:ext cx="1295400" cy="1162147"/>
            </a:xfrm>
            <a:prstGeom prst="rect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50" dirty="0"/>
                <a:t>DBMS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8293846" y="4793673"/>
              <a:ext cx="1325923" cy="5449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Commodity </a:t>
              </a:r>
              <a:br>
                <a:rPr lang="en-US" sz="1050" dirty="0">
                  <a:solidFill>
                    <a:schemeClr val="tx1"/>
                  </a:solidFill>
                </a:rPr>
              </a:br>
              <a:r>
                <a:rPr lang="en-US" sz="1050" dirty="0">
                  <a:solidFill>
                    <a:schemeClr val="tx1"/>
                  </a:solidFill>
                </a:rPr>
                <a:t>h/w</a:t>
              </a:r>
            </a:p>
          </p:txBody>
        </p:sp>
        <p:cxnSp>
          <p:nvCxnSpPr>
            <p:cNvPr id="43" name="Elbow Connector 42"/>
            <p:cNvCxnSpPr>
              <a:stCxn id="39" idx="3"/>
              <a:endCxn id="35" idx="0"/>
            </p:cNvCxnSpPr>
            <p:nvPr/>
          </p:nvCxnSpPr>
          <p:spPr>
            <a:xfrm>
              <a:off x="9589249" y="2466927"/>
              <a:ext cx="979509" cy="1763022"/>
            </a:xfrm>
            <a:prstGeom prst="bentConnector2">
              <a:avLst/>
            </a:prstGeom>
            <a:ln>
              <a:solidFill>
                <a:srgbClr val="FF0000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8027275" y="1709821"/>
              <a:ext cx="3490470" cy="3891845"/>
            </a:xfrm>
            <a:prstGeom prst="rect">
              <a:avLst/>
            </a:prstGeom>
            <a:noFill/>
            <a:ln w="254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5314000" y="5225471"/>
            <a:ext cx="140609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 err="1"/>
              <a:t>TrustedDB</a:t>
            </a:r>
            <a:r>
              <a:rPr lang="en-US" sz="1350" dirty="0"/>
              <a:t> [BS11]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885371" y="5227013"/>
            <a:ext cx="101502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 smtClean="0"/>
              <a:t>Cipherbase</a:t>
            </a:r>
            <a:endParaRPr lang="en-US" sz="1350" dirty="0"/>
          </a:p>
        </p:txBody>
      </p:sp>
      <p:grpSp>
        <p:nvGrpSpPr>
          <p:cNvPr id="10" name="Group 9"/>
          <p:cNvGrpSpPr/>
          <p:nvPr/>
        </p:nvGrpSpPr>
        <p:grpSpPr>
          <a:xfrm>
            <a:off x="4723860" y="2673531"/>
            <a:ext cx="2296218" cy="2441785"/>
            <a:chOff x="2434111" y="3316391"/>
            <a:chExt cx="3603030" cy="3831441"/>
          </a:xfrm>
        </p:grpSpPr>
        <p:sp>
          <p:nvSpPr>
            <p:cNvPr id="49" name="Rectangle 48"/>
            <p:cNvSpPr/>
            <p:nvPr/>
          </p:nvSpPr>
          <p:spPr>
            <a:xfrm>
              <a:off x="4313114" y="5092808"/>
              <a:ext cx="1463040" cy="1147276"/>
            </a:xfrm>
            <a:prstGeom prst="rect">
              <a:avLst/>
            </a:prstGeom>
            <a:pattFill prst="diagBrick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313114" y="6337972"/>
              <a:ext cx="1463040" cy="5449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Secure h/w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414714" y="5246724"/>
              <a:ext cx="1295400" cy="623962"/>
            </a:xfrm>
            <a:prstGeom prst="rect">
              <a:avLst/>
            </a:prstGeom>
            <a:solidFill>
              <a:srgbClr val="0CC09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50" dirty="0"/>
                <a:t>DBMS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414715" y="5870685"/>
              <a:ext cx="1295400" cy="247479"/>
            </a:xfrm>
            <a:prstGeom prst="rect">
              <a:avLst/>
            </a:prstGeom>
            <a:solidFill>
              <a:srgbClr val="0CC09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900" dirty="0"/>
                <a:t>Embedded OS</a:t>
              </a:r>
            </a:p>
          </p:txBody>
        </p:sp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18713">
              <a:off x="5342680" y="5567007"/>
              <a:ext cx="270429" cy="270429"/>
            </a:xfrm>
            <a:prstGeom prst="rect">
              <a:avLst/>
            </a:prstGeom>
          </p:spPr>
        </p:pic>
        <p:sp>
          <p:nvSpPr>
            <p:cNvPr id="58" name="Rectangle 57"/>
            <p:cNvSpPr/>
            <p:nvPr/>
          </p:nvSpPr>
          <p:spPr>
            <a:xfrm>
              <a:off x="2434111" y="3316391"/>
              <a:ext cx="3603030" cy="3831441"/>
            </a:xfrm>
            <a:prstGeom prst="rect">
              <a:avLst/>
            </a:prstGeom>
            <a:noFill/>
            <a:ln w="254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720776" y="4592548"/>
              <a:ext cx="1295400" cy="1524000"/>
            </a:xfrm>
            <a:prstGeom prst="rect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50" dirty="0"/>
                <a:t>OS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720776" y="3489237"/>
              <a:ext cx="1295400" cy="1103310"/>
            </a:xfrm>
            <a:prstGeom prst="rect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50" dirty="0"/>
                <a:t>DBMS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720775" y="6338221"/>
              <a:ext cx="1295401" cy="5449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Commodity h/w</a:t>
              </a:r>
            </a:p>
          </p:txBody>
        </p:sp>
        <p:cxnSp>
          <p:nvCxnSpPr>
            <p:cNvPr id="62" name="Elbow Connector 61"/>
            <p:cNvCxnSpPr>
              <a:stCxn id="60" idx="3"/>
              <a:endCxn id="49" idx="0"/>
            </p:cNvCxnSpPr>
            <p:nvPr/>
          </p:nvCxnSpPr>
          <p:spPr>
            <a:xfrm>
              <a:off x="4016176" y="4040892"/>
              <a:ext cx="1028458" cy="1051916"/>
            </a:xfrm>
            <a:prstGeom prst="bentConnector2">
              <a:avLst/>
            </a:prstGeom>
            <a:ln>
              <a:solidFill>
                <a:srgbClr val="FF0000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1201242" y="2666102"/>
            <a:ext cx="2296218" cy="2441785"/>
            <a:chOff x="2434111" y="3316391"/>
            <a:chExt cx="3603030" cy="3831441"/>
          </a:xfrm>
        </p:grpSpPr>
        <p:sp>
          <p:nvSpPr>
            <p:cNvPr id="68" name="Rectangle 67"/>
            <p:cNvSpPr/>
            <p:nvPr/>
          </p:nvSpPr>
          <p:spPr>
            <a:xfrm>
              <a:off x="4313114" y="4270918"/>
              <a:ext cx="1463040" cy="1969167"/>
            </a:xfrm>
            <a:prstGeom prst="rect">
              <a:avLst/>
            </a:prstGeom>
            <a:pattFill prst="diagBrick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313114" y="6337972"/>
              <a:ext cx="1463040" cy="5449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Secure h/w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401048" y="4421228"/>
              <a:ext cx="1295400" cy="1224098"/>
            </a:xfrm>
            <a:prstGeom prst="rect">
              <a:avLst/>
            </a:prstGeom>
            <a:solidFill>
              <a:srgbClr val="0CC09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50" dirty="0"/>
                <a:t>DBMS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401050" y="5645326"/>
              <a:ext cx="1295400" cy="472839"/>
            </a:xfrm>
            <a:prstGeom prst="rect">
              <a:avLst/>
            </a:prstGeom>
            <a:solidFill>
              <a:srgbClr val="0CC09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900" dirty="0" smtClean="0"/>
                <a:t>Library </a:t>
              </a:r>
              <a:r>
                <a:rPr lang="en-US" sz="900" dirty="0"/>
                <a:t>OS</a:t>
              </a:r>
            </a:p>
          </p:txBody>
        </p:sp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18713">
              <a:off x="5342680" y="5567007"/>
              <a:ext cx="270429" cy="270429"/>
            </a:xfrm>
            <a:prstGeom prst="rect">
              <a:avLst/>
            </a:prstGeom>
          </p:spPr>
        </p:pic>
        <p:sp>
          <p:nvSpPr>
            <p:cNvPr id="73" name="Rectangle 72"/>
            <p:cNvSpPr/>
            <p:nvPr/>
          </p:nvSpPr>
          <p:spPr>
            <a:xfrm>
              <a:off x="2434111" y="3316391"/>
              <a:ext cx="3603030" cy="3831441"/>
            </a:xfrm>
            <a:prstGeom prst="rect">
              <a:avLst/>
            </a:prstGeom>
            <a:noFill/>
            <a:ln w="254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720776" y="4592548"/>
              <a:ext cx="1295400" cy="1524000"/>
            </a:xfrm>
            <a:prstGeom prst="rect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50" dirty="0"/>
                <a:t>OS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720775" y="6338221"/>
              <a:ext cx="1295401" cy="5449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Commodity h/w</a:t>
              </a: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1695688" y="5186668"/>
            <a:ext cx="129259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 smtClean="0"/>
              <a:t>Haven [MPH14]</a:t>
            </a:r>
            <a:endParaRPr lang="en-US" sz="1350" dirty="0"/>
          </a:p>
        </p:txBody>
      </p:sp>
      <p:sp>
        <p:nvSpPr>
          <p:cNvPr id="79" name="Notched Right Arrow 78"/>
          <p:cNvSpPr/>
          <p:nvPr/>
        </p:nvSpPr>
        <p:spPr>
          <a:xfrm>
            <a:off x="1559324" y="2172427"/>
            <a:ext cx="8480734" cy="191877"/>
          </a:xfrm>
          <a:prstGeom prst="notchedRightArrow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FF0000"/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0" name="TextBox 79"/>
          <p:cNvSpPr txBox="1"/>
          <p:nvPr/>
        </p:nvSpPr>
        <p:spPr>
          <a:xfrm>
            <a:off x="1519778" y="1861417"/>
            <a:ext cx="27885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Larger Trusted Computing Base (TCB)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001421" y="1846437"/>
            <a:ext cx="105958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 Smaller TCB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13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/>
      <p:bldP spid="8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Choice: Trusted Functionality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/>
              <a:t>18</a:t>
            </a:fld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8143240" y="2673531"/>
            <a:ext cx="2184206" cy="2435371"/>
            <a:chOff x="8027275" y="1709821"/>
            <a:chExt cx="3490470" cy="3891845"/>
          </a:xfrm>
        </p:grpSpPr>
        <p:sp>
          <p:nvSpPr>
            <p:cNvPr id="35" name="Rectangle 34"/>
            <p:cNvSpPr/>
            <p:nvPr/>
          </p:nvSpPr>
          <p:spPr>
            <a:xfrm>
              <a:off x="9837237" y="4229950"/>
              <a:ext cx="1463040" cy="463970"/>
            </a:xfrm>
            <a:prstGeom prst="rect">
              <a:avLst/>
            </a:prstGeom>
            <a:pattFill prst="diagBrick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9938849" y="4337224"/>
              <a:ext cx="1295400" cy="247479"/>
            </a:xfrm>
            <a:prstGeom prst="rect">
              <a:avLst/>
            </a:prstGeom>
            <a:solidFill>
              <a:srgbClr val="0CC09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050" dirty="0"/>
                <a:t>Expr </a:t>
              </a:r>
              <a:r>
                <a:rPr lang="en-US" sz="1050" dirty="0" err="1"/>
                <a:t>Eval</a:t>
              </a:r>
              <a:r>
                <a:rPr lang="en-US" sz="1050" dirty="0"/>
                <a:t> 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9837237" y="4791807"/>
              <a:ext cx="1463040" cy="5449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Secure h/w</a:t>
              </a:r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18713">
              <a:off x="10890660" y="4326720"/>
              <a:ext cx="270429" cy="270429"/>
            </a:xfrm>
            <a:prstGeom prst="rect">
              <a:avLst/>
            </a:prstGeom>
          </p:spPr>
        </p:pic>
        <p:sp>
          <p:nvSpPr>
            <p:cNvPr id="38" name="Rectangle 37"/>
            <p:cNvSpPr/>
            <p:nvPr/>
          </p:nvSpPr>
          <p:spPr>
            <a:xfrm>
              <a:off x="8293849" y="3048000"/>
              <a:ext cx="1295400" cy="1524000"/>
            </a:xfrm>
            <a:prstGeom prst="rect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50" dirty="0"/>
                <a:t>OS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293849" y="1885854"/>
              <a:ext cx="1295400" cy="1162147"/>
            </a:xfrm>
            <a:prstGeom prst="rect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50" dirty="0"/>
                <a:t>DBMS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8293846" y="4793673"/>
              <a:ext cx="1325923" cy="5449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Commodity </a:t>
              </a:r>
              <a:br>
                <a:rPr lang="en-US" sz="1050" dirty="0">
                  <a:solidFill>
                    <a:schemeClr val="tx1"/>
                  </a:solidFill>
                </a:rPr>
              </a:br>
              <a:r>
                <a:rPr lang="en-US" sz="1050" dirty="0">
                  <a:solidFill>
                    <a:schemeClr val="tx1"/>
                  </a:solidFill>
                </a:rPr>
                <a:t>h/w</a:t>
              </a:r>
            </a:p>
          </p:txBody>
        </p:sp>
        <p:cxnSp>
          <p:nvCxnSpPr>
            <p:cNvPr id="43" name="Elbow Connector 42"/>
            <p:cNvCxnSpPr>
              <a:stCxn id="39" idx="3"/>
              <a:endCxn id="35" idx="0"/>
            </p:cNvCxnSpPr>
            <p:nvPr/>
          </p:nvCxnSpPr>
          <p:spPr>
            <a:xfrm>
              <a:off x="9589249" y="2466927"/>
              <a:ext cx="979509" cy="1763022"/>
            </a:xfrm>
            <a:prstGeom prst="bentConnector2">
              <a:avLst/>
            </a:prstGeom>
            <a:ln>
              <a:solidFill>
                <a:srgbClr val="FF0000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8027275" y="1709821"/>
              <a:ext cx="3490470" cy="3891845"/>
            </a:xfrm>
            <a:prstGeom prst="rect">
              <a:avLst/>
            </a:prstGeom>
            <a:noFill/>
            <a:ln w="254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5314000" y="5225471"/>
            <a:ext cx="140609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 err="1"/>
              <a:t>TrustedDB</a:t>
            </a:r>
            <a:r>
              <a:rPr lang="en-US" sz="1350" dirty="0"/>
              <a:t> [BS11]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885371" y="5227013"/>
            <a:ext cx="101502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 smtClean="0"/>
              <a:t>Cipherbase</a:t>
            </a:r>
            <a:endParaRPr lang="en-US" sz="1350" dirty="0"/>
          </a:p>
        </p:txBody>
      </p:sp>
      <p:grpSp>
        <p:nvGrpSpPr>
          <p:cNvPr id="10" name="Group 9"/>
          <p:cNvGrpSpPr/>
          <p:nvPr/>
        </p:nvGrpSpPr>
        <p:grpSpPr>
          <a:xfrm>
            <a:off x="4723860" y="2673531"/>
            <a:ext cx="2296218" cy="2441785"/>
            <a:chOff x="2434111" y="3316391"/>
            <a:chExt cx="3603030" cy="3831441"/>
          </a:xfrm>
        </p:grpSpPr>
        <p:sp>
          <p:nvSpPr>
            <p:cNvPr id="49" name="Rectangle 48"/>
            <p:cNvSpPr/>
            <p:nvPr/>
          </p:nvSpPr>
          <p:spPr>
            <a:xfrm>
              <a:off x="4313114" y="5092808"/>
              <a:ext cx="1463040" cy="1147276"/>
            </a:xfrm>
            <a:prstGeom prst="rect">
              <a:avLst/>
            </a:prstGeom>
            <a:pattFill prst="diagBrick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313114" y="6337972"/>
              <a:ext cx="1463040" cy="5449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Secure h/w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414714" y="5246724"/>
              <a:ext cx="1295400" cy="623962"/>
            </a:xfrm>
            <a:prstGeom prst="rect">
              <a:avLst/>
            </a:prstGeom>
            <a:solidFill>
              <a:srgbClr val="0CC09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50" dirty="0"/>
                <a:t>DBMS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414715" y="5870685"/>
              <a:ext cx="1295400" cy="247479"/>
            </a:xfrm>
            <a:prstGeom prst="rect">
              <a:avLst/>
            </a:prstGeom>
            <a:solidFill>
              <a:srgbClr val="0CC09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900" dirty="0"/>
                <a:t>Embedded OS</a:t>
              </a:r>
            </a:p>
          </p:txBody>
        </p:sp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18713">
              <a:off x="5342680" y="5567007"/>
              <a:ext cx="270429" cy="270429"/>
            </a:xfrm>
            <a:prstGeom prst="rect">
              <a:avLst/>
            </a:prstGeom>
          </p:spPr>
        </p:pic>
        <p:sp>
          <p:nvSpPr>
            <p:cNvPr id="58" name="Rectangle 57"/>
            <p:cNvSpPr/>
            <p:nvPr/>
          </p:nvSpPr>
          <p:spPr>
            <a:xfrm>
              <a:off x="2434111" y="3316391"/>
              <a:ext cx="3603030" cy="3831441"/>
            </a:xfrm>
            <a:prstGeom prst="rect">
              <a:avLst/>
            </a:prstGeom>
            <a:noFill/>
            <a:ln w="254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720776" y="4592548"/>
              <a:ext cx="1295400" cy="1524000"/>
            </a:xfrm>
            <a:prstGeom prst="rect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50" dirty="0"/>
                <a:t>OS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720776" y="3489237"/>
              <a:ext cx="1295400" cy="1103310"/>
            </a:xfrm>
            <a:prstGeom prst="rect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50" dirty="0"/>
                <a:t>DBMS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720775" y="6338221"/>
              <a:ext cx="1295401" cy="5449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Commodity h/w</a:t>
              </a:r>
            </a:p>
          </p:txBody>
        </p:sp>
        <p:cxnSp>
          <p:nvCxnSpPr>
            <p:cNvPr id="62" name="Elbow Connector 61"/>
            <p:cNvCxnSpPr>
              <a:stCxn id="60" idx="3"/>
              <a:endCxn id="49" idx="0"/>
            </p:cNvCxnSpPr>
            <p:nvPr/>
          </p:nvCxnSpPr>
          <p:spPr>
            <a:xfrm>
              <a:off x="4016176" y="4040892"/>
              <a:ext cx="1028458" cy="1051916"/>
            </a:xfrm>
            <a:prstGeom prst="bentConnector2">
              <a:avLst/>
            </a:prstGeom>
            <a:ln>
              <a:solidFill>
                <a:srgbClr val="FF0000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1201242" y="2666102"/>
            <a:ext cx="2296218" cy="2441785"/>
            <a:chOff x="2434111" y="3316391"/>
            <a:chExt cx="3603030" cy="3831441"/>
          </a:xfrm>
        </p:grpSpPr>
        <p:sp>
          <p:nvSpPr>
            <p:cNvPr id="68" name="Rectangle 67"/>
            <p:cNvSpPr/>
            <p:nvPr/>
          </p:nvSpPr>
          <p:spPr>
            <a:xfrm>
              <a:off x="4313114" y="4270918"/>
              <a:ext cx="1463040" cy="1969167"/>
            </a:xfrm>
            <a:prstGeom prst="rect">
              <a:avLst/>
            </a:prstGeom>
            <a:pattFill prst="diagBrick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313114" y="6337972"/>
              <a:ext cx="1463040" cy="5449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Secure h/w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401048" y="4421228"/>
              <a:ext cx="1295400" cy="1224098"/>
            </a:xfrm>
            <a:prstGeom prst="rect">
              <a:avLst/>
            </a:prstGeom>
            <a:solidFill>
              <a:srgbClr val="0CC09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50" dirty="0"/>
                <a:t>DBMS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401050" y="5645326"/>
              <a:ext cx="1295400" cy="472839"/>
            </a:xfrm>
            <a:prstGeom prst="rect">
              <a:avLst/>
            </a:prstGeom>
            <a:solidFill>
              <a:srgbClr val="0CC09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900" dirty="0" smtClean="0"/>
                <a:t>Library </a:t>
              </a:r>
              <a:r>
                <a:rPr lang="en-US" sz="900" dirty="0"/>
                <a:t>OS</a:t>
              </a:r>
            </a:p>
          </p:txBody>
        </p:sp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18713">
              <a:off x="5342680" y="5567007"/>
              <a:ext cx="270429" cy="270429"/>
            </a:xfrm>
            <a:prstGeom prst="rect">
              <a:avLst/>
            </a:prstGeom>
          </p:spPr>
        </p:pic>
        <p:sp>
          <p:nvSpPr>
            <p:cNvPr id="73" name="Rectangle 72"/>
            <p:cNvSpPr/>
            <p:nvPr/>
          </p:nvSpPr>
          <p:spPr>
            <a:xfrm>
              <a:off x="2434111" y="3316391"/>
              <a:ext cx="3603030" cy="3831441"/>
            </a:xfrm>
            <a:prstGeom prst="rect">
              <a:avLst/>
            </a:prstGeom>
            <a:noFill/>
            <a:ln w="254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720776" y="4592548"/>
              <a:ext cx="1295400" cy="1524000"/>
            </a:xfrm>
            <a:prstGeom prst="rect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50" dirty="0"/>
                <a:t>OS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720775" y="6338221"/>
              <a:ext cx="1295401" cy="5449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Commodity h/w</a:t>
              </a: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1695688" y="5186668"/>
            <a:ext cx="129259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 smtClean="0"/>
              <a:t>Haven [MPH14]</a:t>
            </a:r>
            <a:endParaRPr lang="en-US" sz="1350" dirty="0"/>
          </a:p>
        </p:txBody>
      </p:sp>
      <p:sp>
        <p:nvSpPr>
          <p:cNvPr id="79" name="Notched Right Arrow 78"/>
          <p:cNvSpPr/>
          <p:nvPr/>
        </p:nvSpPr>
        <p:spPr>
          <a:xfrm>
            <a:off x="1559324" y="2172427"/>
            <a:ext cx="8480734" cy="191877"/>
          </a:xfrm>
          <a:prstGeom prst="notchedRightArrow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FF0000"/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0" name="TextBox 79"/>
          <p:cNvSpPr txBox="1"/>
          <p:nvPr/>
        </p:nvSpPr>
        <p:spPr>
          <a:xfrm>
            <a:off x="1519778" y="1861417"/>
            <a:ext cx="98065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 smtClean="0"/>
              <a:t>Less secure</a:t>
            </a:r>
            <a:endParaRPr lang="en-US" sz="1350" dirty="0"/>
          </a:p>
        </p:txBody>
      </p:sp>
      <p:sp>
        <p:nvSpPr>
          <p:cNvPr id="81" name="TextBox 80"/>
          <p:cNvSpPr txBox="1"/>
          <p:nvPr/>
        </p:nvSpPr>
        <p:spPr>
          <a:xfrm>
            <a:off x="8909861" y="1846437"/>
            <a:ext cx="110979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 </a:t>
            </a:r>
            <a:r>
              <a:rPr lang="en-US" sz="1350" dirty="0" smtClean="0"/>
              <a:t>More secure</a:t>
            </a:r>
            <a:endParaRPr lang="en-US" sz="135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44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/>
      <p:bldP spid="8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Choice: Trusted Functionality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/>
              <a:t>19</a:t>
            </a:fld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8143240" y="2673531"/>
            <a:ext cx="2184206" cy="2435371"/>
            <a:chOff x="8027275" y="1709821"/>
            <a:chExt cx="3490470" cy="3891845"/>
          </a:xfrm>
        </p:grpSpPr>
        <p:sp>
          <p:nvSpPr>
            <p:cNvPr id="35" name="Rectangle 34"/>
            <p:cNvSpPr/>
            <p:nvPr/>
          </p:nvSpPr>
          <p:spPr>
            <a:xfrm>
              <a:off x="9837237" y="4229950"/>
              <a:ext cx="1463040" cy="463970"/>
            </a:xfrm>
            <a:prstGeom prst="rect">
              <a:avLst/>
            </a:prstGeom>
            <a:pattFill prst="diagBrick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9938849" y="4337224"/>
              <a:ext cx="1295400" cy="247479"/>
            </a:xfrm>
            <a:prstGeom prst="rect">
              <a:avLst/>
            </a:prstGeom>
            <a:solidFill>
              <a:srgbClr val="0CC09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050" dirty="0"/>
                <a:t>Expr </a:t>
              </a:r>
              <a:r>
                <a:rPr lang="en-US" sz="1050" dirty="0" err="1"/>
                <a:t>Eval</a:t>
              </a:r>
              <a:r>
                <a:rPr lang="en-US" sz="1050" dirty="0"/>
                <a:t> 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9837237" y="4791807"/>
              <a:ext cx="1463040" cy="5449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Secure h/w</a:t>
              </a:r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18713">
              <a:off x="10890660" y="4326720"/>
              <a:ext cx="270429" cy="270429"/>
            </a:xfrm>
            <a:prstGeom prst="rect">
              <a:avLst/>
            </a:prstGeom>
          </p:spPr>
        </p:pic>
        <p:sp>
          <p:nvSpPr>
            <p:cNvPr id="38" name="Rectangle 37"/>
            <p:cNvSpPr/>
            <p:nvPr/>
          </p:nvSpPr>
          <p:spPr>
            <a:xfrm>
              <a:off x="8293849" y="3048000"/>
              <a:ext cx="1295400" cy="1524000"/>
            </a:xfrm>
            <a:prstGeom prst="rect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50" dirty="0"/>
                <a:t>OS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293849" y="1885854"/>
              <a:ext cx="1295400" cy="1162147"/>
            </a:xfrm>
            <a:prstGeom prst="rect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50" dirty="0"/>
                <a:t>DBMS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8293846" y="4793673"/>
              <a:ext cx="1325923" cy="5449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Commodity </a:t>
              </a:r>
              <a:br>
                <a:rPr lang="en-US" sz="1050" dirty="0">
                  <a:solidFill>
                    <a:schemeClr val="tx1"/>
                  </a:solidFill>
                </a:rPr>
              </a:br>
              <a:r>
                <a:rPr lang="en-US" sz="1050" dirty="0">
                  <a:solidFill>
                    <a:schemeClr val="tx1"/>
                  </a:solidFill>
                </a:rPr>
                <a:t>h/w</a:t>
              </a:r>
            </a:p>
          </p:txBody>
        </p:sp>
        <p:cxnSp>
          <p:nvCxnSpPr>
            <p:cNvPr id="43" name="Elbow Connector 42"/>
            <p:cNvCxnSpPr>
              <a:stCxn id="39" idx="3"/>
              <a:endCxn id="35" idx="0"/>
            </p:cNvCxnSpPr>
            <p:nvPr/>
          </p:nvCxnSpPr>
          <p:spPr>
            <a:xfrm>
              <a:off x="9589249" y="2466927"/>
              <a:ext cx="979509" cy="1763022"/>
            </a:xfrm>
            <a:prstGeom prst="bentConnector2">
              <a:avLst/>
            </a:prstGeom>
            <a:ln>
              <a:solidFill>
                <a:srgbClr val="FF0000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8027275" y="1709821"/>
              <a:ext cx="3490470" cy="3891845"/>
            </a:xfrm>
            <a:prstGeom prst="rect">
              <a:avLst/>
            </a:prstGeom>
            <a:noFill/>
            <a:ln w="254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5314000" y="5225471"/>
            <a:ext cx="140609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 err="1"/>
              <a:t>TrustedDB</a:t>
            </a:r>
            <a:r>
              <a:rPr lang="en-US" sz="1350" dirty="0"/>
              <a:t> [BS11]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885371" y="5227013"/>
            <a:ext cx="101502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 smtClean="0"/>
              <a:t>Cipherbase</a:t>
            </a:r>
            <a:endParaRPr lang="en-US" sz="1350" dirty="0"/>
          </a:p>
        </p:txBody>
      </p:sp>
      <p:grpSp>
        <p:nvGrpSpPr>
          <p:cNvPr id="10" name="Group 9"/>
          <p:cNvGrpSpPr/>
          <p:nvPr/>
        </p:nvGrpSpPr>
        <p:grpSpPr>
          <a:xfrm>
            <a:off x="4723860" y="2673531"/>
            <a:ext cx="2296218" cy="2441785"/>
            <a:chOff x="2434111" y="3316391"/>
            <a:chExt cx="3603030" cy="3831441"/>
          </a:xfrm>
        </p:grpSpPr>
        <p:sp>
          <p:nvSpPr>
            <p:cNvPr id="49" name="Rectangle 48"/>
            <p:cNvSpPr/>
            <p:nvPr/>
          </p:nvSpPr>
          <p:spPr>
            <a:xfrm>
              <a:off x="4313114" y="5092808"/>
              <a:ext cx="1463040" cy="1147276"/>
            </a:xfrm>
            <a:prstGeom prst="rect">
              <a:avLst/>
            </a:prstGeom>
            <a:pattFill prst="diagBrick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313114" y="6337972"/>
              <a:ext cx="1463040" cy="5449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Secure h/w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414714" y="5246724"/>
              <a:ext cx="1295400" cy="623962"/>
            </a:xfrm>
            <a:prstGeom prst="rect">
              <a:avLst/>
            </a:prstGeom>
            <a:solidFill>
              <a:srgbClr val="0CC09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50" dirty="0"/>
                <a:t>DBMS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414715" y="5870685"/>
              <a:ext cx="1295400" cy="247479"/>
            </a:xfrm>
            <a:prstGeom prst="rect">
              <a:avLst/>
            </a:prstGeom>
            <a:solidFill>
              <a:srgbClr val="0CC09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900" dirty="0"/>
                <a:t>Embedded OS</a:t>
              </a:r>
            </a:p>
          </p:txBody>
        </p:sp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18713">
              <a:off x="5342680" y="5567007"/>
              <a:ext cx="270429" cy="270429"/>
            </a:xfrm>
            <a:prstGeom prst="rect">
              <a:avLst/>
            </a:prstGeom>
          </p:spPr>
        </p:pic>
        <p:sp>
          <p:nvSpPr>
            <p:cNvPr id="58" name="Rectangle 57"/>
            <p:cNvSpPr/>
            <p:nvPr/>
          </p:nvSpPr>
          <p:spPr>
            <a:xfrm>
              <a:off x="2434111" y="3316391"/>
              <a:ext cx="3603030" cy="3831441"/>
            </a:xfrm>
            <a:prstGeom prst="rect">
              <a:avLst/>
            </a:prstGeom>
            <a:noFill/>
            <a:ln w="254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720776" y="4592548"/>
              <a:ext cx="1295400" cy="1524000"/>
            </a:xfrm>
            <a:prstGeom prst="rect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50" dirty="0"/>
                <a:t>OS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720776" y="3489237"/>
              <a:ext cx="1295400" cy="1103310"/>
            </a:xfrm>
            <a:prstGeom prst="rect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50" dirty="0"/>
                <a:t>DBMS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720775" y="6338221"/>
              <a:ext cx="1295401" cy="5449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Commodity h/w</a:t>
              </a:r>
            </a:p>
          </p:txBody>
        </p:sp>
        <p:cxnSp>
          <p:nvCxnSpPr>
            <p:cNvPr id="62" name="Elbow Connector 61"/>
            <p:cNvCxnSpPr>
              <a:stCxn id="60" idx="3"/>
              <a:endCxn id="49" idx="0"/>
            </p:cNvCxnSpPr>
            <p:nvPr/>
          </p:nvCxnSpPr>
          <p:spPr>
            <a:xfrm>
              <a:off x="4016176" y="4040892"/>
              <a:ext cx="1028458" cy="1051916"/>
            </a:xfrm>
            <a:prstGeom prst="bentConnector2">
              <a:avLst/>
            </a:prstGeom>
            <a:ln>
              <a:solidFill>
                <a:srgbClr val="FF0000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1201242" y="2666102"/>
            <a:ext cx="2296218" cy="2441785"/>
            <a:chOff x="2434111" y="3316391"/>
            <a:chExt cx="3603030" cy="3831441"/>
          </a:xfrm>
        </p:grpSpPr>
        <p:sp>
          <p:nvSpPr>
            <p:cNvPr id="68" name="Rectangle 67"/>
            <p:cNvSpPr/>
            <p:nvPr/>
          </p:nvSpPr>
          <p:spPr>
            <a:xfrm>
              <a:off x="4313114" y="4270918"/>
              <a:ext cx="1463040" cy="1969167"/>
            </a:xfrm>
            <a:prstGeom prst="rect">
              <a:avLst/>
            </a:prstGeom>
            <a:pattFill prst="diagBrick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313114" y="6337972"/>
              <a:ext cx="1463040" cy="5449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Secure h/w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401048" y="4421228"/>
              <a:ext cx="1295400" cy="1224098"/>
            </a:xfrm>
            <a:prstGeom prst="rect">
              <a:avLst/>
            </a:prstGeom>
            <a:solidFill>
              <a:srgbClr val="0CC09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50" dirty="0"/>
                <a:t>DBMS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401050" y="5645326"/>
              <a:ext cx="1295400" cy="472839"/>
            </a:xfrm>
            <a:prstGeom prst="rect">
              <a:avLst/>
            </a:prstGeom>
            <a:solidFill>
              <a:srgbClr val="0CC09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900" dirty="0" smtClean="0"/>
                <a:t>Library </a:t>
              </a:r>
              <a:r>
                <a:rPr lang="en-US" sz="900" dirty="0"/>
                <a:t>OS</a:t>
              </a:r>
            </a:p>
          </p:txBody>
        </p:sp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18713">
              <a:off x="5342680" y="5567007"/>
              <a:ext cx="270429" cy="270429"/>
            </a:xfrm>
            <a:prstGeom prst="rect">
              <a:avLst/>
            </a:prstGeom>
          </p:spPr>
        </p:pic>
        <p:sp>
          <p:nvSpPr>
            <p:cNvPr id="73" name="Rectangle 72"/>
            <p:cNvSpPr/>
            <p:nvPr/>
          </p:nvSpPr>
          <p:spPr>
            <a:xfrm>
              <a:off x="2434111" y="3316391"/>
              <a:ext cx="3603030" cy="3831441"/>
            </a:xfrm>
            <a:prstGeom prst="rect">
              <a:avLst/>
            </a:prstGeom>
            <a:noFill/>
            <a:ln w="254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720776" y="4592548"/>
              <a:ext cx="1295400" cy="1524000"/>
            </a:xfrm>
            <a:prstGeom prst="rect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350" dirty="0"/>
                <a:t>OS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720775" y="6338221"/>
              <a:ext cx="1295401" cy="5449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Commodity h/w</a:t>
              </a: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1695688" y="5186668"/>
            <a:ext cx="129259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 smtClean="0"/>
              <a:t>Haven [MPH14]</a:t>
            </a:r>
            <a:endParaRPr lang="en-US" sz="1350" dirty="0"/>
          </a:p>
        </p:txBody>
      </p:sp>
      <p:sp>
        <p:nvSpPr>
          <p:cNvPr id="79" name="Notched Right Arrow 78"/>
          <p:cNvSpPr/>
          <p:nvPr/>
        </p:nvSpPr>
        <p:spPr>
          <a:xfrm>
            <a:off x="1559324" y="2172427"/>
            <a:ext cx="8480734" cy="191877"/>
          </a:xfrm>
          <a:prstGeom prst="notchedRightArrow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FF0000"/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1" name="TextBox 80"/>
          <p:cNvSpPr txBox="1"/>
          <p:nvPr/>
        </p:nvSpPr>
        <p:spPr>
          <a:xfrm>
            <a:off x="1556842" y="1891829"/>
            <a:ext cx="188602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 </a:t>
            </a:r>
            <a:r>
              <a:rPr lang="en-US" sz="1350" dirty="0" smtClean="0"/>
              <a:t>Minimal software </a:t>
            </a:r>
            <a:r>
              <a:rPr lang="en-US" sz="1350" dirty="0" err="1" smtClean="0"/>
              <a:t>engg</a:t>
            </a:r>
            <a:r>
              <a:rPr lang="en-US" sz="1350" dirty="0" smtClean="0"/>
              <a:t>.</a:t>
            </a:r>
            <a:endParaRPr lang="en-US" sz="135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21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Cloud Data Security</a:t>
            </a:r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Concerns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/>
              <a:t>2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1">
                <a:lumMod val="85000"/>
                <a:lumOff val="1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870201"/>
            <a:ext cx="4876800" cy="48768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5747001"/>
            <a:ext cx="762000" cy="7620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5681347"/>
            <a:ext cx="974474" cy="97447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974" y="5591811"/>
            <a:ext cx="1219200" cy="1219200"/>
          </a:xfrm>
          <a:prstGeom prst="rect">
            <a:avLst/>
          </a:prstGeom>
        </p:spPr>
      </p:pic>
      <p:cxnSp>
        <p:nvCxnSpPr>
          <p:cNvPr id="20" name="Elbow Connector 19"/>
          <p:cNvCxnSpPr>
            <a:endCxn id="14" idx="0"/>
          </p:cNvCxnSpPr>
          <p:nvPr/>
        </p:nvCxnSpPr>
        <p:spPr>
          <a:xfrm rot="5400000">
            <a:off x="2727202" y="4664201"/>
            <a:ext cx="1327399" cy="838200"/>
          </a:xfrm>
          <a:prstGeom prst="bentConnector3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191000" y="4419601"/>
            <a:ext cx="0" cy="1327400"/>
          </a:xfrm>
          <a:prstGeom prst="straightConnector1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/>
          <p:nvPr/>
        </p:nvCxnSpPr>
        <p:spPr>
          <a:xfrm rot="16200000" flipH="1">
            <a:off x="4517901" y="4549901"/>
            <a:ext cx="1327403" cy="1066801"/>
          </a:xfrm>
          <a:prstGeom prst="bentConnector3">
            <a:avLst/>
          </a:prstGeom>
          <a:ln w="38100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575175" y="1758854"/>
            <a:ext cx="40928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Data in the cloud vulnerable to: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Snooping administrators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Hackers with illegal access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Compromised servers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4343400"/>
            <a:ext cx="740026" cy="740026"/>
          </a:xfrm>
          <a:prstGeom prst="rect">
            <a:avLst/>
          </a:prstGeom>
        </p:spPr>
      </p:pic>
      <p:grpSp>
        <p:nvGrpSpPr>
          <p:cNvPr id="32" name="Group 31"/>
          <p:cNvGrpSpPr/>
          <p:nvPr/>
        </p:nvGrpSpPr>
        <p:grpSpPr>
          <a:xfrm>
            <a:off x="2399141" y="3000961"/>
            <a:ext cx="1711128" cy="615281"/>
            <a:chOff x="5896755" y="3921626"/>
            <a:chExt cx="1711128" cy="615281"/>
          </a:xfrm>
        </p:grpSpPr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8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6755" y="3921626"/>
              <a:ext cx="609600" cy="609600"/>
            </a:xfrm>
            <a:prstGeom prst="rect">
              <a:avLst/>
            </a:prstGeom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8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8283" y="3927307"/>
              <a:ext cx="609600" cy="609600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8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7519" y="3921626"/>
              <a:ext cx="609600" cy="609600"/>
            </a:xfrm>
            <a:prstGeom prst="rect">
              <a:avLst/>
            </a:prstGeom>
          </p:spPr>
        </p:pic>
      </p:grpSp>
      <p:grpSp>
        <p:nvGrpSpPr>
          <p:cNvPr id="62" name="Group 61"/>
          <p:cNvGrpSpPr/>
          <p:nvPr/>
        </p:nvGrpSpPr>
        <p:grpSpPr>
          <a:xfrm>
            <a:off x="4170451" y="2162878"/>
            <a:ext cx="1228047" cy="603339"/>
            <a:chOff x="6157200" y="4437319"/>
            <a:chExt cx="1228047" cy="603339"/>
          </a:xfrm>
        </p:grpSpPr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9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7200" y="4437319"/>
              <a:ext cx="601303" cy="601303"/>
            </a:xfrm>
            <a:prstGeom prst="rect">
              <a:avLst/>
            </a:prstGeom>
          </p:spPr>
        </p:pic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9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0844" y="4437320"/>
              <a:ext cx="601303" cy="601303"/>
            </a:xfrm>
            <a:prstGeom prst="rect">
              <a:avLst/>
            </a:prstGeom>
          </p:spPr>
        </p:pic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9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3944" y="4439355"/>
              <a:ext cx="601303" cy="601303"/>
            </a:xfrm>
            <a:prstGeom prst="rect">
              <a:avLst/>
            </a:prstGeom>
          </p:spPr>
        </p:pic>
      </p:grpSp>
      <p:grpSp>
        <p:nvGrpSpPr>
          <p:cNvPr id="66" name="Group 65"/>
          <p:cNvGrpSpPr/>
          <p:nvPr/>
        </p:nvGrpSpPr>
        <p:grpSpPr>
          <a:xfrm>
            <a:off x="4322851" y="2315278"/>
            <a:ext cx="1228047" cy="603339"/>
            <a:chOff x="6157200" y="4437319"/>
            <a:chExt cx="1228047" cy="603339"/>
          </a:xfrm>
        </p:grpSpPr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9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7200" y="4437319"/>
              <a:ext cx="601303" cy="601303"/>
            </a:xfrm>
            <a:prstGeom prst="rect">
              <a:avLst/>
            </a:prstGeom>
          </p:spPr>
        </p:pic>
        <p:pic>
          <p:nvPicPr>
            <p:cNvPr id="68" name="Picture 67"/>
            <p:cNvPicPr>
              <a:picLocks noChangeAspect="1"/>
            </p:cNvPicPr>
            <p:nvPr/>
          </p:nvPicPr>
          <p:blipFill>
            <a:blip r:embed="rId9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0844" y="4437320"/>
              <a:ext cx="601303" cy="601303"/>
            </a:xfrm>
            <a:prstGeom prst="rect">
              <a:avLst/>
            </a:prstGeom>
          </p:spPr>
        </p:pic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9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3944" y="4439355"/>
              <a:ext cx="601303" cy="601303"/>
            </a:xfrm>
            <a:prstGeom prst="rect">
              <a:avLst/>
            </a:prstGeom>
          </p:spPr>
        </p:pic>
      </p:grpSp>
      <p:grpSp>
        <p:nvGrpSpPr>
          <p:cNvPr id="70" name="Group 69"/>
          <p:cNvGrpSpPr/>
          <p:nvPr/>
        </p:nvGrpSpPr>
        <p:grpSpPr>
          <a:xfrm>
            <a:off x="4475251" y="2467678"/>
            <a:ext cx="1228047" cy="603339"/>
            <a:chOff x="6157200" y="4437319"/>
            <a:chExt cx="1228047" cy="603339"/>
          </a:xfrm>
        </p:grpSpPr>
        <p:pic>
          <p:nvPicPr>
            <p:cNvPr id="71" name="Picture 70"/>
            <p:cNvPicPr>
              <a:picLocks noChangeAspect="1"/>
            </p:cNvPicPr>
            <p:nvPr/>
          </p:nvPicPr>
          <p:blipFill>
            <a:blip r:embed="rId9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7200" y="4437319"/>
              <a:ext cx="601303" cy="601303"/>
            </a:xfrm>
            <a:prstGeom prst="rect">
              <a:avLst/>
            </a:prstGeom>
          </p:spPr>
        </p:pic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9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0844" y="4437320"/>
              <a:ext cx="601303" cy="601303"/>
            </a:xfrm>
            <a:prstGeom prst="rect">
              <a:avLst/>
            </a:prstGeom>
          </p:spPr>
        </p:pic>
        <p:pic>
          <p:nvPicPr>
            <p:cNvPr id="73" name="Picture 72"/>
            <p:cNvPicPr>
              <a:picLocks noChangeAspect="1"/>
            </p:cNvPicPr>
            <p:nvPr/>
          </p:nvPicPr>
          <p:blipFill>
            <a:blip r:embed="rId9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3944" y="4439355"/>
              <a:ext cx="601303" cy="601303"/>
            </a:xfrm>
            <a:prstGeom prst="rect">
              <a:avLst/>
            </a:prstGeom>
          </p:spPr>
        </p:pic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98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Solution Landscape &amp; Design Choices</a:t>
            </a:r>
          </a:p>
          <a:p>
            <a:r>
              <a:rPr lang="en-US" dirty="0" smtClean="0"/>
              <a:t>Cipherbase Design &amp; Engineering</a:t>
            </a:r>
          </a:p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56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of a Query in Cipherbase 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DF94-9845-46BE-BCDF-88927BE4B071}" type="slidenum">
              <a:rPr lang="en-US" smtClean="0"/>
              <a:t>21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50771" y="3301466"/>
            <a:ext cx="1029904" cy="96252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2134403" y="3530067"/>
            <a:ext cx="962526" cy="5053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Cipherbase Client Lib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Left-Right Arrow 6"/>
          <p:cNvSpPr/>
          <p:nvPr/>
        </p:nvSpPr>
        <p:spPr>
          <a:xfrm>
            <a:off x="1780675" y="3724977"/>
            <a:ext cx="587140" cy="163629"/>
          </a:xfrm>
          <a:prstGeom prst="left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095902" y="4687503"/>
            <a:ext cx="1039528" cy="70264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Encryption</a:t>
            </a:r>
          </a:p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Config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Up Arrow 8"/>
          <p:cNvSpPr/>
          <p:nvPr/>
        </p:nvSpPr>
        <p:spPr>
          <a:xfrm>
            <a:off x="2551899" y="4263992"/>
            <a:ext cx="127534" cy="42351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562" y="3176507"/>
            <a:ext cx="1222631" cy="1212443"/>
          </a:xfrm>
          <a:prstGeom prst="rect">
            <a:avLst/>
          </a:prstGeom>
        </p:spPr>
      </p:pic>
      <p:sp>
        <p:nvSpPr>
          <p:cNvPr id="18" name="Left-Right Arrow 17"/>
          <p:cNvSpPr/>
          <p:nvPr/>
        </p:nvSpPr>
        <p:spPr>
          <a:xfrm>
            <a:off x="2868328" y="3724977"/>
            <a:ext cx="1280234" cy="163629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-Right Arrow 18"/>
          <p:cNvSpPr/>
          <p:nvPr/>
        </p:nvSpPr>
        <p:spPr>
          <a:xfrm>
            <a:off x="5371193" y="3724977"/>
            <a:ext cx="1280234" cy="163629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747310" y="2999613"/>
            <a:ext cx="1724896" cy="161435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 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10357020" y="3207004"/>
            <a:ext cx="1244550" cy="1063365"/>
            <a:chOff x="6128382" y="1814353"/>
            <a:chExt cx="3029390" cy="2656343"/>
          </a:xfrm>
        </p:grpSpPr>
        <p:sp>
          <p:nvSpPr>
            <p:cNvPr id="28" name="Rectangle 27"/>
            <p:cNvSpPr/>
            <p:nvPr/>
          </p:nvSpPr>
          <p:spPr>
            <a:xfrm>
              <a:off x="6128382" y="1814353"/>
              <a:ext cx="3029390" cy="2656343"/>
            </a:xfrm>
            <a:prstGeom prst="rect">
              <a:avLst/>
            </a:prstGeom>
            <a:pattFill prst="diagBrick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366607" y="2037608"/>
              <a:ext cx="2590800" cy="2266186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Stack Machine</a:t>
              </a:r>
              <a:br>
                <a:rPr lang="en-US" sz="1200" dirty="0" smtClean="0">
                  <a:solidFill>
                    <a:schemeClr val="tx1"/>
                  </a:solidFill>
                </a:rPr>
              </a:br>
              <a:r>
                <a:rPr lang="en-US" sz="1200" dirty="0" smtClean="0">
                  <a:solidFill>
                    <a:schemeClr val="tx1"/>
                  </a:solidFill>
                </a:rPr>
                <a:t>(Expression Evaluation)</a:t>
              </a:r>
              <a:endParaRPr lang="en-US" sz="11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32" name="Flowchart: Magnetic Disk 31"/>
          <p:cNvSpPr/>
          <p:nvPr/>
        </p:nvSpPr>
        <p:spPr>
          <a:xfrm>
            <a:off x="6864996" y="4999273"/>
            <a:ext cx="1470273" cy="923620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Left-Right Arrow 32"/>
          <p:cNvSpPr/>
          <p:nvPr/>
        </p:nvSpPr>
        <p:spPr>
          <a:xfrm>
            <a:off x="8472206" y="3705382"/>
            <a:ext cx="1884814" cy="192155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Up-Down Arrow 34"/>
          <p:cNvSpPr/>
          <p:nvPr/>
        </p:nvSpPr>
        <p:spPr>
          <a:xfrm>
            <a:off x="7526956" y="4613968"/>
            <a:ext cx="144379" cy="385305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6861171" y="2588753"/>
            <a:ext cx="1508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Insecure (x86)</a:t>
            </a:r>
            <a:endParaRPr lang="en-US" dirty="0"/>
          </a:p>
        </p:txBody>
      </p:sp>
      <p:sp>
        <p:nvSpPr>
          <p:cNvPr id="37" name="TextBox 62"/>
          <p:cNvSpPr txBox="1"/>
          <p:nvPr/>
        </p:nvSpPr>
        <p:spPr>
          <a:xfrm>
            <a:off x="10675529" y="2821727"/>
            <a:ext cx="6075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/>
              <a:t>FPGA</a:t>
            </a:r>
            <a:endParaRPr lang="en-US" sz="1400" b="1" dirty="0"/>
          </a:p>
        </p:txBody>
      </p:sp>
      <p:sp>
        <p:nvSpPr>
          <p:cNvPr id="43" name="Rectangle 42"/>
          <p:cNvSpPr/>
          <p:nvPr/>
        </p:nvSpPr>
        <p:spPr>
          <a:xfrm>
            <a:off x="6092792" y="2088682"/>
            <a:ext cx="5838796" cy="41967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6092792" y="1732216"/>
            <a:ext cx="1891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Cipherbase Server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73973" y="3545850"/>
            <a:ext cx="11976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Modified</a:t>
            </a:r>
            <a:br>
              <a:rPr lang="en-US" dirty="0" smtClean="0"/>
            </a:br>
            <a:r>
              <a:rPr lang="en-US" dirty="0" smtClean="0"/>
              <a:t>SQL Server</a:t>
            </a:r>
            <a:endParaRPr lang="en-US" dirty="0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18713">
            <a:off x="11205237" y="3327599"/>
            <a:ext cx="284642" cy="28464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084364" y="3413396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PCIe</a:t>
            </a:r>
            <a:endParaRPr lang="en-US" dirty="0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18713">
            <a:off x="2750583" y="4672247"/>
            <a:ext cx="284642" cy="28464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529471" y="5486400"/>
            <a:ext cx="21723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AccountId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: Plaintext</a:t>
            </a:r>
          </a:p>
          <a:p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BranchId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:  AES-CBC</a:t>
            </a:r>
          </a:p>
          <a:p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Balance:   AES-CBC</a:t>
            </a:r>
          </a:p>
          <a:p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7184862" y="5412182"/>
            <a:ext cx="684188" cy="414342"/>
            <a:chOff x="4834983" y="5276706"/>
            <a:chExt cx="684188" cy="414342"/>
          </a:xfrm>
        </p:grpSpPr>
        <p:grpSp>
          <p:nvGrpSpPr>
            <p:cNvPr id="25" name="Group 24"/>
            <p:cNvGrpSpPr/>
            <p:nvPr/>
          </p:nvGrpSpPr>
          <p:grpSpPr>
            <a:xfrm>
              <a:off x="5223215" y="5276707"/>
              <a:ext cx="295956" cy="414341"/>
              <a:chOff x="4527612" y="5166804"/>
              <a:chExt cx="392091" cy="548931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4527612" y="5166804"/>
                <a:ext cx="381739" cy="541538"/>
              </a:xfrm>
              <a:prstGeom prst="rect">
                <a:avLst/>
              </a:prstGeom>
              <a:noFill/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4527612" y="5264458"/>
                <a:ext cx="381739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4537964" y="5354712"/>
                <a:ext cx="381739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4530560" y="5444966"/>
                <a:ext cx="381739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4532036" y="5535220"/>
                <a:ext cx="381739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4533515" y="5607718"/>
                <a:ext cx="381739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4771748" y="5174197"/>
                <a:ext cx="0" cy="54153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4657818" y="5174197"/>
                <a:ext cx="0" cy="54153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Isosceles Triangle 45"/>
            <p:cNvSpPr/>
            <p:nvPr/>
          </p:nvSpPr>
          <p:spPr>
            <a:xfrm rot="16200000">
              <a:off x="4756316" y="5355373"/>
              <a:ext cx="408761" cy="251427"/>
            </a:xfrm>
            <a:prstGeom prst="triangl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306" y="4740737"/>
            <a:ext cx="4981575" cy="1971675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48" name="TextBox 47"/>
          <p:cNvSpPr txBox="1"/>
          <p:nvPr/>
        </p:nvSpPr>
        <p:spPr>
          <a:xfrm>
            <a:off x="10368006" y="4293021"/>
            <a:ext cx="1248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(stateless*)</a:t>
            </a:r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10294271" y="4662353"/>
            <a:ext cx="1176811" cy="1384995"/>
            <a:chOff x="10294271" y="4662353"/>
            <a:chExt cx="1176811" cy="1384995"/>
          </a:xfrm>
        </p:grpSpPr>
        <p:sp>
          <p:nvSpPr>
            <p:cNvPr id="49" name="TextBox 48"/>
            <p:cNvSpPr txBox="1"/>
            <p:nvPr/>
          </p:nvSpPr>
          <p:spPr>
            <a:xfrm>
              <a:off x="10590713" y="4662353"/>
              <a:ext cx="880369" cy="1384995"/>
            </a:xfrm>
            <a:prstGeom prst="rect">
              <a:avLst/>
            </a:prstGeom>
            <a:noFill/>
            <a:ln w="158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nsolas" panose="020B0609020204030204" pitchFamily="49" charset="0"/>
                  <a:cs typeface="Consolas" panose="020B0609020204030204" pitchFamily="49" charset="0"/>
                </a:rPr>
                <a:t>p</a:t>
              </a:r>
              <a:r>
                <a:rPr lang="en-US" sz="14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ush $1</a:t>
              </a:r>
            </a:p>
            <a:p>
              <a:r>
                <a:rPr lang="en-US" sz="14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decrypt</a:t>
              </a:r>
            </a:p>
            <a:p>
              <a:r>
                <a:rPr lang="en-US" sz="1400" dirty="0">
                  <a:latin typeface="Consolas" panose="020B0609020204030204" pitchFamily="49" charset="0"/>
                  <a:cs typeface="Consolas" panose="020B0609020204030204" pitchFamily="49" charset="0"/>
                </a:rPr>
                <a:t>p</a:t>
              </a:r>
              <a:r>
                <a:rPr lang="en-US" sz="14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ush 10</a:t>
              </a:r>
            </a:p>
            <a:p>
              <a:r>
                <a:rPr lang="en-US" sz="1400" dirty="0">
                  <a:latin typeface="Consolas" panose="020B0609020204030204" pitchFamily="49" charset="0"/>
                  <a:cs typeface="Consolas" panose="020B0609020204030204" pitchFamily="49" charset="0"/>
                </a:rPr>
                <a:t>a</a:t>
              </a:r>
              <a:r>
                <a:rPr lang="en-US" sz="14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dd</a:t>
              </a:r>
            </a:p>
            <a:p>
              <a:r>
                <a:rPr lang="en-US" sz="14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encrypt</a:t>
              </a:r>
            </a:p>
            <a:p>
              <a:r>
                <a:rPr lang="en-US" sz="14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out</a:t>
              </a:r>
              <a:endParaRPr lang="en-US" sz="14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0294271" y="4667360"/>
              <a:ext cx="301686" cy="369332"/>
            </a:xfrm>
            <a:prstGeom prst="rect">
              <a:avLst/>
            </a:prstGeom>
            <a:noFill/>
            <a:ln w="158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</p:grpSp>
      <p:pic>
        <p:nvPicPr>
          <p:cNvPr id="52" name="Picture 5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10" y="2192394"/>
            <a:ext cx="1876425" cy="581025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040" y="2231024"/>
            <a:ext cx="2238375" cy="533400"/>
          </a:xfrm>
          <a:prstGeom prst="rect">
            <a:avLst/>
          </a:prstGeom>
        </p:spPr>
      </p:pic>
      <p:sp>
        <p:nvSpPr>
          <p:cNvPr id="55" name="Rectangle 54"/>
          <p:cNvSpPr/>
          <p:nvPr/>
        </p:nvSpPr>
        <p:spPr>
          <a:xfrm>
            <a:off x="5082306" y="5622144"/>
            <a:ext cx="4981575" cy="198799"/>
          </a:xfrm>
          <a:prstGeom prst="rect">
            <a:avLst/>
          </a:prstGeom>
          <a:solidFill>
            <a:srgbClr val="00B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13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8" grpId="0"/>
      <p:bldP spid="5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of a Query in Cipherbase II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DF94-9845-46BE-BCDF-88927BE4B071}" type="slidenum">
              <a:rPr lang="en-US" smtClean="0"/>
              <a:t>22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50771" y="3301466"/>
            <a:ext cx="1029904" cy="96252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2134403" y="3530067"/>
            <a:ext cx="962526" cy="5053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Cipherbase Client Lib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Left-Right Arrow 6"/>
          <p:cNvSpPr/>
          <p:nvPr/>
        </p:nvSpPr>
        <p:spPr>
          <a:xfrm>
            <a:off x="1780675" y="3724977"/>
            <a:ext cx="587140" cy="163629"/>
          </a:xfrm>
          <a:prstGeom prst="left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095902" y="4687503"/>
            <a:ext cx="1039528" cy="70264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Encryption</a:t>
            </a:r>
          </a:p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Config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Up Arrow 8"/>
          <p:cNvSpPr/>
          <p:nvPr/>
        </p:nvSpPr>
        <p:spPr>
          <a:xfrm>
            <a:off x="2551899" y="4263992"/>
            <a:ext cx="127534" cy="42351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562" y="3176507"/>
            <a:ext cx="1222631" cy="1212443"/>
          </a:xfrm>
          <a:prstGeom prst="rect">
            <a:avLst/>
          </a:prstGeom>
        </p:spPr>
      </p:pic>
      <p:sp>
        <p:nvSpPr>
          <p:cNvPr id="18" name="Left-Right Arrow 17"/>
          <p:cNvSpPr/>
          <p:nvPr/>
        </p:nvSpPr>
        <p:spPr>
          <a:xfrm>
            <a:off x="2868328" y="3724977"/>
            <a:ext cx="1280234" cy="163629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-Right Arrow 18"/>
          <p:cNvSpPr/>
          <p:nvPr/>
        </p:nvSpPr>
        <p:spPr>
          <a:xfrm>
            <a:off x="5371193" y="3724977"/>
            <a:ext cx="1280234" cy="163629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747310" y="2999613"/>
            <a:ext cx="1724896" cy="161435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 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10357020" y="3207004"/>
            <a:ext cx="1244550" cy="1063365"/>
            <a:chOff x="6128382" y="1814353"/>
            <a:chExt cx="3029390" cy="2656343"/>
          </a:xfrm>
        </p:grpSpPr>
        <p:sp>
          <p:nvSpPr>
            <p:cNvPr id="28" name="Rectangle 27"/>
            <p:cNvSpPr/>
            <p:nvPr/>
          </p:nvSpPr>
          <p:spPr>
            <a:xfrm>
              <a:off x="6128382" y="1814353"/>
              <a:ext cx="3029390" cy="2656343"/>
            </a:xfrm>
            <a:prstGeom prst="rect">
              <a:avLst/>
            </a:prstGeom>
            <a:pattFill prst="diagBrick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366607" y="2037608"/>
              <a:ext cx="2590800" cy="2266186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Stack Machine</a:t>
              </a:r>
              <a:br>
                <a:rPr lang="en-US" sz="1200" dirty="0" smtClean="0">
                  <a:solidFill>
                    <a:schemeClr val="tx1"/>
                  </a:solidFill>
                </a:rPr>
              </a:br>
              <a:r>
                <a:rPr lang="en-US" sz="1200" dirty="0" smtClean="0">
                  <a:solidFill>
                    <a:schemeClr val="tx1"/>
                  </a:solidFill>
                </a:rPr>
                <a:t>(Expression Evaluation)</a:t>
              </a:r>
              <a:endParaRPr lang="en-US" sz="11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32" name="Flowchart: Magnetic Disk 31"/>
          <p:cNvSpPr/>
          <p:nvPr/>
        </p:nvSpPr>
        <p:spPr>
          <a:xfrm>
            <a:off x="6864996" y="4999273"/>
            <a:ext cx="1470273" cy="923620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Left-Right Arrow 32"/>
          <p:cNvSpPr/>
          <p:nvPr/>
        </p:nvSpPr>
        <p:spPr>
          <a:xfrm>
            <a:off x="8472206" y="3705382"/>
            <a:ext cx="1884814" cy="192155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Up-Down Arrow 34"/>
          <p:cNvSpPr/>
          <p:nvPr/>
        </p:nvSpPr>
        <p:spPr>
          <a:xfrm>
            <a:off x="7526956" y="4613968"/>
            <a:ext cx="144379" cy="385305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6861171" y="2588753"/>
            <a:ext cx="1508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Insecure (x86)</a:t>
            </a:r>
            <a:endParaRPr lang="en-US" dirty="0"/>
          </a:p>
        </p:txBody>
      </p:sp>
      <p:sp>
        <p:nvSpPr>
          <p:cNvPr id="37" name="TextBox 62"/>
          <p:cNvSpPr txBox="1"/>
          <p:nvPr/>
        </p:nvSpPr>
        <p:spPr>
          <a:xfrm>
            <a:off x="10675529" y="2821727"/>
            <a:ext cx="6075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/>
              <a:t>FPGA</a:t>
            </a:r>
            <a:endParaRPr lang="en-US" sz="1400" b="1" dirty="0"/>
          </a:p>
        </p:txBody>
      </p:sp>
      <p:sp>
        <p:nvSpPr>
          <p:cNvPr id="43" name="Rectangle 42"/>
          <p:cNvSpPr/>
          <p:nvPr/>
        </p:nvSpPr>
        <p:spPr>
          <a:xfrm>
            <a:off x="6092792" y="2088682"/>
            <a:ext cx="5838796" cy="41967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6092792" y="1732216"/>
            <a:ext cx="1891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Cipherbase Server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73973" y="3545850"/>
            <a:ext cx="11976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Modified</a:t>
            </a:r>
            <a:br>
              <a:rPr lang="en-US" dirty="0" smtClean="0"/>
            </a:br>
            <a:r>
              <a:rPr lang="en-US" dirty="0" smtClean="0"/>
              <a:t>SQL Server</a:t>
            </a:r>
            <a:endParaRPr lang="en-US" dirty="0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18713">
            <a:off x="11205237" y="3327599"/>
            <a:ext cx="284642" cy="28464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084364" y="3413396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PCIe</a:t>
            </a:r>
            <a:endParaRPr lang="en-US" dirty="0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18713">
            <a:off x="2750583" y="4672247"/>
            <a:ext cx="284642" cy="28464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529471" y="5486400"/>
            <a:ext cx="19736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AccountId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: AES-CBC</a:t>
            </a:r>
          </a:p>
          <a:p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BranchId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:  AES-CBC</a:t>
            </a:r>
          </a:p>
          <a:p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Balance:   AES-CBC</a:t>
            </a:r>
          </a:p>
          <a:p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7184862" y="5412182"/>
            <a:ext cx="684188" cy="414342"/>
            <a:chOff x="4834983" y="5276706"/>
            <a:chExt cx="684188" cy="414342"/>
          </a:xfrm>
        </p:grpSpPr>
        <p:grpSp>
          <p:nvGrpSpPr>
            <p:cNvPr id="25" name="Group 24"/>
            <p:cNvGrpSpPr/>
            <p:nvPr/>
          </p:nvGrpSpPr>
          <p:grpSpPr>
            <a:xfrm>
              <a:off x="5223215" y="5276707"/>
              <a:ext cx="295956" cy="414341"/>
              <a:chOff x="4527612" y="5166804"/>
              <a:chExt cx="392091" cy="548931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4527612" y="5166804"/>
                <a:ext cx="381739" cy="541538"/>
              </a:xfrm>
              <a:prstGeom prst="rect">
                <a:avLst/>
              </a:prstGeom>
              <a:noFill/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4527612" y="5264458"/>
                <a:ext cx="381739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4537964" y="5354712"/>
                <a:ext cx="381739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4530560" y="5444966"/>
                <a:ext cx="381739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4532036" y="5535220"/>
                <a:ext cx="381739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4533515" y="5607718"/>
                <a:ext cx="381739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4771748" y="5174197"/>
                <a:ext cx="0" cy="54153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4657818" y="5174197"/>
                <a:ext cx="0" cy="54153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Isosceles Triangle 45"/>
            <p:cNvSpPr/>
            <p:nvPr/>
          </p:nvSpPr>
          <p:spPr>
            <a:xfrm rot="16200000">
              <a:off x="4756316" y="5355373"/>
              <a:ext cx="408761" cy="251427"/>
            </a:xfrm>
            <a:prstGeom prst="triangl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3" name="Picture 5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303" y="4398183"/>
            <a:ext cx="7410450" cy="199072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10" name="Rectangle 9"/>
          <p:cNvSpPr/>
          <p:nvPr/>
        </p:nvSpPr>
        <p:spPr>
          <a:xfrm>
            <a:off x="1570616" y="5554019"/>
            <a:ext cx="1839558" cy="190972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084586" y="5451611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PK: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26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B+-Tree Indexes over Encrypted Data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1270360" y="502266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6C2AB4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1608915" y="502266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BF48BC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1947470" y="502266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DF60B9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2286026" y="5022664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20B9D4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2624580" y="5022664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AC2DB0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2963135" y="5022663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FC46B0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30046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868600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07153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5710" y="5620905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884260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222820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3933845" y="502266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0A183E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16200000">
            <a:off x="4272400" y="502266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C9B7F9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 rot="16200000">
            <a:off x="4610955" y="502266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1DA6B5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4949511" y="5022664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4F3618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rot="16200000">
            <a:off x="5288065" y="5022664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     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 rot="16200000">
            <a:off x="5626620" y="5022663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     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193531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532085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870638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209195" y="5620905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547745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886305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6857011" y="4762975"/>
            <a:ext cx="2031330" cy="1180217"/>
            <a:chOff x="6857011" y="4762975"/>
            <a:chExt cx="2031330" cy="1180217"/>
          </a:xfrm>
        </p:grpSpPr>
        <p:sp>
          <p:nvSpPr>
            <p:cNvPr id="34" name="TextBox 33"/>
            <p:cNvSpPr txBox="1"/>
            <p:nvPr/>
          </p:nvSpPr>
          <p:spPr>
            <a:xfrm rot="16200000">
              <a:off x="6597325" y="5022664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0A183E</a:t>
              </a:r>
              <a:endPara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 rot="16200000">
              <a:off x="6935880" y="5022664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C9B7F9</a:t>
              </a:r>
              <a:endPara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 rot="16200000">
              <a:off x="7274435" y="5022664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1DA6B5</a:t>
              </a:r>
              <a:endPara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 rot="16200000">
              <a:off x="7612991" y="5022663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4F3618</a:t>
              </a:r>
              <a:endPara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 rot="16200000">
              <a:off x="7951545" y="5022663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…     </a:t>
              </a:r>
              <a:endPara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 rot="16200000">
              <a:off x="8290100" y="5022662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…     </a:t>
              </a:r>
              <a:endPara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857011" y="5620903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195565" y="5620903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534118" y="5620903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872675" y="5620904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8211225" y="5620903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8549785" y="5620903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4193531" y="2119386"/>
            <a:ext cx="2031330" cy="1180216"/>
            <a:chOff x="4671790" y="2275564"/>
            <a:chExt cx="2031330" cy="1180216"/>
          </a:xfrm>
        </p:grpSpPr>
        <p:sp>
          <p:nvSpPr>
            <p:cNvPr id="48" name="TextBox 47"/>
            <p:cNvSpPr txBox="1"/>
            <p:nvPr/>
          </p:nvSpPr>
          <p:spPr>
            <a:xfrm rot="16200000">
              <a:off x="4412104" y="2535253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0A183E</a:t>
              </a:r>
              <a:endParaRPr lang="en-US" sz="16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 rot="16200000">
              <a:off x="4750659" y="2535253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…     </a:t>
              </a:r>
              <a:endParaRPr lang="en-US" sz="16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 rot="16200000">
              <a:off x="5089214" y="2535253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…     </a:t>
              </a:r>
              <a:endParaRPr lang="en-US" sz="16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 rot="16200000">
              <a:off x="5427770" y="2535252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…     </a:t>
              </a:r>
              <a:endParaRPr lang="en-US" sz="16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 rot="16200000">
              <a:off x="5766324" y="2535252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…     </a:t>
              </a:r>
              <a:endParaRPr lang="en-US" sz="16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 rot="16200000">
              <a:off x="6104879" y="2535251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…     </a:t>
              </a:r>
              <a:endParaRPr lang="en-US" sz="16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4671790" y="3133491"/>
              <a:ext cx="2031330" cy="322289"/>
              <a:chOff x="6098894" y="3358126"/>
              <a:chExt cx="2369874" cy="322289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6098894" y="3358126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6437448" y="3358126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776001" y="3358126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114558" y="3358127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7453108" y="3358126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7791668" y="3358126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8130213" y="3358126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cxnSp>
        <p:nvCxnSpPr>
          <p:cNvPr id="64" name="Straight Arrow Connector 63"/>
          <p:cNvCxnSpPr/>
          <p:nvPr/>
        </p:nvCxnSpPr>
        <p:spPr>
          <a:xfrm flipH="1">
            <a:off x="2545708" y="3138457"/>
            <a:ext cx="1792918" cy="162451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628816" y="3138457"/>
            <a:ext cx="580377" cy="162451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4870638" y="3138457"/>
            <a:ext cx="3002035" cy="162451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3561375" y="5342021"/>
            <a:ext cx="632156" cy="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6224855" y="5342021"/>
            <a:ext cx="632156" cy="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8888340" y="5342021"/>
            <a:ext cx="632156" cy="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oup 86"/>
          <p:cNvGrpSpPr/>
          <p:nvPr/>
        </p:nvGrpSpPr>
        <p:grpSpPr>
          <a:xfrm>
            <a:off x="1554222" y="4370120"/>
            <a:ext cx="2027141" cy="369332"/>
            <a:chOff x="1554222" y="4370120"/>
            <a:chExt cx="2027141" cy="369332"/>
          </a:xfrm>
        </p:grpSpPr>
        <p:sp>
          <p:nvSpPr>
            <p:cNvPr id="74" name="TextBox 73"/>
            <p:cNvSpPr txBox="1"/>
            <p:nvPr/>
          </p:nvSpPr>
          <p:spPr>
            <a:xfrm>
              <a:off x="1554222" y="437012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877558" y="437012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235384" y="437012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2</a:t>
              </a:r>
              <a:endPara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555465" y="437012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3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913213" y="437012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4</a:t>
              </a:r>
              <a:endPara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270059" y="437012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5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4218833" y="4375619"/>
            <a:ext cx="1312547" cy="369332"/>
            <a:chOff x="4218833" y="4375619"/>
            <a:chExt cx="1312547" cy="369332"/>
          </a:xfrm>
        </p:grpSpPr>
        <p:sp>
          <p:nvSpPr>
            <p:cNvPr id="80" name="TextBox 79"/>
            <p:cNvSpPr txBox="1"/>
            <p:nvPr/>
          </p:nvSpPr>
          <p:spPr>
            <a:xfrm>
              <a:off x="4218833" y="4375619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6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542169" y="4375619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7</a:t>
              </a:r>
              <a:endPara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899995" y="4375619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8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220076" y="4375619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9</a:t>
              </a:r>
              <a:endPara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4188478" y="1724049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43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B+-Tree Indexes over Encrypted Data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1270360" y="502266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6C2AB4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1608915" y="502266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BF48BC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1947470" y="502266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DF60B9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2286026" y="5022664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20B9D4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2624580" y="5022664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AC2DB0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2963135" y="5022663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FC46B0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30046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868600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07153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5710" y="5620905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884260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222820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3933845" y="502266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0A183E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16200000">
            <a:off x="4272400" y="502266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C9B7F9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 rot="16200000">
            <a:off x="4610955" y="502266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1DA6B5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4949511" y="5022664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4F3618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rot="16200000">
            <a:off x="5288065" y="5022664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     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 rot="16200000">
            <a:off x="5626620" y="5022663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     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193531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532085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870638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209195" y="5620905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547745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886305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6857011" y="4762975"/>
            <a:ext cx="2031330" cy="1180217"/>
            <a:chOff x="6857011" y="4762975"/>
            <a:chExt cx="2031330" cy="1180217"/>
          </a:xfrm>
        </p:grpSpPr>
        <p:sp>
          <p:nvSpPr>
            <p:cNvPr id="34" name="TextBox 33"/>
            <p:cNvSpPr txBox="1"/>
            <p:nvPr/>
          </p:nvSpPr>
          <p:spPr>
            <a:xfrm rot="16200000">
              <a:off x="6597325" y="5022664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0A183E</a:t>
              </a:r>
              <a:endPara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 rot="16200000">
              <a:off x="6935880" y="5022664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C9B7F9</a:t>
              </a:r>
              <a:endPara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 rot="16200000">
              <a:off x="7274435" y="5022664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1DA6B5</a:t>
              </a:r>
              <a:endPara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 rot="16200000">
              <a:off x="7612991" y="5022663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4F3618</a:t>
              </a:r>
              <a:endPara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 rot="16200000">
              <a:off x="7951545" y="5022663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…     </a:t>
              </a:r>
              <a:endPara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 rot="16200000">
              <a:off x="8290100" y="5022662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…     </a:t>
              </a:r>
              <a:endPara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857011" y="5620903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195565" y="5620903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534118" y="5620903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872675" y="5620904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8211225" y="5620903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8549785" y="5620903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4193531" y="2119386"/>
            <a:ext cx="2031330" cy="1180216"/>
            <a:chOff x="4671790" y="2275564"/>
            <a:chExt cx="2031330" cy="1180216"/>
          </a:xfrm>
        </p:grpSpPr>
        <p:sp>
          <p:nvSpPr>
            <p:cNvPr id="48" name="TextBox 47"/>
            <p:cNvSpPr txBox="1"/>
            <p:nvPr/>
          </p:nvSpPr>
          <p:spPr>
            <a:xfrm rot="16200000">
              <a:off x="4412104" y="2535253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0A183E</a:t>
              </a:r>
              <a:endParaRPr lang="en-US" sz="16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 rot="16200000">
              <a:off x="4750659" y="2535253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…     </a:t>
              </a:r>
              <a:endParaRPr lang="en-US" sz="16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 rot="16200000">
              <a:off x="5089214" y="2535253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…     </a:t>
              </a:r>
              <a:endParaRPr lang="en-US" sz="16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 rot="16200000">
              <a:off x="5427770" y="2535252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…     </a:t>
              </a:r>
              <a:endParaRPr lang="en-US" sz="16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 rot="16200000">
              <a:off x="5766324" y="2535252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…     </a:t>
              </a:r>
              <a:endParaRPr lang="en-US" sz="16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 rot="16200000">
              <a:off x="6104879" y="2535251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…     </a:t>
              </a:r>
              <a:endParaRPr lang="en-US" sz="16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4671790" y="3133491"/>
              <a:ext cx="2031330" cy="322289"/>
              <a:chOff x="6098894" y="3358126"/>
              <a:chExt cx="2369874" cy="322289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6098894" y="3358126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6437448" y="3358126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776001" y="3358126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114558" y="3358127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7453108" y="3358126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7791668" y="3358126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8130213" y="3358126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cxnSp>
        <p:nvCxnSpPr>
          <p:cNvPr id="64" name="Straight Arrow Connector 63"/>
          <p:cNvCxnSpPr/>
          <p:nvPr/>
        </p:nvCxnSpPr>
        <p:spPr>
          <a:xfrm flipH="1">
            <a:off x="2545708" y="3138457"/>
            <a:ext cx="1792918" cy="162451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628816" y="3138457"/>
            <a:ext cx="580377" cy="162451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4870638" y="3138457"/>
            <a:ext cx="3002035" cy="162451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3561375" y="5342021"/>
            <a:ext cx="632156" cy="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6224855" y="5342021"/>
            <a:ext cx="632156" cy="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8888340" y="5342021"/>
            <a:ext cx="632156" cy="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23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of a Query in Cipherbase II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DF94-9845-46BE-BCDF-88927BE4B071}" type="slidenum">
              <a:rPr lang="en-US" smtClean="0"/>
              <a:t>25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50771" y="3301466"/>
            <a:ext cx="1029904" cy="96252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2134403" y="3530067"/>
            <a:ext cx="962526" cy="5053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Cipherbase Client Lib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Left-Right Arrow 6"/>
          <p:cNvSpPr/>
          <p:nvPr/>
        </p:nvSpPr>
        <p:spPr>
          <a:xfrm>
            <a:off x="1780675" y="3724977"/>
            <a:ext cx="587140" cy="163629"/>
          </a:xfrm>
          <a:prstGeom prst="left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095902" y="4687503"/>
            <a:ext cx="1039528" cy="70264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Encryption</a:t>
            </a:r>
          </a:p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Config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Up Arrow 8"/>
          <p:cNvSpPr/>
          <p:nvPr/>
        </p:nvSpPr>
        <p:spPr>
          <a:xfrm>
            <a:off x="2551899" y="4263992"/>
            <a:ext cx="127534" cy="42351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562" y="3176507"/>
            <a:ext cx="1222631" cy="1212443"/>
          </a:xfrm>
          <a:prstGeom prst="rect">
            <a:avLst/>
          </a:prstGeom>
        </p:spPr>
      </p:pic>
      <p:sp>
        <p:nvSpPr>
          <p:cNvPr id="18" name="Left-Right Arrow 17"/>
          <p:cNvSpPr/>
          <p:nvPr/>
        </p:nvSpPr>
        <p:spPr>
          <a:xfrm>
            <a:off x="2868328" y="3724977"/>
            <a:ext cx="1280234" cy="163629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-Right Arrow 18"/>
          <p:cNvSpPr/>
          <p:nvPr/>
        </p:nvSpPr>
        <p:spPr>
          <a:xfrm>
            <a:off x="5371193" y="3724977"/>
            <a:ext cx="1280234" cy="163629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747310" y="2999613"/>
            <a:ext cx="1724896" cy="161435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 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10357020" y="3207004"/>
            <a:ext cx="1244550" cy="1063365"/>
            <a:chOff x="6128382" y="1814353"/>
            <a:chExt cx="3029390" cy="2656343"/>
          </a:xfrm>
        </p:grpSpPr>
        <p:sp>
          <p:nvSpPr>
            <p:cNvPr id="28" name="Rectangle 27"/>
            <p:cNvSpPr/>
            <p:nvPr/>
          </p:nvSpPr>
          <p:spPr>
            <a:xfrm>
              <a:off x="6128382" y="1814353"/>
              <a:ext cx="3029390" cy="2656343"/>
            </a:xfrm>
            <a:prstGeom prst="rect">
              <a:avLst/>
            </a:prstGeom>
            <a:pattFill prst="diagBrick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366607" y="2037608"/>
              <a:ext cx="2590800" cy="2266186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Stack Machine</a:t>
              </a:r>
              <a:br>
                <a:rPr lang="en-US" sz="1200" dirty="0" smtClean="0">
                  <a:solidFill>
                    <a:schemeClr val="tx1"/>
                  </a:solidFill>
                </a:rPr>
              </a:br>
              <a:r>
                <a:rPr lang="en-US" sz="1200" dirty="0" smtClean="0">
                  <a:solidFill>
                    <a:schemeClr val="tx1"/>
                  </a:solidFill>
                </a:rPr>
                <a:t>(Expression Evaluation)</a:t>
              </a:r>
              <a:endParaRPr lang="en-US" sz="11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32" name="Flowchart: Magnetic Disk 31"/>
          <p:cNvSpPr/>
          <p:nvPr/>
        </p:nvSpPr>
        <p:spPr>
          <a:xfrm>
            <a:off x="6864996" y="4999273"/>
            <a:ext cx="1470273" cy="923620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Left-Right Arrow 32"/>
          <p:cNvSpPr/>
          <p:nvPr/>
        </p:nvSpPr>
        <p:spPr>
          <a:xfrm>
            <a:off x="8472206" y="3705382"/>
            <a:ext cx="1884814" cy="192155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Up-Down Arrow 34"/>
          <p:cNvSpPr/>
          <p:nvPr/>
        </p:nvSpPr>
        <p:spPr>
          <a:xfrm>
            <a:off x="7526956" y="4613968"/>
            <a:ext cx="144379" cy="385305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6861171" y="2588753"/>
            <a:ext cx="1508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Insecure (x86)</a:t>
            </a:r>
            <a:endParaRPr lang="en-US" dirty="0"/>
          </a:p>
        </p:txBody>
      </p:sp>
      <p:sp>
        <p:nvSpPr>
          <p:cNvPr id="37" name="TextBox 62"/>
          <p:cNvSpPr txBox="1"/>
          <p:nvPr/>
        </p:nvSpPr>
        <p:spPr>
          <a:xfrm>
            <a:off x="10675529" y="2821727"/>
            <a:ext cx="6075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/>
              <a:t>FPGA</a:t>
            </a:r>
            <a:endParaRPr lang="en-US" sz="1400" b="1" dirty="0"/>
          </a:p>
        </p:txBody>
      </p:sp>
      <p:sp>
        <p:nvSpPr>
          <p:cNvPr id="43" name="Rectangle 42"/>
          <p:cNvSpPr/>
          <p:nvPr/>
        </p:nvSpPr>
        <p:spPr>
          <a:xfrm>
            <a:off x="6092792" y="2088682"/>
            <a:ext cx="5838796" cy="41967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6092792" y="1732216"/>
            <a:ext cx="1891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Cipherbase Server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73973" y="3545850"/>
            <a:ext cx="11976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Modified</a:t>
            </a:r>
            <a:br>
              <a:rPr lang="en-US" dirty="0" smtClean="0"/>
            </a:br>
            <a:r>
              <a:rPr lang="en-US" dirty="0" smtClean="0"/>
              <a:t>SQL Server</a:t>
            </a:r>
            <a:endParaRPr lang="en-US" dirty="0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18713">
            <a:off x="11205237" y="3327599"/>
            <a:ext cx="284642" cy="28464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084364" y="3413396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PCIe</a:t>
            </a:r>
            <a:endParaRPr lang="en-US" dirty="0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18713">
            <a:off x="2750583" y="4672247"/>
            <a:ext cx="284642" cy="28464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529471" y="5486400"/>
            <a:ext cx="19736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AccountId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: AES-CBC</a:t>
            </a:r>
          </a:p>
          <a:p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BranchId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:  AES-CBC</a:t>
            </a:r>
          </a:p>
          <a:p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Balance:   AES-CBC</a:t>
            </a:r>
          </a:p>
          <a:p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7184862" y="5412182"/>
            <a:ext cx="684188" cy="414342"/>
            <a:chOff x="4834983" y="5276706"/>
            <a:chExt cx="684188" cy="414342"/>
          </a:xfrm>
        </p:grpSpPr>
        <p:grpSp>
          <p:nvGrpSpPr>
            <p:cNvPr id="25" name="Group 24"/>
            <p:cNvGrpSpPr/>
            <p:nvPr/>
          </p:nvGrpSpPr>
          <p:grpSpPr>
            <a:xfrm>
              <a:off x="5223215" y="5276707"/>
              <a:ext cx="295956" cy="414341"/>
              <a:chOff x="4527612" y="5166804"/>
              <a:chExt cx="392091" cy="548931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4527612" y="5166804"/>
                <a:ext cx="381739" cy="541538"/>
              </a:xfrm>
              <a:prstGeom prst="rect">
                <a:avLst/>
              </a:prstGeom>
              <a:noFill/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4527612" y="5264458"/>
                <a:ext cx="381739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4537964" y="5354712"/>
                <a:ext cx="381739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4530560" y="5444966"/>
                <a:ext cx="381739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4532036" y="5535220"/>
                <a:ext cx="381739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4533515" y="5607718"/>
                <a:ext cx="381739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4771748" y="5174197"/>
                <a:ext cx="0" cy="54153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4657818" y="5174197"/>
                <a:ext cx="0" cy="54153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Isosceles Triangle 45"/>
            <p:cNvSpPr/>
            <p:nvPr/>
          </p:nvSpPr>
          <p:spPr>
            <a:xfrm rot="16200000">
              <a:off x="4756316" y="5355373"/>
              <a:ext cx="408761" cy="251427"/>
            </a:xfrm>
            <a:prstGeom prst="triangl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1570616" y="5554019"/>
            <a:ext cx="1839558" cy="190972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084586" y="5451611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PK:</a:t>
            </a:r>
            <a:endParaRPr lang="en-US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10" y="2192394"/>
            <a:ext cx="1876425" cy="5810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675" y="1507196"/>
            <a:ext cx="3390900" cy="571500"/>
          </a:xfrm>
          <a:prstGeom prst="rect">
            <a:avLst/>
          </a:prstGeom>
        </p:spPr>
      </p:pic>
      <p:grpSp>
        <p:nvGrpSpPr>
          <p:cNvPr id="20" name="Group 19"/>
          <p:cNvGrpSpPr/>
          <p:nvPr/>
        </p:nvGrpSpPr>
        <p:grpSpPr>
          <a:xfrm>
            <a:off x="10390888" y="4560023"/>
            <a:ext cx="1176811" cy="1384995"/>
            <a:chOff x="10390888" y="4560023"/>
            <a:chExt cx="1176811" cy="1384995"/>
          </a:xfrm>
        </p:grpSpPr>
        <p:sp>
          <p:nvSpPr>
            <p:cNvPr id="50" name="TextBox 49"/>
            <p:cNvSpPr txBox="1"/>
            <p:nvPr/>
          </p:nvSpPr>
          <p:spPr>
            <a:xfrm>
              <a:off x="10687330" y="4560023"/>
              <a:ext cx="880369" cy="1384995"/>
            </a:xfrm>
            <a:prstGeom prst="rect">
              <a:avLst/>
            </a:prstGeom>
            <a:noFill/>
            <a:ln w="158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nsolas" panose="020B0609020204030204" pitchFamily="49" charset="0"/>
                  <a:cs typeface="Consolas" panose="020B0609020204030204" pitchFamily="49" charset="0"/>
                </a:rPr>
                <a:t>p</a:t>
              </a:r>
              <a:r>
                <a:rPr lang="en-US" sz="14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ush $1</a:t>
              </a:r>
            </a:p>
            <a:p>
              <a:r>
                <a:rPr lang="en-US" sz="1400" dirty="0" err="1" smtClean="0">
                  <a:latin typeface="Consolas" panose="020B0609020204030204" pitchFamily="49" charset="0"/>
                  <a:cs typeface="Consolas" panose="020B0609020204030204" pitchFamily="49" charset="0"/>
                </a:rPr>
                <a:t>decr</a:t>
              </a:r>
              <a:endParaRPr lang="en-US" sz="1400" dirty="0" smtClean="0"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r>
                <a:rPr lang="en-US" sz="1400" dirty="0">
                  <a:latin typeface="Consolas" panose="020B0609020204030204" pitchFamily="49" charset="0"/>
                  <a:cs typeface="Consolas" panose="020B0609020204030204" pitchFamily="49" charset="0"/>
                </a:rPr>
                <a:t>p</a:t>
              </a:r>
              <a:r>
                <a:rPr lang="en-US" sz="14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ush $2</a:t>
              </a:r>
            </a:p>
            <a:p>
              <a:r>
                <a:rPr lang="en-US" sz="1400" dirty="0" err="1" smtClean="0">
                  <a:latin typeface="Consolas" panose="020B0609020204030204" pitchFamily="49" charset="0"/>
                  <a:cs typeface="Consolas" panose="020B0609020204030204" pitchFamily="49" charset="0"/>
                </a:rPr>
                <a:t>decr</a:t>
              </a:r>
              <a:endParaRPr lang="en-US" sz="1400" dirty="0" smtClean="0"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r>
                <a:rPr lang="en-US" sz="14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compare</a:t>
              </a:r>
            </a:p>
            <a:p>
              <a:r>
                <a:rPr lang="en-US" sz="14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out</a:t>
              </a:r>
              <a:endParaRPr lang="en-US" sz="14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0390888" y="4565030"/>
              <a:ext cx="301686" cy="369332"/>
            </a:xfrm>
            <a:prstGeom prst="rect">
              <a:avLst/>
            </a:prstGeom>
            <a:noFill/>
            <a:ln w="158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</p:grpSp>
      <p:pic>
        <p:nvPicPr>
          <p:cNvPr id="53" name="Picture 5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088" y="4395915"/>
            <a:ext cx="6633339" cy="1781964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93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B+-Tree Indexes over Encrypted Data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1270360" y="502266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6C2AB4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1608915" y="502266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BF48BC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1947470" y="502266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DF60B9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2286026" y="5022664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20B9D4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2624580" y="5022664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AC2DB0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2963135" y="5022663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FC46B0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30046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868600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07153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5710" y="5620905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884260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222820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3933845" y="502266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0A183E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16200000">
            <a:off x="4272400" y="502266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C9B7F9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 rot="16200000">
            <a:off x="4610955" y="502266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1DA6B5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4949511" y="5022664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4F3618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rot="16200000">
            <a:off x="5288065" y="5022664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     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 rot="16200000">
            <a:off x="5626620" y="5022663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     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193531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532085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870638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209195" y="5620905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547745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886305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6857011" y="4762975"/>
            <a:ext cx="2031330" cy="1180217"/>
            <a:chOff x="6857011" y="4762975"/>
            <a:chExt cx="2031330" cy="1180217"/>
          </a:xfrm>
        </p:grpSpPr>
        <p:sp>
          <p:nvSpPr>
            <p:cNvPr id="34" name="TextBox 33"/>
            <p:cNvSpPr txBox="1"/>
            <p:nvPr/>
          </p:nvSpPr>
          <p:spPr>
            <a:xfrm rot="16200000">
              <a:off x="6597325" y="5022664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0A183E</a:t>
              </a:r>
              <a:endPara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 rot="16200000">
              <a:off x="6935880" y="5022664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C9B7F9</a:t>
              </a:r>
              <a:endPara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 rot="16200000">
              <a:off x="7274435" y="5022664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1DA6B5</a:t>
              </a:r>
              <a:endPara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 rot="16200000">
              <a:off x="7612991" y="5022663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4F3618</a:t>
              </a:r>
              <a:endPara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 rot="16200000">
              <a:off x="7951545" y="5022663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…     </a:t>
              </a:r>
              <a:endPara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 rot="16200000">
              <a:off x="8290100" y="5022662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…     </a:t>
              </a:r>
              <a:endPara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857011" y="5620903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195565" y="5620903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534118" y="5620903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872675" y="5620904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8211225" y="5620903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8549785" y="5620903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 rot="16200000">
            <a:off x="4272400" y="237907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     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 rot="16200000">
            <a:off x="4610955" y="237907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     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 rot="16200000">
            <a:off x="4949511" y="2379074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     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 rot="16200000">
            <a:off x="5288065" y="2379074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     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 rot="16200000">
            <a:off x="5626620" y="2379073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     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4193531" y="2977313"/>
            <a:ext cx="2031330" cy="322289"/>
            <a:chOff x="6098894" y="3358126"/>
            <a:chExt cx="2369874" cy="322289"/>
          </a:xfrm>
        </p:grpSpPr>
        <p:sp>
          <p:nvSpPr>
            <p:cNvPr id="54" name="Rectangle 53"/>
            <p:cNvSpPr/>
            <p:nvPr/>
          </p:nvSpPr>
          <p:spPr>
            <a:xfrm>
              <a:off x="6098894" y="3358126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437448" y="3358126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776001" y="3358126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114558" y="3358127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7453108" y="3358126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791668" y="3358126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8130213" y="3358126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64" name="Straight Arrow Connector 63"/>
          <p:cNvCxnSpPr/>
          <p:nvPr/>
        </p:nvCxnSpPr>
        <p:spPr>
          <a:xfrm flipH="1">
            <a:off x="2545708" y="3138457"/>
            <a:ext cx="1792918" cy="162451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628816" y="3138457"/>
            <a:ext cx="580377" cy="162451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4870638" y="3138457"/>
            <a:ext cx="3002035" cy="162451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3561375" y="5342021"/>
            <a:ext cx="632156" cy="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6224855" y="5342021"/>
            <a:ext cx="632156" cy="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8888340" y="5342021"/>
            <a:ext cx="632156" cy="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699323" y="1683452"/>
            <a:ext cx="944489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8DE526</a:t>
            </a:r>
            <a:endParaRPr lang="en-US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9972009" y="2365985"/>
            <a:ext cx="1244550" cy="1063365"/>
          </a:xfrm>
          <a:prstGeom prst="rect">
            <a:avLst/>
          </a:prstGeom>
          <a:pattFill prst="diagBrick">
            <a:fgClr>
              <a:schemeClr val="tx1">
                <a:lumMod val="75000"/>
                <a:lumOff val="25000"/>
              </a:schemeClr>
            </a:fgClr>
            <a:bgClr>
              <a:schemeClr val="bg1"/>
            </a:bgClr>
          </a:patt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0069878" y="2455357"/>
            <a:ext cx="1064366" cy="907181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 dirty="0" smtClean="0">
              <a:solidFill>
                <a:schemeClr val="tx1"/>
              </a:solidFill>
            </a:endParaRPr>
          </a:p>
        </p:txBody>
      </p:sp>
      <p:sp>
        <p:nvSpPr>
          <p:cNvPr id="69" name="TextBox 62"/>
          <p:cNvSpPr txBox="1"/>
          <p:nvPr/>
        </p:nvSpPr>
        <p:spPr>
          <a:xfrm>
            <a:off x="10290518" y="1980708"/>
            <a:ext cx="6075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/>
              <a:t>FPGA</a:t>
            </a:r>
            <a:endParaRPr lang="en-US" sz="1400" b="1" dirty="0"/>
          </a:p>
        </p:txBody>
      </p:sp>
      <p:sp>
        <p:nvSpPr>
          <p:cNvPr id="48" name="TextBox 47"/>
          <p:cNvSpPr txBox="1"/>
          <p:nvPr/>
        </p:nvSpPr>
        <p:spPr>
          <a:xfrm rot="16200000">
            <a:off x="3933845" y="2379075"/>
            <a:ext cx="857927" cy="338554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0A183E</a:t>
            </a:r>
            <a:endParaRPr lang="en-US" sz="1600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263" y="1659929"/>
            <a:ext cx="1296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Search key: 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451600" y="2702869"/>
            <a:ext cx="3441031" cy="0"/>
          </a:xfrm>
          <a:prstGeom prst="straightConnector1">
            <a:avLst/>
          </a:prstGeom>
          <a:ln w="190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817753" y="2329298"/>
            <a:ext cx="2590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comp(8DE526,0A183E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6447584" y="2855269"/>
            <a:ext cx="3441031" cy="0"/>
          </a:xfrm>
          <a:prstGeom prst="straightConnector1">
            <a:avLst/>
          </a:prstGeom>
          <a:ln w="19050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935733" y="28454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&lt;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7" name="Footer Placeholder 4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52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B+-Tree Indexes over Encrypted Data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1270360" y="502266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6C2AB4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1608915" y="502266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BF48BC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1947470" y="502266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DF60B9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2286026" y="5022664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20B9D4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2624580" y="5022664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AC2DB0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2963135" y="5022663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FC46B0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30046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868600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07153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5710" y="5620905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884260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222820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3933845" y="502266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0A183E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16200000">
            <a:off x="4272400" y="502266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C9B7F9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 rot="16200000">
            <a:off x="4610955" y="502266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1DA6B5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4949511" y="5022664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4F3618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rot="16200000">
            <a:off x="5288065" y="5022664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     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 rot="16200000">
            <a:off x="5626620" y="5022663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     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193531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532085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870638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209195" y="5620905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547745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886305" y="5620904"/>
            <a:ext cx="338555" cy="3222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6857011" y="4762975"/>
            <a:ext cx="2031330" cy="1180217"/>
            <a:chOff x="6857011" y="4762975"/>
            <a:chExt cx="2031330" cy="1180217"/>
          </a:xfrm>
        </p:grpSpPr>
        <p:sp>
          <p:nvSpPr>
            <p:cNvPr id="34" name="TextBox 33"/>
            <p:cNvSpPr txBox="1"/>
            <p:nvPr/>
          </p:nvSpPr>
          <p:spPr>
            <a:xfrm rot="16200000">
              <a:off x="6597325" y="5022664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0A183E</a:t>
              </a:r>
              <a:endPara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 rot="16200000">
              <a:off x="6935880" y="5022664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C9B7F9</a:t>
              </a:r>
              <a:endPara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 rot="16200000">
              <a:off x="7274435" y="5022664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1DA6B5</a:t>
              </a:r>
              <a:endPara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 rot="16200000">
              <a:off x="7612991" y="5022663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4F3618</a:t>
              </a:r>
              <a:endPara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 rot="16200000">
              <a:off x="7951545" y="5022663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…     </a:t>
              </a:r>
              <a:endPara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 rot="16200000">
              <a:off x="8290100" y="5022662"/>
              <a:ext cx="857927" cy="338554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…     </a:t>
              </a:r>
              <a:endPara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857011" y="5620903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195565" y="5620903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534118" y="5620903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872675" y="5620904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8211225" y="5620903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8549785" y="5620903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 rot="16200000">
            <a:off x="4272400" y="237907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     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 rot="16200000">
            <a:off x="4610955" y="2379075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     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 rot="16200000">
            <a:off x="4949511" y="2379074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     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 rot="16200000">
            <a:off x="5288065" y="2379074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     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 rot="16200000">
            <a:off x="5626620" y="2379073"/>
            <a:ext cx="857927" cy="33855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     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4193531" y="2977313"/>
            <a:ext cx="2031330" cy="322289"/>
            <a:chOff x="6098894" y="3358126"/>
            <a:chExt cx="2369874" cy="322289"/>
          </a:xfrm>
        </p:grpSpPr>
        <p:sp>
          <p:nvSpPr>
            <p:cNvPr id="54" name="Rectangle 53"/>
            <p:cNvSpPr/>
            <p:nvPr/>
          </p:nvSpPr>
          <p:spPr>
            <a:xfrm>
              <a:off x="6098894" y="3358126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437448" y="3358126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776001" y="3358126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114558" y="3358127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7453108" y="3358126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791668" y="3358126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8130213" y="3358126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64" name="Straight Arrow Connector 63"/>
          <p:cNvCxnSpPr/>
          <p:nvPr/>
        </p:nvCxnSpPr>
        <p:spPr>
          <a:xfrm flipH="1">
            <a:off x="2545708" y="3138457"/>
            <a:ext cx="1792918" cy="1624518"/>
          </a:xfrm>
          <a:prstGeom prst="straightConnector1">
            <a:avLst/>
          </a:prstGeom>
          <a:ln w="1905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628816" y="3138457"/>
            <a:ext cx="580377" cy="162451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4870638" y="3138457"/>
            <a:ext cx="3002035" cy="162451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3561375" y="5342021"/>
            <a:ext cx="632156" cy="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6224855" y="5342021"/>
            <a:ext cx="632156" cy="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8888340" y="5342021"/>
            <a:ext cx="632156" cy="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699323" y="1683452"/>
            <a:ext cx="944489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8DE526</a:t>
            </a:r>
            <a:endParaRPr lang="en-US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9972009" y="2365985"/>
            <a:ext cx="1244550" cy="1063365"/>
          </a:xfrm>
          <a:prstGeom prst="rect">
            <a:avLst/>
          </a:prstGeom>
          <a:pattFill prst="diagBrick">
            <a:fgClr>
              <a:schemeClr val="tx1">
                <a:lumMod val="75000"/>
                <a:lumOff val="25000"/>
              </a:schemeClr>
            </a:fgClr>
            <a:bgClr>
              <a:schemeClr val="bg1"/>
            </a:bgClr>
          </a:patt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0069878" y="2455357"/>
            <a:ext cx="1064366" cy="907181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 dirty="0" smtClean="0">
              <a:solidFill>
                <a:schemeClr val="tx1"/>
              </a:solidFill>
            </a:endParaRPr>
          </a:p>
        </p:txBody>
      </p:sp>
      <p:sp>
        <p:nvSpPr>
          <p:cNvPr id="69" name="TextBox 62"/>
          <p:cNvSpPr txBox="1"/>
          <p:nvPr/>
        </p:nvSpPr>
        <p:spPr>
          <a:xfrm>
            <a:off x="10290518" y="1980708"/>
            <a:ext cx="6075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/>
              <a:t>FPGA</a:t>
            </a:r>
            <a:endParaRPr lang="en-US" sz="1400" b="1" dirty="0"/>
          </a:p>
        </p:txBody>
      </p:sp>
      <p:sp>
        <p:nvSpPr>
          <p:cNvPr id="48" name="TextBox 47"/>
          <p:cNvSpPr txBox="1"/>
          <p:nvPr/>
        </p:nvSpPr>
        <p:spPr>
          <a:xfrm rot="16200000">
            <a:off x="3933845" y="2379075"/>
            <a:ext cx="857927" cy="338554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0A183E</a:t>
            </a:r>
            <a:endParaRPr lang="en-US" sz="1600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263" y="1659929"/>
            <a:ext cx="1296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Search key: 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451600" y="2702869"/>
            <a:ext cx="3441031" cy="0"/>
          </a:xfrm>
          <a:prstGeom prst="straightConnector1">
            <a:avLst/>
          </a:prstGeom>
          <a:ln w="190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817753" y="2329298"/>
            <a:ext cx="2590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comp(8DE526,0A183E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6447584" y="2855269"/>
            <a:ext cx="3441031" cy="0"/>
          </a:xfrm>
          <a:prstGeom prst="straightConnector1">
            <a:avLst/>
          </a:prstGeom>
          <a:ln w="19050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935733" y="28454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&lt;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30046" y="4762975"/>
            <a:ext cx="2031329" cy="118021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2884260" y="4762975"/>
            <a:ext cx="338555" cy="1180216"/>
          </a:xfrm>
          <a:prstGeom prst="ellipse">
            <a:avLst/>
          </a:prstGeom>
          <a:solidFill>
            <a:srgbClr val="00B050">
              <a:alpha val="5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Date Placeholder 6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3" name="Footer Placeholder 6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93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of a Query in Cipherbase II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DF94-9845-46BE-BCDF-88927BE4B071}" type="slidenum">
              <a:rPr lang="en-US" smtClean="0"/>
              <a:t>28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50771" y="3301466"/>
            <a:ext cx="1029904" cy="96252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2134403" y="3530067"/>
            <a:ext cx="962526" cy="5053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Cipherbase Client Lib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Left-Right Arrow 6"/>
          <p:cNvSpPr/>
          <p:nvPr/>
        </p:nvSpPr>
        <p:spPr>
          <a:xfrm>
            <a:off x="1780675" y="3724977"/>
            <a:ext cx="587140" cy="163629"/>
          </a:xfrm>
          <a:prstGeom prst="left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095902" y="4687503"/>
            <a:ext cx="1039528" cy="70264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Encryption</a:t>
            </a:r>
          </a:p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Config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Up Arrow 8"/>
          <p:cNvSpPr/>
          <p:nvPr/>
        </p:nvSpPr>
        <p:spPr>
          <a:xfrm>
            <a:off x="2551899" y="4263992"/>
            <a:ext cx="127534" cy="42351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562" y="3176507"/>
            <a:ext cx="1222631" cy="1212443"/>
          </a:xfrm>
          <a:prstGeom prst="rect">
            <a:avLst/>
          </a:prstGeom>
        </p:spPr>
      </p:pic>
      <p:sp>
        <p:nvSpPr>
          <p:cNvPr id="18" name="Left-Right Arrow 17"/>
          <p:cNvSpPr/>
          <p:nvPr/>
        </p:nvSpPr>
        <p:spPr>
          <a:xfrm>
            <a:off x="2868328" y="3724977"/>
            <a:ext cx="1280234" cy="163629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-Right Arrow 18"/>
          <p:cNvSpPr/>
          <p:nvPr/>
        </p:nvSpPr>
        <p:spPr>
          <a:xfrm>
            <a:off x="5371193" y="3724977"/>
            <a:ext cx="1280234" cy="163629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747310" y="2999613"/>
            <a:ext cx="1724896" cy="161435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 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10357020" y="3207004"/>
            <a:ext cx="1244550" cy="1063365"/>
            <a:chOff x="6128382" y="1814353"/>
            <a:chExt cx="3029390" cy="2656343"/>
          </a:xfrm>
        </p:grpSpPr>
        <p:sp>
          <p:nvSpPr>
            <p:cNvPr id="28" name="Rectangle 27"/>
            <p:cNvSpPr/>
            <p:nvPr/>
          </p:nvSpPr>
          <p:spPr>
            <a:xfrm>
              <a:off x="6128382" y="1814353"/>
              <a:ext cx="3029390" cy="2656343"/>
            </a:xfrm>
            <a:prstGeom prst="rect">
              <a:avLst/>
            </a:prstGeom>
            <a:pattFill prst="diagBrick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366607" y="2037608"/>
              <a:ext cx="2590800" cy="2266186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Stack Machine</a:t>
              </a:r>
              <a:br>
                <a:rPr lang="en-US" sz="1200" dirty="0" smtClean="0">
                  <a:solidFill>
                    <a:schemeClr val="tx1"/>
                  </a:solidFill>
                </a:rPr>
              </a:br>
              <a:r>
                <a:rPr lang="en-US" sz="1200" dirty="0" smtClean="0">
                  <a:solidFill>
                    <a:schemeClr val="tx1"/>
                  </a:solidFill>
                </a:rPr>
                <a:t>(Expression Evaluation)</a:t>
              </a:r>
              <a:endParaRPr lang="en-US" sz="11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32" name="Flowchart: Magnetic Disk 31"/>
          <p:cNvSpPr/>
          <p:nvPr/>
        </p:nvSpPr>
        <p:spPr>
          <a:xfrm>
            <a:off x="6864996" y="4999273"/>
            <a:ext cx="1470273" cy="923620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Left-Right Arrow 32"/>
          <p:cNvSpPr/>
          <p:nvPr/>
        </p:nvSpPr>
        <p:spPr>
          <a:xfrm>
            <a:off x="8472206" y="3705382"/>
            <a:ext cx="1884814" cy="192155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Up-Down Arrow 34"/>
          <p:cNvSpPr/>
          <p:nvPr/>
        </p:nvSpPr>
        <p:spPr>
          <a:xfrm>
            <a:off x="7526956" y="4613968"/>
            <a:ext cx="144379" cy="385305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6861171" y="2588753"/>
            <a:ext cx="1508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Insecure (x86)</a:t>
            </a:r>
            <a:endParaRPr lang="en-US" dirty="0"/>
          </a:p>
        </p:txBody>
      </p:sp>
      <p:sp>
        <p:nvSpPr>
          <p:cNvPr id="37" name="TextBox 62"/>
          <p:cNvSpPr txBox="1"/>
          <p:nvPr/>
        </p:nvSpPr>
        <p:spPr>
          <a:xfrm>
            <a:off x="10675529" y="2821727"/>
            <a:ext cx="6075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/>
              <a:t>FPGA</a:t>
            </a:r>
            <a:endParaRPr lang="en-US" sz="1400" b="1" dirty="0"/>
          </a:p>
        </p:txBody>
      </p:sp>
      <p:sp>
        <p:nvSpPr>
          <p:cNvPr id="43" name="Rectangle 42"/>
          <p:cNvSpPr/>
          <p:nvPr/>
        </p:nvSpPr>
        <p:spPr>
          <a:xfrm>
            <a:off x="6092792" y="2088682"/>
            <a:ext cx="5838796" cy="41967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6092792" y="1732216"/>
            <a:ext cx="1891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Cipherbase Server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73973" y="3545850"/>
            <a:ext cx="11976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Modified</a:t>
            </a:r>
            <a:br>
              <a:rPr lang="en-US" dirty="0" smtClean="0"/>
            </a:br>
            <a:r>
              <a:rPr lang="en-US" dirty="0" smtClean="0"/>
              <a:t>SQL Server</a:t>
            </a:r>
            <a:endParaRPr lang="en-US" dirty="0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18713">
            <a:off x="11205237" y="3327599"/>
            <a:ext cx="284642" cy="28464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084364" y="3413396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PCIe</a:t>
            </a:r>
            <a:endParaRPr lang="en-US" dirty="0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18713">
            <a:off x="2750583" y="4672247"/>
            <a:ext cx="284642" cy="28464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529471" y="5486400"/>
            <a:ext cx="19736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AccountId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: AES-CBC</a:t>
            </a:r>
          </a:p>
          <a:p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BranchId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:  AES-CBC</a:t>
            </a:r>
          </a:p>
          <a:p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Balance:   AES-CBC</a:t>
            </a:r>
          </a:p>
          <a:p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7184862" y="5412182"/>
            <a:ext cx="684188" cy="414342"/>
            <a:chOff x="4834983" y="5276706"/>
            <a:chExt cx="684188" cy="414342"/>
          </a:xfrm>
        </p:grpSpPr>
        <p:grpSp>
          <p:nvGrpSpPr>
            <p:cNvPr id="25" name="Group 24"/>
            <p:cNvGrpSpPr/>
            <p:nvPr/>
          </p:nvGrpSpPr>
          <p:grpSpPr>
            <a:xfrm>
              <a:off x="5223215" y="5276707"/>
              <a:ext cx="295956" cy="414341"/>
              <a:chOff x="4527612" y="5166804"/>
              <a:chExt cx="392091" cy="548931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4527612" y="5166804"/>
                <a:ext cx="381739" cy="541538"/>
              </a:xfrm>
              <a:prstGeom prst="rect">
                <a:avLst/>
              </a:prstGeom>
              <a:noFill/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4527612" y="5264458"/>
                <a:ext cx="381739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4537964" y="5354712"/>
                <a:ext cx="381739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4530560" y="5444966"/>
                <a:ext cx="381739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4532036" y="5535220"/>
                <a:ext cx="381739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4533515" y="5607718"/>
                <a:ext cx="381739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4771748" y="5174197"/>
                <a:ext cx="0" cy="54153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4657818" y="5174197"/>
                <a:ext cx="0" cy="54153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Isosceles Triangle 45"/>
            <p:cNvSpPr/>
            <p:nvPr/>
          </p:nvSpPr>
          <p:spPr>
            <a:xfrm rot="16200000">
              <a:off x="4756316" y="5355373"/>
              <a:ext cx="408761" cy="251427"/>
            </a:xfrm>
            <a:prstGeom prst="triangl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3" name="Picture 5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088" y="4395915"/>
            <a:ext cx="6633339" cy="1781964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10" name="Rectangle 9"/>
          <p:cNvSpPr/>
          <p:nvPr/>
        </p:nvSpPr>
        <p:spPr>
          <a:xfrm>
            <a:off x="1570616" y="5554019"/>
            <a:ext cx="1839558" cy="190972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084586" y="5451611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PK:</a:t>
            </a:r>
            <a:endParaRPr lang="en-US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10" y="2192394"/>
            <a:ext cx="1876425" cy="5810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675" y="1507196"/>
            <a:ext cx="3390900" cy="571500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3503088" y="5173579"/>
            <a:ext cx="6633339" cy="216568"/>
          </a:xfrm>
          <a:prstGeom prst="rect">
            <a:avLst/>
          </a:prstGeom>
          <a:solidFill>
            <a:srgbClr val="00B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59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Security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0776966"/>
                  </p:ext>
                </p:extLst>
              </p:nvPr>
            </p:nvGraphicFramePr>
            <p:xfrm>
              <a:off x="1091473" y="1587622"/>
              <a:ext cx="9842138" cy="236302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921069"/>
                    <a:gridCol w="4921069"/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Operation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Adversary Learns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=5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dirty="0" smtClean="0"/>
                            <a:t>(R)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Unknown predicate p(A) over R tuples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⋈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2000" dirty="0" smtClean="0"/>
                            <a:t> (hash-based)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The join graph and the equivalence</a:t>
                          </a:r>
                          <a:r>
                            <a:rPr lang="en-US" sz="2000" baseline="0" dirty="0" smtClean="0"/>
                            <a:t> relation over R(A) and S(A) for joining A values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Nothing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𝐺𝑟𝑜𝑢𝑝𝑏𝑦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  <m:sup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𝑆𝑈𝑀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 (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The</a:t>
                          </a:r>
                          <a:r>
                            <a:rPr lang="en-US" sz="2000" baseline="0" dirty="0" smtClean="0"/>
                            <a:t> equivalence relation over R(A)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0776966"/>
                  </p:ext>
                </p:extLst>
              </p:nvPr>
            </p:nvGraphicFramePr>
            <p:xfrm>
              <a:off x="1091473" y="1587622"/>
              <a:ext cx="9842138" cy="236302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921069"/>
                    <a:gridCol w="4921069"/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Operation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Adversary Learns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24" t="-107692" r="-100371" b="-41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Unknown predicate p(A) over R tuples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7010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24" t="-116379" r="-100371" b="-1301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The join graph and the equivalence</a:t>
                          </a:r>
                          <a:r>
                            <a:rPr lang="en-US" sz="2000" baseline="0" dirty="0" smtClean="0"/>
                            <a:t> relation over R(A) and S(A) for joining A values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24" t="-386154" r="-100371" b="-1323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Nothing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47326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24" t="-405128" r="-100371" b="-102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The</a:t>
                          </a:r>
                          <a:r>
                            <a:rPr lang="en-US" sz="2000" baseline="0" dirty="0" smtClean="0"/>
                            <a:t> equivalence relation over R(A)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TextBox 6"/>
          <p:cNvSpPr txBox="1"/>
          <p:nvPr/>
        </p:nvSpPr>
        <p:spPr>
          <a:xfrm>
            <a:off x="3454400" y="4702629"/>
            <a:ext cx="5071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Security depends on the operations performed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5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Database Encryption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/>
              <a:t>3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870201"/>
            <a:ext cx="4876800" cy="48768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743200"/>
            <a:ext cx="1066006" cy="1066006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676" y="2743200"/>
            <a:ext cx="1066006" cy="1066006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743200"/>
            <a:ext cx="1066006" cy="1066006"/>
          </a:xfrm>
          <a:prstGeom prst="rect">
            <a:avLst/>
          </a:prstGeom>
        </p:spPr>
      </p:pic>
      <p:cxnSp>
        <p:nvCxnSpPr>
          <p:cNvPr id="24" name="Straight Connector 23"/>
          <p:cNvCxnSpPr/>
          <p:nvPr/>
        </p:nvCxnSpPr>
        <p:spPr>
          <a:xfrm>
            <a:off x="1752600" y="4953000"/>
            <a:ext cx="8610600" cy="0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/>
          <p:nvPr/>
        </p:nvCxnSpPr>
        <p:spPr>
          <a:xfrm rot="5400000">
            <a:off x="2727202" y="4664201"/>
            <a:ext cx="1327399" cy="838200"/>
          </a:xfrm>
          <a:prstGeom prst="bentConnector3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191000" y="4419601"/>
            <a:ext cx="0" cy="132740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/>
          <p:nvPr/>
        </p:nvCxnSpPr>
        <p:spPr>
          <a:xfrm rot="16200000" flipH="1">
            <a:off x="4517901" y="4549901"/>
            <a:ext cx="1327403" cy="1066801"/>
          </a:xfrm>
          <a:prstGeom prst="bentConnector3">
            <a:avLst/>
          </a:prstGeom>
          <a:ln w="38100">
            <a:headEnd type="triangl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3" name="Picture 32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5747001"/>
            <a:ext cx="762000" cy="76200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5681347"/>
            <a:ext cx="974474" cy="97447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974" y="5591811"/>
            <a:ext cx="1219200" cy="1219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236948" y="5767393"/>
            <a:ext cx="1155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Client App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9313" y="2743200"/>
            <a:ext cx="1066006" cy="1066006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9751029" y="3809207"/>
            <a:ext cx="0" cy="1937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0055829" y="3809207"/>
            <a:ext cx="0" cy="19581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6259" y="937419"/>
            <a:ext cx="3038475" cy="20764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243" y="4310457"/>
            <a:ext cx="1714500" cy="542925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567" y="4243112"/>
            <a:ext cx="1457325" cy="600075"/>
          </a:xfrm>
          <a:prstGeom prst="rect">
            <a:avLst/>
          </a:prstGeom>
          <a:ln>
            <a:noFill/>
          </a:ln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66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Processing Performance Challenges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flipV="1">
            <a:off x="2210515" y="3298006"/>
            <a:ext cx="1387011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flipV="1">
            <a:off x="4231100" y="3298005"/>
            <a:ext cx="734601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flipV="1">
            <a:off x="5578728" y="3296292"/>
            <a:ext cx="851041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7581964" y="3206505"/>
            <a:ext cx="143838" cy="24658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7733499" y="3206505"/>
            <a:ext cx="143838" cy="24658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 flipV="1">
            <a:off x="7065053" y="3308277"/>
            <a:ext cx="559943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flipV="1">
            <a:off x="7814000" y="3308277"/>
            <a:ext cx="559943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 flipV="1">
            <a:off x="9045812" y="3297402"/>
            <a:ext cx="1387011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261050" y="3123611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x86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1099683" y="3821688"/>
            <a:ext cx="9573967" cy="634143"/>
            <a:chOff x="1422415" y="4704446"/>
            <a:chExt cx="9573967" cy="634143"/>
          </a:xfrm>
        </p:grpSpPr>
        <p:sp>
          <p:nvSpPr>
            <p:cNvPr id="37" name="Rectangle 36"/>
            <p:cNvSpPr/>
            <p:nvPr/>
          </p:nvSpPr>
          <p:spPr>
            <a:xfrm>
              <a:off x="1422415" y="4704446"/>
              <a:ext cx="9573967" cy="634143"/>
            </a:xfrm>
            <a:prstGeom prst="rect">
              <a:avLst/>
            </a:prstGeom>
            <a:pattFill prst="diagBrick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512958" y="4789114"/>
              <a:ext cx="9392880" cy="44654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538461" y="4811403"/>
              <a:ext cx="6880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FPGA</a:t>
              </a:r>
              <a:endParaRPr lang="en-US" dirty="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8591392" y="4142709"/>
            <a:ext cx="267128" cy="4571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8385063" y="3296292"/>
            <a:ext cx="195209" cy="85275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8857863" y="3331136"/>
            <a:ext cx="171237" cy="79274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626688" y="4142709"/>
            <a:ext cx="267128" cy="4571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431479" y="3296292"/>
            <a:ext cx="195209" cy="85275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28" idx="1"/>
          </p:cNvCxnSpPr>
          <p:nvPr/>
        </p:nvCxnSpPr>
        <p:spPr>
          <a:xfrm flipV="1">
            <a:off x="6893816" y="3331136"/>
            <a:ext cx="171237" cy="79274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160910" y="4125587"/>
            <a:ext cx="267128" cy="4571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965701" y="3308279"/>
            <a:ext cx="195209" cy="85275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5407492" y="3308279"/>
            <a:ext cx="171236" cy="82758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92736" y="4125588"/>
            <a:ext cx="267128" cy="4571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597526" y="3308280"/>
            <a:ext cx="195209" cy="85275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3"/>
            <a:endCxn id="18" idx="1"/>
          </p:cNvCxnSpPr>
          <p:nvPr/>
        </p:nvCxnSpPr>
        <p:spPr>
          <a:xfrm flipV="1">
            <a:off x="4059864" y="3320864"/>
            <a:ext cx="171236" cy="82758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564605" y="1677357"/>
            <a:ext cx="2644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Life of a transaction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5681786" y="2754644"/>
            <a:ext cx="5796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parsing, compilation, buffering, latching, locking, commit, …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7371657" y="4614428"/>
            <a:ext cx="2222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Expression evaluation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375734" y="2744373"/>
            <a:ext cx="1056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1M </a:t>
            </a:r>
            <a:r>
              <a:rPr lang="en-US" dirty="0" err="1" smtClean="0"/>
              <a:t>instrs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162466" y="4651586"/>
                <a:ext cx="17554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 smtClean="0"/>
                  <a:t> 10 </a:t>
                </a:r>
                <a:r>
                  <a:rPr lang="en-US" dirty="0" err="1" smtClean="0"/>
                  <a:t>instrs</a:t>
                </a:r>
                <a:r>
                  <a:rPr lang="en-US" dirty="0" smtClean="0"/>
                  <a:t> x 300</a:t>
                </a:r>
                <a:endParaRPr lang="en-US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466" y="4651586"/>
                <a:ext cx="1755481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8197" r="-208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609600" y="2369855"/>
            <a:ext cx="1858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TPCC New Order: 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3792735" y="5895191"/>
            <a:ext cx="3578922" cy="107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889283" y="5524003"/>
            <a:ext cx="1540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Time/progress</a:t>
            </a:r>
            <a:endParaRPr lang="en-US" dirty="0"/>
          </a:p>
        </p:txBody>
      </p:sp>
      <p:cxnSp>
        <p:nvCxnSpPr>
          <p:cNvPr id="51" name="Straight Connector 50"/>
          <p:cNvCxnSpPr>
            <a:stCxn id="30" idx="3"/>
          </p:cNvCxnSpPr>
          <p:nvPr/>
        </p:nvCxnSpPr>
        <p:spPr>
          <a:xfrm>
            <a:off x="8373943" y="3331136"/>
            <a:ext cx="11120" cy="2377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8569152" y="3331136"/>
            <a:ext cx="11120" cy="2377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8093971" y="5524003"/>
            <a:ext cx="279972" cy="0"/>
          </a:xfrm>
          <a:prstGeom prst="straightConnector1">
            <a:avLst/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8580272" y="5524003"/>
            <a:ext cx="266471" cy="0"/>
          </a:xfrm>
          <a:prstGeom prst="straightConnector1">
            <a:avLst/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8003334" y="5725494"/>
                <a:ext cx="8545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dirty="0" smtClean="0"/>
                  <a:t>sec</a:t>
                </a:r>
                <a:endParaRPr lang="en-US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3334" y="5725494"/>
                <a:ext cx="854529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8197" r="-5714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496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5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Performance Optimizations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Left-Right Arrow 7"/>
          <p:cNvSpPr/>
          <p:nvPr/>
        </p:nvSpPr>
        <p:spPr>
          <a:xfrm>
            <a:off x="5295143" y="3564103"/>
            <a:ext cx="2749508" cy="244892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8122023" y="2814268"/>
            <a:ext cx="2571077" cy="1656679"/>
            <a:chOff x="8283388" y="2076225"/>
            <a:chExt cx="2571077" cy="1656679"/>
          </a:xfrm>
        </p:grpSpPr>
        <p:grpSp>
          <p:nvGrpSpPr>
            <p:cNvPr id="9" name="Group 8"/>
            <p:cNvGrpSpPr/>
            <p:nvPr/>
          </p:nvGrpSpPr>
          <p:grpSpPr>
            <a:xfrm>
              <a:off x="8283388" y="2076225"/>
              <a:ext cx="2571077" cy="1656679"/>
              <a:chOff x="5550875" y="3099645"/>
              <a:chExt cx="1244550" cy="1063365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5550875" y="3099645"/>
                <a:ext cx="1244550" cy="1063365"/>
              </a:xfrm>
              <a:prstGeom prst="rect">
                <a:avLst/>
              </a:prstGeom>
              <a:pattFill prst="diagBrick">
                <a:fgClr>
                  <a:schemeClr val="tx1">
                    <a:lumMod val="65000"/>
                    <a:lumOff val="35000"/>
                  </a:schemeClr>
                </a:fgClr>
                <a:bgClr>
                  <a:schemeClr val="bg1"/>
                </a:bgClr>
              </a:patt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5648744" y="3189017"/>
                <a:ext cx="1064366" cy="90718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100" dirty="0" smtClean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8528919" y="2267669"/>
              <a:ext cx="1077660" cy="3238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Core 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8528919" y="2591534"/>
              <a:ext cx="1077660" cy="3238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Core 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528919" y="2915399"/>
              <a:ext cx="1077660" cy="3238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Core 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528919" y="3239264"/>
              <a:ext cx="1077660" cy="3238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Core 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9649925" y="2267669"/>
              <a:ext cx="957115" cy="129546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Plaintext Data</a:t>
              </a:r>
              <a:br>
                <a:rPr lang="en-US" sz="1600" dirty="0" smtClean="0">
                  <a:solidFill>
                    <a:schemeClr val="tx1"/>
                  </a:solidFill>
                </a:rPr>
              </a:br>
              <a:r>
                <a:rPr lang="en-US" sz="1600" dirty="0" smtClean="0">
                  <a:solidFill>
                    <a:schemeClr val="tx1"/>
                  </a:solidFill>
                </a:rPr>
                <a:t>Cache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415159" y="2143938"/>
            <a:ext cx="228421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/>
              <a:t>Batch FPGA work</a:t>
            </a:r>
          </a:p>
          <a:p>
            <a:pPr algn="ctr"/>
            <a:r>
              <a:rPr lang="en-US" sz="1600" dirty="0" smtClean="0"/>
              <a:t>Amortize communication</a:t>
            </a:r>
            <a:br>
              <a:rPr lang="en-US" sz="1600" dirty="0" smtClean="0"/>
            </a:br>
            <a:r>
              <a:rPr lang="en-US" sz="1600" dirty="0" smtClean="0"/>
              <a:t>latency</a:t>
            </a:r>
            <a:endParaRPr lang="en-US" sz="1600" dirty="0"/>
          </a:p>
        </p:txBody>
      </p:sp>
      <p:grpSp>
        <p:nvGrpSpPr>
          <p:cNvPr id="7" name="Group 6"/>
          <p:cNvGrpSpPr/>
          <p:nvPr/>
        </p:nvGrpSpPr>
        <p:grpSpPr>
          <a:xfrm>
            <a:off x="5876230" y="3114520"/>
            <a:ext cx="1362075" cy="396458"/>
            <a:chOff x="5495925" y="3167644"/>
            <a:chExt cx="1362075" cy="396458"/>
          </a:xfrm>
        </p:grpSpPr>
        <p:sp>
          <p:nvSpPr>
            <p:cNvPr id="26" name="Rectangle 25"/>
            <p:cNvSpPr/>
            <p:nvPr/>
          </p:nvSpPr>
          <p:spPr>
            <a:xfrm>
              <a:off x="5495925" y="3257549"/>
              <a:ext cx="1362075" cy="306553"/>
            </a:xfrm>
            <a:prstGeom prst="rect">
              <a:avLst/>
            </a:prstGeom>
            <a:solidFill>
              <a:srgbClr val="FFFF00"/>
            </a:solidFill>
            <a:ln w="158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590839" y="3332006"/>
              <a:ext cx="161365" cy="1559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795550" y="3333730"/>
              <a:ext cx="161365" cy="1559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000261" y="3329577"/>
              <a:ext cx="161365" cy="1559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204972" y="3331301"/>
              <a:ext cx="161365" cy="1559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408403" y="3327853"/>
              <a:ext cx="161365" cy="1559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613114" y="3329577"/>
              <a:ext cx="161365" cy="1559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V="1">
              <a:off x="5590839" y="3167644"/>
              <a:ext cx="1267161" cy="1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5876231" y="3880212"/>
            <a:ext cx="1362075" cy="437263"/>
            <a:chOff x="5553939" y="3985962"/>
            <a:chExt cx="1362075" cy="437263"/>
          </a:xfrm>
        </p:grpSpPr>
        <p:sp>
          <p:nvSpPr>
            <p:cNvPr id="34" name="Rectangle 33"/>
            <p:cNvSpPr/>
            <p:nvPr/>
          </p:nvSpPr>
          <p:spPr>
            <a:xfrm>
              <a:off x="5553939" y="3985962"/>
              <a:ext cx="1362075" cy="306553"/>
            </a:xfrm>
            <a:prstGeom prst="rect">
              <a:avLst/>
            </a:prstGeom>
            <a:solidFill>
              <a:srgbClr val="92D050"/>
            </a:solidFill>
            <a:ln w="158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670098" y="4069550"/>
              <a:ext cx="161365" cy="1559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874809" y="4071274"/>
              <a:ext cx="161365" cy="1559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079520" y="4067121"/>
              <a:ext cx="161365" cy="1559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284231" y="4068845"/>
              <a:ext cx="161365" cy="1559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487662" y="4065397"/>
              <a:ext cx="161365" cy="1559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692373" y="4067121"/>
              <a:ext cx="161365" cy="1559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 flipV="1">
              <a:off x="5607304" y="4423224"/>
              <a:ext cx="1267161" cy="1"/>
            </a:xfrm>
            <a:prstGeom prst="straightConnector1">
              <a:avLst/>
            </a:prstGeom>
            <a:ln w="19050"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7962471" y="1757721"/>
            <a:ext cx="208569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/>
              <a:t>Multiple FPGA cores</a:t>
            </a:r>
          </a:p>
          <a:p>
            <a:pPr algn="ctr"/>
            <a:r>
              <a:rPr lang="en-US" sz="1600" dirty="0" smtClean="0"/>
              <a:t>Parallelism</a:t>
            </a:r>
          </a:p>
          <a:p>
            <a:pPr algn="ctr"/>
            <a:r>
              <a:rPr lang="en-US" sz="1600" dirty="0" smtClean="0"/>
              <a:t>More FPGA compute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9099838" y="4540790"/>
            <a:ext cx="2312107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/>
              <a:t>Plaintext Data Caches</a:t>
            </a:r>
          </a:p>
          <a:p>
            <a:pPr algn="ctr"/>
            <a:r>
              <a:rPr lang="en-US" sz="1600" dirty="0" smtClean="0"/>
              <a:t>Minimize network comm.</a:t>
            </a:r>
          </a:p>
          <a:p>
            <a:pPr algn="ctr"/>
            <a:r>
              <a:rPr lang="en-US" sz="1600" dirty="0" smtClean="0"/>
              <a:t>Reduce decryption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3459825" y="2865638"/>
            <a:ext cx="1724896" cy="161435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777509" y="3330976"/>
            <a:ext cx="11976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Modified</a:t>
            </a:r>
            <a:br>
              <a:rPr lang="en-US" dirty="0" smtClean="0"/>
            </a:br>
            <a:r>
              <a:rPr lang="en-US" dirty="0" smtClean="0"/>
              <a:t>SQL Server</a:t>
            </a:r>
            <a:endParaRPr lang="en-US" dirty="0"/>
          </a:p>
        </p:txBody>
      </p:sp>
      <p:grpSp>
        <p:nvGrpSpPr>
          <p:cNvPr id="62" name="Group 61"/>
          <p:cNvGrpSpPr/>
          <p:nvPr/>
        </p:nvGrpSpPr>
        <p:grpSpPr>
          <a:xfrm>
            <a:off x="3946954" y="5496680"/>
            <a:ext cx="577421" cy="91613"/>
            <a:chOff x="6098894" y="3358126"/>
            <a:chExt cx="2369874" cy="322289"/>
          </a:xfrm>
        </p:grpSpPr>
        <p:sp>
          <p:nvSpPr>
            <p:cNvPr id="63" name="Rectangle 62"/>
            <p:cNvSpPr/>
            <p:nvPr/>
          </p:nvSpPr>
          <p:spPr>
            <a:xfrm>
              <a:off x="6098894" y="3358126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437448" y="3358126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776001" y="3358126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7114558" y="3358127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7453108" y="3358126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791668" y="3358126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8130213" y="3358126"/>
              <a:ext cx="338555" cy="322288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8" name="Rectangle 27"/>
          <p:cNvSpPr/>
          <p:nvPr/>
        </p:nvSpPr>
        <p:spPr>
          <a:xfrm>
            <a:off x="4429167" y="5252807"/>
            <a:ext cx="94096" cy="243873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331902" y="5252807"/>
            <a:ext cx="96023" cy="243873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4236563" y="5252807"/>
            <a:ext cx="96236" cy="243873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139297" y="5252807"/>
            <a:ext cx="97264" cy="243873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040785" y="5252807"/>
            <a:ext cx="97479" cy="243873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3947169" y="5252807"/>
            <a:ext cx="93615" cy="243873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6" name="Group 75"/>
          <p:cNvGrpSpPr/>
          <p:nvPr/>
        </p:nvGrpSpPr>
        <p:grpSpPr>
          <a:xfrm>
            <a:off x="4269568" y="5847372"/>
            <a:ext cx="577421" cy="335486"/>
            <a:chOff x="3946954" y="5252806"/>
            <a:chExt cx="1162097" cy="675187"/>
          </a:xfrm>
        </p:grpSpPr>
        <p:grpSp>
          <p:nvGrpSpPr>
            <p:cNvPr id="77" name="Group 76"/>
            <p:cNvGrpSpPr/>
            <p:nvPr/>
          </p:nvGrpSpPr>
          <p:grpSpPr>
            <a:xfrm>
              <a:off x="3946954" y="5743616"/>
              <a:ext cx="1162097" cy="184377"/>
              <a:chOff x="6098894" y="3358126"/>
              <a:chExt cx="2369874" cy="322289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6098894" y="3358126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6437448" y="3358126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6776001" y="3358126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7114558" y="3358127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7453108" y="3358126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7791668" y="3358126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8130213" y="3358126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8" name="Rectangle 77"/>
            <p:cNvSpPr/>
            <p:nvPr/>
          </p:nvSpPr>
          <p:spPr>
            <a:xfrm>
              <a:off x="4917439" y="5252807"/>
              <a:ext cx="189375" cy="490809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4721686" y="5252807"/>
              <a:ext cx="193252" cy="490809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529810" y="5252807"/>
              <a:ext cx="193682" cy="490809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4334056" y="5252806"/>
              <a:ext cx="195751" cy="490809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135794" y="5252806"/>
              <a:ext cx="196183" cy="490809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947387" y="5252806"/>
              <a:ext cx="188407" cy="490809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3443480" y="5847372"/>
            <a:ext cx="577421" cy="335486"/>
            <a:chOff x="3946954" y="5252806"/>
            <a:chExt cx="1162097" cy="675187"/>
          </a:xfrm>
        </p:grpSpPr>
        <p:grpSp>
          <p:nvGrpSpPr>
            <p:cNvPr id="92" name="Group 91"/>
            <p:cNvGrpSpPr/>
            <p:nvPr/>
          </p:nvGrpSpPr>
          <p:grpSpPr>
            <a:xfrm>
              <a:off x="3946954" y="5743616"/>
              <a:ext cx="1162097" cy="184377"/>
              <a:chOff x="6098894" y="3358126"/>
              <a:chExt cx="2369874" cy="322289"/>
            </a:xfrm>
          </p:grpSpPr>
          <p:sp>
            <p:nvSpPr>
              <p:cNvPr id="99" name="Rectangle 98"/>
              <p:cNvSpPr/>
              <p:nvPr/>
            </p:nvSpPr>
            <p:spPr>
              <a:xfrm>
                <a:off x="6098894" y="3358126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6437448" y="3358126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6776001" y="3358126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7114558" y="3358127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7453108" y="3358126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7791668" y="3358126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8130213" y="3358126"/>
                <a:ext cx="338555" cy="322288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93" name="Rectangle 92"/>
            <p:cNvSpPr/>
            <p:nvPr/>
          </p:nvSpPr>
          <p:spPr>
            <a:xfrm>
              <a:off x="4917439" y="5252807"/>
              <a:ext cx="189375" cy="490809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721686" y="5252807"/>
              <a:ext cx="193252" cy="490809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4529810" y="5252807"/>
              <a:ext cx="193682" cy="490809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4334056" y="5252806"/>
              <a:ext cx="195751" cy="490809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4135794" y="5252806"/>
              <a:ext cx="196183" cy="490809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3947387" y="5252806"/>
              <a:ext cx="188407" cy="490809"/>
            </a:xfrm>
            <a:prstGeom prst="rect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3" name="Straight Arrow Connector 32"/>
          <p:cNvCxnSpPr/>
          <p:nvPr/>
        </p:nvCxnSpPr>
        <p:spPr>
          <a:xfrm flipH="1">
            <a:off x="3707008" y="5542486"/>
            <a:ext cx="279385" cy="27438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4070687" y="5542486"/>
            <a:ext cx="487378" cy="27438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flipH="1">
            <a:off x="3206371" y="6137051"/>
            <a:ext cx="279385" cy="27438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 flipH="1">
            <a:off x="3531148" y="6141698"/>
            <a:ext cx="39509" cy="315539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>
            <a:off x="4222685" y="5542486"/>
            <a:ext cx="779830" cy="228573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3661929" y="6137051"/>
            <a:ext cx="69408" cy="320186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 flipH="1">
            <a:off x="4034991" y="6137051"/>
            <a:ext cx="279385" cy="27438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flipH="1">
            <a:off x="4357141" y="6137051"/>
            <a:ext cx="39509" cy="315539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4479664" y="6128803"/>
            <a:ext cx="69408" cy="320186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4172972" y="4908915"/>
            <a:ext cx="127177" cy="11309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Left Brace 125"/>
          <p:cNvSpPr/>
          <p:nvPr/>
        </p:nvSpPr>
        <p:spPr>
          <a:xfrm rot="5400000">
            <a:off x="4173833" y="4864707"/>
            <a:ext cx="123661" cy="577422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/>
          <p:cNvSpPr txBox="1"/>
          <p:nvPr/>
        </p:nvSpPr>
        <p:spPr>
          <a:xfrm>
            <a:off x="4669295" y="4910719"/>
            <a:ext cx="285341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err="1" smtClean="0"/>
              <a:t>Vectorize</a:t>
            </a:r>
            <a:r>
              <a:rPr lang="en-US" u="sng" dirty="0" smtClean="0"/>
              <a:t> index comparisons</a:t>
            </a:r>
          </a:p>
          <a:p>
            <a:pPr algn="ctr"/>
            <a:r>
              <a:rPr lang="en-US" sz="1600" dirty="0" smtClean="0"/>
              <a:t>Minimize FPGA roundtrips</a:t>
            </a:r>
            <a:endParaRPr lang="en-US" sz="1600" dirty="0"/>
          </a:p>
        </p:txBody>
      </p:sp>
      <p:sp>
        <p:nvSpPr>
          <p:cNvPr id="128" name="Rectangle 127"/>
          <p:cNvSpPr/>
          <p:nvPr/>
        </p:nvSpPr>
        <p:spPr>
          <a:xfrm rot="16200000">
            <a:off x="889262" y="3433026"/>
            <a:ext cx="962526" cy="5053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Cipherbase Client Lib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9" name="Left-Right Arrow 128"/>
          <p:cNvSpPr/>
          <p:nvPr/>
        </p:nvSpPr>
        <p:spPr>
          <a:xfrm>
            <a:off x="1666534" y="3570482"/>
            <a:ext cx="1749945" cy="244892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extBox 129"/>
          <p:cNvSpPr txBox="1"/>
          <p:nvPr/>
        </p:nvSpPr>
        <p:spPr>
          <a:xfrm>
            <a:off x="338930" y="4404461"/>
            <a:ext cx="236539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/>
              <a:t>Expression folding</a:t>
            </a:r>
          </a:p>
          <a:p>
            <a:pPr algn="ctr"/>
            <a:r>
              <a:rPr lang="en-US" sz="1600" dirty="0" smtClean="0"/>
              <a:t>Minimize FPGA roundtrips</a:t>
            </a:r>
            <a:endParaRPr lang="en-US" sz="1600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22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r>
              <a:rPr lang="en-US" dirty="0" smtClean="0"/>
              <a:t>Solution Landscape &amp; Design Choices</a:t>
            </a:r>
          </a:p>
          <a:p>
            <a:r>
              <a:rPr lang="en-US" dirty="0" smtClean="0"/>
              <a:t>Cipherbase Design &amp; Engineering</a:t>
            </a:r>
          </a:p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15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Cipherbase Prototype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619328" y="1600201"/>
                <a:ext cx="10972800" cy="4525963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SQL Server code</a:t>
                </a:r>
              </a:p>
              <a:p>
                <a:pPr lvl="1"/>
                <a:r>
                  <a:rPr lang="en-US" dirty="0" smtClean="0"/>
                  <a:t>Basic functionality </a:t>
                </a:r>
                <a:endParaRPr lang="en-US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 smtClean="0"/>
                  <a:t> 1000 LoC</a:t>
                </a:r>
              </a:p>
              <a:p>
                <a:pPr lvl="2"/>
                <a:r>
                  <a:rPr lang="en-US" dirty="0" smtClean="0"/>
                  <a:t>Localized to expression evaluation module</a:t>
                </a:r>
              </a:p>
              <a:p>
                <a:pPr lvl="1"/>
                <a:r>
                  <a:rPr lang="en-US" dirty="0" smtClean="0"/>
                  <a:t>Optimizations 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5000-10000 LoC</a:t>
                </a:r>
              </a:p>
              <a:p>
                <a:pPr lvl="2"/>
                <a:r>
                  <a:rPr lang="en-US" dirty="0" smtClean="0"/>
                  <a:t>Localized to FPGA driver, indexing</a:t>
                </a:r>
              </a:p>
              <a:p>
                <a:pPr lvl="1"/>
                <a:r>
                  <a:rPr lang="en-US" dirty="0" smtClean="0"/>
                  <a:t>Unchanged: everything else</a:t>
                </a:r>
              </a:p>
              <a:p>
                <a:pPr lvl="2"/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9328" y="1600201"/>
                <a:ext cx="10972800" cy="4525963"/>
              </a:xfrm>
              <a:blipFill rotWithShape="0">
                <a:blip r:embed="rId2"/>
                <a:stretch>
                  <a:fillRect l="-1167" b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5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on TPCC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0676684"/>
              </p:ext>
            </p:extLst>
          </p:nvPr>
        </p:nvGraphicFramePr>
        <p:xfrm>
          <a:off x="989744" y="1540732"/>
          <a:ext cx="7890553" cy="4623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1510302" y="3184989"/>
            <a:ext cx="4288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Transactions per sec (relative to SQL Server)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18661" y="1757591"/>
            <a:ext cx="263018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Encryption schemes:</a:t>
            </a:r>
          </a:p>
          <a:p>
            <a:endParaRPr lang="en-US" u="sng" dirty="0"/>
          </a:p>
          <a:p>
            <a:r>
              <a:rPr lang="en-US" dirty="0" smtClean="0"/>
              <a:t>Customer: Customer PII data strongly encrypted</a:t>
            </a:r>
          </a:p>
          <a:p>
            <a:endParaRPr lang="en-US" dirty="0"/>
          </a:p>
          <a:p>
            <a:r>
              <a:rPr lang="en-US" dirty="0" smtClean="0"/>
              <a:t>Strong/Weak: Index columns deterministic, all others  strongly encrypted</a:t>
            </a:r>
          </a:p>
          <a:p>
            <a:endParaRPr lang="en-US" dirty="0"/>
          </a:p>
          <a:p>
            <a:r>
              <a:rPr lang="en-US" dirty="0" smtClean="0"/>
              <a:t>Strong/Strong: All columns strongly encrypted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818525" y="6263883"/>
            <a:ext cx="6585735" cy="0"/>
          </a:xfrm>
          <a:prstGeom prst="straightConnector1">
            <a:avLst/>
          </a:prstGeom>
          <a:ln w="190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67704" y="6354247"/>
            <a:ext cx="3287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Increasing strength of encryption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42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Cipherbase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Security:</a:t>
            </a:r>
          </a:p>
          <a:p>
            <a:pPr lvl="1"/>
            <a:r>
              <a:rPr lang="en-US" dirty="0"/>
              <a:t>Strong encryption</a:t>
            </a:r>
          </a:p>
          <a:p>
            <a:pPr lvl="1"/>
            <a:r>
              <a:rPr lang="en-US" dirty="0"/>
              <a:t>Decoupled from functionality</a:t>
            </a:r>
          </a:p>
          <a:p>
            <a:r>
              <a:rPr lang="en-US" dirty="0" smtClean="0"/>
              <a:t>Functionality:</a:t>
            </a:r>
          </a:p>
          <a:p>
            <a:pPr lvl="1"/>
            <a:r>
              <a:rPr lang="en-US" dirty="0" smtClean="0"/>
              <a:t>Industrial Strength Database system (SQL Server)</a:t>
            </a:r>
          </a:p>
          <a:p>
            <a:pPr lvl="1"/>
            <a:r>
              <a:rPr lang="en-US" dirty="0" smtClean="0"/>
              <a:t>Transaction Processing</a:t>
            </a:r>
          </a:p>
          <a:p>
            <a:r>
              <a:rPr lang="en-US" dirty="0" smtClean="0"/>
              <a:t>Performance on TPCC</a:t>
            </a:r>
          </a:p>
          <a:p>
            <a:pPr lvl="1"/>
            <a:r>
              <a:rPr lang="en-US" dirty="0" smtClean="0"/>
              <a:t>85% of plaintext for typical encryption</a:t>
            </a:r>
          </a:p>
          <a:p>
            <a:pPr lvl="1"/>
            <a:r>
              <a:rPr lang="en-US" dirty="0" smtClean="0"/>
              <a:t>40% of plaintext for “worst case” encryption</a:t>
            </a:r>
          </a:p>
          <a:p>
            <a:r>
              <a:rPr lang="en-US" dirty="0" smtClean="0"/>
              <a:t>Lightweight “trusted module” in secure hardware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6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8113" y="2622298"/>
            <a:ext cx="87405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http://research.microsoft.com/en-us/projects/cipherbase/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07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Database Encryption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/>
              <a:t>4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870201"/>
            <a:ext cx="4876800" cy="48768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743200"/>
            <a:ext cx="1066006" cy="1066006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676" y="2743200"/>
            <a:ext cx="1066006" cy="1066006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743200"/>
            <a:ext cx="1066006" cy="1066006"/>
          </a:xfrm>
          <a:prstGeom prst="rect">
            <a:avLst/>
          </a:prstGeom>
        </p:spPr>
      </p:pic>
      <p:cxnSp>
        <p:nvCxnSpPr>
          <p:cNvPr id="24" name="Straight Connector 23"/>
          <p:cNvCxnSpPr/>
          <p:nvPr/>
        </p:nvCxnSpPr>
        <p:spPr>
          <a:xfrm>
            <a:off x="1752600" y="4953000"/>
            <a:ext cx="8610600" cy="0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/>
          <p:nvPr/>
        </p:nvCxnSpPr>
        <p:spPr>
          <a:xfrm rot="5400000">
            <a:off x="2727202" y="4664201"/>
            <a:ext cx="1327399" cy="838200"/>
          </a:xfrm>
          <a:prstGeom prst="bentConnector3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191000" y="4419601"/>
            <a:ext cx="0" cy="132740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/>
          <p:nvPr/>
        </p:nvCxnSpPr>
        <p:spPr>
          <a:xfrm rot="16200000" flipH="1">
            <a:off x="4517901" y="4549901"/>
            <a:ext cx="1327403" cy="1066801"/>
          </a:xfrm>
          <a:prstGeom prst="bentConnector3">
            <a:avLst/>
          </a:prstGeom>
          <a:ln w="38100">
            <a:headEnd type="triangl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3" name="Picture 32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5747001"/>
            <a:ext cx="762000" cy="76200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5681347"/>
            <a:ext cx="974474" cy="97447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974" y="5591811"/>
            <a:ext cx="1219200" cy="1219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236948" y="5767393"/>
            <a:ext cx="1155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Client App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9313" y="2743200"/>
            <a:ext cx="1066006" cy="1066006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9751029" y="3809207"/>
            <a:ext cx="0" cy="1937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0055829" y="3809207"/>
            <a:ext cx="0" cy="19581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158" y="1027417"/>
            <a:ext cx="6238242" cy="1675826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7908" y="4291289"/>
            <a:ext cx="2838450" cy="51435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2746" y="4241144"/>
            <a:ext cx="1952625" cy="638175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05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Cipherbase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Data Confidentiality:</a:t>
            </a:r>
            <a:endParaRPr lang="en-US" dirty="0"/>
          </a:p>
          <a:p>
            <a:pPr lvl="1"/>
            <a:r>
              <a:rPr lang="en-US" dirty="0"/>
              <a:t>Strong </a:t>
            </a:r>
            <a:r>
              <a:rPr lang="en-US" dirty="0" smtClean="0"/>
              <a:t>column-level encryption</a:t>
            </a:r>
            <a:endParaRPr lang="en-US" dirty="0"/>
          </a:p>
          <a:p>
            <a:pPr lvl="1"/>
            <a:r>
              <a:rPr lang="en-US" dirty="0"/>
              <a:t>Decoupled from </a:t>
            </a:r>
            <a:r>
              <a:rPr lang="en-US" dirty="0" smtClean="0"/>
              <a:t>functionality</a:t>
            </a:r>
          </a:p>
          <a:p>
            <a:pPr lvl="1"/>
            <a:r>
              <a:rPr lang="en-US" dirty="0" smtClean="0"/>
              <a:t>*Lightweight </a:t>
            </a:r>
            <a:r>
              <a:rPr lang="en-US" dirty="0"/>
              <a:t>“trusted module” in secure </a:t>
            </a:r>
            <a:r>
              <a:rPr lang="en-US" dirty="0" smtClean="0"/>
              <a:t>hardware</a:t>
            </a:r>
            <a:endParaRPr lang="en-US" dirty="0"/>
          </a:p>
          <a:p>
            <a:r>
              <a:rPr lang="en-US" dirty="0" smtClean="0"/>
              <a:t>Functionality:</a:t>
            </a:r>
          </a:p>
          <a:p>
            <a:pPr lvl="1"/>
            <a:r>
              <a:rPr lang="en-US" dirty="0" smtClean="0"/>
              <a:t>Industrial Strength Database system (SQL Server)</a:t>
            </a:r>
          </a:p>
          <a:p>
            <a:pPr lvl="1"/>
            <a:r>
              <a:rPr lang="en-US" dirty="0" smtClean="0"/>
              <a:t>Concurrency, Recovery, Stored Procedures.</a:t>
            </a:r>
          </a:p>
          <a:p>
            <a:r>
              <a:rPr lang="en-US" dirty="0" smtClean="0"/>
              <a:t>Performance on TPCC</a:t>
            </a:r>
          </a:p>
          <a:p>
            <a:pPr lvl="1"/>
            <a:r>
              <a:rPr lang="en-US" dirty="0" smtClean="0"/>
              <a:t>85% of plaintext for typical encryption</a:t>
            </a:r>
          </a:p>
          <a:p>
            <a:pPr lvl="1"/>
            <a:r>
              <a:rPr lang="en-US" dirty="0" smtClean="0"/>
              <a:t>40% of plaintext for “worst case” encryption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4211" y="2850638"/>
            <a:ext cx="4316183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/>
              <a:t>No prior work with this</a:t>
            </a:r>
            <a:br>
              <a:rPr lang="en-US" dirty="0" smtClean="0"/>
            </a:br>
            <a:r>
              <a:rPr lang="en-US" dirty="0" smtClean="0"/>
              <a:t>{Confidentiality, Functionality, Performance}</a:t>
            </a:r>
          </a:p>
          <a:p>
            <a:pPr algn="ctr">
              <a:lnSpc>
                <a:spcPct val="150000"/>
              </a:lnSpc>
            </a:pPr>
            <a:r>
              <a:rPr lang="en-US" dirty="0" smtClean="0"/>
              <a:t>characteristics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66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r>
              <a:rPr lang="en-US" dirty="0" smtClean="0"/>
              <a:t>Solution Landscape &amp; Design Choices</a:t>
            </a:r>
          </a:p>
          <a:p>
            <a:r>
              <a:rPr lang="en-US" dirty="0" smtClean="0"/>
              <a:t>Cipherbase Design &amp; Engineering</a:t>
            </a:r>
          </a:p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77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What Makes Encryption Challenging?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/>
              <a:t>7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781813" y="2485551"/>
            <a:ext cx="25907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Select Sum (Score)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From Assignment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Where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StudentId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71800" y="4076684"/>
            <a:ext cx="336502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  <a:ea typeface="Cambria Math" panose="02040503050406030204" pitchFamily="18" charset="0"/>
                <a:cs typeface="Consolas" panose="020B0609020204030204" pitchFamily="49" charset="0"/>
              </a:rPr>
              <a:t>a7be1a6997ad739bd8c9ca451f618b61</a:t>
            </a:r>
          </a:p>
          <a:p>
            <a:r>
              <a:rPr lang="en-US" sz="1400" dirty="0">
                <a:latin typeface="Consolas" panose="020B0609020204030204" pitchFamily="49" charset="0"/>
                <a:ea typeface="Cambria Math" panose="02040503050406030204" pitchFamily="18" charset="0"/>
                <a:cs typeface="Consolas" panose="020B0609020204030204" pitchFamily="49" charset="0"/>
              </a:rPr>
              <a:t>b6ff744ed2c2c9bf6c590cbf0469bf41</a:t>
            </a:r>
          </a:p>
          <a:p>
            <a:r>
              <a:rPr lang="en-US" sz="1400" dirty="0">
                <a:latin typeface="Consolas" panose="020B0609020204030204" pitchFamily="49" charset="0"/>
                <a:ea typeface="Cambria Math" panose="02040503050406030204" pitchFamily="18" charset="0"/>
                <a:cs typeface="Consolas" panose="020B0609020204030204" pitchFamily="49" charset="0"/>
              </a:rPr>
              <a:t>47f7f7bc95353e03f96c32bcfd8058df</a:t>
            </a:r>
          </a:p>
        </p:txBody>
      </p:sp>
      <p:cxnSp>
        <p:nvCxnSpPr>
          <p:cNvPr id="12" name="Straight Arrow Connector 11"/>
          <p:cNvCxnSpPr>
            <a:endCxn id="14" idx="2"/>
          </p:cNvCxnSpPr>
          <p:nvPr/>
        </p:nvCxnSpPr>
        <p:spPr>
          <a:xfrm flipH="1" flipV="1">
            <a:off x="4593775" y="3289719"/>
            <a:ext cx="16327" cy="771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4" idx="0"/>
            <a:endCxn id="15" idx="2"/>
          </p:cNvCxnSpPr>
          <p:nvPr/>
        </p:nvCxnSpPr>
        <p:spPr>
          <a:xfrm flipH="1" flipV="1">
            <a:off x="4593774" y="2103177"/>
            <a:ext cx="1" cy="576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837285" y="2680119"/>
                <a:ext cx="1512979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𝑆𝑡𝑢𝑑𝑒𝑛𝑡𝐼𝑑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284" y="2680119"/>
                <a:ext cx="1512979" cy="60960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837284" y="1493576"/>
                <a:ext cx="1512979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𝑆𝑢𝑚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𝑆𝑐𝑜𝑟𝑒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283" y="1493576"/>
                <a:ext cx="1512979" cy="6096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971800" y="4060878"/>
            <a:ext cx="3365024" cy="7544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67052" y="3707352"/>
            <a:ext cx="1277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Assignment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Landscape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fundamental techniques</a:t>
            </a:r>
          </a:p>
          <a:p>
            <a:pPr lvl="1"/>
            <a:r>
              <a:rPr lang="en-US" dirty="0" smtClean="0"/>
              <a:t>Directly compute over encrypted data</a:t>
            </a:r>
          </a:p>
          <a:p>
            <a:pPr lvl="2"/>
            <a:r>
              <a:rPr lang="en-US" dirty="0" smtClean="0"/>
              <a:t>Special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homomorphic</a:t>
            </a:r>
            <a:r>
              <a:rPr lang="en-US" dirty="0" smtClean="0"/>
              <a:t> encryption schemes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Challenge: limited class of computations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Use a “secure” location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Computations on plaintext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Challenge: Expensive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63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Deterministic Encryption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0D7D-E0FC-49BF-B4A2-5B13217C58F0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057401" y="4060877"/>
          <a:ext cx="4419601" cy="1854200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2895601"/>
                <a:gridCol w="9144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StudentId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AssignId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Score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1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68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 smtClean="0"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1</a:t>
                      </a:r>
                      <a:endParaRPr lang="en-US" sz="120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71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3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99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…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…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…</a:t>
                      </a:r>
                      <a:endParaRPr lang="en-US" sz="1200" i="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Straight Arrow Connector 4"/>
          <p:cNvCxnSpPr>
            <a:stCxn id="4" idx="0"/>
            <a:endCxn id="8" idx="2"/>
          </p:cNvCxnSpPr>
          <p:nvPr/>
        </p:nvCxnSpPr>
        <p:spPr>
          <a:xfrm flipH="1" flipV="1">
            <a:off x="4261690" y="3289719"/>
            <a:ext cx="5510" cy="771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296017" y="1489502"/>
            <a:ext cx="2316660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B668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select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*</a:t>
            </a:r>
          </a:p>
          <a:p>
            <a:r>
              <a:rPr lang="en-US" sz="1600" b="1" dirty="0">
                <a:solidFill>
                  <a:srgbClr val="0B668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from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assignment</a:t>
            </a:r>
          </a:p>
          <a:p>
            <a:r>
              <a:rPr lang="en-US" sz="1600" b="1" dirty="0">
                <a:solidFill>
                  <a:srgbClr val="0B668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where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studentid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= 1</a:t>
            </a:r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352801" y="2680119"/>
                <a:ext cx="1817779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𝑆𝑡𝑢𝑑𝑒𝑛𝑡𝐼𝑑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680119"/>
                <a:ext cx="1817779" cy="60960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>
            <a:stCxn id="8" idx="0"/>
          </p:cNvCxnSpPr>
          <p:nvPr/>
        </p:nvCxnSpPr>
        <p:spPr>
          <a:xfrm flipH="1" flipV="1">
            <a:off x="4261690" y="1920559"/>
            <a:ext cx="1" cy="7595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4/15/2015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ICDE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34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2267</TotalTime>
  <Words>2580</Words>
  <Application>Microsoft Office PowerPoint</Application>
  <PresentationFormat>Widescreen</PresentationFormat>
  <Paragraphs>749</Paragraphs>
  <Slides>36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Calibri</vt:lpstr>
      <vt:lpstr>Calibri Light</vt:lpstr>
      <vt:lpstr>Cambria Math</vt:lpstr>
      <vt:lpstr>Consolas</vt:lpstr>
      <vt:lpstr>Office Theme</vt:lpstr>
      <vt:lpstr>1_Office Theme</vt:lpstr>
      <vt:lpstr>Transaction Processing on Confidential Data using Cipherbase</vt:lpstr>
      <vt:lpstr>Cloud Data Security Concerns </vt:lpstr>
      <vt:lpstr>Database Encryption</vt:lpstr>
      <vt:lpstr>Database Encryption</vt:lpstr>
      <vt:lpstr>Cipherbase Summary</vt:lpstr>
      <vt:lpstr>Organization</vt:lpstr>
      <vt:lpstr>What Makes Encryption Challenging?</vt:lpstr>
      <vt:lpstr>Solution Landscape</vt:lpstr>
      <vt:lpstr>Deterministic Encryption</vt:lpstr>
      <vt:lpstr>Deterministic Encryption</vt:lpstr>
      <vt:lpstr>Homomorphic Encryption Schemes</vt:lpstr>
      <vt:lpstr>PHE Limitations</vt:lpstr>
      <vt:lpstr>Solution Landscape</vt:lpstr>
      <vt:lpstr>Secure Location </vt:lpstr>
      <vt:lpstr>Secure Hardware Landscape</vt:lpstr>
      <vt:lpstr>Intel Software Guard Extensions</vt:lpstr>
      <vt:lpstr>Design Choice: Trusted Functionality</vt:lpstr>
      <vt:lpstr>Design Choice: Trusted Functionality</vt:lpstr>
      <vt:lpstr>Design Choice: Trusted Functionality</vt:lpstr>
      <vt:lpstr>Organization</vt:lpstr>
      <vt:lpstr>Life of a Query in Cipherbase I</vt:lpstr>
      <vt:lpstr>Life of a Query in Cipherbase II</vt:lpstr>
      <vt:lpstr>B+-Tree Indexes over Encrypted Data</vt:lpstr>
      <vt:lpstr>B+-Tree Indexes over Encrypted Data</vt:lpstr>
      <vt:lpstr>Life of a Query in Cipherbase II</vt:lpstr>
      <vt:lpstr>B+-Tree Indexes over Encrypted Data</vt:lpstr>
      <vt:lpstr>B+-Tree Indexes over Encrypted Data</vt:lpstr>
      <vt:lpstr>Life of a Query in Cipherbase II</vt:lpstr>
      <vt:lpstr>Operational Security</vt:lpstr>
      <vt:lpstr>Transaction Processing Performance Challenges</vt:lpstr>
      <vt:lpstr>Summary of Performance Optimizations</vt:lpstr>
      <vt:lpstr>Organization</vt:lpstr>
      <vt:lpstr>Cipherbase Prototype</vt:lpstr>
      <vt:lpstr>Performance on TPCC</vt:lpstr>
      <vt:lpstr>Cipherbase Summary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Transaction Processing on Confidential Data using Cipherbase</dc:title>
  <dc:creator>Arvind Arasu</dc:creator>
  <cp:lastModifiedBy>Arvind Arasu</cp:lastModifiedBy>
  <cp:revision>178</cp:revision>
  <dcterms:created xsi:type="dcterms:W3CDTF">2015-04-01T21:43:12Z</dcterms:created>
  <dcterms:modified xsi:type="dcterms:W3CDTF">2015-06-10T18:13:04Z</dcterms:modified>
</cp:coreProperties>
</file>