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6"/>
  </p:notesMasterIdLst>
  <p:handoutMasterIdLst>
    <p:handoutMasterId r:id="rId27"/>
  </p:handoutMasterIdLst>
  <p:sldIdLst>
    <p:sldId id="256" r:id="rId5"/>
    <p:sldId id="338" r:id="rId6"/>
    <p:sldId id="352" r:id="rId7"/>
    <p:sldId id="354" r:id="rId8"/>
    <p:sldId id="347" r:id="rId9"/>
    <p:sldId id="342" r:id="rId10"/>
    <p:sldId id="322" r:id="rId11"/>
    <p:sldId id="343" r:id="rId12"/>
    <p:sldId id="345" r:id="rId13"/>
    <p:sldId id="348" r:id="rId14"/>
    <p:sldId id="331" r:id="rId15"/>
    <p:sldId id="358" r:id="rId16"/>
    <p:sldId id="357" r:id="rId17"/>
    <p:sldId id="359" r:id="rId18"/>
    <p:sldId id="363" r:id="rId19"/>
    <p:sldId id="360" r:id="rId20"/>
    <p:sldId id="367" r:id="rId21"/>
    <p:sldId id="368" r:id="rId22"/>
    <p:sldId id="349" r:id="rId23"/>
    <p:sldId id="350" r:id="rId24"/>
    <p:sldId id="336" r:id="rId25"/>
  </p:sldIdLst>
  <p:sldSz cx="9144000" cy="6858000" type="screen4x3"/>
  <p:notesSz cx="69977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121" autoAdjust="0"/>
  </p:normalViewPr>
  <p:slideViewPr>
    <p:cSldViewPr>
      <p:cViewPr>
        <p:scale>
          <a:sx n="67" d="100"/>
          <a:sy n="67" d="100"/>
        </p:scale>
        <p:origin x="-1254" y="-48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78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337" cy="465796"/>
          </a:xfrm>
          <a:prstGeom prst="rect">
            <a:avLst/>
          </a:prstGeom>
        </p:spPr>
        <p:txBody>
          <a:bodyPr vert="horz" lIns="93021" tIns="46512" rIns="93021" bIns="46512" rtlCol="0"/>
          <a:lstStyle>
            <a:lvl1pPr algn="l">
              <a:defRPr sz="1200"/>
            </a:lvl1pPr>
          </a:lstStyle>
          <a:p>
            <a:endParaRPr lang="en-US"/>
          </a:p>
        </p:txBody>
      </p:sp>
      <p:sp>
        <p:nvSpPr>
          <p:cNvPr id="3" name="Date Placeholder 2"/>
          <p:cNvSpPr>
            <a:spLocks noGrp="1"/>
          </p:cNvSpPr>
          <p:nvPr>
            <p:ph type="dt" sz="quarter" idx="1"/>
          </p:nvPr>
        </p:nvSpPr>
        <p:spPr>
          <a:xfrm>
            <a:off x="3963744" y="0"/>
            <a:ext cx="3032337" cy="465796"/>
          </a:xfrm>
          <a:prstGeom prst="rect">
            <a:avLst/>
          </a:prstGeom>
        </p:spPr>
        <p:txBody>
          <a:bodyPr vert="horz" lIns="93021" tIns="46512" rIns="93021" bIns="46512" rtlCol="0"/>
          <a:lstStyle>
            <a:lvl1pPr algn="r">
              <a:defRPr sz="1200"/>
            </a:lvl1pPr>
          </a:lstStyle>
          <a:p>
            <a:fld id="{1DA21289-FF31-46AB-97A7-664E8274A414}" type="datetimeFigureOut">
              <a:rPr lang="en-US" smtClean="0"/>
              <a:t>1/14/2013</a:t>
            </a:fld>
            <a:endParaRPr lang="en-US"/>
          </a:p>
        </p:txBody>
      </p:sp>
      <p:sp>
        <p:nvSpPr>
          <p:cNvPr id="4" name="Footer Placeholder 3"/>
          <p:cNvSpPr>
            <a:spLocks noGrp="1"/>
          </p:cNvSpPr>
          <p:nvPr>
            <p:ph type="ftr" sz="quarter" idx="2"/>
          </p:nvPr>
        </p:nvSpPr>
        <p:spPr>
          <a:xfrm>
            <a:off x="0" y="8817905"/>
            <a:ext cx="3032337" cy="465795"/>
          </a:xfrm>
          <a:prstGeom prst="rect">
            <a:avLst/>
          </a:prstGeom>
        </p:spPr>
        <p:txBody>
          <a:bodyPr vert="horz" lIns="93021" tIns="46512" rIns="93021" bIns="46512" rtlCol="0" anchor="b"/>
          <a:lstStyle>
            <a:lvl1pPr algn="l">
              <a:defRPr sz="1200"/>
            </a:lvl1pPr>
          </a:lstStyle>
          <a:p>
            <a:endParaRPr lang="en-US"/>
          </a:p>
        </p:txBody>
      </p:sp>
      <p:sp>
        <p:nvSpPr>
          <p:cNvPr id="5" name="Slide Number Placeholder 4"/>
          <p:cNvSpPr>
            <a:spLocks noGrp="1"/>
          </p:cNvSpPr>
          <p:nvPr>
            <p:ph type="sldNum" sz="quarter" idx="3"/>
          </p:nvPr>
        </p:nvSpPr>
        <p:spPr>
          <a:xfrm>
            <a:off x="3963744" y="8817905"/>
            <a:ext cx="3032337" cy="465795"/>
          </a:xfrm>
          <a:prstGeom prst="rect">
            <a:avLst/>
          </a:prstGeom>
        </p:spPr>
        <p:txBody>
          <a:bodyPr vert="horz" lIns="93021" tIns="46512" rIns="93021" bIns="46512" rtlCol="0" anchor="b"/>
          <a:lstStyle>
            <a:lvl1pPr algn="r">
              <a:defRPr sz="1200"/>
            </a:lvl1pPr>
          </a:lstStyle>
          <a:p>
            <a:fld id="{1990CA2B-96DA-4D4E-B7B3-870CA2FC0C24}" type="slidenum">
              <a:rPr lang="en-US" smtClean="0"/>
              <a:t>‹#›</a:t>
            </a:fld>
            <a:endParaRPr lang="en-US"/>
          </a:p>
        </p:txBody>
      </p:sp>
    </p:spTree>
    <p:extLst>
      <p:ext uri="{BB962C8B-B14F-4D97-AF65-F5344CB8AC3E}">
        <p14:creationId xmlns:p14="http://schemas.microsoft.com/office/powerpoint/2010/main" val="24927981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337" cy="465796"/>
          </a:xfrm>
          <a:prstGeom prst="rect">
            <a:avLst/>
          </a:prstGeom>
        </p:spPr>
        <p:txBody>
          <a:bodyPr vert="horz" lIns="93021" tIns="46512" rIns="93021" bIns="46512" rtlCol="0"/>
          <a:lstStyle>
            <a:lvl1pPr algn="l">
              <a:defRPr sz="1200"/>
            </a:lvl1pPr>
          </a:lstStyle>
          <a:p>
            <a:endParaRPr lang="en-US"/>
          </a:p>
        </p:txBody>
      </p:sp>
      <p:sp>
        <p:nvSpPr>
          <p:cNvPr id="3" name="Date Placeholder 2"/>
          <p:cNvSpPr>
            <a:spLocks noGrp="1"/>
          </p:cNvSpPr>
          <p:nvPr>
            <p:ph type="dt" idx="1"/>
          </p:nvPr>
        </p:nvSpPr>
        <p:spPr>
          <a:xfrm>
            <a:off x="3963744" y="0"/>
            <a:ext cx="3032337" cy="465796"/>
          </a:xfrm>
          <a:prstGeom prst="rect">
            <a:avLst/>
          </a:prstGeom>
        </p:spPr>
        <p:txBody>
          <a:bodyPr vert="horz" lIns="93021" tIns="46512" rIns="93021" bIns="46512" rtlCol="0"/>
          <a:lstStyle>
            <a:lvl1pPr algn="r">
              <a:defRPr sz="1200"/>
            </a:lvl1pPr>
          </a:lstStyle>
          <a:p>
            <a:fld id="{1BA33B99-A485-43A6-9EBD-0997377FE6B7}" type="datetimeFigureOut">
              <a:rPr lang="en-US" smtClean="0"/>
              <a:t>1/14/2013</a:t>
            </a:fld>
            <a:endParaRPr lang="en-US"/>
          </a:p>
        </p:txBody>
      </p:sp>
      <p:sp>
        <p:nvSpPr>
          <p:cNvPr id="4" name="Slide Image Placeholder 3"/>
          <p:cNvSpPr>
            <a:spLocks noGrp="1" noRot="1" noChangeAspect="1"/>
          </p:cNvSpPr>
          <p:nvPr>
            <p:ph type="sldImg" idx="2"/>
          </p:nvPr>
        </p:nvSpPr>
        <p:spPr>
          <a:xfrm>
            <a:off x="1411288" y="1160463"/>
            <a:ext cx="4175125" cy="3132137"/>
          </a:xfrm>
          <a:prstGeom prst="rect">
            <a:avLst/>
          </a:prstGeom>
          <a:noFill/>
          <a:ln w="12700">
            <a:solidFill>
              <a:prstClr val="black"/>
            </a:solidFill>
          </a:ln>
        </p:spPr>
        <p:txBody>
          <a:bodyPr vert="horz" lIns="93021" tIns="46512" rIns="93021" bIns="46512" rtlCol="0" anchor="ctr"/>
          <a:lstStyle/>
          <a:p>
            <a:endParaRPr lang="en-US"/>
          </a:p>
        </p:txBody>
      </p:sp>
      <p:sp>
        <p:nvSpPr>
          <p:cNvPr id="5" name="Notes Placeholder 4"/>
          <p:cNvSpPr>
            <a:spLocks noGrp="1"/>
          </p:cNvSpPr>
          <p:nvPr>
            <p:ph type="body" sz="quarter" idx="3"/>
          </p:nvPr>
        </p:nvSpPr>
        <p:spPr>
          <a:xfrm>
            <a:off x="699770" y="4467780"/>
            <a:ext cx="5598160" cy="3655458"/>
          </a:xfrm>
          <a:prstGeom prst="rect">
            <a:avLst/>
          </a:prstGeom>
        </p:spPr>
        <p:txBody>
          <a:bodyPr vert="horz" lIns="93021" tIns="46512" rIns="93021" bIns="4651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5"/>
            <a:ext cx="3032337" cy="465795"/>
          </a:xfrm>
          <a:prstGeom prst="rect">
            <a:avLst/>
          </a:prstGeom>
        </p:spPr>
        <p:txBody>
          <a:bodyPr vert="horz" lIns="93021" tIns="46512" rIns="93021" bIns="46512" rtlCol="0" anchor="b"/>
          <a:lstStyle>
            <a:lvl1pPr algn="l">
              <a:defRPr sz="1200"/>
            </a:lvl1pPr>
          </a:lstStyle>
          <a:p>
            <a:endParaRPr lang="en-US"/>
          </a:p>
        </p:txBody>
      </p:sp>
      <p:sp>
        <p:nvSpPr>
          <p:cNvPr id="7" name="Slide Number Placeholder 6"/>
          <p:cNvSpPr>
            <a:spLocks noGrp="1"/>
          </p:cNvSpPr>
          <p:nvPr>
            <p:ph type="sldNum" sz="quarter" idx="5"/>
          </p:nvPr>
        </p:nvSpPr>
        <p:spPr>
          <a:xfrm>
            <a:off x="3963744" y="8817905"/>
            <a:ext cx="3032337" cy="465795"/>
          </a:xfrm>
          <a:prstGeom prst="rect">
            <a:avLst/>
          </a:prstGeom>
        </p:spPr>
        <p:txBody>
          <a:bodyPr vert="horz" lIns="93021" tIns="46512" rIns="93021" bIns="46512" rtlCol="0" anchor="b"/>
          <a:lstStyle>
            <a:lvl1pPr algn="r">
              <a:defRPr sz="1200"/>
            </a:lvl1pPr>
          </a:lstStyle>
          <a:p>
            <a:fld id="{56A5A189-C931-4E6D-B9E8-D30885B3DC16}" type="slidenum">
              <a:rPr lang="en-US" smtClean="0"/>
              <a:t>‹#›</a:t>
            </a:fld>
            <a:endParaRPr lang="en-US"/>
          </a:p>
        </p:txBody>
      </p:sp>
    </p:spTree>
    <p:extLst>
      <p:ext uri="{BB962C8B-B14F-4D97-AF65-F5344CB8AC3E}">
        <p14:creationId xmlns:p14="http://schemas.microsoft.com/office/powerpoint/2010/main" val="128165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A5A189-C931-4E6D-B9E8-D30885B3DC16}" type="slidenum">
              <a:rPr lang="en-US" smtClean="0"/>
              <a:t>1</a:t>
            </a:fld>
            <a:endParaRPr lang="en-US"/>
          </a:p>
        </p:txBody>
      </p:sp>
    </p:spTree>
    <p:extLst>
      <p:ext uri="{BB962C8B-B14F-4D97-AF65-F5344CB8AC3E}">
        <p14:creationId xmlns:p14="http://schemas.microsoft.com/office/powerpoint/2010/main" val="2811085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alternative is to run all</a:t>
            </a:r>
            <a:r>
              <a:rPr lang="en-US" baseline="0" dirty="0" smtClean="0"/>
              <a:t> encrypted processing in the TM. This is the approach proposed by the </a:t>
            </a:r>
            <a:r>
              <a:rPr lang="en-US" baseline="0" dirty="0" err="1" smtClean="0"/>
              <a:t>TrustedDB</a:t>
            </a:r>
            <a:r>
              <a:rPr lang="en-US" baseline="0" dirty="0" smtClean="0"/>
              <a:t> system published in SIGMOD 2011. First, it is not practical to run an industrial strength DBMS in an FPGA-based TM. Second, the TM is resource constrained and the interconnect is slower than CPU-memory interconnect, so it is desirable to minimize the dependence on the TM.</a:t>
            </a:r>
            <a:endParaRPr lang="en-US" dirty="0"/>
          </a:p>
        </p:txBody>
      </p:sp>
      <p:sp>
        <p:nvSpPr>
          <p:cNvPr id="4" name="Slide Number Placeholder 3"/>
          <p:cNvSpPr>
            <a:spLocks noGrp="1"/>
          </p:cNvSpPr>
          <p:nvPr>
            <p:ph type="sldNum" sz="quarter" idx="10"/>
          </p:nvPr>
        </p:nvSpPr>
        <p:spPr/>
        <p:txBody>
          <a:bodyPr/>
          <a:lstStyle/>
          <a:p>
            <a:fld id="{1E04503F-91B3-4894-B30A-49727143E3F6}" type="slidenum">
              <a:rPr lang="en-US" smtClean="0"/>
              <a:t>10</a:t>
            </a:fld>
            <a:endParaRPr lang="en-US"/>
          </a:p>
        </p:txBody>
      </p:sp>
    </p:spTree>
    <p:extLst>
      <p:ext uri="{BB962C8B-B14F-4D97-AF65-F5344CB8AC3E}">
        <p14:creationId xmlns:p14="http://schemas.microsoft.com/office/powerpoint/2010/main" val="22435017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04503F-91B3-4894-B30A-49727143E3F6}" type="slidenum">
              <a:rPr lang="en-US" smtClean="0"/>
              <a:t>11</a:t>
            </a:fld>
            <a:endParaRPr lang="en-US"/>
          </a:p>
        </p:txBody>
      </p:sp>
    </p:spTree>
    <p:extLst>
      <p:ext uri="{BB962C8B-B14F-4D97-AF65-F5344CB8AC3E}">
        <p14:creationId xmlns:p14="http://schemas.microsoft.com/office/powerpoint/2010/main" val="22435017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a:t>
            </a:r>
            <a:endParaRPr lang="en-US" dirty="0"/>
          </a:p>
        </p:txBody>
      </p:sp>
      <p:sp>
        <p:nvSpPr>
          <p:cNvPr id="4" name="Slide Number Placeholder 3"/>
          <p:cNvSpPr>
            <a:spLocks noGrp="1"/>
          </p:cNvSpPr>
          <p:nvPr>
            <p:ph type="sldNum" sz="quarter" idx="10"/>
          </p:nvPr>
        </p:nvSpPr>
        <p:spPr/>
        <p:txBody>
          <a:bodyPr/>
          <a:lstStyle/>
          <a:p>
            <a:fld id="{56A5A189-C931-4E6D-B9E8-D30885B3DC16}" type="slidenum">
              <a:rPr lang="en-US" smtClean="0"/>
              <a:t>12</a:t>
            </a:fld>
            <a:endParaRPr lang="en-US"/>
          </a:p>
        </p:txBody>
      </p:sp>
    </p:spTree>
    <p:extLst>
      <p:ext uri="{BB962C8B-B14F-4D97-AF65-F5344CB8AC3E}">
        <p14:creationId xmlns:p14="http://schemas.microsoft.com/office/powerpoint/2010/main" val="470197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Loss of data confidentiality is a significant barrier to cloud database adoption.</a:t>
            </a:r>
          </a:p>
          <a:p>
            <a:pPr marL="228600" indent="-228600">
              <a:buAutoNum type="arabicPeriod"/>
            </a:pPr>
            <a:r>
              <a:rPr lang="en-US" baseline="0" dirty="0" smtClean="0"/>
              <a:t>The threat is that administrators of cloud machines who we assume to be super-users get access to sensitive data.</a:t>
            </a:r>
          </a:p>
          <a:p>
            <a:pPr marL="228600" indent="-228600">
              <a:buAutoNum type="arabicPeriod"/>
            </a:pPr>
            <a:r>
              <a:rPr lang="en-US" baseline="0" dirty="0" smtClean="0"/>
              <a:t>One natural mechanism to protect data confidentiality is to encrypt the data before migration. </a:t>
            </a:r>
          </a:p>
          <a:p>
            <a:pPr marL="228600" indent="-228600">
              <a:buAutoNum type="arabicPeriod"/>
            </a:pPr>
            <a:r>
              <a:rPr lang="en-US" baseline="0" dirty="0" smtClean="0"/>
              <a:t>The question then arises how would a DBMS offered as a cloud service query encrypted data? This is the problem we are studying. </a:t>
            </a:r>
          </a:p>
        </p:txBody>
      </p:sp>
      <p:sp>
        <p:nvSpPr>
          <p:cNvPr id="4" name="Slide Number Placeholder 3"/>
          <p:cNvSpPr>
            <a:spLocks noGrp="1"/>
          </p:cNvSpPr>
          <p:nvPr>
            <p:ph type="sldNum" sz="quarter" idx="10"/>
          </p:nvPr>
        </p:nvSpPr>
        <p:spPr/>
        <p:txBody>
          <a:bodyPr/>
          <a:lstStyle/>
          <a:p>
            <a:fld id="{1E04503F-91B3-4894-B30A-49727143E3F6}" type="slidenum">
              <a:rPr lang="en-US" smtClean="0"/>
              <a:t>2</a:t>
            </a:fld>
            <a:endParaRPr lang="en-US"/>
          </a:p>
        </p:txBody>
      </p:sp>
    </p:spTree>
    <p:extLst>
      <p:ext uri="{BB962C8B-B14F-4D97-AF65-F5344CB8AC3E}">
        <p14:creationId xmlns:p14="http://schemas.microsoft.com/office/powerpoint/2010/main" val="19389454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way is to perform computation directly on encrypted data. For example, while strong encryption is non-deterministic where duplicates get encrypted differently, we also have weaker deterministic encryption</a:t>
            </a:r>
            <a:r>
              <a:rPr lang="en-US" baseline="0" dirty="0" smtClean="0"/>
              <a:t> where encryption is consistent across duplicates, that lets you perform equality based operations directly on the encrypted data. Similarly, </a:t>
            </a:r>
            <a:r>
              <a:rPr lang="en-US" baseline="0" dirty="0" err="1" smtClean="0"/>
              <a:t>Paillier</a:t>
            </a:r>
            <a:r>
              <a:rPr lang="en-US" baseline="0" dirty="0" smtClean="0"/>
              <a:t> encryption lets you add encrypted values and order preserving encryption that is currently being studied lets you perform range checks.</a:t>
            </a:r>
            <a:endParaRPr lang="en-US" dirty="0"/>
          </a:p>
        </p:txBody>
      </p:sp>
      <p:sp>
        <p:nvSpPr>
          <p:cNvPr id="4" name="Slide Number Placeholder 3"/>
          <p:cNvSpPr>
            <a:spLocks noGrp="1"/>
          </p:cNvSpPr>
          <p:nvPr>
            <p:ph type="sldNum" sz="quarter" idx="10"/>
          </p:nvPr>
        </p:nvSpPr>
        <p:spPr/>
        <p:txBody>
          <a:bodyPr/>
          <a:lstStyle/>
          <a:p>
            <a:fld id="{56A5A189-C931-4E6D-B9E8-D30885B3DC16}" type="slidenum">
              <a:rPr lang="en-US" smtClean="0"/>
              <a:t>3</a:t>
            </a:fld>
            <a:endParaRPr lang="en-US"/>
          </a:p>
        </p:txBody>
      </p:sp>
    </p:spTree>
    <p:extLst>
      <p:ext uri="{BB962C8B-B14F-4D97-AF65-F5344CB8AC3E}">
        <p14:creationId xmlns:p14="http://schemas.microsoft.com/office/powerpoint/2010/main" val="2905322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However,</a:t>
            </a:r>
            <a:r>
              <a:rPr lang="en-US" baseline="0" dirty="0" smtClean="0"/>
              <a:t> this approach has limitations. One is that it is incomplete. Here is an example operation drawn from the TPCH benchmark that is not addressed. Further, it is brittle. For example, in order to support the predicate shown, we need to combine </a:t>
            </a:r>
            <a:r>
              <a:rPr lang="en-US" baseline="0" dirty="0" err="1" smtClean="0"/>
              <a:t>Paillier</a:t>
            </a:r>
            <a:r>
              <a:rPr lang="en-US" baseline="0" dirty="0" smtClean="0"/>
              <a:t> encryption that lets you add with OPE, and this cannot be done. The only way we could run full SQL in this approach is to store data in the clear, which is undesirable since it forces you to give up security in order to get functionality.</a:t>
            </a:r>
            <a:endParaRPr lang="en-US" dirty="0"/>
          </a:p>
        </p:txBody>
      </p:sp>
      <p:sp>
        <p:nvSpPr>
          <p:cNvPr id="4" name="Slide Number Placeholder 3"/>
          <p:cNvSpPr>
            <a:spLocks noGrp="1"/>
          </p:cNvSpPr>
          <p:nvPr>
            <p:ph type="sldNum" sz="quarter" idx="10"/>
          </p:nvPr>
        </p:nvSpPr>
        <p:spPr/>
        <p:txBody>
          <a:bodyPr/>
          <a:lstStyle/>
          <a:p>
            <a:fld id="{56A5A189-C931-4E6D-B9E8-D30885B3DC16}" type="slidenum">
              <a:rPr lang="en-US" smtClean="0"/>
              <a:t>4</a:t>
            </a:fld>
            <a:endParaRPr lang="en-US"/>
          </a:p>
        </p:txBody>
      </p:sp>
    </p:spTree>
    <p:extLst>
      <p:ext uri="{BB962C8B-B14F-4D97-AF65-F5344CB8AC3E}">
        <p14:creationId xmlns:p14="http://schemas.microsoft.com/office/powerpoint/2010/main" val="2939501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goal is a</a:t>
            </a:r>
            <a:r>
              <a:rPr lang="en-US" baseline="0" dirty="0" smtClean="0"/>
              <a:t> system that offers the full functionality of a DBMS in the server, </a:t>
            </a:r>
            <a:r>
              <a:rPr lang="en-US" i="1" baseline="0" dirty="0" smtClean="0"/>
              <a:t>independent</a:t>
            </a:r>
            <a:r>
              <a:rPr lang="en-US" baseline="0" dirty="0" smtClean="0"/>
              <a:t> of how the data is encrypted. In other words, application logic should be decoupled from encryption. Clients declare what columns to encrypt and how, and the system is functional with no changes to app code, no matter how complex the code is. We call the above property </a:t>
            </a:r>
            <a:r>
              <a:rPr lang="en-US" baseline="0" dirty="0" err="1" smtClean="0"/>
              <a:t>orthogonality</a:t>
            </a:r>
            <a:r>
              <a:rPr lang="en-US" baseline="0" dirty="0" smtClean="0"/>
              <a:t>. That’s a challenging goal and we are in the process of building a system that aims for it. The rest of the talk will go over some nuggets from our design.</a:t>
            </a:r>
            <a:endParaRPr lang="en-US" dirty="0"/>
          </a:p>
        </p:txBody>
      </p:sp>
      <p:sp>
        <p:nvSpPr>
          <p:cNvPr id="4" name="Slide Number Placeholder 3"/>
          <p:cNvSpPr>
            <a:spLocks noGrp="1"/>
          </p:cNvSpPr>
          <p:nvPr>
            <p:ph type="sldNum" sz="quarter" idx="10"/>
          </p:nvPr>
        </p:nvSpPr>
        <p:spPr/>
        <p:txBody>
          <a:bodyPr/>
          <a:lstStyle/>
          <a:p>
            <a:fld id="{56A5A189-C931-4E6D-B9E8-D30885B3DC16}" type="slidenum">
              <a:rPr lang="en-US" smtClean="0"/>
              <a:t>5</a:t>
            </a:fld>
            <a:endParaRPr lang="en-US"/>
          </a:p>
        </p:txBody>
      </p:sp>
    </p:spTree>
    <p:extLst>
      <p:ext uri="{BB962C8B-B14F-4D97-AF65-F5344CB8AC3E}">
        <p14:creationId xmlns:p14="http://schemas.microsoft.com/office/powerpoint/2010/main" val="3513234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telling</a:t>
            </a:r>
            <a:r>
              <a:rPr lang="en-US" baseline="0" dirty="0" smtClean="0"/>
              <a:t> you how we address the challenge, let me quickly tell you what apps see. They don’t connect directly to the DBMS. They connect to a client extension and issue queries in the clear as usual. The client extension ships off an encrypted query or plan to the server which returns encrypted results that are decrypted and returned to the app. So at the client, there is no data and no query processing performed.</a:t>
            </a:r>
            <a:endParaRPr lang="en-US" dirty="0"/>
          </a:p>
        </p:txBody>
      </p:sp>
      <p:sp>
        <p:nvSpPr>
          <p:cNvPr id="4" name="Slide Number Placeholder 3"/>
          <p:cNvSpPr>
            <a:spLocks noGrp="1"/>
          </p:cNvSpPr>
          <p:nvPr>
            <p:ph type="sldNum" sz="quarter" idx="10"/>
          </p:nvPr>
        </p:nvSpPr>
        <p:spPr/>
        <p:txBody>
          <a:bodyPr/>
          <a:lstStyle/>
          <a:p>
            <a:fld id="{56A5A189-C931-4E6D-B9E8-D30885B3DC16}" type="slidenum">
              <a:rPr lang="en-US" smtClean="0"/>
              <a:t>6</a:t>
            </a:fld>
            <a:endParaRPr lang="en-US"/>
          </a:p>
        </p:txBody>
      </p:sp>
    </p:spTree>
    <p:extLst>
      <p:ext uri="{BB962C8B-B14F-4D97-AF65-F5344CB8AC3E}">
        <p14:creationId xmlns:p14="http://schemas.microsoft.com/office/powerpoint/2010/main" val="4701971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a:t>
            </a:r>
            <a:r>
              <a:rPr lang="en-US" baseline="0" dirty="0" smtClean="0"/>
              <a:t> do we address the challenge? We extend the server with a piece of trusted hardware that has access to the key – we call it Trusted Machine. Since it has the key, it can decrypt data and perform any computation, ranging from simple predicates to more complex aggregates. </a:t>
            </a:r>
            <a:endParaRPr lang="en-US" dirty="0"/>
          </a:p>
        </p:txBody>
      </p:sp>
      <p:sp>
        <p:nvSpPr>
          <p:cNvPr id="4" name="Slide Number Placeholder 3"/>
          <p:cNvSpPr>
            <a:spLocks noGrp="1"/>
          </p:cNvSpPr>
          <p:nvPr>
            <p:ph type="sldNum" sz="quarter" idx="10"/>
          </p:nvPr>
        </p:nvSpPr>
        <p:spPr/>
        <p:txBody>
          <a:bodyPr/>
          <a:lstStyle/>
          <a:p>
            <a:fld id="{1E04503F-91B3-4894-B30A-49727143E3F6}" type="slidenum">
              <a:rPr lang="en-US" smtClean="0"/>
              <a:t>7</a:t>
            </a:fld>
            <a:endParaRPr lang="en-US"/>
          </a:p>
        </p:txBody>
      </p:sp>
    </p:spTree>
    <p:extLst>
      <p:ext uri="{BB962C8B-B14F-4D97-AF65-F5344CB8AC3E}">
        <p14:creationId xmlns:p14="http://schemas.microsoft.com/office/powerpoint/2010/main" val="22435017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idea of trusted hardware is not new.</a:t>
            </a:r>
            <a:r>
              <a:rPr lang="en-US" baseline="0" dirty="0" smtClean="0"/>
              <a:t> Secure co-processors are commercially manufactured for example by IBM and used for example in ATMs to check whether the user-entered PIN. Our choice is FPGA – they are used for security-sensitive applications. I’ve put up a screen shot of Xilinx, one of the main manufacturers of FPGAs touting their security advantages for the military. Second, they are also used for data-intensive applications; projects such as Glacier as testimony to that. The TM is connected to UM via PCI express. The paper goes over other alternatives. </a:t>
            </a:r>
          </a:p>
          <a:p>
            <a:endParaRPr lang="en-US" baseline="0" dirty="0" smtClean="0"/>
          </a:p>
          <a:p>
            <a:r>
              <a:rPr lang="en-US" baseline="0" dirty="0" smtClean="0"/>
              <a:t>Finally, I want to mention that a lot of what we’re going to discuss does not really depend on the choice of TM.</a:t>
            </a:r>
            <a:endParaRPr lang="en-US" dirty="0"/>
          </a:p>
        </p:txBody>
      </p:sp>
      <p:sp>
        <p:nvSpPr>
          <p:cNvPr id="4" name="Slide Number Placeholder 3"/>
          <p:cNvSpPr>
            <a:spLocks noGrp="1"/>
          </p:cNvSpPr>
          <p:nvPr>
            <p:ph type="sldNum" sz="quarter" idx="10"/>
          </p:nvPr>
        </p:nvSpPr>
        <p:spPr/>
        <p:txBody>
          <a:bodyPr/>
          <a:lstStyle/>
          <a:p>
            <a:fld id="{56A5A189-C931-4E6D-B9E8-D30885B3DC16}" type="slidenum">
              <a:rPr lang="en-US" smtClean="0"/>
              <a:t>8</a:t>
            </a:fld>
            <a:endParaRPr lang="en-US"/>
          </a:p>
        </p:txBody>
      </p:sp>
    </p:spTree>
    <p:extLst>
      <p:ext uri="{BB962C8B-B14F-4D97-AF65-F5344CB8AC3E}">
        <p14:creationId xmlns:p14="http://schemas.microsoft.com/office/powerpoint/2010/main" val="1365770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04503F-91B3-4894-B30A-49727143E3F6}" type="slidenum">
              <a:rPr lang="en-US" smtClean="0"/>
              <a:t>9</a:t>
            </a:fld>
            <a:endParaRPr lang="en-US"/>
          </a:p>
        </p:txBody>
      </p:sp>
    </p:spTree>
    <p:extLst>
      <p:ext uri="{BB962C8B-B14F-4D97-AF65-F5344CB8AC3E}">
        <p14:creationId xmlns:p14="http://schemas.microsoft.com/office/powerpoint/2010/main" val="2243501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1F1FAA-F73F-4BC0-8DBE-544CEB661BCB}" type="datetime1">
              <a:rPr lang="en-US" smtClean="0"/>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2EEFDC-00E0-42CB-B2C9-09F547A0ED71}" type="datetime1">
              <a:rPr lang="en-US" smtClean="0"/>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C1261C-0842-479E-B625-F4CAC432BBDD}" type="datetime1">
              <a:rPr lang="en-US" smtClean="0"/>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1123FF-8EE5-47B6-8A1E-6C88EC944055}" type="datetime1">
              <a:rPr lang="en-US" smtClean="0"/>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3A3832-90E8-43B7-8CAA-38497AE92312}" type="datetime1">
              <a:rPr lang="en-US" smtClean="0"/>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F4BED9-FB87-407E-9DD8-21BBC04355E0}" type="datetime1">
              <a:rPr lang="en-US" smtClean="0"/>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73F10F-D3DE-4B46-A39B-10997122970E}" type="datetime1">
              <a:rPr lang="en-US" smtClean="0"/>
              <a:t>1/14/2013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D90F59-1E52-4776-BC3F-E5B0053C5011}" type="datetime1">
              <a:rPr lang="en-US" smtClean="0"/>
              <a:t>1/14/2013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0AD737-38F4-4374-87CB-B8505D08751C}" type="datetime1">
              <a:rPr lang="en-US" smtClean="0"/>
              <a:t>1/14/2013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B08C1A-5BC5-407E-BC3F-C259C47E5779}" type="datetime1">
              <a:rPr lang="en-US" smtClean="0"/>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3928C9-C27F-49E8-AB49-099CDB4CC216}" type="datetime1">
              <a:rPr lang="en-US" smtClean="0"/>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3A1A5E-DA88-483C-BD81-3415F0F66167}" type="datetime1">
              <a:rPr lang="en-US" smtClean="0"/>
              <a:t>1/14/2013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8" Type="http://schemas.openxmlformats.org/officeDocument/2006/relationships/image" Target="../media/image100.png"/><Relationship Id="rId3" Type="http://schemas.openxmlformats.org/officeDocument/2006/relationships/image" Target="../media/image50.png"/><Relationship Id="rId7"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70.png"/><Relationship Id="rId4" Type="http://schemas.openxmlformats.org/officeDocument/2006/relationships/image" Target="../media/image60.png"/></Relationships>
</file>

<file path=ppt/slides/_rels/slide14.xml.rels><?xml version="1.0" encoding="UTF-8" standalone="yes"?>
<Relationships xmlns="http://schemas.openxmlformats.org/package/2006/relationships"><Relationship Id="rId3" Type="http://schemas.openxmlformats.org/officeDocument/2006/relationships/image" Target="../media/image110.png"/><Relationship Id="rId7" Type="http://schemas.openxmlformats.org/officeDocument/2006/relationships/image" Target="../media/image100.png"/><Relationship Id="rId2" Type="http://schemas.openxmlformats.org/officeDocument/2006/relationships/image" Target="../media/image50.png"/><Relationship Id="rId1" Type="http://schemas.openxmlformats.org/officeDocument/2006/relationships/slideLayout" Target="../slideLayouts/slideLayout6.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9.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lstStyle/>
          <a:p>
            <a:r>
              <a:rPr lang="en-US" dirty="0" smtClean="0"/>
              <a:t>Orthogonal Security With Cipherbase</a:t>
            </a:r>
            <a:endParaRPr lang="en-US" dirty="0"/>
          </a:p>
        </p:txBody>
      </p:sp>
      <p:sp>
        <p:nvSpPr>
          <p:cNvPr id="3" name="Subtitle 2"/>
          <p:cNvSpPr>
            <a:spLocks noGrp="1"/>
          </p:cNvSpPr>
          <p:nvPr>
            <p:ph type="subTitle" idx="1"/>
          </p:nvPr>
        </p:nvSpPr>
        <p:spPr>
          <a:xfrm>
            <a:off x="304800" y="5486400"/>
            <a:ext cx="8610600" cy="1219200"/>
          </a:xfrm>
        </p:spPr>
        <p:txBody>
          <a:bodyPr>
            <a:normAutofit/>
          </a:bodyPr>
          <a:lstStyle/>
          <a:p>
            <a:r>
              <a:rPr lang="en-US" sz="2800" baseline="30000" dirty="0" smtClean="0"/>
              <a:t>1</a:t>
            </a:r>
            <a:r>
              <a:rPr lang="en-US" sz="2800" dirty="0" smtClean="0"/>
              <a:t>Microsoft Research     </a:t>
            </a:r>
            <a:r>
              <a:rPr lang="en-US" sz="2800" baseline="30000" dirty="0" smtClean="0"/>
              <a:t>2</a:t>
            </a:r>
            <a:r>
              <a:rPr lang="en-US" sz="2800" dirty="0" smtClean="0"/>
              <a:t>UW-Madison     </a:t>
            </a:r>
            <a:r>
              <a:rPr lang="en-US" sz="2800" baseline="30000" dirty="0" smtClean="0"/>
              <a:t>3</a:t>
            </a:r>
            <a:r>
              <a:rPr lang="en-US" sz="2800" dirty="0" smtClean="0"/>
              <a:t>ETH-Zurich</a:t>
            </a:r>
            <a:endParaRPr lang="en-US" sz="4000" dirty="0" smtClean="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4806" y="2466974"/>
            <a:ext cx="962025" cy="962025"/>
          </a:xfrm>
          <a:prstGeom prst="rect">
            <a:avLst/>
          </a:prstGeom>
        </p:spPr>
      </p:pic>
      <p:sp>
        <p:nvSpPr>
          <p:cNvPr id="5" name="Rectangle 4"/>
          <p:cNvSpPr/>
          <p:nvPr/>
        </p:nvSpPr>
        <p:spPr>
          <a:xfrm>
            <a:off x="914400" y="3439594"/>
            <a:ext cx="1462836" cy="369332"/>
          </a:xfrm>
          <a:prstGeom prst="rect">
            <a:avLst/>
          </a:prstGeom>
        </p:spPr>
        <p:txBody>
          <a:bodyPr wrap="none">
            <a:spAutoFit/>
          </a:bodyPr>
          <a:lstStyle/>
          <a:p>
            <a:r>
              <a:rPr lang="en-US" dirty="0" err="1"/>
              <a:t>Arvind</a:t>
            </a:r>
            <a:r>
              <a:rPr lang="en-US" dirty="0"/>
              <a:t> Arasu</a:t>
            </a:r>
            <a:r>
              <a:rPr lang="en-US" baseline="30000" dirty="0"/>
              <a:t>1</a:t>
            </a:r>
            <a:endParaRPr lang="en-US"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00400" y="2466974"/>
            <a:ext cx="914400" cy="914400"/>
          </a:xfrm>
          <a:prstGeom prst="rect">
            <a:avLst/>
          </a:prstGeom>
        </p:spPr>
      </p:pic>
      <p:sp>
        <p:nvSpPr>
          <p:cNvPr id="7" name="Rectangle 6"/>
          <p:cNvSpPr/>
          <p:nvPr/>
        </p:nvSpPr>
        <p:spPr>
          <a:xfrm>
            <a:off x="2895600" y="3440668"/>
            <a:ext cx="1545551" cy="369332"/>
          </a:xfrm>
          <a:prstGeom prst="rect">
            <a:avLst/>
          </a:prstGeom>
        </p:spPr>
        <p:txBody>
          <a:bodyPr wrap="none">
            <a:spAutoFit/>
          </a:bodyPr>
          <a:lstStyle/>
          <a:p>
            <a:r>
              <a:rPr lang="en-US" dirty="0"/>
              <a:t>Spyros Blanas</a:t>
            </a:r>
            <a:r>
              <a:rPr lang="en-US" baseline="30000" dirty="0"/>
              <a:t>2</a:t>
            </a:r>
            <a:endParaRPr lang="en-US" dirty="0"/>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01689" y="2514600"/>
            <a:ext cx="897495" cy="897495"/>
          </a:xfrm>
          <a:prstGeom prst="rect">
            <a:avLst/>
          </a:prstGeom>
        </p:spPr>
      </p:pic>
      <p:sp>
        <p:nvSpPr>
          <p:cNvPr id="9" name="Rectangle 8"/>
          <p:cNvSpPr/>
          <p:nvPr/>
        </p:nvSpPr>
        <p:spPr>
          <a:xfrm>
            <a:off x="5105400" y="3440668"/>
            <a:ext cx="1210716" cy="369332"/>
          </a:xfrm>
          <a:prstGeom prst="rect">
            <a:avLst/>
          </a:prstGeom>
        </p:spPr>
        <p:txBody>
          <a:bodyPr wrap="none">
            <a:spAutoFit/>
          </a:bodyPr>
          <a:lstStyle/>
          <a:p>
            <a:r>
              <a:rPr lang="en-US" dirty="0"/>
              <a:t>Ken Eguro</a:t>
            </a:r>
            <a:r>
              <a:rPr lang="en-US" baseline="30000" dirty="0"/>
              <a:t>1</a:t>
            </a:r>
            <a:endParaRPr lang="en-US" dirty="0"/>
          </a:p>
        </p:txBody>
      </p:sp>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524000" y="4007407"/>
            <a:ext cx="762000" cy="1017309"/>
          </a:xfrm>
          <a:prstGeom prst="rect">
            <a:avLst/>
          </a:prstGeom>
        </p:spPr>
      </p:pic>
      <p:sp>
        <p:nvSpPr>
          <p:cNvPr id="11" name="Rectangle 10"/>
          <p:cNvSpPr/>
          <p:nvPr/>
        </p:nvSpPr>
        <p:spPr>
          <a:xfrm>
            <a:off x="1180398" y="4964668"/>
            <a:ext cx="1943802" cy="369332"/>
          </a:xfrm>
          <a:prstGeom prst="rect">
            <a:avLst/>
          </a:prstGeom>
        </p:spPr>
        <p:txBody>
          <a:bodyPr wrap="none">
            <a:spAutoFit/>
          </a:bodyPr>
          <a:lstStyle/>
          <a:p>
            <a:r>
              <a:rPr lang="en-US" dirty="0"/>
              <a:t>Donald Kossmann</a:t>
            </a:r>
            <a:r>
              <a:rPr lang="en-US" baseline="30000" dirty="0"/>
              <a:t>3</a:t>
            </a:r>
            <a:endParaRPr lang="en-US" dirty="0"/>
          </a:p>
        </p:txBody>
      </p:sp>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892416" y="4038600"/>
            <a:ext cx="962025" cy="962025"/>
          </a:xfrm>
          <a:prstGeom prst="rect">
            <a:avLst/>
          </a:prstGeom>
        </p:spPr>
      </p:pic>
      <p:sp>
        <p:nvSpPr>
          <p:cNvPr id="13" name="Rectangle 12"/>
          <p:cNvSpPr/>
          <p:nvPr/>
        </p:nvSpPr>
        <p:spPr>
          <a:xfrm>
            <a:off x="3642010" y="4964668"/>
            <a:ext cx="1920590" cy="369332"/>
          </a:xfrm>
          <a:prstGeom prst="rect">
            <a:avLst/>
          </a:prstGeom>
        </p:spPr>
        <p:txBody>
          <a:bodyPr wrap="none">
            <a:spAutoFit/>
          </a:bodyPr>
          <a:lstStyle/>
          <a:p>
            <a:r>
              <a:rPr lang="en-US" dirty="0"/>
              <a:t>Ravi Ramamurthy</a:t>
            </a:r>
            <a:r>
              <a:rPr lang="en-US" baseline="30000" dirty="0"/>
              <a:t>1</a:t>
            </a:r>
            <a:endParaRPr lang="en-US" dirty="0"/>
          </a:p>
        </p:txBody>
      </p:sp>
      <p:sp>
        <p:nvSpPr>
          <p:cNvPr id="14" name="Rectangle 13"/>
          <p:cNvSpPr/>
          <p:nvPr/>
        </p:nvSpPr>
        <p:spPr>
          <a:xfrm>
            <a:off x="5953721" y="4964668"/>
            <a:ext cx="2275879" cy="369332"/>
          </a:xfrm>
          <a:prstGeom prst="rect">
            <a:avLst/>
          </a:prstGeom>
        </p:spPr>
        <p:txBody>
          <a:bodyPr wrap="none">
            <a:spAutoFit/>
          </a:bodyPr>
          <a:lstStyle/>
          <a:p>
            <a:r>
              <a:rPr lang="en-US" dirty="0" err="1"/>
              <a:t>Venkie</a:t>
            </a:r>
            <a:r>
              <a:rPr lang="en-US" dirty="0"/>
              <a:t> Ramarathnam</a:t>
            </a:r>
            <a:r>
              <a:rPr lang="en-US" baseline="30000" dirty="0"/>
              <a:t>1</a:t>
            </a:r>
            <a:endParaRPr lang="en-US" dirty="0"/>
          </a:p>
        </p:txBody>
      </p:sp>
      <p:pic>
        <p:nvPicPr>
          <p:cNvPr id="15" name="Picture 1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438680" y="3938589"/>
            <a:ext cx="962841" cy="1090611"/>
          </a:xfrm>
          <a:prstGeom prst="rect">
            <a:avLst/>
          </a:prstGeom>
        </p:spPr>
      </p:pic>
      <p:pic>
        <p:nvPicPr>
          <p:cNvPr id="16" name="Picture 1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010400" y="2514600"/>
            <a:ext cx="914400" cy="914400"/>
          </a:xfrm>
          <a:prstGeom prst="rect">
            <a:avLst/>
          </a:prstGeom>
        </p:spPr>
      </p:pic>
      <p:sp>
        <p:nvSpPr>
          <p:cNvPr id="17" name="Rectangle 16"/>
          <p:cNvSpPr/>
          <p:nvPr/>
        </p:nvSpPr>
        <p:spPr>
          <a:xfrm>
            <a:off x="6615300" y="3429000"/>
            <a:ext cx="1754198" cy="369332"/>
          </a:xfrm>
          <a:prstGeom prst="rect">
            <a:avLst/>
          </a:prstGeom>
        </p:spPr>
        <p:txBody>
          <a:bodyPr wrap="none">
            <a:spAutoFit/>
          </a:bodyPr>
          <a:lstStyle/>
          <a:p>
            <a:r>
              <a:rPr lang="en-US" dirty="0" err="1"/>
              <a:t>Raghav</a:t>
            </a:r>
            <a:r>
              <a:rPr lang="en-US" dirty="0"/>
              <a:t> Kaushik</a:t>
            </a:r>
            <a:r>
              <a:rPr lang="en-US" baseline="30000" dirty="0"/>
              <a:t>1</a:t>
            </a:r>
            <a:endParaRPr lang="en-US" dirty="0"/>
          </a:p>
        </p:txBody>
      </p:sp>
    </p:spTree>
    <p:extLst>
      <p:ext uri="{BB962C8B-B14F-4D97-AF65-F5344CB8AC3E}">
        <p14:creationId xmlns:p14="http://schemas.microsoft.com/office/powerpoint/2010/main" val="18583303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Up-Down Arrow 12"/>
          <p:cNvSpPr/>
          <p:nvPr/>
        </p:nvSpPr>
        <p:spPr>
          <a:xfrm>
            <a:off x="3937522" y="3774537"/>
            <a:ext cx="228600" cy="475295"/>
          </a:xfrm>
          <a:prstGeom prst="upDownArrow">
            <a:avLst/>
          </a:prstGeom>
          <a:solidFill>
            <a:schemeClr val="accent1">
              <a:alpha val="2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Magnetic Disk 4"/>
          <p:cNvSpPr/>
          <p:nvPr/>
        </p:nvSpPr>
        <p:spPr>
          <a:xfrm>
            <a:off x="3460599" y="4249832"/>
            <a:ext cx="1192663" cy="931768"/>
          </a:xfrm>
          <a:prstGeom prst="flowChartMagneticDisk">
            <a:avLst/>
          </a:prstGeom>
          <a:solidFill>
            <a:schemeClr val="accent1">
              <a:alpha val="20000"/>
            </a:schemeClr>
          </a:solidFill>
          <a:ln>
            <a:solidFill>
              <a:schemeClr val="accent1">
                <a:shade val="50000"/>
                <a:alpha val="1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Data</a:t>
            </a:r>
            <a:endParaRPr lang="en-US" dirty="0">
              <a:solidFill>
                <a:schemeClr val="tx1"/>
              </a:solidFill>
            </a:endParaRPr>
          </a:p>
        </p:txBody>
      </p:sp>
      <p:sp>
        <p:nvSpPr>
          <p:cNvPr id="12" name="Left-Right Arrow 11"/>
          <p:cNvSpPr/>
          <p:nvPr/>
        </p:nvSpPr>
        <p:spPr>
          <a:xfrm>
            <a:off x="5004214" y="3030632"/>
            <a:ext cx="1114696" cy="253137"/>
          </a:xfrm>
          <a:prstGeom prst="leftRightArrow">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6147214" y="2323583"/>
            <a:ext cx="1790808" cy="1501404"/>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t>DBMS For Encrypted Columns</a:t>
            </a:r>
            <a:endParaRPr lang="en-US" dirty="0"/>
          </a:p>
        </p:txBody>
      </p:sp>
      <p:sp>
        <p:nvSpPr>
          <p:cNvPr id="31" name="Can 30"/>
          <p:cNvSpPr/>
          <p:nvPr/>
        </p:nvSpPr>
        <p:spPr>
          <a:xfrm>
            <a:off x="7322641" y="3383204"/>
            <a:ext cx="593610" cy="441783"/>
          </a:xfrm>
          <a:prstGeom prst="can">
            <a:avLst/>
          </a:prstGeom>
          <a:solidFill>
            <a:schemeClr val="accent5">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solidFill>
                  <a:schemeClr val="tx1"/>
                </a:solidFill>
              </a:rPr>
              <a:t>key</a:t>
            </a:r>
            <a:endParaRPr lang="en-US" dirty="0">
              <a:solidFill>
                <a:schemeClr val="tx1"/>
              </a:solidFill>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10</a:t>
            </a:fld>
            <a:endParaRPr lang="en-US" dirty="0"/>
          </a:p>
        </p:txBody>
      </p:sp>
      <p:sp>
        <p:nvSpPr>
          <p:cNvPr id="40" name="Rectangle 39"/>
          <p:cNvSpPr/>
          <p:nvPr/>
        </p:nvSpPr>
        <p:spPr>
          <a:xfrm>
            <a:off x="2985022" y="2300246"/>
            <a:ext cx="1981200" cy="1455719"/>
          </a:xfrm>
          <a:prstGeom prst="rect">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t>DBMS</a:t>
            </a:r>
          </a:p>
          <a:p>
            <a:pPr algn="ctr"/>
            <a:r>
              <a:rPr lang="en-US" dirty="0" smtClean="0"/>
              <a:t>For Clear-Text Columns</a:t>
            </a:r>
            <a:endParaRPr lang="en-US" dirty="0"/>
          </a:p>
        </p:txBody>
      </p:sp>
      <p:sp>
        <p:nvSpPr>
          <p:cNvPr id="57" name="TextBox 44"/>
          <p:cNvSpPr txBox="1"/>
          <p:nvPr/>
        </p:nvSpPr>
        <p:spPr>
          <a:xfrm>
            <a:off x="2819400" y="1905000"/>
            <a:ext cx="2538708" cy="369332"/>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t>UM (Untrusted Machine)</a:t>
            </a:r>
            <a:endParaRPr lang="en-US" dirty="0"/>
          </a:p>
        </p:txBody>
      </p:sp>
      <p:sp>
        <p:nvSpPr>
          <p:cNvPr id="58" name="TextBox 62"/>
          <p:cNvSpPr txBox="1"/>
          <p:nvPr/>
        </p:nvSpPr>
        <p:spPr>
          <a:xfrm>
            <a:off x="6080178" y="1909143"/>
            <a:ext cx="2257221" cy="369332"/>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t>TM (Trusted Machine)</a:t>
            </a:r>
            <a:endParaRPr lang="en-US" dirty="0"/>
          </a:p>
        </p:txBody>
      </p:sp>
      <p:sp>
        <p:nvSpPr>
          <p:cNvPr id="20" name="Title 1"/>
          <p:cNvSpPr txBox="1">
            <a:spLocks/>
          </p:cNvSpPr>
          <p:nvPr/>
        </p:nvSpPr>
        <p:spPr>
          <a:xfrm>
            <a:off x="457200" y="76200"/>
            <a:ext cx="8229600" cy="11430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Design Choice 2: All Processing In TM </a:t>
            </a:r>
            <a:endParaRPr lang="en-US" dirty="0"/>
          </a:p>
        </p:txBody>
      </p:sp>
      <p:sp>
        <p:nvSpPr>
          <p:cNvPr id="23" name="TextBox 22"/>
          <p:cNvSpPr txBox="1"/>
          <p:nvPr/>
        </p:nvSpPr>
        <p:spPr>
          <a:xfrm>
            <a:off x="3048000" y="1383268"/>
            <a:ext cx="2216198" cy="369332"/>
          </a:xfrm>
          <a:prstGeom prst="rect">
            <a:avLst/>
          </a:prstGeom>
          <a:noFill/>
        </p:spPr>
        <p:txBody>
          <a:bodyPr wrap="square" rtlCol="0">
            <a:spAutoFit/>
          </a:bodyPr>
          <a:lstStyle/>
          <a:p>
            <a:r>
              <a:rPr lang="en-US" dirty="0" smtClean="0"/>
              <a:t>Commodity Server</a:t>
            </a:r>
            <a:endParaRPr lang="en-US" dirty="0"/>
          </a:p>
        </p:txBody>
      </p:sp>
      <p:sp>
        <p:nvSpPr>
          <p:cNvPr id="24" name="TextBox 23"/>
          <p:cNvSpPr txBox="1"/>
          <p:nvPr/>
        </p:nvSpPr>
        <p:spPr>
          <a:xfrm>
            <a:off x="6172200" y="1383268"/>
            <a:ext cx="2267896" cy="369332"/>
          </a:xfrm>
          <a:prstGeom prst="rect">
            <a:avLst/>
          </a:prstGeom>
          <a:noFill/>
        </p:spPr>
        <p:txBody>
          <a:bodyPr wrap="square" rtlCol="0">
            <a:spAutoFit/>
          </a:bodyPr>
          <a:lstStyle/>
          <a:p>
            <a:r>
              <a:rPr lang="en-US" dirty="0" smtClean="0"/>
              <a:t>Resource-constrained </a:t>
            </a:r>
            <a:endParaRPr lang="en-US" dirty="0"/>
          </a:p>
        </p:txBody>
      </p:sp>
      <p:sp>
        <p:nvSpPr>
          <p:cNvPr id="25" name="TextBox 24"/>
          <p:cNvSpPr txBox="1"/>
          <p:nvPr/>
        </p:nvSpPr>
        <p:spPr>
          <a:xfrm>
            <a:off x="2560887" y="5471048"/>
            <a:ext cx="4373313" cy="461665"/>
          </a:xfrm>
          <a:prstGeom prst="rect">
            <a:avLst/>
          </a:prstGeom>
          <a:noFill/>
        </p:spPr>
        <p:txBody>
          <a:bodyPr wrap="none" rtlCol="0">
            <a:spAutoFit/>
          </a:bodyPr>
          <a:lstStyle/>
          <a:p>
            <a:r>
              <a:rPr lang="en-US" sz="2400" dirty="0" smtClean="0"/>
              <a:t>TrustedDB </a:t>
            </a:r>
            <a:r>
              <a:rPr lang="en-US" sz="2000" dirty="0" smtClean="0"/>
              <a:t>[Bajaj et al., SIGMOD 2011]</a:t>
            </a:r>
            <a:endParaRPr lang="en-US" sz="2000" dirty="0"/>
          </a:p>
        </p:txBody>
      </p:sp>
      <p:sp>
        <p:nvSpPr>
          <p:cNvPr id="26" name="TextBox 25"/>
          <p:cNvSpPr txBox="1"/>
          <p:nvPr/>
        </p:nvSpPr>
        <p:spPr>
          <a:xfrm>
            <a:off x="5590205" y="4249832"/>
            <a:ext cx="2849891" cy="954107"/>
          </a:xfrm>
          <a:prstGeom prst="rect">
            <a:avLst/>
          </a:prstGeom>
          <a:noFill/>
        </p:spPr>
        <p:txBody>
          <a:bodyPr wrap="square" rtlCol="0">
            <a:spAutoFit/>
          </a:bodyPr>
          <a:lstStyle/>
          <a:p>
            <a:r>
              <a:rPr lang="en-US" sz="2800" dirty="0" smtClean="0"/>
              <a:t>Goal: Reduce TM footprint</a:t>
            </a:r>
          </a:p>
        </p:txBody>
      </p:sp>
      <p:sp>
        <p:nvSpPr>
          <p:cNvPr id="2" name="TextBox 1"/>
          <p:cNvSpPr txBox="1"/>
          <p:nvPr/>
        </p:nvSpPr>
        <p:spPr>
          <a:xfrm>
            <a:off x="4953000" y="2667000"/>
            <a:ext cx="1242841" cy="369332"/>
          </a:xfrm>
          <a:prstGeom prst="rect">
            <a:avLst/>
          </a:prstGeom>
          <a:noFill/>
        </p:spPr>
        <p:txBody>
          <a:bodyPr wrap="none" rtlCol="0">
            <a:spAutoFit/>
          </a:bodyPr>
          <a:lstStyle/>
          <a:p>
            <a:r>
              <a:rPr lang="en-US" dirty="0" smtClean="0"/>
              <a:t>PCI Express</a:t>
            </a:r>
            <a:endParaRPr lang="en-US" dirty="0"/>
          </a:p>
        </p:txBody>
      </p:sp>
      <p:sp>
        <p:nvSpPr>
          <p:cNvPr id="18" name="Rectangle 17"/>
          <p:cNvSpPr/>
          <p:nvPr/>
        </p:nvSpPr>
        <p:spPr>
          <a:xfrm>
            <a:off x="168448" y="1903035"/>
            <a:ext cx="2498552" cy="1384995"/>
          </a:xfrm>
          <a:prstGeom prst="rect">
            <a:avLst/>
          </a:prstGeom>
        </p:spPr>
        <p:txBody>
          <a:bodyPr wrap="square">
            <a:spAutoFit/>
          </a:bodyPr>
          <a:lstStyle/>
          <a:p>
            <a:r>
              <a:rPr lang="en-US" sz="2800" dirty="0" smtClean="0"/>
              <a:t>Security: Encrypt </a:t>
            </a:r>
            <a:r>
              <a:rPr lang="en-US" sz="2800" dirty="0"/>
              <a:t>across the stack</a:t>
            </a:r>
          </a:p>
        </p:txBody>
      </p:sp>
    </p:spTree>
    <p:extLst>
      <p:ext uri="{BB962C8B-B14F-4D97-AF65-F5344CB8AC3E}">
        <p14:creationId xmlns:p14="http://schemas.microsoft.com/office/powerpoint/2010/main" val="3434164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0"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animEffect transition="in" filter="fade">
                                      <p:cBhvr>
                                        <p:cTn id="9" dur="500"/>
                                        <p:tgtEl>
                                          <p:spTgt spid="24"/>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6" grpId="0"/>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2590801" y="2209800"/>
            <a:ext cx="2438400" cy="1752600"/>
          </a:xfrm>
          <a:prstGeom prst="roundRect">
            <a:avLst/>
          </a:prstGeom>
          <a:solidFill>
            <a:schemeClr val="accent2"/>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SQL Server</a:t>
            </a:r>
          </a:p>
          <a:p>
            <a:pPr algn="ctr"/>
            <a:r>
              <a:rPr lang="en-US" sz="1600" dirty="0">
                <a:solidFill>
                  <a:schemeClr val="bg1"/>
                </a:solidFill>
              </a:rPr>
              <a:t>(Buffer Pool, Indexes, Transactions, Query Processor, </a:t>
            </a:r>
            <a:r>
              <a:rPr lang="en-US" sz="1600" dirty="0" smtClean="0">
                <a:solidFill>
                  <a:schemeClr val="bg1"/>
                </a:solidFill>
              </a:rPr>
              <a:t>Query Optimizer, …)</a:t>
            </a:r>
            <a:endParaRPr lang="en-US" sz="1600" dirty="0">
              <a:solidFill>
                <a:schemeClr val="bg1"/>
              </a:solidFill>
            </a:endParaRPr>
          </a:p>
        </p:txBody>
      </p:sp>
      <p:sp>
        <p:nvSpPr>
          <p:cNvPr id="13" name="Up-Down Arrow 12"/>
          <p:cNvSpPr/>
          <p:nvPr/>
        </p:nvSpPr>
        <p:spPr>
          <a:xfrm>
            <a:off x="3695701" y="3962400"/>
            <a:ext cx="228600" cy="475295"/>
          </a:xfrm>
          <a:prstGeom prst="upDownArrow">
            <a:avLst/>
          </a:prstGeom>
          <a:solidFill>
            <a:schemeClr val="accent1">
              <a:alpha val="2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Magnetic Disk 4"/>
          <p:cNvSpPr/>
          <p:nvPr/>
        </p:nvSpPr>
        <p:spPr>
          <a:xfrm>
            <a:off x="3352801" y="4437695"/>
            <a:ext cx="952198" cy="743905"/>
          </a:xfrm>
          <a:prstGeom prst="flowChartMagneticDisk">
            <a:avLst/>
          </a:prstGeom>
          <a:solidFill>
            <a:schemeClr val="accent1">
              <a:alpha val="20000"/>
            </a:schemeClr>
          </a:solidFill>
          <a:ln>
            <a:solidFill>
              <a:schemeClr val="accent1">
                <a:shade val="50000"/>
                <a:alpha val="1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DB</a:t>
            </a:r>
            <a:endParaRPr lang="en-US" dirty="0">
              <a:solidFill>
                <a:schemeClr val="tx1"/>
              </a:solidFill>
            </a:endParaRPr>
          </a:p>
        </p:txBody>
      </p:sp>
      <p:sp>
        <p:nvSpPr>
          <p:cNvPr id="12" name="Left-Right Arrow 11"/>
          <p:cNvSpPr/>
          <p:nvPr/>
        </p:nvSpPr>
        <p:spPr>
          <a:xfrm>
            <a:off x="5105401" y="3048000"/>
            <a:ext cx="841998" cy="268482"/>
          </a:xfrm>
          <a:prstGeom prst="leftRightArrow">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6019801" y="2438400"/>
            <a:ext cx="1790808" cy="1726761"/>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t>Expression Evaluation</a:t>
            </a:r>
          </a:p>
          <a:p>
            <a:pPr algn="ctr"/>
            <a:r>
              <a:rPr lang="en-US" dirty="0" smtClean="0"/>
              <a:t>(Stack Machine)</a:t>
            </a:r>
            <a:endParaRPr lang="en-US" dirty="0"/>
          </a:p>
        </p:txBody>
      </p:sp>
      <p:sp>
        <p:nvSpPr>
          <p:cNvPr id="31" name="Can 30"/>
          <p:cNvSpPr/>
          <p:nvPr/>
        </p:nvSpPr>
        <p:spPr>
          <a:xfrm>
            <a:off x="7178791" y="3685308"/>
            <a:ext cx="593610" cy="441783"/>
          </a:xfrm>
          <a:prstGeom prst="can">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solidFill>
                  <a:schemeClr val="tx1"/>
                </a:solidFill>
              </a:rPr>
              <a:t>key</a:t>
            </a:r>
            <a:endParaRPr lang="en-US" dirty="0">
              <a:solidFill>
                <a:schemeClr val="tx1"/>
              </a:solidFill>
            </a:endParaRPr>
          </a:p>
        </p:txBody>
      </p:sp>
      <p:sp>
        <p:nvSpPr>
          <p:cNvPr id="34" name="TextBox 44"/>
          <p:cNvSpPr txBox="1"/>
          <p:nvPr/>
        </p:nvSpPr>
        <p:spPr>
          <a:xfrm>
            <a:off x="2511852" y="1764268"/>
            <a:ext cx="529312" cy="369332"/>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t>UM</a:t>
            </a:r>
            <a:endParaRPr lang="en-US" dirty="0"/>
          </a:p>
        </p:txBody>
      </p:sp>
      <p:sp>
        <p:nvSpPr>
          <p:cNvPr id="35" name="TextBox 62"/>
          <p:cNvSpPr txBox="1"/>
          <p:nvPr/>
        </p:nvSpPr>
        <p:spPr>
          <a:xfrm>
            <a:off x="6225811" y="1916668"/>
            <a:ext cx="546945" cy="369332"/>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t>TM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
        <p:nvSpPr>
          <p:cNvPr id="26" name="Title 1"/>
          <p:cNvSpPr txBox="1">
            <a:spLocks/>
          </p:cNvSpPr>
          <p:nvPr/>
        </p:nvSpPr>
        <p:spPr>
          <a:xfrm>
            <a:off x="457200" y="198438"/>
            <a:ext cx="8229600" cy="9445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t>Cipherbase: Hardware Software Co-Design</a:t>
            </a:r>
            <a:endParaRPr lang="en-US" sz="3600" dirty="0"/>
          </a:p>
        </p:txBody>
      </p:sp>
      <p:sp>
        <p:nvSpPr>
          <p:cNvPr id="27" name="Rectangle 26"/>
          <p:cNvSpPr/>
          <p:nvPr/>
        </p:nvSpPr>
        <p:spPr>
          <a:xfrm>
            <a:off x="2714892" y="1241048"/>
            <a:ext cx="5035738" cy="523220"/>
          </a:xfrm>
          <a:prstGeom prst="rect">
            <a:avLst/>
          </a:prstGeom>
        </p:spPr>
        <p:txBody>
          <a:bodyPr wrap="none">
            <a:spAutoFit/>
          </a:bodyPr>
          <a:lstStyle/>
          <a:p>
            <a:r>
              <a:rPr lang="en-US" sz="2800" dirty="0" smtClean="0"/>
              <a:t>Security: Encrypt </a:t>
            </a:r>
            <a:r>
              <a:rPr lang="en-US" sz="2800" dirty="0"/>
              <a:t>across the stack</a:t>
            </a:r>
          </a:p>
        </p:txBody>
      </p:sp>
    </p:spTree>
    <p:extLst>
      <p:ext uri="{BB962C8B-B14F-4D97-AF65-F5344CB8AC3E}">
        <p14:creationId xmlns:p14="http://schemas.microsoft.com/office/powerpoint/2010/main" val="38449016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Box 51"/>
          <p:cNvSpPr txBox="1"/>
          <p:nvPr/>
        </p:nvSpPr>
        <p:spPr>
          <a:xfrm>
            <a:off x="3352800" y="1718608"/>
            <a:ext cx="5638800" cy="1938992"/>
          </a:xfrm>
          <a:prstGeom prst="rect">
            <a:avLst/>
          </a:prstGeom>
          <a:solidFill>
            <a:schemeClr val="bg1"/>
          </a:solidFill>
          <a:ln>
            <a:noFill/>
          </a:ln>
        </p:spPr>
        <p:txBody>
          <a:bodyPr wrap="square" rtlCol="0">
            <a:spAutoFit/>
          </a:bodyPr>
          <a:lstStyle/>
          <a:p>
            <a:r>
              <a:rPr lang="en-US" sz="2000" dirty="0" smtClean="0"/>
              <a:t>SELECT </a:t>
            </a:r>
            <a:r>
              <a:rPr lang="en-US" sz="2000" dirty="0" err="1" smtClean="0"/>
              <a:t>C_Custkey</a:t>
            </a:r>
            <a:r>
              <a:rPr lang="en-US" sz="2000" dirty="0" smtClean="0"/>
              <a:t>, SUM(</a:t>
            </a:r>
            <a:r>
              <a:rPr lang="en-US" sz="2000" dirty="0" err="1" smtClean="0"/>
              <a:t>O_totalprice</a:t>
            </a:r>
            <a:r>
              <a:rPr lang="en-US" sz="2000" dirty="0" smtClean="0"/>
              <a:t>) as Revenue</a:t>
            </a:r>
          </a:p>
          <a:p>
            <a:r>
              <a:rPr lang="en-US" sz="2000" dirty="0" smtClean="0"/>
              <a:t>FROM Customer, Order</a:t>
            </a:r>
          </a:p>
          <a:p>
            <a:r>
              <a:rPr lang="en-US" sz="2000" dirty="0" smtClean="0"/>
              <a:t>WHERE </a:t>
            </a:r>
            <a:r>
              <a:rPr lang="en-US" sz="2000" dirty="0" err="1" smtClean="0"/>
              <a:t>C_Custkey</a:t>
            </a:r>
            <a:r>
              <a:rPr lang="en-US" sz="2000" dirty="0" smtClean="0"/>
              <a:t> = </a:t>
            </a:r>
            <a:r>
              <a:rPr lang="en-US" sz="2000" dirty="0" err="1" smtClean="0"/>
              <a:t>O_Custkey</a:t>
            </a:r>
            <a:r>
              <a:rPr lang="en-US" sz="2000" dirty="0" smtClean="0"/>
              <a:t> and </a:t>
            </a:r>
          </a:p>
          <a:p>
            <a:r>
              <a:rPr lang="en-US" sz="2000" dirty="0"/>
              <a:t> </a:t>
            </a:r>
            <a:r>
              <a:rPr lang="en-US" sz="2000" dirty="0" smtClean="0"/>
              <a:t>              </a:t>
            </a:r>
            <a:r>
              <a:rPr lang="en-US" sz="2000" dirty="0" err="1" smtClean="0"/>
              <a:t>C_Nationkey</a:t>
            </a:r>
            <a:r>
              <a:rPr lang="en-US" sz="2000" dirty="0" smtClean="0"/>
              <a:t> = ‘Nation5’ and </a:t>
            </a:r>
          </a:p>
          <a:p>
            <a:r>
              <a:rPr lang="en-US" sz="2000" dirty="0"/>
              <a:t> </a:t>
            </a:r>
            <a:r>
              <a:rPr lang="en-US" sz="2000" dirty="0" smtClean="0"/>
              <a:t>              </a:t>
            </a:r>
            <a:r>
              <a:rPr lang="en-US" sz="2000" dirty="0" err="1" smtClean="0"/>
              <a:t>O_Orderdate</a:t>
            </a:r>
            <a:r>
              <a:rPr lang="en-US" sz="2000" dirty="0" smtClean="0"/>
              <a:t> &gt;  ‘2012-1-1’</a:t>
            </a:r>
          </a:p>
          <a:p>
            <a:r>
              <a:rPr lang="en-US" sz="2000" dirty="0" smtClean="0"/>
              <a:t>GROUP BY </a:t>
            </a:r>
            <a:r>
              <a:rPr lang="en-US" sz="2000" dirty="0" err="1" smtClean="0"/>
              <a:t>C_Custkey</a:t>
            </a:r>
            <a:endParaRPr lang="en-US" sz="2000" dirty="0" smtClean="0"/>
          </a:p>
        </p:txBody>
      </p:sp>
      <p:sp>
        <p:nvSpPr>
          <p:cNvPr id="2" name="Title 1"/>
          <p:cNvSpPr>
            <a:spLocks noGrp="1"/>
          </p:cNvSpPr>
          <p:nvPr>
            <p:ph type="title"/>
          </p:nvPr>
        </p:nvSpPr>
        <p:spPr>
          <a:xfrm>
            <a:off x="395311" y="45107"/>
            <a:ext cx="8229600" cy="869293"/>
          </a:xfrm>
        </p:spPr>
        <p:txBody>
          <a:bodyPr/>
          <a:lstStyle/>
          <a:p>
            <a:r>
              <a:rPr lang="en-US" dirty="0" smtClean="0"/>
              <a:t>Example</a:t>
            </a:r>
            <a:endParaRPr lang="en-US" dirty="0"/>
          </a:p>
        </p:txBody>
      </p:sp>
      <p:pic>
        <p:nvPicPr>
          <p:cNvPr id="5" name="Picture 2" descr="D:\DVD_ART34\Artwork_Imagery\Icons - Illustrations\screen captures\Project Scorecard status report.png"/>
          <p:cNvPicPr>
            <a:picLocks noChangeAspect="1" noChangeArrowheads="1"/>
          </p:cNvPicPr>
          <p:nvPr/>
        </p:nvPicPr>
        <p:blipFill>
          <a:blip r:embed="rId3" cstate="print"/>
          <a:srcRect/>
          <a:stretch>
            <a:fillRect/>
          </a:stretch>
        </p:blipFill>
        <p:spPr bwMode="auto">
          <a:xfrm>
            <a:off x="2142068" y="914400"/>
            <a:ext cx="1117512" cy="864357"/>
          </a:xfrm>
          <a:prstGeom prst="rect">
            <a:avLst/>
          </a:prstGeom>
          <a:noFill/>
        </p:spPr>
      </p:pic>
      <p:sp>
        <p:nvSpPr>
          <p:cNvPr id="36" name="TextBox 28"/>
          <p:cNvSpPr txBox="1"/>
          <p:nvPr/>
        </p:nvSpPr>
        <p:spPr>
          <a:xfrm>
            <a:off x="6413168" y="1972854"/>
            <a:ext cx="543739" cy="369332"/>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solidFill>
                  <a:schemeClr val="bg1"/>
                </a:solidFill>
              </a:rPr>
              <a:t>SQL</a:t>
            </a:r>
            <a:endParaRPr lang="en-US" dirty="0">
              <a:solidFill>
                <a:schemeClr val="bg1"/>
              </a:solidFill>
            </a:endParaRPr>
          </a:p>
        </p:txBody>
      </p:sp>
      <p:sp>
        <p:nvSpPr>
          <p:cNvPr id="41" name="Rectangle 40"/>
          <p:cNvSpPr/>
          <p:nvPr/>
        </p:nvSpPr>
        <p:spPr>
          <a:xfrm>
            <a:off x="2142068" y="3810000"/>
            <a:ext cx="1219200" cy="754957"/>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solidFill>
                  <a:schemeClr val="bg1"/>
                </a:solidFill>
              </a:rPr>
              <a:t>Client Extension</a:t>
            </a:r>
            <a:endParaRPr lang="en-US" dirty="0">
              <a:solidFill>
                <a:schemeClr val="bg1"/>
              </a:solidFill>
            </a:endParaRPr>
          </a:p>
        </p:txBody>
      </p:sp>
      <p:sp>
        <p:nvSpPr>
          <p:cNvPr id="42" name="Can 41"/>
          <p:cNvSpPr/>
          <p:nvPr/>
        </p:nvSpPr>
        <p:spPr>
          <a:xfrm>
            <a:off x="2041191" y="4932261"/>
            <a:ext cx="1409700" cy="935139"/>
          </a:xfrm>
          <a:prstGeom prst="can">
            <a:avLst/>
          </a:prstGeom>
          <a:solidFill>
            <a:schemeClr val="accent1">
              <a:alpha val="2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solidFill>
                  <a:schemeClr val="tx1"/>
                </a:solidFill>
              </a:rPr>
              <a:t>Key, metadata</a:t>
            </a:r>
            <a:endParaRPr lang="en-US" dirty="0">
              <a:solidFill>
                <a:schemeClr val="tx1"/>
              </a:solidFill>
            </a:endParaRPr>
          </a:p>
        </p:txBody>
      </p:sp>
      <p:cxnSp>
        <p:nvCxnSpPr>
          <p:cNvPr id="43" name="Straight Connector 42"/>
          <p:cNvCxnSpPr>
            <a:stCxn id="41" idx="2"/>
            <a:endCxn id="42" idx="1"/>
          </p:cNvCxnSpPr>
          <p:nvPr/>
        </p:nvCxnSpPr>
        <p:spPr>
          <a:xfrm flipH="1">
            <a:off x="2746041" y="4564957"/>
            <a:ext cx="5627" cy="367304"/>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a:stCxn id="5" idx="2"/>
          </p:cNvCxnSpPr>
          <p:nvPr/>
        </p:nvCxnSpPr>
        <p:spPr>
          <a:xfrm>
            <a:off x="2700824" y="1778757"/>
            <a:ext cx="26167" cy="2031243"/>
          </a:xfrm>
          <a:prstGeom prst="line">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3" name="Slide Number Placeholder 22"/>
          <p:cNvSpPr>
            <a:spLocks noGrp="1"/>
          </p:cNvSpPr>
          <p:nvPr>
            <p:ph type="sldNum" sz="quarter" idx="12"/>
          </p:nvPr>
        </p:nvSpPr>
        <p:spPr/>
        <p:txBody>
          <a:bodyPr/>
          <a:lstStyle/>
          <a:p>
            <a:fld id="{B6F15528-21DE-4FAA-801E-634DDDAF4B2B}" type="slidenum">
              <a:rPr lang="en-US" smtClean="0"/>
              <a:pPr/>
              <a:t>12</a:t>
            </a:fld>
            <a:endParaRPr lang="en-US"/>
          </a:p>
        </p:txBody>
      </p:sp>
      <p:sp>
        <p:nvSpPr>
          <p:cNvPr id="63" name="TextBox 62"/>
          <p:cNvSpPr txBox="1"/>
          <p:nvPr/>
        </p:nvSpPr>
        <p:spPr>
          <a:xfrm>
            <a:off x="1608670" y="1066800"/>
            <a:ext cx="813521" cy="40011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000" dirty="0" smtClean="0"/>
              <a:t>App</a:t>
            </a:r>
            <a:endParaRPr lang="en-US" sz="2000" dirty="0"/>
          </a:p>
        </p:txBody>
      </p:sp>
      <p:sp>
        <p:nvSpPr>
          <p:cNvPr id="35" name="Rectangle 34"/>
          <p:cNvSpPr/>
          <p:nvPr/>
        </p:nvSpPr>
        <p:spPr>
          <a:xfrm>
            <a:off x="1447800" y="5867400"/>
            <a:ext cx="3352800" cy="707886"/>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4000" b="1" dirty="0" smtClean="0">
                <a:ln/>
                <a:solidFill>
                  <a:srgbClr val="9BBB59"/>
                </a:solidFill>
              </a:rPr>
              <a:t>Trusted Client</a:t>
            </a:r>
            <a:endParaRPr lang="en-US" sz="4000" b="1" dirty="0">
              <a:ln/>
              <a:solidFill>
                <a:srgbClr val="9BBB59"/>
              </a:solidFill>
            </a:endParaRPr>
          </a:p>
        </p:txBody>
      </p:sp>
    </p:spTree>
    <p:extLst>
      <p:ext uri="{BB962C8B-B14F-4D97-AF65-F5344CB8AC3E}">
        <p14:creationId xmlns:p14="http://schemas.microsoft.com/office/powerpoint/2010/main" val="20543189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Example</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13</a:t>
            </a:fld>
            <a:endParaRPr lang="en-US"/>
          </a:p>
        </p:txBody>
      </p:sp>
      <p:pic>
        <p:nvPicPr>
          <p:cNvPr id="5" name="Picture 2" descr="D:\DVD_ART34\Artwork_Imagery\Icons - Illustrations\screen captures\Project Scorecard status report.png"/>
          <p:cNvPicPr>
            <a:picLocks noChangeAspect="1" noChangeArrowheads="1"/>
          </p:cNvPicPr>
          <p:nvPr/>
        </p:nvPicPr>
        <p:blipFill>
          <a:blip r:embed="rId2" cstate="print"/>
          <a:srcRect/>
          <a:stretch>
            <a:fillRect/>
          </a:stretch>
        </p:blipFill>
        <p:spPr bwMode="auto">
          <a:xfrm>
            <a:off x="1091477" y="2154799"/>
            <a:ext cx="1117512" cy="864357"/>
          </a:xfrm>
          <a:prstGeom prst="rect">
            <a:avLst/>
          </a:prstGeom>
          <a:noFill/>
        </p:spPr>
      </p:pic>
      <p:sp>
        <p:nvSpPr>
          <p:cNvPr id="8" name="Rectangle 7"/>
          <p:cNvSpPr/>
          <p:nvPr/>
        </p:nvSpPr>
        <p:spPr>
          <a:xfrm>
            <a:off x="1091477" y="3810000"/>
            <a:ext cx="1219200" cy="754957"/>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solidFill>
                  <a:schemeClr val="bg1"/>
                </a:solidFill>
              </a:rPr>
              <a:t>Client Extension</a:t>
            </a:r>
            <a:endParaRPr lang="en-US" dirty="0">
              <a:solidFill>
                <a:schemeClr val="bg1"/>
              </a:solidFill>
            </a:endParaRPr>
          </a:p>
        </p:txBody>
      </p:sp>
      <p:sp>
        <p:nvSpPr>
          <p:cNvPr id="9" name="Can 8"/>
          <p:cNvSpPr/>
          <p:nvPr/>
        </p:nvSpPr>
        <p:spPr>
          <a:xfrm>
            <a:off x="990600" y="4932261"/>
            <a:ext cx="1409700" cy="935139"/>
          </a:xfrm>
          <a:prstGeom prst="can">
            <a:avLst/>
          </a:prstGeom>
          <a:solidFill>
            <a:schemeClr val="accent1">
              <a:alpha val="2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solidFill>
                  <a:schemeClr val="tx1"/>
                </a:solidFill>
              </a:rPr>
              <a:t>Key, metadata</a:t>
            </a:r>
            <a:endParaRPr lang="en-US" dirty="0">
              <a:solidFill>
                <a:schemeClr val="tx1"/>
              </a:solidFill>
            </a:endParaRPr>
          </a:p>
        </p:txBody>
      </p:sp>
      <p:cxnSp>
        <p:nvCxnSpPr>
          <p:cNvPr id="10" name="Straight Connector 9"/>
          <p:cNvCxnSpPr>
            <a:stCxn id="8" idx="2"/>
            <a:endCxn id="9" idx="1"/>
          </p:cNvCxnSpPr>
          <p:nvPr/>
        </p:nvCxnSpPr>
        <p:spPr>
          <a:xfrm flipH="1">
            <a:off x="1695450" y="4564957"/>
            <a:ext cx="5627" cy="367304"/>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676400" y="3019156"/>
            <a:ext cx="0" cy="790844"/>
          </a:xfrm>
          <a:prstGeom prst="line">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634279" y="2353130"/>
            <a:ext cx="813521"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t>App</a:t>
            </a:r>
            <a:endParaRPr lang="en-US" dirty="0"/>
          </a:p>
        </p:txBody>
      </p:sp>
      <p:sp>
        <p:nvSpPr>
          <p:cNvPr id="22" name="Rectangle 21"/>
          <p:cNvSpPr/>
          <p:nvPr/>
        </p:nvSpPr>
        <p:spPr>
          <a:xfrm>
            <a:off x="7239000" y="3713062"/>
            <a:ext cx="1524000" cy="943697"/>
          </a:xfrm>
          <a:prstGeom prst="rect">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t>DBMS</a:t>
            </a:r>
            <a:endParaRPr lang="en-US" dirty="0"/>
          </a:p>
        </p:txBody>
      </p:sp>
      <p:cxnSp>
        <p:nvCxnSpPr>
          <p:cNvPr id="23" name="Straight Connector 22"/>
          <p:cNvCxnSpPr/>
          <p:nvPr/>
        </p:nvCxnSpPr>
        <p:spPr>
          <a:xfrm>
            <a:off x="3886200" y="915748"/>
            <a:ext cx="0" cy="5485052"/>
          </a:xfrm>
          <a:prstGeom prst="line">
            <a:avLst/>
          </a:prstGeom>
          <a:ln>
            <a:solidFill>
              <a:schemeClr val="bg1">
                <a:lumMod val="50000"/>
              </a:schemeClr>
            </a:solidFill>
            <a:headEnd type="arrow" w="med" len="med"/>
            <a:tailEnd type="arrow" w="med" len="med"/>
          </a:ln>
        </p:spPr>
        <p:style>
          <a:lnRef idx="2">
            <a:schemeClr val="dk1"/>
          </a:lnRef>
          <a:fillRef idx="0">
            <a:schemeClr val="dk1"/>
          </a:fillRef>
          <a:effectRef idx="1">
            <a:schemeClr val="dk1"/>
          </a:effectRef>
          <a:fontRef idx="minor">
            <a:schemeClr val="tx1"/>
          </a:fontRef>
        </p:style>
      </p:cxnSp>
      <p:sp>
        <p:nvSpPr>
          <p:cNvPr id="24" name="Rectangle 23"/>
          <p:cNvSpPr/>
          <p:nvPr/>
        </p:nvSpPr>
        <p:spPr>
          <a:xfrm>
            <a:off x="304800" y="915748"/>
            <a:ext cx="3352800" cy="707886"/>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4000" b="1" dirty="0" smtClean="0">
                <a:ln/>
                <a:solidFill>
                  <a:srgbClr val="9BBB59"/>
                </a:solidFill>
              </a:rPr>
              <a:t>Trusted Client</a:t>
            </a:r>
            <a:endParaRPr lang="en-US" sz="4000" b="1" dirty="0">
              <a:ln/>
              <a:solidFill>
                <a:srgbClr val="9BBB59"/>
              </a:solidFill>
            </a:endParaRPr>
          </a:p>
        </p:txBody>
      </p:sp>
      <p:sp>
        <p:nvSpPr>
          <p:cNvPr id="25" name="Rectangle 24"/>
          <p:cNvSpPr/>
          <p:nvPr/>
        </p:nvSpPr>
        <p:spPr>
          <a:xfrm>
            <a:off x="4035760" y="914400"/>
            <a:ext cx="3812840" cy="707886"/>
          </a:xfrm>
          <a:prstGeom prst="rect">
            <a:avLst/>
          </a:prstGeom>
          <a:noFill/>
        </p:spPr>
        <p:txBody>
          <a:bodyPr wrap="none" lIns="91440" tIns="45720" rIns="91440" bIns="45720">
            <a:spAutoFit/>
          </a:bodyPr>
          <a:lstStyle/>
          <a:p>
            <a:pPr algn="ctr"/>
            <a:r>
              <a:rPr lang="en-US" sz="4000" b="1" dirty="0" smtClean="0">
                <a:ln w="18000">
                  <a:solidFill>
                    <a:srgbClr val="C0504D">
                      <a:satMod val="140000"/>
                    </a:srgbClr>
                  </a:solidFill>
                  <a:prstDash val="solid"/>
                  <a:miter lim="800000"/>
                </a:ln>
                <a:noFill/>
                <a:effectLst>
                  <a:outerShdw blurRad="25500" dist="23000" dir="7020000" algn="tl">
                    <a:srgbClr val="000000">
                      <a:alpha val="50000"/>
                    </a:srgbClr>
                  </a:outerShdw>
                </a:effectLst>
              </a:rPr>
              <a:t>Untrusted Server</a:t>
            </a:r>
            <a:endParaRPr lang="en-US" sz="4000" b="1" dirty="0">
              <a:ln w="18000">
                <a:solidFill>
                  <a:srgbClr val="C0504D">
                    <a:satMod val="140000"/>
                  </a:srgbClr>
                </a:solidFill>
                <a:prstDash val="solid"/>
                <a:miter lim="800000"/>
              </a:ln>
              <a:noFill/>
              <a:effectLst>
                <a:outerShdw blurRad="25500" dist="23000" dir="7020000" algn="tl">
                  <a:srgbClr val="000000">
                    <a:alpha val="50000"/>
                  </a:srgbClr>
                </a:outerShdw>
              </a:effectLst>
            </a:endParaRPr>
          </a:p>
        </p:txBody>
      </p:sp>
      <p:grpSp>
        <p:nvGrpSpPr>
          <p:cNvPr id="59" name="Group 58"/>
          <p:cNvGrpSpPr/>
          <p:nvPr/>
        </p:nvGrpSpPr>
        <p:grpSpPr>
          <a:xfrm>
            <a:off x="2310677" y="1584779"/>
            <a:ext cx="4928323" cy="3659597"/>
            <a:chOff x="2310677" y="1584779"/>
            <a:chExt cx="4928323" cy="3659597"/>
          </a:xfrm>
        </p:grpSpPr>
        <p:cxnSp>
          <p:nvCxnSpPr>
            <p:cNvPr id="17" name="Straight Arrow Connector 16"/>
            <p:cNvCxnSpPr>
              <a:endCxn id="22" idx="1"/>
            </p:cNvCxnSpPr>
            <p:nvPr/>
          </p:nvCxnSpPr>
          <p:spPr>
            <a:xfrm flipV="1">
              <a:off x="2310677" y="4184911"/>
              <a:ext cx="4928323" cy="608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2488838" y="1584779"/>
              <a:ext cx="4572000" cy="365959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p:cNvGrpSpPr/>
            <p:nvPr/>
          </p:nvGrpSpPr>
          <p:grpSpPr>
            <a:xfrm>
              <a:off x="2743200" y="1598203"/>
              <a:ext cx="4151480" cy="3507197"/>
              <a:chOff x="2743200" y="1598203"/>
              <a:chExt cx="4151480" cy="3507197"/>
            </a:xfrm>
          </p:grpSpPr>
          <p:grpSp>
            <p:nvGrpSpPr>
              <p:cNvPr id="29" name="Group 28"/>
              <p:cNvGrpSpPr/>
              <p:nvPr/>
            </p:nvGrpSpPr>
            <p:grpSpPr>
              <a:xfrm>
                <a:off x="4035760" y="2460839"/>
                <a:ext cx="1346800" cy="556596"/>
                <a:chOff x="7434942" y="1981200"/>
                <a:chExt cx="1346800" cy="556596"/>
              </a:xfrm>
            </p:grpSpPr>
            <p:sp>
              <p:nvSpPr>
                <p:cNvPr id="27" name="Rounded Rectangle 26"/>
                <p:cNvSpPr/>
                <p:nvPr/>
              </p:nvSpPr>
              <p:spPr>
                <a:xfrm>
                  <a:off x="7434942" y="2057399"/>
                  <a:ext cx="1346800" cy="4803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8" name="TextBox 27"/>
                    <p:cNvSpPr txBox="1"/>
                    <p:nvPr/>
                  </p:nvSpPr>
                  <p:spPr>
                    <a:xfrm>
                      <a:off x="7467600" y="1981200"/>
                      <a:ext cx="1012777" cy="45313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i="1" smtClean="0">
                                <a:solidFill>
                                  <a:schemeClr val="bg1"/>
                                </a:solidFill>
                                <a:latin typeface="Cambria Math" panose="02040503050406030204" pitchFamily="18" charset="0"/>
                                <a:ea typeface="Cambria Math" panose="02040503050406030204" pitchFamily="18" charset="0"/>
                              </a:rPr>
                              <m:t>⋈</m:t>
                            </m:r>
                            <m:r>
                              <a:rPr lang="en-US" sz="2400" b="0" i="1" baseline="-25000" smtClean="0">
                                <a:solidFill>
                                  <a:schemeClr val="bg1"/>
                                </a:solidFill>
                                <a:latin typeface="Cambria Math"/>
                                <a:ea typeface="Cambria Math" panose="02040503050406030204" pitchFamily="18" charset="0"/>
                              </a:rPr>
                              <m:t>h𝑎𝑠h</m:t>
                            </m:r>
                          </m:oMath>
                        </m:oMathPara>
                      </a14:m>
                      <a:endParaRPr lang="en-US" sz="2400" baseline="-25000" dirty="0">
                        <a:solidFill>
                          <a:schemeClr val="bg1"/>
                        </a:solidFill>
                      </a:endParaRPr>
                    </a:p>
                  </p:txBody>
                </p:sp>
              </mc:Choice>
              <mc:Fallback xmlns="">
                <p:sp>
                  <p:nvSpPr>
                    <p:cNvPr id="28" name="TextBox 27"/>
                    <p:cNvSpPr txBox="1">
                      <a:spLocks noRot="1" noChangeAspect="1" noMove="1" noResize="1" noEditPoints="1" noAdjustHandles="1" noChangeArrowheads="1" noChangeShapeType="1" noTextEdit="1"/>
                    </p:cNvSpPr>
                    <p:nvPr/>
                  </p:nvSpPr>
                  <p:spPr>
                    <a:xfrm>
                      <a:off x="7467600" y="1981200"/>
                      <a:ext cx="1012777" cy="453137"/>
                    </a:xfrm>
                    <a:prstGeom prst="rect">
                      <a:avLst/>
                    </a:prstGeom>
                    <a:blipFill rotWithShape="1">
                      <a:blip r:embed="rId3"/>
                      <a:stretch>
                        <a:fillRect b="-6757"/>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30" name="Rounded Rectangle 29"/>
                  <p:cNvSpPr/>
                  <p:nvPr/>
                </p:nvSpPr>
                <p:spPr>
                  <a:xfrm>
                    <a:off x="2755600" y="3414578"/>
                    <a:ext cx="18164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 xmlns:m="http://schemas.openxmlformats.org/officeDocument/2006/math">
                        <m:r>
                          <a:rPr lang="en-US" sz="2400" i="1" smtClean="0">
                            <a:latin typeface="Cambria Math" panose="02040503050406030204" pitchFamily="18" charset="0"/>
                            <a:ea typeface="Cambria Math" panose="02040503050406030204" pitchFamily="18" charset="0"/>
                          </a:rPr>
                          <m:t>𝜎</m:t>
                        </m:r>
                      </m:oMath>
                    </a14:m>
                    <a:r>
                      <a:rPr lang="en-US" sz="2400" baseline="-25000" dirty="0" smtClean="0"/>
                      <a:t>C_Nationkey=x</a:t>
                    </a:r>
                    <a:endParaRPr lang="en-US" sz="2400" baseline="-25000" dirty="0"/>
                  </a:p>
                </p:txBody>
              </p:sp>
            </mc:Choice>
            <mc:Fallback xmlns="">
              <p:sp>
                <p:nvSpPr>
                  <p:cNvPr id="30" name="Rounded Rectangle 29"/>
                  <p:cNvSpPr>
                    <a:spLocks noRot="1" noChangeAspect="1" noMove="1" noResize="1" noEditPoints="1" noAdjustHandles="1" noChangeArrowheads="1" noChangeShapeType="1" noTextEdit="1"/>
                  </p:cNvSpPr>
                  <p:nvPr/>
                </p:nvSpPr>
                <p:spPr>
                  <a:xfrm>
                    <a:off x="2755600" y="3414578"/>
                    <a:ext cx="1816400" cy="609600"/>
                  </a:xfrm>
                  <a:prstGeom prst="roundRect">
                    <a:avLst/>
                  </a:prstGeom>
                  <a:blipFill rotWithShape="1">
                    <a:blip r:embed="rId4"/>
                    <a:stretch>
                      <a:fillRect b="-769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1" name="Rounded Rectangle 30"/>
                  <p:cNvSpPr/>
                  <p:nvPr/>
                </p:nvSpPr>
                <p:spPr>
                  <a:xfrm>
                    <a:off x="4989680" y="3393974"/>
                    <a:ext cx="19050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 xmlns:m="http://schemas.openxmlformats.org/officeDocument/2006/math">
                        <m:r>
                          <a:rPr lang="en-US" sz="2400" i="1" smtClean="0">
                            <a:latin typeface="Cambria Math" panose="02040503050406030204" pitchFamily="18" charset="0"/>
                            <a:ea typeface="Cambria Math" panose="02040503050406030204" pitchFamily="18" charset="0"/>
                          </a:rPr>
                          <m:t>𝜎</m:t>
                        </m:r>
                      </m:oMath>
                    </a14:m>
                    <a:r>
                      <a:rPr lang="en-US" sz="2400" baseline="-25000" dirty="0" smtClean="0"/>
                      <a:t>O_Orderdate&gt;y</a:t>
                    </a:r>
                    <a:endParaRPr lang="en-US" sz="2400" baseline="-25000" dirty="0"/>
                  </a:p>
                </p:txBody>
              </p:sp>
            </mc:Choice>
            <mc:Fallback xmlns="">
              <p:sp>
                <p:nvSpPr>
                  <p:cNvPr id="31" name="Rounded Rectangle 30"/>
                  <p:cNvSpPr>
                    <a:spLocks noRot="1" noChangeAspect="1" noMove="1" noResize="1" noEditPoints="1" noAdjustHandles="1" noChangeArrowheads="1" noChangeShapeType="1" noTextEdit="1"/>
                  </p:cNvSpPr>
                  <p:nvPr/>
                </p:nvSpPr>
                <p:spPr>
                  <a:xfrm>
                    <a:off x="4989680" y="3393974"/>
                    <a:ext cx="1905000" cy="609600"/>
                  </a:xfrm>
                  <a:prstGeom prst="roundRect">
                    <a:avLst/>
                  </a:prstGeom>
                  <a:blipFill rotWithShape="1">
                    <a:blip r:embed="rId5"/>
                    <a:stretch>
                      <a:fillRect b="-7692"/>
                    </a:stretch>
                  </a:blipFill>
                </p:spPr>
                <p:txBody>
                  <a:bodyPr/>
                  <a:lstStyle/>
                  <a:p>
                    <a:r>
                      <a:rPr lang="en-US">
                        <a:noFill/>
                      </a:rPr>
                      <a:t> </a:t>
                    </a:r>
                  </a:p>
                </p:txBody>
              </p:sp>
            </mc:Fallback>
          </mc:AlternateContent>
          <p:grpSp>
            <p:nvGrpSpPr>
              <p:cNvPr id="32" name="Group 31"/>
              <p:cNvGrpSpPr/>
              <p:nvPr/>
            </p:nvGrpSpPr>
            <p:grpSpPr>
              <a:xfrm>
                <a:off x="3124199" y="1598203"/>
                <a:ext cx="3307537" cy="556596"/>
                <a:chOff x="7434942" y="1981200"/>
                <a:chExt cx="2755214" cy="556596"/>
              </a:xfrm>
            </p:grpSpPr>
            <p:sp>
              <p:nvSpPr>
                <p:cNvPr id="33" name="Rounded Rectangle 32"/>
                <p:cNvSpPr/>
                <p:nvPr/>
              </p:nvSpPr>
              <p:spPr>
                <a:xfrm>
                  <a:off x="7434942" y="2057399"/>
                  <a:ext cx="2743200" cy="4803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34" name="TextBox 33"/>
                    <p:cNvSpPr txBox="1"/>
                    <p:nvPr/>
                  </p:nvSpPr>
                  <p:spPr>
                    <a:xfrm>
                      <a:off x="7467601" y="1981200"/>
                      <a:ext cx="2722555"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chemeClr val="bg1"/>
                                </a:solidFill>
                                <a:latin typeface="Cambria Math"/>
                              </a:rPr>
                              <m:t>𝛾</m:t>
                            </m:r>
                            <m:r>
                              <a:rPr lang="en-US" sz="2400" b="0" i="1" baseline="-25000" smtClean="0">
                                <a:solidFill>
                                  <a:schemeClr val="bg1"/>
                                </a:solidFill>
                                <a:latin typeface="Cambria Math"/>
                              </a:rPr>
                              <m:t>𝑠𝑜𝑟𝑡</m:t>
                            </m:r>
                            <m:r>
                              <a:rPr lang="en-US" sz="2400" b="0" i="1" baseline="-25000" smtClean="0">
                                <a:solidFill>
                                  <a:schemeClr val="bg1"/>
                                </a:solidFill>
                                <a:latin typeface="Cambria Math"/>
                              </a:rPr>
                              <m:t>, </m:t>
                            </m:r>
                            <m:r>
                              <m:rPr>
                                <m:sty m:val="p"/>
                              </m:rPr>
                              <a:rPr lang="en-US" sz="2400" b="0" i="0" smtClean="0">
                                <a:solidFill>
                                  <a:schemeClr val="bg1"/>
                                </a:solidFill>
                                <a:latin typeface="Cambria Math"/>
                              </a:rPr>
                              <m:t>sum</m:t>
                            </m:r>
                            <m:r>
                              <a:rPr lang="en-US" sz="2400" b="0" i="0" smtClean="0">
                                <a:solidFill>
                                  <a:schemeClr val="bg1"/>
                                </a:solidFill>
                                <a:latin typeface="Cambria Math"/>
                              </a:rPr>
                              <m:t>(</m:t>
                            </m:r>
                            <m:r>
                              <m:rPr>
                                <m:sty m:val="p"/>
                              </m:rPr>
                              <a:rPr lang="en-US" sz="2400" b="0" i="0" smtClean="0">
                                <a:solidFill>
                                  <a:schemeClr val="bg1"/>
                                </a:solidFill>
                                <a:latin typeface="Cambria Math"/>
                              </a:rPr>
                              <m:t>o</m:t>
                            </m:r>
                            <m:r>
                              <m:rPr>
                                <m:lit/>
                              </m:rPr>
                              <a:rPr lang="en-US" sz="2400" b="0" i="0" smtClean="0">
                                <a:solidFill>
                                  <a:schemeClr val="bg1"/>
                                </a:solidFill>
                                <a:latin typeface="Cambria Math"/>
                              </a:rPr>
                              <m:t>_</m:t>
                            </m:r>
                            <m:r>
                              <m:rPr>
                                <m:sty m:val="p"/>
                              </m:rPr>
                              <a:rPr lang="en-US" sz="2400" b="0" i="0" smtClean="0">
                                <a:solidFill>
                                  <a:schemeClr val="bg1"/>
                                </a:solidFill>
                                <a:latin typeface="Cambria Math"/>
                              </a:rPr>
                              <m:t>totalprice</m:t>
                            </m:r>
                            <m:r>
                              <a:rPr lang="en-US" sz="2400" b="0" i="0" smtClean="0">
                                <a:solidFill>
                                  <a:schemeClr val="bg1"/>
                                </a:solidFill>
                                <a:latin typeface="Cambria Math"/>
                              </a:rPr>
                              <m:t>)</m:t>
                            </m:r>
                          </m:oMath>
                        </m:oMathPara>
                      </a14:m>
                      <a:endParaRPr lang="en-US" sz="2400" dirty="0">
                        <a:solidFill>
                          <a:schemeClr val="bg1"/>
                        </a:solidFill>
                      </a:endParaRPr>
                    </a:p>
                  </p:txBody>
                </p:sp>
              </mc:Choice>
              <mc:Fallback xmlns="">
                <p:sp>
                  <p:nvSpPr>
                    <p:cNvPr id="34" name="TextBox 33"/>
                    <p:cNvSpPr txBox="1">
                      <a:spLocks noRot="1" noChangeAspect="1" noMove="1" noResize="1" noEditPoints="1" noAdjustHandles="1" noChangeArrowheads="1" noChangeShapeType="1" noTextEdit="1"/>
                    </p:cNvSpPr>
                    <p:nvPr/>
                  </p:nvSpPr>
                  <p:spPr>
                    <a:xfrm>
                      <a:off x="7467601" y="1981200"/>
                      <a:ext cx="2722555" cy="461665"/>
                    </a:xfrm>
                    <a:prstGeom prst="rect">
                      <a:avLst/>
                    </a:prstGeom>
                    <a:blipFill rotWithShape="1">
                      <a:blip r:embed="rId6"/>
                      <a:stretch>
                        <a:fillRect b="-17105"/>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36" name="Rounded Rectangle 35"/>
                  <p:cNvSpPr/>
                  <p:nvPr/>
                </p:nvSpPr>
                <p:spPr>
                  <a:xfrm>
                    <a:off x="2743200" y="4495800"/>
                    <a:ext cx="18164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2400" b="0" i="1" smtClean="0">
                              <a:latin typeface="Cambria Math"/>
                              <a:ea typeface="Cambria Math" panose="02040503050406030204" pitchFamily="18" charset="0"/>
                            </a:rPr>
                            <m:t>𝐶𝑢𝑠𝑡𝑜𝑚𝑒𝑟</m:t>
                          </m:r>
                        </m:oMath>
                      </m:oMathPara>
                    </a14:m>
                    <a:endParaRPr lang="en-US" sz="2400" baseline="-25000" dirty="0"/>
                  </a:p>
                </p:txBody>
              </p:sp>
            </mc:Choice>
            <mc:Fallback xmlns="">
              <p:sp>
                <p:nvSpPr>
                  <p:cNvPr id="36" name="Rounded Rectangle 35"/>
                  <p:cNvSpPr>
                    <a:spLocks noRot="1" noChangeAspect="1" noMove="1" noResize="1" noEditPoints="1" noAdjustHandles="1" noChangeArrowheads="1" noChangeShapeType="1" noTextEdit="1"/>
                  </p:cNvSpPr>
                  <p:nvPr/>
                </p:nvSpPr>
                <p:spPr>
                  <a:xfrm>
                    <a:off x="2743200" y="4495800"/>
                    <a:ext cx="1816400" cy="609600"/>
                  </a:xfrm>
                  <a:prstGeom prst="roundRect">
                    <a:avLst/>
                  </a:prstGeom>
                  <a:blipFill rotWithShape="1">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Rounded Rectangle 36"/>
                  <p:cNvSpPr/>
                  <p:nvPr/>
                </p:nvSpPr>
                <p:spPr>
                  <a:xfrm>
                    <a:off x="5029200" y="4495800"/>
                    <a:ext cx="18164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2400" b="0" i="1" smtClean="0">
                              <a:latin typeface="Cambria Math"/>
                              <a:ea typeface="Cambria Math" panose="02040503050406030204" pitchFamily="18" charset="0"/>
                            </a:rPr>
                            <m:t>𝑂𝑟𝑑𝑒𝑟𝑠</m:t>
                          </m:r>
                        </m:oMath>
                      </m:oMathPara>
                    </a14:m>
                    <a:endParaRPr lang="en-US" sz="2400" baseline="-25000" dirty="0"/>
                  </a:p>
                </p:txBody>
              </p:sp>
            </mc:Choice>
            <mc:Fallback xmlns="">
              <p:sp>
                <p:nvSpPr>
                  <p:cNvPr id="37" name="Rounded Rectangle 36"/>
                  <p:cNvSpPr>
                    <a:spLocks noRot="1" noChangeAspect="1" noMove="1" noResize="1" noEditPoints="1" noAdjustHandles="1" noChangeArrowheads="1" noChangeShapeType="1" noTextEdit="1"/>
                  </p:cNvSpPr>
                  <p:nvPr/>
                </p:nvSpPr>
                <p:spPr>
                  <a:xfrm>
                    <a:off x="5029200" y="4495800"/>
                    <a:ext cx="1816400" cy="609600"/>
                  </a:xfrm>
                  <a:prstGeom prst="roundRect">
                    <a:avLst/>
                  </a:prstGeom>
                  <a:blipFill rotWithShape="1">
                    <a:blip r:embed="rId8"/>
                    <a:stretch>
                      <a:fillRect/>
                    </a:stretch>
                  </a:blipFill>
                </p:spPr>
                <p:txBody>
                  <a:bodyPr/>
                  <a:lstStyle/>
                  <a:p>
                    <a:r>
                      <a:rPr lang="en-US">
                        <a:noFill/>
                      </a:rPr>
                      <a:t> </a:t>
                    </a:r>
                  </a:p>
                </p:txBody>
              </p:sp>
            </mc:Fallback>
          </mc:AlternateContent>
          <p:cxnSp>
            <p:nvCxnSpPr>
              <p:cNvPr id="39" name="Straight Arrow Connector 38"/>
              <p:cNvCxnSpPr>
                <a:stCxn id="36" idx="0"/>
                <a:endCxn id="30" idx="2"/>
              </p:cNvCxnSpPr>
              <p:nvPr/>
            </p:nvCxnSpPr>
            <p:spPr>
              <a:xfrm flipV="1">
                <a:off x="3651400" y="4024178"/>
                <a:ext cx="12400" cy="471622"/>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37" idx="0"/>
                <a:endCxn id="31" idx="2"/>
              </p:cNvCxnSpPr>
              <p:nvPr/>
            </p:nvCxnSpPr>
            <p:spPr>
              <a:xfrm flipV="1">
                <a:off x="5937400" y="4003574"/>
                <a:ext cx="4780" cy="492226"/>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31" idx="0"/>
                <a:endCxn id="27" idx="2"/>
              </p:cNvCxnSpPr>
              <p:nvPr/>
            </p:nvCxnSpPr>
            <p:spPr>
              <a:xfrm flipH="1" flipV="1">
                <a:off x="4709160" y="3017435"/>
                <a:ext cx="1233020" cy="376539"/>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30" idx="0"/>
                <a:endCxn id="27" idx="2"/>
              </p:cNvCxnSpPr>
              <p:nvPr/>
            </p:nvCxnSpPr>
            <p:spPr>
              <a:xfrm flipV="1">
                <a:off x="3663800" y="3017435"/>
                <a:ext cx="1045360" cy="397143"/>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endCxn id="33" idx="2"/>
              </p:cNvCxnSpPr>
              <p:nvPr/>
            </p:nvCxnSpPr>
            <p:spPr>
              <a:xfrm flipV="1">
                <a:off x="4770757" y="2154799"/>
                <a:ext cx="1" cy="382239"/>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445238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fade">
                                      <p:cBhvr>
                                        <p:cTn id="7"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Example</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14</a:t>
            </a:fld>
            <a:endParaRPr lang="en-US"/>
          </a:p>
        </p:txBody>
      </p:sp>
      <p:sp>
        <p:nvSpPr>
          <p:cNvPr id="4" name="Rounded Rectangle 3"/>
          <p:cNvSpPr/>
          <p:nvPr/>
        </p:nvSpPr>
        <p:spPr>
          <a:xfrm>
            <a:off x="24677" y="762000"/>
            <a:ext cx="4928323" cy="5943599"/>
          </a:xfrm>
          <a:prstGeom prst="roundRect">
            <a:avLst/>
          </a:prstGeom>
          <a:solidFill>
            <a:schemeClr val="accent2"/>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bg1"/>
              </a:solidFill>
            </a:endParaRPr>
          </a:p>
        </p:txBody>
      </p:sp>
      <p:sp>
        <p:nvSpPr>
          <p:cNvPr id="7" name="Left-Right Arrow 6"/>
          <p:cNvSpPr/>
          <p:nvPr/>
        </p:nvSpPr>
        <p:spPr>
          <a:xfrm>
            <a:off x="4953000" y="3048000"/>
            <a:ext cx="685800" cy="268482"/>
          </a:xfrm>
          <a:prstGeom prst="leftRightArrow">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638800" y="1295400"/>
            <a:ext cx="3505200" cy="4114800"/>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dirty="0"/>
          </a:p>
        </p:txBody>
      </p:sp>
      <p:sp>
        <p:nvSpPr>
          <p:cNvPr id="15" name="Rectangle 14"/>
          <p:cNvSpPr/>
          <p:nvPr/>
        </p:nvSpPr>
        <p:spPr>
          <a:xfrm>
            <a:off x="202838" y="1584779"/>
            <a:ext cx="4572000" cy="413022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457200" y="1598203"/>
            <a:ext cx="4151480" cy="3507197"/>
            <a:chOff x="2743200" y="1598203"/>
            <a:chExt cx="4151480" cy="3507197"/>
          </a:xfrm>
        </p:grpSpPr>
        <p:grpSp>
          <p:nvGrpSpPr>
            <p:cNvPr id="17" name="Group 16"/>
            <p:cNvGrpSpPr/>
            <p:nvPr/>
          </p:nvGrpSpPr>
          <p:grpSpPr>
            <a:xfrm>
              <a:off x="4035760" y="2460839"/>
              <a:ext cx="1346800" cy="556596"/>
              <a:chOff x="7434942" y="1981200"/>
              <a:chExt cx="1346800" cy="556596"/>
            </a:xfrm>
          </p:grpSpPr>
          <p:sp>
            <p:nvSpPr>
              <p:cNvPr id="30" name="Rounded Rectangle 29"/>
              <p:cNvSpPr/>
              <p:nvPr/>
            </p:nvSpPr>
            <p:spPr>
              <a:xfrm>
                <a:off x="7434942" y="2057399"/>
                <a:ext cx="1346800" cy="4803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31" name="TextBox 30"/>
                  <p:cNvSpPr txBox="1"/>
                  <p:nvPr/>
                </p:nvSpPr>
                <p:spPr>
                  <a:xfrm>
                    <a:off x="7467600" y="1981200"/>
                    <a:ext cx="1012777" cy="45313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i="1" smtClean="0">
                              <a:solidFill>
                                <a:schemeClr val="bg1"/>
                              </a:solidFill>
                              <a:latin typeface="Cambria Math" panose="02040503050406030204" pitchFamily="18" charset="0"/>
                              <a:ea typeface="Cambria Math" panose="02040503050406030204" pitchFamily="18" charset="0"/>
                            </a:rPr>
                            <m:t>⋈</m:t>
                          </m:r>
                          <m:r>
                            <a:rPr lang="en-US" sz="2400" b="0" i="1" baseline="-25000" smtClean="0">
                              <a:solidFill>
                                <a:schemeClr val="bg1"/>
                              </a:solidFill>
                              <a:latin typeface="Cambria Math"/>
                              <a:ea typeface="Cambria Math" panose="02040503050406030204" pitchFamily="18" charset="0"/>
                            </a:rPr>
                            <m:t>h𝑎𝑠h</m:t>
                          </m:r>
                        </m:oMath>
                      </m:oMathPara>
                    </a14:m>
                    <a:endParaRPr lang="en-US" sz="2400" baseline="-25000" dirty="0">
                      <a:solidFill>
                        <a:schemeClr val="bg1"/>
                      </a:solidFill>
                    </a:endParaRPr>
                  </a:p>
                </p:txBody>
              </p:sp>
            </mc:Choice>
            <mc:Fallback xmlns="">
              <p:sp>
                <p:nvSpPr>
                  <p:cNvPr id="31" name="TextBox 30"/>
                  <p:cNvSpPr txBox="1">
                    <a:spLocks noRot="1" noChangeAspect="1" noMove="1" noResize="1" noEditPoints="1" noAdjustHandles="1" noChangeArrowheads="1" noChangeShapeType="1" noTextEdit="1"/>
                  </p:cNvSpPr>
                  <p:nvPr/>
                </p:nvSpPr>
                <p:spPr>
                  <a:xfrm>
                    <a:off x="7467600" y="1981200"/>
                    <a:ext cx="1012777" cy="453137"/>
                  </a:xfrm>
                  <a:prstGeom prst="rect">
                    <a:avLst/>
                  </a:prstGeom>
                  <a:blipFill rotWithShape="1">
                    <a:blip r:embed="rId2"/>
                    <a:stretch>
                      <a:fillRect b="-6757"/>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18" name="Rounded Rectangle 17"/>
                <p:cNvSpPr/>
                <p:nvPr/>
              </p:nvSpPr>
              <p:spPr>
                <a:xfrm>
                  <a:off x="2755600" y="3414578"/>
                  <a:ext cx="18164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 xmlns:m="http://schemas.openxmlformats.org/officeDocument/2006/math">
                      <m:r>
                        <a:rPr lang="en-US" sz="3200" i="1" smtClean="0">
                          <a:latin typeface="Cambria Math" panose="02040503050406030204" pitchFamily="18" charset="0"/>
                          <a:ea typeface="Cambria Math" panose="02040503050406030204" pitchFamily="18" charset="0"/>
                        </a:rPr>
                        <m:t>𝜎</m:t>
                      </m:r>
                    </m:oMath>
                  </a14:m>
                  <a:r>
                    <a:rPr lang="en-US" sz="2400" baseline="-25000" dirty="0" err="1" smtClean="0"/>
                    <a:t>C_Nationkey</a:t>
                  </a:r>
                  <a:r>
                    <a:rPr lang="en-US" sz="2400" baseline="-25000" dirty="0" smtClean="0"/>
                    <a:t>=x</a:t>
                  </a:r>
                  <a:endParaRPr lang="en-US" sz="2400" baseline="-25000" dirty="0"/>
                </a:p>
              </p:txBody>
            </p:sp>
          </mc:Choice>
          <mc:Fallback xmlns="">
            <p:sp>
              <p:nvSpPr>
                <p:cNvPr id="18" name="Rounded Rectangle 17"/>
                <p:cNvSpPr>
                  <a:spLocks noRot="1" noChangeAspect="1" noMove="1" noResize="1" noEditPoints="1" noAdjustHandles="1" noChangeArrowheads="1" noChangeShapeType="1" noTextEdit="1"/>
                </p:cNvSpPr>
                <p:nvPr/>
              </p:nvSpPr>
              <p:spPr>
                <a:xfrm>
                  <a:off x="2755600" y="3414578"/>
                  <a:ext cx="1816400" cy="609600"/>
                </a:xfrm>
                <a:prstGeom prst="roundRect">
                  <a:avLst/>
                </a:prstGeom>
                <a:blipFill rotWithShape="1">
                  <a:blip r:embed="rId3"/>
                  <a:stretch>
                    <a:fillRect b="-1346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Rounded Rectangle 18"/>
                <p:cNvSpPr/>
                <p:nvPr/>
              </p:nvSpPr>
              <p:spPr>
                <a:xfrm>
                  <a:off x="4989680" y="3393974"/>
                  <a:ext cx="19050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 xmlns:m="http://schemas.openxmlformats.org/officeDocument/2006/math">
                      <m:r>
                        <a:rPr lang="en-US" sz="2400" i="1" smtClean="0">
                          <a:latin typeface="Cambria Math" panose="02040503050406030204" pitchFamily="18" charset="0"/>
                          <a:ea typeface="Cambria Math" panose="02040503050406030204" pitchFamily="18" charset="0"/>
                        </a:rPr>
                        <m:t>𝜎</m:t>
                      </m:r>
                    </m:oMath>
                  </a14:m>
                  <a:r>
                    <a:rPr lang="en-US" sz="2400" baseline="-25000" dirty="0" smtClean="0"/>
                    <a:t>O_Orderdate&gt;y</a:t>
                  </a:r>
                  <a:endParaRPr lang="en-US" sz="2400" baseline="-25000" dirty="0"/>
                </a:p>
              </p:txBody>
            </p:sp>
          </mc:Choice>
          <mc:Fallback xmlns="">
            <p:sp>
              <p:nvSpPr>
                <p:cNvPr id="19" name="Rounded Rectangle 18"/>
                <p:cNvSpPr>
                  <a:spLocks noRot="1" noChangeAspect="1" noMove="1" noResize="1" noEditPoints="1" noAdjustHandles="1" noChangeArrowheads="1" noChangeShapeType="1" noTextEdit="1"/>
                </p:cNvSpPr>
                <p:nvPr/>
              </p:nvSpPr>
              <p:spPr>
                <a:xfrm>
                  <a:off x="4989680" y="3393974"/>
                  <a:ext cx="1905000" cy="609600"/>
                </a:xfrm>
                <a:prstGeom prst="roundRect">
                  <a:avLst/>
                </a:prstGeom>
                <a:blipFill rotWithShape="1">
                  <a:blip r:embed="rId4"/>
                  <a:stretch>
                    <a:fillRect b="-7692"/>
                  </a:stretch>
                </a:blipFill>
              </p:spPr>
              <p:txBody>
                <a:bodyPr/>
                <a:lstStyle/>
                <a:p>
                  <a:r>
                    <a:rPr lang="en-US">
                      <a:noFill/>
                    </a:rPr>
                    <a:t> </a:t>
                  </a:r>
                </a:p>
              </p:txBody>
            </p:sp>
          </mc:Fallback>
        </mc:AlternateContent>
        <p:grpSp>
          <p:nvGrpSpPr>
            <p:cNvPr id="20" name="Group 19"/>
            <p:cNvGrpSpPr/>
            <p:nvPr/>
          </p:nvGrpSpPr>
          <p:grpSpPr>
            <a:xfrm>
              <a:off x="3124200" y="1598203"/>
              <a:ext cx="3307536" cy="556596"/>
              <a:chOff x="7434942" y="1981200"/>
              <a:chExt cx="2755213" cy="556596"/>
            </a:xfrm>
          </p:grpSpPr>
          <p:sp>
            <p:nvSpPr>
              <p:cNvPr id="28" name="Rounded Rectangle 27"/>
              <p:cNvSpPr/>
              <p:nvPr/>
            </p:nvSpPr>
            <p:spPr>
              <a:xfrm>
                <a:off x="7434942" y="2057399"/>
                <a:ext cx="2743200" cy="4803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9" name="TextBox 28"/>
                  <p:cNvSpPr txBox="1"/>
                  <p:nvPr/>
                </p:nvSpPr>
                <p:spPr>
                  <a:xfrm>
                    <a:off x="7467600" y="1981200"/>
                    <a:ext cx="2722555"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chemeClr val="bg1"/>
                              </a:solidFill>
                              <a:latin typeface="Cambria Math"/>
                            </a:rPr>
                            <m:t>𝛾</m:t>
                          </m:r>
                          <m:r>
                            <a:rPr lang="en-US" sz="2400" b="0" i="1" baseline="-25000" smtClean="0">
                              <a:solidFill>
                                <a:schemeClr val="bg1"/>
                              </a:solidFill>
                              <a:latin typeface="Cambria Math"/>
                            </a:rPr>
                            <m:t>𝑠𝑜𝑟𝑡</m:t>
                          </m:r>
                          <m:r>
                            <a:rPr lang="en-US" sz="2400" b="0" i="1" baseline="-25000" smtClean="0">
                              <a:solidFill>
                                <a:schemeClr val="bg1"/>
                              </a:solidFill>
                              <a:latin typeface="Cambria Math"/>
                            </a:rPr>
                            <m:t>, </m:t>
                          </m:r>
                          <m:r>
                            <m:rPr>
                              <m:sty m:val="p"/>
                            </m:rPr>
                            <a:rPr lang="en-US" sz="2400" b="0" i="0" smtClean="0">
                              <a:solidFill>
                                <a:schemeClr val="bg1"/>
                              </a:solidFill>
                              <a:latin typeface="Cambria Math"/>
                            </a:rPr>
                            <m:t>sum</m:t>
                          </m:r>
                          <m:r>
                            <a:rPr lang="en-US" sz="2400" b="0" i="0" smtClean="0">
                              <a:solidFill>
                                <a:schemeClr val="bg1"/>
                              </a:solidFill>
                              <a:latin typeface="Cambria Math"/>
                            </a:rPr>
                            <m:t>(</m:t>
                          </m:r>
                          <m:r>
                            <m:rPr>
                              <m:sty m:val="p"/>
                            </m:rPr>
                            <a:rPr lang="en-US" sz="2400" b="0" i="0" smtClean="0">
                              <a:solidFill>
                                <a:schemeClr val="bg1"/>
                              </a:solidFill>
                              <a:latin typeface="Cambria Math"/>
                            </a:rPr>
                            <m:t>o</m:t>
                          </m:r>
                          <m:r>
                            <m:rPr>
                              <m:lit/>
                            </m:rPr>
                            <a:rPr lang="en-US" sz="2400" b="0" i="0" smtClean="0">
                              <a:solidFill>
                                <a:schemeClr val="bg1"/>
                              </a:solidFill>
                              <a:latin typeface="Cambria Math"/>
                            </a:rPr>
                            <m:t>_</m:t>
                          </m:r>
                          <m:r>
                            <m:rPr>
                              <m:sty m:val="p"/>
                            </m:rPr>
                            <a:rPr lang="en-US" sz="2400" b="0" i="0" smtClean="0">
                              <a:solidFill>
                                <a:schemeClr val="bg1"/>
                              </a:solidFill>
                              <a:latin typeface="Cambria Math"/>
                            </a:rPr>
                            <m:t>totalprice</m:t>
                          </m:r>
                          <m:r>
                            <a:rPr lang="en-US" sz="2400" b="0" i="0" smtClean="0">
                              <a:solidFill>
                                <a:schemeClr val="bg1"/>
                              </a:solidFill>
                              <a:latin typeface="Cambria Math"/>
                            </a:rPr>
                            <m:t>)</m:t>
                          </m:r>
                        </m:oMath>
                      </m:oMathPara>
                    </a14:m>
                    <a:endParaRPr lang="en-US" sz="2400" dirty="0">
                      <a:solidFill>
                        <a:schemeClr val="bg1"/>
                      </a:solidFill>
                    </a:endParaRPr>
                  </a:p>
                </p:txBody>
              </p:sp>
            </mc:Choice>
            <mc:Fallback xmlns="">
              <p:sp>
                <p:nvSpPr>
                  <p:cNvPr id="29" name="TextBox 28"/>
                  <p:cNvSpPr txBox="1">
                    <a:spLocks noRot="1" noChangeAspect="1" noMove="1" noResize="1" noEditPoints="1" noAdjustHandles="1" noChangeArrowheads="1" noChangeShapeType="1" noTextEdit="1"/>
                  </p:cNvSpPr>
                  <p:nvPr/>
                </p:nvSpPr>
                <p:spPr>
                  <a:xfrm>
                    <a:off x="7467600" y="1981200"/>
                    <a:ext cx="2722555" cy="461665"/>
                  </a:xfrm>
                  <a:prstGeom prst="rect">
                    <a:avLst/>
                  </a:prstGeom>
                  <a:blipFill rotWithShape="1">
                    <a:blip r:embed="rId5"/>
                    <a:stretch>
                      <a:fillRect b="-17105"/>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21" name="Rounded Rectangle 20"/>
                <p:cNvSpPr/>
                <p:nvPr/>
              </p:nvSpPr>
              <p:spPr>
                <a:xfrm>
                  <a:off x="2743200" y="4495800"/>
                  <a:ext cx="18164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2400" b="0" i="1" smtClean="0">
                            <a:latin typeface="Cambria Math"/>
                            <a:ea typeface="Cambria Math" panose="02040503050406030204" pitchFamily="18" charset="0"/>
                          </a:rPr>
                          <m:t>𝐶𝑢𝑠𝑡𝑜𝑚𝑒𝑟</m:t>
                        </m:r>
                      </m:oMath>
                    </m:oMathPara>
                  </a14:m>
                  <a:endParaRPr lang="en-US" sz="2400" baseline="-25000" dirty="0"/>
                </a:p>
              </p:txBody>
            </p:sp>
          </mc:Choice>
          <mc:Fallback xmlns="">
            <p:sp>
              <p:nvSpPr>
                <p:cNvPr id="21" name="Rounded Rectangle 20"/>
                <p:cNvSpPr>
                  <a:spLocks noRot="1" noChangeAspect="1" noMove="1" noResize="1" noEditPoints="1" noAdjustHandles="1" noChangeArrowheads="1" noChangeShapeType="1" noTextEdit="1"/>
                </p:cNvSpPr>
                <p:nvPr/>
              </p:nvSpPr>
              <p:spPr>
                <a:xfrm>
                  <a:off x="2743200" y="4495800"/>
                  <a:ext cx="1816400" cy="609600"/>
                </a:xfrm>
                <a:prstGeom prst="roundRect">
                  <a:avLst/>
                </a:prstGeom>
                <a:blipFill rotWithShape="1">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Rounded Rectangle 21"/>
                <p:cNvSpPr/>
                <p:nvPr/>
              </p:nvSpPr>
              <p:spPr>
                <a:xfrm>
                  <a:off x="5029200" y="4495800"/>
                  <a:ext cx="18164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2400" b="0" i="1" smtClean="0">
                            <a:latin typeface="Cambria Math"/>
                            <a:ea typeface="Cambria Math" panose="02040503050406030204" pitchFamily="18" charset="0"/>
                          </a:rPr>
                          <m:t>𝑂𝑟𝑑𝑒𝑟𝑠</m:t>
                        </m:r>
                      </m:oMath>
                    </m:oMathPara>
                  </a14:m>
                  <a:endParaRPr lang="en-US" sz="2400" baseline="-25000" dirty="0"/>
                </a:p>
              </p:txBody>
            </p:sp>
          </mc:Choice>
          <mc:Fallback xmlns="">
            <p:sp>
              <p:nvSpPr>
                <p:cNvPr id="22" name="Rounded Rectangle 21"/>
                <p:cNvSpPr>
                  <a:spLocks noRot="1" noChangeAspect="1" noMove="1" noResize="1" noEditPoints="1" noAdjustHandles="1" noChangeArrowheads="1" noChangeShapeType="1" noTextEdit="1"/>
                </p:cNvSpPr>
                <p:nvPr/>
              </p:nvSpPr>
              <p:spPr>
                <a:xfrm>
                  <a:off x="5029200" y="4495800"/>
                  <a:ext cx="1816400" cy="609600"/>
                </a:xfrm>
                <a:prstGeom prst="roundRect">
                  <a:avLst/>
                </a:prstGeom>
                <a:blipFill rotWithShape="1">
                  <a:blip r:embed="rId7"/>
                  <a:stretch>
                    <a:fillRect/>
                  </a:stretch>
                </a:blipFill>
              </p:spPr>
              <p:txBody>
                <a:bodyPr/>
                <a:lstStyle/>
                <a:p>
                  <a:r>
                    <a:rPr lang="en-US">
                      <a:noFill/>
                    </a:rPr>
                    <a:t> </a:t>
                  </a:r>
                </a:p>
              </p:txBody>
            </p:sp>
          </mc:Fallback>
        </mc:AlternateContent>
        <p:cxnSp>
          <p:nvCxnSpPr>
            <p:cNvPr id="23" name="Straight Arrow Connector 22"/>
            <p:cNvCxnSpPr>
              <a:stCxn id="21" idx="0"/>
              <a:endCxn id="18" idx="2"/>
            </p:cNvCxnSpPr>
            <p:nvPr/>
          </p:nvCxnSpPr>
          <p:spPr>
            <a:xfrm flipV="1">
              <a:off x="3651400" y="4024178"/>
              <a:ext cx="12400" cy="471622"/>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22" idx="0"/>
              <a:endCxn id="19" idx="2"/>
            </p:cNvCxnSpPr>
            <p:nvPr/>
          </p:nvCxnSpPr>
          <p:spPr>
            <a:xfrm flipV="1">
              <a:off x="5937400" y="4003574"/>
              <a:ext cx="4780" cy="492226"/>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9" idx="0"/>
              <a:endCxn id="30" idx="2"/>
            </p:cNvCxnSpPr>
            <p:nvPr/>
          </p:nvCxnSpPr>
          <p:spPr>
            <a:xfrm flipH="1" flipV="1">
              <a:off x="4709160" y="3017435"/>
              <a:ext cx="1233020" cy="376539"/>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8" idx="0"/>
              <a:endCxn id="30" idx="2"/>
            </p:cNvCxnSpPr>
            <p:nvPr/>
          </p:nvCxnSpPr>
          <p:spPr>
            <a:xfrm flipV="1">
              <a:off x="3663800" y="3017435"/>
              <a:ext cx="1045360" cy="397143"/>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28" idx="2"/>
            </p:cNvCxnSpPr>
            <p:nvPr/>
          </p:nvCxnSpPr>
          <p:spPr>
            <a:xfrm flipV="1">
              <a:off x="4770757" y="2154799"/>
              <a:ext cx="1" cy="382239"/>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grpSp>
      <p:sp>
        <p:nvSpPr>
          <p:cNvPr id="33" name="Rectangle 32"/>
          <p:cNvSpPr/>
          <p:nvPr/>
        </p:nvSpPr>
        <p:spPr>
          <a:xfrm>
            <a:off x="6248400" y="4495800"/>
            <a:ext cx="2578143" cy="369332"/>
          </a:xfrm>
          <a:prstGeom prst="rect">
            <a:avLst/>
          </a:prstGeom>
          <a:solidFill>
            <a:schemeClr val="accent1"/>
          </a:solidFill>
        </p:spPr>
        <p:txBody>
          <a:bodyPr wrap="none">
            <a:spAutoFit/>
          </a:bodyPr>
          <a:lstStyle/>
          <a:p>
            <a:pPr algn="ctr"/>
            <a:r>
              <a:rPr lang="en-US" dirty="0" smtClean="0">
                <a:solidFill>
                  <a:schemeClr val="bg1"/>
                </a:solidFill>
              </a:rPr>
              <a:t>Dec(</a:t>
            </a:r>
            <a:r>
              <a:rPr lang="en-US" dirty="0" err="1" smtClean="0">
                <a:solidFill>
                  <a:schemeClr val="bg1"/>
                </a:solidFill>
              </a:rPr>
              <a:t>C_Nationkey</a:t>
            </a:r>
            <a:r>
              <a:rPr lang="en-US" dirty="0" smtClean="0">
                <a:solidFill>
                  <a:schemeClr val="bg1"/>
                </a:solidFill>
              </a:rPr>
              <a:t>)=Dec(x)</a:t>
            </a:r>
            <a:endParaRPr lang="en-US" dirty="0">
              <a:solidFill>
                <a:schemeClr val="bg1"/>
              </a:solidFill>
            </a:endParaRPr>
          </a:p>
        </p:txBody>
      </p:sp>
      <p:sp>
        <p:nvSpPr>
          <p:cNvPr id="34" name="Rectangle 33"/>
          <p:cNvSpPr/>
          <p:nvPr/>
        </p:nvSpPr>
        <p:spPr>
          <a:xfrm>
            <a:off x="6248400" y="3962400"/>
            <a:ext cx="2629567" cy="369332"/>
          </a:xfrm>
          <a:prstGeom prst="rect">
            <a:avLst/>
          </a:prstGeom>
          <a:solidFill>
            <a:schemeClr val="accent1"/>
          </a:solidFill>
        </p:spPr>
        <p:txBody>
          <a:bodyPr wrap="none">
            <a:spAutoFit/>
          </a:bodyPr>
          <a:lstStyle/>
          <a:p>
            <a:pPr algn="ctr"/>
            <a:r>
              <a:rPr lang="en-US" dirty="0" smtClean="0">
                <a:solidFill>
                  <a:schemeClr val="bg1"/>
                </a:solidFill>
              </a:rPr>
              <a:t>Dec(</a:t>
            </a:r>
            <a:r>
              <a:rPr lang="en-US" dirty="0" err="1" smtClean="0">
                <a:solidFill>
                  <a:schemeClr val="bg1"/>
                </a:solidFill>
              </a:rPr>
              <a:t>O_Orderdate</a:t>
            </a:r>
            <a:r>
              <a:rPr lang="en-US" dirty="0" smtClean="0">
                <a:solidFill>
                  <a:schemeClr val="bg1"/>
                </a:solidFill>
              </a:rPr>
              <a:t>)&gt;Dec(y)</a:t>
            </a:r>
            <a:endParaRPr lang="en-US" dirty="0">
              <a:solidFill>
                <a:schemeClr val="bg1"/>
              </a:solidFill>
            </a:endParaRPr>
          </a:p>
        </p:txBody>
      </p:sp>
      <p:sp>
        <p:nvSpPr>
          <p:cNvPr id="35" name="Rectangle 34"/>
          <p:cNvSpPr/>
          <p:nvPr/>
        </p:nvSpPr>
        <p:spPr>
          <a:xfrm>
            <a:off x="5715000" y="2590800"/>
            <a:ext cx="3293979" cy="923330"/>
          </a:xfrm>
          <a:prstGeom prst="rect">
            <a:avLst/>
          </a:prstGeom>
          <a:solidFill>
            <a:schemeClr val="accent1"/>
          </a:solidFill>
        </p:spPr>
        <p:txBody>
          <a:bodyPr wrap="none">
            <a:spAutoFit/>
          </a:bodyPr>
          <a:lstStyle/>
          <a:p>
            <a:pPr algn="ctr"/>
            <a:r>
              <a:rPr lang="en-US" dirty="0" smtClean="0">
                <a:solidFill>
                  <a:schemeClr val="bg1"/>
                </a:solidFill>
              </a:rPr>
              <a:t>Hash(Dec(</a:t>
            </a:r>
            <a:r>
              <a:rPr lang="en-US" dirty="0" err="1" smtClean="0">
                <a:solidFill>
                  <a:schemeClr val="bg1"/>
                </a:solidFill>
              </a:rPr>
              <a:t>C_Custkey</a:t>
            </a:r>
            <a:r>
              <a:rPr lang="en-US" dirty="0" smtClean="0">
                <a:solidFill>
                  <a:schemeClr val="bg1"/>
                </a:solidFill>
              </a:rPr>
              <a:t>))</a:t>
            </a:r>
          </a:p>
          <a:p>
            <a:pPr algn="ctr"/>
            <a:r>
              <a:rPr lang="en-US" dirty="0" smtClean="0">
                <a:solidFill>
                  <a:schemeClr val="bg1"/>
                </a:solidFill>
              </a:rPr>
              <a:t>Hash(Dec(</a:t>
            </a:r>
            <a:r>
              <a:rPr lang="en-US" dirty="0" err="1" smtClean="0">
                <a:solidFill>
                  <a:schemeClr val="bg1"/>
                </a:solidFill>
              </a:rPr>
              <a:t>O_Custkey</a:t>
            </a:r>
            <a:r>
              <a:rPr lang="en-US" dirty="0" smtClean="0">
                <a:solidFill>
                  <a:schemeClr val="bg1"/>
                </a:solidFill>
              </a:rPr>
              <a:t>))</a:t>
            </a:r>
          </a:p>
          <a:p>
            <a:pPr algn="ctr"/>
            <a:r>
              <a:rPr lang="en-US" dirty="0" smtClean="0">
                <a:solidFill>
                  <a:schemeClr val="bg1"/>
                </a:solidFill>
              </a:rPr>
              <a:t>Dec(</a:t>
            </a:r>
            <a:r>
              <a:rPr lang="en-US" dirty="0" err="1" smtClean="0">
                <a:solidFill>
                  <a:schemeClr val="bg1"/>
                </a:solidFill>
              </a:rPr>
              <a:t>O_Custkey</a:t>
            </a:r>
            <a:r>
              <a:rPr lang="en-US" dirty="0" smtClean="0">
                <a:solidFill>
                  <a:schemeClr val="bg1"/>
                </a:solidFill>
              </a:rPr>
              <a:t>)=Dec(</a:t>
            </a:r>
            <a:r>
              <a:rPr lang="en-US" dirty="0" err="1" smtClean="0">
                <a:solidFill>
                  <a:schemeClr val="bg1"/>
                </a:solidFill>
              </a:rPr>
              <a:t>C_Custkey</a:t>
            </a:r>
            <a:r>
              <a:rPr lang="en-US" dirty="0">
                <a:solidFill>
                  <a:schemeClr val="bg1"/>
                </a:solidFill>
              </a:rPr>
              <a:t>)</a:t>
            </a:r>
          </a:p>
        </p:txBody>
      </p:sp>
      <p:sp>
        <p:nvSpPr>
          <p:cNvPr id="36" name="Rectangle 35"/>
          <p:cNvSpPr/>
          <p:nvPr/>
        </p:nvSpPr>
        <p:spPr>
          <a:xfrm>
            <a:off x="5689721" y="1371600"/>
            <a:ext cx="3454279" cy="1061829"/>
          </a:xfrm>
          <a:prstGeom prst="rect">
            <a:avLst/>
          </a:prstGeom>
          <a:solidFill>
            <a:schemeClr val="accent1"/>
          </a:solidFill>
        </p:spPr>
        <p:txBody>
          <a:bodyPr wrap="none">
            <a:spAutoFit/>
          </a:bodyPr>
          <a:lstStyle/>
          <a:p>
            <a:pPr algn="ctr">
              <a:lnSpc>
                <a:spcPct val="150000"/>
              </a:lnSpc>
            </a:pPr>
            <a:r>
              <a:rPr lang="en-US" dirty="0" smtClean="0">
                <a:solidFill>
                  <a:schemeClr val="bg1"/>
                </a:solidFill>
              </a:rPr>
              <a:t>Dec(C_Custkey1)&gt;Dec(C_Custkey2)</a:t>
            </a:r>
          </a:p>
          <a:p>
            <a:pPr algn="ctr"/>
            <a:r>
              <a:rPr lang="en-US" dirty="0" err="1" smtClean="0">
                <a:solidFill>
                  <a:schemeClr val="bg1"/>
                </a:solidFill>
              </a:rPr>
              <a:t>Enc</a:t>
            </a:r>
            <a:r>
              <a:rPr lang="en-US" dirty="0" smtClean="0">
                <a:solidFill>
                  <a:schemeClr val="bg1"/>
                </a:solidFill>
              </a:rPr>
              <a:t>(Dec(</a:t>
            </a:r>
            <a:r>
              <a:rPr lang="en-US" dirty="0" err="1" smtClean="0">
                <a:solidFill>
                  <a:schemeClr val="bg1"/>
                </a:solidFill>
              </a:rPr>
              <a:t>O_totalprice</a:t>
            </a:r>
            <a:r>
              <a:rPr lang="en-US" dirty="0" smtClean="0">
                <a:solidFill>
                  <a:schemeClr val="bg1"/>
                </a:solidFill>
              </a:rPr>
              <a:t>) + </a:t>
            </a:r>
          </a:p>
          <a:p>
            <a:pPr algn="ctr"/>
            <a:r>
              <a:rPr lang="en-US" dirty="0" smtClean="0">
                <a:solidFill>
                  <a:schemeClr val="bg1"/>
                </a:solidFill>
              </a:rPr>
              <a:t>Dec(</a:t>
            </a:r>
            <a:r>
              <a:rPr lang="en-US" dirty="0" err="1" smtClean="0">
                <a:solidFill>
                  <a:schemeClr val="bg1"/>
                </a:solidFill>
              </a:rPr>
              <a:t>currentSum</a:t>
            </a:r>
            <a:r>
              <a:rPr lang="en-US" dirty="0" smtClean="0">
                <a:solidFill>
                  <a:schemeClr val="bg1"/>
                </a:solidFill>
              </a:rPr>
              <a:t>))</a:t>
            </a:r>
            <a:endParaRPr lang="en-US" dirty="0">
              <a:solidFill>
                <a:schemeClr val="bg1"/>
              </a:solidFill>
            </a:endParaRPr>
          </a:p>
        </p:txBody>
      </p:sp>
      <p:cxnSp>
        <p:nvCxnSpPr>
          <p:cNvPr id="38" name="Curved Connector 37"/>
          <p:cNvCxnSpPr>
            <a:stCxn id="18" idx="2"/>
          </p:cNvCxnSpPr>
          <p:nvPr/>
        </p:nvCxnSpPr>
        <p:spPr>
          <a:xfrm rot="16200000" flipH="1">
            <a:off x="3497294" y="1904684"/>
            <a:ext cx="656290" cy="4895278"/>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Curved Connector 40"/>
          <p:cNvCxnSpPr>
            <a:stCxn id="19" idx="2"/>
          </p:cNvCxnSpPr>
          <p:nvPr/>
        </p:nvCxnSpPr>
        <p:spPr>
          <a:xfrm rot="16200000" flipH="1">
            <a:off x="4816682" y="2843072"/>
            <a:ext cx="143492" cy="2464496"/>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30" idx="3"/>
          </p:cNvCxnSpPr>
          <p:nvPr/>
        </p:nvCxnSpPr>
        <p:spPr>
          <a:xfrm>
            <a:off x="3096560" y="2777237"/>
            <a:ext cx="2871717" cy="24019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28" idx="3"/>
          </p:cNvCxnSpPr>
          <p:nvPr/>
        </p:nvCxnSpPr>
        <p:spPr>
          <a:xfrm>
            <a:off x="4131315" y="1914601"/>
            <a:ext cx="1836962"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52399" y="2133600"/>
            <a:ext cx="2006179" cy="1200329"/>
          </a:xfrm>
          <a:prstGeom prst="rect">
            <a:avLst/>
          </a:prstGeom>
          <a:noFill/>
        </p:spPr>
        <p:txBody>
          <a:bodyPr wrap="square" rtlCol="0">
            <a:spAutoFit/>
          </a:bodyPr>
          <a:lstStyle/>
          <a:p>
            <a:r>
              <a:rPr lang="en-US" b="1" dirty="0" smtClean="0">
                <a:solidFill>
                  <a:srgbClr val="FF0000"/>
                </a:solidFill>
              </a:rPr>
              <a:t>Memory </a:t>
            </a:r>
            <a:r>
              <a:rPr lang="en-US" b="1" dirty="0" err="1" smtClean="0">
                <a:solidFill>
                  <a:srgbClr val="FF0000"/>
                </a:solidFill>
              </a:rPr>
              <a:t>Mgmt</a:t>
            </a:r>
            <a:endParaRPr lang="en-US" b="1" dirty="0" smtClean="0">
              <a:solidFill>
                <a:srgbClr val="FF0000"/>
              </a:solidFill>
            </a:endParaRPr>
          </a:p>
          <a:p>
            <a:r>
              <a:rPr lang="en-US" b="1" dirty="0" smtClean="0">
                <a:solidFill>
                  <a:srgbClr val="FF0000"/>
                </a:solidFill>
              </a:rPr>
              <a:t>Spooling</a:t>
            </a:r>
          </a:p>
          <a:p>
            <a:r>
              <a:rPr lang="en-US" b="1" dirty="0" smtClean="0">
                <a:solidFill>
                  <a:srgbClr val="FF0000"/>
                </a:solidFill>
              </a:rPr>
              <a:t>Specifics of join/sort algorithm</a:t>
            </a:r>
            <a:endParaRPr lang="en-US" b="1" dirty="0">
              <a:solidFill>
                <a:srgbClr val="FF0000"/>
              </a:solidFill>
            </a:endParaRPr>
          </a:p>
        </p:txBody>
      </p:sp>
      <p:sp>
        <p:nvSpPr>
          <p:cNvPr id="50" name="TextBox 49"/>
          <p:cNvSpPr txBox="1"/>
          <p:nvPr/>
        </p:nvSpPr>
        <p:spPr>
          <a:xfrm>
            <a:off x="762000" y="6183868"/>
            <a:ext cx="3654142" cy="369332"/>
          </a:xfrm>
          <a:prstGeom prst="rect">
            <a:avLst/>
          </a:prstGeom>
          <a:solidFill>
            <a:schemeClr val="accent1">
              <a:lumMod val="20000"/>
              <a:lumOff val="80000"/>
            </a:schemeClr>
          </a:solidFill>
        </p:spPr>
        <p:txBody>
          <a:bodyPr wrap="none" rtlCol="0">
            <a:spAutoFit/>
          </a:bodyPr>
          <a:lstStyle/>
          <a:p>
            <a:r>
              <a:rPr lang="en-US" b="1" dirty="0" smtClean="0">
                <a:solidFill>
                  <a:srgbClr val="FF0000"/>
                </a:solidFill>
              </a:rPr>
              <a:t>Storage engine (buffer pool, locking)</a:t>
            </a:r>
            <a:endParaRPr lang="en-US" b="1" dirty="0">
              <a:solidFill>
                <a:srgbClr val="FF0000"/>
              </a:solidFill>
            </a:endParaRPr>
          </a:p>
        </p:txBody>
      </p:sp>
      <p:sp>
        <p:nvSpPr>
          <p:cNvPr id="51" name="TextBox 50"/>
          <p:cNvSpPr txBox="1"/>
          <p:nvPr/>
        </p:nvSpPr>
        <p:spPr>
          <a:xfrm>
            <a:off x="762000" y="5257800"/>
            <a:ext cx="2582630" cy="369332"/>
          </a:xfrm>
          <a:prstGeom prst="rect">
            <a:avLst/>
          </a:prstGeom>
          <a:solidFill>
            <a:schemeClr val="accent1">
              <a:lumMod val="20000"/>
              <a:lumOff val="80000"/>
            </a:schemeClr>
          </a:solidFill>
        </p:spPr>
        <p:txBody>
          <a:bodyPr wrap="none" rtlCol="0">
            <a:spAutoFit/>
          </a:bodyPr>
          <a:lstStyle/>
          <a:p>
            <a:r>
              <a:rPr lang="en-US" b="1" dirty="0" smtClean="0">
                <a:solidFill>
                  <a:srgbClr val="FF0000"/>
                </a:solidFill>
              </a:rPr>
              <a:t>Data-flow (</a:t>
            </a:r>
            <a:r>
              <a:rPr lang="en-US" b="1" dirty="0" err="1" smtClean="0">
                <a:solidFill>
                  <a:srgbClr val="FF0000"/>
                </a:solidFill>
              </a:rPr>
              <a:t>GetNext</a:t>
            </a:r>
            <a:r>
              <a:rPr lang="en-US" b="1" dirty="0" smtClean="0">
                <a:solidFill>
                  <a:srgbClr val="FF0000"/>
                </a:solidFill>
              </a:rPr>
              <a:t> calls)</a:t>
            </a:r>
            <a:endParaRPr lang="en-US" b="1" dirty="0">
              <a:solidFill>
                <a:srgbClr val="FF0000"/>
              </a:solidFill>
            </a:endParaRPr>
          </a:p>
        </p:txBody>
      </p:sp>
      <p:sp>
        <p:nvSpPr>
          <p:cNvPr id="52" name="TextBox 51"/>
          <p:cNvSpPr txBox="1"/>
          <p:nvPr/>
        </p:nvSpPr>
        <p:spPr>
          <a:xfrm>
            <a:off x="596089" y="838200"/>
            <a:ext cx="3265702" cy="646331"/>
          </a:xfrm>
          <a:prstGeom prst="rect">
            <a:avLst/>
          </a:prstGeom>
          <a:solidFill>
            <a:schemeClr val="accent1">
              <a:lumMod val="20000"/>
              <a:lumOff val="80000"/>
            </a:schemeClr>
          </a:solidFill>
        </p:spPr>
        <p:txBody>
          <a:bodyPr wrap="none" rtlCol="0">
            <a:spAutoFit/>
          </a:bodyPr>
          <a:lstStyle/>
          <a:p>
            <a:r>
              <a:rPr lang="en-US" b="1" dirty="0" smtClean="0">
                <a:solidFill>
                  <a:srgbClr val="FF0000"/>
                </a:solidFill>
              </a:rPr>
              <a:t>Inter query memory governance</a:t>
            </a:r>
          </a:p>
          <a:p>
            <a:r>
              <a:rPr lang="en-US" b="1" dirty="0" smtClean="0">
                <a:solidFill>
                  <a:srgbClr val="FF0000"/>
                </a:solidFill>
              </a:rPr>
              <a:t>Admission control</a:t>
            </a:r>
            <a:endParaRPr lang="en-US" b="1" dirty="0">
              <a:solidFill>
                <a:srgbClr val="FF0000"/>
              </a:solidFill>
            </a:endParaRPr>
          </a:p>
        </p:txBody>
      </p:sp>
      <p:sp>
        <p:nvSpPr>
          <p:cNvPr id="53" name="TextBox 52"/>
          <p:cNvSpPr txBox="1"/>
          <p:nvPr/>
        </p:nvSpPr>
        <p:spPr>
          <a:xfrm>
            <a:off x="5154038" y="5695890"/>
            <a:ext cx="3532762" cy="400110"/>
          </a:xfrm>
          <a:prstGeom prst="rect">
            <a:avLst/>
          </a:prstGeom>
          <a:noFill/>
        </p:spPr>
        <p:txBody>
          <a:bodyPr wrap="none" rtlCol="0">
            <a:spAutoFit/>
          </a:bodyPr>
          <a:lstStyle/>
          <a:p>
            <a:r>
              <a:rPr lang="en-US" sz="2000" dirty="0" smtClean="0"/>
              <a:t>Most processing happens in UM</a:t>
            </a:r>
            <a:endParaRPr lang="en-US" sz="2000" dirty="0"/>
          </a:p>
        </p:txBody>
      </p:sp>
    </p:spTree>
    <p:extLst>
      <p:ext uri="{BB962C8B-B14F-4D97-AF65-F5344CB8AC3E}">
        <p14:creationId xmlns:p14="http://schemas.microsoft.com/office/powerpoint/2010/main" val="1830265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fade">
                                      <p:cBhvr>
                                        <p:cTn id="12" dur="500"/>
                                        <p:tgtEl>
                                          <p:spTgt spid="3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fade">
                                      <p:cBhvr>
                                        <p:cTn id="15" dur="500"/>
                                        <p:tgtEl>
                                          <p:spTgt spid="33"/>
                                        </p:tgtEl>
                                      </p:cBhvr>
                                    </p:animEffect>
                                  </p:childTnLst>
                                </p:cTn>
                              </p:par>
                              <p:par>
                                <p:cTn id="16" presetID="10" presetClass="entr" presetSubtype="0" fill="hold" nodeType="withEffect">
                                  <p:stCondLst>
                                    <p:cond delay="0"/>
                                  </p:stCondLst>
                                  <p:childTnLst>
                                    <p:set>
                                      <p:cBhvr>
                                        <p:cTn id="17" dur="1" fill="hold">
                                          <p:stCondLst>
                                            <p:cond delay="0"/>
                                          </p:stCondLst>
                                        </p:cTn>
                                        <p:tgtEl>
                                          <p:spTgt spid="41"/>
                                        </p:tgtEl>
                                        <p:attrNameLst>
                                          <p:attrName>style.visibility</p:attrName>
                                        </p:attrNameLst>
                                      </p:cBhvr>
                                      <p:to>
                                        <p:strVal val="visible"/>
                                      </p:to>
                                    </p:set>
                                    <p:animEffect transition="in" filter="fade">
                                      <p:cBhvr>
                                        <p:cTn id="18" dur="500"/>
                                        <p:tgtEl>
                                          <p:spTgt spid="4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500"/>
                                        <p:tgtEl>
                                          <p:spTgt spid="3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43"/>
                                        </p:tgtEl>
                                        <p:attrNameLst>
                                          <p:attrName>style.visibility</p:attrName>
                                        </p:attrNameLst>
                                      </p:cBhvr>
                                      <p:to>
                                        <p:strVal val="visible"/>
                                      </p:to>
                                    </p:set>
                                    <p:animEffect transition="in" filter="fade">
                                      <p:cBhvr>
                                        <p:cTn id="26" dur="500"/>
                                        <p:tgtEl>
                                          <p:spTgt spid="4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fade">
                                      <p:cBhvr>
                                        <p:cTn id="29" dur="500"/>
                                        <p:tgtEl>
                                          <p:spTgt spid="35"/>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45"/>
                                        </p:tgtEl>
                                        <p:attrNameLst>
                                          <p:attrName>style.visibility</p:attrName>
                                        </p:attrNameLst>
                                      </p:cBhvr>
                                      <p:to>
                                        <p:strVal val="visible"/>
                                      </p:to>
                                    </p:set>
                                    <p:animEffect transition="in" filter="fade">
                                      <p:cBhvr>
                                        <p:cTn id="34" dur="500"/>
                                        <p:tgtEl>
                                          <p:spTgt spid="45"/>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fade">
                                      <p:cBhvr>
                                        <p:cTn id="37" dur="500"/>
                                        <p:tgtEl>
                                          <p:spTgt spid="3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0"/>
                                        </p:tgtEl>
                                        <p:attrNameLst>
                                          <p:attrName>style.visibility</p:attrName>
                                        </p:attrNameLst>
                                      </p:cBhvr>
                                      <p:to>
                                        <p:strVal val="visible"/>
                                      </p:to>
                                    </p:set>
                                    <p:animEffect transition="in" filter="fade">
                                      <p:cBhvr>
                                        <p:cTn id="42" dur="500"/>
                                        <p:tgtEl>
                                          <p:spTgt spid="5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fade">
                                      <p:cBhvr>
                                        <p:cTn id="47" dur="500"/>
                                        <p:tgtEl>
                                          <p:spTgt spid="4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2"/>
                                        </p:tgtEl>
                                        <p:attrNameLst>
                                          <p:attrName>style.visibility</p:attrName>
                                        </p:attrNameLst>
                                      </p:cBhvr>
                                      <p:to>
                                        <p:strVal val="visible"/>
                                      </p:to>
                                    </p:set>
                                    <p:animEffect transition="in" filter="fade">
                                      <p:cBhvr>
                                        <p:cTn id="52" dur="500"/>
                                        <p:tgtEl>
                                          <p:spTgt spid="5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3"/>
                                        </p:tgtEl>
                                        <p:attrNameLst>
                                          <p:attrName>style.visibility</p:attrName>
                                        </p:attrNameLst>
                                      </p:cBhvr>
                                      <p:to>
                                        <p:strVal val="visible"/>
                                      </p:to>
                                    </p:set>
                                    <p:animEffect transition="in" filter="fade">
                                      <p:cBhvr>
                                        <p:cTn id="5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P spid="35" grpId="0" animBg="1"/>
      <p:bldP spid="36" grpId="0" animBg="1"/>
      <p:bldP spid="48" grpId="0"/>
      <p:bldP spid="50" grpId="0" animBg="1"/>
      <p:bldP spid="51" grpId="0" animBg="1"/>
      <p:bldP spid="52" grpId="0" animBg="1"/>
      <p:bldP spid="5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lstStyle/>
          <a:p>
            <a:r>
              <a:rPr lang="en-US" smtClean="0"/>
              <a:t>Challenges</a:t>
            </a:r>
            <a:endParaRPr lang="en-US" dirty="0"/>
          </a:p>
        </p:txBody>
      </p:sp>
      <p:sp>
        <p:nvSpPr>
          <p:cNvPr id="12" name="Content Placeholder 11"/>
          <p:cNvSpPr>
            <a:spLocks noGrp="1"/>
          </p:cNvSpPr>
          <p:nvPr>
            <p:ph idx="1"/>
          </p:nvPr>
        </p:nvSpPr>
        <p:spPr>
          <a:xfrm>
            <a:off x="457200" y="3200400"/>
            <a:ext cx="8229600" cy="2971800"/>
          </a:xfrm>
        </p:spPr>
        <p:txBody>
          <a:bodyPr>
            <a:normAutofit fontScale="92500" lnSpcReduction="10000"/>
          </a:bodyPr>
          <a:lstStyle/>
          <a:p>
            <a:r>
              <a:rPr lang="en-US" dirty="0" smtClean="0"/>
              <a:t>Performance:</a:t>
            </a:r>
          </a:p>
          <a:p>
            <a:pPr lvl="1"/>
            <a:r>
              <a:rPr lang="en-US" dirty="0" smtClean="0"/>
              <a:t>Revisit whole stack (physical structures, QP, QO)</a:t>
            </a:r>
          </a:p>
          <a:p>
            <a:pPr lvl="1"/>
            <a:r>
              <a:rPr lang="en-US" dirty="0" smtClean="0"/>
              <a:t>Batch requests to TM</a:t>
            </a:r>
          </a:p>
          <a:p>
            <a:pPr lvl="1"/>
            <a:r>
              <a:rPr lang="en-US" dirty="0" smtClean="0"/>
              <a:t>FPGA parallelism</a:t>
            </a:r>
          </a:p>
          <a:p>
            <a:r>
              <a:rPr lang="en-US" dirty="0" smtClean="0"/>
              <a:t>Space:</a:t>
            </a:r>
          </a:p>
          <a:p>
            <a:pPr lvl="1"/>
            <a:r>
              <a:rPr lang="en-US" dirty="0" smtClean="0"/>
              <a:t>Multi-row/multi-column encryption</a:t>
            </a:r>
          </a:p>
          <a:p>
            <a:pPr lvl="1"/>
            <a:endParaRPr lang="en-US" dirty="0"/>
          </a:p>
        </p:txBody>
      </p:sp>
      <p:sp>
        <p:nvSpPr>
          <p:cNvPr id="3" name="Rectangle 2"/>
          <p:cNvSpPr/>
          <p:nvPr/>
        </p:nvSpPr>
        <p:spPr>
          <a:xfrm>
            <a:off x="5383169" y="1654128"/>
            <a:ext cx="1790808" cy="1501404"/>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sz="2400" dirty="0" smtClean="0"/>
              <a:t>TM</a:t>
            </a:r>
            <a:endParaRPr lang="en-US" sz="2400" dirty="0"/>
          </a:p>
        </p:txBody>
      </p:sp>
      <p:sp>
        <p:nvSpPr>
          <p:cNvPr id="5" name="Rectangle 4"/>
          <p:cNvSpPr/>
          <p:nvPr/>
        </p:nvSpPr>
        <p:spPr>
          <a:xfrm>
            <a:off x="1640870" y="1705928"/>
            <a:ext cx="1956322" cy="1449603"/>
          </a:xfrm>
          <a:prstGeom prst="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sz="2400" dirty="0" smtClean="0">
                <a:solidFill>
                  <a:schemeClr val="bg1"/>
                </a:solidFill>
              </a:rPr>
              <a:t>UM</a:t>
            </a:r>
          </a:p>
        </p:txBody>
      </p:sp>
      <p:cxnSp>
        <p:nvCxnSpPr>
          <p:cNvPr id="7" name="Straight Connector 6"/>
          <p:cNvCxnSpPr>
            <a:stCxn id="5" idx="3"/>
            <a:endCxn id="3" idx="1"/>
          </p:cNvCxnSpPr>
          <p:nvPr/>
        </p:nvCxnSpPr>
        <p:spPr>
          <a:xfrm flipV="1">
            <a:off x="3597192" y="2404830"/>
            <a:ext cx="1785977" cy="25900"/>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sp>
        <p:nvSpPr>
          <p:cNvPr id="8" name="Can 7"/>
          <p:cNvSpPr/>
          <p:nvPr/>
        </p:nvSpPr>
        <p:spPr>
          <a:xfrm>
            <a:off x="6640577" y="2713748"/>
            <a:ext cx="533400" cy="441783"/>
          </a:xfrm>
          <a:prstGeom prst="can">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solidFill>
                  <a:schemeClr val="tx1"/>
                </a:solidFill>
              </a:rPr>
              <a:t>key</a:t>
            </a:r>
            <a:endParaRPr lang="en-US" dirty="0">
              <a:solidFill>
                <a:schemeClr val="tx1"/>
              </a:solidFill>
            </a:endParaRPr>
          </a:p>
        </p:txBody>
      </p:sp>
      <p:sp>
        <p:nvSpPr>
          <p:cNvPr id="9" name="TextBox 8"/>
          <p:cNvSpPr txBox="1"/>
          <p:nvPr/>
        </p:nvSpPr>
        <p:spPr>
          <a:xfrm>
            <a:off x="1611377" y="1154668"/>
            <a:ext cx="2216198" cy="369332"/>
          </a:xfrm>
          <a:prstGeom prst="rect">
            <a:avLst/>
          </a:prstGeom>
          <a:noFill/>
        </p:spPr>
        <p:txBody>
          <a:bodyPr wrap="square" rtlCol="0">
            <a:spAutoFit/>
          </a:bodyPr>
          <a:lstStyle/>
          <a:p>
            <a:r>
              <a:rPr lang="en-US" dirty="0" smtClean="0"/>
              <a:t>Commodity Server</a:t>
            </a:r>
            <a:endParaRPr lang="en-US" dirty="0"/>
          </a:p>
        </p:txBody>
      </p:sp>
      <p:sp>
        <p:nvSpPr>
          <p:cNvPr id="10" name="TextBox 9"/>
          <p:cNvSpPr txBox="1"/>
          <p:nvPr/>
        </p:nvSpPr>
        <p:spPr>
          <a:xfrm>
            <a:off x="5275904" y="1154668"/>
            <a:ext cx="2267896" cy="369332"/>
          </a:xfrm>
          <a:prstGeom prst="rect">
            <a:avLst/>
          </a:prstGeom>
          <a:noFill/>
        </p:spPr>
        <p:txBody>
          <a:bodyPr wrap="square" rtlCol="0">
            <a:spAutoFit/>
          </a:bodyPr>
          <a:lstStyle/>
          <a:p>
            <a:r>
              <a:rPr lang="en-US" dirty="0" smtClean="0"/>
              <a:t>Resource-Constrained</a:t>
            </a:r>
            <a:endParaRPr lang="en-US" dirty="0"/>
          </a:p>
        </p:txBody>
      </p:sp>
      <p:sp>
        <p:nvSpPr>
          <p:cNvPr id="11" name="TextBox 10"/>
          <p:cNvSpPr txBox="1"/>
          <p:nvPr/>
        </p:nvSpPr>
        <p:spPr>
          <a:xfrm>
            <a:off x="3668777" y="2105799"/>
            <a:ext cx="1242841" cy="369332"/>
          </a:xfrm>
          <a:prstGeom prst="rect">
            <a:avLst/>
          </a:prstGeom>
          <a:noFill/>
        </p:spPr>
        <p:txBody>
          <a:bodyPr wrap="none" rtlCol="0">
            <a:spAutoFit/>
          </a:bodyPr>
          <a:lstStyle/>
          <a:p>
            <a:r>
              <a:rPr lang="en-US" dirty="0" smtClean="0"/>
              <a:t>PCI Express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24666700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Query Optimization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
        <p:nvSpPr>
          <p:cNvPr id="5" name="Rounded Rectangle 4"/>
          <p:cNvSpPr/>
          <p:nvPr/>
        </p:nvSpPr>
        <p:spPr>
          <a:xfrm>
            <a:off x="24677" y="1219201"/>
            <a:ext cx="4928323" cy="4876800"/>
          </a:xfrm>
          <a:prstGeom prst="roundRect">
            <a:avLst/>
          </a:prstGeom>
          <a:solidFill>
            <a:schemeClr val="accent2"/>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bg1"/>
              </a:solidFill>
            </a:endParaRPr>
          </a:p>
        </p:txBody>
      </p:sp>
      <p:sp>
        <p:nvSpPr>
          <p:cNvPr id="6" name="Left-Right Arrow 5"/>
          <p:cNvSpPr/>
          <p:nvPr/>
        </p:nvSpPr>
        <p:spPr>
          <a:xfrm>
            <a:off x="4953000" y="3693918"/>
            <a:ext cx="685800" cy="268482"/>
          </a:xfrm>
          <a:prstGeom prst="leftRightArrow">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638800" y="2745231"/>
            <a:ext cx="3200400" cy="2360170"/>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dirty="0"/>
          </a:p>
        </p:txBody>
      </p:sp>
      <p:sp>
        <p:nvSpPr>
          <p:cNvPr id="8" name="Rectangle 7"/>
          <p:cNvSpPr/>
          <p:nvPr/>
        </p:nvSpPr>
        <p:spPr>
          <a:xfrm>
            <a:off x="202838" y="1584779"/>
            <a:ext cx="4572000" cy="413022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1749760" y="2518663"/>
            <a:ext cx="1346800" cy="498772"/>
            <a:chOff x="7434942" y="2039024"/>
            <a:chExt cx="1346800" cy="498772"/>
          </a:xfrm>
        </p:grpSpPr>
        <p:sp>
          <p:nvSpPr>
            <p:cNvPr id="23" name="Rounded Rectangle 22"/>
            <p:cNvSpPr/>
            <p:nvPr/>
          </p:nvSpPr>
          <p:spPr>
            <a:xfrm>
              <a:off x="7434942" y="2057399"/>
              <a:ext cx="1346800" cy="4803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4" name="TextBox 23"/>
                <p:cNvSpPr txBox="1"/>
                <p:nvPr/>
              </p:nvSpPr>
              <p:spPr>
                <a:xfrm>
                  <a:off x="7866152" y="2039024"/>
                  <a:ext cx="486030" cy="45313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i="1" smtClean="0">
                            <a:solidFill>
                              <a:schemeClr val="bg1"/>
                            </a:solidFill>
                            <a:latin typeface="Cambria Math" panose="02040503050406030204" pitchFamily="18" charset="0"/>
                            <a:ea typeface="Cambria Math" panose="02040503050406030204" pitchFamily="18" charset="0"/>
                          </a:rPr>
                          <m:t>⋈</m:t>
                        </m:r>
                      </m:oMath>
                    </m:oMathPara>
                  </a14:m>
                  <a:endParaRPr lang="en-US" sz="2400" baseline="-25000" dirty="0">
                    <a:solidFill>
                      <a:schemeClr val="bg1"/>
                    </a:solidFill>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7866152" y="2039024"/>
                  <a:ext cx="486030" cy="453137"/>
                </a:xfrm>
                <a:prstGeom prst="rect">
                  <a:avLst/>
                </a:prstGeom>
                <a:blipFill rotWithShape="1">
                  <a:blip r:embed="rId2"/>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11" name="Rounded Rectangle 10"/>
              <p:cNvSpPr/>
              <p:nvPr/>
            </p:nvSpPr>
            <p:spPr>
              <a:xfrm>
                <a:off x="469600" y="3414578"/>
                <a:ext cx="18164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ea typeface="Cambria Math" panose="02040503050406030204" pitchFamily="18" charset="0"/>
                        </a:rPr>
                        <m:t>𝜎</m:t>
                      </m:r>
                    </m:oMath>
                  </m:oMathPara>
                </a14:m>
                <a:endParaRPr lang="en-US" sz="2400" baseline="-25000" dirty="0"/>
              </a:p>
            </p:txBody>
          </p:sp>
        </mc:Choice>
        <mc:Fallback xmlns="">
          <p:sp>
            <p:nvSpPr>
              <p:cNvPr id="11" name="Rounded Rectangle 10"/>
              <p:cNvSpPr>
                <a:spLocks noRot="1" noChangeAspect="1" noMove="1" noResize="1" noEditPoints="1" noAdjustHandles="1" noChangeArrowheads="1" noChangeShapeType="1" noTextEdit="1"/>
              </p:cNvSpPr>
              <p:nvPr/>
            </p:nvSpPr>
            <p:spPr>
              <a:xfrm>
                <a:off x="469600" y="3414578"/>
                <a:ext cx="1816400" cy="609600"/>
              </a:xfrm>
              <a:prstGeom prst="round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Rounded Rectangle 11"/>
              <p:cNvSpPr/>
              <p:nvPr/>
            </p:nvSpPr>
            <p:spPr>
              <a:xfrm>
                <a:off x="2703680" y="3393974"/>
                <a:ext cx="19050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2400" i="1" smtClean="0">
                          <a:latin typeface="Cambria Math" panose="02040503050406030204" pitchFamily="18" charset="0"/>
                          <a:ea typeface="Cambria Math" panose="02040503050406030204" pitchFamily="18" charset="0"/>
                        </a:rPr>
                        <m:t>𝜎</m:t>
                      </m:r>
                    </m:oMath>
                  </m:oMathPara>
                </a14:m>
                <a:endParaRPr lang="en-US" sz="2400" baseline="-25000" dirty="0"/>
              </a:p>
            </p:txBody>
          </p:sp>
        </mc:Choice>
        <mc:Fallback xmlns="">
          <p:sp>
            <p:nvSpPr>
              <p:cNvPr id="12" name="Rounded Rectangle 11"/>
              <p:cNvSpPr>
                <a:spLocks noRot="1" noChangeAspect="1" noMove="1" noResize="1" noEditPoints="1" noAdjustHandles="1" noChangeArrowheads="1" noChangeShapeType="1" noTextEdit="1"/>
              </p:cNvSpPr>
              <p:nvPr/>
            </p:nvSpPr>
            <p:spPr>
              <a:xfrm>
                <a:off x="2703680" y="3393974"/>
                <a:ext cx="1905000" cy="609600"/>
              </a:xfrm>
              <a:prstGeom prst="round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Rounded Rectangle 13"/>
              <p:cNvSpPr/>
              <p:nvPr/>
            </p:nvSpPr>
            <p:spPr>
              <a:xfrm>
                <a:off x="457200" y="4495800"/>
                <a:ext cx="18164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2400" b="0" i="1" smtClean="0">
                          <a:latin typeface="Cambria Math"/>
                          <a:ea typeface="Cambria Math" panose="02040503050406030204" pitchFamily="18" charset="0"/>
                        </a:rPr>
                        <m:t>𝑅</m:t>
                      </m:r>
                    </m:oMath>
                  </m:oMathPara>
                </a14:m>
                <a:endParaRPr lang="en-US" sz="2400" baseline="-25000" dirty="0"/>
              </a:p>
            </p:txBody>
          </p:sp>
        </mc:Choice>
        <mc:Fallback xmlns="">
          <p:sp>
            <p:nvSpPr>
              <p:cNvPr id="14" name="Rounded Rectangle 13"/>
              <p:cNvSpPr>
                <a:spLocks noRot="1" noChangeAspect="1" noMove="1" noResize="1" noEditPoints="1" noAdjustHandles="1" noChangeArrowheads="1" noChangeShapeType="1" noTextEdit="1"/>
              </p:cNvSpPr>
              <p:nvPr/>
            </p:nvSpPr>
            <p:spPr>
              <a:xfrm>
                <a:off x="457200" y="4495800"/>
                <a:ext cx="1816400" cy="609600"/>
              </a:xfrm>
              <a:prstGeom prst="round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Rounded Rectangle 14"/>
              <p:cNvSpPr/>
              <p:nvPr/>
            </p:nvSpPr>
            <p:spPr>
              <a:xfrm>
                <a:off x="2743200" y="4495800"/>
                <a:ext cx="18164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2400" b="0" i="1" smtClean="0">
                          <a:latin typeface="Cambria Math"/>
                          <a:ea typeface="Cambria Math" panose="02040503050406030204" pitchFamily="18" charset="0"/>
                        </a:rPr>
                        <m:t>𝑆</m:t>
                      </m:r>
                    </m:oMath>
                  </m:oMathPara>
                </a14:m>
                <a:endParaRPr lang="en-US" sz="2400" baseline="-25000" dirty="0"/>
              </a:p>
            </p:txBody>
          </p:sp>
        </mc:Choice>
        <mc:Fallback xmlns="">
          <p:sp>
            <p:nvSpPr>
              <p:cNvPr id="15" name="Rounded Rectangle 14"/>
              <p:cNvSpPr>
                <a:spLocks noRot="1" noChangeAspect="1" noMove="1" noResize="1" noEditPoints="1" noAdjustHandles="1" noChangeArrowheads="1" noChangeShapeType="1" noTextEdit="1"/>
              </p:cNvSpPr>
              <p:nvPr/>
            </p:nvSpPr>
            <p:spPr>
              <a:xfrm>
                <a:off x="2743200" y="4495800"/>
                <a:ext cx="1816400" cy="609600"/>
              </a:xfrm>
              <a:prstGeom prst="roundRect">
                <a:avLst/>
              </a:prstGeom>
              <a:blipFill rotWithShape="1">
                <a:blip r:embed="rId6"/>
                <a:stretch>
                  <a:fillRect/>
                </a:stretch>
              </a:blipFill>
            </p:spPr>
            <p:txBody>
              <a:bodyPr/>
              <a:lstStyle/>
              <a:p>
                <a:r>
                  <a:rPr lang="en-US">
                    <a:noFill/>
                  </a:rPr>
                  <a:t> </a:t>
                </a:r>
              </a:p>
            </p:txBody>
          </p:sp>
        </mc:Fallback>
      </mc:AlternateContent>
      <p:cxnSp>
        <p:nvCxnSpPr>
          <p:cNvPr id="16" name="Straight Arrow Connector 15"/>
          <p:cNvCxnSpPr>
            <a:stCxn id="14" idx="0"/>
            <a:endCxn id="11" idx="2"/>
          </p:cNvCxnSpPr>
          <p:nvPr/>
        </p:nvCxnSpPr>
        <p:spPr>
          <a:xfrm flipV="1">
            <a:off x="1365400" y="4024178"/>
            <a:ext cx="12400" cy="471622"/>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15" idx="0"/>
            <a:endCxn id="12" idx="2"/>
          </p:cNvCxnSpPr>
          <p:nvPr/>
        </p:nvCxnSpPr>
        <p:spPr>
          <a:xfrm flipV="1">
            <a:off x="3651400" y="4003574"/>
            <a:ext cx="4780" cy="492226"/>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2" idx="0"/>
            <a:endCxn id="23" idx="2"/>
          </p:cNvCxnSpPr>
          <p:nvPr/>
        </p:nvCxnSpPr>
        <p:spPr>
          <a:xfrm flipH="1" flipV="1">
            <a:off x="2423160" y="3017435"/>
            <a:ext cx="1233020" cy="376539"/>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1" idx="0"/>
            <a:endCxn id="23" idx="2"/>
          </p:cNvCxnSpPr>
          <p:nvPr/>
        </p:nvCxnSpPr>
        <p:spPr>
          <a:xfrm flipV="1">
            <a:off x="1377800" y="3017435"/>
            <a:ext cx="1045360" cy="397143"/>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21" idx="2"/>
          </p:cNvCxnSpPr>
          <p:nvPr/>
        </p:nvCxnSpPr>
        <p:spPr>
          <a:xfrm flipV="1">
            <a:off x="2484757" y="2154799"/>
            <a:ext cx="1" cy="382239"/>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6629400" y="3974068"/>
            <a:ext cx="1185004" cy="369332"/>
          </a:xfrm>
          <a:prstGeom prst="rect">
            <a:avLst/>
          </a:prstGeom>
          <a:solidFill>
            <a:schemeClr val="accent1"/>
          </a:solidFill>
        </p:spPr>
        <p:txBody>
          <a:bodyPr wrap="none">
            <a:spAutoFit/>
          </a:bodyPr>
          <a:lstStyle/>
          <a:p>
            <a:pPr algn="ctr"/>
            <a:r>
              <a:rPr lang="en-US" dirty="0" smtClean="0">
                <a:solidFill>
                  <a:schemeClr val="bg1"/>
                </a:solidFill>
              </a:rPr>
              <a:t>Stack code</a:t>
            </a:r>
            <a:endParaRPr lang="en-US" dirty="0">
              <a:solidFill>
                <a:schemeClr val="bg1"/>
              </a:solidFill>
            </a:endParaRPr>
          </a:p>
        </p:txBody>
      </p:sp>
      <p:cxnSp>
        <p:nvCxnSpPr>
          <p:cNvPr id="29" name="Curved Connector 28"/>
          <p:cNvCxnSpPr>
            <a:stCxn id="11" idx="2"/>
            <a:endCxn id="25" idx="1"/>
          </p:cNvCxnSpPr>
          <p:nvPr/>
        </p:nvCxnSpPr>
        <p:spPr>
          <a:xfrm rot="16200000" flipH="1">
            <a:off x="3936322" y="1465656"/>
            <a:ext cx="134556" cy="5251600"/>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68244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Query Optimization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
        <p:nvSpPr>
          <p:cNvPr id="5" name="Rounded Rectangle 4"/>
          <p:cNvSpPr/>
          <p:nvPr/>
        </p:nvSpPr>
        <p:spPr>
          <a:xfrm>
            <a:off x="24677" y="1219201"/>
            <a:ext cx="4928323" cy="4876800"/>
          </a:xfrm>
          <a:prstGeom prst="roundRect">
            <a:avLst/>
          </a:prstGeom>
          <a:solidFill>
            <a:schemeClr val="accent2"/>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bg1"/>
              </a:solidFill>
            </a:endParaRPr>
          </a:p>
        </p:txBody>
      </p:sp>
      <p:sp>
        <p:nvSpPr>
          <p:cNvPr id="6" name="Left-Right Arrow 5"/>
          <p:cNvSpPr/>
          <p:nvPr/>
        </p:nvSpPr>
        <p:spPr>
          <a:xfrm>
            <a:off x="4953000" y="3693918"/>
            <a:ext cx="685800" cy="268482"/>
          </a:xfrm>
          <a:prstGeom prst="leftRightArrow">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638800" y="2745231"/>
            <a:ext cx="3200400" cy="2360170"/>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dirty="0"/>
          </a:p>
        </p:txBody>
      </p:sp>
      <p:sp>
        <p:nvSpPr>
          <p:cNvPr id="8" name="Rectangle 7"/>
          <p:cNvSpPr/>
          <p:nvPr/>
        </p:nvSpPr>
        <p:spPr>
          <a:xfrm>
            <a:off x="202838" y="1584779"/>
            <a:ext cx="4572000" cy="413022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1749760" y="2518663"/>
            <a:ext cx="1346800" cy="498772"/>
            <a:chOff x="7434942" y="2039024"/>
            <a:chExt cx="1346800" cy="498772"/>
          </a:xfrm>
        </p:grpSpPr>
        <p:sp>
          <p:nvSpPr>
            <p:cNvPr id="23" name="Rounded Rectangle 22"/>
            <p:cNvSpPr/>
            <p:nvPr/>
          </p:nvSpPr>
          <p:spPr>
            <a:xfrm>
              <a:off x="7434942" y="2057399"/>
              <a:ext cx="1346800" cy="4803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4" name="TextBox 23"/>
                <p:cNvSpPr txBox="1"/>
                <p:nvPr/>
              </p:nvSpPr>
              <p:spPr>
                <a:xfrm>
                  <a:off x="7866152" y="2039024"/>
                  <a:ext cx="486030" cy="45313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i="1" smtClean="0">
                            <a:solidFill>
                              <a:schemeClr val="bg1"/>
                            </a:solidFill>
                            <a:latin typeface="Cambria Math" panose="02040503050406030204" pitchFamily="18" charset="0"/>
                            <a:ea typeface="Cambria Math" panose="02040503050406030204" pitchFamily="18" charset="0"/>
                          </a:rPr>
                          <m:t>⋈</m:t>
                        </m:r>
                      </m:oMath>
                    </m:oMathPara>
                  </a14:m>
                  <a:endParaRPr lang="en-US" sz="2400" baseline="-25000" dirty="0">
                    <a:solidFill>
                      <a:schemeClr val="bg1"/>
                    </a:solidFill>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7866152" y="2039024"/>
                  <a:ext cx="486030" cy="453137"/>
                </a:xfrm>
                <a:prstGeom prst="rect">
                  <a:avLst/>
                </a:prstGeom>
                <a:blipFill rotWithShape="1">
                  <a:blip r:embed="rId2"/>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11" name="Rounded Rectangle 10"/>
              <p:cNvSpPr/>
              <p:nvPr/>
            </p:nvSpPr>
            <p:spPr>
              <a:xfrm>
                <a:off x="1580638" y="1545199"/>
                <a:ext cx="18164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ea typeface="Cambria Math" panose="02040503050406030204" pitchFamily="18" charset="0"/>
                        </a:rPr>
                        <m:t>𝜎</m:t>
                      </m:r>
                    </m:oMath>
                  </m:oMathPara>
                </a14:m>
                <a:endParaRPr lang="en-US" sz="2400" baseline="-25000" dirty="0"/>
              </a:p>
            </p:txBody>
          </p:sp>
        </mc:Choice>
        <mc:Fallback xmlns="">
          <p:sp>
            <p:nvSpPr>
              <p:cNvPr id="11" name="Rounded Rectangle 10"/>
              <p:cNvSpPr>
                <a:spLocks noRot="1" noChangeAspect="1" noMove="1" noResize="1" noEditPoints="1" noAdjustHandles="1" noChangeArrowheads="1" noChangeShapeType="1" noTextEdit="1"/>
              </p:cNvSpPr>
              <p:nvPr/>
            </p:nvSpPr>
            <p:spPr>
              <a:xfrm>
                <a:off x="1580638" y="1545199"/>
                <a:ext cx="1816400" cy="609600"/>
              </a:xfrm>
              <a:prstGeom prst="round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Rounded Rectangle 11"/>
              <p:cNvSpPr/>
              <p:nvPr/>
            </p:nvSpPr>
            <p:spPr>
              <a:xfrm>
                <a:off x="2703680" y="3393974"/>
                <a:ext cx="19050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2400" i="1" smtClean="0">
                          <a:latin typeface="Cambria Math" panose="02040503050406030204" pitchFamily="18" charset="0"/>
                          <a:ea typeface="Cambria Math" panose="02040503050406030204" pitchFamily="18" charset="0"/>
                        </a:rPr>
                        <m:t>𝜎</m:t>
                      </m:r>
                    </m:oMath>
                  </m:oMathPara>
                </a14:m>
                <a:endParaRPr lang="en-US" sz="2400" baseline="-25000" dirty="0"/>
              </a:p>
            </p:txBody>
          </p:sp>
        </mc:Choice>
        <mc:Fallback xmlns="">
          <p:sp>
            <p:nvSpPr>
              <p:cNvPr id="12" name="Rounded Rectangle 11"/>
              <p:cNvSpPr>
                <a:spLocks noRot="1" noChangeAspect="1" noMove="1" noResize="1" noEditPoints="1" noAdjustHandles="1" noChangeArrowheads="1" noChangeShapeType="1" noTextEdit="1"/>
              </p:cNvSpPr>
              <p:nvPr/>
            </p:nvSpPr>
            <p:spPr>
              <a:xfrm>
                <a:off x="2703680" y="3393974"/>
                <a:ext cx="1905000" cy="609600"/>
              </a:xfrm>
              <a:prstGeom prst="round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Rounded Rectangle 13"/>
              <p:cNvSpPr/>
              <p:nvPr/>
            </p:nvSpPr>
            <p:spPr>
              <a:xfrm>
                <a:off x="457200" y="4495800"/>
                <a:ext cx="18164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2400" b="0" i="1" smtClean="0">
                          <a:latin typeface="Cambria Math"/>
                          <a:ea typeface="Cambria Math" panose="02040503050406030204" pitchFamily="18" charset="0"/>
                        </a:rPr>
                        <m:t>𝑅</m:t>
                      </m:r>
                    </m:oMath>
                  </m:oMathPara>
                </a14:m>
                <a:endParaRPr lang="en-US" sz="2400" baseline="-25000" dirty="0"/>
              </a:p>
            </p:txBody>
          </p:sp>
        </mc:Choice>
        <mc:Fallback xmlns="">
          <p:sp>
            <p:nvSpPr>
              <p:cNvPr id="14" name="Rounded Rectangle 13"/>
              <p:cNvSpPr>
                <a:spLocks noRot="1" noChangeAspect="1" noMove="1" noResize="1" noEditPoints="1" noAdjustHandles="1" noChangeArrowheads="1" noChangeShapeType="1" noTextEdit="1"/>
              </p:cNvSpPr>
              <p:nvPr/>
            </p:nvSpPr>
            <p:spPr>
              <a:xfrm>
                <a:off x="457200" y="4495800"/>
                <a:ext cx="1816400" cy="609600"/>
              </a:xfrm>
              <a:prstGeom prst="round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Rounded Rectangle 14"/>
              <p:cNvSpPr/>
              <p:nvPr/>
            </p:nvSpPr>
            <p:spPr>
              <a:xfrm>
                <a:off x="2743200" y="4495800"/>
                <a:ext cx="18164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2400" b="0" i="1" smtClean="0">
                          <a:latin typeface="Cambria Math"/>
                          <a:ea typeface="Cambria Math" panose="02040503050406030204" pitchFamily="18" charset="0"/>
                        </a:rPr>
                        <m:t>𝑆</m:t>
                      </m:r>
                    </m:oMath>
                  </m:oMathPara>
                </a14:m>
                <a:endParaRPr lang="en-US" sz="2400" baseline="-25000" dirty="0"/>
              </a:p>
            </p:txBody>
          </p:sp>
        </mc:Choice>
        <mc:Fallback xmlns="">
          <p:sp>
            <p:nvSpPr>
              <p:cNvPr id="15" name="Rounded Rectangle 14"/>
              <p:cNvSpPr>
                <a:spLocks noRot="1" noChangeAspect="1" noMove="1" noResize="1" noEditPoints="1" noAdjustHandles="1" noChangeArrowheads="1" noChangeShapeType="1" noTextEdit="1"/>
              </p:cNvSpPr>
              <p:nvPr/>
            </p:nvSpPr>
            <p:spPr>
              <a:xfrm>
                <a:off x="2743200" y="4495800"/>
                <a:ext cx="1816400" cy="609600"/>
              </a:xfrm>
              <a:prstGeom prst="roundRect">
                <a:avLst/>
              </a:prstGeom>
              <a:blipFill rotWithShape="1">
                <a:blip r:embed="rId6"/>
                <a:stretch>
                  <a:fillRect/>
                </a:stretch>
              </a:blipFill>
            </p:spPr>
            <p:txBody>
              <a:bodyPr/>
              <a:lstStyle/>
              <a:p>
                <a:r>
                  <a:rPr lang="en-US">
                    <a:noFill/>
                  </a:rPr>
                  <a:t> </a:t>
                </a:r>
              </a:p>
            </p:txBody>
          </p:sp>
        </mc:Fallback>
      </mc:AlternateContent>
      <p:cxnSp>
        <p:nvCxnSpPr>
          <p:cNvPr id="16" name="Straight Arrow Connector 15"/>
          <p:cNvCxnSpPr>
            <a:stCxn id="14" idx="0"/>
            <a:endCxn id="23" idx="2"/>
          </p:cNvCxnSpPr>
          <p:nvPr/>
        </p:nvCxnSpPr>
        <p:spPr>
          <a:xfrm flipV="1">
            <a:off x="1365400" y="3017435"/>
            <a:ext cx="1057760" cy="1478365"/>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15" idx="0"/>
            <a:endCxn id="12" idx="2"/>
          </p:cNvCxnSpPr>
          <p:nvPr/>
        </p:nvCxnSpPr>
        <p:spPr>
          <a:xfrm flipV="1">
            <a:off x="3651400" y="4003574"/>
            <a:ext cx="4780" cy="492226"/>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2" idx="0"/>
            <a:endCxn id="23" idx="2"/>
          </p:cNvCxnSpPr>
          <p:nvPr/>
        </p:nvCxnSpPr>
        <p:spPr>
          <a:xfrm flipH="1" flipV="1">
            <a:off x="2423160" y="3017435"/>
            <a:ext cx="1233020" cy="376539"/>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2484757" y="2154799"/>
            <a:ext cx="1" cy="382239"/>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6629400" y="3974068"/>
            <a:ext cx="1185004" cy="369332"/>
          </a:xfrm>
          <a:prstGeom prst="rect">
            <a:avLst/>
          </a:prstGeom>
          <a:solidFill>
            <a:schemeClr val="accent1"/>
          </a:solidFill>
        </p:spPr>
        <p:txBody>
          <a:bodyPr wrap="none">
            <a:spAutoFit/>
          </a:bodyPr>
          <a:lstStyle/>
          <a:p>
            <a:pPr algn="ctr"/>
            <a:r>
              <a:rPr lang="en-US" dirty="0" smtClean="0">
                <a:solidFill>
                  <a:schemeClr val="bg1"/>
                </a:solidFill>
              </a:rPr>
              <a:t>Stack code</a:t>
            </a:r>
            <a:endParaRPr lang="en-US" dirty="0">
              <a:solidFill>
                <a:schemeClr val="bg1"/>
              </a:solidFill>
            </a:endParaRPr>
          </a:p>
        </p:txBody>
      </p:sp>
      <p:cxnSp>
        <p:nvCxnSpPr>
          <p:cNvPr id="29" name="Curved Connector 28"/>
          <p:cNvCxnSpPr>
            <a:stCxn id="11" idx="2"/>
            <a:endCxn id="25" idx="1"/>
          </p:cNvCxnSpPr>
          <p:nvPr/>
        </p:nvCxnSpPr>
        <p:spPr>
          <a:xfrm rot="16200000" flipH="1">
            <a:off x="3557152" y="1086485"/>
            <a:ext cx="2003935" cy="4140562"/>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88909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dirty="0" smtClean="0"/>
              <a:t>Security</a:t>
            </a:r>
            <a:endParaRPr lang="en-US" sz="3600" dirty="0"/>
          </a:p>
        </p:txBody>
      </p:sp>
      <p:sp>
        <p:nvSpPr>
          <p:cNvPr id="4" name="TextBox 3"/>
          <p:cNvSpPr txBox="1"/>
          <p:nvPr/>
        </p:nvSpPr>
        <p:spPr>
          <a:xfrm>
            <a:off x="1676400" y="1893093"/>
            <a:ext cx="614271" cy="400110"/>
          </a:xfrm>
          <a:prstGeom prst="rect">
            <a:avLst/>
          </a:prstGeom>
          <a:noFill/>
        </p:spPr>
        <p:txBody>
          <a:bodyPr wrap="none" rtlCol="0">
            <a:spAutoFit/>
          </a:bodyPr>
          <a:lstStyle/>
          <a:p>
            <a:r>
              <a:rPr lang="en-US" sz="2000" dirty="0" smtClean="0"/>
              <a:t>Sort</a:t>
            </a:r>
            <a:endParaRPr lang="en-US" sz="2000" dirty="0"/>
          </a:p>
        </p:txBody>
      </p:sp>
      <p:sp>
        <p:nvSpPr>
          <p:cNvPr id="6" name="Rectangle 5"/>
          <p:cNvSpPr/>
          <p:nvPr/>
        </p:nvSpPr>
        <p:spPr>
          <a:xfrm>
            <a:off x="3614825" y="1813731"/>
            <a:ext cx="739752" cy="62020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sz="2000" dirty="0" smtClean="0"/>
              <a:t>TM</a:t>
            </a:r>
            <a:endParaRPr lang="en-US" sz="2000" dirty="0"/>
          </a:p>
        </p:txBody>
      </p:sp>
      <p:cxnSp>
        <p:nvCxnSpPr>
          <p:cNvPr id="7" name="Straight Arrow Connector 6"/>
          <p:cNvCxnSpPr/>
          <p:nvPr/>
        </p:nvCxnSpPr>
        <p:spPr>
          <a:xfrm flipV="1">
            <a:off x="1983535" y="2293203"/>
            <a:ext cx="0" cy="4572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4" idx="0"/>
          </p:cNvCxnSpPr>
          <p:nvPr/>
        </p:nvCxnSpPr>
        <p:spPr>
          <a:xfrm flipV="1">
            <a:off x="1983536" y="1356531"/>
            <a:ext cx="0" cy="53656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362200" y="2278915"/>
            <a:ext cx="1252625"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465403" y="2293203"/>
            <a:ext cx="963597" cy="830997"/>
          </a:xfrm>
          <a:prstGeom prst="rect">
            <a:avLst/>
          </a:prstGeom>
          <a:noFill/>
        </p:spPr>
        <p:txBody>
          <a:bodyPr wrap="none" rtlCol="0">
            <a:spAutoFit/>
          </a:bodyPr>
          <a:lstStyle/>
          <a:p>
            <a:pPr algn="ctr"/>
            <a:r>
              <a:rPr lang="en-US" sz="1600" dirty="0" smtClean="0"/>
              <a:t>Record 1 </a:t>
            </a:r>
          </a:p>
          <a:p>
            <a:pPr algn="ctr"/>
            <a:r>
              <a:rPr lang="en-US" sz="1600" dirty="0" smtClean="0"/>
              <a:t>&lt;</a:t>
            </a:r>
          </a:p>
          <a:p>
            <a:pPr algn="ctr"/>
            <a:r>
              <a:rPr lang="en-US" sz="1600" dirty="0" smtClean="0"/>
              <a:t>Record 2</a:t>
            </a:r>
            <a:endParaRPr lang="en-US" sz="1600" dirty="0"/>
          </a:p>
        </p:txBody>
      </p:sp>
      <p:cxnSp>
        <p:nvCxnSpPr>
          <p:cNvPr id="15" name="Straight Arrow Connector 14"/>
          <p:cNvCxnSpPr/>
          <p:nvPr/>
        </p:nvCxnSpPr>
        <p:spPr>
          <a:xfrm>
            <a:off x="2362200" y="1988403"/>
            <a:ext cx="1252625" cy="0"/>
          </a:xfrm>
          <a:prstGeom prst="straightConnector1">
            <a:avLst/>
          </a:prstGeom>
          <a:ln w="25400">
            <a:headEnd type="arrow"/>
            <a:tailEnd type="non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438400" y="1607403"/>
            <a:ext cx="1048107" cy="338554"/>
          </a:xfrm>
          <a:prstGeom prst="rect">
            <a:avLst/>
          </a:prstGeom>
          <a:noFill/>
        </p:spPr>
        <p:txBody>
          <a:bodyPr wrap="none" rtlCol="0">
            <a:spAutoFit/>
          </a:bodyPr>
          <a:lstStyle/>
          <a:p>
            <a:r>
              <a:rPr lang="en-US" sz="1600" dirty="0" smtClean="0"/>
              <a:t>True/False</a:t>
            </a:r>
            <a:endParaRPr lang="en-US" sz="1600" dirty="0"/>
          </a:p>
        </p:txBody>
      </p:sp>
      <p:sp>
        <p:nvSpPr>
          <p:cNvPr id="16" name="TextBox 15"/>
          <p:cNvSpPr txBox="1"/>
          <p:nvPr/>
        </p:nvSpPr>
        <p:spPr>
          <a:xfrm>
            <a:off x="4789714" y="1130349"/>
            <a:ext cx="3886200" cy="1631216"/>
          </a:xfrm>
          <a:prstGeom prst="rect">
            <a:avLst/>
          </a:prstGeom>
          <a:noFill/>
        </p:spPr>
        <p:txBody>
          <a:bodyPr wrap="square" rtlCol="0">
            <a:spAutoFit/>
          </a:bodyPr>
          <a:lstStyle/>
          <a:p>
            <a:pPr marL="342900" indent="-342900">
              <a:buFont typeface="Arial" pitchFamily="34" charset="0"/>
              <a:buChar char="•"/>
            </a:pPr>
            <a:r>
              <a:rPr lang="en-US" sz="2000" dirty="0"/>
              <a:t>Encryption across stack does NOT imply no information </a:t>
            </a:r>
            <a:r>
              <a:rPr lang="en-US" sz="2000" dirty="0" smtClean="0"/>
              <a:t>leakage</a:t>
            </a:r>
          </a:p>
          <a:p>
            <a:pPr marL="342900" indent="-342900">
              <a:buFont typeface="Arial" pitchFamily="34" charset="0"/>
              <a:buChar char="•"/>
            </a:pPr>
            <a:r>
              <a:rPr lang="en-US" sz="2000" i="1" dirty="0" smtClean="0"/>
              <a:t>Access patterns </a:t>
            </a:r>
            <a:r>
              <a:rPr lang="en-US" sz="2000" dirty="0" smtClean="0"/>
              <a:t>leak information</a:t>
            </a:r>
          </a:p>
          <a:p>
            <a:pPr marL="342900" indent="-342900">
              <a:buFont typeface="Arial" pitchFamily="34" charset="0"/>
              <a:buChar char="•"/>
            </a:pPr>
            <a:r>
              <a:rPr lang="en-US" sz="2000" dirty="0" smtClean="0"/>
              <a:t>Sort leaks ordering</a:t>
            </a:r>
          </a:p>
        </p:txBody>
      </p:sp>
      <p:sp>
        <p:nvSpPr>
          <p:cNvPr id="18" name="TextBox 17"/>
          <p:cNvSpPr txBox="1"/>
          <p:nvPr/>
        </p:nvSpPr>
        <p:spPr>
          <a:xfrm>
            <a:off x="2819400" y="3200400"/>
            <a:ext cx="2884556" cy="369332"/>
          </a:xfrm>
          <a:prstGeom prst="rect">
            <a:avLst/>
          </a:prstGeom>
          <a:noFill/>
        </p:spPr>
        <p:txBody>
          <a:bodyPr wrap="square" rtlCol="0">
            <a:spAutoFit/>
          </a:bodyPr>
          <a:lstStyle/>
          <a:p>
            <a:r>
              <a:rPr lang="en-US" dirty="0" smtClean="0"/>
              <a:t>Cipherbase</a:t>
            </a:r>
          </a:p>
        </p:txBody>
      </p:sp>
      <p:cxnSp>
        <p:nvCxnSpPr>
          <p:cNvPr id="19" name="Straight Connector 18"/>
          <p:cNvCxnSpPr/>
          <p:nvPr/>
        </p:nvCxnSpPr>
        <p:spPr>
          <a:xfrm>
            <a:off x="533400" y="3798332"/>
            <a:ext cx="81534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04800" y="3865602"/>
            <a:ext cx="1600200" cy="923330"/>
          </a:xfrm>
          <a:prstGeom prst="rect">
            <a:avLst/>
          </a:prstGeom>
          <a:noFill/>
        </p:spPr>
        <p:txBody>
          <a:bodyPr wrap="square" rtlCol="0">
            <a:spAutoFit/>
          </a:bodyPr>
          <a:lstStyle/>
          <a:p>
            <a:r>
              <a:rPr lang="en-US" dirty="0" smtClean="0"/>
              <a:t>No Encryption</a:t>
            </a:r>
          </a:p>
          <a:p>
            <a:r>
              <a:rPr lang="en-US" dirty="0" smtClean="0">
                <a:solidFill>
                  <a:schemeClr val="accent2">
                    <a:lumMod val="75000"/>
                  </a:schemeClr>
                </a:solidFill>
              </a:rPr>
              <a:t>Leak everything</a:t>
            </a:r>
            <a:endParaRPr lang="en-US" dirty="0">
              <a:solidFill>
                <a:schemeClr val="accent2">
                  <a:lumMod val="75000"/>
                </a:schemeClr>
              </a:solidFill>
            </a:endParaRPr>
          </a:p>
        </p:txBody>
      </p:sp>
      <p:sp>
        <p:nvSpPr>
          <p:cNvPr id="21" name="TextBox 20"/>
          <p:cNvSpPr txBox="1"/>
          <p:nvPr/>
        </p:nvSpPr>
        <p:spPr>
          <a:xfrm>
            <a:off x="6781800" y="3865602"/>
            <a:ext cx="2133600" cy="646331"/>
          </a:xfrm>
          <a:prstGeom prst="rect">
            <a:avLst/>
          </a:prstGeom>
          <a:noFill/>
        </p:spPr>
        <p:txBody>
          <a:bodyPr wrap="square" rtlCol="0">
            <a:spAutoFit/>
          </a:bodyPr>
          <a:lstStyle/>
          <a:p>
            <a:r>
              <a:rPr lang="en-US" dirty="0" smtClean="0"/>
              <a:t>Client</a:t>
            </a:r>
          </a:p>
          <a:p>
            <a:r>
              <a:rPr lang="en-US" dirty="0" smtClean="0">
                <a:solidFill>
                  <a:schemeClr val="accent2">
                    <a:lumMod val="75000"/>
                  </a:schemeClr>
                </a:solidFill>
              </a:rPr>
              <a:t>Leak </a:t>
            </a:r>
            <a:r>
              <a:rPr lang="en-US" dirty="0">
                <a:solidFill>
                  <a:schemeClr val="accent2">
                    <a:lumMod val="75000"/>
                  </a:schemeClr>
                </a:solidFill>
              </a:rPr>
              <a:t>no </a:t>
            </a:r>
            <a:r>
              <a:rPr lang="en-US" dirty="0" smtClean="0">
                <a:solidFill>
                  <a:schemeClr val="accent2">
                    <a:lumMod val="75000"/>
                  </a:schemeClr>
                </a:solidFill>
              </a:rPr>
              <a:t>information</a:t>
            </a:r>
            <a:endParaRPr lang="en-US" dirty="0">
              <a:solidFill>
                <a:schemeClr val="accent2">
                  <a:lumMod val="75000"/>
                </a:schemeClr>
              </a:solidFill>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18</a:t>
            </a:fld>
            <a:endParaRPr lang="en-US"/>
          </a:p>
        </p:txBody>
      </p:sp>
      <p:sp>
        <p:nvSpPr>
          <p:cNvPr id="5" name="TextBox 4"/>
          <p:cNvSpPr txBox="1"/>
          <p:nvPr/>
        </p:nvSpPr>
        <p:spPr>
          <a:xfrm>
            <a:off x="2819400" y="3429000"/>
            <a:ext cx="2438400" cy="369332"/>
          </a:xfrm>
          <a:prstGeom prst="rect">
            <a:avLst/>
          </a:prstGeom>
          <a:noFill/>
        </p:spPr>
        <p:txBody>
          <a:bodyPr wrap="square" rtlCol="0">
            <a:spAutoFit/>
          </a:bodyPr>
          <a:lstStyle/>
          <a:p>
            <a:r>
              <a:rPr lang="en-US" dirty="0" smtClean="0">
                <a:solidFill>
                  <a:schemeClr val="accent2">
                    <a:lumMod val="75000"/>
                  </a:schemeClr>
                </a:solidFill>
              </a:rPr>
              <a:t>Leak some information</a:t>
            </a:r>
            <a:endParaRPr lang="en-US" dirty="0">
              <a:solidFill>
                <a:schemeClr val="accent2">
                  <a:lumMod val="75000"/>
                </a:schemeClr>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1729804955"/>
              </p:ext>
            </p:extLst>
          </p:nvPr>
        </p:nvGraphicFramePr>
        <p:xfrm>
          <a:off x="2364536" y="3962400"/>
          <a:ext cx="3655264" cy="2560320"/>
        </p:xfrm>
        <a:graphic>
          <a:graphicData uri="http://schemas.openxmlformats.org/drawingml/2006/table">
            <a:tbl>
              <a:tblPr firstRow="1" bandRow="1">
                <a:tableStyleId>{5C22544A-7EE6-4342-B048-85BDC9FD1C3A}</a:tableStyleId>
              </a:tblPr>
              <a:tblGrid>
                <a:gridCol w="1826464"/>
                <a:gridCol w="1828800"/>
              </a:tblGrid>
              <a:tr h="370840">
                <a:tc>
                  <a:txBody>
                    <a:bodyPr/>
                    <a:lstStyle/>
                    <a:p>
                      <a:r>
                        <a:rPr lang="en-US" dirty="0" smtClean="0"/>
                        <a:t>Operations on column</a:t>
                      </a:r>
                      <a:endParaRPr lang="en-US" dirty="0"/>
                    </a:p>
                  </a:txBody>
                  <a:tcPr/>
                </a:tc>
                <a:tc>
                  <a:txBody>
                    <a:bodyPr/>
                    <a:lstStyle/>
                    <a:p>
                      <a:r>
                        <a:rPr lang="en-US" dirty="0" smtClean="0"/>
                        <a:t>Leakage</a:t>
                      </a:r>
                      <a:endParaRPr lang="en-US" dirty="0"/>
                    </a:p>
                  </a:txBody>
                  <a:tcPr/>
                </a:tc>
              </a:tr>
              <a:tr h="370840">
                <a:tc>
                  <a:txBody>
                    <a:bodyPr/>
                    <a:lstStyle/>
                    <a:p>
                      <a:r>
                        <a:rPr lang="en-US" dirty="0" smtClean="0"/>
                        <a:t>Equality (including</a:t>
                      </a:r>
                      <a:r>
                        <a:rPr lang="en-US" baseline="0" dirty="0" smtClean="0"/>
                        <a:t> joins)</a:t>
                      </a:r>
                      <a:endParaRPr lang="en-US" dirty="0"/>
                    </a:p>
                  </a:txBody>
                  <a:tcPr/>
                </a:tc>
                <a:tc>
                  <a:txBody>
                    <a:bodyPr/>
                    <a:lstStyle/>
                    <a:p>
                      <a:r>
                        <a:rPr lang="en-US" dirty="0" smtClean="0"/>
                        <a:t>Frequency distribution</a:t>
                      </a:r>
                      <a:endParaRPr lang="en-US" dirty="0"/>
                    </a:p>
                  </a:txBody>
                  <a:tcPr/>
                </a:tc>
              </a:tr>
              <a:tr h="370840">
                <a:tc>
                  <a:txBody>
                    <a:bodyPr/>
                    <a:lstStyle/>
                    <a:p>
                      <a:r>
                        <a:rPr lang="en-US" dirty="0" smtClean="0"/>
                        <a:t>Indexing/Sorting/range predicates</a:t>
                      </a:r>
                      <a:endParaRPr lang="en-US" dirty="0"/>
                    </a:p>
                  </a:txBody>
                  <a:tcPr/>
                </a:tc>
                <a:tc>
                  <a:txBody>
                    <a:bodyPr/>
                    <a:lstStyle/>
                    <a:p>
                      <a:r>
                        <a:rPr lang="en-US" dirty="0" smtClean="0"/>
                        <a:t>Order</a:t>
                      </a:r>
                      <a:endParaRPr lang="en-US" dirty="0"/>
                    </a:p>
                  </a:txBody>
                  <a:tcPr/>
                </a:tc>
              </a:tr>
              <a:tr h="370840">
                <a:tc>
                  <a:txBody>
                    <a:bodyPr/>
                    <a:lstStyle/>
                    <a:p>
                      <a:r>
                        <a:rPr lang="en-US" dirty="0" smtClean="0"/>
                        <a:t>Arithmetic</a:t>
                      </a:r>
                      <a:r>
                        <a:rPr lang="en-US" baseline="0" dirty="0" smtClean="0"/>
                        <a:t> operations</a:t>
                      </a:r>
                      <a:endParaRPr lang="en-US" dirty="0"/>
                    </a:p>
                  </a:txBody>
                  <a:tcPr/>
                </a:tc>
                <a:tc>
                  <a:txBody>
                    <a:bodyPr/>
                    <a:lstStyle/>
                    <a:p>
                      <a:r>
                        <a:rPr lang="en-US" dirty="0" smtClean="0"/>
                        <a:t>Nothing</a:t>
                      </a:r>
                      <a:endParaRPr lang="en-US" dirty="0"/>
                    </a:p>
                  </a:txBody>
                  <a:tcPr/>
                </a:tc>
              </a:tr>
            </a:tbl>
          </a:graphicData>
        </a:graphic>
      </p:graphicFrame>
      <p:sp>
        <p:nvSpPr>
          <p:cNvPr id="17" name="TextBox 16"/>
          <p:cNvSpPr txBox="1"/>
          <p:nvPr/>
        </p:nvSpPr>
        <p:spPr>
          <a:xfrm>
            <a:off x="5029200" y="5410200"/>
            <a:ext cx="3074624" cy="369332"/>
          </a:xfrm>
          <a:prstGeom prst="rect">
            <a:avLst/>
          </a:prstGeom>
          <a:solidFill>
            <a:schemeClr val="bg2"/>
          </a:solidFill>
          <a:ln>
            <a:solidFill>
              <a:schemeClr val="tx1"/>
            </a:solidFill>
          </a:ln>
        </p:spPr>
        <p:txBody>
          <a:bodyPr wrap="none" rtlCol="0">
            <a:spAutoFit/>
          </a:bodyPr>
          <a:lstStyle/>
          <a:p>
            <a:r>
              <a:rPr lang="en-US" dirty="0" smtClean="0"/>
              <a:t>Similar to CryptDB [SOSP,2011]</a:t>
            </a:r>
            <a:endParaRPr lang="en-US" dirty="0"/>
          </a:p>
        </p:txBody>
      </p:sp>
    </p:spTree>
    <p:extLst>
      <p:ext uri="{BB962C8B-B14F-4D97-AF65-F5344CB8AC3E}">
        <p14:creationId xmlns:p14="http://schemas.microsoft.com/office/powerpoint/2010/main" val="2390590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par>
                                <p:cTn id="23" presetID="10" presetClass="entr" presetSubtype="0"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500"/>
                                        <p:tgtEl>
                                          <p:spTgt spid="14"/>
                                        </p:tgtEl>
                                      </p:cBhvr>
                                    </p:animEffect>
                                  </p:childTnLst>
                                </p:cTn>
                              </p:par>
                              <p:par>
                                <p:cTn id="29" presetID="10" presetClass="entr" presetSubtype="0" fill="hold" nodeType="withEffect">
                                  <p:stCondLst>
                                    <p:cond delay="0"/>
                                  </p:stCondLst>
                                  <p:childTnLst>
                                    <p:set>
                                      <p:cBhvr>
                                        <p:cTn id="30" dur="1" fill="hold">
                                          <p:stCondLst>
                                            <p:cond delay="0"/>
                                          </p:stCondLst>
                                        </p:cTn>
                                        <p:tgtEl>
                                          <p:spTgt spid="16">
                                            <p:txEl>
                                              <p:pRg st="2" end="2"/>
                                            </p:txEl>
                                          </p:spTgt>
                                        </p:tgtEl>
                                        <p:attrNameLst>
                                          <p:attrName>style.visibility</p:attrName>
                                        </p:attrNameLst>
                                      </p:cBhvr>
                                      <p:to>
                                        <p:strVal val="visible"/>
                                      </p:to>
                                    </p:set>
                                    <p:animEffect transition="in" filter="fade">
                                      <p:cBhvr>
                                        <p:cTn id="31" dur="500"/>
                                        <p:tgtEl>
                                          <p:spTgt spid="16">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500"/>
                                        <p:tgtEl>
                                          <p:spTgt spid="19"/>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500"/>
                                        <p:tgtEl>
                                          <p:spTgt spid="20"/>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1"/>
                                        </p:tgtEl>
                                        <p:attrNameLst>
                                          <p:attrName>style.visibility</p:attrName>
                                        </p:attrNameLst>
                                      </p:cBhvr>
                                      <p:to>
                                        <p:strVal val="visible"/>
                                      </p:to>
                                    </p:set>
                                    <p:animEffect transition="in" filter="fade">
                                      <p:cBhvr>
                                        <p:cTn id="45" dur="500"/>
                                        <p:tgtEl>
                                          <p:spTgt spid="21"/>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5"/>
                                        </p:tgtEl>
                                        <p:attrNameLst>
                                          <p:attrName>style.visibility</p:attrName>
                                        </p:attrNameLst>
                                      </p:cBhvr>
                                      <p:to>
                                        <p:strVal val="visible"/>
                                      </p:to>
                                    </p:set>
                                    <p:animEffect transition="in" filter="fade">
                                      <p:cBhvr>
                                        <p:cTn id="48" dur="500"/>
                                        <p:tgtEl>
                                          <p:spTgt spid="5"/>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fade">
                                      <p:cBhvr>
                                        <p:cTn id="53" dur="500"/>
                                        <p:tgtEl>
                                          <p:spTgt spid="11"/>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17"/>
                                        </p:tgtEl>
                                        <p:attrNameLst>
                                          <p:attrName>style.visibility</p:attrName>
                                        </p:attrNameLst>
                                      </p:cBhvr>
                                      <p:to>
                                        <p:strVal val="visible"/>
                                      </p:to>
                                    </p:set>
                                    <p:animEffect transition="in" filter="fade">
                                      <p:cBhvr>
                                        <p:cTn id="5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13" grpId="0"/>
      <p:bldP spid="14" grpId="0"/>
      <p:bldP spid="18" grpId="0"/>
      <p:bldP spid="20" grpId="0"/>
      <p:bldP spid="21" grpId="0"/>
      <p:bldP spid="5" grpId="0"/>
      <p:bldP spid="1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Higher Security</a:t>
            </a:r>
            <a:endParaRPr lang="en-US" dirty="0"/>
          </a:p>
        </p:txBody>
      </p:sp>
      <p:sp>
        <p:nvSpPr>
          <p:cNvPr id="3" name="Content Placeholder 2"/>
          <p:cNvSpPr>
            <a:spLocks noGrp="1"/>
          </p:cNvSpPr>
          <p:nvPr>
            <p:ph idx="1"/>
          </p:nvPr>
        </p:nvSpPr>
        <p:spPr>
          <a:xfrm>
            <a:off x="457200" y="1295400"/>
            <a:ext cx="8229600" cy="5029200"/>
          </a:xfrm>
        </p:spPr>
        <p:txBody>
          <a:bodyPr>
            <a:normAutofit fontScale="92500"/>
          </a:bodyPr>
          <a:lstStyle/>
          <a:p>
            <a:r>
              <a:rPr lang="en-US" dirty="0" smtClean="0">
                <a:sym typeface="Wingdings" pitchFamily="2" charset="2"/>
              </a:rPr>
              <a:t>Information leakage can be controlled</a:t>
            </a:r>
          </a:p>
          <a:p>
            <a:pPr lvl="1"/>
            <a:r>
              <a:rPr lang="en-US" dirty="0" smtClean="0">
                <a:sym typeface="Wingdings" pitchFamily="2" charset="2"/>
              </a:rPr>
              <a:t>Insight: full </a:t>
            </a:r>
            <a:r>
              <a:rPr lang="en-US" dirty="0">
                <a:sym typeface="Wingdings" pitchFamily="2" charset="2"/>
              </a:rPr>
              <a:t>scans naturally have fixed access patterns</a:t>
            </a:r>
          </a:p>
          <a:p>
            <a:r>
              <a:rPr lang="en-US" dirty="0" smtClean="0"/>
              <a:t>Our contribution: </a:t>
            </a:r>
          </a:p>
          <a:p>
            <a:pPr lvl="1"/>
            <a:r>
              <a:rPr lang="en-US" dirty="0" smtClean="0"/>
              <a:t>Full SQL using scan-based plans</a:t>
            </a:r>
          </a:p>
          <a:p>
            <a:pPr lvl="1"/>
            <a:r>
              <a:rPr lang="en-US" dirty="0" smtClean="0"/>
              <a:t>Reveals only intermediate result sizes</a:t>
            </a:r>
          </a:p>
          <a:p>
            <a:pPr lvl="1"/>
            <a:r>
              <a:rPr lang="en-US" dirty="0" smtClean="0"/>
              <a:t>Indexing is an open problem</a:t>
            </a:r>
          </a:p>
          <a:p>
            <a:r>
              <a:rPr lang="en-US" dirty="0" smtClean="0"/>
              <a:t>Putting </a:t>
            </a:r>
            <a:r>
              <a:rPr lang="en-US" dirty="0"/>
              <a:t>it </a:t>
            </a:r>
            <a:r>
              <a:rPr lang="en-US" dirty="0" smtClean="0"/>
              <a:t>together</a:t>
            </a:r>
          </a:p>
          <a:p>
            <a:pPr lvl="1"/>
            <a:r>
              <a:rPr lang="en-US" dirty="0" smtClean="0"/>
              <a:t>Single </a:t>
            </a:r>
            <a:r>
              <a:rPr lang="en-US" dirty="0"/>
              <a:t>system with </a:t>
            </a:r>
            <a:r>
              <a:rPr lang="en-US" dirty="0" smtClean="0"/>
              <a:t>“</a:t>
            </a:r>
            <a:r>
              <a:rPr lang="en-US" dirty="0" err="1" smtClean="0"/>
              <a:t>diallable</a:t>
            </a:r>
            <a:r>
              <a:rPr lang="en-US" smtClean="0"/>
              <a:t>” column-level knobs</a:t>
            </a:r>
            <a:endParaRPr lang="en-US" dirty="0" smtClean="0"/>
          </a:p>
          <a:p>
            <a:pPr lvl="1"/>
            <a:r>
              <a:rPr lang="en-US" dirty="0" smtClean="0"/>
              <a:t>“One </a:t>
            </a:r>
            <a:r>
              <a:rPr lang="en-US" dirty="0"/>
              <a:t>size does not fit all</a:t>
            </a:r>
            <a:r>
              <a:rPr lang="en-US" dirty="0" smtClean="0"/>
              <a:t>” </a:t>
            </a:r>
            <a:r>
              <a:rPr lang="en-US" dirty="0"/>
              <a:t>– separate solution for analytical workloads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1547588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fade">
                                      <p:cBhvr>
                                        <p:cTn id="10" dur="500"/>
                                        <p:tgtEl>
                                          <p:spTgt spid="3">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fade">
                                      <p:cBhvr>
                                        <p:cTn id="1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24428"/>
          </a:xfrm>
        </p:spPr>
        <p:txBody>
          <a:bodyPr>
            <a:normAutofit/>
          </a:bodyPr>
          <a:lstStyle/>
          <a:p>
            <a:r>
              <a:rPr lang="en-US" dirty="0" smtClean="0"/>
              <a:t>Problem: Data Confidentiality</a:t>
            </a:r>
            <a:endParaRPr lang="en-US" dirty="0"/>
          </a:p>
        </p:txBody>
      </p:sp>
      <p:graphicFrame>
        <p:nvGraphicFramePr>
          <p:cNvPr id="23" name="Table 22"/>
          <p:cNvGraphicFramePr>
            <a:graphicFrameLocks noGrp="1"/>
          </p:cNvGraphicFramePr>
          <p:nvPr>
            <p:extLst>
              <p:ext uri="{D42A27DB-BD31-4B8C-83A1-F6EECF244321}">
                <p14:modId xmlns:p14="http://schemas.microsoft.com/office/powerpoint/2010/main" val="2779346231"/>
              </p:ext>
            </p:extLst>
          </p:nvPr>
        </p:nvGraphicFramePr>
        <p:xfrm>
          <a:off x="1524000" y="4804286"/>
          <a:ext cx="2057400" cy="1596514"/>
        </p:xfrm>
        <a:graphic>
          <a:graphicData uri="http://schemas.openxmlformats.org/drawingml/2006/table">
            <a:tbl>
              <a:tblPr firstRow="1" bandRow="1">
                <a:tableStyleId>{5C22544A-7EE6-4342-B048-85BDC9FD1C3A}</a:tableStyleId>
              </a:tblPr>
              <a:tblGrid>
                <a:gridCol w="685800"/>
                <a:gridCol w="533400"/>
                <a:gridCol w="838200"/>
              </a:tblGrid>
              <a:tr h="370840">
                <a:tc>
                  <a:txBody>
                    <a:bodyPr/>
                    <a:lstStyle/>
                    <a:p>
                      <a:r>
                        <a:rPr lang="en-US" sz="1400" dirty="0" smtClean="0"/>
                        <a:t>Name</a:t>
                      </a:r>
                      <a:endParaRPr lang="en-US" sz="1400" dirty="0"/>
                    </a:p>
                  </a:txBody>
                  <a:tcPr/>
                </a:tc>
                <a:tc>
                  <a:txBody>
                    <a:bodyPr/>
                    <a:lstStyle/>
                    <a:p>
                      <a:r>
                        <a:rPr lang="en-US" sz="1400" dirty="0" smtClean="0"/>
                        <a:t>Age</a:t>
                      </a:r>
                      <a:endParaRPr lang="en-US" sz="1400" dirty="0"/>
                    </a:p>
                  </a:txBody>
                  <a:tcPr/>
                </a:tc>
                <a:tc>
                  <a:txBody>
                    <a:bodyPr/>
                    <a:lstStyle/>
                    <a:p>
                      <a:r>
                        <a:rPr lang="en-US" sz="1400" dirty="0" smtClean="0"/>
                        <a:t>Disease</a:t>
                      </a:r>
                      <a:endParaRPr lang="en-US" sz="1400" dirty="0"/>
                    </a:p>
                  </a:txBody>
                  <a:tcPr/>
                </a:tc>
              </a:tr>
              <a:tr h="311274">
                <a:tc>
                  <a:txBody>
                    <a:bodyPr/>
                    <a:lstStyle/>
                    <a:p>
                      <a:r>
                        <a:rPr lang="en-US" sz="1400" dirty="0" smtClean="0"/>
                        <a:t>Alice</a:t>
                      </a:r>
                      <a:endParaRPr lang="en-US" sz="1400" dirty="0"/>
                    </a:p>
                  </a:txBody>
                  <a:tcPr/>
                </a:tc>
                <a:tc>
                  <a:txBody>
                    <a:bodyPr/>
                    <a:lstStyle/>
                    <a:p>
                      <a:r>
                        <a:rPr lang="en-US" sz="1400" dirty="0" smtClean="0"/>
                        <a:t>12</a:t>
                      </a:r>
                      <a:endParaRPr lang="en-US" sz="1400" dirty="0"/>
                    </a:p>
                  </a:txBody>
                  <a:tcPr/>
                </a:tc>
                <a:tc>
                  <a:txBody>
                    <a:bodyPr/>
                    <a:lstStyle/>
                    <a:p>
                      <a:r>
                        <a:rPr lang="en-US" sz="1400" dirty="0" smtClean="0"/>
                        <a:t>Flu</a:t>
                      </a:r>
                      <a:endParaRPr lang="en-US" sz="1400" dirty="0"/>
                    </a:p>
                  </a:txBody>
                  <a:tcPr/>
                </a:tc>
              </a:tr>
              <a:tr h="304800">
                <a:tc>
                  <a:txBody>
                    <a:bodyPr/>
                    <a:lstStyle/>
                    <a:p>
                      <a:r>
                        <a:rPr lang="en-US" sz="1400" dirty="0" smtClean="0"/>
                        <a:t>Bob</a:t>
                      </a:r>
                      <a:endParaRPr lang="en-US" sz="1400" dirty="0"/>
                    </a:p>
                  </a:txBody>
                  <a:tcPr/>
                </a:tc>
                <a:tc>
                  <a:txBody>
                    <a:bodyPr/>
                    <a:lstStyle/>
                    <a:p>
                      <a:r>
                        <a:rPr lang="en-US" sz="1400" dirty="0" smtClean="0"/>
                        <a:t>51</a:t>
                      </a:r>
                      <a:endParaRPr lang="en-US" sz="1400" dirty="0"/>
                    </a:p>
                  </a:txBody>
                  <a:tcPr/>
                </a:tc>
                <a:tc>
                  <a:txBody>
                    <a:bodyPr/>
                    <a:lstStyle/>
                    <a:p>
                      <a:r>
                        <a:rPr lang="en-US" sz="1400" dirty="0" smtClean="0"/>
                        <a:t>Diabetes</a:t>
                      </a:r>
                      <a:endParaRPr lang="en-US" sz="1400" dirty="0"/>
                    </a:p>
                  </a:txBody>
                  <a:tcPr/>
                </a:tc>
              </a:tr>
              <a:tr h="304800">
                <a:tc>
                  <a:txBody>
                    <a:bodyPr/>
                    <a:lstStyle/>
                    <a:p>
                      <a:r>
                        <a:rPr lang="en-US" sz="1400" dirty="0" smtClean="0"/>
                        <a:t>Chen</a:t>
                      </a:r>
                      <a:endParaRPr lang="en-US" sz="1400" dirty="0"/>
                    </a:p>
                  </a:txBody>
                  <a:tcPr/>
                </a:tc>
                <a:tc>
                  <a:txBody>
                    <a:bodyPr/>
                    <a:lstStyle/>
                    <a:p>
                      <a:r>
                        <a:rPr lang="en-US" sz="1400" dirty="0" smtClean="0"/>
                        <a:t>24</a:t>
                      </a:r>
                      <a:endParaRPr lang="en-US" sz="1400" dirty="0"/>
                    </a:p>
                  </a:txBody>
                  <a:tcPr/>
                </a:tc>
                <a:tc>
                  <a:txBody>
                    <a:bodyPr/>
                    <a:lstStyle/>
                    <a:p>
                      <a:r>
                        <a:rPr lang="en-US" sz="1400" dirty="0" smtClean="0"/>
                        <a:t>Flu</a:t>
                      </a:r>
                      <a:endParaRPr lang="en-US" sz="1400" dirty="0"/>
                    </a:p>
                  </a:txBody>
                  <a:tcPr/>
                </a:tc>
              </a:tr>
              <a:tr h="304800">
                <a:tc>
                  <a:txBody>
                    <a:bodyPr/>
                    <a:lstStyle/>
                    <a:p>
                      <a:r>
                        <a:rPr lang="en-US" sz="1400" dirty="0" smtClean="0"/>
                        <a:t>Dan</a:t>
                      </a:r>
                      <a:endParaRPr lang="en-US" sz="1400" dirty="0"/>
                    </a:p>
                  </a:txBody>
                  <a:tcPr/>
                </a:tc>
                <a:tc>
                  <a:txBody>
                    <a:bodyPr/>
                    <a:lstStyle/>
                    <a:p>
                      <a:r>
                        <a:rPr lang="en-US" sz="1400" dirty="0" smtClean="0"/>
                        <a:t>36</a:t>
                      </a:r>
                      <a:endParaRPr lang="en-US" sz="1400" dirty="0"/>
                    </a:p>
                  </a:txBody>
                  <a:tcPr/>
                </a:tc>
                <a:tc>
                  <a:txBody>
                    <a:bodyPr/>
                    <a:lstStyle/>
                    <a:p>
                      <a:r>
                        <a:rPr lang="en-US" sz="1400" dirty="0" smtClean="0"/>
                        <a:t>Cold</a:t>
                      </a:r>
                      <a:endParaRPr lang="en-US" sz="1400" dirty="0"/>
                    </a:p>
                  </a:txBody>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3374911763"/>
              </p:ext>
            </p:extLst>
          </p:nvPr>
        </p:nvGraphicFramePr>
        <p:xfrm>
          <a:off x="4343400" y="4876800"/>
          <a:ext cx="2057400" cy="1644330"/>
        </p:xfrm>
        <a:graphic>
          <a:graphicData uri="http://schemas.openxmlformats.org/drawingml/2006/table">
            <a:tbl>
              <a:tblPr firstRow="1" bandRow="1">
                <a:tableStyleId>{5C22544A-7EE6-4342-B048-85BDC9FD1C3A}</a:tableStyleId>
              </a:tblPr>
              <a:tblGrid>
                <a:gridCol w="704877"/>
                <a:gridCol w="514323"/>
                <a:gridCol w="838200"/>
              </a:tblGrid>
              <a:tr h="172405">
                <a:tc>
                  <a:txBody>
                    <a:bodyPr/>
                    <a:lstStyle/>
                    <a:p>
                      <a:r>
                        <a:rPr lang="en-US" sz="1400" dirty="0" smtClean="0"/>
                        <a:t>Name</a:t>
                      </a:r>
                      <a:endParaRPr lang="en-US" sz="1400" dirty="0"/>
                    </a:p>
                  </a:txBody>
                  <a:tcPr marL="115506" marR="115506" marT="57753" marB="57753"/>
                </a:tc>
                <a:tc>
                  <a:txBody>
                    <a:bodyPr/>
                    <a:lstStyle/>
                    <a:p>
                      <a:r>
                        <a:rPr lang="en-US" sz="1400" dirty="0" smtClean="0"/>
                        <a:t>Age</a:t>
                      </a:r>
                      <a:endParaRPr lang="en-US" sz="1400" dirty="0"/>
                    </a:p>
                  </a:txBody>
                  <a:tcPr marL="115506" marR="115506" marT="57753" marB="57753"/>
                </a:tc>
                <a:tc>
                  <a:txBody>
                    <a:bodyPr/>
                    <a:lstStyle/>
                    <a:p>
                      <a:r>
                        <a:rPr lang="en-US" sz="1400" dirty="0" smtClean="0"/>
                        <a:t>Disease</a:t>
                      </a:r>
                      <a:endParaRPr lang="en-US" sz="1400" dirty="0"/>
                    </a:p>
                  </a:txBody>
                  <a:tcPr marL="115506" marR="115506" marT="57753" marB="57753"/>
                </a:tc>
              </a:tr>
              <a:tr h="3016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X%*!</a:t>
                      </a:r>
                    </a:p>
                  </a:txBody>
                  <a:tcPr marL="115506" marR="115506" marT="57753" marB="57753"/>
                </a:tc>
                <a:tc>
                  <a:txBody>
                    <a:bodyPr/>
                    <a:lstStyle/>
                    <a:p>
                      <a:r>
                        <a:rPr lang="en-US" sz="1400" dirty="0" smtClean="0"/>
                        <a:t>)C</a:t>
                      </a:r>
                      <a:endParaRPr lang="en-US" sz="1400" dirty="0"/>
                    </a:p>
                  </a:txBody>
                  <a:tcPr marL="115506" marR="115506" marT="57753" marB="5775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!x8J</a:t>
                      </a:r>
                    </a:p>
                  </a:txBody>
                  <a:tcPr marL="115506" marR="115506" marT="57753" marB="57753"/>
                </a:tc>
              </a:tr>
              <a:tr h="277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~4Yz</a:t>
                      </a:r>
                    </a:p>
                  </a:txBody>
                  <a:tcPr marL="115506" marR="115506" marT="57753" marB="57753"/>
                </a:tc>
                <a:tc>
                  <a:txBody>
                    <a:bodyPr/>
                    <a:lstStyle/>
                    <a:p>
                      <a:r>
                        <a:rPr lang="en-US" sz="1400" dirty="0" smtClean="0"/>
                        <a:t>##</a:t>
                      </a:r>
                      <a:endParaRPr lang="en-US" sz="1400" dirty="0"/>
                    </a:p>
                  </a:txBody>
                  <a:tcPr marL="115506" marR="115506" marT="57753" marB="5775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t>
                      </a:r>
                      <a:r>
                        <a:rPr lang="en-US" sz="1400" dirty="0" err="1" smtClean="0"/>
                        <a:t>zFr#x</a:t>
                      </a:r>
                      <a:endParaRPr lang="en-US" sz="1400" dirty="0" smtClean="0"/>
                    </a:p>
                  </a:txBody>
                  <a:tcPr marL="115506" marR="115506" marT="57753" marB="57753"/>
                </a:tc>
              </a:tr>
              <a:tr h="2943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T$H2</a:t>
                      </a:r>
                    </a:p>
                  </a:txBody>
                  <a:tcPr marL="115506" marR="115506" marT="57753" marB="57753"/>
                </a:tc>
                <a:tc>
                  <a:txBody>
                    <a:bodyPr/>
                    <a:lstStyle/>
                    <a:p>
                      <a:r>
                        <a:rPr lang="en-US" sz="1400" dirty="0" smtClean="0"/>
                        <a:t>!*</a:t>
                      </a:r>
                      <a:endParaRPr lang="en-US" sz="1400" dirty="0"/>
                    </a:p>
                  </a:txBody>
                  <a:tcPr marL="115506" marR="115506" marT="57753" marB="5775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t>
                      </a:r>
                      <a:r>
                        <a:rPr lang="en-US" sz="1400" dirty="0" err="1" smtClean="0"/>
                        <a:t>tG</a:t>
                      </a:r>
                      <a:endParaRPr lang="en-US" sz="1400" dirty="0" smtClean="0"/>
                    </a:p>
                  </a:txBody>
                  <a:tcPr marL="115506" marR="115506" marT="57753" marB="57753"/>
                </a:tc>
              </a:tr>
              <a:tr h="2294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&lt;*</a:t>
                      </a:r>
                      <a:r>
                        <a:rPr lang="en-US" sz="1400" dirty="0" err="1" smtClean="0"/>
                        <a:t>fB</a:t>
                      </a:r>
                      <a:endParaRPr lang="en-US" sz="1400" dirty="0" smtClean="0"/>
                    </a:p>
                  </a:txBody>
                  <a:tcPr marL="115506" marR="115506" marT="57753" marB="57753"/>
                </a:tc>
                <a:tc>
                  <a:txBody>
                    <a:bodyPr/>
                    <a:lstStyle/>
                    <a:p>
                      <a:r>
                        <a:rPr lang="en-US" sz="1400" dirty="0" smtClean="0"/>
                        <a:t>@$</a:t>
                      </a:r>
                      <a:endParaRPr lang="en-US" sz="1400" dirty="0"/>
                    </a:p>
                  </a:txBody>
                  <a:tcPr marL="115506" marR="115506" marT="57753" marB="5775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BxU3</a:t>
                      </a:r>
                    </a:p>
                  </a:txBody>
                  <a:tcPr marL="115506" marR="115506" marT="57753" marB="57753"/>
                </a:tc>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
        <p:nvSpPr>
          <p:cNvPr id="18" name="Flowchart: Magnetic Disk 17"/>
          <p:cNvSpPr/>
          <p:nvPr/>
        </p:nvSpPr>
        <p:spPr>
          <a:xfrm>
            <a:off x="1524000" y="3352800"/>
            <a:ext cx="1581912" cy="1408176"/>
          </a:xfrm>
          <a:prstGeom prst="flowChartMagneticDisk">
            <a:avLst/>
          </a:prstGeom>
          <a:solidFill>
            <a:schemeClr val="accent1">
              <a:alpha val="2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tx1"/>
                </a:solidFill>
                <a:latin typeface="Segoe Light" pitchFamily="34" charset="0"/>
              </a:rPr>
              <a:t>Data</a:t>
            </a:r>
          </a:p>
        </p:txBody>
      </p:sp>
      <p:cxnSp>
        <p:nvCxnSpPr>
          <p:cNvPr id="21" name="Straight Connector 20"/>
          <p:cNvCxnSpPr/>
          <p:nvPr/>
        </p:nvCxnSpPr>
        <p:spPr>
          <a:xfrm>
            <a:off x="3886200" y="846478"/>
            <a:ext cx="0" cy="5538936"/>
          </a:xfrm>
          <a:prstGeom prst="line">
            <a:avLst/>
          </a:prstGeom>
          <a:ln>
            <a:solidFill>
              <a:schemeClr val="bg1">
                <a:lumMod val="50000"/>
              </a:schemeClr>
            </a:solidFill>
            <a:headEnd type="arrow" w="med" len="med"/>
            <a:tailEnd type="arrow" w="med" len="med"/>
          </a:ln>
        </p:spPr>
        <p:style>
          <a:lnRef idx="2">
            <a:schemeClr val="dk1"/>
          </a:lnRef>
          <a:fillRef idx="0">
            <a:schemeClr val="dk1"/>
          </a:fillRef>
          <a:effectRef idx="1">
            <a:schemeClr val="dk1"/>
          </a:effectRef>
          <a:fontRef idx="minor">
            <a:schemeClr val="tx1"/>
          </a:fontRef>
        </p:style>
      </p:cxnSp>
      <p:sp>
        <p:nvSpPr>
          <p:cNvPr id="25" name="Rectangle 24"/>
          <p:cNvSpPr/>
          <p:nvPr/>
        </p:nvSpPr>
        <p:spPr>
          <a:xfrm>
            <a:off x="1524000" y="2039230"/>
            <a:ext cx="1524000" cy="943697"/>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t>DBMS</a:t>
            </a:r>
            <a:endParaRPr lang="en-US" dirty="0"/>
          </a:p>
        </p:txBody>
      </p:sp>
      <p:sp>
        <p:nvSpPr>
          <p:cNvPr id="30" name="Rectangle 29"/>
          <p:cNvSpPr/>
          <p:nvPr/>
        </p:nvSpPr>
        <p:spPr>
          <a:xfrm>
            <a:off x="152400" y="914400"/>
            <a:ext cx="3733800" cy="707886"/>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4000" b="1" dirty="0" smtClean="0">
                <a:ln/>
                <a:solidFill>
                  <a:srgbClr val="9BBB59"/>
                </a:solidFill>
              </a:rPr>
              <a:t>Trusted Client</a:t>
            </a:r>
            <a:endParaRPr lang="en-US" sz="4000" b="1" dirty="0">
              <a:ln/>
              <a:solidFill>
                <a:srgbClr val="9BBB59"/>
              </a:solidFill>
            </a:endParaRPr>
          </a:p>
        </p:txBody>
      </p:sp>
      <p:sp>
        <p:nvSpPr>
          <p:cNvPr id="31" name="Rectangle 30"/>
          <p:cNvSpPr/>
          <p:nvPr/>
        </p:nvSpPr>
        <p:spPr>
          <a:xfrm>
            <a:off x="4111961" y="892314"/>
            <a:ext cx="3812839" cy="707886"/>
          </a:xfrm>
          <a:prstGeom prst="rect">
            <a:avLst/>
          </a:prstGeom>
          <a:noFill/>
        </p:spPr>
        <p:txBody>
          <a:bodyPr wrap="none" lIns="91440" tIns="45720" rIns="91440" bIns="45720">
            <a:spAutoFit/>
          </a:bodyPr>
          <a:lstStyle/>
          <a:p>
            <a:pPr algn="ctr"/>
            <a:r>
              <a:rPr lang="en-US" sz="4000" b="1" dirty="0" smtClean="0">
                <a:ln w="18000">
                  <a:solidFill>
                    <a:srgbClr val="C0504D">
                      <a:satMod val="140000"/>
                    </a:srgbClr>
                  </a:solidFill>
                  <a:prstDash val="solid"/>
                  <a:miter lim="800000"/>
                </a:ln>
                <a:noFill/>
                <a:effectLst>
                  <a:outerShdw blurRad="25500" dist="23000" dir="7020000" algn="tl">
                    <a:srgbClr val="000000">
                      <a:alpha val="50000"/>
                    </a:srgbClr>
                  </a:outerShdw>
                </a:effectLst>
              </a:rPr>
              <a:t>Untrusted Server</a:t>
            </a:r>
            <a:endParaRPr lang="en-US" sz="4000" b="1" dirty="0">
              <a:ln w="18000">
                <a:solidFill>
                  <a:srgbClr val="C0504D">
                    <a:satMod val="140000"/>
                  </a:srgbClr>
                </a:solidFill>
                <a:prstDash val="solid"/>
                <a:miter lim="800000"/>
              </a:ln>
              <a:noFill/>
              <a:effectLst>
                <a:outerShdw blurRad="25500" dist="23000" dir="7020000" algn="tl">
                  <a:srgbClr val="000000">
                    <a:alpha val="50000"/>
                  </a:srgbClr>
                </a:outerShdw>
              </a:effectLst>
            </a:endParaRPr>
          </a:p>
        </p:txBody>
      </p:sp>
      <p:sp>
        <p:nvSpPr>
          <p:cNvPr id="33" name="TextBox 32"/>
          <p:cNvSpPr txBox="1"/>
          <p:nvPr/>
        </p:nvSpPr>
        <p:spPr>
          <a:xfrm>
            <a:off x="6629400" y="3581400"/>
            <a:ext cx="2254479" cy="1015663"/>
          </a:xfrm>
          <a:prstGeom prst="rect">
            <a:avLst/>
          </a:prstGeom>
          <a:noFill/>
        </p:spPr>
        <p:txBody>
          <a:bodyPr wrap="square" rtlCol="0">
            <a:spAutoFit/>
          </a:bodyPr>
          <a:lstStyle/>
          <a:p>
            <a:r>
              <a:rPr lang="en-US" sz="2000" dirty="0">
                <a:solidFill>
                  <a:prstClr val="black"/>
                </a:solidFill>
                <a:latin typeface="Segoe UI Light" pitchFamily="34" charset="0"/>
              </a:rPr>
              <a:t>Cloud </a:t>
            </a:r>
            <a:r>
              <a:rPr lang="en-US" sz="2000" dirty="0" smtClean="0">
                <a:solidFill>
                  <a:prstClr val="black"/>
                </a:solidFill>
                <a:latin typeface="Segoe UI Light" pitchFamily="34" charset="0"/>
              </a:rPr>
              <a:t>Admin</a:t>
            </a:r>
          </a:p>
          <a:p>
            <a:pPr marL="342900" indent="-342900">
              <a:buFont typeface="Arial" pitchFamily="34" charset="0"/>
              <a:buChar char="•"/>
            </a:pPr>
            <a:r>
              <a:rPr lang="en-US" sz="2000" dirty="0" smtClean="0">
                <a:solidFill>
                  <a:prstClr val="black"/>
                </a:solidFill>
                <a:latin typeface="Segoe UI Light" pitchFamily="34" charset="0"/>
              </a:rPr>
              <a:t>Super-user with console access</a:t>
            </a:r>
            <a:endParaRPr lang="en-US" sz="2000" dirty="0">
              <a:solidFill>
                <a:prstClr val="black"/>
              </a:solidFill>
              <a:latin typeface="Segoe UI Light" pitchFamily="34" charset="0"/>
            </a:endParaRPr>
          </a:p>
        </p:txBody>
      </p:sp>
      <p:sp>
        <p:nvSpPr>
          <p:cNvPr id="36" name="Flowchart: Magnetic Disk 35"/>
          <p:cNvSpPr/>
          <p:nvPr/>
        </p:nvSpPr>
        <p:spPr>
          <a:xfrm>
            <a:off x="4572000" y="3352800"/>
            <a:ext cx="1584176" cy="1411717"/>
          </a:xfrm>
          <a:prstGeom prst="flowChartMagneticDisk">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smtClean="0">
                <a:solidFill>
                  <a:schemeClr val="tx1"/>
                </a:solidFill>
                <a:latin typeface="Segoe Light" pitchFamily="34" charset="0"/>
              </a:rPr>
              <a:t>EncryptedData</a:t>
            </a:r>
            <a:endParaRPr lang="en-US" sz="2400" dirty="0">
              <a:solidFill>
                <a:schemeClr val="tx1"/>
              </a:solidFill>
              <a:latin typeface="Segoe Light" pitchFamily="34" charset="0"/>
            </a:endParaRPr>
          </a:p>
        </p:txBody>
      </p:sp>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3048000"/>
            <a:ext cx="533400" cy="488046"/>
          </a:xfrm>
          <a:prstGeom prst="rect">
            <a:avLst/>
          </a:prstGeom>
        </p:spPr>
      </p:pic>
      <p:pic>
        <p:nvPicPr>
          <p:cNvPr id="24" name="Picture 2" descr="C:\Users\Prags\AppData\Local\Microsoft\Windows\Temporary Internet Files\Content.IE5\2WTZUMXZ\MC90044190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78785" y="2133600"/>
            <a:ext cx="607815" cy="718212"/>
          </a:xfrm>
          <a:prstGeom prst="rect">
            <a:avLst/>
          </a:prstGeom>
          <a:noFill/>
          <a:extLst>
            <a:ext uri="{909E8E84-426E-40DD-AFC4-6F175D3DCCD1}">
              <a14:hiddenFill xmlns:a14="http://schemas.microsoft.com/office/drawing/2010/main">
                <a:solidFill>
                  <a:srgbClr val="FFFFFF"/>
                </a:solidFill>
              </a14:hiddenFill>
            </a:ext>
          </a:extLst>
        </p:spPr>
      </p:pic>
      <p:sp>
        <p:nvSpPr>
          <p:cNvPr id="29" name="Can 28"/>
          <p:cNvSpPr/>
          <p:nvPr/>
        </p:nvSpPr>
        <p:spPr>
          <a:xfrm>
            <a:off x="1972056" y="3292023"/>
            <a:ext cx="685800" cy="594177"/>
          </a:xfrm>
          <a:prstGeom prst="can">
            <a:avLst/>
          </a:prstGeom>
          <a:solidFill>
            <a:schemeClr val="accent1">
              <a:alpha val="2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solidFill>
                  <a:schemeClr val="tx1"/>
                </a:solidFill>
              </a:rPr>
              <a:t>Key</a:t>
            </a:r>
            <a:endParaRPr lang="en-US" dirty="0">
              <a:solidFill>
                <a:schemeClr val="tx1"/>
              </a:solidFill>
            </a:endParaRPr>
          </a:p>
        </p:txBody>
      </p:sp>
      <p:sp>
        <p:nvSpPr>
          <p:cNvPr id="34" name="Rectangle 33"/>
          <p:cNvSpPr/>
          <p:nvPr/>
        </p:nvSpPr>
        <p:spPr>
          <a:xfrm>
            <a:off x="4343400" y="2057400"/>
            <a:ext cx="1524000" cy="943697"/>
          </a:xfrm>
          <a:prstGeom prst="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t>DBMS</a:t>
            </a:r>
            <a:endParaRPr lang="en-US" dirty="0"/>
          </a:p>
        </p:txBody>
      </p:sp>
    </p:spTree>
    <p:extLst>
      <p:ext uri="{BB962C8B-B14F-4D97-AF65-F5344CB8AC3E}">
        <p14:creationId xmlns:p14="http://schemas.microsoft.com/office/powerpoint/2010/main" val="1946016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5E-6 4.81481E-6 L 0.33021 -0.00255 " pathEditMode="relative" rAng="0" ptsTypes="AA">
                                      <p:cBhvr>
                                        <p:cTn id="6" dur="2000" fill="hold"/>
                                        <p:tgtEl>
                                          <p:spTgt spid="18"/>
                                        </p:tgtEl>
                                        <p:attrNameLst>
                                          <p:attrName>ppt_x</p:attrName>
                                          <p:attrName>ppt_y</p:attrName>
                                        </p:attrNameLst>
                                      </p:cBhvr>
                                      <p:rCtr x="16510" y="-139"/>
                                    </p:animMotion>
                                  </p:childTnLst>
                                </p:cTn>
                              </p:par>
                              <p:par>
                                <p:cTn id="7" presetID="42" presetClass="path" presetSubtype="0" accel="50000" decel="50000" fill="hold" nodeType="withEffect">
                                  <p:stCondLst>
                                    <p:cond delay="0"/>
                                  </p:stCondLst>
                                  <p:childTnLst>
                                    <p:animMotion origin="layout" path="M 3.33333E-6 1.85185E-6 L 0.3125 0.00532 " pathEditMode="relative" rAng="0" ptsTypes="AA">
                                      <p:cBhvr>
                                        <p:cTn id="8" dur="2000" fill="hold"/>
                                        <p:tgtEl>
                                          <p:spTgt spid="23"/>
                                        </p:tgtEl>
                                        <p:attrNameLst>
                                          <p:attrName>ppt_x</p:attrName>
                                          <p:attrName>ppt_y</p:attrName>
                                        </p:attrNameLst>
                                      </p:cBhvr>
                                      <p:rCtr x="15625" y="255"/>
                                    </p:animMotion>
                                  </p:childTnLst>
                                </p:cTn>
                              </p:par>
                              <p:par>
                                <p:cTn id="9" presetID="22" presetClass="entr" presetSubtype="4" fill="hold" grpId="0" nodeType="with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down)">
                                      <p:cBhvr>
                                        <p:cTn id="11" dur="500"/>
                                        <p:tgtEl>
                                          <p:spTgt spid="33"/>
                                        </p:tgtEl>
                                      </p:cBhvr>
                                    </p:animEffect>
                                  </p:childTnLst>
                                </p:cTn>
                              </p:par>
                              <p:par>
                                <p:cTn id="12" presetID="1" presetClass="entr" presetSubtype="0" fill="hold" nodeType="withEffect">
                                  <p:stCondLst>
                                    <p:cond delay="0"/>
                                  </p:stCondLst>
                                  <p:childTnLst>
                                    <p:set>
                                      <p:cBhvr>
                                        <p:cTn id="13" dur="1" fill="hold">
                                          <p:stCondLst>
                                            <p:cond delay="0"/>
                                          </p:stCondLst>
                                        </p:cTn>
                                        <p:tgtEl>
                                          <p:spTgt spid="22"/>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36"/>
                                        </p:tgtEl>
                                        <p:attrNameLst>
                                          <p:attrName>style.visibility</p:attrName>
                                        </p:attrNameLst>
                                      </p:cBhvr>
                                      <p:to>
                                        <p:strVal val="visible"/>
                                      </p:to>
                                    </p:set>
                                    <p:animEffect transition="in" filter="wheel(1)">
                                      <p:cBhvr>
                                        <p:cTn id="18" dur="2000"/>
                                        <p:tgtEl>
                                          <p:spTgt spid="36"/>
                                        </p:tgtEl>
                                      </p:cBhvr>
                                    </p:animEffect>
                                  </p:childTnLst>
                                </p:cTn>
                              </p:par>
                              <p:par>
                                <p:cTn id="19" presetID="21" presetClass="entr" presetSubtype="1"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heel(1)">
                                      <p:cBhvr>
                                        <p:cTn id="21" dur="2000"/>
                                        <p:tgtEl>
                                          <p:spTgt spid="16"/>
                                        </p:tgtEl>
                                      </p:cBhvr>
                                    </p:animEffect>
                                  </p:childTnLst>
                                </p:cTn>
                              </p:par>
                              <p:par>
                                <p:cTn id="22" presetID="6" presetClass="entr" presetSubtype="16" fill="hold" grpId="0" nodeType="with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circle(in)">
                                      <p:cBhvr>
                                        <p:cTn id="24" dur="2000"/>
                                        <p:tgtEl>
                                          <p:spTgt spid="29"/>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path" presetSubtype="0" accel="50000" decel="50000" fill="hold" grpId="0" nodeType="clickEffect">
                                  <p:stCondLst>
                                    <p:cond delay="0"/>
                                  </p:stCondLst>
                                  <p:childTnLst>
                                    <p:animMotion origin="layout" path="M 0 0.00047 L 0.30833 -0.00208 " pathEditMode="relative" rAng="0" ptsTypes="AA">
                                      <p:cBhvr>
                                        <p:cTn id="28" dur="2000" fill="hold"/>
                                        <p:tgtEl>
                                          <p:spTgt spid="25"/>
                                        </p:tgtEl>
                                        <p:attrNameLst>
                                          <p:attrName>ppt_x</p:attrName>
                                          <p:attrName>ppt_y</p:attrName>
                                        </p:attrNameLst>
                                      </p:cBhvr>
                                      <p:rCtr x="15417" y="-139"/>
                                    </p:animMotion>
                                  </p:childTnLst>
                                </p:cTn>
                              </p:par>
                              <p:par>
                                <p:cTn id="29" presetID="6" presetClass="entr" presetSubtype="16" fill="hold" grpId="0" nodeType="with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circle(in)">
                                      <p:cBhvr>
                                        <p:cTn id="31" dur="2000"/>
                                        <p:tgtEl>
                                          <p:spTgt spid="34"/>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nodeType="click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circle(in)">
                                      <p:cBhvr>
                                        <p:cTn id="36"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5" grpId="0" animBg="1"/>
      <p:bldP spid="33" grpId="0"/>
      <p:bldP spid="36" grpId="0" animBg="1"/>
      <p:bldP spid="29" grpId="0" animBg="1"/>
      <p:bldP spid="3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a:t>
            </a:r>
            <a:endParaRPr lang="en-US" dirty="0"/>
          </a:p>
        </p:txBody>
      </p:sp>
      <p:sp>
        <p:nvSpPr>
          <p:cNvPr id="3" name="Content Placeholder 2"/>
          <p:cNvSpPr>
            <a:spLocks noGrp="1"/>
          </p:cNvSpPr>
          <p:nvPr>
            <p:ph idx="1"/>
          </p:nvPr>
        </p:nvSpPr>
        <p:spPr>
          <a:xfrm>
            <a:off x="457200" y="1219200"/>
            <a:ext cx="8229600" cy="4525963"/>
          </a:xfrm>
        </p:spPr>
        <p:txBody>
          <a:bodyPr>
            <a:normAutofit fontScale="92500" lnSpcReduction="10000"/>
          </a:bodyPr>
          <a:lstStyle/>
          <a:p>
            <a:r>
              <a:rPr lang="en-US" dirty="0" smtClean="0"/>
              <a:t>Implementation status</a:t>
            </a:r>
          </a:p>
          <a:p>
            <a:pPr lvl="1"/>
            <a:r>
              <a:rPr lang="en-US" dirty="0" smtClean="0"/>
              <a:t>FPGA Manager integrated with SQL Server </a:t>
            </a:r>
          </a:p>
          <a:p>
            <a:pPr lvl="1"/>
            <a:r>
              <a:rPr lang="en-US" dirty="0" smtClean="0"/>
              <a:t>Expression evaluation modified to use FPGA</a:t>
            </a:r>
          </a:p>
          <a:p>
            <a:pPr lvl="1"/>
            <a:r>
              <a:rPr lang="en-US" dirty="0" smtClean="0"/>
              <a:t>FPGA supports stack machine</a:t>
            </a:r>
          </a:p>
          <a:p>
            <a:pPr lvl="1"/>
            <a:r>
              <a:rPr lang="en-US" dirty="0" smtClean="0"/>
              <a:t>Preliminary implementation of indexing and query optimizer</a:t>
            </a:r>
          </a:p>
          <a:p>
            <a:r>
              <a:rPr lang="en-US" dirty="0" smtClean="0"/>
              <a:t>Runs debit-credit benchmark</a:t>
            </a:r>
          </a:p>
          <a:p>
            <a:r>
              <a:rPr lang="en-US" dirty="0" smtClean="0"/>
              <a:t>Warm buffer pool: security overhead is 50% </a:t>
            </a:r>
          </a:p>
          <a:p>
            <a:pPr lvl="1"/>
            <a:r>
              <a:rPr lang="en-US" dirty="0" smtClean="0"/>
              <a:t>Clear-text TPS: ~12000</a:t>
            </a:r>
          </a:p>
          <a:p>
            <a:pPr lvl="1"/>
            <a:r>
              <a:rPr lang="en-US" dirty="0" smtClean="0"/>
              <a:t>Encrypted TPS: ~8000</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24189331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771" y="2908980"/>
            <a:ext cx="8229600" cy="1143000"/>
          </a:xfrm>
        </p:spPr>
        <p:txBody>
          <a:bodyPr/>
          <a:lstStyle/>
          <a:p>
            <a:r>
              <a:rPr lang="en-US" dirty="0" smtClean="0"/>
              <a:t>Questions?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15845274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F15528-21DE-4FAA-801E-634DDDAF4B2B}" type="slidenum">
              <a:rPr lang="en-US" smtClean="0"/>
              <a:pPr/>
              <a:t>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038534602"/>
              </p:ext>
            </p:extLst>
          </p:nvPr>
        </p:nvGraphicFramePr>
        <p:xfrm>
          <a:off x="1981200" y="3252534"/>
          <a:ext cx="838200" cy="1548066"/>
        </p:xfrm>
        <a:graphic>
          <a:graphicData uri="http://schemas.openxmlformats.org/drawingml/2006/table">
            <a:tbl>
              <a:tblPr firstRow="1" bandRow="1">
                <a:tableStyleId>{5C22544A-7EE6-4342-B048-85BDC9FD1C3A}</a:tableStyleId>
              </a:tblPr>
              <a:tblGrid>
                <a:gridCol w="838200"/>
              </a:tblGrid>
              <a:tr h="172405">
                <a:tc>
                  <a:txBody>
                    <a:bodyPr/>
                    <a:lstStyle/>
                    <a:p>
                      <a:r>
                        <a:rPr lang="en-US" sz="1400" dirty="0" smtClean="0"/>
                        <a:t>Disease</a:t>
                      </a:r>
                      <a:endParaRPr lang="en-US" sz="1400" dirty="0"/>
                    </a:p>
                  </a:txBody>
                  <a:tcPr marL="115506" marR="115506" marT="57753" marB="57753"/>
                </a:tc>
              </a:tr>
              <a:tr h="301622">
                <a:tc>
                  <a:txBody>
                    <a:bodyPr/>
                    <a:lstStyle/>
                    <a:p>
                      <a:r>
                        <a:rPr lang="en-US" sz="1400" dirty="0" smtClean="0"/>
                        <a:t>Flu</a:t>
                      </a:r>
                      <a:endParaRPr lang="en-US" sz="1400" dirty="0"/>
                    </a:p>
                  </a:txBody>
                  <a:tcPr/>
                </a:tc>
              </a:tr>
              <a:tr h="277556">
                <a:tc>
                  <a:txBody>
                    <a:bodyPr/>
                    <a:lstStyle/>
                    <a:p>
                      <a:r>
                        <a:rPr lang="en-US" sz="1400" dirty="0" smtClean="0"/>
                        <a:t>Diabetes</a:t>
                      </a:r>
                      <a:endParaRPr lang="en-US" sz="1400" dirty="0"/>
                    </a:p>
                  </a:txBody>
                  <a:tcPr/>
                </a:tc>
              </a:tr>
              <a:tr h="294384">
                <a:tc>
                  <a:txBody>
                    <a:bodyPr/>
                    <a:lstStyle/>
                    <a:p>
                      <a:r>
                        <a:rPr lang="en-US" sz="1400" dirty="0" smtClean="0"/>
                        <a:t>Flu</a:t>
                      </a:r>
                      <a:endParaRPr lang="en-US" sz="1400" dirty="0"/>
                    </a:p>
                  </a:txBody>
                  <a:tcPr/>
                </a:tc>
              </a:tr>
              <a:tr h="229424">
                <a:tc>
                  <a:txBody>
                    <a:bodyPr/>
                    <a:lstStyle/>
                    <a:p>
                      <a:r>
                        <a:rPr lang="en-US" sz="1400" dirty="0" smtClean="0"/>
                        <a:t>Cold</a:t>
                      </a:r>
                      <a:endParaRPr lang="en-US" sz="1400" dirty="0"/>
                    </a:p>
                  </a:txBody>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4062152743"/>
              </p:ext>
            </p:extLst>
          </p:nvPr>
        </p:nvGraphicFramePr>
        <p:xfrm>
          <a:off x="5867400" y="4985070"/>
          <a:ext cx="838200" cy="1644330"/>
        </p:xfrm>
        <a:graphic>
          <a:graphicData uri="http://schemas.openxmlformats.org/drawingml/2006/table">
            <a:tbl>
              <a:tblPr firstRow="1" bandRow="1">
                <a:tableStyleId>{5C22544A-7EE6-4342-B048-85BDC9FD1C3A}</a:tableStyleId>
              </a:tblPr>
              <a:tblGrid>
                <a:gridCol w="838200"/>
              </a:tblGrid>
              <a:tr h="172405">
                <a:tc>
                  <a:txBody>
                    <a:bodyPr/>
                    <a:lstStyle/>
                    <a:p>
                      <a:r>
                        <a:rPr lang="en-US" sz="1400" dirty="0" smtClean="0"/>
                        <a:t>Disease</a:t>
                      </a:r>
                      <a:endParaRPr lang="en-US" sz="1400" dirty="0"/>
                    </a:p>
                  </a:txBody>
                  <a:tcPr marL="115506" marR="115506" marT="57753" marB="57753"/>
                </a:tc>
              </a:tr>
              <a:tr h="3016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!x8J</a:t>
                      </a:r>
                    </a:p>
                  </a:txBody>
                  <a:tcPr marL="115506" marR="115506" marT="57753" marB="57753"/>
                </a:tc>
              </a:tr>
              <a:tr h="277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t>
                      </a:r>
                      <a:r>
                        <a:rPr lang="en-US" sz="1400" dirty="0" err="1" smtClean="0"/>
                        <a:t>zFr#x</a:t>
                      </a:r>
                      <a:endParaRPr lang="en-US" sz="1400" dirty="0" smtClean="0"/>
                    </a:p>
                  </a:txBody>
                  <a:tcPr marL="115506" marR="115506" marT="57753" marB="57753"/>
                </a:tc>
              </a:tr>
              <a:tr h="2943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t>
                      </a:r>
                      <a:r>
                        <a:rPr lang="en-US" sz="1400" dirty="0" err="1" smtClean="0"/>
                        <a:t>tG</a:t>
                      </a:r>
                      <a:endParaRPr lang="en-US" sz="1400" dirty="0" smtClean="0"/>
                    </a:p>
                  </a:txBody>
                  <a:tcPr marL="115506" marR="115506" marT="57753" marB="57753"/>
                </a:tc>
              </a:tr>
              <a:tr h="2294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BxU3</a:t>
                      </a:r>
                    </a:p>
                  </a:txBody>
                  <a:tcPr marL="115506" marR="115506" marT="57753" marB="57753"/>
                </a:tc>
              </a:tr>
            </a:tbl>
          </a:graphicData>
        </a:graphic>
      </p:graphicFrame>
      <p:sp>
        <p:nvSpPr>
          <p:cNvPr id="17" name="TextBox 16"/>
          <p:cNvSpPr txBox="1"/>
          <p:nvPr/>
        </p:nvSpPr>
        <p:spPr>
          <a:xfrm>
            <a:off x="2757925" y="5068669"/>
            <a:ext cx="2042675" cy="646331"/>
          </a:xfrm>
          <a:prstGeom prst="rect">
            <a:avLst/>
          </a:prstGeom>
          <a:noFill/>
        </p:spPr>
        <p:txBody>
          <a:bodyPr wrap="none" rtlCol="0">
            <a:spAutoFit/>
          </a:bodyPr>
          <a:lstStyle/>
          <a:p>
            <a:r>
              <a:rPr lang="en-US" dirty="0" smtClean="0"/>
              <a:t>Strong Encryption</a:t>
            </a:r>
          </a:p>
          <a:p>
            <a:r>
              <a:rPr lang="en-US" dirty="0" smtClean="0"/>
              <a:t>(Non-Deterministic)</a:t>
            </a:r>
            <a:endParaRPr lang="en-US" dirty="0"/>
          </a:p>
        </p:txBody>
      </p:sp>
      <p:graphicFrame>
        <p:nvGraphicFramePr>
          <p:cNvPr id="18" name="Table 17"/>
          <p:cNvGraphicFramePr>
            <a:graphicFrameLocks noGrp="1"/>
          </p:cNvGraphicFramePr>
          <p:nvPr>
            <p:extLst>
              <p:ext uri="{D42A27DB-BD31-4B8C-83A1-F6EECF244321}">
                <p14:modId xmlns:p14="http://schemas.microsoft.com/office/powerpoint/2010/main" val="534563370"/>
              </p:ext>
            </p:extLst>
          </p:nvPr>
        </p:nvGraphicFramePr>
        <p:xfrm>
          <a:off x="5867400" y="3200400"/>
          <a:ext cx="838200" cy="1644330"/>
        </p:xfrm>
        <a:graphic>
          <a:graphicData uri="http://schemas.openxmlformats.org/drawingml/2006/table">
            <a:tbl>
              <a:tblPr firstRow="1" bandRow="1">
                <a:tableStyleId>{5C22544A-7EE6-4342-B048-85BDC9FD1C3A}</a:tableStyleId>
              </a:tblPr>
              <a:tblGrid>
                <a:gridCol w="838200"/>
              </a:tblGrid>
              <a:tr h="172405">
                <a:tc>
                  <a:txBody>
                    <a:bodyPr/>
                    <a:lstStyle/>
                    <a:p>
                      <a:r>
                        <a:rPr lang="en-US" sz="1400" dirty="0" smtClean="0"/>
                        <a:t>Disease</a:t>
                      </a:r>
                      <a:endParaRPr lang="en-US" sz="1400" dirty="0"/>
                    </a:p>
                  </a:txBody>
                  <a:tcPr marL="115506" marR="115506" marT="57753" marB="57753"/>
                </a:tc>
              </a:tr>
              <a:tr h="3016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!x8J</a:t>
                      </a:r>
                    </a:p>
                  </a:txBody>
                  <a:tcPr marL="115506" marR="115506" marT="57753" marB="57753"/>
                </a:tc>
              </a:tr>
              <a:tr h="277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t>
                      </a:r>
                      <a:r>
                        <a:rPr lang="en-US" sz="1400" dirty="0" err="1" smtClean="0"/>
                        <a:t>zFr#x</a:t>
                      </a:r>
                      <a:endParaRPr lang="en-US" sz="1400" dirty="0" smtClean="0"/>
                    </a:p>
                  </a:txBody>
                  <a:tcPr marL="115506" marR="115506" marT="57753" marB="57753"/>
                </a:tc>
              </a:tr>
              <a:tr h="2943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!x8J</a:t>
                      </a:r>
                    </a:p>
                  </a:txBody>
                  <a:tcPr marL="115506" marR="115506" marT="57753" marB="57753"/>
                </a:tc>
              </a:tr>
              <a:tr h="2294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BxU3</a:t>
                      </a:r>
                    </a:p>
                  </a:txBody>
                  <a:tcPr marL="115506" marR="115506" marT="57753" marB="57753"/>
                </a:tc>
              </a:tr>
            </a:tbl>
          </a:graphicData>
        </a:graphic>
      </p:graphicFrame>
      <p:cxnSp>
        <p:nvCxnSpPr>
          <p:cNvPr id="25" name="Straight Arrow Connector 24"/>
          <p:cNvCxnSpPr>
            <a:stCxn id="5" idx="3"/>
            <a:endCxn id="15" idx="1"/>
          </p:cNvCxnSpPr>
          <p:nvPr/>
        </p:nvCxnSpPr>
        <p:spPr>
          <a:xfrm>
            <a:off x="2819400" y="4026567"/>
            <a:ext cx="3048000" cy="17806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5" idx="3"/>
            <a:endCxn id="18" idx="1"/>
          </p:cNvCxnSpPr>
          <p:nvPr/>
        </p:nvCxnSpPr>
        <p:spPr>
          <a:xfrm flipV="1">
            <a:off x="2819400" y="4022565"/>
            <a:ext cx="3048000" cy="40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3352800" y="3316069"/>
            <a:ext cx="2286000" cy="646331"/>
          </a:xfrm>
          <a:prstGeom prst="rect">
            <a:avLst/>
          </a:prstGeom>
          <a:noFill/>
        </p:spPr>
        <p:txBody>
          <a:bodyPr wrap="square" rtlCol="0">
            <a:spAutoFit/>
          </a:bodyPr>
          <a:lstStyle/>
          <a:p>
            <a:r>
              <a:rPr lang="en-US" dirty="0" smtClean="0"/>
              <a:t>Deterministic  Encryption</a:t>
            </a:r>
          </a:p>
        </p:txBody>
      </p:sp>
      <p:sp>
        <p:nvSpPr>
          <p:cNvPr id="31" name="Rectangle 30"/>
          <p:cNvSpPr/>
          <p:nvPr/>
        </p:nvSpPr>
        <p:spPr>
          <a:xfrm>
            <a:off x="5410200" y="1676400"/>
            <a:ext cx="1524000" cy="943697"/>
          </a:xfrm>
          <a:prstGeom prst="rect">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t>DBMS</a:t>
            </a:r>
            <a:endParaRPr lang="en-US" dirty="0"/>
          </a:p>
        </p:txBody>
      </p:sp>
      <p:sp>
        <p:nvSpPr>
          <p:cNvPr id="32" name="Rectangle 31"/>
          <p:cNvSpPr/>
          <p:nvPr/>
        </p:nvSpPr>
        <p:spPr>
          <a:xfrm>
            <a:off x="4797760" y="914400"/>
            <a:ext cx="3812840" cy="707886"/>
          </a:xfrm>
          <a:prstGeom prst="rect">
            <a:avLst/>
          </a:prstGeom>
          <a:noFill/>
        </p:spPr>
        <p:txBody>
          <a:bodyPr wrap="none" lIns="91440" tIns="45720" rIns="91440" bIns="45720">
            <a:spAutoFit/>
          </a:bodyPr>
          <a:lstStyle/>
          <a:p>
            <a:pPr algn="ctr"/>
            <a:r>
              <a:rPr lang="en-US" sz="4000" b="1" dirty="0" smtClean="0">
                <a:ln w="18000">
                  <a:solidFill>
                    <a:srgbClr val="C0504D">
                      <a:satMod val="140000"/>
                    </a:srgbClr>
                  </a:solidFill>
                  <a:prstDash val="solid"/>
                  <a:miter lim="800000"/>
                </a:ln>
                <a:noFill/>
                <a:effectLst>
                  <a:outerShdw blurRad="25500" dist="23000" dir="7020000" algn="tl">
                    <a:srgbClr val="000000">
                      <a:alpha val="50000"/>
                    </a:srgbClr>
                  </a:outerShdw>
                </a:effectLst>
              </a:rPr>
              <a:t>Untrusted Server</a:t>
            </a:r>
            <a:endParaRPr lang="en-US" sz="4000" b="1" dirty="0">
              <a:ln w="18000">
                <a:solidFill>
                  <a:srgbClr val="C0504D">
                    <a:satMod val="140000"/>
                  </a:srgbClr>
                </a:solidFill>
                <a:prstDash val="solid"/>
                <a:miter lim="800000"/>
              </a:ln>
              <a:noFill/>
              <a:effectLst>
                <a:outerShdw blurRad="25500" dist="23000" dir="7020000" algn="tl">
                  <a:srgbClr val="000000">
                    <a:alpha val="50000"/>
                  </a:srgbClr>
                </a:outerShdw>
              </a:effectLst>
            </a:endParaRPr>
          </a:p>
        </p:txBody>
      </p:sp>
      <p:sp>
        <p:nvSpPr>
          <p:cNvPr id="37" name="Oval 36"/>
          <p:cNvSpPr/>
          <p:nvPr/>
        </p:nvSpPr>
        <p:spPr>
          <a:xfrm>
            <a:off x="5791200" y="3412316"/>
            <a:ext cx="762000" cy="1371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a:stCxn id="31" idx="2"/>
            <a:endCxn id="37" idx="0"/>
          </p:cNvCxnSpPr>
          <p:nvPr/>
        </p:nvCxnSpPr>
        <p:spPr>
          <a:xfrm>
            <a:off x="6172200" y="2620097"/>
            <a:ext cx="0" cy="79221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6400800" y="2743200"/>
            <a:ext cx="2286000" cy="369332"/>
          </a:xfrm>
          <a:prstGeom prst="rect">
            <a:avLst/>
          </a:prstGeom>
          <a:noFill/>
        </p:spPr>
        <p:txBody>
          <a:bodyPr wrap="square" rtlCol="0">
            <a:spAutoFit/>
          </a:bodyPr>
          <a:lstStyle/>
          <a:p>
            <a:r>
              <a:rPr lang="en-US" dirty="0" smtClean="0"/>
              <a:t>Equality</a:t>
            </a:r>
          </a:p>
        </p:txBody>
      </p:sp>
      <p:cxnSp>
        <p:nvCxnSpPr>
          <p:cNvPr id="45" name="Straight Connector 44"/>
          <p:cNvCxnSpPr/>
          <p:nvPr/>
        </p:nvCxnSpPr>
        <p:spPr>
          <a:xfrm>
            <a:off x="3886200" y="938064"/>
            <a:ext cx="0" cy="5538936"/>
          </a:xfrm>
          <a:prstGeom prst="line">
            <a:avLst/>
          </a:prstGeom>
          <a:ln>
            <a:solidFill>
              <a:schemeClr val="bg1">
                <a:lumMod val="50000"/>
              </a:schemeClr>
            </a:solidFill>
            <a:headEnd type="arrow" w="med" len="med"/>
            <a:tailEnd type="arrow" w="med" len="med"/>
          </a:ln>
        </p:spPr>
        <p:style>
          <a:lnRef idx="2">
            <a:schemeClr val="dk1"/>
          </a:lnRef>
          <a:fillRef idx="0">
            <a:schemeClr val="dk1"/>
          </a:fillRef>
          <a:effectRef idx="1">
            <a:schemeClr val="dk1"/>
          </a:effectRef>
          <a:fontRef idx="minor">
            <a:schemeClr val="tx1"/>
          </a:fontRef>
        </p:style>
      </p:cxnSp>
      <p:sp>
        <p:nvSpPr>
          <p:cNvPr id="46" name="Rectangle 45"/>
          <p:cNvSpPr/>
          <p:nvPr/>
        </p:nvSpPr>
        <p:spPr>
          <a:xfrm>
            <a:off x="152400" y="968514"/>
            <a:ext cx="3733800" cy="707886"/>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4000" b="1" dirty="0" smtClean="0">
                <a:ln/>
                <a:solidFill>
                  <a:srgbClr val="9BBB59"/>
                </a:solidFill>
              </a:rPr>
              <a:t>Trusted Client</a:t>
            </a:r>
            <a:endParaRPr lang="en-US" sz="4000" b="1" dirty="0">
              <a:ln/>
              <a:solidFill>
                <a:srgbClr val="9BBB59"/>
              </a:solidFill>
            </a:endParaRPr>
          </a:p>
        </p:txBody>
      </p:sp>
      <p:sp>
        <p:nvSpPr>
          <p:cNvPr id="19" name="Title 1"/>
          <p:cNvSpPr txBox="1">
            <a:spLocks/>
          </p:cNvSpPr>
          <p:nvPr/>
        </p:nvSpPr>
        <p:spPr>
          <a:xfrm>
            <a:off x="457200" y="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t>Computation Directly On Encrypted Data</a:t>
            </a:r>
            <a:endParaRPr lang="en-US" sz="3600" dirty="0"/>
          </a:p>
        </p:txBody>
      </p:sp>
      <p:sp>
        <p:nvSpPr>
          <p:cNvPr id="20" name="Rectangle 19"/>
          <p:cNvSpPr/>
          <p:nvPr/>
        </p:nvSpPr>
        <p:spPr>
          <a:xfrm>
            <a:off x="4006884" y="5162490"/>
            <a:ext cx="4606069" cy="830997"/>
          </a:xfrm>
          <a:prstGeom prst="rect">
            <a:avLst/>
          </a:prstGeom>
        </p:spPr>
        <p:txBody>
          <a:bodyPr wrap="none">
            <a:spAutoFit/>
          </a:bodyPr>
          <a:lstStyle/>
          <a:p>
            <a:r>
              <a:rPr lang="en-US" sz="2400" dirty="0" err="1"/>
              <a:t>Paillier</a:t>
            </a:r>
            <a:r>
              <a:rPr lang="en-US" sz="2400" dirty="0"/>
              <a:t> encryption: </a:t>
            </a:r>
            <a:r>
              <a:rPr lang="en-US" sz="2400" dirty="0" smtClean="0"/>
              <a:t>summation</a:t>
            </a:r>
          </a:p>
          <a:p>
            <a:r>
              <a:rPr lang="en-US" sz="2400" dirty="0" smtClean="0"/>
              <a:t>Order-preserving encryption: range</a:t>
            </a:r>
            <a:endParaRPr lang="en-US" sz="2400" dirty="0"/>
          </a:p>
        </p:txBody>
      </p:sp>
    </p:spTree>
    <p:extLst>
      <p:ext uri="{BB962C8B-B14F-4D97-AF65-F5344CB8AC3E}">
        <p14:creationId xmlns:p14="http://schemas.microsoft.com/office/powerpoint/2010/main" val="1380108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fade">
                                      <p:cBhvr>
                                        <p:cTn id="10" dur="500"/>
                                        <p:tgtEl>
                                          <p:spTgt spid="30"/>
                                        </p:tgtEl>
                                      </p:cBhvr>
                                    </p:animEffect>
                                  </p:childTnLst>
                                </p:cTn>
                              </p:par>
                              <p:par>
                                <p:cTn id="11" presetID="10"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8"/>
                                        </p:tgtEl>
                                        <p:attrNameLst>
                                          <p:attrName>style.visibility</p:attrName>
                                        </p:attrNameLst>
                                      </p:cBhvr>
                                      <p:to>
                                        <p:strVal val="visible"/>
                                      </p:to>
                                    </p:set>
                                    <p:animEffect transition="in" filter="fade">
                                      <p:cBhvr>
                                        <p:cTn id="18" dur="500"/>
                                        <p:tgtEl>
                                          <p:spTgt spid="3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4"/>
                                        </p:tgtEl>
                                        <p:attrNameLst>
                                          <p:attrName>style.visibility</p:attrName>
                                        </p:attrNameLst>
                                      </p:cBhvr>
                                      <p:to>
                                        <p:strVal val="visible"/>
                                      </p:to>
                                    </p:set>
                                    <p:animEffect transition="in" filter="fade">
                                      <p:cBhvr>
                                        <p:cTn id="21" dur="500"/>
                                        <p:tgtEl>
                                          <p:spTgt spid="4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7"/>
                                        </p:tgtEl>
                                        <p:attrNameLst>
                                          <p:attrName>style.visibility</p:attrName>
                                        </p:attrNameLst>
                                      </p:cBhvr>
                                      <p:to>
                                        <p:strVal val="visible"/>
                                      </p:to>
                                    </p:set>
                                    <p:animEffect transition="in" filter="fade">
                                      <p:cBhvr>
                                        <p:cTn id="24" dur="500"/>
                                        <p:tgtEl>
                                          <p:spTgt spid="37"/>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fade">
                                      <p:cBhvr>
                                        <p:cTn id="29" dur="500"/>
                                        <p:tgtEl>
                                          <p:spTgt spid="20"/>
                                        </p:tgtEl>
                                      </p:cBhvr>
                                    </p:animEffect>
                                  </p:childTnLst>
                                </p:cTn>
                              </p:par>
                              <p:par>
                                <p:cTn id="30" presetID="10" presetClass="exit" presetSubtype="0" fill="hold" grpId="0" nodeType="withEffect">
                                  <p:stCondLst>
                                    <p:cond delay="0"/>
                                  </p:stCondLst>
                                  <p:childTnLst>
                                    <p:animEffect transition="out" filter="fade">
                                      <p:cBhvr>
                                        <p:cTn id="31" dur="500"/>
                                        <p:tgtEl>
                                          <p:spTgt spid="17"/>
                                        </p:tgtEl>
                                      </p:cBhvr>
                                    </p:animEffect>
                                    <p:set>
                                      <p:cBhvr>
                                        <p:cTn id="32" dur="1" fill="hold">
                                          <p:stCondLst>
                                            <p:cond delay="499"/>
                                          </p:stCondLst>
                                        </p:cTn>
                                        <p:tgtEl>
                                          <p:spTgt spid="17"/>
                                        </p:tgtEl>
                                        <p:attrNameLst>
                                          <p:attrName>style.visibility</p:attrName>
                                        </p:attrNameLst>
                                      </p:cBhvr>
                                      <p:to>
                                        <p:strVal val="hidden"/>
                                      </p:to>
                                    </p:set>
                                  </p:childTnLst>
                                </p:cTn>
                              </p:par>
                              <p:par>
                                <p:cTn id="33" presetID="10" presetClass="exit" presetSubtype="0" fill="hold" nodeType="withEffect">
                                  <p:stCondLst>
                                    <p:cond delay="0"/>
                                  </p:stCondLst>
                                  <p:childTnLst>
                                    <p:animEffect transition="out" filter="fade">
                                      <p:cBhvr>
                                        <p:cTn id="34" dur="500"/>
                                        <p:tgtEl>
                                          <p:spTgt spid="25"/>
                                        </p:tgtEl>
                                      </p:cBhvr>
                                    </p:animEffect>
                                    <p:set>
                                      <p:cBhvr>
                                        <p:cTn id="35" dur="1" fill="hold">
                                          <p:stCondLst>
                                            <p:cond delay="499"/>
                                          </p:stCondLst>
                                        </p:cTn>
                                        <p:tgtEl>
                                          <p:spTgt spid="25"/>
                                        </p:tgtEl>
                                        <p:attrNameLst>
                                          <p:attrName>style.visibility</p:attrName>
                                        </p:attrNameLst>
                                      </p:cBhvr>
                                      <p:to>
                                        <p:strVal val="hidden"/>
                                      </p:to>
                                    </p:set>
                                  </p:childTnLst>
                                </p:cTn>
                              </p:par>
                              <p:par>
                                <p:cTn id="36" presetID="10" presetClass="exit" presetSubtype="0" fill="hold" nodeType="withEffect">
                                  <p:stCondLst>
                                    <p:cond delay="0"/>
                                  </p:stCondLst>
                                  <p:childTnLst>
                                    <p:animEffect transition="out" filter="fade">
                                      <p:cBhvr>
                                        <p:cTn id="37" dur="500"/>
                                        <p:tgtEl>
                                          <p:spTgt spid="15"/>
                                        </p:tgtEl>
                                      </p:cBhvr>
                                    </p:animEffect>
                                    <p:set>
                                      <p:cBhvr>
                                        <p:cTn id="38"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30" grpId="0"/>
      <p:bldP spid="37" grpId="0" animBg="1"/>
      <p:bldP spid="44"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4" name="Content Placeholder 3"/>
          <p:cNvSpPr>
            <a:spLocks noGrp="1"/>
          </p:cNvSpPr>
          <p:nvPr>
            <p:ph idx="1"/>
          </p:nvPr>
        </p:nvSpPr>
        <p:spPr>
          <a:xfrm>
            <a:off x="457200" y="1600200"/>
            <a:ext cx="7924800" cy="4953000"/>
          </a:xfrm>
        </p:spPr>
        <p:txBody>
          <a:bodyPr>
            <a:normAutofit/>
          </a:bodyPr>
          <a:lstStyle/>
          <a:p>
            <a:r>
              <a:rPr lang="en-US" dirty="0" smtClean="0"/>
              <a:t>Incomplete</a:t>
            </a:r>
          </a:p>
          <a:p>
            <a:pPr lvl="1"/>
            <a:r>
              <a:rPr lang="en-US" dirty="0"/>
              <a:t>SUM(L_EXTENDEDPRICE*(</a:t>
            </a:r>
            <a:r>
              <a:rPr lang="en-US" dirty="0" smtClean="0"/>
              <a:t>1-L_DISCOUNT</a:t>
            </a:r>
            <a:r>
              <a:rPr lang="en-US" dirty="0"/>
              <a:t>)*(1+L_TAX</a:t>
            </a:r>
            <a:r>
              <a:rPr lang="en-US" dirty="0" smtClean="0"/>
              <a:t>))</a:t>
            </a:r>
          </a:p>
          <a:p>
            <a:r>
              <a:rPr lang="en-US" dirty="0"/>
              <a:t>Brittle</a:t>
            </a:r>
          </a:p>
          <a:p>
            <a:pPr lvl="1"/>
            <a:r>
              <a:rPr lang="en-US" dirty="0" smtClean="0"/>
              <a:t>E.g.: Cannot combine addition and range</a:t>
            </a:r>
            <a:endParaRPr lang="en-US" dirty="0"/>
          </a:p>
          <a:p>
            <a:pPr lvl="1"/>
            <a:r>
              <a:rPr lang="en-US" dirty="0"/>
              <a:t>O_SHIPDATE &gt; O_ORDERDATE + 30 </a:t>
            </a:r>
            <a:r>
              <a:rPr lang="en-US" dirty="0" smtClean="0"/>
              <a:t>days</a:t>
            </a:r>
          </a:p>
          <a:p>
            <a:r>
              <a:rPr lang="en-US" dirty="0" smtClean="0"/>
              <a:t>Full functionality </a:t>
            </a:r>
            <a:r>
              <a:rPr lang="en-US" dirty="0" smtClean="0">
                <a:sym typeface="Wingdings" pitchFamily="2" charset="2"/>
              </a:rPr>
              <a:t> Store in the clear</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63658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fade">
                                      <p:cBhvr>
                                        <p:cTn id="10" dur="500"/>
                                        <p:tgtEl>
                                          <p:spTgt spid="4">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fade">
                                      <p:cBhvr>
                                        <p:cTn id="13" dur="500"/>
                                        <p:tgtEl>
                                          <p:spTgt spid="4">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animEffect transition="in" filter="fade">
                                      <p:cBhvr>
                                        <p:cTn id="18"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555" y="152400"/>
            <a:ext cx="8229600" cy="990600"/>
          </a:xfrm>
        </p:spPr>
        <p:txBody>
          <a:bodyPr/>
          <a:lstStyle/>
          <a:p>
            <a:r>
              <a:rPr lang="en-US" smtClean="0"/>
              <a:t>Goal: </a:t>
            </a:r>
            <a:r>
              <a:rPr lang="en-US" dirty="0" smtClean="0"/>
              <a:t>Orthogonal Security</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
        <p:nvSpPr>
          <p:cNvPr id="5" name="Rectangle 4"/>
          <p:cNvSpPr/>
          <p:nvPr/>
        </p:nvSpPr>
        <p:spPr>
          <a:xfrm>
            <a:off x="561278" y="1143000"/>
            <a:ext cx="7668322" cy="1938992"/>
          </a:xfrm>
          <a:prstGeom prst="rect">
            <a:avLst/>
          </a:prstGeom>
        </p:spPr>
        <p:txBody>
          <a:bodyPr wrap="square">
            <a:spAutoFit/>
          </a:bodyPr>
          <a:lstStyle/>
          <a:p>
            <a:r>
              <a:rPr lang="en-US" sz="2400" dirty="0" smtClean="0"/>
              <a:t>Full </a:t>
            </a:r>
            <a:r>
              <a:rPr lang="en-US" sz="2400" dirty="0"/>
              <a:t>functionality </a:t>
            </a:r>
            <a:r>
              <a:rPr lang="en-US" sz="2400" u="sng" dirty="0" smtClean="0">
                <a:solidFill>
                  <a:srgbClr val="FF0000"/>
                </a:solidFill>
              </a:rPr>
              <a:t>in the server</a:t>
            </a:r>
            <a:r>
              <a:rPr lang="en-US" sz="2400" dirty="0" smtClean="0"/>
              <a:t> </a:t>
            </a:r>
            <a:r>
              <a:rPr lang="en-US" sz="2400" u="sng" dirty="0" smtClean="0">
                <a:solidFill>
                  <a:srgbClr val="0070C0"/>
                </a:solidFill>
              </a:rPr>
              <a:t>independent </a:t>
            </a:r>
            <a:r>
              <a:rPr lang="en-US" sz="2400" u="sng" dirty="0">
                <a:solidFill>
                  <a:srgbClr val="0070C0"/>
                </a:solidFill>
              </a:rPr>
              <a:t>of the data </a:t>
            </a:r>
            <a:r>
              <a:rPr lang="en-US" sz="2400" u="sng" dirty="0" smtClean="0">
                <a:solidFill>
                  <a:srgbClr val="0070C0"/>
                </a:solidFill>
              </a:rPr>
              <a:t>encryption</a:t>
            </a:r>
            <a:endParaRPr lang="en-US" sz="2400" dirty="0" smtClean="0"/>
          </a:p>
          <a:p>
            <a:pPr marL="342900" indent="-342900">
              <a:buFont typeface="Arial" pitchFamily="34" charset="0"/>
              <a:buChar char="•"/>
            </a:pPr>
            <a:r>
              <a:rPr lang="en-US" sz="2400" dirty="0" smtClean="0"/>
              <a:t>SQL</a:t>
            </a:r>
          </a:p>
          <a:p>
            <a:pPr marL="342900" indent="-342900">
              <a:buFont typeface="Arial" pitchFamily="34" charset="0"/>
              <a:buChar char="•"/>
            </a:pPr>
            <a:r>
              <a:rPr lang="en-US" sz="2400" dirty="0" smtClean="0"/>
              <a:t>Transactions</a:t>
            </a:r>
          </a:p>
          <a:p>
            <a:pPr marL="342900" indent="-342900">
              <a:buFont typeface="Arial" pitchFamily="34" charset="0"/>
              <a:buChar char="•"/>
            </a:pPr>
            <a:r>
              <a:rPr lang="en-US" sz="2400" dirty="0" smtClean="0"/>
              <a:t>Physical Structures</a:t>
            </a:r>
            <a:endParaRPr lang="en-US" sz="2400" dirty="0"/>
          </a:p>
        </p:txBody>
      </p:sp>
      <p:sp>
        <p:nvSpPr>
          <p:cNvPr id="6" name="Rectangle 5"/>
          <p:cNvSpPr/>
          <p:nvPr/>
        </p:nvSpPr>
        <p:spPr>
          <a:xfrm>
            <a:off x="561278" y="3397984"/>
            <a:ext cx="7668322" cy="1569660"/>
          </a:xfrm>
          <a:prstGeom prst="rect">
            <a:avLst/>
          </a:prstGeom>
        </p:spPr>
        <p:txBody>
          <a:bodyPr wrap="square">
            <a:spAutoFit/>
          </a:bodyPr>
          <a:lstStyle/>
          <a:p>
            <a:r>
              <a:rPr lang="en-US" sz="2400" dirty="0" smtClean="0"/>
              <a:t>App logic completely decoupled from encryption</a:t>
            </a:r>
          </a:p>
          <a:p>
            <a:pPr marL="342900" indent="-342900">
              <a:buFont typeface="Arial" pitchFamily="34" charset="0"/>
              <a:buChar char="•"/>
            </a:pPr>
            <a:r>
              <a:rPr lang="en-US" sz="2400" dirty="0" smtClean="0"/>
              <a:t>Clients declare what columns are to be encrypted and how</a:t>
            </a:r>
          </a:p>
          <a:p>
            <a:pPr marL="342900" indent="-342900">
              <a:buFont typeface="Arial" pitchFamily="34" charset="0"/>
              <a:buChar char="•"/>
            </a:pPr>
            <a:r>
              <a:rPr lang="en-US" sz="2400" dirty="0" smtClean="0"/>
              <a:t>System is functional without any change in app code</a:t>
            </a:r>
          </a:p>
        </p:txBody>
      </p:sp>
      <p:sp>
        <p:nvSpPr>
          <p:cNvPr id="3" name="TextBox 2"/>
          <p:cNvSpPr txBox="1"/>
          <p:nvPr/>
        </p:nvSpPr>
        <p:spPr>
          <a:xfrm>
            <a:off x="4482198" y="2510135"/>
            <a:ext cx="1969001" cy="461665"/>
          </a:xfrm>
          <a:prstGeom prst="rect">
            <a:avLst/>
          </a:prstGeom>
          <a:solidFill>
            <a:schemeClr val="accent5">
              <a:lumMod val="60000"/>
              <a:lumOff val="40000"/>
            </a:schemeClr>
          </a:solidFill>
        </p:spPr>
        <p:txBody>
          <a:bodyPr wrap="none" rtlCol="0">
            <a:spAutoFit/>
          </a:bodyPr>
          <a:lstStyle/>
          <a:p>
            <a:r>
              <a:rPr lang="en-US" sz="2400" b="1" dirty="0" err="1" smtClean="0"/>
              <a:t>Orthogonality</a:t>
            </a:r>
            <a:endParaRPr lang="en-US" sz="2400" b="1" dirty="0"/>
          </a:p>
        </p:txBody>
      </p:sp>
    </p:spTree>
    <p:extLst>
      <p:ext uri="{BB962C8B-B14F-4D97-AF65-F5344CB8AC3E}">
        <p14:creationId xmlns:p14="http://schemas.microsoft.com/office/powerpoint/2010/main" val="2297374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Box 51"/>
          <p:cNvSpPr txBox="1"/>
          <p:nvPr/>
        </p:nvSpPr>
        <p:spPr>
          <a:xfrm>
            <a:off x="2005877" y="3126798"/>
            <a:ext cx="1841472" cy="738664"/>
          </a:xfrm>
          <a:prstGeom prst="rect">
            <a:avLst/>
          </a:prstGeom>
          <a:solidFill>
            <a:schemeClr val="bg1"/>
          </a:solidFill>
          <a:ln>
            <a:noFill/>
          </a:ln>
        </p:spPr>
        <p:txBody>
          <a:bodyPr wrap="square" rtlCol="0">
            <a:spAutoFit/>
          </a:bodyPr>
          <a:lstStyle/>
          <a:p>
            <a:r>
              <a:rPr lang="en-US" sz="1400" dirty="0" smtClean="0"/>
              <a:t>SELECT *</a:t>
            </a:r>
          </a:p>
          <a:p>
            <a:r>
              <a:rPr lang="en-US" sz="1400" dirty="0" smtClean="0"/>
              <a:t>FROM Patient</a:t>
            </a:r>
          </a:p>
          <a:p>
            <a:r>
              <a:rPr lang="en-US" sz="1400" dirty="0" smtClean="0"/>
              <a:t>WHERE Disease = ‘Flu’</a:t>
            </a:r>
            <a:endParaRPr lang="en-US" sz="1400" dirty="0"/>
          </a:p>
        </p:txBody>
      </p:sp>
      <p:sp>
        <p:nvSpPr>
          <p:cNvPr id="2" name="Title 1"/>
          <p:cNvSpPr>
            <a:spLocks noGrp="1"/>
          </p:cNvSpPr>
          <p:nvPr>
            <p:ph type="title"/>
          </p:nvPr>
        </p:nvSpPr>
        <p:spPr>
          <a:xfrm>
            <a:off x="395311" y="45107"/>
            <a:ext cx="8229600" cy="869293"/>
          </a:xfrm>
        </p:spPr>
        <p:txBody>
          <a:bodyPr/>
          <a:lstStyle/>
          <a:p>
            <a:r>
              <a:rPr lang="en-US" dirty="0" smtClean="0"/>
              <a:t>Overall Workflow</a:t>
            </a:r>
            <a:endParaRPr lang="en-US" dirty="0"/>
          </a:p>
        </p:txBody>
      </p:sp>
      <p:pic>
        <p:nvPicPr>
          <p:cNvPr id="5" name="Picture 2" descr="D:\DVD_ART34\Artwork_Imagery\Icons - Illustrations\screen captures\Project Scorecard status report.png"/>
          <p:cNvPicPr>
            <a:picLocks noChangeAspect="1" noChangeArrowheads="1"/>
          </p:cNvPicPr>
          <p:nvPr/>
        </p:nvPicPr>
        <p:blipFill>
          <a:blip r:embed="rId3" cstate="print"/>
          <a:srcRect/>
          <a:stretch>
            <a:fillRect/>
          </a:stretch>
        </p:blipFill>
        <p:spPr bwMode="auto">
          <a:xfrm>
            <a:off x="1091477" y="2154799"/>
            <a:ext cx="1117512" cy="864357"/>
          </a:xfrm>
          <a:prstGeom prst="rect">
            <a:avLst/>
          </a:prstGeom>
          <a:noFill/>
        </p:spPr>
      </p:pic>
      <p:graphicFrame>
        <p:nvGraphicFramePr>
          <p:cNvPr id="15" name="Table 14"/>
          <p:cNvGraphicFramePr>
            <a:graphicFrameLocks noGrp="1"/>
          </p:cNvGraphicFramePr>
          <p:nvPr>
            <p:extLst>
              <p:ext uri="{D42A27DB-BD31-4B8C-83A1-F6EECF244321}">
                <p14:modId xmlns:p14="http://schemas.microsoft.com/office/powerpoint/2010/main" val="153406756"/>
              </p:ext>
            </p:extLst>
          </p:nvPr>
        </p:nvGraphicFramePr>
        <p:xfrm>
          <a:off x="6863443" y="5029200"/>
          <a:ext cx="1828799" cy="1371600"/>
        </p:xfrm>
        <a:graphic>
          <a:graphicData uri="http://schemas.openxmlformats.org/drawingml/2006/table">
            <a:tbl>
              <a:tblPr firstRow="1" bandRow="1">
                <a:tableStyleId>{5C22544A-7EE6-4342-B048-85BDC9FD1C3A}</a:tableStyleId>
              </a:tblPr>
              <a:tblGrid>
                <a:gridCol w="558012"/>
                <a:gridCol w="508788"/>
                <a:gridCol w="761999"/>
              </a:tblGrid>
              <a:tr h="266700">
                <a:tc>
                  <a:txBody>
                    <a:bodyPr/>
                    <a:lstStyle/>
                    <a:p>
                      <a:r>
                        <a:rPr lang="en-US" sz="1200" dirty="0" smtClean="0"/>
                        <a:t>Name</a:t>
                      </a:r>
                      <a:endParaRPr lang="en-US" sz="1200" dirty="0"/>
                    </a:p>
                  </a:txBody>
                  <a:tcPr/>
                </a:tc>
                <a:tc>
                  <a:txBody>
                    <a:bodyPr/>
                    <a:lstStyle/>
                    <a:p>
                      <a:r>
                        <a:rPr lang="en-US" sz="1200" dirty="0" smtClean="0"/>
                        <a:t>Age</a:t>
                      </a:r>
                      <a:endParaRPr lang="en-US" sz="1200" dirty="0"/>
                    </a:p>
                  </a:txBody>
                  <a:tcPr/>
                </a:tc>
                <a:tc>
                  <a:txBody>
                    <a:bodyPr/>
                    <a:lstStyle/>
                    <a:p>
                      <a:r>
                        <a:rPr lang="en-US" sz="1200" dirty="0" smtClean="0"/>
                        <a:t>Disease</a:t>
                      </a:r>
                      <a:endParaRPr lang="en-US" sz="1200" dirty="0"/>
                    </a:p>
                  </a:txBody>
                  <a:tcPr/>
                </a:tc>
              </a:tr>
              <a:tr h="266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X%*!</a:t>
                      </a:r>
                    </a:p>
                  </a:txBody>
                  <a:tcPr/>
                </a:tc>
                <a:tc>
                  <a:txBody>
                    <a:bodyPr/>
                    <a:lstStyle/>
                    <a:p>
                      <a:r>
                        <a:rPr lang="en-US" sz="1200" dirty="0" smtClean="0"/>
                        <a:t>)C</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!x8J</a:t>
                      </a:r>
                    </a:p>
                  </a:txBody>
                  <a:tcPr/>
                </a:tc>
              </a:tr>
              <a:tr h="266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~4Yz</a:t>
                      </a:r>
                    </a:p>
                  </a:txBody>
                  <a:tcPr/>
                </a:tc>
                <a:tc>
                  <a:txBody>
                    <a:bodyPr/>
                    <a:lstStyle/>
                    <a:p>
                      <a:r>
                        <a:rPr lang="en-US" sz="1200" dirty="0" smtClean="0"/>
                        <a:t>##</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zFr#x</a:t>
                      </a:r>
                      <a:endParaRPr lang="en-US" sz="1200" dirty="0" smtClean="0"/>
                    </a:p>
                  </a:txBody>
                  <a:tcPr/>
                </a:tc>
              </a:tr>
              <a:tr h="266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T$H2</a:t>
                      </a:r>
                    </a:p>
                  </a:txBody>
                  <a:tcPr/>
                </a:tc>
                <a:tc>
                  <a:txBody>
                    <a:bodyPr/>
                    <a:lstStyle/>
                    <a:p>
                      <a:r>
                        <a:rPr lang="en-US" sz="1200" dirty="0" smtClean="0"/>
                        <a:t>!*</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tG</a:t>
                      </a:r>
                      <a:endParaRPr lang="en-US" sz="1200" dirty="0" smtClean="0"/>
                    </a:p>
                  </a:txBody>
                  <a:tcPr/>
                </a:tc>
              </a:tr>
              <a:tr h="266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&lt;*</a:t>
                      </a:r>
                      <a:r>
                        <a:rPr lang="en-US" sz="1200" dirty="0" err="1" smtClean="0"/>
                        <a:t>fB</a:t>
                      </a:r>
                      <a:endParaRPr lang="en-US" sz="1200" dirty="0" smtClean="0"/>
                    </a:p>
                  </a:txBody>
                  <a:tcPr/>
                </a:tc>
                <a:tc>
                  <a:txBody>
                    <a:bodyPr/>
                    <a:lstStyle/>
                    <a:p>
                      <a:r>
                        <a:rPr lang="en-US" sz="1200" dirty="0" smtClean="0"/>
                        <a:t>@$</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BxU3</a:t>
                      </a:r>
                    </a:p>
                  </a:txBody>
                  <a:tcPr/>
                </a:tc>
              </a:tr>
            </a:tbl>
          </a:graphicData>
        </a:graphic>
      </p:graphicFrame>
      <p:sp>
        <p:nvSpPr>
          <p:cNvPr id="36" name="TextBox 28"/>
          <p:cNvSpPr txBox="1"/>
          <p:nvPr/>
        </p:nvSpPr>
        <p:spPr>
          <a:xfrm>
            <a:off x="6794168" y="1972854"/>
            <a:ext cx="543739" cy="369332"/>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solidFill>
                  <a:schemeClr val="bg1"/>
                </a:solidFill>
              </a:rPr>
              <a:t>SQL</a:t>
            </a:r>
            <a:endParaRPr lang="en-US" dirty="0">
              <a:solidFill>
                <a:schemeClr val="bg1"/>
              </a:solidFill>
            </a:endParaRPr>
          </a:p>
        </p:txBody>
      </p:sp>
      <p:sp>
        <p:nvSpPr>
          <p:cNvPr id="41" name="Rectangle 40"/>
          <p:cNvSpPr/>
          <p:nvPr/>
        </p:nvSpPr>
        <p:spPr>
          <a:xfrm>
            <a:off x="1091477" y="3810000"/>
            <a:ext cx="1219200" cy="754957"/>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solidFill>
                  <a:schemeClr val="bg1"/>
                </a:solidFill>
              </a:rPr>
              <a:t>Client Extension</a:t>
            </a:r>
            <a:endParaRPr lang="en-US" dirty="0">
              <a:solidFill>
                <a:schemeClr val="bg1"/>
              </a:solidFill>
            </a:endParaRPr>
          </a:p>
        </p:txBody>
      </p:sp>
      <p:sp>
        <p:nvSpPr>
          <p:cNvPr id="42" name="Can 41"/>
          <p:cNvSpPr/>
          <p:nvPr/>
        </p:nvSpPr>
        <p:spPr>
          <a:xfrm>
            <a:off x="990600" y="4932261"/>
            <a:ext cx="1409700" cy="935139"/>
          </a:xfrm>
          <a:prstGeom prst="can">
            <a:avLst/>
          </a:prstGeom>
          <a:solidFill>
            <a:schemeClr val="accent1">
              <a:alpha val="2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solidFill>
                  <a:schemeClr val="tx1"/>
                </a:solidFill>
              </a:rPr>
              <a:t>Key, metadata</a:t>
            </a:r>
            <a:endParaRPr lang="en-US" dirty="0">
              <a:solidFill>
                <a:schemeClr val="tx1"/>
              </a:solidFill>
            </a:endParaRPr>
          </a:p>
        </p:txBody>
      </p:sp>
      <p:cxnSp>
        <p:nvCxnSpPr>
          <p:cNvPr id="43" name="Straight Connector 42"/>
          <p:cNvCxnSpPr>
            <a:stCxn id="41" idx="2"/>
            <a:endCxn id="42" idx="1"/>
          </p:cNvCxnSpPr>
          <p:nvPr/>
        </p:nvCxnSpPr>
        <p:spPr>
          <a:xfrm flipH="1">
            <a:off x="1695450" y="4564957"/>
            <a:ext cx="5627" cy="367304"/>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2005877" y="3019156"/>
            <a:ext cx="0" cy="790844"/>
          </a:xfrm>
          <a:prstGeom prst="line">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51" name="TextBox 67"/>
          <p:cNvSpPr txBox="1"/>
          <p:nvPr/>
        </p:nvSpPr>
        <p:spPr>
          <a:xfrm>
            <a:off x="4231698" y="3027262"/>
            <a:ext cx="2550102" cy="30777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400" dirty="0" smtClean="0"/>
              <a:t>Encrypted Query String/Plan</a:t>
            </a:r>
            <a:endParaRPr lang="en-US" sz="1400" dirty="0"/>
          </a:p>
        </p:txBody>
      </p:sp>
      <p:sp>
        <p:nvSpPr>
          <p:cNvPr id="54" name="TextBox 53"/>
          <p:cNvSpPr txBox="1"/>
          <p:nvPr/>
        </p:nvSpPr>
        <p:spPr>
          <a:xfrm>
            <a:off x="4231698" y="3267530"/>
            <a:ext cx="2319454" cy="738664"/>
          </a:xfrm>
          <a:prstGeom prst="rect">
            <a:avLst/>
          </a:prstGeom>
          <a:noFill/>
          <a:ln>
            <a:noFill/>
          </a:ln>
        </p:spPr>
        <p:txBody>
          <a:bodyPr wrap="square" rtlCol="0">
            <a:spAutoFit/>
          </a:bodyPr>
          <a:lstStyle/>
          <a:p>
            <a:r>
              <a:rPr lang="en-US" sz="1400" dirty="0" smtClean="0"/>
              <a:t>SELECT *</a:t>
            </a:r>
          </a:p>
          <a:p>
            <a:r>
              <a:rPr lang="en-US" sz="1400" dirty="0" smtClean="0"/>
              <a:t>FROM Patient</a:t>
            </a:r>
          </a:p>
          <a:p>
            <a:r>
              <a:rPr lang="en-US" sz="1400" dirty="0" smtClean="0"/>
              <a:t>WHERE Disease = ‘</a:t>
            </a:r>
            <a:r>
              <a:rPr lang="en-US" sz="1400" dirty="0" smtClean="0">
                <a:solidFill>
                  <a:srgbClr val="C00000"/>
                </a:solidFill>
              </a:rPr>
              <a:t>$</a:t>
            </a:r>
            <a:r>
              <a:rPr lang="en-US" sz="1400" dirty="0" err="1" smtClean="0">
                <a:solidFill>
                  <a:srgbClr val="C00000"/>
                </a:solidFill>
              </a:rPr>
              <a:t>bG</a:t>
            </a:r>
            <a:r>
              <a:rPr lang="en-US" sz="1400" dirty="0" smtClean="0"/>
              <a:t>’</a:t>
            </a:r>
            <a:endParaRPr lang="en-US" sz="1400" dirty="0"/>
          </a:p>
        </p:txBody>
      </p:sp>
      <p:sp>
        <p:nvSpPr>
          <p:cNvPr id="57" name="Rectangle 56"/>
          <p:cNvSpPr/>
          <p:nvPr/>
        </p:nvSpPr>
        <p:spPr>
          <a:xfrm>
            <a:off x="6878285" y="5317701"/>
            <a:ext cx="1799115" cy="280848"/>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8" name="Table 57"/>
          <p:cNvGraphicFramePr>
            <a:graphicFrameLocks noGrp="1"/>
          </p:cNvGraphicFramePr>
          <p:nvPr>
            <p:extLst>
              <p:ext uri="{D42A27DB-BD31-4B8C-83A1-F6EECF244321}">
                <p14:modId xmlns:p14="http://schemas.microsoft.com/office/powerpoint/2010/main" val="3219601949"/>
              </p:ext>
            </p:extLst>
          </p:nvPr>
        </p:nvGraphicFramePr>
        <p:xfrm>
          <a:off x="4495801" y="4310994"/>
          <a:ext cx="1828799" cy="274320"/>
        </p:xfrm>
        <a:graphic>
          <a:graphicData uri="http://schemas.openxmlformats.org/drawingml/2006/table">
            <a:tbl>
              <a:tblPr firstRow="1" bandRow="1">
                <a:tableStyleId>{5C22544A-7EE6-4342-B048-85BDC9FD1C3A}</a:tableStyleId>
              </a:tblPr>
              <a:tblGrid>
                <a:gridCol w="558012"/>
                <a:gridCol w="508788"/>
                <a:gridCol w="761999"/>
              </a:tblGrid>
              <a:tr h="266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X%*!</a:t>
                      </a:r>
                    </a:p>
                  </a:txBody>
                  <a:tcPr>
                    <a:solidFill>
                      <a:srgbClr val="D0D8E8">
                        <a:alpha val="50980"/>
                      </a:srgbClr>
                    </a:solidFill>
                  </a:tcPr>
                </a:tc>
                <a:tc>
                  <a:txBody>
                    <a:bodyPr/>
                    <a:lstStyle/>
                    <a:p>
                      <a:r>
                        <a:rPr lang="en-US" sz="1200" b="0" dirty="0" smtClean="0">
                          <a:solidFill>
                            <a:schemeClr val="tx1"/>
                          </a:solidFill>
                        </a:rPr>
                        <a:t>)C</a:t>
                      </a:r>
                      <a:endParaRPr lang="en-US" sz="1200" b="0" dirty="0">
                        <a:solidFill>
                          <a:schemeClr val="tx1"/>
                        </a:solidFill>
                      </a:endParaRPr>
                    </a:p>
                  </a:txBody>
                  <a:tcPr>
                    <a:solidFill>
                      <a:srgbClr val="D0D8E8">
                        <a:alpha val="5098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!x8J</a:t>
                      </a:r>
                    </a:p>
                  </a:txBody>
                  <a:tcPr>
                    <a:solidFill>
                      <a:srgbClr val="D0D8E8">
                        <a:alpha val="50980"/>
                      </a:srgbClr>
                    </a:solidFill>
                  </a:tcPr>
                </a:tc>
              </a:tr>
            </a:tbl>
          </a:graphicData>
        </a:graphic>
      </p:graphicFrame>
      <p:graphicFrame>
        <p:nvGraphicFramePr>
          <p:cNvPr id="59" name="Table 58"/>
          <p:cNvGraphicFramePr>
            <a:graphicFrameLocks noGrp="1"/>
          </p:cNvGraphicFramePr>
          <p:nvPr>
            <p:extLst>
              <p:ext uri="{D42A27DB-BD31-4B8C-83A1-F6EECF244321}">
                <p14:modId xmlns:p14="http://schemas.microsoft.com/office/powerpoint/2010/main" val="595822291"/>
              </p:ext>
            </p:extLst>
          </p:nvPr>
        </p:nvGraphicFramePr>
        <p:xfrm>
          <a:off x="0" y="3248233"/>
          <a:ext cx="1472477" cy="274320"/>
        </p:xfrm>
        <a:graphic>
          <a:graphicData uri="http://schemas.openxmlformats.org/drawingml/2006/table">
            <a:tbl>
              <a:tblPr firstRow="1" bandRow="1">
                <a:tableStyleId>{5C22544A-7EE6-4342-B048-85BDC9FD1C3A}</a:tableStyleId>
              </a:tblPr>
              <a:tblGrid>
                <a:gridCol w="558012"/>
                <a:gridCol w="508787"/>
                <a:gridCol w="405678"/>
              </a:tblGrid>
              <a:tr h="266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Alice</a:t>
                      </a:r>
                    </a:p>
                  </a:txBody>
                  <a:tcPr>
                    <a:solidFill>
                      <a:srgbClr val="D0D8E8">
                        <a:alpha val="50980"/>
                      </a:srgbClr>
                    </a:solidFill>
                  </a:tcPr>
                </a:tc>
                <a:tc>
                  <a:txBody>
                    <a:bodyPr/>
                    <a:lstStyle/>
                    <a:p>
                      <a:r>
                        <a:rPr lang="en-US" sz="1200" b="0" dirty="0" smtClean="0">
                          <a:solidFill>
                            <a:schemeClr val="tx1"/>
                          </a:solidFill>
                        </a:rPr>
                        <a:t>12</a:t>
                      </a:r>
                      <a:endParaRPr lang="en-US" sz="1200" b="0" dirty="0">
                        <a:solidFill>
                          <a:schemeClr val="tx1"/>
                        </a:solidFill>
                      </a:endParaRPr>
                    </a:p>
                  </a:txBody>
                  <a:tcPr>
                    <a:solidFill>
                      <a:srgbClr val="D0D8E8">
                        <a:alpha val="5098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Flu</a:t>
                      </a:r>
                    </a:p>
                  </a:txBody>
                  <a:tcPr>
                    <a:solidFill>
                      <a:srgbClr val="D0D8E8">
                        <a:alpha val="50980"/>
                      </a:srgbClr>
                    </a:solidFill>
                  </a:tcPr>
                </a:tc>
              </a:tr>
            </a:tbl>
          </a:graphicData>
        </a:graphic>
      </p:graphicFrame>
      <p:cxnSp>
        <p:nvCxnSpPr>
          <p:cNvPr id="19" name="Straight Arrow Connector 18"/>
          <p:cNvCxnSpPr/>
          <p:nvPr/>
        </p:nvCxnSpPr>
        <p:spPr>
          <a:xfrm>
            <a:off x="2310677" y="4082394"/>
            <a:ext cx="449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a:off x="2310677" y="4234794"/>
            <a:ext cx="4495800" cy="0"/>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61" name="TextBox 67"/>
          <p:cNvSpPr txBox="1"/>
          <p:nvPr/>
        </p:nvSpPr>
        <p:spPr>
          <a:xfrm>
            <a:off x="4460298" y="4582337"/>
            <a:ext cx="1711902" cy="30777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400" dirty="0" smtClean="0"/>
              <a:t>Encrypted Result</a:t>
            </a:r>
            <a:endParaRPr lang="en-US" sz="1400" dirty="0"/>
          </a:p>
        </p:txBody>
      </p:sp>
      <p:cxnSp>
        <p:nvCxnSpPr>
          <p:cNvPr id="62" name="Straight Connector 61"/>
          <p:cNvCxnSpPr/>
          <p:nvPr/>
        </p:nvCxnSpPr>
        <p:spPr>
          <a:xfrm>
            <a:off x="1624877" y="3015594"/>
            <a:ext cx="0" cy="794406"/>
          </a:xfrm>
          <a:prstGeom prst="line">
            <a:avLst/>
          </a:prstGeom>
          <a:ln>
            <a:solidFill>
              <a:schemeClr val="tx1"/>
            </a:solidFill>
            <a:headEnd type="arrow"/>
            <a:tailEnd type="none"/>
          </a:ln>
        </p:spPr>
        <p:style>
          <a:lnRef idx="2">
            <a:schemeClr val="accent1"/>
          </a:lnRef>
          <a:fillRef idx="0">
            <a:schemeClr val="accent1"/>
          </a:fillRef>
          <a:effectRef idx="1">
            <a:schemeClr val="accent1"/>
          </a:effectRef>
          <a:fontRef idx="minor">
            <a:schemeClr val="tx1"/>
          </a:fontRef>
        </p:style>
      </p:cxnSp>
      <p:sp>
        <p:nvSpPr>
          <p:cNvPr id="23" name="Slide Number Placeholder 22"/>
          <p:cNvSpPr>
            <a:spLocks noGrp="1"/>
          </p:cNvSpPr>
          <p:nvPr>
            <p:ph type="sldNum" sz="quarter" idx="12"/>
          </p:nvPr>
        </p:nvSpPr>
        <p:spPr/>
        <p:txBody>
          <a:bodyPr/>
          <a:lstStyle/>
          <a:p>
            <a:fld id="{B6F15528-21DE-4FAA-801E-634DDDAF4B2B}" type="slidenum">
              <a:rPr lang="en-US" smtClean="0"/>
              <a:pPr/>
              <a:t>6</a:t>
            </a:fld>
            <a:endParaRPr lang="en-US"/>
          </a:p>
        </p:txBody>
      </p:sp>
      <p:sp>
        <p:nvSpPr>
          <p:cNvPr id="63" name="TextBox 62"/>
          <p:cNvSpPr txBox="1"/>
          <p:nvPr/>
        </p:nvSpPr>
        <p:spPr>
          <a:xfrm>
            <a:off x="634279" y="2353130"/>
            <a:ext cx="813521"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t>App</a:t>
            </a:r>
            <a:endParaRPr lang="en-US" dirty="0"/>
          </a:p>
        </p:txBody>
      </p:sp>
      <p:sp>
        <p:nvSpPr>
          <p:cNvPr id="32" name="Rectangle 31"/>
          <p:cNvSpPr/>
          <p:nvPr/>
        </p:nvSpPr>
        <p:spPr>
          <a:xfrm>
            <a:off x="6858000" y="3713062"/>
            <a:ext cx="1524000" cy="943697"/>
          </a:xfrm>
          <a:prstGeom prst="rect">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t>DBMS</a:t>
            </a:r>
            <a:endParaRPr lang="en-US" dirty="0"/>
          </a:p>
        </p:txBody>
      </p:sp>
      <p:cxnSp>
        <p:nvCxnSpPr>
          <p:cNvPr id="34" name="Straight Connector 33"/>
          <p:cNvCxnSpPr/>
          <p:nvPr/>
        </p:nvCxnSpPr>
        <p:spPr>
          <a:xfrm>
            <a:off x="3886200" y="915748"/>
            <a:ext cx="0" cy="5485052"/>
          </a:xfrm>
          <a:prstGeom prst="line">
            <a:avLst/>
          </a:prstGeom>
          <a:ln>
            <a:solidFill>
              <a:schemeClr val="bg1">
                <a:lumMod val="50000"/>
              </a:schemeClr>
            </a:solidFill>
            <a:headEnd type="arrow" w="med" len="med"/>
            <a:tailEnd type="arrow" w="med" len="med"/>
          </a:ln>
        </p:spPr>
        <p:style>
          <a:lnRef idx="2">
            <a:schemeClr val="dk1"/>
          </a:lnRef>
          <a:fillRef idx="0">
            <a:schemeClr val="dk1"/>
          </a:fillRef>
          <a:effectRef idx="1">
            <a:schemeClr val="dk1"/>
          </a:effectRef>
          <a:fontRef idx="minor">
            <a:schemeClr val="tx1"/>
          </a:fontRef>
        </p:style>
      </p:cxnSp>
      <p:sp>
        <p:nvSpPr>
          <p:cNvPr id="35" name="Rectangle 34"/>
          <p:cNvSpPr/>
          <p:nvPr/>
        </p:nvSpPr>
        <p:spPr>
          <a:xfrm>
            <a:off x="304800" y="915748"/>
            <a:ext cx="3352800" cy="707886"/>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4000" b="1" dirty="0" smtClean="0">
                <a:ln/>
                <a:solidFill>
                  <a:srgbClr val="9BBB59"/>
                </a:solidFill>
              </a:rPr>
              <a:t>Trusted Client</a:t>
            </a:r>
            <a:endParaRPr lang="en-US" sz="4000" b="1" dirty="0">
              <a:ln/>
              <a:solidFill>
                <a:srgbClr val="9BBB59"/>
              </a:solidFill>
            </a:endParaRPr>
          </a:p>
        </p:txBody>
      </p:sp>
      <p:sp>
        <p:nvSpPr>
          <p:cNvPr id="37" name="Rectangle 36"/>
          <p:cNvSpPr/>
          <p:nvPr/>
        </p:nvSpPr>
        <p:spPr>
          <a:xfrm>
            <a:off x="4035760" y="914400"/>
            <a:ext cx="3812840" cy="707886"/>
          </a:xfrm>
          <a:prstGeom prst="rect">
            <a:avLst/>
          </a:prstGeom>
          <a:noFill/>
        </p:spPr>
        <p:txBody>
          <a:bodyPr wrap="none" lIns="91440" tIns="45720" rIns="91440" bIns="45720">
            <a:spAutoFit/>
          </a:bodyPr>
          <a:lstStyle/>
          <a:p>
            <a:pPr algn="ctr"/>
            <a:r>
              <a:rPr lang="en-US" sz="4000" b="1" dirty="0" smtClean="0">
                <a:ln w="18000">
                  <a:solidFill>
                    <a:srgbClr val="C0504D">
                      <a:satMod val="140000"/>
                    </a:srgbClr>
                  </a:solidFill>
                  <a:prstDash val="solid"/>
                  <a:miter lim="800000"/>
                </a:ln>
                <a:noFill/>
                <a:effectLst>
                  <a:outerShdw blurRad="25500" dist="23000" dir="7020000" algn="tl">
                    <a:srgbClr val="000000">
                      <a:alpha val="50000"/>
                    </a:srgbClr>
                  </a:outerShdw>
                </a:effectLst>
              </a:rPr>
              <a:t>Untrusted Server</a:t>
            </a:r>
            <a:endParaRPr lang="en-US" sz="4000" b="1" dirty="0">
              <a:ln w="18000">
                <a:solidFill>
                  <a:srgbClr val="C0504D">
                    <a:satMod val="140000"/>
                  </a:srgb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3939553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1" grpId="0"/>
      <p:bldP spid="54" grpId="0"/>
      <p:bldP spid="57" grpId="0" animBg="1"/>
      <p:bldP spid="6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558937" y="1856134"/>
            <a:ext cx="3029390" cy="2656343"/>
          </a:xfrm>
          <a:prstGeom prst="rect">
            <a:avLst/>
          </a:prstGeom>
          <a:pattFill prst="diagBrick">
            <a:fgClr>
              <a:schemeClr val="tx1">
                <a:lumMod val="65000"/>
                <a:lumOff val="35000"/>
              </a:schemeClr>
            </a:fgClr>
            <a:bgClr>
              <a:schemeClr val="bg1"/>
            </a:bgClr>
          </a:patt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787537" y="2146764"/>
            <a:ext cx="2590800" cy="2266186"/>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0"/>
            <a:ext cx="8229600" cy="1143000"/>
          </a:xfrm>
        </p:spPr>
        <p:txBody>
          <a:bodyPr>
            <a:noAutofit/>
          </a:bodyPr>
          <a:lstStyle/>
          <a:p>
            <a:r>
              <a:rPr lang="en-US" sz="3600" dirty="0" smtClean="0"/>
              <a:t>The Case For Trusted Hardware</a:t>
            </a:r>
            <a:endParaRPr lang="en-US" sz="3600" dirty="0"/>
          </a:p>
        </p:txBody>
      </p:sp>
      <p:graphicFrame>
        <p:nvGraphicFramePr>
          <p:cNvPr id="23" name="Table 22"/>
          <p:cNvGraphicFramePr>
            <a:graphicFrameLocks noGrp="1"/>
          </p:cNvGraphicFramePr>
          <p:nvPr>
            <p:extLst>
              <p:ext uri="{D42A27DB-BD31-4B8C-83A1-F6EECF244321}">
                <p14:modId xmlns:p14="http://schemas.microsoft.com/office/powerpoint/2010/main" val="519594398"/>
              </p:ext>
            </p:extLst>
          </p:nvPr>
        </p:nvGraphicFramePr>
        <p:xfrm>
          <a:off x="1937660" y="4296532"/>
          <a:ext cx="1828799" cy="1645920"/>
        </p:xfrm>
        <a:graphic>
          <a:graphicData uri="http://schemas.openxmlformats.org/drawingml/2006/table">
            <a:tbl>
              <a:tblPr firstRow="1" bandRow="1">
                <a:tableStyleId>{5C22544A-7EE6-4342-B048-85BDC9FD1C3A}</a:tableStyleId>
              </a:tblPr>
              <a:tblGrid>
                <a:gridCol w="558012"/>
                <a:gridCol w="508788"/>
                <a:gridCol w="761999"/>
              </a:tblGrid>
              <a:tr h="266700">
                <a:tc>
                  <a:txBody>
                    <a:bodyPr/>
                    <a:lstStyle/>
                    <a:p>
                      <a:r>
                        <a:rPr lang="en-US" sz="1200" dirty="0" smtClean="0"/>
                        <a:t>Name</a:t>
                      </a:r>
                      <a:endParaRPr lang="en-US" sz="1200" dirty="0"/>
                    </a:p>
                  </a:txBody>
                  <a:tcPr/>
                </a:tc>
                <a:tc>
                  <a:txBody>
                    <a:bodyPr/>
                    <a:lstStyle/>
                    <a:p>
                      <a:r>
                        <a:rPr lang="en-US" sz="1200" dirty="0" smtClean="0"/>
                        <a:t>Age</a:t>
                      </a:r>
                      <a:endParaRPr lang="en-US" sz="1200" dirty="0"/>
                    </a:p>
                  </a:txBody>
                  <a:tcPr/>
                </a:tc>
                <a:tc>
                  <a:txBody>
                    <a:bodyPr/>
                    <a:lstStyle/>
                    <a:p>
                      <a:r>
                        <a:rPr lang="en-US" sz="1200" dirty="0" smtClean="0"/>
                        <a:t>Disease</a:t>
                      </a:r>
                      <a:endParaRPr lang="en-US" sz="1200" dirty="0"/>
                    </a:p>
                  </a:txBody>
                  <a:tcPr/>
                </a:tc>
              </a:tr>
              <a:tr h="266700">
                <a:tc>
                  <a:txBody>
                    <a:bodyPr/>
                    <a:lstStyle/>
                    <a:p>
                      <a:r>
                        <a:rPr lang="en-US" sz="1200" dirty="0" smtClean="0"/>
                        <a:t>Alice</a:t>
                      </a:r>
                      <a:endParaRPr lang="en-US" sz="1200" dirty="0"/>
                    </a:p>
                  </a:txBody>
                  <a:tcPr/>
                </a:tc>
                <a:tc>
                  <a:txBody>
                    <a:bodyPr/>
                    <a:lstStyle/>
                    <a:p>
                      <a:r>
                        <a:rPr lang="en-US" sz="1200" dirty="0" smtClean="0"/>
                        <a:t>12</a:t>
                      </a:r>
                      <a:endParaRPr lang="en-US" sz="1200" dirty="0"/>
                    </a:p>
                  </a:txBody>
                  <a:tcPr/>
                </a:tc>
                <a:tc>
                  <a:txBody>
                    <a:bodyPr/>
                    <a:lstStyle/>
                    <a:p>
                      <a:r>
                        <a:rPr lang="en-US" sz="1200" dirty="0" smtClean="0"/>
                        <a:t>Flu</a:t>
                      </a:r>
                      <a:endParaRPr lang="en-US" sz="1200" dirty="0"/>
                    </a:p>
                  </a:txBody>
                  <a:tcPr/>
                </a:tc>
              </a:tr>
              <a:tr h="266700">
                <a:tc>
                  <a:txBody>
                    <a:bodyPr/>
                    <a:lstStyle/>
                    <a:p>
                      <a:r>
                        <a:rPr lang="en-US" sz="1200" dirty="0" smtClean="0"/>
                        <a:t>Bob</a:t>
                      </a:r>
                      <a:endParaRPr lang="en-US" sz="1200" dirty="0"/>
                    </a:p>
                  </a:txBody>
                  <a:tcPr/>
                </a:tc>
                <a:tc>
                  <a:txBody>
                    <a:bodyPr/>
                    <a:lstStyle/>
                    <a:p>
                      <a:r>
                        <a:rPr lang="en-US" sz="1200" dirty="0" smtClean="0"/>
                        <a:t>51</a:t>
                      </a:r>
                      <a:endParaRPr lang="en-US" sz="1200" dirty="0"/>
                    </a:p>
                  </a:txBody>
                  <a:tcPr/>
                </a:tc>
                <a:tc>
                  <a:txBody>
                    <a:bodyPr/>
                    <a:lstStyle/>
                    <a:p>
                      <a:r>
                        <a:rPr lang="en-US" sz="1200" dirty="0" smtClean="0"/>
                        <a:t>Diabetes</a:t>
                      </a:r>
                      <a:endParaRPr lang="en-US" sz="1200" dirty="0"/>
                    </a:p>
                  </a:txBody>
                  <a:tcPr/>
                </a:tc>
              </a:tr>
              <a:tr h="266700">
                <a:tc>
                  <a:txBody>
                    <a:bodyPr/>
                    <a:lstStyle/>
                    <a:p>
                      <a:r>
                        <a:rPr lang="en-US" sz="1200" dirty="0" smtClean="0"/>
                        <a:t>Chen</a:t>
                      </a:r>
                      <a:endParaRPr lang="en-US" sz="1200" dirty="0"/>
                    </a:p>
                  </a:txBody>
                  <a:tcPr/>
                </a:tc>
                <a:tc>
                  <a:txBody>
                    <a:bodyPr/>
                    <a:lstStyle/>
                    <a:p>
                      <a:r>
                        <a:rPr lang="en-US" sz="1200" dirty="0" smtClean="0"/>
                        <a:t>24</a:t>
                      </a:r>
                      <a:endParaRPr lang="en-US" sz="1200" dirty="0"/>
                    </a:p>
                  </a:txBody>
                  <a:tcPr/>
                </a:tc>
                <a:tc>
                  <a:txBody>
                    <a:bodyPr/>
                    <a:lstStyle/>
                    <a:p>
                      <a:r>
                        <a:rPr lang="en-US" sz="1200" dirty="0" smtClean="0"/>
                        <a:t>Flu</a:t>
                      </a:r>
                      <a:endParaRPr lang="en-US" sz="1200" dirty="0"/>
                    </a:p>
                  </a:txBody>
                  <a:tcPr/>
                </a:tc>
              </a:tr>
              <a:tr h="266700">
                <a:tc>
                  <a:txBody>
                    <a:bodyPr/>
                    <a:lstStyle/>
                    <a:p>
                      <a:r>
                        <a:rPr lang="en-US" sz="1200" dirty="0" smtClean="0"/>
                        <a:t>Dan</a:t>
                      </a:r>
                      <a:endParaRPr lang="en-US" sz="1200" dirty="0"/>
                    </a:p>
                  </a:txBody>
                  <a:tcPr/>
                </a:tc>
                <a:tc>
                  <a:txBody>
                    <a:bodyPr/>
                    <a:lstStyle/>
                    <a:p>
                      <a:r>
                        <a:rPr lang="en-US" sz="1200" dirty="0" smtClean="0"/>
                        <a:t>36</a:t>
                      </a:r>
                      <a:endParaRPr lang="en-US" sz="1200" dirty="0"/>
                    </a:p>
                  </a:txBody>
                  <a:tcPr/>
                </a:tc>
                <a:tc>
                  <a:txBody>
                    <a:bodyPr/>
                    <a:lstStyle/>
                    <a:p>
                      <a:r>
                        <a:rPr lang="en-US" sz="1200" dirty="0" smtClean="0"/>
                        <a:t>Cold</a:t>
                      </a:r>
                      <a:endParaRPr lang="en-US" sz="1200" dirty="0"/>
                    </a:p>
                  </a:txBody>
                  <a:tcPr/>
                </a:tc>
              </a:tr>
              <a:tr h="266700">
                <a:tc>
                  <a:txBody>
                    <a:bodyPr/>
                    <a:lstStyle/>
                    <a:p>
                      <a:r>
                        <a:rPr lang="en-US" sz="1200" dirty="0" smtClean="0"/>
                        <a:t>…</a:t>
                      </a:r>
                      <a:endParaRPr lang="en-US" sz="1200" dirty="0"/>
                    </a:p>
                  </a:txBody>
                  <a:tcPr/>
                </a:tc>
                <a:tc>
                  <a:txBody>
                    <a:bodyPr/>
                    <a:lstStyle/>
                    <a:p>
                      <a:endParaRPr lang="en-US" sz="1200"/>
                    </a:p>
                  </a:txBody>
                  <a:tcPr/>
                </a:tc>
                <a:tc>
                  <a:txBody>
                    <a:bodyPr/>
                    <a:lstStyle/>
                    <a:p>
                      <a:endParaRPr lang="en-US" sz="1200" dirty="0"/>
                    </a:p>
                  </a:txBody>
                  <a:tcPr/>
                </a:tc>
              </a:tr>
            </a:tbl>
          </a:graphicData>
        </a:graphic>
      </p:graphicFrame>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11633" y="5381524"/>
            <a:ext cx="533400" cy="488046"/>
          </a:xfrm>
          <a:prstGeom prst="rect">
            <a:avLst/>
          </a:prstGeom>
        </p:spPr>
      </p:pic>
      <p:sp>
        <p:nvSpPr>
          <p:cNvPr id="13" name="Up-Down Arrow 12"/>
          <p:cNvSpPr/>
          <p:nvPr/>
        </p:nvSpPr>
        <p:spPr>
          <a:xfrm>
            <a:off x="2692037" y="3670764"/>
            <a:ext cx="228600" cy="475295"/>
          </a:xfrm>
          <a:prstGeom prst="upDownArrow">
            <a:avLst/>
          </a:prstGeom>
          <a:solidFill>
            <a:schemeClr val="accent1">
              <a:alpha val="2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Magnetic Disk 4"/>
          <p:cNvSpPr/>
          <p:nvPr/>
        </p:nvSpPr>
        <p:spPr>
          <a:xfrm>
            <a:off x="1587137" y="4146059"/>
            <a:ext cx="2438400" cy="1905000"/>
          </a:xfrm>
          <a:prstGeom prst="flowChartMagneticDisk">
            <a:avLst/>
          </a:prstGeom>
          <a:solidFill>
            <a:schemeClr val="accent1">
              <a:alpha val="20000"/>
            </a:schemeClr>
          </a:solidFill>
          <a:ln>
            <a:solidFill>
              <a:schemeClr val="accent1">
                <a:shade val="50000"/>
                <a:alpha val="1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 name="Table 15"/>
          <p:cNvGraphicFramePr>
            <a:graphicFrameLocks noGrp="1"/>
          </p:cNvGraphicFramePr>
          <p:nvPr>
            <p:extLst>
              <p:ext uri="{D42A27DB-BD31-4B8C-83A1-F6EECF244321}">
                <p14:modId xmlns:p14="http://schemas.microsoft.com/office/powerpoint/2010/main" val="3795833178"/>
              </p:ext>
            </p:extLst>
          </p:nvPr>
        </p:nvGraphicFramePr>
        <p:xfrm>
          <a:off x="1977694" y="4330725"/>
          <a:ext cx="1828799" cy="1645920"/>
        </p:xfrm>
        <a:graphic>
          <a:graphicData uri="http://schemas.openxmlformats.org/drawingml/2006/table">
            <a:tbl>
              <a:tblPr firstRow="1" bandRow="1">
                <a:tableStyleId>{5C22544A-7EE6-4342-B048-85BDC9FD1C3A}</a:tableStyleId>
              </a:tblPr>
              <a:tblGrid>
                <a:gridCol w="558012"/>
                <a:gridCol w="508788"/>
                <a:gridCol w="761999"/>
              </a:tblGrid>
              <a:tr h="266700">
                <a:tc>
                  <a:txBody>
                    <a:bodyPr/>
                    <a:lstStyle/>
                    <a:p>
                      <a:r>
                        <a:rPr lang="en-US" sz="1200" dirty="0" smtClean="0"/>
                        <a:t>Name</a:t>
                      </a:r>
                      <a:endParaRPr lang="en-US" sz="1200" dirty="0"/>
                    </a:p>
                  </a:txBody>
                  <a:tcPr/>
                </a:tc>
                <a:tc>
                  <a:txBody>
                    <a:bodyPr/>
                    <a:lstStyle/>
                    <a:p>
                      <a:r>
                        <a:rPr lang="en-US" sz="1200" dirty="0" smtClean="0"/>
                        <a:t>Age</a:t>
                      </a:r>
                      <a:endParaRPr lang="en-US" sz="1200" dirty="0"/>
                    </a:p>
                  </a:txBody>
                  <a:tcPr/>
                </a:tc>
                <a:tc>
                  <a:txBody>
                    <a:bodyPr/>
                    <a:lstStyle/>
                    <a:p>
                      <a:r>
                        <a:rPr lang="en-US" sz="1200" dirty="0" smtClean="0"/>
                        <a:t>Disease</a:t>
                      </a:r>
                      <a:endParaRPr lang="en-US" sz="1200" dirty="0"/>
                    </a:p>
                  </a:txBody>
                  <a:tcPr/>
                </a:tc>
              </a:tr>
              <a:tr h="266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X%*!</a:t>
                      </a:r>
                    </a:p>
                  </a:txBody>
                  <a:tcPr/>
                </a:tc>
                <a:tc>
                  <a:txBody>
                    <a:bodyPr/>
                    <a:lstStyle/>
                    <a:p>
                      <a:r>
                        <a:rPr lang="en-US" sz="1200" dirty="0" smtClean="0"/>
                        <a:t>)C</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!x8J</a:t>
                      </a:r>
                    </a:p>
                  </a:txBody>
                  <a:tcPr/>
                </a:tc>
              </a:tr>
              <a:tr h="266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~4Yz</a:t>
                      </a:r>
                    </a:p>
                  </a:txBody>
                  <a:tcPr/>
                </a:tc>
                <a:tc>
                  <a:txBody>
                    <a:bodyPr/>
                    <a:lstStyle/>
                    <a:p>
                      <a:r>
                        <a:rPr lang="en-US" sz="1200" dirty="0" smtClean="0"/>
                        <a:t>##</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zFr#x</a:t>
                      </a:r>
                      <a:endParaRPr lang="en-US" sz="1200" dirty="0" smtClean="0"/>
                    </a:p>
                  </a:txBody>
                  <a:tcPr/>
                </a:tc>
              </a:tr>
              <a:tr h="266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T$H2</a:t>
                      </a:r>
                    </a:p>
                  </a:txBody>
                  <a:tcPr/>
                </a:tc>
                <a:tc>
                  <a:txBody>
                    <a:bodyPr/>
                    <a:lstStyle/>
                    <a:p>
                      <a:r>
                        <a:rPr lang="en-US" sz="1200" dirty="0" smtClean="0"/>
                        <a:t>!*</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tG</a:t>
                      </a:r>
                      <a:endParaRPr lang="en-US" sz="1200" dirty="0" smtClean="0"/>
                    </a:p>
                  </a:txBody>
                  <a:tcPr/>
                </a:tc>
              </a:tr>
              <a:tr h="266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&lt;*</a:t>
                      </a:r>
                      <a:r>
                        <a:rPr lang="en-US" sz="1200" dirty="0" err="1" smtClean="0"/>
                        <a:t>fB</a:t>
                      </a:r>
                      <a:endParaRPr lang="en-US" sz="1200" dirty="0" smtClean="0"/>
                    </a:p>
                  </a:txBody>
                  <a:tcPr/>
                </a:tc>
                <a:tc>
                  <a:txBody>
                    <a:bodyPr/>
                    <a:lstStyle/>
                    <a:p>
                      <a:r>
                        <a:rPr lang="en-US" sz="1200" dirty="0" smtClean="0"/>
                        <a:t>@$</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BxU3</a:t>
                      </a:r>
                    </a:p>
                  </a:txBody>
                  <a:tcPr/>
                </a:tc>
              </a:tr>
              <a:tr h="266700">
                <a:tc>
                  <a:txBody>
                    <a:bodyPr/>
                    <a:lstStyle/>
                    <a:p>
                      <a:r>
                        <a:rPr lang="en-US" sz="1200" dirty="0" smtClean="0"/>
                        <a:t>…</a:t>
                      </a:r>
                      <a:endParaRPr lang="en-US" sz="1200" dirty="0"/>
                    </a:p>
                  </a:txBody>
                  <a:tcPr/>
                </a:tc>
                <a:tc>
                  <a:txBody>
                    <a:bodyPr/>
                    <a:lstStyle/>
                    <a:p>
                      <a:endParaRPr lang="en-US" sz="1200"/>
                    </a:p>
                  </a:txBody>
                  <a:tcPr/>
                </a:tc>
                <a:tc>
                  <a:txBody>
                    <a:bodyPr/>
                    <a:lstStyle/>
                    <a:p>
                      <a:endParaRPr lang="en-US" sz="1200" dirty="0"/>
                    </a:p>
                  </a:txBody>
                  <a:tcPr/>
                </a:tc>
              </a:tr>
            </a:tbl>
          </a:graphicData>
        </a:graphic>
      </p:graphicFrame>
      <p:sp>
        <p:nvSpPr>
          <p:cNvPr id="12" name="Left-Right Arrow 11"/>
          <p:cNvSpPr/>
          <p:nvPr/>
        </p:nvSpPr>
        <p:spPr>
          <a:xfrm>
            <a:off x="3873137" y="2984964"/>
            <a:ext cx="1114696" cy="253137"/>
          </a:xfrm>
          <a:prstGeom prst="leftRightArrow">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Arrow Connector 31"/>
          <p:cNvCxnSpPr>
            <a:stCxn id="20" idx="0"/>
          </p:cNvCxnSpPr>
          <p:nvPr/>
        </p:nvCxnSpPr>
        <p:spPr>
          <a:xfrm flipV="1">
            <a:off x="5178333" y="4588765"/>
            <a:ext cx="266700" cy="792759"/>
          </a:xfrm>
          <a:prstGeom prst="straightConnector1">
            <a:avLst/>
          </a:prstGeom>
          <a:ln w="25400">
            <a:solidFill>
              <a:srgbClr val="FF0000"/>
            </a:solidFill>
            <a:tailEnd type="stealth" w="lg" len="med"/>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549537" y="5054032"/>
            <a:ext cx="1308371" cy="369332"/>
          </a:xfrm>
          <a:prstGeom prst="rect">
            <a:avLst/>
          </a:prstGeom>
          <a:noFill/>
        </p:spPr>
        <p:txBody>
          <a:bodyPr wrap="none" rtlCol="0">
            <a:spAutoFit/>
          </a:bodyPr>
          <a:lstStyle/>
          <a:p>
            <a:r>
              <a:rPr lang="en-US" dirty="0" smtClean="0">
                <a:solidFill>
                  <a:srgbClr val="FF0000"/>
                </a:solidFill>
              </a:rPr>
              <a:t>Inaccessible</a:t>
            </a:r>
            <a:endParaRPr lang="en-US" dirty="0">
              <a:solidFill>
                <a:srgbClr val="FF0000"/>
              </a:solidFill>
            </a:endParaRPr>
          </a:p>
        </p:txBody>
      </p:sp>
      <p:graphicFrame>
        <p:nvGraphicFramePr>
          <p:cNvPr id="36" name="Table 35"/>
          <p:cNvGraphicFramePr>
            <a:graphicFrameLocks noGrp="1"/>
          </p:cNvGraphicFramePr>
          <p:nvPr>
            <p:extLst>
              <p:ext uri="{D42A27DB-BD31-4B8C-83A1-F6EECF244321}">
                <p14:modId xmlns:p14="http://schemas.microsoft.com/office/powerpoint/2010/main" val="3329585918"/>
              </p:ext>
            </p:extLst>
          </p:nvPr>
        </p:nvGraphicFramePr>
        <p:xfrm>
          <a:off x="5173979" y="4030515"/>
          <a:ext cx="1828799" cy="274320"/>
        </p:xfrm>
        <a:graphic>
          <a:graphicData uri="http://schemas.openxmlformats.org/drawingml/2006/table">
            <a:tbl>
              <a:tblPr bandRow="1">
                <a:tableStyleId>{5C22544A-7EE6-4342-B048-85BDC9FD1C3A}</a:tableStyleId>
              </a:tblPr>
              <a:tblGrid>
                <a:gridCol w="558012"/>
                <a:gridCol w="508788"/>
                <a:gridCol w="761999"/>
              </a:tblGrid>
              <a:tr h="266700">
                <a:tc>
                  <a:txBody>
                    <a:bodyPr/>
                    <a:lstStyle/>
                    <a:p>
                      <a:r>
                        <a:rPr lang="en-US" sz="1200" dirty="0" smtClean="0"/>
                        <a:t>Alice</a:t>
                      </a:r>
                      <a:endParaRPr lang="en-US" sz="1200" dirty="0"/>
                    </a:p>
                  </a:txBody>
                  <a:tcPr/>
                </a:tc>
                <a:tc>
                  <a:txBody>
                    <a:bodyPr/>
                    <a:lstStyle/>
                    <a:p>
                      <a:r>
                        <a:rPr lang="en-US" sz="1200" dirty="0" smtClean="0"/>
                        <a:t>12</a:t>
                      </a:r>
                      <a:endParaRPr lang="en-US" sz="1200" dirty="0"/>
                    </a:p>
                  </a:txBody>
                  <a:tcPr/>
                </a:tc>
                <a:tc>
                  <a:txBody>
                    <a:bodyPr/>
                    <a:lstStyle/>
                    <a:p>
                      <a:r>
                        <a:rPr lang="en-US" sz="1200" dirty="0" smtClean="0"/>
                        <a:t>Flu</a:t>
                      </a:r>
                      <a:endParaRPr lang="en-US" sz="1200" dirty="0"/>
                    </a:p>
                  </a:txBody>
                  <a:tcPr/>
                </a:tc>
              </a:tr>
            </a:tbl>
          </a:graphicData>
        </a:graphic>
      </p:graphicFrame>
      <p:sp>
        <p:nvSpPr>
          <p:cNvPr id="37" name="Rectangle 36"/>
          <p:cNvSpPr/>
          <p:nvPr/>
        </p:nvSpPr>
        <p:spPr>
          <a:xfrm>
            <a:off x="5168538" y="4054467"/>
            <a:ext cx="1799115" cy="280848"/>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997822" y="4588765"/>
            <a:ext cx="1799115" cy="280848"/>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6004127" y="3779319"/>
            <a:ext cx="1221809" cy="307777"/>
          </a:xfrm>
          <a:prstGeom prst="rect">
            <a:avLst/>
          </a:prstGeom>
          <a:noFill/>
        </p:spPr>
        <p:txBody>
          <a:bodyPr wrap="none" rtlCol="0">
            <a:spAutoFit/>
          </a:bodyPr>
          <a:lstStyle/>
          <a:p>
            <a:r>
              <a:rPr lang="en-US" sz="1400" dirty="0" smtClean="0">
                <a:solidFill>
                  <a:srgbClr val="002060"/>
                </a:solidFill>
              </a:rPr>
              <a:t>Disease = ‘Flu’</a:t>
            </a:r>
            <a:endParaRPr lang="en-US" sz="1400" dirty="0">
              <a:solidFill>
                <a:srgbClr val="002060"/>
              </a:solidFill>
            </a:endParaRPr>
          </a:p>
        </p:txBody>
      </p:sp>
      <p:sp>
        <p:nvSpPr>
          <p:cNvPr id="30" name="Rectangle 29"/>
          <p:cNvSpPr/>
          <p:nvPr/>
        </p:nvSpPr>
        <p:spPr>
          <a:xfrm>
            <a:off x="5016137" y="2277915"/>
            <a:ext cx="1790808" cy="1501404"/>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t>Trusted Hardware</a:t>
            </a:r>
            <a:endParaRPr lang="en-US" dirty="0"/>
          </a:p>
        </p:txBody>
      </p:sp>
      <p:sp>
        <p:nvSpPr>
          <p:cNvPr id="31" name="Can 30"/>
          <p:cNvSpPr/>
          <p:nvPr/>
        </p:nvSpPr>
        <p:spPr>
          <a:xfrm>
            <a:off x="6175127" y="3268515"/>
            <a:ext cx="593610" cy="441783"/>
          </a:xfrm>
          <a:prstGeom prst="can">
            <a:avLst/>
          </a:prstGeom>
          <a:solidFill>
            <a:schemeClr val="accent5">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solidFill>
                  <a:schemeClr val="tx1"/>
                </a:solidFill>
              </a:rPr>
              <a:t>key</a:t>
            </a:r>
            <a:endParaRPr lang="en-US" dirty="0">
              <a:solidFill>
                <a:schemeClr val="tx1"/>
              </a:solidFill>
            </a:endParaRPr>
          </a:p>
        </p:txBody>
      </p:sp>
      <p:sp>
        <p:nvSpPr>
          <p:cNvPr id="34" name="TextBox 44"/>
          <p:cNvSpPr txBox="1"/>
          <p:nvPr/>
        </p:nvSpPr>
        <p:spPr>
          <a:xfrm>
            <a:off x="1524000" y="1962098"/>
            <a:ext cx="2538708" cy="369332"/>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t>UM (Untrusted Machine)</a:t>
            </a:r>
            <a:endParaRPr lang="en-US" dirty="0"/>
          </a:p>
        </p:txBody>
      </p:sp>
      <p:sp>
        <p:nvSpPr>
          <p:cNvPr id="35" name="TextBox 62"/>
          <p:cNvSpPr txBox="1"/>
          <p:nvPr/>
        </p:nvSpPr>
        <p:spPr>
          <a:xfrm>
            <a:off x="4875516" y="1447800"/>
            <a:ext cx="2257221" cy="369332"/>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t>TM (Trusted Machine)</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7</a:t>
            </a:fld>
            <a:endParaRPr lang="en-US" dirty="0"/>
          </a:p>
        </p:txBody>
      </p:sp>
      <p:sp>
        <p:nvSpPr>
          <p:cNvPr id="40" name="Rectangle 39"/>
          <p:cNvSpPr/>
          <p:nvPr/>
        </p:nvSpPr>
        <p:spPr>
          <a:xfrm>
            <a:off x="1786924" y="2451564"/>
            <a:ext cx="2086213" cy="1196441"/>
          </a:xfrm>
          <a:prstGeom prst="rect">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t>DBMS</a:t>
            </a:r>
          </a:p>
          <a:p>
            <a:pPr algn="ctr"/>
            <a:r>
              <a:rPr lang="en-US" dirty="0" smtClean="0"/>
              <a:t>(Commodity H/W)</a:t>
            </a:r>
            <a:endParaRPr lang="en-US" dirty="0"/>
          </a:p>
        </p:txBody>
      </p:sp>
      <p:sp>
        <p:nvSpPr>
          <p:cNvPr id="46" name="Rectangle 45"/>
          <p:cNvSpPr/>
          <p:nvPr/>
        </p:nvSpPr>
        <p:spPr>
          <a:xfrm>
            <a:off x="5197332" y="3757144"/>
            <a:ext cx="2028604" cy="523220"/>
          </a:xfrm>
          <a:prstGeom prst="rect">
            <a:avLst/>
          </a:prstGeom>
          <a:solidFill>
            <a:schemeClr val="bg1"/>
          </a:solidFill>
          <a:ln>
            <a:solidFill>
              <a:schemeClr val="accent1">
                <a:shade val="95000"/>
                <a:satMod val="105000"/>
              </a:schemeClr>
            </a:solidFill>
          </a:ln>
        </p:spPr>
        <p:txBody>
          <a:bodyPr wrap="square">
            <a:spAutoFit/>
          </a:bodyPr>
          <a:lstStyle/>
          <a:p>
            <a:r>
              <a:rPr lang="en-US" sz="1400" dirty="0"/>
              <a:t>sum(</a:t>
            </a:r>
            <a:r>
              <a:rPr lang="en-US" sz="1400" dirty="0" err="1"/>
              <a:t>l_extendedprice</a:t>
            </a:r>
            <a:r>
              <a:rPr lang="en-US" sz="1400" dirty="0"/>
              <a:t>*(1-l_discount) *(1+l_tax)))</a:t>
            </a:r>
          </a:p>
        </p:txBody>
      </p:sp>
      <p:sp>
        <p:nvSpPr>
          <p:cNvPr id="47" name="TextBox 46"/>
          <p:cNvSpPr txBox="1"/>
          <p:nvPr/>
        </p:nvSpPr>
        <p:spPr>
          <a:xfrm>
            <a:off x="5229113" y="884861"/>
            <a:ext cx="2989601" cy="461665"/>
          </a:xfrm>
          <a:prstGeom prst="rect">
            <a:avLst/>
          </a:prstGeom>
          <a:noFill/>
        </p:spPr>
        <p:txBody>
          <a:bodyPr wrap="none" rtlCol="0">
            <a:spAutoFit/>
          </a:bodyPr>
          <a:lstStyle/>
          <a:p>
            <a:r>
              <a:rPr lang="en-US" sz="2400" dirty="0" smtClean="0"/>
              <a:t>Leads to </a:t>
            </a:r>
            <a:r>
              <a:rPr lang="en-US" sz="2400" dirty="0" err="1" smtClean="0"/>
              <a:t>orthogonality</a:t>
            </a:r>
            <a:endParaRPr lang="en-US" sz="2400" dirty="0"/>
          </a:p>
        </p:txBody>
      </p:sp>
    </p:spTree>
    <p:extLst>
      <p:ext uri="{BB962C8B-B14F-4D97-AF65-F5344CB8AC3E}">
        <p14:creationId xmlns:p14="http://schemas.microsoft.com/office/powerpoint/2010/main" val="2375160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6"/>
                                        </p:tgtEl>
                                        <p:attrNameLst>
                                          <p:attrName>style.visibility</p:attrName>
                                        </p:attrNameLst>
                                      </p:cBhvr>
                                      <p:to>
                                        <p:strVal val="visible"/>
                                      </p:to>
                                    </p:set>
                                  </p:childTnLst>
                                </p:cTn>
                              </p:par>
                              <p:par>
                                <p:cTn id="17" presetID="1" presetClass="exit" presetSubtype="0" fill="hold" nodeType="withEffect">
                                  <p:stCondLst>
                                    <p:cond delay="0"/>
                                  </p:stCondLst>
                                  <p:childTnLst>
                                    <p:set>
                                      <p:cBhvr>
                                        <p:cTn id="18" dur="1" fill="hold">
                                          <p:stCondLst>
                                            <p:cond delay="0"/>
                                          </p:stCondLst>
                                        </p:cTn>
                                        <p:tgtEl>
                                          <p:spTgt spid="36"/>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3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7" grpId="1" animBg="1"/>
      <p:bldP spid="39" grpId="0" animBg="1"/>
      <p:bldP spid="15" grpId="0"/>
      <p:bldP spid="46" grpId="0" animBg="1"/>
      <p:bldP spid="4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lstStyle/>
          <a:p>
            <a:r>
              <a:rPr lang="en-US" dirty="0" smtClean="0"/>
              <a:t>TM</a:t>
            </a:r>
            <a:r>
              <a:rPr lang="en-US" dirty="0"/>
              <a:t> </a:t>
            </a:r>
            <a:r>
              <a:rPr lang="en-US" dirty="0" smtClean="0"/>
              <a:t>Design</a:t>
            </a:r>
            <a:endParaRPr lang="en-US" dirty="0"/>
          </a:p>
        </p:txBody>
      </p:sp>
      <p:sp>
        <p:nvSpPr>
          <p:cNvPr id="4" name="Content Placeholder 3"/>
          <p:cNvSpPr>
            <a:spLocks noGrp="1"/>
          </p:cNvSpPr>
          <p:nvPr>
            <p:ph idx="1"/>
          </p:nvPr>
        </p:nvSpPr>
        <p:spPr>
          <a:xfrm>
            <a:off x="381000" y="1371600"/>
            <a:ext cx="4876800" cy="2116978"/>
          </a:xfrm>
        </p:spPr>
        <p:txBody>
          <a:bodyPr>
            <a:normAutofit/>
          </a:bodyPr>
          <a:lstStyle/>
          <a:p>
            <a:r>
              <a:rPr lang="en-US" sz="2400" dirty="0" smtClean="0">
                <a:sym typeface="Wingdings" pitchFamily="2" charset="2"/>
              </a:rPr>
              <a:t>Secure Co-processor</a:t>
            </a:r>
          </a:p>
          <a:p>
            <a:pPr lvl="1"/>
            <a:r>
              <a:rPr lang="en-US" sz="2000" dirty="0" smtClean="0">
                <a:sym typeface="Wingdings" pitchFamily="2" charset="2"/>
              </a:rPr>
              <a:t>Designed for low-performance apps such as ATMs</a:t>
            </a:r>
          </a:p>
        </p:txBody>
      </p:sp>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2561385"/>
            <a:ext cx="3643313" cy="277261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ontent Placeholder 3"/>
          <p:cNvSpPr txBox="1">
            <a:spLocks/>
          </p:cNvSpPr>
          <p:nvPr/>
        </p:nvSpPr>
        <p:spPr>
          <a:xfrm>
            <a:off x="381000" y="2819400"/>
            <a:ext cx="4586287" cy="2362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sym typeface="Wingdings" pitchFamily="2" charset="2"/>
              </a:rPr>
              <a:t>Our choice: FPGA</a:t>
            </a:r>
          </a:p>
          <a:p>
            <a:pPr lvl="1"/>
            <a:r>
              <a:rPr lang="en-US" sz="2000" dirty="0" smtClean="0"/>
              <a:t>Used for security-sensitive applications</a:t>
            </a:r>
          </a:p>
          <a:p>
            <a:pPr lvl="1"/>
            <a:r>
              <a:rPr lang="en-US" sz="2000" dirty="0" smtClean="0"/>
              <a:t>Well-established applicability for data-intensive applications</a:t>
            </a:r>
          </a:p>
          <a:p>
            <a:pPr lvl="1"/>
            <a:r>
              <a:rPr lang="en-US" sz="2000" dirty="0" smtClean="0"/>
              <a:t>Connected to UM by PCI express</a:t>
            </a:r>
            <a:endParaRPr lang="en-US" sz="2000" dirty="0"/>
          </a:p>
        </p:txBody>
      </p:sp>
    </p:spTree>
    <p:extLst>
      <p:ext uri="{BB962C8B-B14F-4D97-AF65-F5344CB8AC3E}">
        <p14:creationId xmlns:p14="http://schemas.microsoft.com/office/powerpoint/2010/main" val="1271618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fade">
                                      <p:cBhvr>
                                        <p:cTn id="15" dur="500"/>
                                        <p:tgtEl>
                                          <p:spTgt spid="1026"/>
                                        </p:tgtEl>
                                      </p:cBhvr>
                                    </p:animEffect>
                                  </p:childTnLst>
                                </p:cTn>
                              </p:par>
                              <p:par>
                                <p:cTn id="16" presetID="10" presetClass="entr" presetSubtype="0" fill="hold" nodeType="with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Effect transition="in" filter="fade">
                                      <p:cBhvr>
                                        <p:cTn id="18" dur="500"/>
                                        <p:tgtEl>
                                          <p:spTgt spid="6">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Effect transition="in" filter="fade">
                                      <p:cBhvr>
                                        <p:cTn id="21"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Up-Down Arrow 12"/>
          <p:cNvSpPr/>
          <p:nvPr/>
        </p:nvSpPr>
        <p:spPr>
          <a:xfrm>
            <a:off x="3543300" y="4172905"/>
            <a:ext cx="228600" cy="475295"/>
          </a:xfrm>
          <a:prstGeom prst="upDownArrow">
            <a:avLst/>
          </a:prstGeom>
          <a:solidFill>
            <a:schemeClr val="accent1">
              <a:alpha val="2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Magnetic Disk 4"/>
          <p:cNvSpPr/>
          <p:nvPr/>
        </p:nvSpPr>
        <p:spPr>
          <a:xfrm>
            <a:off x="2438400" y="4648200"/>
            <a:ext cx="2438400" cy="1905000"/>
          </a:xfrm>
          <a:prstGeom prst="flowChartMagneticDisk">
            <a:avLst/>
          </a:prstGeom>
          <a:solidFill>
            <a:schemeClr val="accent1">
              <a:alpha val="20000"/>
            </a:schemeClr>
          </a:solidFill>
          <a:ln>
            <a:solidFill>
              <a:schemeClr val="accent1">
                <a:shade val="50000"/>
                <a:alpha val="1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Left-Right Arrow 11"/>
          <p:cNvSpPr/>
          <p:nvPr/>
        </p:nvSpPr>
        <p:spPr>
          <a:xfrm>
            <a:off x="4914792" y="3429000"/>
            <a:ext cx="1114696" cy="253137"/>
          </a:xfrm>
          <a:prstGeom prst="leftRightArrow">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6057792" y="2721951"/>
            <a:ext cx="1790808" cy="1501404"/>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t>Encryption, Decryption</a:t>
            </a:r>
            <a:endParaRPr lang="en-US" dirty="0"/>
          </a:p>
        </p:txBody>
      </p:sp>
      <p:sp>
        <p:nvSpPr>
          <p:cNvPr id="31" name="Can 30"/>
          <p:cNvSpPr/>
          <p:nvPr/>
        </p:nvSpPr>
        <p:spPr>
          <a:xfrm>
            <a:off x="7216782" y="3712551"/>
            <a:ext cx="593610" cy="441783"/>
          </a:xfrm>
          <a:prstGeom prst="can">
            <a:avLst/>
          </a:prstGeom>
          <a:solidFill>
            <a:schemeClr val="accent5">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solidFill>
                  <a:schemeClr val="tx1"/>
                </a:solidFill>
              </a:rPr>
              <a:t>key</a:t>
            </a:r>
            <a:endParaRPr lang="en-US" dirty="0">
              <a:solidFill>
                <a:schemeClr val="tx1"/>
              </a:solidFill>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9</a:t>
            </a:fld>
            <a:endParaRPr lang="en-US" dirty="0"/>
          </a:p>
        </p:txBody>
      </p:sp>
      <p:sp>
        <p:nvSpPr>
          <p:cNvPr id="40" name="Rectangle 39"/>
          <p:cNvSpPr/>
          <p:nvPr/>
        </p:nvSpPr>
        <p:spPr>
          <a:xfrm>
            <a:off x="2438400" y="1676400"/>
            <a:ext cx="2438400" cy="2477934"/>
          </a:xfrm>
          <a:prstGeom prst="rect">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t>DBMS</a:t>
            </a:r>
          </a:p>
          <a:p>
            <a:pPr algn="ctr"/>
            <a:r>
              <a:rPr lang="en-US" dirty="0" smtClean="0"/>
              <a:t>(Commodity H/W)</a:t>
            </a:r>
            <a:endParaRPr lang="en-US" dirty="0"/>
          </a:p>
        </p:txBody>
      </p:sp>
      <p:sp>
        <p:nvSpPr>
          <p:cNvPr id="48" name="Title 1"/>
          <p:cNvSpPr>
            <a:spLocks noGrp="1"/>
          </p:cNvSpPr>
          <p:nvPr>
            <p:ph type="title"/>
          </p:nvPr>
        </p:nvSpPr>
        <p:spPr>
          <a:xfrm>
            <a:off x="457200" y="76200"/>
            <a:ext cx="8229600" cy="1143000"/>
          </a:xfrm>
        </p:spPr>
        <p:txBody>
          <a:bodyPr>
            <a:noAutofit/>
          </a:bodyPr>
          <a:lstStyle/>
          <a:p>
            <a:r>
              <a:rPr lang="en-US" sz="3200" dirty="0" smtClean="0"/>
              <a:t>Design Choice 1:Encryption, Decryption</a:t>
            </a:r>
            <a:br>
              <a:rPr lang="en-US" sz="3200" dirty="0" smtClean="0"/>
            </a:br>
            <a:r>
              <a:rPr lang="en-US" sz="2400" dirty="0" smtClean="0"/>
              <a:t>(Industry state of art)</a:t>
            </a:r>
            <a:endParaRPr lang="en-US" sz="3200" dirty="0"/>
          </a:p>
        </p:txBody>
      </p:sp>
      <p:graphicFrame>
        <p:nvGraphicFramePr>
          <p:cNvPr id="49" name="Table 48"/>
          <p:cNvGraphicFramePr>
            <a:graphicFrameLocks noGrp="1"/>
          </p:cNvGraphicFramePr>
          <p:nvPr>
            <p:extLst>
              <p:ext uri="{D42A27DB-BD31-4B8C-83A1-F6EECF244321}">
                <p14:modId xmlns:p14="http://schemas.microsoft.com/office/powerpoint/2010/main" val="1910418335"/>
              </p:ext>
            </p:extLst>
          </p:nvPr>
        </p:nvGraphicFramePr>
        <p:xfrm>
          <a:off x="2743200" y="4934905"/>
          <a:ext cx="1828799" cy="1371600"/>
        </p:xfrm>
        <a:graphic>
          <a:graphicData uri="http://schemas.openxmlformats.org/drawingml/2006/table">
            <a:tbl>
              <a:tblPr firstRow="1" bandRow="1">
                <a:tableStyleId>{5C22544A-7EE6-4342-B048-85BDC9FD1C3A}</a:tableStyleId>
              </a:tblPr>
              <a:tblGrid>
                <a:gridCol w="558012"/>
                <a:gridCol w="508788"/>
                <a:gridCol w="761999"/>
              </a:tblGrid>
              <a:tr h="266700">
                <a:tc>
                  <a:txBody>
                    <a:bodyPr/>
                    <a:lstStyle/>
                    <a:p>
                      <a:r>
                        <a:rPr lang="en-US" sz="1200" dirty="0" smtClean="0"/>
                        <a:t>Name</a:t>
                      </a:r>
                      <a:endParaRPr lang="en-US" sz="1200" dirty="0"/>
                    </a:p>
                  </a:txBody>
                  <a:tcPr/>
                </a:tc>
                <a:tc>
                  <a:txBody>
                    <a:bodyPr/>
                    <a:lstStyle/>
                    <a:p>
                      <a:r>
                        <a:rPr lang="en-US" sz="1200" dirty="0" smtClean="0"/>
                        <a:t>Age</a:t>
                      </a:r>
                      <a:endParaRPr lang="en-US" sz="1200" dirty="0"/>
                    </a:p>
                  </a:txBody>
                  <a:tcPr/>
                </a:tc>
                <a:tc>
                  <a:txBody>
                    <a:bodyPr/>
                    <a:lstStyle/>
                    <a:p>
                      <a:r>
                        <a:rPr lang="en-US" sz="1200" dirty="0" smtClean="0"/>
                        <a:t>Disease</a:t>
                      </a:r>
                      <a:endParaRPr lang="en-US" sz="1200" dirty="0"/>
                    </a:p>
                  </a:txBody>
                  <a:tcPr/>
                </a:tc>
              </a:tr>
              <a:tr h="266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X%*!</a:t>
                      </a:r>
                    </a:p>
                  </a:txBody>
                  <a:tcPr/>
                </a:tc>
                <a:tc>
                  <a:txBody>
                    <a:bodyPr/>
                    <a:lstStyle/>
                    <a:p>
                      <a:r>
                        <a:rPr lang="en-US" sz="1200" dirty="0" smtClean="0"/>
                        <a:t>)C</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!x8J</a:t>
                      </a:r>
                    </a:p>
                  </a:txBody>
                  <a:tcPr/>
                </a:tc>
              </a:tr>
              <a:tr h="266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~4Yz</a:t>
                      </a:r>
                    </a:p>
                  </a:txBody>
                  <a:tcPr/>
                </a:tc>
                <a:tc>
                  <a:txBody>
                    <a:bodyPr/>
                    <a:lstStyle/>
                    <a:p>
                      <a:r>
                        <a:rPr lang="en-US" sz="1200" dirty="0" smtClean="0"/>
                        <a:t>##</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zFr#x</a:t>
                      </a:r>
                      <a:endParaRPr lang="en-US" sz="1200" dirty="0" smtClean="0"/>
                    </a:p>
                  </a:txBody>
                  <a:tcPr/>
                </a:tc>
              </a:tr>
              <a:tr h="266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T$H2</a:t>
                      </a:r>
                    </a:p>
                  </a:txBody>
                  <a:tcPr/>
                </a:tc>
                <a:tc>
                  <a:txBody>
                    <a:bodyPr/>
                    <a:lstStyle/>
                    <a:p>
                      <a:r>
                        <a:rPr lang="en-US" sz="1200" dirty="0" smtClean="0"/>
                        <a:t>!*</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tG</a:t>
                      </a:r>
                      <a:endParaRPr lang="en-US" sz="1200" dirty="0" smtClean="0"/>
                    </a:p>
                  </a:txBody>
                  <a:tcPr/>
                </a:tc>
              </a:tr>
              <a:tr h="266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&lt;*</a:t>
                      </a:r>
                      <a:r>
                        <a:rPr lang="en-US" sz="1200" dirty="0" err="1" smtClean="0"/>
                        <a:t>fB</a:t>
                      </a:r>
                      <a:endParaRPr lang="en-US" sz="1200" dirty="0" smtClean="0"/>
                    </a:p>
                  </a:txBody>
                  <a:tcPr/>
                </a:tc>
                <a:tc>
                  <a:txBody>
                    <a:bodyPr/>
                    <a:lstStyle/>
                    <a:p>
                      <a:r>
                        <a:rPr lang="en-US" sz="1200" dirty="0" smtClean="0"/>
                        <a:t>@$</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BxU3</a:t>
                      </a:r>
                    </a:p>
                  </a:txBody>
                  <a:tcPr/>
                </a:tc>
              </a:tr>
            </a:tbl>
          </a:graphicData>
        </a:graphic>
      </p:graphicFrame>
      <p:sp>
        <p:nvSpPr>
          <p:cNvPr id="50" name="Rectangle 49"/>
          <p:cNvSpPr/>
          <p:nvPr/>
        </p:nvSpPr>
        <p:spPr>
          <a:xfrm>
            <a:off x="2561987" y="2057400"/>
            <a:ext cx="2162413" cy="200622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1" name="Table 50"/>
          <p:cNvGraphicFramePr>
            <a:graphicFrameLocks noGrp="1"/>
          </p:cNvGraphicFramePr>
          <p:nvPr>
            <p:extLst>
              <p:ext uri="{D42A27DB-BD31-4B8C-83A1-F6EECF244321}">
                <p14:modId xmlns:p14="http://schemas.microsoft.com/office/powerpoint/2010/main" val="1835939139"/>
              </p:ext>
            </p:extLst>
          </p:nvPr>
        </p:nvGraphicFramePr>
        <p:xfrm>
          <a:off x="2743200" y="2373768"/>
          <a:ext cx="1828799" cy="1371600"/>
        </p:xfrm>
        <a:graphic>
          <a:graphicData uri="http://schemas.openxmlformats.org/drawingml/2006/table">
            <a:tbl>
              <a:tblPr firstRow="1" bandRow="1">
                <a:tableStyleId>{5C22544A-7EE6-4342-B048-85BDC9FD1C3A}</a:tableStyleId>
              </a:tblPr>
              <a:tblGrid>
                <a:gridCol w="558012"/>
                <a:gridCol w="508788"/>
                <a:gridCol w="761999"/>
              </a:tblGrid>
              <a:tr h="266700">
                <a:tc>
                  <a:txBody>
                    <a:bodyPr/>
                    <a:lstStyle/>
                    <a:p>
                      <a:r>
                        <a:rPr lang="en-US" sz="1200" dirty="0" smtClean="0"/>
                        <a:t>Name</a:t>
                      </a:r>
                      <a:endParaRPr lang="en-US" sz="1200" dirty="0"/>
                    </a:p>
                  </a:txBody>
                  <a:tcPr/>
                </a:tc>
                <a:tc>
                  <a:txBody>
                    <a:bodyPr/>
                    <a:lstStyle/>
                    <a:p>
                      <a:r>
                        <a:rPr lang="en-US" sz="1200" dirty="0" smtClean="0"/>
                        <a:t>Age</a:t>
                      </a:r>
                      <a:endParaRPr lang="en-US" sz="1200" dirty="0"/>
                    </a:p>
                  </a:txBody>
                  <a:tcPr/>
                </a:tc>
                <a:tc>
                  <a:txBody>
                    <a:bodyPr/>
                    <a:lstStyle/>
                    <a:p>
                      <a:r>
                        <a:rPr lang="en-US" sz="1200" dirty="0" smtClean="0"/>
                        <a:t>Disease</a:t>
                      </a:r>
                      <a:endParaRPr lang="en-US" sz="1200" dirty="0"/>
                    </a:p>
                  </a:txBody>
                  <a:tcPr/>
                </a:tc>
              </a:tr>
              <a:tr h="266700">
                <a:tc>
                  <a:txBody>
                    <a:bodyPr/>
                    <a:lstStyle/>
                    <a:p>
                      <a:r>
                        <a:rPr lang="en-US" sz="1200" dirty="0" smtClean="0"/>
                        <a:t>Alice</a:t>
                      </a:r>
                      <a:endParaRPr lang="en-US" sz="1200" dirty="0"/>
                    </a:p>
                  </a:txBody>
                  <a:tcPr/>
                </a:tc>
                <a:tc>
                  <a:txBody>
                    <a:bodyPr/>
                    <a:lstStyle/>
                    <a:p>
                      <a:r>
                        <a:rPr lang="en-US" sz="1200" dirty="0" smtClean="0"/>
                        <a:t>12</a:t>
                      </a:r>
                      <a:endParaRPr lang="en-US" sz="1200" dirty="0"/>
                    </a:p>
                  </a:txBody>
                  <a:tcPr/>
                </a:tc>
                <a:tc>
                  <a:txBody>
                    <a:bodyPr/>
                    <a:lstStyle/>
                    <a:p>
                      <a:r>
                        <a:rPr lang="en-US" sz="1200" dirty="0" smtClean="0"/>
                        <a:t>Flu</a:t>
                      </a:r>
                      <a:endParaRPr lang="en-US" sz="1200" dirty="0"/>
                    </a:p>
                  </a:txBody>
                  <a:tcPr/>
                </a:tc>
              </a:tr>
              <a:tr h="266700">
                <a:tc>
                  <a:txBody>
                    <a:bodyPr/>
                    <a:lstStyle/>
                    <a:p>
                      <a:r>
                        <a:rPr lang="en-US" sz="1200" dirty="0" smtClean="0"/>
                        <a:t>Bob</a:t>
                      </a:r>
                      <a:endParaRPr lang="en-US" sz="1200" dirty="0"/>
                    </a:p>
                  </a:txBody>
                  <a:tcPr/>
                </a:tc>
                <a:tc>
                  <a:txBody>
                    <a:bodyPr/>
                    <a:lstStyle/>
                    <a:p>
                      <a:r>
                        <a:rPr lang="en-US" sz="1200" dirty="0" smtClean="0"/>
                        <a:t>51</a:t>
                      </a:r>
                      <a:endParaRPr lang="en-US" sz="1200" dirty="0"/>
                    </a:p>
                  </a:txBody>
                  <a:tcPr/>
                </a:tc>
                <a:tc>
                  <a:txBody>
                    <a:bodyPr/>
                    <a:lstStyle/>
                    <a:p>
                      <a:r>
                        <a:rPr lang="en-US" sz="1200" dirty="0" smtClean="0"/>
                        <a:t>Diabetes</a:t>
                      </a:r>
                      <a:endParaRPr lang="en-US" sz="1200" dirty="0"/>
                    </a:p>
                  </a:txBody>
                  <a:tcPr/>
                </a:tc>
              </a:tr>
              <a:tr h="266700">
                <a:tc>
                  <a:txBody>
                    <a:bodyPr/>
                    <a:lstStyle/>
                    <a:p>
                      <a:r>
                        <a:rPr lang="en-US" sz="1200" dirty="0" smtClean="0"/>
                        <a:t>Chen</a:t>
                      </a:r>
                      <a:endParaRPr lang="en-US" sz="1200" dirty="0"/>
                    </a:p>
                  </a:txBody>
                  <a:tcPr/>
                </a:tc>
                <a:tc>
                  <a:txBody>
                    <a:bodyPr/>
                    <a:lstStyle/>
                    <a:p>
                      <a:r>
                        <a:rPr lang="en-US" sz="1200" dirty="0" smtClean="0"/>
                        <a:t>24</a:t>
                      </a:r>
                      <a:endParaRPr lang="en-US" sz="1200" dirty="0"/>
                    </a:p>
                  </a:txBody>
                  <a:tcPr/>
                </a:tc>
                <a:tc>
                  <a:txBody>
                    <a:bodyPr/>
                    <a:lstStyle/>
                    <a:p>
                      <a:r>
                        <a:rPr lang="en-US" sz="1200" dirty="0" smtClean="0"/>
                        <a:t>Flu</a:t>
                      </a:r>
                      <a:endParaRPr lang="en-US" sz="1200" dirty="0"/>
                    </a:p>
                  </a:txBody>
                  <a:tcPr/>
                </a:tc>
              </a:tr>
              <a:tr h="266700">
                <a:tc>
                  <a:txBody>
                    <a:bodyPr/>
                    <a:lstStyle/>
                    <a:p>
                      <a:r>
                        <a:rPr lang="en-US" sz="1200" dirty="0" smtClean="0"/>
                        <a:t>Dan</a:t>
                      </a:r>
                      <a:endParaRPr lang="en-US" sz="1200" dirty="0"/>
                    </a:p>
                  </a:txBody>
                  <a:tcPr/>
                </a:tc>
                <a:tc>
                  <a:txBody>
                    <a:bodyPr/>
                    <a:lstStyle/>
                    <a:p>
                      <a:r>
                        <a:rPr lang="en-US" sz="1200" dirty="0" smtClean="0"/>
                        <a:t>36</a:t>
                      </a:r>
                      <a:endParaRPr lang="en-US" sz="1200" dirty="0"/>
                    </a:p>
                  </a:txBody>
                  <a:tcPr/>
                </a:tc>
                <a:tc>
                  <a:txBody>
                    <a:bodyPr/>
                    <a:lstStyle/>
                    <a:p>
                      <a:r>
                        <a:rPr lang="en-US" sz="1200" dirty="0" smtClean="0"/>
                        <a:t>Cold</a:t>
                      </a:r>
                      <a:endParaRPr lang="en-US" sz="1200" dirty="0"/>
                    </a:p>
                  </a:txBody>
                  <a:tcPr/>
                </a:tc>
              </a:tr>
            </a:tbl>
          </a:graphicData>
        </a:graphic>
      </p:graphicFrame>
      <p:sp>
        <p:nvSpPr>
          <p:cNvPr id="52" name="TextBox 51"/>
          <p:cNvSpPr txBox="1"/>
          <p:nvPr/>
        </p:nvSpPr>
        <p:spPr>
          <a:xfrm>
            <a:off x="2895600" y="1676400"/>
            <a:ext cx="1197636" cy="369332"/>
          </a:xfrm>
          <a:prstGeom prst="rect">
            <a:avLst/>
          </a:prstGeom>
          <a:noFill/>
        </p:spPr>
        <p:txBody>
          <a:bodyPr wrap="none" rtlCol="0">
            <a:spAutoFit/>
          </a:bodyPr>
          <a:lstStyle/>
          <a:p>
            <a:r>
              <a:rPr lang="en-US" dirty="0" smtClean="0">
                <a:solidFill>
                  <a:schemeClr val="bg1"/>
                </a:solidFill>
              </a:rPr>
              <a:t>SQL Server</a:t>
            </a:r>
            <a:endParaRPr lang="en-US" dirty="0">
              <a:solidFill>
                <a:schemeClr val="bg1"/>
              </a:solidFill>
            </a:endParaRPr>
          </a:p>
        </p:txBody>
      </p:sp>
      <p:sp>
        <p:nvSpPr>
          <p:cNvPr id="53" name="TextBox 52"/>
          <p:cNvSpPr txBox="1"/>
          <p:nvPr/>
        </p:nvSpPr>
        <p:spPr>
          <a:xfrm>
            <a:off x="3046212" y="2054423"/>
            <a:ext cx="992388" cy="307777"/>
          </a:xfrm>
          <a:prstGeom prst="rect">
            <a:avLst/>
          </a:prstGeom>
          <a:noFill/>
        </p:spPr>
        <p:txBody>
          <a:bodyPr wrap="none" rtlCol="0">
            <a:spAutoFit/>
          </a:bodyPr>
          <a:lstStyle/>
          <a:p>
            <a:r>
              <a:rPr lang="en-US" sz="1400" dirty="0" smtClean="0"/>
              <a:t>Buffer Pool</a:t>
            </a:r>
            <a:endParaRPr lang="en-US" sz="1400" dirty="0"/>
          </a:p>
        </p:txBody>
      </p:sp>
      <p:pic>
        <p:nvPicPr>
          <p:cNvPr id="54" name="Picture 5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7800" y="4554539"/>
            <a:ext cx="533400" cy="488046"/>
          </a:xfrm>
          <a:prstGeom prst="rect">
            <a:avLst/>
          </a:prstGeom>
        </p:spPr>
      </p:pic>
      <p:sp>
        <p:nvSpPr>
          <p:cNvPr id="55" name="TextBox 54"/>
          <p:cNvSpPr txBox="1"/>
          <p:nvPr/>
        </p:nvSpPr>
        <p:spPr>
          <a:xfrm>
            <a:off x="5943600" y="4583668"/>
            <a:ext cx="1857799" cy="369332"/>
          </a:xfrm>
          <a:prstGeom prst="rect">
            <a:avLst/>
          </a:prstGeom>
          <a:noFill/>
        </p:spPr>
        <p:txBody>
          <a:bodyPr wrap="square" rtlCol="0">
            <a:spAutoFit/>
          </a:bodyPr>
          <a:lstStyle/>
          <a:p>
            <a:r>
              <a:rPr lang="en-US" dirty="0" smtClean="0"/>
              <a:t>Leaks everything</a:t>
            </a:r>
            <a:endParaRPr lang="en-US" dirty="0"/>
          </a:p>
        </p:txBody>
      </p:sp>
      <p:sp>
        <p:nvSpPr>
          <p:cNvPr id="56" name="TextBox 55"/>
          <p:cNvSpPr txBox="1"/>
          <p:nvPr/>
        </p:nvSpPr>
        <p:spPr>
          <a:xfrm>
            <a:off x="5410200" y="1411069"/>
            <a:ext cx="2314999" cy="646331"/>
          </a:xfrm>
          <a:prstGeom prst="rect">
            <a:avLst/>
          </a:prstGeom>
          <a:solidFill>
            <a:schemeClr val="bg2"/>
          </a:solidFill>
        </p:spPr>
        <p:txBody>
          <a:bodyPr wrap="square" rtlCol="0">
            <a:spAutoFit/>
          </a:bodyPr>
          <a:lstStyle/>
          <a:p>
            <a:r>
              <a:rPr lang="en-US" dirty="0" smtClean="0"/>
              <a:t>Keep data encrypted across the stack</a:t>
            </a:r>
            <a:endParaRPr lang="en-US" dirty="0"/>
          </a:p>
        </p:txBody>
      </p:sp>
      <p:sp>
        <p:nvSpPr>
          <p:cNvPr id="57" name="TextBox 44"/>
          <p:cNvSpPr txBox="1"/>
          <p:nvPr/>
        </p:nvSpPr>
        <p:spPr>
          <a:xfrm>
            <a:off x="2392372" y="1253744"/>
            <a:ext cx="2538708" cy="369332"/>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t>UM (Untrusted Machine)</a:t>
            </a:r>
            <a:endParaRPr lang="en-US" dirty="0"/>
          </a:p>
        </p:txBody>
      </p:sp>
      <p:sp>
        <p:nvSpPr>
          <p:cNvPr id="58" name="TextBox 62"/>
          <p:cNvSpPr txBox="1"/>
          <p:nvPr/>
        </p:nvSpPr>
        <p:spPr>
          <a:xfrm>
            <a:off x="6057792" y="2329283"/>
            <a:ext cx="2257221" cy="369332"/>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t>TM (Trusted Machine)</a:t>
            </a:r>
            <a:endParaRPr lang="en-US" dirty="0"/>
          </a:p>
        </p:txBody>
      </p:sp>
    </p:spTree>
    <p:extLst>
      <p:ext uri="{BB962C8B-B14F-4D97-AF65-F5344CB8AC3E}">
        <p14:creationId xmlns:p14="http://schemas.microsoft.com/office/powerpoint/2010/main" val="1352960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3CF5C0D3AB6E49B905BDC9BE71096D" ma:contentTypeVersion="0" ma:contentTypeDescription="Create a new document." ma:contentTypeScope="" ma:versionID="27dc176ea1be20bcd7f5a56bcdff7632">
  <xsd:schema xmlns:xsd="http://www.w3.org/2001/XMLSchema" xmlns:xs="http://www.w3.org/2001/XMLSchema" xmlns:p="http://schemas.microsoft.com/office/2006/metadata/properties" targetNamespace="http://schemas.microsoft.com/office/2006/metadata/properties" ma:root="true" ma:fieldsID="06e0e3112098b4d1518554ee266199a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9AADF26-3B8A-4270-A97B-3F1457368E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2B1FE724-DC04-4BB8-87F4-3CA67F4A0BBB}">
  <ds:schemaRefs>
    <ds:schemaRef ds:uri="http://schemas.microsoft.com/office/2006/metadata/properties"/>
    <ds:schemaRef ds:uri="http://schemas.microsoft.com/office/2006/documentManagement/types"/>
    <ds:schemaRef ds:uri="http://purl.org/dc/dcmitype/"/>
    <ds:schemaRef ds:uri="http://purl.org/dc/elements/1.1/"/>
    <ds:schemaRef ds:uri="http://purl.org/dc/terms/"/>
    <ds:schemaRef ds:uri="http://www.w3.org/XML/1998/namespac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15B4CFCB-DB24-43F1-804C-1CB54772126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5647</TotalTime>
  <Words>1624</Words>
  <Application>Microsoft Office PowerPoint</Application>
  <PresentationFormat>On-screen Show (4:3)</PresentationFormat>
  <Paragraphs>412</Paragraphs>
  <Slides>21</Slides>
  <Notes>12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Orthogonal Security With Cipherbase</vt:lpstr>
      <vt:lpstr>Problem: Data Confidentiality</vt:lpstr>
      <vt:lpstr>PowerPoint Presentation</vt:lpstr>
      <vt:lpstr>Limitations</vt:lpstr>
      <vt:lpstr>Goal: Orthogonal Security</vt:lpstr>
      <vt:lpstr>Overall Workflow</vt:lpstr>
      <vt:lpstr>The Case For Trusted Hardware</vt:lpstr>
      <vt:lpstr>TM Design</vt:lpstr>
      <vt:lpstr>Design Choice 1:Encryption, Decryption (Industry state of art)</vt:lpstr>
      <vt:lpstr>PowerPoint Presentation</vt:lpstr>
      <vt:lpstr>PowerPoint Presentation</vt:lpstr>
      <vt:lpstr>Example</vt:lpstr>
      <vt:lpstr>Example</vt:lpstr>
      <vt:lpstr>Example</vt:lpstr>
      <vt:lpstr>Challenges</vt:lpstr>
      <vt:lpstr>Query Optimization</vt:lpstr>
      <vt:lpstr>Query Optimization</vt:lpstr>
      <vt:lpstr>Security</vt:lpstr>
      <vt:lpstr>Higher Security</vt:lpstr>
      <vt:lpstr>Status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Cipherbase</dc:title>
  <dc:creator>Arvind Arasu</dc:creator>
  <cp:lastModifiedBy>K. Shriraghav</cp:lastModifiedBy>
  <cp:revision>1567</cp:revision>
  <cp:lastPrinted>2012-09-04T17:37:27Z</cp:lastPrinted>
  <dcterms:created xsi:type="dcterms:W3CDTF">2006-08-16T00:00:00Z</dcterms:created>
  <dcterms:modified xsi:type="dcterms:W3CDTF">2013-01-15T02:27:07Z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0x010100083CF5C0D3AB6E49B905BDC9BE71096D</vt:lpwstr>
  </property>
</Properties>
</file>