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5.xml" ContentType="application/vnd.openxmlformats-officedocument.presentationml.tags+xml"/>
  <Override PartName="/ppt/notesSlides/notesSlide3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307" r:id="rId4"/>
    <p:sldId id="262" r:id="rId5"/>
    <p:sldId id="265" r:id="rId6"/>
    <p:sldId id="347" r:id="rId7"/>
    <p:sldId id="296" r:id="rId8"/>
    <p:sldId id="348" r:id="rId9"/>
    <p:sldId id="261" r:id="rId10"/>
    <p:sldId id="327" r:id="rId11"/>
    <p:sldId id="336" r:id="rId12"/>
    <p:sldId id="300" r:id="rId13"/>
    <p:sldId id="312" r:id="rId14"/>
    <p:sldId id="270" r:id="rId15"/>
    <p:sldId id="329" r:id="rId16"/>
    <p:sldId id="318" r:id="rId17"/>
    <p:sldId id="319" r:id="rId18"/>
    <p:sldId id="320" r:id="rId19"/>
    <p:sldId id="322" r:id="rId20"/>
    <p:sldId id="294" r:id="rId21"/>
    <p:sldId id="314" r:id="rId22"/>
    <p:sldId id="331" r:id="rId23"/>
    <p:sldId id="332" r:id="rId24"/>
    <p:sldId id="340" r:id="rId25"/>
    <p:sldId id="273" r:id="rId26"/>
    <p:sldId id="311" r:id="rId27"/>
    <p:sldId id="326" r:id="rId28"/>
    <p:sldId id="281" r:id="rId29"/>
    <p:sldId id="286" r:id="rId30"/>
    <p:sldId id="282" r:id="rId31"/>
    <p:sldId id="283" r:id="rId32"/>
    <p:sldId id="284" r:id="rId33"/>
    <p:sldId id="285" r:id="rId34"/>
    <p:sldId id="345" r:id="rId35"/>
    <p:sldId id="324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EEF"/>
    <a:srgbClr val="02E828"/>
    <a:srgbClr val="FF9900"/>
    <a:srgbClr val="FF6600"/>
    <a:srgbClr val="EA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3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D571-24E5-4739-8825-8A80FAAC1C7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F2D1B-983E-40EC-85BF-9D19938D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6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3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9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5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7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1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7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6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3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96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96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7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8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2D1B-983E-40EC-85BF-9D19938D64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482-E3DA-49D0-818C-B34E2C5DBF35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F890-E9CA-4B4C-AB32-93E5A9896586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7628-7882-4FAB-8679-445ABCFA76AD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A7DD-E200-4511-AC5B-C2CF913DDEF6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4DB3-365E-49F2-A316-4D8B5B6E92B1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329D-BC1F-4C08-BCBD-68508B8F19F6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E7D5-0582-4CFD-91EA-921BE4CCD591}" type="datetime1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1F3A-E3DF-4F0D-92BC-1A67876630D9}" type="datetime1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A16-972C-4F2F-9188-A2FC93574B1D}" type="datetime1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BE43-F394-40CB-AE22-D554C86CA8BA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5B4D-A660-44AC-9386-3EB417F23A24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BCB73-C338-4636-AFAF-71AA06FED1D2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://research.microsoft.com/en-us/projects/boogi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Explicating SDKs: </a:t>
            </a:r>
            <a:br>
              <a:rPr lang="en-US" b="1" dirty="0"/>
            </a:br>
            <a:r>
              <a:rPr lang="en-US" b="1" dirty="0"/>
              <a:t>Uncovering Assumptions Underlying Secure Authentication and Authorization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 Wang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*, Yuchen Zhou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(*Lead authors, 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Speaker)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Shuo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Shaz Qadeer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David Evans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Yuri Gurevich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and </a:t>
            </a:r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Virginia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www.whodunitchallenge.com/images/ms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8264"/>
            <a:ext cx="1781176" cy="4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nwomen-usnc.org/files/uva%20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2" y="5624666"/>
            <a:ext cx="1562100" cy="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47">
        <p:fade/>
      </p:transition>
    </mc:Choice>
    <mc:Fallback xmlns="">
      <p:transition spd="med" advTm="12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3568779"/>
            <a:ext cx="4724400" cy="5334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cs typeface="Calibri" pitchFamily="34" charset="0"/>
              </a:rPr>
              <a:t>Verifier</a:t>
            </a:r>
            <a:endParaRPr lang="en-US" sz="32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540079"/>
            <a:ext cx="10668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Model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540079"/>
            <a:ext cx="1524000" cy="4572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Assertions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7900" y="2540079"/>
            <a:ext cx="1447801" cy="4572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Assumptions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2971800" y="2997279"/>
            <a:ext cx="1" cy="571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5" idx="0"/>
          </p:cNvCxnSpPr>
          <p:nvPr/>
        </p:nvCxnSpPr>
        <p:spPr>
          <a:xfrm>
            <a:off x="4495800" y="2997279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6096000" y="2997279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684343" y="4548331"/>
            <a:ext cx="1622914" cy="715464"/>
            <a:chOff x="4065352" y="-361240"/>
            <a:chExt cx="3462419" cy="905248"/>
          </a:xfrm>
        </p:grpSpPr>
        <p:sp>
          <p:nvSpPr>
            <p:cNvPr id="24" name="Diamond 23"/>
            <p:cNvSpPr/>
            <p:nvPr/>
          </p:nvSpPr>
          <p:spPr>
            <a:xfrm>
              <a:off x="4065352" y="-361240"/>
              <a:ext cx="3462419" cy="905248"/>
            </a:xfrm>
            <a:prstGeom prst="diamond">
              <a:avLst/>
            </a:prstGeom>
            <a:solidFill>
              <a:srgbClr val="FFFF00">
                <a:alpha val="7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4374" y="-280983"/>
              <a:ext cx="1581106" cy="73989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cs typeface="Calibri" pitchFamily="34" charset="0"/>
                </a:rPr>
                <a:t>Model </a:t>
              </a:r>
            </a:p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cs typeface="Calibri" pitchFamily="34" charset="0"/>
                </a:rPr>
                <a:t>checks?</a:t>
              </a:r>
              <a:endParaRPr lang="en-US" sz="1600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</p:grpSp>
      <p:cxnSp>
        <p:nvCxnSpPr>
          <p:cNvPr id="27" name="Straight Arrow Connector 26"/>
          <p:cNvCxnSpPr>
            <a:stCxn id="5" idx="2"/>
          </p:cNvCxnSpPr>
          <p:nvPr/>
        </p:nvCxnSpPr>
        <p:spPr>
          <a:xfrm>
            <a:off x="4495800" y="4102179"/>
            <a:ext cx="0" cy="446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8625" y="4598340"/>
            <a:ext cx="1295400" cy="598197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Counter-Example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Arrow Connector 28"/>
          <p:cNvCxnSpPr>
            <a:endCxn id="28" idx="3"/>
          </p:cNvCxnSpPr>
          <p:nvPr/>
        </p:nvCxnSpPr>
        <p:spPr>
          <a:xfrm flipH="1" flipV="1">
            <a:off x="1724025" y="4897439"/>
            <a:ext cx="1960318" cy="8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65496" y="1587578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Refine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36" name="Elbow Connector 35"/>
          <p:cNvCxnSpPr>
            <a:stCxn id="28" idx="0"/>
            <a:endCxn id="8" idx="0"/>
          </p:cNvCxnSpPr>
          <p:nvPr/>
        </p:nvCxnSpPr>
        <p:spPr>
          <a:xfrm rot="5400000" flipH="1" flipV="1">
            <a:off x="994933" y="2621472"/>
            <a:ext cx="2058261" cy="1895476"/>
          </a:xfrm>
          <a:prstGeom prst="bentConnector3">
            <a:avLst>
              <a:gd name="adj1" fmla="val 152292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8" idx="0"/>
            <a:endCxn id="6" idx="0"/>
          </p:cNvCxnSpPr>
          <p:nvPr/>
        </p:nvCxnSpPr>
        <p:spPr>
          <a:xfrm rot="5400000" flipH="1" flipV="1">
            <a:off x="1756932" y="1859473"/>
            <a:ext cx="2058261" cy="3419475"/>
          </a:xfrm>
          <a:prstGeom prst="bentConnector3">
            <a:avLst>
              <a:gd name="adj1" fmla="val 152292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57643" y="1568527"/>
            <a:ext cx="17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necessary assumptions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307257" y="4904149"/>
            <a:ext cx="1626943" cy="1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934200" y="4546417"/>
            <a:ext cx="1622914" cy="715464"/>
            <a:chOff x="4065352" y="-361240"/>
            <a:chExt cx="3462419" cy="905248"/>
          </a:xfrm>
        </p:grpSpPr>
        <p:sp>
          <p:nvSpPr>
            <p:cNvPr id="65" name="Diamond 64"/>
            <p:cNvSpPr/>
            <p:nvPr/>
          </p:nvSpPr>
          <p:spPr>
            <a:xfrm>
              <a:off x="4065352" y="-361240"/>
              <a:ext cx="3462419" cy="905248"/>
            </a:xfrm>
            <a:prstGeom prst="diamond">
              <a:avLst/>
            </a:prstGeom>
            <a:solidFill>
              <a:srgbClr val="FFFF00">
                <a:alpha val="7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2168" y="-274963"/>
              <a:ext cx="1949430" cy="7398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cs typeface="Calibri" pitchFamily="34" charset="0"/>
                </a:rPr>
                <a:t>More to model</a:t>
              </a:r>
            </a:p>
          </p:txBody>
        </p:sp>
      </p:grpSp>
      <p:cxnSp>
        <p:nvCxnSpPr>
          <p:cNvPr id="83" name="Elbow Connector 82"/>
          <p:cNvCxnSpPr>
            <a:endCxn id="6" idx="0"/>
          </p:cNvCxnSpPr>
          <p:nvPr/>
        </p:nvCxnSpPr>
        <p:spPr>
          <a:xfrm rot="16200000" flipV="1">
            <a:off x="5117560" y="1918319"/>
            <a:ext cx="2006338" cy="3249857"/>
          </a:xfrm>
          <a:prstGeom prst="bentConnector3">
            <a:avLst>
              <a:gd name="adj1" fmla="val 153646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endCxn id="7" idx="0"/>
          </p:cNvCxnSpPr>
          <p:nvPr/>
        </p:nvCxnSpPr>
        <p:spPr>
          <a:xfrm rot="16200000" flipV="1">
            <a:off x="5917660" y="2718419"/>
            <a:ext cx="2006338" cy="1649657"/>
          </a:xfrm>
          <a:prstGeom prst="bentConnector3">
            <a:avLst>
              <a:gd name="adj1" fmla="val 153646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354401" y="451566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284543" y="451566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613246" y="1578053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Enrich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280878" y="1578053"/>
            <a:ext cx="127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 related</a:t>
            </a:r>
          </a:p>
          <a:p>
            <a:pPr algn="ctr"/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915177" y="41021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797432" y="5334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319383" y="1606628"/>
            <a:ext cx="2933357" cy="2842362"/>
            <a:chOff x="1319383" y="1238249"/>
            <a:chExt cx="2933357" cy="2842362"/>
          </a:xfrm>
        </p:grpSpPr>
        <p:grpSp>
          <p:nvGrpSpPr>
            <p:cNvPr id="104" name="Group 103"/>
            <p:cNvGrpSpPr/>
            <p:nvPr/>
          </p:nvGrpSpPr>
          <p:grpSpPr>
            <a:xfrm>
              <a:off x="1319383" y="1238249"/>
              <a:ext cx="2933357" cy="2842362"/>
              <a:chOff x="1319383" y="1238249"/>
              <a:chExt cx="2933357" cy="2842362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319383" y="1238249"/>
                <a:ext cx="2933357" cy="2842362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1319383" y="2914865"/>
                <a:ext cx="0" cy="260003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4248150" y="2057401"/>
                <a:ext cx="0" cy="226939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/>
            <p:cNvSpPr txBox="1"/>
            <p:nvPr/>
          </p:nvSpPr>
          <p:spPr>
            <a:xfrm>
              <a:off x="2024062" y="2284340"/>
              <a:ext cx="15936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Iterative process</a:t>
              </a:r>
              <a:endParaRPr lang="en-US" sz="28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629321" y="1606628"/>
            <a:ext cx="2933357" cy="2842362"/>
            <a:chOff x="1319383" y="1238249"/>
            <a:chExt cx="2933357" cy="2842362"/>
          </a:xfrm>
        </p:grpSpPr>
        <p:grpSp>
          <p:nvGrpSpPr>
            <p:cNvPr id="108" name="Group 107"/>
            <p:cNvGrpSpPr/>
            <p:nvPr/>
          </p:nvGrpSpPr>
          <p:grpSpPr>
            <a:xfrm>
              <a:off x="1319383" y="1238249"/>
              <a:ext cx="2933357" cy="2842362"/>
              <a:chOff x="1319383" y="1238249"/>
              <a:chExt cx="2933357" cy="2842362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319383" y="1238249"/>
                <a:ext cx="2933357" cy="2842362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Arrow Connector 110"/>
              <p:cNvCxnSpPr/>
              <p:nvPr/>
            </p:nvCxnSpPr>
            <p:spPr>
              <a:xfrm>
                <a:off x="1319383" y="3174868"/>
                <a:ext cx="0" cy="292232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V="1">
                <a:off x="4248150" y="1795811"/>
                <a:ext cx="4590" cy="261589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/>
            <p:cNvSpPr txBox="1"/>
            <p:nvPr/>
          </p:nvSpPr>
          <p:spPr>
            <a:xfrm>
              <a:off x="2033588" y="2298446"/>
              <a:ext cx="15936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Iterative process</a:t>
              </a:r>
              <a:endParaRPr lang="en-US" sz="2800" b="1" dirty="0"/>
            </a:p>
          </p:txBody>
        </p:sp>
      </p:grp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cxnSp>
        <p:nvCxnSpPr>
          <p:cNvPr id="3" name="Elbow Connector 2"/>
          <p:cNvCxnSpPr>
            <a:stCxn id="65" idx="2"/>
            <a:endCxn id="95" idx="1"/>
          </p:cNvCxnSpPr>
          <p:nvPr/>
        </p:nvCxnSpPr>
        <p:spPr>
          <a:xfrm rot="5400000" flipH="1">
            <a:off x="3693028" y="1209252"/>
            <a:ext cx="2493202" cy="5612057"/>
          </a:xfrm>
          <a:prstGeom prst="bentConnector4">
            <a:avLst>
              <a:gd name="adj1" fmla="val -18338"/>
              <a:gd name="adj2" fmla="val 11018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2133600" y="2425779"/>
            <a:ext cx="3048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9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989">
        <p:fade/>
      </p:transition>
    </mc:Choice>
    <mc:Fallback xmlns="">
      <p:transition spd="med" advTm="204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0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0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3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9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8" grpId="0" animBg="1"/>
      <p:bldP spid="28" grpId="4" animBg="1"/>
      <p:bldP spid="28" grpId="5" animBg="1"/>
      <p:bldP spid="34" grpId="0"/>
      <p:bldP spid="34" grpId="3"/>
      <p:bldP spid="34" grpId="4"/>
      <p:bldP spid="34" grpId="5"/>
      <p:bldP spid="53" grpId="0"/>
      <p:bldP spid="53" grpId="3"/>
      <p:bldP spid="53" grpId="4"/>
      <p:bldP spid="53" grpId="5"/>
      <p:bldP spid="91" grpId="1"/>
      <p:bldP spid="91" grpId="5"/>
      <p:bldP spid="92" grpId="0"/>
      <p:bldP spid="93" grpId="0"/>
      <p:bldP spid="93" grpId="1"/>
      <p:bldP spid="93" grpId="2"/>
      <p:bldP spid="93" grpId="3"/>
      <p:bldP spid="94" grpId="0"/>
      <p:bldP spid="94" grpId="1"/>
      <p:bldP spid="94" grpId="2"/>
      <p:bldP spid="94" grpId="3"/>
      <p:bldP spid="96" grpId="0"/>
      <p:bldP spid="96" grpId="1"/>
      <p:bldP spid="97" grpId="0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524000"/>
            <a:ext cx="8216729" cy="4393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5413" y="2648561"/>
            <a:ext cx="74450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Target: Single-Sign On Systems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9" descr="C:\Users\Treeeater\Desktop\facebook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96903"/>
            <a:ext cx="1090486" cy="10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Treeeater\Desktop\3377.WL-ID_v_rgb_7C8D925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55851"/>
            <a:ext cx="1866099" cy="7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20">
        <p:fade/>
      </p:transition>
    </mc:Choice>
    <mc:Fallback xmlns="">
      <p:transition spd="med" advTm="13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777826" y="2814623"/>
            <a:ext cx="1167713" cy="50613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777826" y="3456890"/>
            <a:ext cx="1167713" cy="535009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777826" y="4124508"/>
            <a:ext cx="1777313" cy="57650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3106897" y="4829197"/>
            <a:ext cx="1989930" cy="76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567134" y="2789878"/>
            <a:ext cx="1822177" cy="51805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557609" y="3456891"/>
            <a:ext cx="1812652" cy="535009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567134" y="4124508"/>
            <a:ext cx="1803127" cy="57650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2783739" y="3767550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  <a:endCxn id="8" idx="1"/>
          </p:cNvCxnSpPr>
          <p:nvPr/>
        </p:nvCxnSpPr>
        <p:spPr>
          <a:xfrm rot="16200000" flipH="1">
            <a:off x="2202368" y="4305668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stCxn id="8" idx="3"/>
            <a:endCxn id="21" idx="2"/>
          </p:cNvCxnSpPr>
          <p:nvPr/>
        </p:nvCxnSpPr>
        <p:spPr>
          <a:xfrm flipV="1">
            <a:off x="5096827" y="4844402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92458" y="25682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21" name="Rounded Rectangle 20"/>
          <p:cNvSpPr/>
          <p:nvPr/>
        </p:nvSpPr>
        <p:spPr>
          <a:xfrm>
            <a:off x="5363797" y="2690697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939" y="2705902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4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15">
        <p:fade/>
      </p:transition>
    </mc:Choice>
    <mc:Fallback xmlns="">
      <p:transition spd="med" advTm="46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777826" y="2814623"/>
            <a:ext cx="1167713" cy="50613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777826" y="3456890"/>
            <a:ext cx="1167713" cy="535009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777826" y="4124508"/>
            <a:ext cx="1777313" cy="57650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3106897" y="4829197"/>
            <a:ext cx="1989930" cy="76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567134" y="2789878"/>
            <a:ext cx="1822177" cy="51805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557609" y="3456891"/>
            <a:ext cx="1812652" cy="535009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567134" y="4124508"/>
            <a:ext cx="1803127" cy="57650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2783739" y="3767550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  <a:endCxn id="8" idx="1"/>
          </p:cNvCxnSpPr>
          <p:nvPr/>
        </p:nvCxnSpPr>
        <p:spPr>
          <a:xfrm rot="16200000" flipH="1">
            <a:off x="2202368" y="4305668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stCxn id="8" idx="3"/>
            <a:endCxn id="21" idx="2"/>
          </p:cNvCxnSpPr>
          <p:nvPr/>
        </p:nvCxnSpPr>
        <p:spPr>
          <a:xfrm flipV="1">
            <a:off x="5096827" y="4844402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92458" y="25682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2019174" y="2816973"/>
            <a:ext cx="535966" cy="1174925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MalApp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49" descr="Diagonal brick"/>
          <p:cNvSpPr>
            <a:spLocks noChangeArrowheads="1"/>
          </p:cNvSpPr>
          <p:nvPr/>
        </p:nvSpPr>
        <p:spPr bwMode="auto">
          <a:xfrm>
            <a:off x="3115528" y="1941364"/>
            <a:ext cx="1955408" cy="626884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Mallory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7" idx="2"/>
            <a:endCxn id="8" idx="0"/>
          </p:cNvCxnSpPr>
          <p:nvPr/>
        </p:nvCxnSpPr>
        <p:spPr>
          <a:xfrm>
            <a:off x="4093232" y="2568248"/>
            <a:ext cx="8630" cy="2260949"/>
          </a:xfrm>
          <a:prstGeom prst="straightConnector1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hape 48"/>
          <p:cNvCxnSpPr>
            <a:stCxn id="17" idx="3"/>
            <a:endCxn id="21" idx="0"/>
          </p:cNvCxnSpPr>
          <p:nvPr/>
        </p:nvCxnSpPr>
        <p:spPr>
          <a:xfrm>
            <a:off x="5070936" y="2254806"/>
            <a:ext cx="1397761" cy="435891"/>
          </a:xfrm>
          <a:prstGeom prst="bentConnector2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hape 51"/>
          <p:cNvCxnSpPr>
            <a:stCxn id="17" idx="1"/>
            <a:endCxn id="22" idx="0"/>
          </p:cNvCxnSpPr>
          <p:nvPr/>
        </p:nvCxnSpPr>
        <p:spPr>
          <a:xfrm rot="10800000" flipV="1">
            <a:off x="1678840" y="2254806"/>
            <a:ext cx="1436689" cy="451096"/>
          </a:xfrm>
          <a:prstGeom prst="bentConnector2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63797" y="2690697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939" y="2705902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0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94">
        <p:fade/>
      </p:transition>
    </mc:Choice>
    <mc:Fallback xmlns="">
      <p:transition spd="med" advTm="346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Desired Security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Authentication</a:t>
            </a:r>
            <a:endParaRPr lang="en-US" sz="3200" dirty="0"/>
          </a:p>
          <a:p>
            <a:pPr marL="320040" lvl="1" indent="0">
              <a:buNone/>
            </a:pPr>
            <a:r>
              <a:rPr lang="en-US" dirty="0" smtClean="0"/>
              <a:t>Mallory cannot sign </a:t>
            </a:r>
            <a:r>
              <a:rPr lang="en-US" dirty="0"/>
              <a:t>into </a:t>
            </a:r>
            <a:r>
              <a:rPr lang="en-US" dirty="0" smtClean="0"/>
              <a:t>Foo app as Alice.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Authorization</a:t>
            </a:r>
            <a:endParaRPr lang="en-US" sz="3200" b="1" dirty="0"/>
          </a:p>
          <a:p>
            <a:pPr marL="320040" lvl="1" indent="0">
              <a:buNone/>
            </a:pPr>
            <a:r>
              <a:rPr lang="en-US" dirty="0" smtClean="0"/>
              <a:t>Mallory cannot access data that Alice have not granted permission to Mallory. </a:t>
            </a:r>
            <a:endParaRPr lang="en-US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3200" b="1" dirty="0" smtClean="0"/>
              <a:t>Association</a:t>
            </a:r>
            <a:endParaRPr lang="en-US" sz="3200" b="1" dirty="0"/>
          </a:p>
          <a:p>
            <a:pPr marL="320040" lvl="1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user identity</a:t>
            </a:r>
            <a:r>
              <a:rPr lang="en-US" dirty="0" smtClean="0"/>
              <a:t>, </a:t>
            </a:r>
            <a:r>
              <a:rPr lang="en-US" b="1" dirty="0" smtClean="0"/>
              <a:t>user’s </a:t>
            </a:r>
            <a:r>
              <a:rPr lang="en-US" b="1" dirty="0"/>
              <a:t>permission</a:t>
            </a:r>
            <a:r>
              <a:rPr lang="en-US" dirty="0"/>
              <a:t> (authorization result), </a:t>
            </a:r>
            <a:r>
              <a:rPr lang="en-US" dirty="0" smtClean="0"/>
              <a:t>and </a:t>
            </a:r>
            <a:r>
              <a:rPr lang="en-US" b="1" dirty="0" smtClean="0"/>
              <a:t>session </a:t>
            </a:r>
            <a:r>
              <a:rPr lang="en-US" b="1" dirty="0"/>
              <a:t>identity</a:t>
            </a:r>
            <a:r>
              <a:rPr lang="en-US" dirty="0"/>
              <a:t> </a:t>
            </a:r>
            <a:r>
              <a:rPr lang="en-US" dirty="0" smtClean="0"/>
              <a:t>must represent the same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662">
        <p:fade/>
      </p:transition>
    </mc:Choice>
    <mc:Fallback xmlns="">
      <p:transition spd="med" advTm="616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4191000"/>
            <a:ext cx="5638800" cy="5334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cs typeface="Calibri" pitchFamily="34" charset="0"/>
              </a:rPr>
              <a:t>Verifier</a:t>
            </a:r>
            <a:endParaRPr lang="en-US" sz="32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3162300"/>
            <a:ext cx="10668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Model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3162300"/>
            <a:ext cx="1524000" cy="4572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Assertions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162300"/>
            <a:ext cx="1447801" cy="4572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Assumptions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2552700" y="3619500"/>
            <a:ext cx="1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5" idx="0"/>
          </p:cNvCxnSpPr>
          <p:nvPr/>
        </p:nvCxnSpPr>
        <p:spPr>
          <a:xfrm>
            <a:off x="4495800" y="36195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6553200" y="36195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Round Diagonal Corner Rectangle 2"/>
          <p:cNvSpPr/>
          <p:nvPr/>
        </p:nvSpPr>
        <p:spPr>
          <a:xfrm>
            <a:off x="5715000" y="1981200"/>
            <a:ext cx="1676400" cy="5334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security properties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3" idx="1"/>
            <a:endCxn id="7" idx="0"/>
          </p:cNvCxnSpPr>
          <p:nvPr/>
        </p:nvCxnSpPr>
        <p:spPr>
          <a:xfrm>
            <a:off x="6553200" y="2514600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66892" y="5454134"/>
            <a:ext cx="3257815" cy="369332"/>
          </a:xfrm>
          <a:prstGeom prst="rect">
            <a:avLst/>
          </a:prstGeom>
          <a:ln>
            <a:solidFill>
              <a:srgbClr val="012EEF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assert(</a:t>
            </a:r>
            <a:r>
              <a:rPr lang="en-US" dirty="0" err="1" smtClean="0"/>
              <a:t>logged_in_user</a:t>
            </a:r>
            <a:r>
              <a:rPr lang="en-US" dirty="0" smtClean="0"/>
              <a:t> </a:t>
            </a:r>
            <a:r>
              <a:rPr lang="en-US" dirty="0"/>
              <a:t>!= _Alice);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2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252">
        <p:fade/>
      </p:transition>
    </mc:Choice>
    <mc:Fallback xmlns="">
      <p:transition spd="med" advTm="50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129029" y="2547121"/>
            <a:ext cx="1167713" cy="506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1129029" y="3189388"/>
            <a:ext cx="1167713" cy="5350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1129029" y="3857006"/>
            <a:ext cx="1777313" cy="5765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3458100" y="4561695"/>
            <a:ext cx="198993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918337" y="2522376"/>
            <a:ext cx="1822177" cy="5180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908812" y="3189389"/>
            <a:ext cx="1812652" cy="5350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918337" y="3857006"/>
            <a:ext cx="1803127" cy="5765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3134942" y="3500048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  <a:endCxn id="8" idx="1"/>
          </p:cNvCxnSpPr>
          <p:nvPr/>
        </p:nvCxnSpPr>
        <p:spPr>
          <a:xfrm rot="16200000" flipH="1">
            <a:off x="2553571" y="4038166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stCxn id="8" idx="3"/>
            <a:endCxn id="21" idx="2"/>
          </p:cNvCxnSpPr>
          <p:nvPr/>
        </p:nvCxnSpPr>
        <p:spPr>
          <a:xfrm flipV="1">
            <a:off x="5448030" y="4576900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5000" y="2423195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42" y="2438400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4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85">
        <p:fade/>
      </p:transition>
    </mc:Choice>
    <mc:Fallback xmlns="">
      <p:transition spd="med" advTm="10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SDKs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129029" y="2547121"/>
            <a:ext cx="1167713" cy="506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1129029" y="3189388"/>
            <a:ext cx="1167713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1129029" y="3857006"/>
            <a:ext cx="1777313" cy="5765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3458100" y="4561695"/>
            <a:ext cx="198993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918337" y="2522376"/>
            <a:ext cx="1822177" cy="5180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908812" y="3189389"/>
            <a:ext cx="1812652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918337" y="3857006"/>
            <a:ext cx="1803127" cy="5765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3134942" y="3500048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  <a:endCxn id="8" idx="1"/>
          </p:cNvCxnSpPr>
          <p:nvPr/>
        </p:nvCxnSpPr>
        <p:spPr>
          <a:xfrm rot="16200000" flipH="1">
            <a:off x="2553571" y="4038166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stCxn id="8" idx="3"/>
            <a:endCxn id="21" idx="2"/>
          </p:cNvCxnSpPr>
          <p:nvPr/>
        </p:nvCxnSpPr>
        <p:spPr>
          <a:xfrm flipV="1">
            <a:off x="5448030" y="4576900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5000" y="2423195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42" y="2438400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637384" y="5436960"/>
            <a:ext cx="4698460" cy="369332"/>
            <a:chOff x="5311495" y="4860368"/>
            <a:chExt cx="4698460" cy="369332"/>
          </a:xfrm>
        </p:grpSpPr>
        <p:sp>
          <p:nvSpPr>
            <p:cNvPr id="28" name="Oval 27"/>
            <p:cNvSpPr/>
            <p:nvPr/>
          </p:nvSpPr>
          <p:spPr>
            <a:xfrm>
              <a:off x="5311495" y="4931175"/>
              <a:ext cx="279042" cy="22771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74666" y="4860368"/>
              <a:ext cx="433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Concrete module with </a:t>
              </a:r>
              <a:r>
                <a:rPr lang="en-US" dirty="0" err="1" smtClean="0"/>
                <a:t>src</a:t>
              </a:r>
              <a:r>
                <a:rPr lang="en-US" dirty="0" smtClean="0"/>
                <a:t> or documentation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90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449">
        <p:fade/>
      </p:transition>
    </mc:Choice>
    <mc:Fallback xmlns="">
      <p:transition spd="med" advTm="42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underlying system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129029" y="2547121"/>
            <a:ext cx="1167713" cy="506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1129029" y="3189388"/>
            <a:ext cx="1167713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918337" y="2522376"/>
            <a:ext cx="1822177" cy="5180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908812" y="3189389"/>
            <a:ext cx="1812652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3134942" y="3500048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</p:cNvCxnSpPr>
          <p:nvPr/>
        </p:nvCxnSpPr>
        <p:spPr>
          <a:xfrm rot="16200000" flipH="1">
            <a:off x="2553571" y="4038166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endCxn id="21" idx="2"/>
          </p:cNvCxnSpPr>
          <p:nvPr/>
        </p:nvCxnSpPr>
        <p:spPr>
          <a:xfrm flipV="1">
            <a:off x="5448030" y="4576900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5000" y="2423195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42" y="2438400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46" descr="Diagonal brick"/>
          <p:cNvSpPr>
            <a:spLocks noChangeArrowheads="1"/>
          </p:cNvSpPr>
          <p:nvPr/>
        </p:nvSpPr>
        <p:spPr bwMode="auto">
          <a:xfrm>
            <a:off x="1129029" y="3857006"/>
            <a:ext cx="1777313" cy="57650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tx1">
                  <a:lumMod val="100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49" descr="Diagonal brick"/>
          <p:cNvSpPr>
            <a:spLocks noChangeArrowheads="1"/>
          </p:cNvSpPr>
          <p:nvPr/>
        </p:nvSpPr>
        <p:spPr bwMode="auto">
          <a:xfrm>
            <a:off x="3458100" y="4561695"/>
            <a:ext cx="1989930" cy="762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1">
                  <a:lumMod val="100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5" name="Rectangle 52" descr="Diagonal brick"/>
          <p:cNvSpPr>
            <a:spLocks noChangeArrowheads="1"/>
          </p:cNvSpPr>
          <p:nvPr/>
        </p:nvSpPr>
        <p:spPr bwMode="auto">
          <a:xfrm>
            <a:off x="5918337" y="3857006"/>
            <a:ext cx="1803127" cy="5765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36375" y="5436960"/>
            <a:ext cx="4699469" cy="681514"/>
            <a:chOff x="5310486" y="4860368"/>
            <a:chExt cx="4699469" cy="681514"/>
          </a:xfrm>
        </p:grpSpPr>
        <p:sp>
          <p:nvSpPr>
            <p:cNvPr id="31" name="Oval 30"/>
            <p:cNvSpPr/>
            <p:nvPr/>
          </p:nvSpPr>
          <p:spPr>
            <a:xfrm>
              <a:off x="5311495" y="4931175"/>
              <a:ext cx="279042" cy="22771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74666" y="4860368"/>
              <a:ext cx="433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Concrete module with </a:t>
              </a:r>
              <a:r>
                <a:rPr lang="en-US" dirty="0" err="1" smtClean="0"/>
                <a:t>src</a:t>
              </a:r>
              <a:r>
                <a:rPr lang="en-US" dirty="0" smtClean="0"/>
                <a:t> or documentation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310486" y="5241914"/>
              <a:ext cx="279042" cy="2277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74666" y="5172550"/>
              <a:ext cx="272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Black-box concrete module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95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601">
        <p:fade/>
      </p:transition>
    </mc:Choice>
    <mc:Fallback xmlns="">
      <p:transition spd="med" advTm="3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Modeling Foo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1129029" y="3189388"/>
            <a:ext cx="1167713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908812" y="3189389"/>
            <a:ext cx="1812652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3134942" y="3500048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</p:cNvCxnSpPr>
          <p:nvPr/>
        </p:nvCxnSpPr>
        <p:spPr>
          <a:xfrm rot="16200000" flipH="1">
            <a:off x="2553571" y="4038166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endCxn id="21" idx="2"/>
          </p:cNvCxnSpPr>
          <p:nvPr/>
        </p:nvCxnSpPr>
        <p:spPr>
          <a:xfrm flipV="1">
            <a:off x="5448030" y="4576900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5000" y="2423195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42" y="2438400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46" descr="Diagonal brick"/>
          <p:cNvSpPr>
            <a:spLocks noChangeArrowheads="1"/>
          </p:cNvSpPr>
          <p:nvPr/>
        </p:nvSpPr>
        <p:spPr bwMode="auto">
          <a:xfrm>
            <a:off x="1129029" y="3857006"/>
            <a:ext cx="1777313" cy="57650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97000">
                <a:schemeClr val="tx1"/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49" descr="Diagonal brick"/>
          <p:cNvSpPr>
            <a:spLocks noChangeArrowheads="1"/>
          </p:cNvSpPr>
          <p:nvPr/>
        </p:nvSpPr>
        <p:spPr bwMode="auto">
          <a:xfrm>
            <a:off x="3458100" y="4561695"/>
            <a:ext cx="1989930" cy="762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1">
                  <a:lumMod val="100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5" name="Rectangle 52" descr="Diagonal brick"/>
          <p:cNvSpPr>
            <a:spLocks noChangeArrowheads="1"/>
          </p:cNvSpPr>
          <p:nvPr/>
        </p:nvSpPr>
        <p:spPr bwMode="auto">
          <a:xfrm>
            <a:off x="5918337" y="3857006"/>
            <a:ext cx="1803127" cy="5765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1129029" y="2547121"/>
            <a:ext cx="1167713" cy="506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0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918337" y="2522376"/>
            <a:ext cx="1822177" cy="518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9453" y="5576016"/>
            <a:ext cx="8487224" cy="681514"/>
            <a:chOff x="5310486" y="4860368"/>
            <a:chExt cx="8487224" cy="681514"/>
          </a:xfrm>
        </p:grpSpPr>
        <p:sp>
          <p:nvSpPr>
            <p:cNvPr id="31" name="Oval 30"/>
            <p:cNvSpPr/>
            <p:nvPr/>
          </p:nvSpPr>
          <p:spPr>
            <a:xfrm>
              <a:off x="10153282" y="4948447"/>
              <a:ext cx="279042" cy="2277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22711" y="4862722"/>
              <a:ext cx="3274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Abstract module subject to </a:t>
              </a:r>
              <a:r>
                <a:rPr lang="en-US" dirty="0" err="1" smtClean="0"/>
                <a:t>dev</a:t>
              </a:r>
              <a:r>
                <a:rPr lang="en-US" dirty="0" smtClean="0"/>
                <a:t> guide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311495" y="4931175"/>
              <a:ext cx="279042" cy="22771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74666" y="4860368"/>
              <a:ext cx="433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Concrete module with </a:t>
              </a:r>
              <a:r>
                <a:rPr lang="en-US" dirty="0" err="1" smtClean="0"/>
                <a:t>src</a:t>
              </a:r>
              <a:r>
                <a:rPr lang="en-US" dirty="0" smtClean="0"/>
                <a:t> or documentation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310486" y="5241914"/>
              <a:ext cx="279042" cy="2277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74666" y="5172550"/>
              <a:ext cx="272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Black-box concrete module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22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61">
        <p:fade/>
      </p:transition>
    </mc:Choice>
    <mc:Fallback xmlns="">
      <p:transition spd="med" advTm="476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87" y="5411154"/>
            <a:ext cx="8079463" cy="68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Most modern apps are empowered by online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730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0554"/>
            <a:ext cx="6400800" cy="455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4857742"/>
            <a:ext cx="198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chart source: builtwith.com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10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47">
        <p:fade/>
      </p:transition>
    </mc:Choice>
    <mc:Fallback xmlns="">
      <p:transition spd="med" advTm="30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Mallory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129029" y="2547121"/>
            <a:ext cx="1167713" cy="506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0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1129029" y="3189388"/>
            <a:ext cx="1167713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1129029" y="3857006"/>
            <a:ext cx="1777313" cy="57650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95000">
                <a:schemeClr val="tx1">
                  <a:lumMod val="85000"/>
                  <a:lumOff val="15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3458100" y="4561695"/>
            <a:ext cx="1989930" cy="762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918337" y="2522376"/>
            <a:ext cx="1822177" cy="518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908812" y="3189389"/>
            <a:ext cx="1812652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918337" y="3857006"/>
            <a:ext cx="1803127" cy="57650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22" idx="3"/>
            <a:endCxn id="21" idx="1"/>
          </p:cNvCxnSpPr>
          <p:nvPr/>
        </p:nvCxnSpPr>
        <p:spPr>
          <a:xfrm>
            <a:off x="3134942" y="3500048"/>
            <a:ext cx="25800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35"/>
          <p:cNvCxnSpPr>
            <a:stCxn id="22" idx="2"/>
            <a:endCxn id="8" idx="1"/>
          </p:cNvCxnSpPr>
          <p:nvPr/>
        </p:nvCxnSpPr>
        <p:spPr>
          <a:xfrm rot="16200000" flipH="1">
            <a:off x="2553571" y="4038166"/>
            <a:ext cx="381000" cy="142805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37"/>
          <p:cNvCxnSpPr>
            <a:stCxn id="8" idx="3"/>
            <a:endCxn id="21" idx="2"/>
          </p:cNvCxnSpPr>
          <p:nvPr/>
        </p:nvCxnSpPr>
        <p:spPr>
          <a:xfrm flipV="1">
            <a:off x="5448030" y="4576900"/>
            <a:ext cx="1371870" cy="3657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2370377" y="2549471"/>
            <a:ext cx="535966" cy="1174925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MalApp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49" descr="Diagonal brick"/>
          <p:cNvSpPr>
            <a:spLocks noChangeArrowheads="1"/>
          </p:cNvSpPr>
          <p:nvPr/>
        </p:nvSpPr>
        <p:spPr bwMode="auto">
          <a:xfrm>
            <a:off x="3466731" y="1673862"/>
            <a:ext cx="1955408" cy="626884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Mallory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7" idx="2"/>
            <a:endCxn id="8" idx="0"/>
          </p:cNvCxnSpPr>
          <p:nvPr/>
        </p:nvCxnSpPr>
        <p:spPr>
          <a:xfrm>
            <a:off x="4444435" y="2300746"/>
            <a:ext cx="8630" cy="2260949"/>
          </a:xfrm>
          <a:prstGeom prst="straightConnector1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hape 48"/>
          <p:cNvCxnSpPr>
            <a:stCxn id="17" idx="3"/>
            <a:endCxn id="21" idx="0"/>
          </p:cNvCxnSpPr>
          <p:nvPr/>
        </p:nvCxnSpPr>
        <p:spPr>
          <a:xfrm>
            <a:off x="5422139" y="1987304"/>
            <a:ext cx="1397761" cy="435891"/>
          </a:xfrm>
          <a:prstGeom prst="bentConnector2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hape 51"/>
          <p:cNvCxnSpPr>
            <a:stCxn id="17" idx="1"/>
            <a:endCxn id="22" idx="0"/>
          </p:cNvCxnSpPr>
          <p:nvPr/>
        </p:nvCxnSpPr>
        <p:spPr>
          <a:xfrm rot="10800000" flipV="1">
            <a:off x="2030043" y="1987304"/>
            <a:ext cx="1436689" cy="451096"/>
          </a:xfrm>
          <a:prstGeom prst="bentConnector2">
            <a:avLst/>
          </a:prstGeom>
          <a:ln>
            <a:solidFill>
              <a:srgbClr val="FA6262"/>
            </a:solidFill>
            <a:prstDash val="sysDot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5000" y="2423195"/>
            <a:ext cx="2209800" cy="215370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42" y="2438400"/>
            <a:ext cx="2209800" cy="21232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9453" y="5576016"/>
            <a:ext cx="8896175" cy="726378"/>
            <a:chOff x="209453" y="5576016"/>
            <a:chExt cx="8896175" cy="726378"/>
          </a:xfrm>
        </p:grpSpPr>
        <p:grpSp>
          <p:nvGrpSpPr>
            <p:cNvPr id="30" name="Group 29"/>
            <p:cNvGrpSpPr/>
            <p:nvPr/>
          </p:nvGrpSpPr>
          <p:grpSpPr>
            <a:xfrm>
              <a:off x="209453" y="5576016"/>
              <a:ext cx="8487224" cy="681514"/>
              <a:chOff x="5310486" y="4860368"/>
              <a:chExt cx="8487224" cy="68151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53282" y="4948447"/>
                <a:ext cx="279042" cy="22771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522711" y="4862722"/>
                <a:ext cx="3274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Abstract module subject to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guide</a:t>
                </a: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311495" y="4931175"/>
                <a:ext cx="279042" cy="22771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74666" y="4860368"/>
                <a:ext cx="4335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Concrete module with </a:t>
                </a:r>
                <a:r>
                  <a:rPr lang="en-US" dirty="0" err="1" smtClean="0"/>
                  <a:t>src</a:t>
                </a:r>
                <a:r>
                  <a:rPr lang="en-US" dirty="0" smtClean="0"/>
                  <a:t> or documentation</a:t>
                </a:r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310486" y="5241914"/>
                <a:ext cx="279042" cy="22771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74666" y="5172550"/>
                <a:ext cx="272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Black-box concrete module</a:t>
                </a:r>
                <a:endParaRPr lang="en-US" dirty="0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4482121" y="6009262"/>
              <a:ext cx="279042" cy="227717"/>
            </a:xfrm>
            <a:prstGeom prst="ellipse">
              <a:avLst/>
            </a:prstGeom>
            <a:solidFill>
              <a:srgbClr val="FA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2025" y="5933062"/>
              <a:ext cx="4263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Abstract module subject to knowledge pool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6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25">
        <p:fade/>
      </p:transition>
    </mc:Choice>
    <mc:Fallback xmlns="">
      <p:transition spd="med" advTm="16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574490" y="2547121"/>
            <a:ext cx="1167713" cy="506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5" descr="Horizontal brick"/>
          <p:cNvSpPr>
            <a:spLocks noChangeArrowheads="1"/>
          </p:cNvSpPr>
          <p:nvPr/>
        </p:nvSpPr>
        <p:spPr bwMode="auto">
          <a:xfrm>
            <a:off x="574490" y="3189388"/>
            <a:ext cx="1167713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SDK</a:t>
            </a:r>
            <a:endParaRPr kumimoji="0" lang="en-US" altLang="zh-CN" sz="4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6" descr="Diagonal brick"/>
          <p:cNvSpPr>
            <a:spLocks noChangeArrowheads="1"/>
          </p:cNvSpPr>
          <p:nvPr/>
        </p:nvSpPr>
        <p:spPr bwMode="auto">
          <a:xfrm>
            <a:off x="574490" y="3857006"/>
            <a:ext cx="1777313" cy="57650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tx1"/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Client runtime 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9" descr="Diagonal brick"/>
          <p:cNvSpPr>
            <a:spLocks noChangeArrowheads="1"/>
          </p:cNvSpPr>
          <p:nvPr/>
        </p:nvSpPr>
        <p:spPr bwMode="auto">
          <a:xfrm>
            <a:off x="2903561" y="4561695"/>
            <a:ext cx="1989930" cy="762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1"/>
              </a:gs>
            </a:gsLst>
            <a:lin ang="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Identity Provider (</a:t>
            </a:r>
            <a:r>
              <a:rPr kumimoji="0" lang="en-US" altLang="zh-CN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IdP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363798" y="2522376"/>
            <a:ext cx="1822177" cy="518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FooApp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S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1" descr="Horizontal brick"/>
          <p:cNvSpPr>
            <a:spLocks noChangeArrowheads="1"/>
          </p:cNvSpPr>
          <p:nvPr/>
        </p:nvSpPr>
        <p:spPr bwMode="auto">
          <a:xfrm>
            <a:off x="5354273" y="3189389"/>
            <a:ext cx="1812652" cy="53500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SDK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52" descr="Diagonal brick"/>
          <p:cNvSpPr>
            <a:spLocks noChangeArrowheads="1"/>
          </p:cNvSpPr>
          <p:nvPr/>
        </p:nvSpPr>
        <p:spPr bwMode="auto">
          <a:xfrm>
            <a:off x="5363798" y="3857006"/>
            <a:ext cx="1803127" cy="57650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Service runtime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1815838" y="2549471"/>
            <a:ext cx="535966" cy="1174925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MalApp</a:t>
            </a:r>
            <a:r>
              <a:rPr kumimoji="0" lang="en-US" altLang="zh-CN" sz="240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Calibri" pitchFamily="34" charset="0"/>
              </a:rPr>
              <a:t>C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49" descr="Diagonal brick"/>
          <p:cNvSpPr>
            <a:spLocks noChangeArrowheads="1"/>
          </p:cNvSpPr>
          <p:nvPr/>
        </p:nvSpPr>
        <p:spPr bwMode="auto">
          <a:xfrm>
            <a:off x="2912192" y="1673862"/>
            <a:ext cx="1955408" cy="626884"/>
          </a:xfrm>
          <a:prstGeom prst="rect">
            <a:avLst/>
          </a:prstGeom>
          <a:solidFill>
            <a:srgbClr val="FA626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imSun" pitchFamily="2" charset="-122"/>
                <a:cs typeface="Times New Roman" pitchFamily="18" charset="0"/>
              </a:rPr>
              <a:t>Mallory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52" name="AutoShape 382"/>
          <p:cNvSpPr>
            <a:spLocks noChangeArrowheads="1"/>
          </p:cNvSpPr>
          <p:nvPr/>
        </p:nvSpPr>
        <p:spPr bwMode="auto">
          <a:xfrm>
            <a:off x="7315200" y="3433763"/>
            <a:ext cx="1637232" cy="1185862"/>
          </a:xfrm>
          <a:prstGeom prst="flowChartMagneticDisk">
            <a:avLst/>
          </a:prstGeom>
          <a:solidFill>
            <a:srgbClr val="EA0000">
              <a:alpha val="49000"/>
            </a:srgb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Knowledge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Pool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3" name="Curved Connector 52"/>
          <p:cNvCxnSpPr>
            <a:stCxn id="15" idx="0"/>
            <a:endCxn id="52" idx="1"/>
          </p:cNvCxnSpPr>
          <p:nvPr/>
        </p:nvCxnSpPr>
        <p:spPr>
          <a:xfrm rot="16200000" flipH="1">
            <a:off x="6932145" y="2232092"/>
            <a:ext cx="368199" cy="2035142"/>
          </a:xfrm>
          <a:prstGeom prst="curvedConnector3">
            <a:avLst>
              <a:gd name="adj1" fmla="val -11382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78"/>
          <p:cNvSpPr>
            <a:spLocks noChangeArrowheads="1"/>
          </p:cNvSpPr>
          <p:nvPr/>
        </p:nvSpPr>
        <p:spPr bwMode="auto">
          <a:xfrm rot="16200000">
            <a:off x="406223" y="3742379"/>
            <a:ext cx="675732" cy="11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ea typeface="SimSun" pitchFamily="2" charset="-122"/>
                <a:cs typeface="Times New Roman" pitchFamily="18" charset="0"/>
              </a:rPr>
              <a:t>Concrete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Modules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6" name="Rectangle 383"/>
          <p:cNvSpPr>
            <a:spLocks noChangeArrowheads="1"/>
          </p:cNvSpPr>
          <p:nvPr/>
        </p:nvSpPr>
        <p:spPr bwMode="auto">
          <a:xfrm rot="16200000">
            <a:off x="493573" y="1989905"/>
            <a:ext cx="607640" cy="11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Test Harness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486300" y="3783042"/>
            <a:ext cx="6524100" cy="153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Mallory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209453" y="5562600"/>
            <a:ext cx="8896175" cy="726378"/>
            <a:chOff x="209453" y="5576016"/>
            <a:chExt cx="8896175" cy="726378"/>
          </a:xfrm>
        </p:grpSpPr>
        <p:grpSp>
          <p:nvGrpSpPr>
            <p:cNvPr id="73" name="Group 72"/>
            <p:cNvGrpSpPr/>
            <p:nvPr/>
          </p:nvGrpSpPr>
          <p:grpSpPr>
            <a:xfrm>
              <a:off x="209453" y="5576016"/>
              <a:ext cx="8487224" cy="681514"/>
              <a:chOff x="5310486" y="4860368"/>
              <a:chExt cx="8487224" cy="68151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0153282" y="4948447"/>
                <a:ext cx="279042" cy="22771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522711" y="4862722"/>
                <a:ext cx="3274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Abstract module subject to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guide</a:t>
                </a: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11495" y="4931175"/>
                <a:ext cx="279042" cy="22771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674666" y="4860368"/>
                <a:ext cx="4335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Concrete module with </a:t>
                </a:r>
                <a:r>
                  <a:rPr lang="en-US" dirty="0" err="1" smtClean="0"/>
                  <a:t>src</a:t>
                </a:r>
                <a:r>
                  <a:rPr lang="en-US" dirty="0" smtClean="0"/>
                  <a:t> or documentation</a:t>
                </a:r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310486" y="5241914"/>
                <a:ext cx="279042" cy="22771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674666" y="5172550"/>
                <a:ext cx="272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Black-box concrete module</a:t>
                </a:r>
                <a:endParaRPr lang="en-US" dirty="0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4482121" y="6009262"/>
              <a:ext cx="279042" cy="227717"/>
            </a:xfrm>
            <a:prstGeom prst="ellipse">
              <a:avLst/>
            </a:prstGeom>
            <a:solidFill>
              <a:srgbClr val="FA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2025" y="5933062"/>
              <a:ext cx="4263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Abstract module subject to knowledge pool</a:t>
              </a:r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5953131" y="3065564"/>
            <a:ext cx="291086" cy="267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618">
        <p:fade/>
      </p:transition>
    </mc:Choice>
    <mc:Fallback xmlns="">
      <p:transition spd="med" advTm="67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4843 0.1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04357 0.1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0677 0.0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4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17639 0.096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4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93 L 0 0.0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5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38628 0.09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47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25555 0.05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3334 L 0.23923 0.20209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8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52" grpId="0" animBg="1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4191000"/>
            <a:ext cx="5638800" cy="5334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cs typeface="Calibri" pitchFamily="34" charset="0"/>
              </a:rPr>
              <a:t>Verifier</a:t>
            </a:r>
            <a:endParaRPr lang="en-US" sz="32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3162300"/>
            <a:ext cx="10668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Model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3162300"/>
            <a:ext cx="1524000" cy="4572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Assertions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9224" y="3171825"/>
            <a:ext cx="1447801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Assumptions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2143124" y="3629025"/>
            <a:ext cx="1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5" idx="0"/>
          </p:cNvCxnSpPr>
          <p:nvPr/>
        </p:nvCxnSpPr>
        <p:spPr>
          <a:xfrm>
            <a:off x="4495800" y="36195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6553200" y="36195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Round Diagonal Corner Rectangle 2"/>
          <p:cNvSpPr/>
          <p:nvPr/>
        </p:nvSpPr>
        <p:spPr>
          <a:xfrm>
            <a:off x="5715000" y="1981200"/>
            <a:ext cx="1676400" cy="5334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security properties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3" idx="1"/>
            <a:endCxn id="7" idx="0"/>
          </p:cNvCxnSpPr>
          <p:nvPr/>
        </p:nvCxnSpPr>
        <p:spPr>
          <a:xfrm>
            <a:off x="6553200" y="2514600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3657600" y="1981200"/>
            <a:ext cx="1676400" cy="533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system components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  <a:endCxn id="6" idx="0"/>
          </p:cNvCxnSpPr>
          <p:nvPr/>
        </p:nvCxnSpPr>
        <p:spPr>
          <a:xfrm>
            <a:off x="4495800" y="2514600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 Diagonal Corner Rectangle 17"/>
          <p:cNvSpPr/>
          <p:nvPr/>
        </p:nvSpPr>
        <p:spPr>
          <a:xfrm>
            <a:off x="1271586" y="1990725"/>
            <a:ext cx="1743075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SDK documentation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8" idx="0"/>
          </p:cNvCxnSpPr>
          <p:nvPr/>
        </p:nvCxnSpPr>
        <p:spPr>
          <a:xfrm>
            <a:off x="2143124" y="2524125"/>
            <a:ext cx="1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62026" y="1524000"/>
            <a:ext cx="4448174" cy="1647825"/>
            <a:chOff x="962026" y="1524000"/>
            <a:chExt cx="4448174" cy="1647825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962026" y="1524000"/>
              <a:ext cx="2362200" cy="1323975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SDK documentation</a:t>
              </a:r>
            </a:p>
            <a:p>
              <a:pPr algn="ctr"/>
              <a:r>
                <a:rPr lang="en-US" dirty="0" smtClean="0"/>
                <a:t>and </a:t>
              </a:r>
              <a:r>
                <a:rPr lang="en-US" b="1" dirty="0" smtClean="0"/>
                <a:t>previously uncovered assumptions</a:t>
              </a:r>
              <a:endParaRPr lang="en-US" b="1" dirty="0"/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>
              <a:off x="2143126" y="2847975"/>
              <a:ext cx="0" cy="3238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4" idx="1"/>
            </p:cNvCxnSpPr>
            <p:nvPr/>
          </p:nvCxnSpPr>
          <p:spPr>
            <a:xfrm>
              <a:off x="4495800" y="2757487"/>
              <a:ext cx="0" cy="4048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 Diagonal Corner Rectangle 23"/>
            <p:cNvSpPr/>
            <p:nvPr/>
          </p:nvSpPr>
          <p:spPr>
            <a:xfrm>
              <a:off x="3581400" y="1614487"/>
              <a:ext cx="1828800" cy="1143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All relevant </a:t>
              </a:r>
              <a:r>
                <a:rPr lang="en-US" dirty="0" smtClean="0"/>
                <a:t>system components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41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638">
        <p:fade/>
      </p:transition>
    </mc:Choice>
    <mc:Fallback xmlns="">
      <p:transition spd="med" advTm="54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4191000"/>
            <a:ext cx="6477000" cy="1828800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>
                <a:solidFill>
                  <a:sysClr val="windowText" lastClr="000000"/>
                </a:solidFill>
              </a:rPr>
              <a:t>Boogie/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BoogiePL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: Symbolic execution engine</a:t>
            </a:r>
          </a:p>
          <a:p>
            <a:pPr marL="0" lvl="1"/>
            <a:endParaRPr lang="en-US" sz="2400" b="1" dirty="0" smtClean="0">
              <a:solidFill>
                <a:sysClr val="windowText" lastClr="000000"/>
              </a:solidFill>
            </a:endParaRPr>
          </a:p>
          <a:p>
            <a:pPr marL="457200" lvl="2"/>
            <a:r>
              <a:rPr lang="en-US" dirty="0" smtClean="0">
                <a:solidFill>
                  <a:sysClr val="windowText" lastClr="000000"/>
                </a:solidFill>
              </a:rPr>
              <a:t>Supports loop invariants and function pre/post conditions to enable unbounded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6400" y="6324600"/>
            <a:ext cx="6019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sysClr val="windowText" lastClr="000000"/>
                </a:solidFill>
              </a:rPr>
              <a:t>[1]: Boogie: An Intermediate Verification Language. </a:t>
            </a:r>
            <a:r>
              <a:rPr lang="en-US" sz="1050" dirty="0">
                <a:solidFill>
                  <a:sysClr val="windowText" lastClr="000000"/>
                </a:solidFill>
                <a:hlinkClick r:id="rId4"/>
              </a:rPr>
              <a:t>http://research.microsoft.com/en-us/projects/boogie/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62025" y="1514475"/>
            <a:ext cx="6429375" cy="3209925"/>
            <a:chOff x="962025" y="1514475"/>
            <a:chExt cx="6429375" cy="3209925"/>
          </a:xfrm>
        </p:grpSpPr>
        <p:grpSp>
          <p:nvGrpSpPr>
            <p:cNvPr id="37" name="Group 36"/>
            <p:cNvGrpSpPr/>
            <p:nvPr/>
          </p:nvGrpSpPr>
          <p:grpSpPr>
            <a:xfrm>
              <a:off x="1419225" y="1981200"/>
              <a:ext cx="5972175" cy="2743200"/>
              <a:chOff x="1419225" y="1981200"/>
              <a:chExt cx="5972175" cy="27432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76400" y="4191000"/>
                <a:ext cx="5638800" cy="533400"/>
              </a:xfrm>
              <a:prstGeom prst="roundRect">
                <a:avLst/>
              </a:prstGeom>
              <a:solidFill>
                <a:srgbClr val="00B0F0">
                  <a:alpha val="50000"/>
                </a:srgb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ysClr val="windowText" lastClr="000000"/>
                    </a:solidFill>
                    <a:cs typeface="Calibri" pitchFamily="34" charset="0"/>
                  </a:rPr>
                  <a:t>Verifier: Boogie</a:t>
                </a:r>
                <a:r>
                  <a:rPr lang="en-US" sz="3200" b="1" baseline="30000" dirty="0">
                    <a:solidFill>
                      <a:sysClr val="windowText" lastClr="000000"/>
                    </a:solidFill>
                  </a:rPr>
                  <a:t>[1]</a:t>
                </a:r>
                <a:endParaRPr lang="en-US" sz="3200" b="1" dirty="0">
                  <a:solidFill>
                    <a:sysClr val="windowText" lastClr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62400" y="3162300"/>
                <a:ext cx="1066800" cy="4572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Model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91200" y="3162300"/>
                <a:ext cx="1524000" cy="45720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Assertions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19225" y="3171825"/>
                <a:ext cx="1447801" cy="45720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Assumptions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0" name="Straight Arrow Connector 9"/>
              <p:cNvCxnSpPr>
                <a:stCxn id="8" idx="2"/>
              </p:cNvCxnSpPr>
              <p:nvPr/>
            </p:nvCxnSpPr>
            <p:spPr>
              <a:xfrm flipH="1">
                <a:off x="2143125" y="3629025"/>
                <a:ext cx="1" cy="571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6" idx="2"/>
                <a:endCxn id="5" idx="0"/>
              </p:cNvCxnSpPr>
              <p:nvPr/>
            </p:nvCxnSpPr>
            <p:spPr>
              <a:xfrm>
                <a:off x="4495800" y="3619500"/>
                <a:ext cx="0" cy="571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" idx="2"/>
              </p:cNvCxnSpPr>
              <p:nvPr/>
            </p:nvCxnSpPr>
            <p:spPr>
              <a:xfrm>
                <a:off x="6553200" y="3619500"/>
                <a:ext cx="0" cy="571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" name="Round Diagonal Corner Rectangle 2"/>
              <p:cNvSpPr/>
              <p:nvPr/>
            </p:nvSpPr>
            <p:spPr>
              <a:xfrm>
                <a:off x="5715000" y="1981200"/>
                <a:ext cx="1676400" cy="533400"/>
              </a:xfrm>
              <a:prstGeom prst="round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 security properties</a:t>
                </a:r>
                <a:endParaRPr lang="en-US" dirty="0"/>
              </a:p>
            </p:txBody>
          </p:sp>
          <p:cxnSp>
            <p:nvCxnSpPr>
              <p:cNvPr id="52" name="Straight Arrow Connector 51"/>
              <p:cNvCxnSpPr>
                <a:stCxn id="3" idx="1"/>
                <a:endCxn id="7" idx="0"/>
              </p:cNvCxnSpPr>
              <p:nvPr/>
            </p:nvCxnSpPr>
            <p:spPr>
              <a:xfrm>
                <a:off x="6553200" y="2514600"/>
                <a:ext cx="0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962025" y="1514475"/>
              <a:ext cx="4448174" cy="1647825"/>
              <a:chOff x="962026" y="1524000"/>
              <a:chExt cx="4448174" cy="1647825"/>
            </a:xfrm>
          </p:grpSpPr>
          <p:sp>
            <p:nvSpPr>
              <p:cNvPr id="18" name="Round Diagonal Corner Rectangle 17"/>
              <p:cNvSpPr/>
              <p:nvPr/>
            </p:nvSpPr>
            <p:spPr>
              <a:xfrm>
                <a:off x="962026" y="1524000"/>
                <a:ext cx="2362200" cy="1323975"/>
              </a:xfrm>
              <a:prstGeom prst="round2Diag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SDK documentation</a:t>
                </a:r>
              </a:p>
              <a:p>
                <a:pPr algn="ctr"/>
                <a:r>
                  <a:rPr lang="en-US" dirty="0" smtClean="0"/>
                  <a:t>and </a:t>
                </a:r>
                <a:r>
                  <a:rPr lang="en-US" b="1" dirty="0" smtClean="0"/>
                  <a:t>previously uncovered assumptions</a:t>
                </a:r>
                <a:endParaRPr lang="en-US" b="1" dirty="0"/>
              </a:p>
            </p:txBody>
          </p:sp>
          <p:cxnSp>
            <p:nvCxnSpPr>
              <p:cNvPr id="19" name="Straight Arrow Connector 18"/>
              <p:cNvCxnSpPr>
                <a:stCxn id="18" idx="1"/>
                <a:endCxn id="8" idx="0"/>
              </p:cNvCxnSpPr>
              <p:nvPr/>
            </p:nvCxnSpPr>
            <p:spPr>
              <a:xfrm>
                <a:off x="2143126" y="2847975"/>
                <a:ext cx="0" cy="3238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0" idx="1"/>
                <a:endCxn id="6" idx="0"/>
              </p:cNvCxnSpPr>
              <p:nvPr/>
            </p:nvCxnSpPr>
            <p:spPr>
              <a:xfrm>
                <a:off x="4495800" y="2757487"/>
                <a:ext cx="0" cy="4048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 Diagonal Corner Rectangle 29"/>
              <p:cNvSpPr/>
              <p:nvPr/>
            </p:nvSpPr>
            <p:spPr>
              <a:xfrm>
                <a:off x="3581400" y="1614487"/>
                <a:ext cx="1828800" cy="1143000"/>
              </a:xfrm>
              <a:prstGeom prst="round2Diag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All relevant </a:t>
                </a:r>
                <a:r>
                  <a:rPr lang="en-US" dirty="0" smtClean="0"/>
                  <a:t>system components</a:t>
                </a:r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7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79">
        <p:fade/>
      </p:transition>
    </mc:Choice>
    <mc:Fallback xmlns="">
      <p:transition spd="med" advTm="17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156 -0.165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15686" y="3568779"/>
            <a:ext cx="4724400" cy="5334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cs typeface="Calibri" pitchFamily="34" charset="0"/>
              </a:rPr>
              <a:t>Verifier</a:t>
            </a:r>
            <a:endParaRPr lang="en-US" sz="32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4486" y="2540079"/>
            <a:ext cx="10668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Model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6086" y="2540079"/>
            <a:ext cx="1524000" cy="4572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Assertions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9986" y="2540079"/>
            <a:ext cx="1447801" cy="4572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Assumptions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3253886" y="2997279"/>
            <a:ext cx="1" cy="571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5" idx="0"/>
          </p:cNvCxnSpPr>
          <p:nvPr/>
        </p:nvCxnSpPr>
        <p:spPr>
          <a:xfrm>
            <a:off x="4777886" y="2997279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6378086" y="2997279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966429" y="4548331"/>
            <a:ext cx="1622914" cy="715464"/>
            <a:chOff x="4065352" y="-361240"/>
            <a:chExt cx="3462419" cy="905248"/>
          </a:xfrm>
        </p:grpSpPr>
        <p:sp>
          <p:nvSpPr>
            <p:cNvPr id="24" name="Diamond 23"/>
            <p:cNvSpPr/>
            <p:nvPr/>
          </p:nvSpPr>
          <p:spPr>
            <a:xfrm>
              <a:off x="4065352" y="-361240"/>
              <a:ext cx="3462419" cy="905248"/>
            </a:xfrm>
            <a:prstGeom prst="diamond">
              <a:avLst/>
            </a:prstGeom>
            <a:solidFill>
              <a:srgbClr val="FFFF00">
                <a:alpha val="7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4374" y="-280983"/>
              <a:ext cx="1581106" cy="73989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cs typeface="Calibri" pitchFamily="34" charset="0"/>
                </a:rPr>
                <a:t>Model </a:t>
              </a:r>
            </a:p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cs typeface="Calibri" pitchFamily="34" charset="0"/>
                </a:rPr>
                <a:t>checks?</a:t>
              </a:r>
              <a:endParaRPr lang="en-US" sz="1600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</p:grpSp>
      <p:cxnSp>
        <p:nvCxnSpPr>
          <p:cNvPr id="27" name="Straight Arrow Connector 26"/>
          <p:cNvCxnSpPr>
            <a:stCxn id="5" idx="2"/>
          </p:cNvCxnSpPr>
          <p:nvPr/>
        </p:nvCxnSpPr>
        <p:spPr>
          <a:xfrm>
            <a:off x="4777886" y="4102179"/>
            <a:ext cx="0" cy="446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0711" y="4598340"/>
            <a:ext cx="1295400" cy="598197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Counter-Example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Arrow Connector 28"/>
          <p:cNvCxnSpPr>
            <a:endCxn id="28" idx="3"/>
          </p:cNvCxnSpPr>
          <p:nvPr/>
        </p:nvCxnSpPr>
        <p:spPr>
          <a:xfrm flipH="1" flipV="1">
            <a:off x="2006111" y="4897439"/>
            <a:ext cx="1960318" cy="8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47582" y="1587578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Refine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36" name="Elbow Connector 35"/>
          <p:cNvCxnSpPr>
            <a:stCxn id="28" idx="0"/>
            <a:endCxn id="8" idx="0"/>
          </p:cNvCxnSpPr>
          <p:nvPr/>
        </p:nvCxnSpPr>
        <p:spPr>
          <a:xfrm rot="5400000" flipH="1" flipV="1">
            <a:off x="1277019" y="2621472"/>
            <a:ext cx="2058261" cy="1895476"/>
          </a:xfrm>
          <a:prstGeom prst="bentConnector3">
            <a:avLst>
              <a:gd name="adj1" fmla="val 152292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8" idx="0"/>
            <a:endCxn id="6" idx="0"/>
          </p:cNvCxnSpPr>
          <p:nvPr/>
        </p:nvCxnSpPr>
        <p:spPr>
          <a:xfrm rot="5400000" flipH="1" flipV="1">
            <a:off x="2039018" y="1859473"/>
            <a:ext cx="2058261" cy="3419475"/>
          </a:xfrm>
          <a:prstGeom prst="bentConnector3">
            <a:avLst>
              <a:gd name="adj1" fmla="val 152292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39729" y="1568527"/>
            <a:ext cx="17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necessary assumptions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589343" y="4904149"/>
            <a:ext cx="1626943" cy="1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216286" y="4546417"/>
            <a:ext cx="1622914" cy="715464"/>
            <a:chOff x="4065352" y="-361240"/>
            <a:chExt cx="3462419" cy="905248"/>
          </a:xfrm>
        </p:grpSpPr>
        <p:sp>
          <p:nvSpPr>
            <p:cNvPr id="65" name="Diamond 64"/>
            <p:cNvSpPr/>
            <p:nvPr/>
          </p:nvSpPr>
          <p:spPr>
            <a:xfrm>
              <a:off x="4065352" y="-361240"/>
              <a:ext cx="3462419" cy="905248"/>
            </a:xfrm>
            <a:prstGeom prst="diamond">
              <a:avLst/>
            </a:prstGeom>
            <a:solidFill>
              <a:srgbClr val="FFFF00">
                <a:alpha val="7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2168" y="-274963"/>
              <a:ext cx="1949430" cy="7398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cs typeface="Calibri" pitchFamily="34" charset="0"/>
                </a:rPr>
                <a:t>More to model</a:t>
              </a:r>
            </a:p>
          </p:txBody>
        </p:sp>
      </p:grpSp>
      <p:cxnSp>
        <p:nvCxnSpPr>
          <p:cNvPr id="83" name="Elbow Connector 82"/>
          <p:cNvCxnSpPr>
            <a:endCxn id="6" idx="0"/>
          </p:cNvCxnSpPr>
          <p:nvPr/>
        </p:nvCxnSpPr>
        <p:spPr>
          <a:xfrm rot="16200000" flipV="1">
            <a:off x="5399646" y="1918319"/>
            <a:ext cx="2006338" cy="3249857"/>
          </a:xfrm>
          <a:prstGeom prst="bentConnector3">
            <a:avLst>
              <a:gd name="adj1" fmla="val 153646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endCxn id="7" idx="0"/>
          </p:cNvCxnSpPr>
          <p:nvPr/>
        </p:nvCxnSpPr>
        <p:spPr>
          <a:xfrm rot="16200000" flipV="1">
            <a:off x="6199746" y="2718419"/>
            <a:ext cx="2006338" cy="1649657"/>
          </a:xfrm>
          <a:prstGeom prst="bentConnector3">
            <a:avLst>
              <a:gd name="adj1" fmla="val 153646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636487" y="451566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566629" y="451566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895332" y="1578053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Enrich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562964" y="1578053"/>
            <a:ext cx="127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 related</a:t>
            </a:r>
          </a:p>
          <a:p>
            <a:pPr algn="ctr"/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197263" y="41021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8079518" y="5334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3" name="Elbow Connector 2"/>
          <p:cNvCxnSpPr>
            <a:endCxn id="95" idx="1"/>
          </p:cNvCxnSpPr>
          <p:nvPr/>
        </p:nvCxnSpPr>
        <p:spPr>
          <a:xfrm rot="5400000" flipH="1">
            <a:off x="3975114" y="1209252"/>
            <a:ext cx="2493202" cy="5612057"/>
          </a:xfrm>
          <a:prstGeom prst="bentConnector4">
            <a:avLst>
              <a:gd name="adj1" fmla="val -18338"/>
              <a:gd name="adj2" fmla="val 133605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2415686" y="2425779"/>
            <a:ext cx="3048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3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66">
        <p:fade/>
      </p:transition>
    </mc:Choice>
    <mc:Fallback xmlns="">
      <p:transition spd="med" advTm="88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Explicated three </a:t>
            </a:r>
            <a:r>
              <a:rPr lang="en-US" sz="2400" dirty="0" smtClean="0"/>
              <a:t>SDKs: (6 months)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Many </a:t>
            </a:r>
            <a:r>
              <a:rPr lang="en-US" sz="2400" dirty="0"/>
              <a:t>implicit assumptions were </a:t>
            </a:r>
            <a:r>
              <a:rPr lang="en-US" sz="2400" dirty="0" smtClean="0"/>
              <a:t>found:</a:t>
            </a:r>
            <a:endParaRPr lang="en-US" sz="2400" dirty="0"/>
          </a:p>
          <a:p>
            <a:pPr marL="594360" lvl="2" indent="0">
              <a:buNone/>
            </a:pPr>
            <a:endParaRPr lang="en-US" sz="1800" b="1" dirty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 smtClean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 smtClean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1800" b="1" dirty="0" smtClean="0">
              <a:sym typeface="Wingdings" pitchFamily="2" charset="2"/>
            </a:endParaRPr>
          </a:p>
          <a:p>
            <a:pPr marL="594360" lvl="2" indent="0"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7842" y="2917642"/>
            <a:ext cx="3276023" cy="75082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cases </a:t>
            </a:r>
            <a:r>
              <a:rPr lang="en-US" dirty="0" smtClean="0">
                <a:solidFill>
                  <a:schemeClr val="tx1"/>
                </a:solidFill>
              </a:rPr>
              <a:t>reported, 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4 fixed, 3 bounties (3x).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7266" y="3852108"/>
            <a:ext cx="3261064" cy="75082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One case </a:t>
            </a:r>
            <a:r>
              <a:rPr lang="en-US" dirty="0" smtClean="0">
                <a:solidFill>
                  <a:schemeClr val="tx1"/>
                </a:solidFill>
              </a:rPr>
              <a:t>reported;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documentation revised.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37842" y="4796029"/>
            <a:ext cx="3260489" cy="75082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aragraph added to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OAuth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2.0 standard.</a:t>
            </a:r>
          </a:p>
        </p:txBody>
      </p:sp>
      <p:pic>
        <p:nvPicPr>
          <p:cNvPr id="4105" name="Picture 9" descr="C:\Users\Treeeater\Desktop\facebook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85" y="2968998"/>
            <a:ext cx="635794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Treeeater\Desktop\3377.WL-ID_v_rgb_7C8D92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57" y="4018517"/>
            <a:ext cx="1009650" cy="4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33343" y="5638800"/>
            <a:ext cx="6867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Majority of tested apps vulnerable due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to 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failure to ensure at least one uncovered assumption.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17" name="Picture 2" descr="http://ecn.channel9.msdn.com/o9/c4fcontent/migration/9920962/facebook_logo_5B1_5D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87" y="2797162"/>
            <a:ext cx="371474" cy="3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135.photobucket.com/albums/q126/tato1127/Website/Wlorb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80" y="3652244"/>
            <a:ext cx="414337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blogs.msdn.com/cfs-file.ashx/__key/communityserver-blogs-components-weblogfiles/00-00-00-99-63-metablogapi/3377.WL_2D00_ID_5F00_v_5F00_rgb_5F00_7C8D925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85" y="4537581"/>
            <a:ext cx="944678" cy="3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34761" y="2798233"/>
            <a:ext cx="3251839" cy="2107750"/>
            <a:chOff x="7926748" y="796043"/>
            <a:chExt cx="3251839" cy="2107750"/>
          </a:xfrm>
        </p:grpSpPr>
        <p:sp>
          <p:nvSpPr>
            <p:cNvPr id="6" name="TextBox 5"/>
            <p:cNvSpPr txBox="1"/>
            <p:nvPr/>
          </p:nvSpPr>
          <p:spPr>
            <a:xfrm>
              <a:off x="8000999" y="796043"/>
              <a:ext cx="2339387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Facebook SSO PHP SDK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6748" y="1649591"/>
              <a:ext cx="325183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Windows 8 SDK for modern apps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67136" y="2534461"/>
              <a:ext cx="2806651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Windows Live connect SDK</a:t>
              </a:r>
              <a:endParaRPr lang="en-US" dirty="0"/>
            </a:p>
          </p:txBody>
        </p:sp>
      </p:grpSp>
      <p:pic>
        <p:nvPicPr>
          <p:cNvPr id="4098" name="Picture 2" descr="http://hueniverse.com/wp-content/uploads/2010/05/OAuth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00" y="4853620"/>
            <a:ext cx="667363" cy="6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4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495">
        <p:fade/>
      </p:transition>
    </mc:Choice>
    <mc:Fallback xmlns="">
      <p:transition spd="med" advTm="73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052 -0.123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2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0052 -0.251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0799 -0.3789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" y="1524000"/>
            <a:ext cx="8639176" cy="44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6162606"/>
            <a:ext cx="27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PHP Source code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616260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Boogie PL Model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64">
        <p:fade/>
      </p:transition>
    </mc:Choice>
    <mc:Fallback xmlns="">
      <p:transition spd="med" advTm="31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4400" y="1529475"/>
            <a:ext cx="42672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procedure {:inline 1}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dialog_oauth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IdPLoggedInUser:User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AppID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redirect_domain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Web_Domain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scope:Scope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response_type:ResponseType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returns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TokenValue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user_ID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Codes__user_ID,Codes__App_ID,Codes__Scope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 ||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Signed_Request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  havoc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//it means "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:= *;"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IdP_Signed_Request_signature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ValidIdPSignature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IdP_Signed_Request_oauth_token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IdP_Signed_Request_code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]:=code;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IdP_Signed_Request_user_ID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IdPLoggedInUser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IdP_Signed_Request_app_id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==_Code)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:=code;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r:=200;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}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3268"/>
            <a:ext cx="428154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9550" y="3048000"/>
            <a:ext cx="685800" cy="1905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2086" y="6183868"/>
            <a:ext cx="35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Dialog API documentation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9954" y="61076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Boogie model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24400" y="1529476"/>
            <a:ext cx="42672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procedure {:inline 1}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dialog_oauth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IdPLoggedInUser:User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AppID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redirect_domain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Web_Domain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scope:Scope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itchFamily="49" charset="0"/>
                <a:cs typeface="Consolas" pitchFamily="49" charset="0"/>
              </a:rPr>
              <a:t>response_type:ResponseType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returns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TokenValue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Access_Tokens__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user_ID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Codes__user_ID,Codes__App_ID,Codes__Scope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modifies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code:int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,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sr:int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 ||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Signed_Request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     havoc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//it means "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:= *;"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IdP_Signed_Request_signature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ValidIdPSignature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IdP_Signed_Request_oauth_token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IdP_Signed_Request_code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]:=code;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IdP_Signed_Request_user_ID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IdPLoggedInUser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       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IdP_Signed_Request_app_id</a:t>
            </a:r>
            <a:r>
              <a: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900" dirty="0" err="1">
                <a:solidFill>
                  <a:srgbClr val="333333"/>
                </a:solidFill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]:=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client_id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==_Token)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access_token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if (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response_type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==_Code)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:=code;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Response_data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:=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   r:=200;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}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9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33">
        <p:fade/>
      </p:transition>
    </mc:Choice>
    <mc:Fallback xmlns="">
      <p:transition spd="med" advTm="36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vulnerability from Facebook SDK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5737"/>
            <a:ext cx="6553888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val 5"/>
          <p:cNvSpPr/>
          <p:nvPr/>
        </p:nvSpPr>
        <p:spPr>
          <a:xfrm>
            <a:off x="762000" y="2362200"/>
            <a:ext cx="304800" cy="3048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4267200"/>
            <a:ext cx="304800" cy="30480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5867400"/>
            <a:ext cx="304800" cy="3048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3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352800"/>
            <a:ext cx="8001000" cy="1905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34">
        <p:fade/>
      </p:transition>
    </mc:Choice>
    <mc:Fallback xmlns="">
      <p:transition spd="med" advTm="49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assumption from Facebook SDK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1759123"/>
            <a:ext cx="3810000" cy="2696875"/>
            <a:chOff x="2590800" y="1828800"/>
            <a:chExt cx="3810000" cy="2696875"/>
          </a:xfrm>
        </p:grpSpPr>
        <p:sp>
          <p:nvSpPr>
            <p:cNvPr id="5" name="Rectangle 4"/>
            <p:cNvSpPr/>
            <p:nvPr/>
          </p:nvSpPr>
          <p:spPr>
            <a:xfrm>
              <a:off x="2590800" y="1828800"/>
              <a:ext cx="3810000" cy="2123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procedure {:inline 1} </a:t>
              </a:r>
              <a:r>
                <a:rPr lang="en-US" sz="1100" dirty="0" err="1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getLogoutUrl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() </a:t>
              </a:r>
              <a:endParaRPr lang="en-US" sz="1100" dirty="0" smtClean="0"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  <a:p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returns 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(</a:t>
              </a:r>
              <a:r>
                <a:rPr lang="en-US" sz="1100" dirty="0" err="1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API_id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: API_ID, 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…)</a:t>
              </a:r>
            </a:p>
            <a:p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modifies …;</a:t>
              </a:r>
            </a:p>
            <a:p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{     </a:t>
              </a:r>
            </a:p>
            <a:p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  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var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test_t:int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;   </a:t>
              </a:r>
              <a:endParaRPr lang="en-US" sz="1100" dirty="0" smtClean="0"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  <a:p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  call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access_token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:=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getAccessToken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(); </a:t>
              </a:r>
              <a:endParaRPr lang="en-US" sz="1100" dirty="0" smtClean="0"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  <a:p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  call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test_t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:=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getApplicationAccessToken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();   </a:t>
              </a:r>
              <a:endParaRPr lang="en-US" sz="1100" dirty="0" smtClean="0"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  <a:p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  </a:t>
              </a:r>
              <a:r>
                <a:rPr lang="en-US" sz="1100" dirty="0" smtClean="0">
                  <a:solidFill>
                    <a:srgbClr val="FF0000"/>
                  </a:solidFill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assume(</a:t>
              </a:r>
              <a:r>
                <a:rPr lang="en-US" sz="1100" dirty="0" err="1" smtClean="0">
                  <a:solidFill>
                    <a:srgbClr val="FF0000"/>
                  </a:solidFill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access_token</a:t>
              </a:r>
              <a:r>
                <a:rPr lang="en-US" sz="1100" dirty="0" smtClean="0">
                  <a:solidFill>
                    <a:srgbClr val="FF0000"/>
                  </a:solidFill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!= </a:t>
              </a:r>
              <a:r>
                <a:rPr lang="en-US" sz="1100" dirty="0" err="1" smtClean="0">
                  <a:solidFill>
                    <a:srgbClr val="FF0000"/>
                  </a:solidFill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test_t</a:t>
              </a:r>
              <a:r>
                <a:rPr lang="en-US" sz="1100" dirty="0">
                  <a:solidFill>
                    <a:srgbClr val="FF0000"/>
                  </a:solidFill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); </a:t>
              </a:r>
              <a:endParaRPr lang="en-US" sz="1100" dirty="0" smtClean="0">
                <a:solidFill>
                  <a:srgbClr val="FF0000"/>
                </a:solidFill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  <a:p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 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API_id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:= </a:t>
              </a:r>
              <a:r>
                <a:rPr lang="en-US" sz="1100" dirty="0" err="1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API_id_FBConnectServer_login_php</a:t>
              </a:r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;   </a:t>
              </a:r>
              <a:endParaRPr lang="en-US" sz="1100" dirty="0" smtClean="0"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  <a:p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…</a:t>
              </a:r>
            </a:p>
            <a:p>
              <a:r>
                <a:rPr lang="en-US" sz="1100" dirty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   return;</a:t>
              </a:r>
            </a:p>
            <a:p>
              <a:r>
                <a:rPr lang="en-US" sz="1100" dirty="0" smtClean="0">
                  <a:latin typeface="Consolas" pitchFamily="49" charset="0"/>
                  <a:ea typeface="Microsoft Yi Baiti" pitchFamily="66" charset="0"/>
                  <a:cs typeface="Consolas" pitchFamily="49" charset="0"/>
                </a:rPr>
                <a:t>}</a:t>
              </a:r>
              <a:endParaRPr lang="en-US" sz="1100" dirty="0">
                <a:latin typeface="Consolas" pitchFamily="49" charset="0"/>
                <a:ea typeface="Microsoft Yi Baiti" pitchFamily="66" charset="0"/>
                <a:cs typeface="Consolas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12684" y="4156343"/>
              <a:ext cx="2422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Assumption (in the model)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895850" y="2438400"/>
            <a:ext cx="38862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Assumption (in plain text</a:t>
            </a:r>
            <a:r>
              <a:rPr lang="en-US" sz="2400" dirty="0" smtClean="0"/>
              <a:t>):</a:t>
            </a:r>
          </a:p>
          <a:p>
            <a:pPr algn="ctr"/>
            <a:r>
              <a:rPr lang="en-US" sz="2000" b="1" i="1" dirty="0" err="1" smtClean="0">
                <a:solidFill>
                  <a:srgbClr val="FF0000"/>
                </a:solidFill>
              </a:rPr>
              <a:t>getLogoutUrl</a:t>
            </a:r>
            <a:r>
              <a:rPr lang="en-US" sz="2000" b="1" i="1" dirty="0" smtClean="0">
                <a:solidFill>
                  <a:srgbClr val="FF0000"/>
                </a:solidFill>
              </a:rPr>
              <a:t>()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must not return an application access token to the client.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876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Best outcome: </a:t>
            </a:r>
          </a:p>
          <a:p>
            <a:pPr algn="ctr"/>
            <a:r>
              <a:rPr lang="en-US" sz="2400" dirty="0" smtClean="0"/>
              <a:t>Facebook fixed their SDK code so this assumption is not needed in the newer version.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1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54">
        <p:fade/>
      </p:transition>
    </mc:Choice>
    <mc:Fallback xmlns="">
      <p:transition spd="med" advTm="62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96128" cy="369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47900"/>
            <a:ext cx="4927278" cy="285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51">
        <p:fade/>
      </p:transition>
    </mc:Choice>
    <mc:Fallback xmlns="">
      <p:transition spd="med" advTm="30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assumption from Windows Live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1600944"/>
            <a:ext cx="3751425" cy="2643970"/>
            <a:chOff x="896775" y="1551801"/>
            <a:chExt cx="3751425" cy="264397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896775" y="1551801"/>
              <a:ext cx="3751425" cy="22159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function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</a:t>
              </a:r>
              <a:r>
                <a:rPr kumimoji="0" lang="en-US" sz="900" b="1" i="0" u="none" strike="noStrike" cap="none" normalizeH="0" baseline="0" dirty="0" err="1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Consolas" pitchFamily="49" charset="0"/>
                  <a:cs typeface="Consolas" pitchFamily="49" charset="0"/>
                </a:rPr>
                <a:t>saveRefreshToken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(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nsolas" pitchFamily="49" charset="0"/>
                  <a:cs typeface="Consolas" pitchFamily="49" charset="0"/>
                </a:rPr>
                <a:t>$</a:t>
              </a: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nsolas" pitchFamily="49" charset="0"/>
                  <a:cs typeface="Consolas" pitchFamily="49" charset="0"/>
                </a:rPr>
                <a:t>refreshToken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sz="900" i="1" dirty="0">
                  <a:solidFill>
                    <a:srgbClr val="999988"/>
                  </a:solidFill>
                  <a:latin typeface="Consolas" pitchFamily="49" charset="0"/>
                  <a:cs typeface="Consolas" pitchFamily="49" charset="0"/>
                </a:rPr>
                <a:t>// save the refresh token </a:t>
              </a:r>
              <a:r>
                <a:rPr lang="en-US" sz="900" i="1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associated</a:t>
              </a:r>
              <a:r>
                <a:rPr lang="en-US" sz="900" i="1" dirty="0">
                  <a:solidFill>
                    <a:srgbClr val="999988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900" i="1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with the user id on the site</a:t>
              </a:r>
              <a:r>
                <a:rPr lang="en-US" sz="900" i="1" dirty="0">
                  <a:solidFill>
                    <a:srgbClr val="999988"/>
                  </a:solidFill>
                  <a:latin typeface="Consolas" pitchFamily="49" charset="0"/>
                  <a:cs typeface="Consolas" pitchFamily="49" charset="0"/>
                </a:rPr>
                <a:t>.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function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900" b="1" dirty="0" err="1">
                  <a:solidFill>
                    <a:srgbClr val="990000"/>
                  </a:solidFill>
                  <a:latin typeface="Consolas" pitchFamily="49" charset="0"/>
                  <a:cs typeface="Consolas" pitchFamily="49" charset="0"/>
                </a:rPr>
                <a:t>handleTokenResponse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$token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$error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sz="900" b="1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null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</a:t>
              </a:r>
              <a:r>
                <a:rPr lang="en-US" sz="900" dirty="0" err="1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authCookie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sz="900" dirty="0" smtClean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$_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COOKIE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[AUTHCOOKIE];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</a:t>
              </a:r>
              <a:r>
                <a:rPr lang="en-US" sz="900" dirty="0" err="1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cookieValues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sz="900" dirty="0" err="1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parseQueryString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</a:t>
              </a:r>
              <a:r>
                <a:rPr lang="en-US" sz="900" dirty="0" err="1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authCookie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);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…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</a:br>
              <a:endPara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sz="900" b="1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if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(!</a:t>
              </a:r>
              <a:r>
                <a:rPr lang="en-US" sz="900" b="1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empty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$token-&gt;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{ REFRESHTOKEN }))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{</a:t>
              </a:r>
              <a:endParaRPr lang="en-US" sz="900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    </a:t>
              </a:r>
              <a:r>
                <a:rPr lang="en-US" sz="900" dirty="0" err="1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saveRefreshToken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900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$token-&gt;</a:t>
              </a: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{ REFRESHTOKEN });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}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…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4104" y="3826439"/>
              <a:ext cx="2936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Live ID developer guide</a:t>
              </a:r>
              <a:endParaRPr lang="en-US" dirty="0"/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629936" y="1647110"/>
            <a:ext cx="29718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D00000"/>
                </a:solidFill>
                <a:latin typeface="+mj-lt"/>
                <a:cs typeface="Arial" pitchFamily="34" charset="0"/>
              </a:rPr>
              <a:t>associate refresh token with the user ID obtained from the global variable $_COOKIE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D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29936" y="3007509"/>
            <a:ext cx="29718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12EEF"/>
                </a:solidFill>
                <a:cs typeface="Arial" pitchFamily="34" charset="0"/>
              </a:rPr>
              <a:t>associate refresh token with the user ID obtained from the </a:t>
            </a:r>
            <a:r>
              <a:rPr lang="en-US" sz="1600" dirty="0" smtClean="0">
                <a:solidFill>
                  <a:srgbClr val="012EEF"/>
                </a:solidFill>
                <a:cs typeface="Arial" pitchFamily="34" charset="0"/>
              </a:rPr>
              <a:t>refresh token passed into the function</a:t>
            </a:r>
            <a:endParaRPr lang="en-US" sz="1600" dirty="0">
              <a:solidFill>
                <a:srgbClr val="012EEF"/>
              </a:solidFill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37225" y="2016442"/>
            <a:ext cx="2107064" cy="1360399"/>
            <a:chOff x="4437225" y="2016442"/>
            <a:chExt cx="2107064" cy="1360399"/>
          </a:xfrm>
        </p:grpSpPr>
        <p:grpSp>
          <p:nvGrpSpPr>
            <p:cNvPr id="18" name="Group 17"/>
            <p:cNvGrpSpPr/>
            <p:nvPr/>
          </p:nvGrpSpPr>
          <p:grpSpPr>
            <a:xfrm>
              <a:off x="4437225" y="2016442"/>
              <a:ext cx="1192711" cy="1360399"/>
              <a:chOff x="4437225" y="1782633"/>
              <a:chExt cx="1192711" cy="1360399"/>
            </a:xfrm>
          </p:grpSpPr>
          <p:cxnSp>
            <p:nvCxnSpPr>
              <p:cNvPr id="13" name="Straight Arrow Connector 12"/>
              <p:cNvCxnSpPr>
                <a:stCxn id="5" idx="3"/>
                <a:endCxn id="19" idx="1"/>
              </p:cNvCxnSpPr>
              <p:nvPr/>
            </p:nvCxnSpPr>
            <p:spPr>
              <a:xfrm flipV="1">
                <a:off x="4437225" y="1782633"/>
                <a:ext cx="1192711" cy="6924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5" idx="3"/>
                <a:endCxn id="20" idx="1"/>
              </p:cNvCxnSpPr>
              <p:nvPr/>
            </p:nvCxnSpPr>
            <p:spPr>
              <a:xfrm>
                <a:off x="4437225" y="2475131"/>
                <a:ext cx="1192711" cy="6679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4715583" y="2500916"/>
              <a:ext cx="182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Two interpretations</a:t>
              </a: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00983" y="4419600"/>
            <a:ext cx="50292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latin typeface="Consolas" pitchFamily="49" charset="0"/>
                <a:cs typeface="Consolas" pitchFamily="49" charset="0"/>
              </a:rPr>
              <a:t>procedure {:inline 1}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saveRefreshToken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refresh_token_index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RP_Cookie_index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modifies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RP_Refresh_Token_index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user: User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100" dirty="0" smtClean="0">
                <a:solidFill>
                  <a:srgbClr val="D0000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lang="en-US" sz="1100" dirty="0">
                <a:solidFill>
                  <a:srgbClr val="D00000"/>
                </a:solidFill>
                <a:latin typeface="Consolas" pitchFamily="49" charset="0"/>
                <a:cs typeface="Consolas" pitchFamily="49" charset="0"/>
              </a:rPr>
              <a:t>call user := </a:t>
            </a:r>
            <a:r>
              <a:rPr lang="en-US" sz="1100" dirty="0" err="1">
                <a:solidFill>
                  <a:srgbClr val="D00000"/>
                </a:solidFill>
                <a:latin typeface="Consolas" pitchFamily="49" charset="0"/>
                <a:cs typeface="Consolas" pitchFamily="49" charset="0"/>
              </a:rPr>
              <a:t>get_User_ID</a:t>
            </a:r>
            <a:r>
              <a:rPr lang="en-US" sz="1100" dirty="0">
                <a:solidFill>
                  <a:srgbClr val="D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100" dirty="0" err="1">
                <a:solidFill>
                  <a:srgbClr val="D00000"/>
                </a:solidFill>
                <a:latin typeface="Consolas" pitchFamily="49" charset="0"/>
                <a:cs typeface="Consolas" pitchFamily="49" charset="0"/>
              </a:rPr>
              <a:t>RP_Cookie_index</a:t>
            </a:r>
            <a:r>
              <a:rPr lang="en-US" sz="1100" dirty="0">
                <a:solidFill>
                  <a:srgbClr val="D00000"/>
                </a:solidFill>
                <a:latin typeface="Consolas" pitchFamily="49" charset="0"/>
                <a:cs typeface="Consolas" pitchFamily="49" charset="0"/>
              </a:rPr>
              <a:t>);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	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100" dirty="0" smtClean="0">
                <a:solidFill>
                  <a:srgbClr val="012EEF"/>
                </a:solidFill>
                <a:latin typeface="Consolas" pitchFamily="49" charset="0"/>
                <a:cs typeface="Consolas" pitchFamily="49" charset="0"/>
              </a:rPr>
              <a:t>user </a:t>
            </a:r>
            <a:r>
              <a:rPr lang="en-US" sz="1100" dirty="0">
                <a:solidFill>
                  <a:srgbClr val="012EEF"/>
                </a:solidFill>
                <a:latin typeface="Consolas" pitchFamily="49" charset="0"/>
                <a:cs typeface="Consolas" pitchFamily="49" charset="0"/>
              </a:rPr>
              <a:t>:= Refresh_Token__</a:t>
            </a:r>
            <a:r>
              <a:rPr lang="en-US" sz="1100" dirty="0" err="1">
                <a:solidFill>
                  <a:srgbClr val="012EEF"/>
                </a:solidFill>
                <a:latin typeface="Consolas" pitchFamily="49" charset="0"/>
                <a:cs typeface="Consolas" pitchFamily="49" charset="0"/>
              </a:rPr>
              <a:t>user_ID</a:t>
            </a:r>
            <a:r>
              <a:rPr lang="en-US" sz="1100" dirty="0">
                <a:solidFill>
                  <a:srgbClr val="012EEF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>
                <a:solidFill>
                  <a:srgbClr val="012EEF"/>
                </a:solidFill>
                <a:latin typeface="Consolas" pitchFamily="49" charset="0"/>
                <a:cs typeface="Consolas" pitchFamily="49" charset="0"/>
              </a:rPr>
              <a:t>refresh_token_index</a:t>
            </a:r>
            <a:r>
              <a:rPr lang="en-US" sz="1100" dirty="0" smtClean="0">
                <a:solidFill>
                  <a:srgbClr val="012EEF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if 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(user == _nobody) {return;}	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RP_Refresh_Token_index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[user</a:t>
            </a:r>
            <a:r>
              <a:rPr lang="en-US" sz="1100" dirty="0">
                <a:latin typeface="Consolas" pitchFamily="49" charset="0"/>
                <a:cs typeface="Consolas" pitchFamily="49" charset="0"/>
              </a:rPr>
              <a:t>] :=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refresh_token_index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1831777"/>
            <a:ext cx="3751425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function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saveRefreshToken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(…)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999988"/>
                </a:solidFill>
                <a:latin typeface="Consolas" pitchFamily="49" charset="0"/>
                <a:cs typeface="Consolas" pitchFamily="49" charset="0"/>
              </a:rPr>
              <a:t>    // </a:t>
            </a:r>
            <a:r>
              <a:rPr lang="en-US" i="1" dirty="0">
                <a:solidFill>
                  <a:srgbClr val="999988"/>
                </a:solidFill>
                <a:latin typeface="Consolas" pitchFamily="49" charset="0"/>
                <a:cs typeface="Consolas" pitchFamily="49" charset="0"/>
              </a:rPr>
              <a:t>save the refresh token </a:t>
            </a:r>
            <a:r>
              <a:rPr lang="en-US" i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associated</a:t>
            </a:r>
            <a:r>
              <a:rPr lang="en-US" i="1" dirty="0">
                <a:solidFill>
                  <a:srgbClr val="999988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with the user id on the site</a:t>
            </a:r>
            <a:r>
              <a:rPr lang="en-US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6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819">
        <p:fade/>
      </p:transition>
    </mc:Choice>
    <mc:Fallback xmlns="">
      <p:transition spd="med" advTm="87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assumption from Windows Live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50174" y="1689809"/>
            <a:ext cx="5178701" cy="1954381"/>
            <a:chOff x="2136498" y="1447800"/>
            <a:chExt cx="5178701" cy="1954381"/>
          </a:xfrm>
        </p:grpSpPr>
        <p:sp>
          <p:nvSpPr>
            <p:cNvPr id="10" name="Rectangle 9"/>
            <p:cNvSpPr/>
            <p:nvPr/>
          </p:nvSpPr>
          <p:spPr>
            <a:xfrm>
              <a:off x="2136498" y="1447800"/>
              <a:ext cx="5178701" cy="19543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procedure {:inline 1} 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saveRefreshToken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refresh_token_index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: 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RP_Cookie_index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: 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modifies 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RP_Refresh_Token_index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      </a:t>
              </a:r>
              <a:r>
                <a:rPr lang="en-US" sz="1100" dirty="0" err="1" smtClean="0">
                  <a:latin typeface="Consolas" pitchFamily="49" charset="0"/>
                  <a:cs typeface="Consolas" pitchFamily="49" charset="0"/>
                </a:rPr>
                <a:t>var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user: User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       </a:t>
              </a:r>
              <a:r>
                <a:rPr lang="en-US" sz="1100" dirty="0" smtClean="0">
                  <a:solidFill>
                    <a:srgbClr val="D00000"/>
                  </a:solidFill>
                  <a:latin typeface="Consolas" pitchFamily="49" charset="0"/>
                  <a:cs typeface="Consolas" pitchFamily="49" charset="0"/>
                </a:rPr>
                <a:t>call </a:t>
              </a:r>
              <a:r>
                <a:rPr lang="en-US" sz="1100" dirty="0">
                  <a:solidFill>
                    <a:srgbClr val="D00000"/>
                  </a:solidFill>
                  <a:latin typeface="Consolas" pitchFamily="49" charset="0"/>
                  <a:cs typeface="Consolas" pitchFamily="49" charset="0"/>
                </a:rPr>
                <a:t>user := </a:t>
              </a:r>
              <a:r>
                <a:rPr lang="en-US" sz="1100" dirty="0" err="1">
                  <a:solidFill>
                    <a:srgbClr val="D00000"/>
                  </a:solidFill>
                  <a:latin typeface="Consolas" pitchFamily="49" charset="0"/>
                  <a:cs typeface="Consolas" pitchFamily="49" charset="0"/>
                </a:rPr>
                <a:t>get_User_ID</a:t>
              </a:r>
              <a:r>
                <a:rPr lang="en-US" sz="1100" dirty="0">
                  <a:solidFill>
                    <a:srgbClr val="D00000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1100" dirty="0" err="1">
                  <a:solidFill>
                    <a:srgbClr val="D00000"/>
                  </a:solidFill>
                  <a:latin typeface="Consolas" pitchFamily="49" charset="0"/>
                  <a:cs typeface="Consolas" pitchFamily="49" charset="0"/>
                </a:rPr>
                <a:t>RP_Cookie_index</a:t>
              </a:r>
              <a:r>
                <a:rPr lang="en-US" sz="1100" dirty="0">
                  <a:solidFill>
                    <a:srgbClr val="D00000"/>
                  </a:solidFill>
                  <a:latin typeface="Consolas" pitchFamily="49" charset="0"/>
                  <a:cs typeface="Consolas" pitchFamily="49" charset="0"/>
                </a:rPr>
                <a:t>);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	</a:t>
              </a:r>
              <a:endParaRPr lang="en-US" sz="1100" dirty="0" smtClean="0">
                <a:latin typeface="Consolas" pitchFamily="49" charset="0"/>
                <a:cs typeface="Consolas" pitchFamily="49" charset="0"/>
              </a:endParaRPr>
            </a:p>
            <a:p>
              <a:endParaRPr lang="en-US" sz="1100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       </a:t>
              </a:r>
              <a:r>
                <a:rPr lang="en-US" sz="1100" dirty="0" smtClean="0">
                  <a:solidFill>
                    <a:srgbClr val="012EEF"/>
                  </a:solidFill>
                  <a:latin typeface="Consolas" pitchFamily="49" charset="0"/>
                  <a:cs typeface="Consolas" pitchFamily="49" charset="0"/>
                </a:rPr>
                <a:t>user </a:t>
              </a:r>
              <a:r>
                <a:rPr lang="en-US" sz="1100" dirty="0">
                  <a:solidFill>
                    <a:srgbClr val="012EEF"/>
                  </a:solidFill>
                  <a:latin typeface="Consolas" pitchFamily="49" charset="0"/>
                  <a:cs typeface="Consolas" pitchFamily="49" charset="0"/>
                </a:rPr>
                <a:t>:= Refresh_Token__</a:t>
              </a:r>
              <a:r>
                <a:rPr lang="en-US" sz="1100" dirty="0" err="1">
                  <a:solidFill>
                    <a:srgbClr val="012EEF"/>
                  </a:solidFill>
                  <a:latin typeface="Consolas" pitchFamily="49" charset="0"/>
                  <a:cs typeface="Consolas" pitchFamily="49" charset="0"/>
                </a:rPr>
                <a:t>user_ID</a:t>
              </a:r>
              <a:r>
                <a:rPr lang="en-US" sz="1100" dirty="0">
                  <a:solidFill>
                    <a:srgbClr val="012EEF"/>
                  </a:solidFill>
                  <a:latin typeface="Consolas" pitchFamily="49" charset="0"/>
                  <a:cs typeface="Consolas" pitchFamily="49" charset="0"/>
                </a:rPr>
                <a:t>[</a:t>
              </a:r>
              <a:r>
                <a:rPr lang="en-US" sz="1100" dirty="0" err="1">
                  <a:solidFill>
                    <a:srgbClr val="012EEF"/>
                  </a:solidFill>
                  <a:latin typeface="Consolas" pitchFamily="49" charset="0"/>
                  <a:cs typeface="Consolas" pitchFamily="49" charset="0"/>
                </a:rPr>
                <a:t>refresh_token_index</a:t>
              </a:r>
              <a:r>
                <a:rPr lang="en-US" sz="1100" dirty="0" smtClean="0">
                  <a:solidFill>
                    <a:srgbClr val="012EEF"/>
                  </a:solidFill>
                  <a:latin typeface="Consolas" pitchFamily="49" charset="0"/>
                  <a:cs typeface="Consolas" pitchFamily="49" charset="0"/>
                </a:rPr>
                <a:t>];</a:t>
              </a:r>
            </a:p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      if 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(user == _nobody) {return;}	</a:t>
              </a:r>
              <a:endParaRPr lang="en-US" sz="1100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      </a:t>
              </a:r>
              <a:r>
                <a:rPr lang="en-US" sz="1100" dirty="0" err="1" smtClean="0">
                  <a:latin typeface="Consolas" pitchFamily="49" charset="0"/>
                  <a:cs typeface="Consolas" pitchFamily="49" charset="0"/>
                </a:rPr>
                <a:t>RP_Refresh_Token_index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[user</a:t>
              </a:r>
              <a:r>
                <a:rPr lang="en-US" sz="1100" dirty="0">
                  <a:latin typeface="Consolas" pitchFamily="49" charset="0"/>
                  <a:cs typeface="Consolas" pitchFamily="49" charset="0"/>
                </a:rPr>
                <a:t>] := </a:t>
              </a:r>
              <a:r>
                <a:rPr lang="en-US" sz="1100" dirty="0" err="1">
                  <a:latin typeface="Consolas" pitchFamily="49" charset="0"/>
                  <a:cs typeface="Consolas" pitchFamily="49" charset="0"/>
                </a:rPr>
                <a:t>refresh_token_index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sz="11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25948" y="2335386"/>
              <a:ext cx="3429000" cy="17058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67000" y="2667000"/>
              <a:ext cx="4191000" cy="172016"/>
            </a:xfrm>
            <a:prstGeom prst="roundRect">
              <a:avLst/>
            </a:prstGeom>
            <a:noFill/>
            <a:ln w="19050">
              <a:solidFill>
                <a:srgbClr val="012EE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4038600"/>
            <a:ext cx="4276017" cy="2548265"/>
            <a:chOff x="762000" y="4029232"/>
            <a:chExt cx="4276017" cy="254826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4029232"/>
              <a:ext cx="4276017" cy="254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3390585" y="6240843"/>
              <a:ext cx="495615" cy="152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5400" y="4868001"/>
            <a:ext cx="3749025" cy="999399"/>
            <a:chOff x="5181600" y="4829335"/>
            <a:chExt cx="3749025" cy="9993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1600" y="4829335"/>
              <a:ext cx="3749025" cy="99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7350151" y="5475679"/>
              <a:ext cx="685800" cy="152400"/>
            </a:xfrm>
            <a:prstGeom prst="roundRect">
              <a:avLst/>
            </a:prstGeom>
            <a:noFill/>
            <a:ln>
              <a:solidFill>
                <a:srgbClr val="02E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6553200" y="3086100"/>
            <a:ext cx="426713" cy="1748310"/>
          </a:xfrm>
          <a:prstGeom prst="straightConnector1">
            <a:avLst/>
          </a:prstGeom>
          <a:ln w="19050">
            <a:solidFill>
              <a:srgbClr val="012E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>
            <a:off x="1825224" y="2662689"/>
            <a:ext cx="914400" cy="1364552"/>
          </a:xfrm>
          <a:prstGeom prst="straightConnector1">
            <a:avLst/>
          </a:prstGeom>
          <a:ln w="1905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94">
        <p:fade/>
      </p:transition>
    </mc:Choice>
    <mc:Fallback xmlns="">
      <p:transition spd="med" advTm="144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assumption from Windows Live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1564036"/>
            <a:ext cx="7200900" cy="4537023"/>
            <a:chOff x="110186" y="1242415"/>
            <a:chExt cx="5717898" cy="3549524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10186" y="1242415"/>
              <a:ext cx="5717898" cy="3033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function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Consolas" pitchFamily="49" charset="0"/>
                  <a:cs typeface="Consolas" pitchFamily="49" charset="0"/>
                </a:rPr>
                <a:t>saveRefreshToken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nsolas" pitchFamily="49" charset="0"/>
                  <a:cs typeface="Consolas" pitchFamily="49" charset="0"/>
                </a:rPr>
                <a:t>$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nsolas" pitchFamily="49" charset="0"/>
                  <a:cs typeface="Consolas" pitchFamily="49" charset="0"/>
                </a:rPr>
                <a:t>refreshToken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b="1" i="1" dirty="0">
                  <a:solidFill>
                    <a:srgbClr val="999988"/>
                  </a:solidFill>
                  <a:latin typeface="Consolas" pitchFamily="49" charset="0"/>
                  <a:cs typeface="Consolas" pitchFamily="49" charset="0"/>
                </a:rPr>
                <a:t>// save the refresh token </a:t>
              </a:r>
              <a:r>
                <a:rPr lang="en-US" b="1" i="1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and associate it with the user identified by your site credential system</a:t>
              </a:r>
              <a:r>
                <a:rPr lang="en-US" b="1" i="1" dirty="0">
                  <a:solidFill>
                    <a:srgbClr val="999988"/>
                  </a:solidFill>
                  <a:latin typeface="Consolas" pitchFamily="49" charset="0"/>
                  <a:cs typeface="Consolas" pitchFamily="49" charset="0"/>
                </a:rPr>
                <a:t>.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333333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function</a:t>
              </a: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  <a:latin typeface="Consolas" pitchFamily="49" charset="0"/>
                  <a:cs typeface="Consolas" pitchFamily="49" charset="0"/>
                </a:rPr>
                <a:t>handleTokenResponse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$token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$error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b="1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null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</a:t>
              </a:r>
              <a:r>
                <a:rPr lang="en-US" dirty="0" err="1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authCookie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dirty="0" smtClean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$_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COOKIE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[AUTHCOOKIE];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</a:t>
              </a:r>
              <a:r>
                <a:rPr lang="en-US" dirty="0" err="1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cookieValues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dirty="0" err="1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parseQueryString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</a:t>
              </a:r>
              <a:r>
                <a:rPr lang="en-US" dirty="0" err="1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authCookie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);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</a:br>
              <a:endParaRPr lang="en-US" dirty="0">
                <a:solidFill>
                  <a:srgbClr val="333333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    </a:t>
              </a:r>
              <a:r>
                <a:rPr lang="en-US" b="1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if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(!</a:t>
              </a:r>
              <a:r>
                <a:rPr lang="en-US" b="1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empty</a:t>
              </a:r>
              <a:r>
                <a:rPr lang="en-US" dirty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dirty="0">
                  <a:solidFill>
                    <a:srgbClr val="008080"/>
                  </a:solidFill>
                  <a:latin typeface="Consolas" pitchFamily="49" charset="0"/>
                  <a:cs typeface="Consolas" pitchFamily="49" charset="0"/>
                </a:rPr>
                <a:t>$token</a:t>
              </a: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))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333333"/>
                  </a:solidFill>
                  <a:latin typeface="Consolas" pitchFamily="49" charset="0"/>
                  <a:cs typeface="Consolas" pitchFamily="49" charset="0"/>
                </a:rPr>
                <a:t>…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8295" y="4382600"/>
              <a:ext cx="3781679" cy="40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dirty="0" smtClean="0"/>
                <a:t>ew Live ID developer guide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7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38">
        <p:fade/>
      </p:transition>
    </mc:Choice>
    <mc:Fallback xmlns="">
      <p:transition spd="med" advTm="84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Testing Popular Apps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96315"/>
            <a:ext cx="3962400" cy="259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90674"/>
            <a:ext cx="459311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998" y="5101441"/>
            <a:ext cx="321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showcase 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2559" y="555307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Popular Windows 8 modern applications using Facebook SSO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6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71">
        <p:fade/>
      </p:transition>
    </mc:Choice>
    <mc:Fallback xmlns="">
      <p:transition spd="med" advTm="139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Testing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85187"/>
              </p:ext>
            </p:extLst>
          </p:nvPr>
        </p:nvGraphicFramePr>
        <p:xfrm>
          <a:off x="1066800" y="2133600"/>
          <a:ext cx="685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000250"/>
                <a:gridCol w="18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Vulnerable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Illustrative 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</a:t>
                      </a:r>
                      <a:r>
                        <a:rPr lang="en-US" b="1" dirty="0" smtClean="0"/>
                        <a:t>(78%)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Assumption A1 (in the paper)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</a:t>
                      </a:r>
                      <a:r>
                        <a:rPr lang="en-US" b="1" dirty="0" smtClean="0"/>
                        <a:t>(86%)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Assumption A6 (in the paper)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</a:t>
                      </a:r>
                      <a:r>
                        <a:rPr lang="en-US" b="1" dirty="0" smtClean="0"/>
                        <a:t>(67%)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EQACEQEDEQH/xAAbAAEAAwADAQAAAAAAAAAAAAAABQYHAgMEAf/EAD4QAAEDAwEEBQkFCAMBAAAAAAEAAgMEBREGEiExUQcTQXGBFCJCYXJ0kaGyMjM2sdEWIzU3UmLB4RVj8FT/xAAbAQEAAwEBAQEAAAAAAAAAAAAABAUGAwIBB//EAC4RAQACAQMCBgIBAwUBAAAAAAABAgMEBRESMRMhNEFhcTJRIhUzkSNDUoGxFP/aAAwDAQACEQMRAD8A3FAQEBAQEBAQEBAQEBAQEBAQEBAQEBAQEBAQRt6vFNZ6cS1JJLtzI28XFdsGnvnt01RdVq8elp1XQdDrmkqKgR1FNJTsccCQu2gO9TMm2ZKV5ieVbh3zFe/TavC2MIc0EbweBVavO6t3rWFHbah1PHE+olYcP2TgNPLKnYNBky16pniFRq93xYL9ERzL12HUdLedpkbXQztGTE85yOYPaueo0d9P5z5w76LccWq8o8pTairAQEBAQEBAQEBAQEHzKBnIQZ30iOJu8DDvDYAQPE/or3ao/wBKZ+WT36Z8esfCqHerSFE1uwPc/T9E4nLuoG/wWV1ERGe0fLeaK0zpKT8MoncXzyudxLySeZytPSP4ww+SebylNIvLNR0WycbTiD3bJUbXxzp7Ju1Txq6NXys03BlB9QEBAQEBAQEBBwke2KN0j3BrGjLiewJETM8Q82tFY5lnF61fXVNU9tvm6imacN2QNp3rJKvtPt2OtebxzLJ6zeM17zGKeISmkNTVNZWeQXBwe54Jjlxg5HYVH12ipjr4mPyTdr3PJlv4WXz+Ud0h/wAai93H1FSNq/sz9oe++oj6VYb1ZqNrWnfw7Q+7j8lltT6i323Wh9HT6ZPJ94/2itPXtDEZPylK6T/EdB7Z+kqPrfT3TNr9ZT7XLWOoJbSyOno9nyiUbW04Z2G93NU+h0kZ5mbdoaLdNwtpaxWneVTotWXanna+aoNRHnzo3gb+49itMm34LV4iOJUeDd9TS/Np5hpNvrYq+jiqqc5jkGR6vUs/kxzjtNbd2vwZq5scZK9pepeHUQEBAQEBAQVDX9z8noo6GJ2H1G9+OIYP1Ksttwdd5yT7KPe9V4ePwq95/wDGfE81oGSWnQltkqLl5afuafPnY+04jh88qr3PNFcfh+8rzZdNOTN4vtB0h/xqL3cfU5fNq/tT9m++oj6VZWik92tad/DtD7u38lltT6i323Oi9HT6ZPJ9472j+a1Fe0MRf8pSukvxHQ+2fpKi6709kza/WU+1j6Qra+RkVxjGWxDYlHIE7j/7mq/bM8Vmcc+643zTWtEZo9u6ilXnZmFw6PrmYqp9tkdlko24/U7tHwVRumDmsZYaHY9VNbzht2nsv4VI1D6gICAgICAgynV9Uaq/1JzkRERN7h/vK0ugx9GCPliN1y+JqrfHkhgC4gNGXE4A5lTJniJlXREzPENeslAy22uCmYAC1uX+tx4lZTPlnLkm0t9o9PGDDWkKT0h/xqH3cfUVcbV/an7Zzff78fSrc1aKT3a1p38O0Xu4/JZXU+ot9tzofR0+mTyfeP8AaK09e0MRk/KUrpL8R0Ptn6So+u9PZM2v1lPtqdRCyeB8Urdpj27LgeRWZi01nqht70i9ZrPux2vpXUVbPSv+1E8tzz5LWYcniY4t+35/qMU4stsc+z7bql1HX09Q046qQO8O35Jmp147VfdPk8LLW/6lssZDmBwOQRkFZLjh+gxPMcuSPogICAgIPhQYxcHmSuqnni6ZxPxK1uGOMdY+H57qJ5y2n5l3WSMS3mhY7gZ2fnn/AAvGpnjDafh60derPSPmGwlZV+gKP0gW2eSWGviY57Gs2JNkZLd+QfzVvtmetYnHMs5vmmvaYy1jmPdTaanlq52w00ZkkccANGVb3yVpHXZnceK+S0VrHMtetlL5HbKalJz1cQYT4LK5b9d5s3uDD4eGuP8AUMrvNuntlbLDPGQ3aJY7G5zeYWl02euWkcMTq9NkwZZi8JbQ9tmqLtFWbDhTwZJf2F2MAD4qLuOetcU0585Ttn0t754yceUNK7FQNgzDXUYj1HKR6bGOPwx/haLbZ5wQxe8141c/9K+RkFWEqqGy2mTrbZSSH0oWH5BZDLHGS0fL9C0084az8Q9a8O4gICAgICDGrpEYbnVxni2Z4PxWsw25xVt9Pz7VV6c1qz+y1TCnudJM4jDJmE92d6Z6zbFaINLbozVt8tkByAeayb9AgLQdx4ITHPd1RU0MTiYomMJ4lrQMr7NrW7y81x0r5xDtAwvj265oIphszRMkHJ7QV9i0x2l5tStvyjlyZG1gwxoaBwAC+TPPnL7FYrHEOXYj6yzWkwm1FUYIIjDWZHqH+1pNvr06eGK3e8W1duPZB7+AU3nhWR5zw2e3RdTQU0R9CJrfgFkck83mX6Hgr04qx8Q9K8OogICAgICDMNcUZpr7JKAQyoaHg+vgVottydeHj9MbvOHw9TNv2rxU/hUNU0ndBc7TGXH99F+7kHrHb4rM6zBOLLMe0txtuqjUYI/cd04oixEBAQEHiutfFbqCaqmI2YxuHM9gXTDinLeKw4anPXBinJb2ZBUSvnnkmlOXyOLj3lauleisVhgMl5yWm095euxUZrrtS04GQ54LvZG8rlqcnh4pskaPDObPWjYG7tyyrfPqAgICAgICCvaytJuVrL4m7U9P57AOLh2hTNDn8HJ59pVW66T/AOjDzXvDMMLSMXPkkbJdZ7PWioi85p3Sxk/bb+q4anT1z06Z7+yZotZfS5OqOzULXc6W50zZ6STaHa3taeRCzWXDfDbptDa6fU49RSLUl71zSBAQdFXVQ0cD56mRscbBkucV6pS154rDnky0xV6rzxDMtUX994qdiPLKSM/u2ni48ytDotJ4Ec27yx+5bhOqt01/GEGTlTlUvvR/aTFE+4zNw6UbMQI9HtPiqPc8/Vbw49mp2TSTWvjW9+y5BVTQPqAgICAgICD4RuQZ9rLTrqWV9womZp3HMrGj7B59yu9BrItHhX7+zK7tts0mc2OPL3+FRVvzCgd9HWVNFMJqSZ8Ug9Jp49655cVMscXjl2w58mG3VjnhaaLXdRG3ZraVsuPTjdsk+CrMm1Vn8JXeHfrR5Za8/SSGvLfjJpqnPLd+qjf0vNz3hMjftPx2l46vXpIIoqLB/qlf/gLtTavP+dv8I+Xf4/26/wCVWuN1rbnJt1k7pMcGjc0eCssOnx4fwhSajV5tRPOSzxKQip3S9gku9T1koLaOM+e7+v8AtCgazVxhrxH5StNt2+2pv1Wj+MNQijZFG1kbQ1rRhoHYFnZmZnmWzrWKxEQ5r49CAgICAgICAg4uYHAh28EYIPany+TETHEqZqDRrZXPqLVhjjvMB4OPqPYrbTblNY6cvn8s/rtli3N8HlP6UqqpZ6OQx1UL4nj0XDCuMeWuT8Z5ZzJhyYp4vHEuldHIQEHOKN8zxHE0veeDWjJPgvNrRWObPVaWvPFY5Wyw6Nmnc2a65hj4iIHznd57FVancoj+OL/K90Wy2v8Azz+UfpfKenip4mxQsayNgw1rRgBUtrTaeZ7tPSlaVitY4h2r49iAgICAgICAgICAg6KmlgqmGOphZK3k8ZXqt7V/GXPJipkji8coKp0baJ97IpIT/wBbzj4FTKbjnr78q3Jsulv2jh5ToOgzuqqgDw/Rdf6pl/UI/wDQcP8Ayl3waItMZBkE8vtSYHyXO25Z57eTtTZNNHfmU3RW6koW7NJTxxD+0bz4qJfLe/5TyscOmxYY/hXh6wubu+oCAgICAgICAg4ve1gy9zWjmThAZI2QZY5rhzByg5ICAgi/2gtZun/GCrZ5ZtbPV4PHlnGEEmEH1AQEBAQEBAQEBAQcJX9XE554NBKDI6Jldre/SMqawxR4Lw07wxoOAA3nvQWiy6NrbJeqerpbh1lKCetYctLhg9nAoLo+RkUbnyvaxjRkuccADvQQr9X2BknVm6QZ5jJHxQS9NUwVcImppmSxng9jshBmMf8ANF2f/rP0oNHuF2t9sLBX1kNOX/ZEjsZQetr2uYJGuBYRkHswg8VFerZXukbR10EzohtPDHZ2RzQUO+avnGp4Rbro02wGPaLMFuM+dk4QX+3XOhuTHvoKqOdrDhxYc4KDhcrxbrYB5fWRQl3Brnbz4cUHTQajs9wmENJcIZJTwZnBPcDxQSqAgICAg+OAIIIyDuxzQZVe9JXWyVz66z9Y+AEuY+EnbjHIjt+aCT0vrueWriob0xpL3BjZ2jZIdycEHV0pXKY1NPbInubFsCV7R6ZJIA+SCSpuj62m1tbK6Xyx0eTKH7g7HYOSCD6N6uaj1BNbXvJjka8FvYHtPH80HGP+aLvez9KD1dLO+rt/H7p/A+sIL7SfwmH3dv0oM66LGCS518bs7JpsEeolBG36zUlv1XDa6frPJnOiB2nZd5x370Gj2+0UGlrbWS0QlLdkyv6x+19kIM/0ra/2tvdVNdJXua0dZJg7zk7m57BxQd+u9NUthbS1duMjGPfsEF2dlwGQQUF+0nXPuOn6KplcXSOZsuJ9IjdlBMICAgIOmsm8mpJp9ku6thfsjtwMoKxb9f2WphDql0tLJjJY9hPzCClXR8epNYMNohcGSPYMhuM44uPJBK9KNBNFX0twY0mJ0YiLuwOBPHwKCbp9fWkWpssrpBVNjwYNjJLgOw8MZQQHRxRTVl/nujmkRRh5Luwvd2D4lBwj/mi73s/Sg9/SzTyE2+pAJjAfGTyJwQg72a/oY7JHHHBM+tEYj6rZ3ZxjOeSCP6KwW3mua4YcIACCMEHa4IOjXb/JNaw1UrXdWBFIMDiGnfhBe4LnQakt9dBb5jIOrMbiWkYLgccUGeaLu7NN3eohubXxskb1b92SxzTuyPig9WvNR0l7bS0ds25RHJtudskZOMAAcUF90tQPttho6WUYlazLxycd5HzQSyAgICD4QCMEZBQQdVpCxVUvWS2+MOJyerywfJB7rbZ7fa2kUFLHCTuLmjefHig9VRTw1ML4aiJksTxhzHtyD4IIT9jLB1vWeQNzy23Y+GUE1S0sFJC2GmiZFE3gxjcAIPILHbRcf+QFJH5XtbXW435xjKD1VlHT1sDoKuJksTuLHjIQRtBpazW+oE9NQsErTlrnEu2e7KD1UNnt9vqJaijpY4pZs9Y5o3u35QLrZrfdmNbcKZsuz9kncR3Eb0C1WehtMT47fTtha85dgkk95KDquenrVdXbddRxySf18HfEIOFu01aLbKJaOijbKOD3ec4dxPBBLoCAgICAgICAgICAgICAgICAgICA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JcAlwMBEQACEQEDEQH/xAAbAAEAAwADAQAAAAAAAAAAAAAABQYHAgMEAf/EAD4QAAEDAwEEBQkFCAMBAAAAAAEAAgMEBREGEiExUQcTQXGBFCJCYXJ0kaGyMjM2sdEWIzU3UmLB4RVj8FT/xAAbAQEAAwEBAQEAAAAAAAAAAAAABAUGAwIBB//EAC4RAQACAQMCBgIBAwUBAAAAAAABAgMEBRESMRMhNEFhcTJRIhUzkSNDUoGxFP/aAAwDAQACEQMRAD8A3FAQEBAQEBAQEBAQEBAQEBAQEBAQEBAQEBAQRt6vFNZ6cS1JJLtzI28XFdsGnvnt01RdVq8elp1XQdDrmkqKgR1FNJTsccCQu2gO9TMm2ZKV5ieVbh3zFe/TavC2MIc0EbweBVavO6t3rWFHbah1PHE+olYcP2TgNPLKnYNBky16pniFRq93xYL9ERzL12HUdLedpkbXQztGTE85yOYPaueo0d9P5z5w76LccWq8o8pTairAQEBAQEBAQEBAQEHzKBnIQZ30iOJu8DDvDYAQPE/or3ao/wBKZ+WT36Z8esfCqHerSFE1uwPc/T9E4nLuoG/wWV1ERGe0fLeaK0zpKT8MoncXzyudxLySeZytPSP4ww+SebylNIvLNR0WycbTiD3bJUbXxzp7Ju1Txq6NXys03BlB9QEBAQEBAQEBBwke2KN0j3BrGjLiewJETM8Q82tFY5lnF61fXVNU9tvm6imacN2QNp3rJKvtPt2OtebxzLJ6zeM17zGKeISmkNTVNZWeQXBwe54Jjlxg5HYVH12ipjr4mPyTdr3PJlv4WXz+Ud0h/wAai93H1FSNq/sz9oe++oj6VYb1ZqNrWnfw7Q+7j8lltT6i323Wh9HT6ZPJ94/2itPXtDEZPylK6T/EdB7Z+kqPrfT3TNr9ZT7XLWOoJbSyOno9nyiUbW04Z2G93NU+h0kZ5mbdoaLdNwtpaxWneVTotWXanna+aoNRHnzo3gb+49itMm34LV4iOJUeDd9TS/Np5hpNvrYq+jiqqc5jkGR6vUs/kxzjtNbd2vwZq5scZK9pepeHUQEBAQEBAQVDX9z8noo6GJ2H1G9+OIYP1Ksttwdd5yT7KPe9V4ePwq95/wDGfE81oGSWnQltkqLl5afuafPnY+04jh88qr3PNFcfh+8rzZdNOTN4vtB0h/xqL3cfU5fNq/tT9m++oj6VZWik92tad/DtD7u38lltT6i323Oi9HT6ZPJ9472j+a1Fe0MRf8pSukvxHQ+2fpKi6709kza/WU+1j6Qra+RkVxjGWxDYlHIE7j/7mq/bM8Vmcc+643zTWtEZo9u6ilXnZmFw6PrmYqp9tkdlko24/U7tHwVRumDmsZYaHY9VNbzht2nsv4VI1D6gICAgICAgynV9Uaq/1JzkRERN7h/vK0ugx9GCPliN1y+JqrfHkhgC4gNGXE4A5lTJniJlXREzPENeslAy22uCmYAC1uX+tx4lZTPlnLkm0t9o9PGDDWkKT0h/xqH3cfUVcbV/an7Zzff78fSrc1aKT3a1p38O0Xu4/JZXU+ot9tzofR0+mTyfeP8AaK09e0MRk/KUrpL8R0Ptn6So+u9PZM2v1lPtqdRCyeB8Urdpj27LgeRWZi01nqht70i9ZrPux2vpXUVbPSv+1E8tzz5LWYcniY4t+35/qMU4stsc+z7bql1HX09Q046qQO8O35Jmp147VfdPk8LLW/6lssZDmBwOQRkFZLjh+gxPMcuSPogICAgIPhQYxcHmSuqnni6ZxPxK1uGOMdY+H57qJ5y2n5l3WSMS3mhY7gZ2fnn/AAvGpnjDafh60derPSPmGwlZV+gKP0gW2eSWGviY57Gs2JNkZLd+QfzVvtmetYnHMs5vmmvaYy1jmPdTaanlq52w00ZkkccANGVb3yVpHXZnceK+S0VrHMtetlL5HbKalJz1cQYT4LK5b9d5s3uDD4eGuP8AUMrvNuntlbLDPGQ3aJY7G5zeYWl02euWkcMTq9NkwZZi8JbQ9tmqLtFWbDhTwZJf2F2MAD4qLuOetcU0585Ttn0t754yceUNK7FQNgzDXUYj1HKR6bGOPwx/haLbZ5wQxe8141c/9K+RkFWEqqGy2mTrbZSSH0oWH5BZDLHGS0fL9C0084az8Q9a8O4gICAgICDGrpEYbnVxni2Z4PxWsw25xVt9Pz7VV6c1qz+y1TCnudJM4jDJmE92d6Z6zbFaINLbozVt8tkByAeayb9AgLQdx4ITHPd1RU0MTiYomMJ4lrQMr7NrW7y81x0r5xDtAwvj265oIphszRMkHJ7QV9i0x2l5tStvyjlyZG1gwxoaBwAC+TPPnL7FYrHEOXYj6yzWkwm1FUYIIjDWZHqH+1pNvr06eGK3e8W1duPZB7+AU3nhWR5zw2e3RdTQU0R9CJrfgFkck83mX6Hgr04qx8Q9K8OogICAgICDMNcUZpr7JKAQyoaHg+vgVottydeHj9MbvOHw9TNv2rxU/hUNU0ndBc7TGXH99F+7kHrHb4rM6zBOLLMe0txtuqjUYI/cd04oixEBAQEHiutfFbqCaqmI2YxuHM9gXTDinLeKw4anPXBinJb2ZBUSvnnkmlOXyOLj3lauleisVhgMl5yWm095euxUZrrtS04GQ54LvZG8rlqcnh4pskaPDObPWjYG7tyyrfPqAgICAgICCvaytJuVrL4m7U9P57AOLh2hTNDn8HJ59pVW66T/AOjDzXvDMMLSMXPkkbJdZ7PWioi85p3Sxk/bb+q4anT1z06Z7+yZotZfS5OqOzULXc6W50zZ6STaHa3taeRCzWXDfDbptDa6fU49RSLUl71zSBAQdFXVQ0cD56mRscbBkucV6pS154rDnky0xV6rzxDMtUX994qdiPLKSM/u2ni48ytDotJ4Ec27yx+5bhOqt01/GEGTlTlUvvR/aTFE+4zNw6UbMQI9HtPiqPc8/Vbw49mp2TSTWvjW9+y5BVTQPqAgICAgICD4RuQZ9rLTrqWV9womZp3HMrGj7B59yu9BrItHhX7+zK7tts0mc2OPL3+FRVvzCgd9HWVNFMJqSZ8Ug9Jp49655cVMscXjl2w58mG3VjnhaaLXdRG3ZraVsuPTjdsk+CrMm1Vn8JXeHfrR5Za8/SSGvLfjJpqnPLd+qjf0vNz3hMjftPx2l46vXpIIoqLB/qlf/gLtTavP+dv8I+Xf4/26/wCVWuN1rbnJt1k7pMcGjc0eCssOnx4fwhSajV5tRPOSzxKQip3S9gku9T1koLaOM+e7+v8AtCgazVxhrxH5StNt2+2pv1Wj+MNQijZFG1kbQ1rRhoHYFnZmZnmWzrWKxEQ5r49CAgICAgICAg4uYHAh28EYIPany+TETHEqZqDRrZXPqLVhjjvMB4OPqPYrbTblNY6cvn8s/rtli3N8HlP6UqqpZ6OQx1UL4nj0XDCuMeWuT8Z5ZzJhyYp4vHEuldHIQEHOKN8zxHE0veeDWjJPgvNrRWObPVaWvPFY5Wyw6Nmnc2a65hj4iIHznd57FVancoj+OL/K90Wy2v8Azz+UfpfKenip4mxQsayNgw1rRgBUtrTaeZ7tPSlaVitY4h2r49iAgICAgICAgICAg6KmlgqmGOphZK3k8ZXqt7V/GXPJipkji8coKp0baJ97IpIT/wBbzj4FTKbjnr78q3Jsulv2jh5ToOgzuqqgDw/Rdf6pl/UI/wDQcP8Ayl3waItMZBkE8vtSYHyXO25Z57eTtTZNNHfmU3RW6koW7NJTxxD+0bz4qJfLe/5TyscOmxYY/hXh6wubu+oCAgICAgICAg4ve1gy9zWjmThAZI2QZY5rhzByg5ICAgi/2gtZun/GCrZ5ZtbPV4PHlnGEEmEH1AQEBAQEBAQEBAQcJX9XE554NBKDI6Jldre/SMqawxR4Lw07wxoOAA3nvQWiy6NrbJeqerpbh1lKCetYctLhg9nAoLo+RkUbnyvaxjRkuccADvQQr9X2BknVm6QZ5jJHxQS9NUwVcImppmSxng9jshBmMf8ANF2f/rP0oNHuF2t9sLBX1kNOX/ZEjsZQetr2uYJGuBYRkHswg8VFerZXukbR10EzohtPDHZ2RzQUO+avnGp4Rbro02wGPaLMFuM+dk4QX+3XOhuTHvoKqOdrDhxYc4KDhcrxbrYB5fWRQl3Brnbz4cUHTQajs9wmENJcIZJTwZnBPcDxQSqAgICAg+OAIIIyDuxzQZVe9JXWyVz66z9Y+AEuY+EnbjHIjt+aCT0vrueWriob0xpL3BjZ2jZIdycEHV0pXKY1NPbInubFsCV7R6ZJIA+SCSpuj62m1tbK6Xyx0eTKH7g7HYOSCD6N6uaj1BNbXvJjka8FvYHtPH80HGP+aLvez9KD1dLO+rt/H7p/A+sIL7SfwmH3dv0oM66LGCS518bs7JpsEeolBG36zUlv1XDa6frPJnOiB2nZd5x370Gj2+0UGlrbWS0QlLdkyv6x+19kIM/0ra/2tvdVNdJXua0dZJg7zk7m57BxQd+u9NUthbS1duMjGPfsEF2dlwGQQUF+0nXPuOn6KplcXSOZsuJ9IjdlBMICAgIOmsm8mpJp9ku6thfsjtwMoKxb9f2WphDql0tLJjJY9hPzCClXR8epNYMNohcGSPYMhuM44uPJBK9KNBNFX0twY0mJ0YiLuwOBPHwKCbp9fWkWpssrpBVNjwYNjJLgOw8MZQQHRxRTVl/nujmkRRh5Luwvd2D4lBwj/mi73s/Sg9/SzTyE2+pAJjAfGTyJwQg72a/oY7JHHHBM+tEYj6rZ3ZxjOeSCP6KwW3mua4YcIACCMEHa4IOjXb/JNaw1UrXdWBFIMDiGnfhBe4LnQakt9dBb5jIOrMbiWkYLgccUGeaLu7NN3eohubXxskb1b92SxzTuyPig9WvNR0l7bS0ds25RHJtudskZOMAAcUF90tQPttho6WUYlazLxycd5HzQSyAgICD4QCMEZBQQdVpCxVUvWS2+MOJyerywfJB7rbZ7fa2kUFLHCTuLmjefHig9VRTw1ML4aiJksTxhzHtyD4IIT9jLB1vWeQNzy23Y+GUE1S0sFJC2GmiZFE3gxjcAIPILHbRcf+QFJH5XtbXW435xjKD1VlHT1sDoKuJksTuLHjIQRtBpazW+oE9NQsErTlrnEu2e7KD1UNnt9vqJaijpY4pZs9Y5o3u35QLrZrfdmNbcKZsuz9kncR3Eb0C1WehtMT47fTtha85dgkk95KDquenrVdXbddRxySf18HfEIOFu01aLbKJaOijbKOD3ec4dxPBBLoCAgICAgICAgICAgICAgICAgICAg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JcAlwMBEQACEQEDEQH/xAAbAAEAAwADAQAAAAAAAAAAAAAABQYHAgMEAf/EAD4QAAEDAwEEBQkFCAMBAAAAAAEAAgMEBREGEiExUQcTQXGBFCJCYXJ0kaGyMjM2sdEWIzU3UmLB4RVj8FT/xAAbAQEAAwEBAQEAAAAAAAAAAAAABAUGAwIBB//EAC4RAQACAQMCBgIBAwUBAAAAAAABAgMEBRESMRMhNEFhcTJRIhUzkSNDUoGxFP/aAAwDAQACEQMRAD8A3FAQEBAQEBAQEBAQEBAQEBAQEBAQEBAQEBAQRt6vFNZ6cS1JJLtzI28XFdsGnvnt01RdVq8elp1XQdDrmkqKgR1FNJTsccCQu2gO9TMm2ZKV5ieVbh3zFe/TavC2MIc0EbweBVavO6t3rWFHbah1PHE+olYcP2TgNPLKnYNBky16pniFRq93xYL9ERzL12HUdLedpkbXQztGTE85yOYPaueo0d9P5z5w76LccWq8o8pTairAQEBAQEBAQEBAQEHzKBnIQZ30iOJu8DDvDYAQPE/or3ao/wBKZ+WT36Z8esfCqHerSFE1uwPc/T9E4nLuoG/wWV1ERGe0fLeaK0zpKT8MoncXzyudxLySeZytPSP4ww+SebylNIvLNR0WycbTiD3bJUbXxzp7Ju1Txq6NXys03BlB9QEBAQEBAQEBBwke2KN0j3BrGjLiewJETM8Q82tFY5lnF61fXVNU9tvm6imacN2QNp3rJKvtPt2OtebxzLJ6zeM17zGKeISmkNTVNZWeQXBwe54Jjlxg5HYVH12ipjr4mPyTdr3PJlv4WXz+Ud0h/wAai93H1FSNq/sz9oe++oj6VYb1ZqNrWnfw7Q+7j8lltT6i323Wh9HT6ZPJ94/2itPXtDEZPylK6T/EdB7Z+kqPrfT3TNr9ZT7XLWOoJbSyOno9nyiUbW04Z2G93NU+h0kZ5mbdoaLdNwtpaxWneVTotWXanna+aoNRHnzo3gb+49itMm34LV4iOJUeDd9TS/Np5hpNvrYq+jiqqc5jkGR6vUs/kxzjtNbd2vwZq5scZK9pepeHUQEBAQEBAQVDX9z8noo6GJ2H1G9+OIYP1Ksttwdd5yT7KPe9V4ePwq95/wDGfE81oGSWnQltkqLl5afuafPnY+04jh88qr3PNFcfh+8rzZdNOTN4vtB0h/xqL3cfU5fNq/tT9m++oj6VZWik92tad/DtD7u38lltT6i323Oi9HT6ZPJ9472j+a1Fe0MRf8pSukvxHQ+2fpKi6709kza/WU+1j6Qra+RkVxjGWxDYlHIE7j/7mq/bM8Vmcc+643zTWtEZo9u6ilXnZmFw6PrmYqp9tkdlko24/U7tHwVRumDmsZYaHY9VNbzht2nsv4VI1D6gICAgICAgynV9Uaq/1JzkRERN7h/vK0ugx9GCPliN1y+JqrfHkhgC4gNGXE4A5lTJniJlXREzPENeslAy22uCmYAC1uX+tx4lZTPlnLkm0t9o9PGDDWkKT0h/xqH3cfUVcbV/an7Zzff78fSrc1aKT3a1p38O0Xu4/JZXU+ot9tzofR0+mTyfeP8AaK09e0MRk/KUrpL8R0Ptn6So+u9PZM2v1lPtqdRCyeB8Urdpj27LgeRWZi01nqht70i9ZrPux2vpXUVbPSv+1E8tzz5LWYcniY4t+35/qMU4stsc+z7bql1HX09Q046qQO8O35Jmp147VfdPk8LLW/6lssZDmBwOQRkFZLjh+gxPMcuSPogICAgIPhQYxcHmSuqnni6ZxPxK1uGOMdY+H57qJ5y2n5l3WSMS3mhY7gZ2fnn/AAvGpnjDafh60derPSPmGwlZV+gKP0gW2eSWGviY57Gs2JNkZLd+QfzVvtmetYnHMs5vmmvaYy1jmPdTaanlq52w00ZkkccANGVb3yVpHXZnceK+S0VrHMtetlL5HbKalJz1cQYT4LK5b9d5s3uDD4eGuP8AUMrvNuntlbLDPGQ3aJY7G5zeYWl02euWkcMTq9NkwZZi8JbQ9tmqLtFWbDhTwZJf2F2MAD4qLuOetcU0585Ttn0t754yceUNK7FQNgzDXUYj1HKR6bGOPwx/haLbZ5wQxe8141c/9K+RkFWEqqGy2mTrbZSSH0oWH5BZDLHGS0fL9C0084az8Q9a8O4gICAgICDGrpEYbnVxni2Z4PxWsw25xVt9Pz7VV6c1qz+y1TCnudJM4jDJmE92d6Z6zbFaINLbozVt8tkByAeayb9AgLQdx4ITHPd1RU0MTiYomMJ4lrQMr7NrW7y81x0r5xDtAwvj265oIphszRMkHJ7QV9i0x2l5tStvyjlyZG1gwxoaBwAC+TPPnL7FYrHEOXYj6yzWkwm1FUYIIjDWZHqH+1pNvr06eGK3e8W1duPZB7+AU3nhWR5zw2e3RdTQU0R9CJrfgFkck83mX6Hgr04qx8Q9K8OogICAgICDMNcUZpr7JKAQyoaHg+vgVottydeHj9MbvOHw9TNv2rxU/hUNU0ndBc7TGXH99F+7kHrHb4rM6zBOLLMe0txtuqjUYI/cd04oixEBAQEHiutfFbqCaqmI2YxuHM9gXTDinLeKw4anPXBinJb2ZBUSvnnkmlOXyOLj3lauleisVhgMl5yWm095euxUZrrtS04GQ54LvZG8rlqcnh4pskaPDObPWjYG7tyyrfPqAgICAgICCvaytJuVrL4m7U9P57AOLh2hTNDn8HJ59pVW66T/AOjDzXvDMMLSMXPkkbJdZ7PWioi85p3Sxk/bb+q4anT1z06Z7+yZotZfS5OqOzULXc6W50zZ6STaHa3taeRCzWXDfDbptDa6fU49RSLUl71zSBAQdFXVQ0cD56mRscbBkucV6pS154rDnky0xV6rzxDMtUX994qdiPLKSM/u2ni48ytDotJ4Ec27yx+5bhOqt01/GEGTlTlUvvR/aTFE+4zNw6UbMQI9HtPiqPc8/Vbw49mp2TSTWvjW9+y5BVTQPqAgICAgICD4RuQZ9rLTrqWV9womZp3HMrGj7B59yu9BrItHhX7+zK7tts0mc2OPL3+FRVvzCgd9HWVNFMJqSZ8Ug9Jp49655cVMscXjl2w58mG3VjnhaaLXdRG3ZraVsuPTjdsk+CrMm1Vn8JXeHfrR5Za8/SSGvLfjJpqnPLd+qjf0vNz3hMjftPx2l46vXpIIoqLB/qlf/gLtTavP+dv8I+Xf4/26/wCVWuN1rbnJt1k7pMcGjc0eCssOnx4fwhSajV5tRPOSzxKQip3S9gku9T1koLaOM+e7+v8AtCgazVxhrxH5StNt2+2pv1Wj+MNQijZFG1kbQ1rRhoHYFnZmZnmWzrWKxEQ5r49CAgICAgICAg4uYHAh28EYIPany+TETHEqZqDRrZXPqLVhjjvMB4OPqPYrbTblNY6cvn8s/rtli3N8HlP6UqqpZ6OQx1UL4nj0XDCuMeWuT8Z5ZzJhyYp4vHEuldHIQEHOKN8zxHE0veeDWjJPgvNrRWObPVaWvPFY5Wyw6Nmnc2a65hj4iIHznd57FVancoj+OL/K90Wy2v8Azz+UfpfKenip4mxQsayNgw1rRgBUtrTaeZ7tPSlaVitY4h2r49iAgICAgICAgICAg6KmlgqmGOphZK3k8ZXqt7V/GXPJipkji8coKp0baJ97IpIT/wBbzj4FTKbjnr78q3Jsulv2jh5ToOgzuqqgDw/Rdf6pl/UI/wDQcP8Ayl3waItMZBkE8vtSYHyXO25Z57eTtTZNNHfmU3RW6koW7NJTxxD+0bz4qJfLe/5TyscOmxYY/hXh6wubu+oCAgICAgICAg4ve1gy9zWjmThAZI2QZY5rhzByg5ICAgi/2gtZun/GCrZ5ZtbPV4PHlnGEEmEH1AQEBAQEBAQEBAQcJX9XE554NBKDI6Jldre/SMqawxR4Lw07wxoOAA3nvQWiy6NrbJeqerpbh1lKCetYctLhg9nAoLo+RkUbnyvaxjRkuccADvQQr9X2BknVm6QZ5jJHxQS9NUwVcImppmSxng9jshBmMf8ANF2f/rP0oNHuF2t9sLBX1kNOX/ZEjsZQetr2uYJGuBYRkHswg8VFerZXukbR10EzohtPDHZ2RzQUO+avnGp4Rbro02wGPaLMFuM+dk4QX+3XOhuTHvoKqOdrDhxYc4KDhcrxbrYB5fWRQl3Brnbz4cUHTQajs9wmENJcIZJTwZnBPcDxQSqAgICAg+OAIIIyDuxzQZVe9JXWyVz66z9Y+AEuY+EnbjHIjt+aCT0vrueWriob0xpL3BjZ2jZIdycEHV0pXKY1NPbInubFsCV7R6ZJIA+SCSpuj62m1tbK6Xyx0eTKH7g7HYOSCD6N6uaj1BNbXvJjka8FvYHtPH80HGP+aLvez9KD1dLO+rt/H7p/A+sIL7SfwmH3dv0oM66LGCS518bs7JpsEeolBG36zUlv1XDa6frPJnOiB2nZd5x370Gj2+0UGlrbWS0QlLdkyv6x+19kIM/0ra/2tvdVNdJXua0dZJg7zk7m57BxQd+u9NUthbS1duMjGPfsEF2dlwGQQUF+0nXPuOn6KplcXSOZsuJ9IjdlBMICAgIOmsm8mpJp9ku6thfsjtwMoKxb9f2WphDql0tLJjJY9hPzCClXR8epNYMNohcGSPYMhuM44uPJBK9KNBNFX0twY0mJ0YiLuwOBPHwKCbp9fWkWpssrpBVNjwYNjJLgOw8MZQQHRxRTVl/nujmkRRh5Luwvd2D4lBwj/mi73s/Sg9/SzTyE2+pAJjAfGTyJwQg72a/oY7JHHHBM+tEYj6rZ3ZxjOeSCP6KwW3mua4YcIACCMEHa4IOjXb/JNaw1UrXdWBFIMDiGnfhBe4LnQakt9dBb5jIOrMbiWkYLgccUGeaLu7NN3eohubXxskb1b92SxzTuyPig9WvNR0l7bS0ds25RHJtudskZOMAAcUF90tQPttho6WUYlazLxycd5HzQSyAgICD4QCMEZBQQdVpCxVUvWS2+MOJyerywfJB7rbZ7fa2kUFLHCTuLmjefHig9VRTw1ML4aiJksTxhzHtyD4IIT9jLB1vWeQNzy23Y+GUE1S0sFJC2GmiZFE3gxjcAIPILHbRcf+QFJH5XtbXW435xjKD1VlHT1sDoKuJksTuLHjIQRtBpazW+oE9NQsErTlrnEu2e7KD1UNnt9vqJaijpY4pZs9Y5o3u35QLrZrfdmNbcKZsuz9kncR3Eb0C1WehtMT47fTtha85dgkk95KDquenrVdXbddRxySf18HfEIOFu01aLbKJaOijbKOD3ec4dxPBBLoCAgICAgICAgICAgICAgICAgICAgI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b.vimeocdn.com/ps/606/606184_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7357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onetwork.com/wp-content/uploads/files/story_image/GIVIT_app_ic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7357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ojano.com/wp-content/uploads/2013/06/Kobo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14850"/>
            <a:ext cx="1219576" cy="6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4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61">
        <p:fade/>
      </p:transition>
    </mc:Choice>
    <mc:Fallback xmlns="">
      <p:transition spd="med" advTm="116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Missed </a:t>
            </a:r>
            <a:r>
              <a:rPr lang="en-US" sz="2800" b="1" dirty="0" smtClean="0"/>
              <a:t>implicit assumptions </a:t>
            </a:r>
            <a:r>
              <a:rPr lang="en-US" sz="2800" dirty="0" smtClean="0"/>
              <a:t>can lead to many vulnerabilities when integrating third-party services.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we advocate: SDK providers </a:t>
            </a:r>
            <a:r>
              <a:rPr lang="en-US" sz="2800" b="1" dirty="0" smtClean="0"/>
              <a:t>explicate SDKs </a:t>
            </a:r>
            <a:r>
              <a:rPr lang="en-US" sz="2800" dirty="0" smtClean="0"/>
              <a:t>before release.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400" dirty="0" smtClean="0"/>
              <a:t>Fix </a:t>
            </a:r>
            <a:r>
              <a:rPr lang="en-US" sz="2400" dirty="0"/>
              <a:t>SDK Code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400" dirty="0" smtClean="0"/>
              <a:t>Develop </a:t>
            </a:r>
            <a:r>
              <a:rPr lang="en-US" sz="2400" dirty="0"/>
              <a:t>Automated Checker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400" dirty="0" smtClean="0"/>
              <a:t>Improve </a:t>
            </a:r>
            <a:r>
              <a:rPr lang="en-US" sz="2400" dirty="0"/>
              <a:t>SDK documentation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28">
        <p:fade/>
      </p:transition>
    </mc:Choice>
    <mc:Fallback xmlns="">
      <p:transition spd="med" advTm="38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Thank you!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 Wang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*, Yuchen Zhou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(* Lead authors, 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†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Speaker)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Shuo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Shaz Qadeer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David Evans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Yuri Gurevich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and </a:t>
            </a:r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Virginia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 descr="http://www.whodunitchallenge.com/images/ms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8264"/>
            <a:ext cx="1781176" cy="4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nwomen-usnc.org/files/uva%20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2" y="5624666"/>
            <a:ext cx="1562100" cy="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3352800"/>
            <a:ext cx="7924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20040" lvl="1" indent="0">
              <a:buNone/>
            </a:pPr>
            <a:r>
              <a:rPr lang="en-US" sz="2000" dirty="0" smtClean="0"/>
              <a:t>Models available at: https</a:t>
            </a:r>
            <a:r>
              <a:rPr lang="en-US" sz="2000" dirty="0"/>
              <a:t>://github.com/sdk-security/Explicated-SDKs  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446407"/>
            <a:ext cx="792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20040" lvl="1" indent="0" algn="ctr">
              <a:buNone/>
            </a:pPr>
            <a:r>
              <a:rPr lang="en-US" sz="2000" dirty="0" smtClean="0"/>
              <a:t>Visit project website for more info: </a:t>
            </a:r>
          </a:p>
          <a:p>
            <a:pPr marL="320040" lvl="1" indent="0" algn="ctr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://www.cs.virginia.edu/~yz8ra/ExplicatingSDKs_website</a:t>
            </a:r>
            <a:r>
              <a:rPr lang="en-US" sz="2000" dirty="0" smtClean="0"/>
              <a:t>/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54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75">
        <p:fade/>
      </p:transition>
    </mc:Choice>
    <mc:Fallback xmlns="">
      <p:transition spd="med" advTm="132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8654"/>
            <a:ext cx="5244848" cy="578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1" y="4017496"/>
            <a:ext cx="3429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+mj-lt"/>
                <a:cs typeface="Arial" pitchFamily="34" charset="0"/>
              </a:rPr>
              <a:t>The requested response type, one of </a:t>
            </a:r>
            <a:r>
              <a:rPr lang="en-US" sz="1400" dirty="0">
                <a:solidFill>
                  <a:srgbClr val="00B050"/>
                </a:solidFill>
                <a:latin typeface="+mj-lt"/>
                <a:cs typeface="Arial" pitchFamily="34" charset="0"/>
              </a:rPr>
              <a:t>code</a:t>
            </a:r>
            <a:r>
              <a:rPr lang="en-US" sz="1400" dirty="0">
                <a:latin typeface="+mj-lt"/>
                <a:cs typeface="Arial" pitchFamily="34" charset="0"/>
              </a:rPr>
              <a:t> or </a:t>
            </a:r>
            <a:r>
              <a:rPr lang="en-US" sz="1400" dirty="0">
                <a:solidFill>
                  <a:srgbClr val="00B050"/>
                </a:solidFill>
                <a:latin typeface="+mj-lt"/>
                <a:cs typeface="Arial" pitchFamily="34" charset="0"/>
              </a:rPr>
              <a:t>token</a:t>
            </a:r>
            <a:r>
              <a:rPr lang="en-US" sz="1400" dirty="0">
                <a:latin typeface="+mj-lt"/>
                <a:cs typeface="Arial" pitchFamily="34" charset="0"/>
              </a:rPr>
              <a:t>. Defaults to 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code</a:t>
            </a:r>
            <a:r>
              <a:rPr lang="en-US" sz="1400" dirty="0" smtClean="0">
                <a:latin typeface="+mj-lt"/>
                <a:cs typeface="Arial" pitchFamily="34" charset="0"/>
              </a:rPr>
              <a:t>…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1" y="4017496"/>
            <a:ext cx="1134072" cy="1307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1" y="4540716"/>
            <a:ext cx="1134072" cy="2771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15473" y="4148270"/>
            <a:ext cx="3882175" cy="669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4923" y="1981200"/>
            <a:ext cx="7318077" cy="1077218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the developers follow the guides properly, will the application be secure?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1828" y="6255841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documentation example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0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759">
        <p:fade/>
      </p:transition>
    </mc:Choice>
    <mc:Fallback xmlns="">
      <p:transition spd="med" advTm="697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ttp://cdn.crackberry.com/sites/crackberry.com/files/styles/large/public/topic_images/2013/ANDROID.png?itok=xhm7jax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9" y="1301203"/>
            <a:ext cx="1483189" cy="14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5760" y="2934018"/>
            <a:ext cx="1295400" cy="1676400"/>
            <a:chOff x="1139851" y="2590800"/>
            <a:chExt cx="1295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1139851" y="2590800"/>
              <a:ext cx="1295400" cy="1676400"/>
              <a:chOff x="1295400" y="2590800"/>
              <a:chExt cx="12954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95400" y="2590800"/>
                <a:ext cx="1295400" cy="1676400"/>
              </a:xfrm>
              <a:prstGeom prst="roundRect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371600" y="2659697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Facebook back end</a:t>
                </a:r>
                <a:endParaRPr lang="en-US" dirty="0"/>
              </a:p>
            </p:txBody>
          </p:sp>
        </p:grpSp>
        <p:pic>
          <p:nvPicPr>
            <p:cNvPr id="1028" name="Picture 4" descr="http://storemodules.com/media/catalog/product/cache/1/image/240x/9df78eab33525d08d6e5fb8d27136e95/i/c/icon-256x256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450" y="3313331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661162" y="2594183"/>
            <a:ext cx="2437008" cy="600499"/>
            <a:chOff x="2497158" y="2594183"/>
            <a:chExt cx="2437008" cy="60049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497158" y="2667000"/>
              <a:ext cx="2437008" cy="527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 rot="20734941">
              <a:off x="2802430" y="2594183"/>
              <a:ext cx="1755938" cy="369332"/>
              <a:chOff x="2909481" y="2772248"/>
              <a:chExt cx="1755938" cy="369332"/>
            </a:xfrm>
          </p:grpSpPr>
          <p:sp>
            <p:nvSpPr>
              <p:cNvPr id="19" name="TextBox 18"/>
              <p:cNvSpPr txBox="1"/>
              <p:nvPr/>
            </p:nvSpPr>
            <p:spPr>
              <a:xfrm rot="200875">
                <a:off x="3119803" y="2772248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dialog/</a:t>
                </a:r>
                <a:r>
                  <a:rPr lang="en-US" dirty="0" err="1" smtClean="0"/>
                  <a:t>oauth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 rot="200875">
                <a:off x="2909481" y="280315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31845" y="3005408"/>
            <a:ext cx="1653430" cy="1981697"/>
            <a:chOff x="4370761" y="3104468"/>
            <a:chExt cx="1653430" cy="1981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024191" y="3104468"/>
              <a:ext cx="0" cy="19816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370761" y="3820183"/>
              <a:ext cx="1496639" cy="369332"/>
              <a:chOff x="6067678" y="3834837"/>
              <a:chExt cx="1496639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296278" y="3834837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06767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661160" y="2875553"/>
            <a:ext cx="2437010" cy="651617"/>
            <a:chOff x="2497156" y="2875553"/>
            <a:chExt cx="2437010" cy="65161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2497156" y="2875553"/>
              <a:ext cx="2437010" cy="5952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20734941">
              <a:off x="3092466" y="3157838"/>
              <a:ext cx="1461940" cy="369332"/>
              <a:chOff x="3052041" y="2786296"/>
              <a:chExt cx="1461940" cy="369332"/>
            </a:xfrm>
          </p:grpSpPr>
          <p:sp>
            <p:nvSpPr>
              <p:cNvPr id="53" name="TextBox 52"/>
              <p:cNvSpPr txBox="1"/>
              <p:nvPr/>
            </p:nvSpPr>
            <p:spPr>
              <a:xfrm rot="127309">
                <a:off x="3245942" y="2786296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a</a:t>
                </a:r>
                <a:r>
                  <a:rPr lang="en-US" dirty="0" err="1" smtClean="0"/>
                  <a:t>ccess_token</a:t>
                </a:r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 rot="186273">
                <a:off x="3052041" y="2830551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661160" y="4189516"/>
            <a:ext cx="2169916" cy="871951"/>
            <a:chOff x="2497156" y="4189516"/>
            <a:chExt cx="2169916" cy="871951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2497156" y="4189516"/>
              <a:ext cx="2117133" cy="8719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rot="1260558">
              <a:off x="2742612" y="4297040"/>
              <a:ext cx="1924460" cy="369332"/>
              <a:chOff x="2910049" y="2737077"/>
              <a:chExt cx="1924460" cy="36933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075886" y="2737077"/>
                <a:ext cx="175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exchange user info</a:t>
                </a:r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10049" y="28232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47800" y="4610418"/>
            <a:ext cx="2291763" cy="908249"/>
            <a:chOff x="2283796" y="4610418"/>
            <a:chExt cx="2291763" cy="908249"/>
          </a:xfrm>
        </p:grpSpPr>
        <p:cxnSp>
          <p:nvCxnSpPr>
            <p:cNvPr id="33" name="Straight Arrow Connector 32"/>
            <p:cNvCxnSpPr>
              <a:endCxn id="64" idx="1"/>
            </p:cNvCxnSpPr>
            <p:nvPr/>
          </p:nvCxnSpPr>
          <p:spPr>
            <a:xfrm>
              <a:off x="2283796" y="4610418"/>
              <a:ext cx="2291763" cy="908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 rot="1277585">
              <a:off x="2716700" y="4687617"/>
              <a:ext cx="1502830" cy="369332"/>
              <a:chOff x="3149144" y="2478878"/>
              <a:chExt cx="1502830" cy="36933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337190" y="2478878"/>
                <a:ext cx="1314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id/email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149144" y="254939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985684" y="3005408"/>
            <a:ext cx="1855886" cy="1981698"/>
            <a:chOff x="6324600" y="3104468"/>
            <a:chExt cx="1855886" cy="19816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324600" y="3104468"/>
              <a:ext cx="0" cy="1981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6409425" y="3830609"/>
              <a:ext cx="1771061" cy="369332"/>
              <a:chOff x="6203688" y="3859574"/>
              <a:chExt cx="1771061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418426" y="3859574"/>
                <a:ext cx="1556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Welcome, Alice!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20368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259919" y="2225717"/>
            <a:ext cx="1033721" cy="649836"/>
            <a:chOff x="6003410" y="2360382"/>
            <a:chExt cx="1033721" cy="649836"/>
          </a:xfrm>
        </p:grpSpPr>
        <p:sp>
          <p:nvSpPr>
            <p:cNvPr id="8" name="Rounded Rectangle 7"/>
            <p:cNvSpPr/>
            <p:nvPr/>
          </p:nvSpPr>
          <p:spPr>
            <a:xfrm>
              <a:off x="6003410" y="2360382"/>
              <a:ext cx="1033721" cy="649836"/>
            </a:xfrm>
            <a:prstGeom prst="roundRect">
              <a:avLst/>
            </a:prstGeom>
            <a:solidFill>
              <a:srgbClr val="02E828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3890" y="2363887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Foo App Client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10133" y="2229222"/>
            <a:ext cx="1551132" cy="652959"/>
            <a:chOff x="5936767" y="2357259"/>
            <a:chExt cx="1174190" cy="652959"/>
          </a:xfrm>
        </p:grpSpPr>
        <p:sp>
          <p:nvSpPr>
            <p:cNvPr id="50" name="Rounded Rectangle 49"/>
            <p:cNvSpPr/>
            <p:nvPr/>
          </p:nvSpPr>
          <p:spPr>
            <a:xfrm>
              <a:off x="6003410" y="2360382"/>
              <a:ext cx="1033721" cy="649836"/>
            </a:xfrm>
            <a:prstGeom prst="roundRect">
              <a:avLst/>
            </a:prstGeom>
            <a:solidFill>
              <a:srgbClr val="FF00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36767" y="2357259"/>
              <a:ext cx="117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Malicious</a:t>
              </a:r>
            </a:p>
            <a:p>
              <a:pPr algn="ctr"/>
              <a:r>
                <a:rPr lang="en-US" dirty="0" smtClean="0"/>
                <a:t>App Client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39563" y="5061467"/>
            <a:ext cx="2073782" cy="914400"/>
            <a:chOff x="4165487" y="4297808"/>
            <a:chExt cx="2073782" cy="914400"/>
          </a:xfrm>
        </p:grpSpPr>
        <p:grpSp>
          <p:nvGrpSpPr>
            <p:cNvPr id="62" name="Group 61"/>
            <p:cNvGrpSpPr/>
            <p:nvPr/>
          </p:nvGrpSpPr>
          <p:grpSpPr>
            <a:xfrm>
              <a:off x="4165487" y="4297808"/>
              <a:ext cx="2057400" cy="914400"/>
              <a:chOff x="4191000" y="1981200"/>
              <a:chExt cx="2057400" cy="914400"/>
            </a:xfrm>
            <a:solidFill>
              <a:srgbClr val="FFC000">
                <a:alpha val="50000"/>
              </a:srgbClr>
            </a:solidFill>
          </p:grpSpPr>
          <p:sp>
            <p:nvSpPr>
              <p:cNvPr id="64" name="Rounded Rectangle 63"/>
              <p:cNvSpPr/>
              <p:nvPr/>
            </p:nvSpPr>
            <p:spPr>
              <a:xfrm>
                <a:off x="4191000" y="1981200"/>
                <a:ext cx="2057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229730" y="2115232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Foo App Server</a:t>
                </a:r>
                <a:endParaRPr lang="en-US" dirty="0"/>
              </a:p>
            </p:txBody>
          </p:sp>
        </p:grpSp>
        <p:pic>
          <p:nvPicPr>
            <p:cNvPr id="63" name="Picture 6" descr="http://www.itvedant.com/wp-content/uploads/2013/03/php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187" y="4431841"/>
              <a:ext cx="1045082" cy="682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itle 1"/>
          <p:cNvSpPr txBox="1">
            <a:spLocks/>
          </p:cNvSpPr>
          <p:nvPr/>
        </p:nvSpPr>
        <p:spPr>
          <a:xfrm>
            <a:off x="492679" y="285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Possible Attack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905998" y="2398164"/>
            <a:ext cx="2599773" cy="1374054"/>
            <a:chOff x="5905998" y="2398164"/>
            <a:chExt cx="2599773" cy="1374054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905998" y="2398164"/>
              <a:ext cx="2018802" cy="1374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7009132" y="2721152"/>
              <a:ext cx="1496639" cy="369332"/>
              <a:chOff x="6203688" y="3834837"/>
              <a:chExt cx="1496639" cy="369332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32288" y="3834837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203688" y="39299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620554"/>
            <a:ext cx="710964" cy="7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3" name="Group 72"/>
          <p:cNvGrpSpPr/>
          <p:nvPr/>
        </p:nvGrpSpPr>
        <p:grpSpPr>
          <a:xfrm>
            <a:off x="5677398" y="4192454"/>
            <a:ext cx="2203171" cy="1113906"/>
            <a:chOff x="5677398" y="4192454"/>
            <a:chExt cx="2203171" cy="1113906"/>
          </a:xfrm>
        </p:grpSpPr>
        <p:cxnSp>
          <p:nvCxnSpPr>
            <p:cNvPr id="74" name="Straight Arrow Connector 73"/>
            <p:cNvCxnSpPr/>
            <p:nvPr/>
          </p:nvCxnSpPr>
          <p:spPr>
            <a:xfrm flipH="1">
              <a:off x="5813345" y="4192454"/>
              <a:ext cx="2067224" cy="11139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5677398" y="4230045"/>
              <a:ext cx="1496639" cy="369332"/>
              <a:chOff x="5937486" y="3809616"/>
              <a:chExt cx="1496639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166086" y="3809616"/>
                <a:ext cx="126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access_token</a:t>
                </a: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37486" y="3904719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813345" y="4320974"/>
            <a:ext cx="2706803" cy="1394027"/>
            <a:chOff x="5813345" y="4320974"/>
            <a:chExt cx="2706803" cy="1394027"/>
          </a:xfrm>
        </p:grpSpPr>
        <p:cxnSp>
          <p:nvCxnSpPr>
            <p:cNvPr id="79" name="Straight Arrow Connector 78"/>
            <p:cNvCxnSpPr>
              <a:endCxn id="72" idx="2"/>
            </p:cNvCxnSpPr>
            <p:nvPr/>
          </p:nvCxnSpPr>
          <p:spPr>
            <a:xfrm flipV="1">
              <a:off x="5813345" y="4320974"/>
              <a:ext cx="2466937" cy="13940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779329" y="5152565"/>
              <a:ext cx="1740819" cy="369332"/>
              <a:chOff x="2907219" y="2539967"/>
              <a:chExt cx="1740819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3073055" y="2539967"/>
                <a:ext cx="1574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Welcome Alice?!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07219" y="262613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661160" y="4189515"/>
            <a:ext cx="2169916" cy="871951"/>
            <a:chOff x="2497156" y="4189516"/>
            <a:chExt cx="2169916" cy="871951"/>
          </a:xfrm>
        </p:grpSpPr>
        <p:cxnSp>
          <p:nvCxnSpPr>
            <p:cNvPr id="84" name="Straight Arrow Connector 83"/>
            <p:cNvCxnSpPr/>
            <p:nvPr/>
          </p:nvCxnSpPr>
          <p:spPr>
            <a:xfrm flipH="1" flipV="1">
              <a:off x="2497156" y="4189516"/>
              <a:ext cx="2117133" cy="8719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 rot="1260558">
              <a:off x="2742612" y="4297040"/>
              <a:ext cx="1924460" cy="369332"/>
              <a:chOff x="2910049" y="2737077"/>
              <a:chExt cx="1924460" cy="36933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075886" y="2737077"/>
                <a:ext cx="175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exchange user info</a:t>
                </a: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910049" y="282324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447799" y="4603610"/>
            <a:ext cx="2291763" cy="908249"/>
            <a:chOff x="2283796" y="4610418"/>
            <a:chExt cx="2291763" cy="908249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283796" y="4610418"/>
              <a:ext cx="2291763" cy="908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 rot="1277585">
              <a:off x="2716700" y="4687617"/>
              <a:ext cx="1502830" cy="369332"/>
              <a:chOff x="3149144" y="2478878"/>
              <a:chExt cx="1502830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337190" y="2478878"/>
                <a:ext cx="1314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id/email</a:t>
                </a:r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149144" y="254939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19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664">
        <p:fade/>
      </p:transition>
    </mc:Choice>
    <mc:Fallback xmlns="">
      <p:transition spd="med" advTm="118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646">
        <p:fade/>
      </p:transition>
    </mc:Choice>
    <mc:Fallback xmlns="">
      <p:transition spd="med" advTm="6964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7574" objId="5"/>
        <p14:triggerEvt type="onClick" time="27574" objId="5"/>
        <p14:stopEvt time="62988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to blame?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Developers?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SDK providers?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19400" y="2302175"/>
            <a:ext cx="2901350" cy="751936"/>
            <a:chOff x="2819400" y="2302175"/>
            <a:chExt cx="2901350" cy="751936"/>
          </a:xfrm>
        </p:grpSpPr>
        <p:pic>
          <p:nvPicPr>
            <p:cNvPr id="1026" name="Picture 2" descr="http://images4.wikia.nocookie.net/__cb20080624015726/dofus/images/c/c0/Bworker_Tok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302175"/>
              <a:ext cx="72390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privacystar.com/wp-content/uploads/Personal-informati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761"/>
              <a:ext cx="615350" cy="61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eft-Right Arrow 4"/>
            <p:cNvSpPr/>
            <p:nvPr/>
          </p:nvSpPr>
          <p:spPr>
            <a:xfrm>
              <a:off x="3733800" y="2630699"/>
              <a:ext cx="1143000" cy="231475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77074" y="4024774"/>
            <a:ext cx="5744154" cy="752984"/>
            <a:chOff x="1828800" y="3847773"/>
            <a:chExt cx="5744154" cy="752984"/>
          </a:xfrm>
        </p:grpSpPr>
        <p:pic>
          <p:nvPicPr>
            <p:cNvPr id="1030" name="Picture 6" descr="http://www.clker.com/cliparts/X/d/u/w/D/n/upc-a-bar-code-hi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81"/>
            <a:stretch/>
          </p:blipFill>
          <p:spPr bwMode="auto">
            <a:xfrm>
              <a:off x="1828800" y="3924496"/>
              <a:ext cx="1104900" cy="571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clker.com/cliparts/7/8/a/a/1195422973261447005johnny_automatic_key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3933482"/>
              <a:ext cx="522332" cy="59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lus 6"/>
            <p:cNvSpPr/>
            <p:nvPr/>
          </p:nvSpPr>
          <p:spPr>
            <a:xfrm>
              <a:off x="2933700" y="3924496"/>
              <a:ext cx="552450" cy="571468"/>
            </a:xfrm>
            <a:prstGeom prst="mathPlus">
              <a:avLst>
                <a:gd name="adj1" fmla="val 110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4305300" y="4116434"/>
              <a:ext cx="1143000" cy="231475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http://www.privacystar.com/wp-content/uploads/Personal-informati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16590"/>
              <a:ext cx="615350" cy="61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clker.com/cliparts/e/8/4/0/119710687050730804piotr_halas_padlock.svg.me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847773"/>
              <a:ext cx="714954" cy="75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lus 15"/>
            <p:cNvSpPr/>
            <p:nvPr/>
          </p:nvSpPr>
          <p:spPr>
            <a:xfrm>
              <a:off x="6305550" y="3960472"/>
              <a:ext cx="552450" cy="571468"/>
            </a:xfrm>
            <a:prstGeom prst="mathPlus">
              <a:avLst>
                <a:gd name="adj1" fmla="val 110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4" descr="http://cdn5.fedobe.com/wp-content/uploads/2013/05/jean_victor_balin_t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04" y="2186651"/>
            <a:ext cx="1273264" cy="9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dn5.fedobe.com/wp-content/uploads/2013/05/jean_victor_balin_t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51" y="3822810"/>
            <a:ext cx="1273264" cy="9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4011" y="5181600"/>
            <a:ext cx="7842126" cy="8925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Developer guide does not explicitly state that token flow MUST not be used for server-side authentication.</a:t>
            </a:r>
            <a:endParaRPr lang="en-US" sz="2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8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857">
        <p:fade/>
      </p:transition>
    </mc:Choice>
    <mc:Fallback xmlns="">
      <p:transition spd="med" advTm="93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8654"/>
            <a:ext cx="5244848" cy="578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1" y="4017496"/>
            <a:ext cx="3429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+mj-lt"/>
                <a:cs typeface="Arial" pitchFamily="34" charset="0"/>
              </a:rPr>
              <a:t>The requested response type, one of </a:t>
            </a:r>
            <a:r>
              <a:rPr lang="en-US" sz="1400" dirty="0">
                <a:solidFill>
                  <a:srgbClr val="00B050"/>
                </a:solidFill>
                <a:latin typeface="+mj-lt"/>
                <a:cs typeface="Arial" pitchFamily="34" charset="0"/>
              </a:rPr>
              <a:t>code</a:t>
            </a:r>
            <a:r>
              <a:rPr lang="en-US" sz="1400" dirty="0">
                <a:latin typeface="+mj-lt"/>
                <a:cs typeface="Arial" pitchFamily="34" charset="0"/>
              </a:rPr>
              <a:t> or </a:t>
            </a:r>
            <a:r>
              <a:rPr lang="en-US" sz="1400" dirty="0">
                <a:solidFill>
                  <a:srgbClr val="00B050"/>
                </a:solidFill>
                <a:latin typeface="+mj-lt"/>
                <a:cs typeface="Arial" pitchFamily="34" charset="0"/>
              </a:rPr>
              <a:t>token</a:t>
            </a:r>
            <a:r>
              <a:rPr lang="en-US" sz="1400" dirty="0">
                <a:latin typeface="+mj-lt"/>
                <a:cs typeface="Arial" pitchFamily="34" charset="0"/>
              </a:rPr>
              <a:t>. Defaults to 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code</a:t>
            </a:r>
            <a:r>
              <a:rPr lang="en-US" sz="1400" dirty="0" smtClean="0">
                <a:latin typeface="+mj-lt"/>
                <a:cs typeface="Arial" pitchFamily="34" charset="0"/>
              </a:rPr>
              <a:t>…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1" y="4017496"/>
            <a:ext cx="1134072" cy="1307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1" y="4540716"/>
            <a:ext cx="1134072" cy="2771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15473" y="4148270"/>
            <a:ext cx="3882175" cy="669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4923" y="1981200"/>
            <a:ext cx="7318077" cy="1077218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developers follow the guides properly, will the applications be secure?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1828" y="6255841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documentation example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133600" y="3747531"/>
            <a:ext cx="6768848" cy="211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Not because of vulnerabilities in SDKs.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Due to </a:t>
            </a:r>
            <a:r>
              <a:rPr lang="en-US" sz="2800" b="1" i="1" dirty="0" smtClean="0"/>
              <a:t>implicit assumptions </a:t>
            </a:r>
            <a:r>
              <a:rPr lang="en-US" sz="2800" dirty="0" smtClean="0"/>
              <a:t>about how to use them.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872">
        <p:fade/>
      </p:transition>
    </mc:Choice>
    <mc:Fallback xmlns="">
      <p:transition spd="med" advTm="248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Assumptions that are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not clearly stated in </a:t>
            </a:r>
            <a:r>
              <a:rPr lang="en-US" dirty="0"/>
              <a:t>the SDK’s developer </a:t>
            </a:r>
            <a:r>
              <a:rPr lang="en-US" dirty="0" smtClean="0"/>
              <a:t>guides;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</a:t>
            </a:r>
            <a:r>
              <a:rPr lang="en-US" dirty="0" smtClean="0"/>
              <a:t>elated to how the SDK should be used;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essential </a:t>
            </a:r>
            <a:r>
              <a:rPr lang="en-US" b="1" dirty="0"/>
              <a:t>for </a:t>
            </a:r>
            <a:r>
              <a:rPr lang="en-US" b="1" dirty="0" smtClean="0"/>
              <a:t>application’s security property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/>
              <a:t>Goal of this </a:t>
            </a:r>
            <a:r>
              <a:rPr lang="en-US" sz="2800" dirty="0" smtClean="0"/>
              <a:t>project: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systematically </a:t>
            </a:r>
            <a:r>
              <a:rPr lang="en-US" sz="2800" b="1" dirty="0"/>
              <a:t>find </a:t>
            </a:r>
            <a:r>
              <a:rPr lang="en-US" sz="2800" b="1" dirty="0" smtClean="0"/>
              <a:t>these implicit assumptions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24">
        <p:fade/>
      </p:transition>
    </mc:Choice>
    <mc:Fallback xmlns="">
      <p:transition spd="med" advTm="223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29|25.9|15|20.6|24.4|8.9|8.6|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5|11.2|7.6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9|9.2|5.3|9|7|1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9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9.7|1.1|6.6|21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8|3|6.5|30.6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17|25.2|26.9|22|20.1|8.6|6.7|3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21.7|8|14.4|18.7|22.8|6|9.2|2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4527</TotalTime>
  <Words>1329</Words>
  <Application>Microsoft Office PowerPoint</Application>
  <PresentationFormat>On-screen Show (4:3)</PresentationFormat>
  <Paragraphs>498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Explicating SDKs:  Uncovering Assumptions Underlying Secure Authentication and Authorization</vt:lpstr>
      <vt:lpstr>PowerPoint Presentation</vt:lpstr>
      <vt:lpstr>Single Sign-On Service</vt:lpstr>
      <vt:lpstr>PowerPoint Presentation</vt:lpstr>
      <vt:lpstr>Possible implementation</vt:lpstr>
      <vt:lpstr>Video Demo</vt:lpstr>
      <vt:lpstr>Who’s to blame?</vt:lpstr>
      <vt:lpstr>PowerPoint Presentation</vt:lpstr>
      <vt:lpstr>Implicit Assumptions</vt:lpstr>
      <vt:lpstr>General Approach</vt:lpstr>
      <vt:lpstr>General Approach</vt:lpstr>
      <vt:lpstr>System Architecture</vt:lpstr>
      <vt:lpstr>Threat model</vt:lpstr>
      <vt:lpstr>Desired Security Properties</vt:lpstr>
      <vt:lpstr>PowerPoint Presentation</vt:lpstr>
      <vt:lpstr>System Architecture</vt:lpstr>
      <vt:lpstr>Modeling SDKs</vt:lpstr>
      <vt:lpstr>Modeling underlying system layer</vt:lpstr>
      <vt:lpstr> Modeling Foo application</vt:lpstr>
      <vt:lpstr>Modeling Mallory</vt:lpstr>
      <vt:lpstr>Modeling Mallory</vt:lpstr>
      <vt:lpstr>PowerPoint Presentation</vt:lpstr>
      <vt:lpstr>PowerPoint Presentation</vt:lpstr>
      <vt:lpstr>Results</vt:lpstr>
      <vt:lpstr>Results overview</vt:lpstr>
      <vt:lpstr>SDK models</vt:lpstr>
      <vt:lpstr>API models</vt:lpstr>
      <vt:lpstr>Example vulnerability from Facebook SDK</vt:lpstr>
      <vt:lpstr>Example assumption from Facebook SDK</vt:lpstr>
      <vt:lpstr>Example assumption from Windows Live</vt:lpstr>
      <vt:lpstr>Example assumption from Windows Live</vt:lpstr>
      <vt:lpstr>Example assumption from Windows Live</vt:lpstr>
      <vt:lpstr>Testing Popular Apps</vt:lpstr>
      <vt:lpstr>Testing Results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Explicating SDKs:  Uncovering Assumptions Underlying Secure Authentication and Authorization</dc:title>
  <dc:creator>Treeeater</dc:creator>
  <cp:lastModifiedBy>Yuchen Zhou</cp:lastModifiedBy>
  <cp:revision>675</cp:revision>
  <dcterms:created xsi:type="dcterms:W3CDTF">2006-08-16T00:00:00Z</dcterms:created>
  <dcterms:modified xsi:type="dcterms:W3CDTF">2013-08-16T03:55:29Z</dcterms:modified>
</cp:coreProperties>
</file>