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lvl1pPr algn="ctr" defTabSz="584200">
      <a:defRPr sz="4200">
        <a:latin typeface="Gill Sans"/>
        <a:ea typeface="Gill Sans"/>
        <a:cs typeface="Gill Sans"/>
        <a:sym typeface="Gill Sans"/>
      </a:defRPr>
    </a:lvl1pPr>
    <a:lvl2pPr indent="342900" algn="ctr" defTabSz="584200">
      <a:defRPr sz="4200">
        <a:latin typeface="Gill Sans"/>
        <a:ea typeface="Gill Sans"/>
        <a:cs typeface="Gill Sans"/>
        <a:sym typeface="Gill Sans"/>
      </a:defRPr>
    </a:lvl2pPr>
    <a:lvl3pPr indent="685800" algn="ctr" defTabSz="584200">
      <a:defRPr sz="4200">
        <a:latin typeface="Gill Sans"/>
        <a:ea typeface="Gill Sans"/>
        <a:cs typeface="Gill Sans"/>
        <a:sym typeface="Gill Sans"/>
      </a:defRPr>
    </a:lvl3pPr>
    <a:lvl4pPr indent="1028700" algn="ctr" defTabSz="584200">
      <a:defRPr sz="4200">
        <a:latin typeface="Gill Sans"/>
        <a:ea typeface="Gill Sans"/>
        <a:cs typeface="Gill Sans"/>
        <a:sym typeface="Gill Sans"/>
      </a:defRPr>
    </a:lvl4pPr>
    <a:lvl5pPr indent="1371600" algn="ctr" defTabSz="584200">
      <a:defRPr sz="4200">
        <a:latin typeface="Gill Sans"/>
        <a:ea typeface="Gill Sans"/>
        <a:cs typeface="Gill Sans"/>
        <a:sym typeface="Gill Sans"/>
      </a:defRPr>
    </a:lvl5pPr>
    <a:lvl6pPr indent="1714500" algn="ctr" defTabSz="584200">
      <a:defRPr sz="4200">
        <a:latin typeface="Gill Sans"/>
        <a:ea typeface="Gill Sans"/>
        <a:cs typeface="Gill Sans"/>
        <a:sym typeface="Gill Sans"/>
      </a:defRPr>
    </a:lvl6pPr>
    <a:lvl7pPr indent="2057400" algn="ctr" defTabSz="584200">
      <a:defRPr sz="4200">
        <a:latin typeface="Gill Sans"/>
        <a:ea typeface="Gill Sans"/>
        <a:cs typeface="Gill Sans"/>
        <a:sym typeface="Gill Sans"/>
      </a:defRPr>
    </a:lvl7pPr>
    <a:lvl8pPr indent="2400300" algn="ctr" defTabSz="584200">
      <a:defRPr sz="4200">
        <a:latin typeface="Gill Sans"/>
        <a:ea typeface="Gill Sans"/>
        <a:cs typeface="Gill Sans"/>
        <a:sym typeface="Gill Sans"/>
      </a:defRPr>
    </a:lvl8pPr>
    <a:lvl9pPr indent="2743200" algn="ctr" defTabSz="584200">
      <a:defRPr sz="4200"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79400" y="5092700"/>
            <a:ext cx="12446655" cy="0"/>
          </a:xfrm>
          <a:prstGeom prst="line">
            <a:avLst/>
          </a:prstGeom>
          <a:ln w="25400">
            <a:solidFill>
              <a:srgbClr val="7A7A7A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>
            <p:ph type="title"/>
          </p:nvPr>
        </p:nvSpPr>
        <p:spPr>
          <a:xfrm>
            <a:off x="292100" y="1638300"/>
            <a:ext cx="124460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304800" y="5638800"/>
            <a:ext cx="12446000" cy="11303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SzTx/>
              <a:buNone/>
            </a:lvl1pPr>
            <a:lvl2pPr marL="0" indent="0" algn="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  <a:endParaRPr sz="3400"/>
          </a:p>
          <a:p>
            <a:pPr lvl="1">
              <a:defRPr sz="1800"/>
            </a:pPr>
            <a:r>
              <a:rPr sz="3400"/>
              <a:t>Body Level Two</a:t>
            </a:r>
            <a:endParaRPr sz="3400"/>
          </a:p>
          <a:p>
            <a:pPr lvl="2">
              <a:defRPr sz="1800"/>
            </a:pPr>
            <a:r>
              <a:rPr sz="3400"/>
              <a:t>Body Level Three</a:t>
            </a:r>
            <a:endParaRPr sz="3400"/>
          </a:p>
          <a:p>
            <a:pPr lvl="3">
              <a:defRPr sz="1800"/>
            </a:pPr>
            <a:r>
              <a:rPr sz="3400"/>
              <a:t>Body Level Four</a:t>
            </a:r>
            <a:endParaRPr sz="3400"/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buSzPct val="171000"/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buSzPct val="171000"/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buSzPct val="171000"/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buClr>
                <a:srgbClr val="000000"/>
              </a:buClr>
              <a:buFont typeface="Lucida Grande"/>
              <a:buChar char="‣"/>
              <a:defRPr sz="3200"/>
            </a:lvl2pPr>
            <a:lvl3pPr marL="1778000" indent="-571500">
              <a:buFont typeface="Lucida Grande"/>
              <a:buChar char="✓"/>
              <a:defRPr sz="2800"/>
            </a:lvl3pPr>
            <a:lvl4pPr marL="2222500" indent="-571500">
              <a:buFont typeface="Zapf Dingbats"/>
              <a:buChar char="★"/>
              <a:defRPr sz="2400"/>
            </a:lvl4pPr>
            <a:lvl5pPr marL="2667000" indent="-571500">
              <a:defRPr sz="22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04800" y="1943100"/>
            <a:ext cx="12446655" cy="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17500" y="254000"/>
            <a:ext cx="12433300" cy="15240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330200" y="2324100"/>
            <a:ext cx="12420600" cy="6159500"/>
          </a:xfrm>
          <a:prstGeom prst="rect">
            <a:avLst/>
          </a:prstGeom>
        </p:spPr>
        <p:txBody>
          <a:bodyPr numCol="2" spcCol="621030"/>
          <a:lstStyle>
            <a:lvl1pPr marL="812120" indent="-494620">
              <a:spcBef>
                <a:spcPts val="3800"/>
              </a:spcBef>
              <a:buSzPct val="171000"/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800"/>
              </a:spcBef>
              <a:buSzPct val="171000"/>
              <a:defRPr sz="4200"/>
            </a:lvl1pPr>
            <a:lvl2pPr marL="1333500" indent="-571500">
              <a:spcBef>
                <a:spcPts val="4800"/>
              </a:spcBef>
              <a:buSzPct val="171000"/>
              <a:defRPr sz="4200"/>
            </a:lvl2pPr>
            <a:lvl3pPr marL="1778000" indent="-571500">
              <a:spcBef>
                <a:spcPts val="4800"/>
              </a:spcBef>
              <a:buSzPct val="171000"/>
              <a:defRPr sz="4200"/>
            </a:lvl3pPr>
            <a:lvl4pPr marL="2222500" indent="-571500">
              <a:spcBef>
                <a:spcPts val="4800"/>
              </a:spcBef>
              <a:defRPr sz="4200"/>
            </a:lvl4pPr>
            <a:lvl5pPr marL="2667000" indent="-571500">
              <a:spcBef>
                <a:spcPts val="4800"/>
              </a:spcBef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  <a:endParaRPr sz="4200"/>
          </a:p>
          <a:p>
            <a:pPr lvl="1">
              <a:defRPr sz="1800"/>
            </a:pPr>
            <a:r>
              <a:rPr sz="4200"/>
              <a:t>Body Level Two</a:t>
            </a:r>
            <a:endParaRPr sz="4200"/>
          </a:p>
          <a:p>
            <a:pPr lvl="2">
              <a:defRPr sz="1800"/>
            </a:pPr>
            <a:r>
              <a:rPr sz="4200"/>
              <a:t>Body Level Three</a:t>
            </a:r>
            <a:endParaRPr sz="4200"/>
          </a:p>
          <a:p>
            <a:pPr lvl="3">
              <a:defRPr sz="1800"/>
            </a:pPr>
            <a:r>
              <a:rPr sz="4200"/>
              <a:t>Body Level Four</a:t>
            </a:r>
            <a:endParaRPr sz="4200"/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 algn="ctr"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04800" y="1511300"/>
            <a:ext cx="12446655" cy="0"/>
          </a:xfrm>
          <a:prstGeom prst="line">
            <a:avLst/>
          </a:prstGeom>
          <a:ln w="25400">
            <a:solidFill>
              <a:srgbClr val="7A7A7A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04800" y="254000"/>
            <a:ext cx="124460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04800" y="1752600"/>
            <a:ext cx="12446000" cy="703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1333500" indent="-571500">
              <a:buClr>
                <a:srgbClr val="000000"/>
              </a:buClr>
              <a:buFont typeface="Lucida Grande"/>
              <a:buChar char="‣"/>
              <a:defRPr sz="3200"/>
            </a:lvl2pPr>
            <a:lvl3pPr marL="1778000" indent="-571500">
              <a:buFont typeface="Lucida Grande"/>
              <a:buChar char="✓"/>
              <a:defRPr sz="2800"/>
            </a:lvl3pPr>
            <a:lvl4pPr marL="2222500" indent="-571500">
              <a:buFont typeface="Zapf Dingbats"/>
              <a:buChar char="★"/>
              <a:defRPr sz="2400"/>
            </a:lvl4pPr>
            <a:lvl5pPr marL="2667000" indent="-571500">
              <a:defRPr sz="2200"/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584200">
        <a:defRPr sz="5600">
          <a:latin typeface="+mn-lt"/>
          <a:ea typeface="+mn-ea"/>
          <a:cs typeface="+mn-cs"/>
          <a:sym typeface="Candara"/>
        </a:defRPr>
      </a:lvl1pPr>
      <a:lvl2pPr indent="228600" defTabSz="584200">
        <a:defRPr sz="5600">
          <a:latin typeface="+mn-lt"/>
          <a:ea typeface="+mn-ea"/>
          <a:cs typeface="+mn-cs"/>
          <a:sym typeface="Candara"/>
        </a:defRPr>
      </a:lvl2pPr>
      <a:lvl3pPr indent="457200" defTabSz="584200">
        <a:defRPr sz="5600">
          <a:latin typeface="+mn-lt"/>
          <a:ea typeface="+mn-ea"/>
          <a:cs typeface="+mn-cs"/>
          <a:sym typeface="Candara"/>
        </a:defRPr>
      </a:lvl3pPr>
      <a:lvl4pPr indent="685800" defTabSz="584200">
        <a:defRPr sz="5600">
          <a:latin typeface="+mn-lt"/>
          <a:ea typeface="+mn-ea"/>
          <a:cs typeface="+mn-cs"/>
          <a:sym typeface="Candara"/>
        </a:defRPr>
      </a:lvl4pPr>
      <a:lvl5pPr indent="914400" defTabSz="584200">
        <a:defRPr sz="5600">
          <a:latin typeface="+mn-lt"/>
          <a:ea typeface="+mn-ea"/>
          <a:cs typeface="+mn-cs"/>
          <a:sym typeface="Candara"/>
        </a:defRPr>
      </a:lvl5pPr>
      <a:lvl6pPr indent="1143000" defTabSz="584200">
        <a:defRPr sz="5600">
          <a:latin typeface="+mn-lt"/>
          <a:ea typeface="+mn-ea"/>
          <a:cs typeface="+mn-cs"/>
          <a:sym typeface="Candara"/>
        </a:defRPr>
      </a:lvl6pPr>
      <a:lvl7pPr indent="1371600" defTabSz="584200">
        <a:defRPr sz="5600">
          <a:latin typeface="+mn-lt"/>
          <a:ea typeface="+mn-ea"/>
          <a:cs typeface="+mn-cs"/>
          <a:sym typeface="Candara"/>
        </a:defRPr>
      </a:lvl7pPr>
      <a:lvl8pPr indent="1600200" defTabSz="584200">
        <a:defRPr sz="5600">
          <a:latin typeface="+mn-lt"/>
          <a:ea typeface="+mn-ea"/>
          <a:cs typeface="+mn-cs"/>
          <a:sym typeface="Candara"/>
        </a:defRPr>
      </a:lvl8pPr>
      <a:lvl9pPr indent="1828800" defTabSz="584200">
        <a:defRPr sz="5600">
          <a:latin typeface="+mn-lt"/>
          <a:ea typeface="+mn-ea"/>
          <a:cs typeface="+mn-cs"/>
          <a:sym typeface="Candara"/>
        </a:defRPr>
      </a:lvl9pPr>
    </p:titleStyle>
    <p:bodyStyle>
      <a:lvl1pPr marL="889000" indent="-571500" defTabSz="584200">
        <a:spcBef>
          <a:spcPts val="2400"/>
        </a:spcBef>
        <a:buSzPct val="125000"/>
        <a:buChar char="•"/>
        <a:defRPr sz="3600">
          <a:latin typeface="+mn-lt"/>
          <a:ea typeface="+mn-ea"/>
          <a:cs typeface="+mn-cs"/>
          <a:sym typeface="Candara"/>
        </a:defRPr>
      </a:lvl1pPr>
      <a:lvl2pPr marL="1404937" indent="-642937" defTabSz="584200">
        <a:spcBef>
          <a:spcPts val="2400"/>
        </a:spcBef>
        <a:buSzPct val="125000"/>
        <a:buChar char="•"/>
        <a:defRPr sz="3600">
          <a:latin typeface="+mn-lt"/>
          <a:ea typeface="+mn-ea"/>
          <a:cs typeface="+mn-cs"/>
          <a:sym typeface="Candara"/>
        </a:defRPr>
      </a:lvl2pPr>
      <a:lvl3pPr marL="1941285" indent="-734785" defTabSz="584200">
        <a:spcBef>
          <a:spcPts val="2400"/>
        </a:spcBef>
        <a:buSzPct val="80000"/>
        <a:buChar char="•"/>
        <a:defRPr sz="3600">
          <a:latin typeface="+mn-lt"/>
          <a:ea typeface="+mn-ea"/>
          <a:cs typeface="+mn-cs"/>
          <a:sym typeface="Candara"/>
        </a:defRPr>
      </a:lvl3pPr>
      <a:lvl4pPr marL="2508250" indent="-857250" defTabSz="584200">
        <a:spcBef>
          <a:spcPts val="2400"/>
        </a:spcBef>
        <a:buSzPct val="171000"/>
        <a:buChar char="•"/>
        <a:defRPr sz="3600">
          <a:latin typeface="+mn-lt"/>
          <a:ea typeface="+mn-ea"/>
          <a:cs typeface="+mn-cs"/>
          <a:sym typeface="Candara"/>
        </a:defRPr>
      </a:lvl4pPr>
      <a:lvl5pPr marL="3030681" indent="-935181" defTabSz="584200">
        <a:spcBef>
          <a:spcPts val="2400"/>
        </a:spcBef>
        <a:buSzPct val="171000"/>
        <a:buChar char="•"/>
        <a:defRPr sz="3600">
          <a:latin typeface="+mn-lt"/>
          <a:ea typeface="+mn-ea"/>
          <a:cs typeface="+mn-cs"/>
          <a:sym typeface="Candara"/>
        </a:defRPr>
      </a:lvl5pPr>
      <a:lvl6pPr marL="3386281" indent="-935181" defTabSz="584200">
        <a:spcBef>
          <a:spcPts val="2400"/>
        </a:spcBef>
        <a:buSzPct val="171000"/>
        <a:buChar char="•"/>
        <a:defRPr sz="3600">
          <a:latin typeface="+mn-lt"/>
          <a:ea typeface="+mn-ea"/>
          <a:cs typeface="+mn-cs"/>
          <a:sym typeface="Candara"/>
        </a:defRPr>
      </a:lvl6pPr>
      <a:lvl7pPr marL="3741881" indent="-935181" defTabSz="584200">
        <a:spcBef>
          <a:spcPts val="2400"/>
        </a:spcBef>
        <a:buSzPct val="171000"/>
        <a:buChar char="•"/>
        <a:defRPr sz="3600">
          <a:latin typeface="+mn-lt"/>
          <a:ea typeface="+mn-ea"/>
          <a:cs typeface="+mn-cs"/>
          <a:sym typeface="Candara"/>
        </a:defRPr>
      </a:lvl7pPr>
      <a:lvl8pPr marL="4097481" indent="-935181" defTabSz="584200">
        <a:spcBef>
          <a:spcPts val="2400"/>
        </a:spcBef>
        <a:buSzPct val="171000"/>
        <a:buChar char="•"/>
        <a:defRPr sz="3600">
          <a:latin typeface="+mn-lt"/>
          <a:ea typeface="+mn-ea"/>
          <a:cs typeface="+mn-cs"/>
          <a:sym typeface="Candara"/>
        </a:defRPr>
      </a:lvl8pPr>
      <a:lvl9pPr marL="4453081" indent="-935181" defTabSz="584200">
        <a:spcBef>
          <a:spcPts val="2400"/>
        </a:spcBef>
        <a:buSzPct val="171000"/>
        <a:buChar char="•"/>
        <a:defRPr sz="3600">
          <a:latin typeface="+mn-lt"/>
          <a:ea typeface="+mn-ea"/>
          <a:cs typeface="+mn-cs"/>
          <a:sym typeface="Candar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zhang82@illinois.edu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/>
            </a:pPr>
            <a:r>
              <a:rPr sz="5400"/>
              <a:t>Efficient Discovery of Spatial Co-evolving Patterns in Massive Geo-sensory Data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292100" y="5404857"/>
            <a:ext cx="12446000" cy="3553986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3600"/>
              <a:t>Chao Zhang</a:t>
            </a:r>
            <a:r>
              <a:rPr baseline="31999" sz="3600"/>
              <a:t>1</a:t>
            </a:r>
            <a:r>
              <a:rPr sz="3600"/>
              <a:t>, Yu Zheng</a:t>
            </a:r>
            <a:r>
              <a:rPr baseline="31999" sz="3600"/>
              <a:t>2</a:t>
            </a:r>
            <a:r>
              <a:rPr sz="3600"/>
              <a:t>, Xiuli Ma</a:t>
            </a:r>
            <a:r>
              <a:rPr baseline="31999" sz="3600"/>
              <a:t>3</a:t>
            </a:r>
            <a:r>
              <a:rPr sz="3600"/>
              <a:t>, Jiawei Han</a:t>
            </a:r>
            <a:r>
              <a:rPr baseline="31999" sz="3600"/>
              <a:t>1</a:t>
            </a:r>
            <a:endParaRPr sz="3600"/>
          </a:p>
          <a:p>
            <a:pPr lvl="0" algn="ctr">
              <a:defRPr sz="1800"/>
            </a:pPr>
            <a:r>
              <a:rPr baseline="31999" sz="3600"/>
              <a:t>1</a:t>
            </a:r>
            <a:r>
              <a:rPr sz="3600"/>
              <a:t>UIUC, </a:t>
            </a:r>
            <a:r>
              <a:rPr baseline="31999" sz="3600"/>
              <a:t>2</a:t>
            </a:r>
            <a:r>
              <a:rPr sz="3600"/>
              <a:t>Microsoft, </a:t>
            </a:r>
            <a:r>
              <a:rPr baseline="31999" sz="3600"/>
              <a:t>3</a:t>
            </a:r>
            <a:r>
              <a:rPr sz="3600"/>
              <a:t>PKU</a:t>
            </a:r>
            <a:endParaRPr sz="3600"/>
          </a:p>
          <a:p>
            <a:pPr lvl="0" algn="ctr">
              <a:defRPr sz="1800"/>
            </a:pPr>
            <a:r>
              <a:rPr sz="3600" u="sng">
                <a:hlinkClick r:id="rId2" invalidUrl="" action="" tgtFrame="" tooltip="" history="1" highlightClick="0" endSnd="0"/>
              </a:rPr>
              <a:t>czhang82@illinois.edu</a:t>
            </a:r>
          </a:p>
        </p:txBody>
      </p:sp>
      <p:pic>
        <p:nvPicPr>
          <p:cNvPr id="4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7223" y="7817737"/>
            <a:ext cx="826007" cy="1053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4332" y="7817737"/>
            <a:ext cx="1053158" cy="1053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92388" y="7729789"/>
            <a:ext cx="3352786" cy="122905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1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0212" y="318695"/>
            <a:ext cx="3270856" cy="1611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Detecting Frequent Evolutions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After extracting evolving intervals in the time series, we detect frequent evolutions via clustering.</a:t>
            </a:r>
            <a:endParaRPr sz="3600"/>
          </a:p>
          <a:p>
            <a:pPr lvl="0">
              <a:defRPr sz="1800"/>
            </a:pPr>
            <a:r>
              <a:rPr sz="3600"/>
              <a:t>A segment-and-group approach:</a:t>
            </a:r>
            <a:endParaRPr sz="3600"/>
          </a:p>
          <a:p>
            <a:pPr lvl="1">
              <a:defRPr sz="1800"/>
            </a:pPr>
            <a:r>
              <a:rPr sz="3200"/>
              <a:t>Partition each interval into line segments.</a:t>
            </a:r>
            <a:endParaRPr sz="3200"/>
          </a:p>
          <a:p>
            <a:pPr lvl="1">
              <a:defRPr sz="1800"/>
            </a:pPr>
            <a:r>
              <a:rPr sz="3200"/>
              <a:t>Use mean shift to cluster the line segments based on slope (change rate).</a:t>
            </a:r>
          </a:p>
        </p:txBody>
      </p:sp>
      <p:sp>
        <p:nvSpPr>
          <p:cNvPr id="104" name="Shape 104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0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376" y="6192661"/>
            <a:ext cx="5987694" cy="258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9040" y="6668178"/>
            <a:ext cx="6372750" cy="163312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636191" y="8741416"/>
            <a:ext cx="322406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Segment</a:t>
            </a:r>
          </a:p>
        </p:txBody>
      </p:sp>
      <p:sp>
        <p:nvSpPr>
          <p:cNvPr id="108" name="Shape 108"/>
          <p:cNvSpPr/>
          <p:nvPr/>
        </p:nvSpPr>
        <p:spPr>
          <a:xfrm>
            <a:off x="7923383" y="8741416"/>
            <a:ext cx="322406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Mean shift clustering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Stage II: SCP Generation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From individual sensors to groups of sensors</a:t>
            </a:r>
            <a:endParaRPr sz="3600"/>
          </a:p>
          <a:p>
            <a:pPr lvl="1">
              <a:defRPr sz="1800"/>
            </a:pPr>
            <a:r>
              <a:rPr sz="3200"/>
              <a:t>Pattern assembling via timestamp intersection.</a:t>
            </a:r>
          </a:p>
        </p:txBody>
      </p:sp>
      <p:sp>
        <p:nvSpPr>
          <p:cNvPr id="112" name="Shape 112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7751" y="3665388"/>
            <a:ext cx="9100752" cy="3451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Stage II: SCP Generation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/>
              <a:t>Anti-monotonicity</a:t>
            </a:r>
            <a:r>
              <a:rPr sz="3600"/>
              <a:t>: if one set of sensors have SCP, any of its subsets must also have SCP.</a:t>
            </a:r>
            <a:endParaRPr sz="3600"/>
          </a:p>
          <a:p>
            <a:pPr lvl="0">
              <a:defRPr sz="1800"/>
            </a:pPr>
            <a:r>
              <a:rPr sz="3600"/>
              <a:t>A baseline method based on Apriori: starting with patterns on individual sensors, obtain SCPs in a bottom-up manner.</a:t>
            </a:r>
            <a:endParaRPr sz="3600"/>
          </a:p>
          <a:p>
            <a:pPr lvl="0">
              <a:defRPr sz="1800"/>
            </a:pPr>
            <a:r>
              <a:rPr sz="3600"/>
              <a:t>The baseline method is not efficient enough</a:t>
            </a:r>
            <a:endParaRPr sz="3600"/>
          </a:p>
          <a:p>
            <a:pPr lvl="1">
              <a:defRPr sz="1800"/>
            </a:pPr>
            <a:r>
              <a:rPr sz="3200"/>
              <a:t>It generates numerous candidates and keep them in memory.</a:t>
            </a:r>
            <a:endParaRPr sz="3200"/>
          </a:p>
          <a:p>
            <a:pPr lvl="1">
              <a:defRPr sz="1800"/>
            </a:pPr>
            <a:r>
              <a:rPr sz="3200"/>
              <a:t>It performs pair-wise comparison to examine whether two candidates can be joined.</a:t>
            </a:r>
          </a:p>
        </p:txBody>
      </p:sp>
      <p:sp>
        <p:nvSpPr>
          <p:cNvPr id="117" name="Shape 117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Stage II: SCP Generation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Can we leverage the spatial constraint to generate SCPs more efficiently?</a:t>
            </a:r>
            <a:endParaRPr sz="3600"/>
          </a:p>
          <a:p>
            <a:pPr lvl="0">
              <a:defRPr sz="1800"/>
            </a:pPr>
            <a:r>
              <a:rPr sz="3600"/>
              <a:t>The connectivity graph</a:t>
            </a:r>
            <a:endParaRPr sz="3600"/>
          </a:p>
          <a:p>
            <a:pPr lvl="1">
              <a:defRPr sz="1800"/>
            </a:pPr>
            <a:r>
              <a:rPr sz="3200"/>
              <a:t>Each set of spatially connected sensors corresponds to a connected component in the connectivity graph.</a:t>
            </a:r>
          </a:p>
        </p:txBody>
      </p:sp>
      <p:sp>
        <p:nvSpPr>
          <p:cNvPr id="121" name="Shape 121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2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689" y="5432167"/>
            <a:ext cx="3312134" cy="3266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7644" y="6128650"/>
            <a:ext cx="1790547" cy="2233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Parent Relation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We define the parent relation between two connected components.</a:t>
            </a:r>
          </a:p>
        </p:txBody>
      </p:sp>
      <p:pic>
        <p:nvPicPr>
          <p:cNvPr id="127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7287" y="3302000"/>
            <a:ext cx="2120901" cy="2659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949" y="3387225"/>
            <a:ext cx="9305806" cy="248909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609083" y="6312124"/>
            <a:ext cx="12174737" cy="290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200">
                <a:latin typeface="+mn-lt"/>
                <a:ea typeface="+mn-ea"/>
                <a:cs typeface="+mn-cs"/>
                <a:sym typeface="Candara"/>
              </a:rPr>
              <a:t>Example:</a:t>
            </a:r>
            <a:endParaRPr sz="2800"/>
          </a:p>
          <a:p>
            <a:pPr lvl="0" algn="l">
              <a:spcBef>
                <a:spcPts val="2400"/>
              </a:spcBef>
              <a:defRPr sz="1800"/>
            </a:pPr>
            <a:r>
              <a:rPr sz="3200">
                <a:latin typeface="+mn-lt"/>
                <a:ea typeface="+mn-ea"/>
                <a:cs typeface="+mn-cs"/>
                <a:sym typeface="Candara"/>
              </a:rPr>
              <a:t>Suppose V = 1 -&gt; 2 -&gt; 3 -&gt; 4 -&gt; 5 -&gt; 6, then the parent relation generates:</a:t>
            </a:r>
            <a:endParaRPr sz="3200">
              <a:latin typeface="+mn-lt"/>
              <a:ea typeface="+mn-ea"/>
              <a:cs typeface="+mn-cs"/>
              <a:sym typeface="Candara"/>
            </a:endParaRPr>
          </a:p>
          <a:p>
            <a:pPr lvl="0" algn="l">
              <a:spcBef>
                <a:spcPts val="2400"/>
              </a:spcBef>
              <a:defRPr sz="1800"/>
            </a:pPr>
            <a:r>
              <a:rPr sz="3200">
                <a:latin typeface="+mn-lt"/>
                <a:ea typeface="+mn-ea"/>
                <a:cs typeface="+mn-cs"/>
                <a:sym typeface="Candara"/>
              </a:rPr>
              <a:t>{245} -&gt; {25} -&gt; {5} -&gt;</a:t>
            </a:r>
            <a:endParaRPr sz="3200">
              <a:latin typeface="+mn-lt"/>
              <a:ea typeface="+mn-ea"/>
              <a:cs typeface="+mn-cs"/>
              <a:sym typeface="Candara"/>
            </a:endParaRPr>
          </a:p>
        </p:txBody>
      </p:sp>
      <p:pic>
        <p:nvPicPr>
          <p:cNvPr id="13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3612" y="7965140"/>
            <a:ext cx="307880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The SCP Search Tree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Starting from any connected component, by performing the roll-up operation, we can reach the same node     .</a:t>
            </a:r>
            <a:endParaRPr sz="3600"/>
          </a:p>
          <a:p>
            <a:pPr lvl="0">
              <a:defRPr sz="1800"/>
            </a:pPr>
            <a:r>
              <a:rPr sz="3600"/>
              <a:t>A tree structure: each node is a connected component along with the SCPs occurring on it.</a:t>
            </a:r>
          </a:p>
        </p:txBody>
      </p:sp>
      <p:pic>
        <p:nvPicPr>
          <p:cNvPr id="135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300" y="4351181"/>
            <a:ext cx="5765800" cy="5199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800" y="5410200"/>
            <a:ext cx="2260600" cy="273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87100" y="2387600"/>
            <a:ext cx="307879" cy="5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Reverse Search of SCPs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Starting from the root node, we perform depth-first construction of the SCP search tree</a:t>
            </a:r>
            <a:endParaRPr sz="3600"/>
          </a:p>
          <a:p>
            <a:pPr lvl="1">
              <a:defRPr sz="1800"/>
            </a:pPr>
            <a:r>
              <a:rPr sz="3200"/>
              <a:t>SCPs are obtained on-the-fly</a:t>
            </a:r>
            <a:endParaRPr sz="3200"/>
          </a:p>
          <a:p>
            <a:pPr lvl="1">
              <a:defRPr sz="1800"/>
            </a:pPr>
            <a:r>
              <a:rPr sz="3200"/>
              <a:t>Unqualified branches are pruned with anti-monotonicity.</a:t>
            </a:r>
          </a:p>
        </p:txBody>
      </p:sp>
      <p:sp>
        <p:nvSpPr>
          <p:cNvPr id="142" name="Shape 142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4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0943" y="4871857"/>
            <a:ext cx="4702914" cy="4240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Experimental Evaluation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Data sets</a:t>
            </a:r>
            <a:endParaRPr sz="3600"/>
          </a:p>
          <a:p>
            <a:pPr lvl="1">
              <a:defRPr sz="1800"/>
            </a:pPr>
            <a:r>
              <a:rPr sz="3200"/>
              <a:t>Air: the AQI data collected by 180 sensors in northern China during 1.5 years.</a:t>
            </a:r>
            <a:endParaRPr sz="3200"/>
          </a:p>
          <a:p>
            <a:pPr lvl="1">
              <a:defRPr sz="1800"/>
            </a:pPr>
            <a:r>
              <a:rPr sz="3200"/>
              <a:t>Bike: the bike rental data of 332 docks in New York during one year.</a:t>
            </a:r>
          </a:p>
        </p:txBody>
      </p:sp>
      <p:sp>
        <p:nvSpPr>
          <p:cNvPr id="147" name="Shape 147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Example SCPs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On the Air data set:</a:t>
            </a:r>
          </a:p>
        </p:txBody>
      </p:sp>
      <p:pic>
        <p:nvPicPr>
          <p:cNvPr id="151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2387600"/>
            <a:ext cx="5524500" cy="3416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00" y="2551949"/>
            <a:ext cx="7175500" cy="3251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pped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900" y="5969000"/>
            <a:ext cx="12893505" cy="3340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Example SCPs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On the Bike data set:</a:t>
            </a:r>
          </a:p>
        </p:txBody>
      </p:sp>
      <p:pic>
        <p:nvPicPr>
          <p:cNvPr id="15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0" y="2527300"/>
            <a:ext cx="7150100" cy="33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6400" y="6032500"/>
            <a:ext cx="7162800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 Big Geo-Sensory Data is Ubiquitous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Wireless sensor network (WSN): multiple sensors are deployed at different locations to monitor the target condition cooperatively.</a:t>
            </a:r>
            <a:endParaRPr sz="3600"/>
          </a:p>
          <a:p>
            <a:pPr lvl="0">
              <a:defRPr sz="1800"/>
            </a:pPr>
            <a:r>
              <a:rPr sz="3600"/>
              <a:t>The geo-sensory data is becoming </a:t>
            </a:r>
            <a:r>
              <a:rPr b="1" sz="3600"/>
              <a:t>big</a:t>
            </a:r>
            <a:endParaRPr sz="3600"/>
          </a:p>
          <a:p>
            <a:pPr lvl="1">
              <a:defRPr sz="1800"/>
            </a:pPr>
            <a:r>
              <a:rPr sz="3200"/>
              <a:t>A modern WSN can contain hundreds of sensors, with each sensor collecting millions of records.</a:t>
            </a:r>
          </a:p>
        </p:txBody>
      </p:sp>
      <p:sp>
        <p:nvSpPr>
          <p:cNvPr id="55" name="Shape 55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6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4555" y="6164472"/>
            <a:ext cx="9070857" cy="2711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414" y="5992996"/>
            <a:ext cx="3432078" cy="3054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Running Time Comparison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Efficiency</a:t>
            </a: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Scalability</a:t>
            </a:r>
          </a:p>
        </p:txBody>
      </p:sp>
      <p:sp>
        <p:nvSpPr>
          <p:cNvPr id="164" name="Shape 164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1328" y="1852712"/>
            <a:ext cx="7889932" cy="362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5738" y="5555506"/>
            <a:ext cx="8061112" cy="3621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Summary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We study the problem of mining spatial co-evolving patterns from massive geo-sensory data.</a:t>
            </a:r>
            <a:endParaRPr sz="3600"/>
          </a:p>
          <a:p>
            <a:pPr lvl="0">
              <a:defRPr sz="1800"/>
            </a:pPr>
            <a:r>
              <a:rPr sz="3600"/>
              <a:t>We propose the two-stage method Assembler:</a:t>
            </a:r>
            <a:endParaRPr sz="3600"/>
          </a:p>
          <a:p>
            <a:pPr lvl="1">
              <a:defRPr sz="1800"/>
            </a:pPr>
            <a:r>
              <a:rPr sz="3200"/>
              <a:t>Stage 1: it obtains frequent evolutions for individual sensors.</a:t>
            </a:r>
            <a:endParaRPr sz="3200"/>
          </a:p>
          <a:p>
            <a:pPr lvl="1">
              <a:defRPr sz="1800"/>
            </a:pPr>
            <a:r>
              <a:rPr sz="3200"/>
              <a:t>Stage 2: it assembles single patterns into SCPs.</a:t>
            </a:r>
            <a:endParaRPr sz="3200"/>
          </a:p>
          <a:p>
            <a:pPr lvl="0">
              <a:defRPr sz="1800"/>
            </a:pPr>
            <a:r>
              <a:rPr sz="3600"/>
              <a:t>The experiment results show that Assembler is effective and efficient.</a:t>
            </a:r>
          </a:p>
        </p:txBody>
      </p:sp>
      <p:sp>
        <p:nvSpPr>
          <p:cNvPr id="170" name="Shape 17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Spatial Co-evolving Pattern: An Example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825500" indent="-508000">
              <a:defRPr sz="1800"/>
            </a:pPr>
            <a:r>
              <a:rPr sz="3200"/>
              <a:t>Goal: mining a set of </a:t>
            </a:r>
            <a:r>
              <a:rPr b="1" i="1" sz="3200"/>
              <a:t>spatially correlated sensors </a:t>
            </a:r>
            <a:r>
              <a:rPr sz="3200"/>
              <a:t>that exhibit </a:t>
            </a:r>
            <a:r>
              <a:rPr b="1" i="1" sz="3200"/>
              <a:t>frequent co-evolution.</a:t>
            </a:r>
            <a:endParaRPr sz="3200"/>
          </a:p>
          <a:p>
            <a:pPr lvl="0" marL="825500" indent="-508000">
              <a:defRPr sz="1800"/>
            </a:pPr>
            <a:r>
              <a:rPr sz="3200"/>
              <a:t>Frequent co-evolution for [s1, s2,  s3]</a:t>
            </a:r>
            <a:endParaRPr sz="3200"/>
          </a:p>
          <a:p>
            <a:pPr lvl="1" marL="1262062" indent="-500062">
              <a:defRPr sz="1800"/>
            </a:pPr>
            <a:r>
              <a:rPr sz="2800"/>
              <a:t>s1 decreases in AQI, s2 and s3 increase in AQI</a:t>
            </a:r>
            <a:endParaRPr sz="2800"/>
          </a:p>
          <a:p>
            <a:pPr lvl="1" marL="1262062" indent="-500062">
              <a:defRPr sz="1800"/>
            </a:pPr>
            <a:endParaRPr sz="2800"/>
          </a:p>
          <a:p>
            <a:pPr lvl="1" marL="1262062" indent="-500062">
              <a:defRPr sz="1800"/>
            </a:pPr>
            <a:r>
              <a:rPr sz="2800"/>
              <a:t>Caused by traffic flow in off-work hours</a:t>
            </a:r>
          </a:p>
        </p:txBody>
      </p:sp>
      <p:pic>
        <p:nvPicPr>
          <p:cNvPr id="61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2155" y="2990087"/>
            <a:ext cx="3432078" cy="3054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8672" y="6300949"/>
            <a:ext cx="9738910" cy="291104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4" name="dropped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9980" y="4544903"/>
            <a:ext cx="7634235" cy="500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Spatial Co-evolving Pattern Mining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 spatial co-evolving pattern (SCP) contains</a:t>
            </a:r>
            <a:endParaRPr sz="3600"/>
          </a:p>
          <a:p>
            <a:pPr lvl="1">
              <a:defRPr sz="1800"/>
            </a:pPr>
            <a:r>
              <a:rPr sz="3200"/>
              <a:t>a set of spatially connected sensors </a:t>
            </a:r>
            <a:endParaRPr sz="3200"/>
          </a:p>
          <a:p>
            <a:pPr lvl="1">
              <a:defRPr sz="1800"/>
            </a:pPr>
            <a:r>
              <a:rPr sz="3200"/>
              <a:t>the frequent co-evolution in their readings</a:t>
            </a:r>
            <a:endParaRPr sz="3200"/>
          </a:p>
          <a:p>
            <a:pPr lvl="0">
              <a:defRPr sz="1800"/>
            </a:pPr>
            <a:r>
              <a:rPr sz="3600"/>
              <a:t>We aim to find all SCPs from the input geo-sensory data.</a:t>
            </a:r>
          </a:p>
        </p:txBody>
      </p:sp>
      <p:pic>
        <p:nvPicPr>
          <p:cNvPr id="6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796" y="5314870"/>
            <a:ext cx="3861208" cy="343620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Why is it a Challenging Problem?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The truly interesting evolutions are often flooded by numerous trivial fluctuations.</a:t>
            </a:r>
            <a:endParaRPr sz="3600"/>
          </a:p>
          <a:p>
            <a:pPr lvl="1">
              <a:defRPr sz="1800"/>
            </a:pPr>
            <a:r>
              <a:rPr sz="3200"/>
              <a:t>Existing motif discovery methods can only find trivial motifs from such data.</a:t>
            </a:r>
          </a:p>
        </p:txBody>
      </p:sp>
      <p:pic>
        <p:nvPicPr>
          <p:cNvPr id="7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7704" y="4828185"/>
            <a:ext cx="4611579" cy="35433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4965844" y="8377835"/>
            <a:ext cx="322406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AQI Change Distribution</a:t>
            </a:r>
          </a:p>
        </p:txBody>
      </p:sp>
      <p:sp>
        <p:nvSpPr>
          <p:cNvPr id="75" name="Shape 75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Why is it a Challenging Problem?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The combinatorial nature of SCP leads to an extremely large search space.</a:t>
            </a:r>
            <a:endParaRPr sz="3600"/>
          </a:p>
          <a:p>
            <a:pPr lvl="1">
              <a:defRPr sz="1800"/>
            </a:pPr>
            <a:r>
              <a:rPr sz="3200"/>
              <a:t>An arbitrary number of sensors.</a:t>
            </a:r>
            <a:endParaRPr sz="3200"/>
          </a:p>
          <a:p>
            <a:pPr lvl="1">
              <a:defRPr sz="1800"/>
            </a:pPr>
            <a:r>
              <a:rPr sz="3200"/>
              <a:t>The occurring time intervals of an SCP is uncertain.</a:t>
            </a:r>
          </a:p>
        </p:txBody>
      </p:sp>
      <p:pic>
        <p:nvPicPr>
          <p:cNvPr id="79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5557" y="5579334"/>
            <a:ext cx="9368859" cy="280043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81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515" y="5494839"/>
            <a:ext cx="3000386" cy="2670132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214600" y="8331124"/>
            <a:ext cx="322406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Spatial combination</a:t>
            </a:r>
          </a:p>
        </p:txBody>
      </p:sp>
      <p:sp>
        <p:nvSpPr>
          <p:cNvPr id="83" name="Shape 83"/>
          <p:cNvSpPr/>
          <p:nvPr/>
        </p:nvSpPr>
        <p:spPr>
          <a:xfrm>
            <a:off x="6580447" y="8331124"/>
            <a:ext cx="322406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Temporal combination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Assembler: A Two-stage Approach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304800" y="1752600"/>
            <a:ext cx="6047285" cy="240568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Stage I: find frequent evolutions for individual sensors.</a:t>
            </a:r>
          </a:p>
        </p:txBody>
      </p:sp>
      <p:sp>
        <p:nvSpPr>
          <p:cNvPr id="87" name="Shape 87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8" name="Shape 88"/>
          <p:cNvSpPr/>
          <p:nvPr/>
        </p:nvSpPr>
        <p:spPr>
          <a:xfrm>
            <a:off x="6617232" y="1809750"/>
            <a:ext cx="6047285" cy="2405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889000" indent="-571500" algn="l">
              <a:spcBef>
                <a:spcPts val="2400"/>
              </a:spcBef>
              <a:buSzPct val="125000"/>
              <a:buChar char="•"/>
              <a:defRPr sz="3600"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pPr lvl="0">
              <a:defRPr sz="1800"/>
            </a:pPr>
            <a:r>
              <a:rPr sz="3600"/>
              <a:t>Stage II: assemble individual evolutions into SCPs based on the spatial constraint.</a:t>
            </a:r>
          </a:p>
        </p:txBody>
      </p:sp>
      <p:pic>
        <p:nvPicPr>
          <p:cNvPr id="8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855" y="4501182"/>
            <a:ext cx="4762594" cy="4484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2995" y="4501182"/>
            <a:ext cx="4762594" cy="4484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Stage I: Mining Frequent Evolutions for Individual Sensors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To find interesting evolutions, we must filter trivial fluctuations and identify evolving intervals.</a:t>
            </a:r>
            <a:endParaRPr sz="3600"/>
          </a:p>
          <a:p>
            <a:pPr lvl="0">
              <a:defRPr sz="1800"/>
            </a:pPr>
            <a:r>
              <a:rPr sz="3600"/>
              <a:t>In geo-sensory data, the changes occur with different rates and durations.</a:t>
            </a:r>
          </a:p>
        </p:txBody>
      </p:sp>
      <p:pic>
        <p:nvPicPr>
          <p:cNvPr id="94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516" y="5204610"/>
            <a:ext cx="6021222" cy="319084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Extract Evolutions using Wavelet Transform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We capture multi-scale changes using wavelet transform.</a:t>
            </a:r>
            <a:endParaRPr sz="3600"/>
          </a:p>
          <a:p>
            <a:pPr lvl="1">
              <a:defRPr sz="1800"/>
            </a:pPr>
            <a:r>
              <a:rPr sz="3200"/>
              <a:t>In the wavelet space, the coefficients of different bases measure the strengths of changes.</a:t>
            </a:r>
            <a:endParaRPr sz="3200"/>
          </a:p>
          <a:p>
            <a:pPr lvl="1">
              <a:defRPr sz="1800"/>
            </a:pPr>
            <a:r>
              <a:rPr sz="3200"/>
              <a:t>We preserve large coefficients and discard small coefficients.</a:t>
            </a:r>
          </a:p>
        </p:txBody>
      </p:sp>
      <p:pic>
        <p:nvPicPr>
          <p:cNvPr id="99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324" y="5086251"/>
            <a:ext cx="5830151" cy="341891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sldNum" sz="quarter" idx="4294967295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