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7.xml" ContentType="application/vnd.openxmlformats-officedocument.presentationml.tags+xml"/>
  <Override PartName="/ppt/notesSlides/notesSlide3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charts/chart6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charts/chart4.xml" ContentType="application/vnd.openxmlformats-officedocument.drawingml.chart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charts/chart2.xml" ContentType="application/vnd.openxmlformats-officedocument.drawingml.chart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charts/chart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383" r:id="rId2"/>
    <p:sldId id="510" r:id="rId3"/>
    <p:sldId id="426" r:id="rId4"/>
    <p:sldId id="427" r:id="rId5"/>
    <p:sldId id="428" r:id="rId6"/>
    <p:sldId id="429" r:id="rId7"/>
    <p:sldId id="430" r:id="rId8"/>
    <p:sldId id="553" r:id="rId9"/>
    <p:sldId id="557" r:id="rId10"/>
    <p:sldId id="387" r:id="rId11"/>
    <p:sldId id="560" r:id="rId12"/>
    <p:sldId id="389" r:id="rId13"/>
    <p:sldId id="391" r:id="rId14"/>
    <p:sldId id="396" r:id="rId15"/>
    <p:sldId id="505" r:id="rId16"/>
    <p:sldId id="509" r:id="rId17"/>
    <p:sldId id="507" r:id="rId18"/>
    <p:sldId id="565" r:id="rId19"/>
    <p:sldId id="558" r:id="rId20"/>
    <p:sldId id="497" r:id="rId21"/>
    <p:sldId id="456" r:id="rId22"/>
    <p:sldId id="549" r:id="rId23"/>
    <p:sldId id="512" r:id="rId24"/>
    <p:sldId id="498" r:id="rId25"/>
    <p:sldId id="559" r:id="rId26"/>
    <p:sldId id="503" r:id="rId27"/>
    <p:sldId id="537" r:id="rId28"/>
    <p:sldId id="535" r:id="rId29"/>
    <p:sldId id="536" r:id="rId30"/>
    <p:sldId id="566" r:id="rId31"/>
    <p:sldId id="567" r:id="rId32"/>
    <p:sldId id="561" r:id="rId33"/>
    <p:sldId id="562" r:id="rId34"/>
    <p:sldId id="563" r:id="rId35"/>
    <p:sldId id="564" r:id="rId36"/>
  </p:sldIdLst>
  <p:sldSz cx="9144000" cy="6858000" type="screen4x3"/>
  <p:notesSz cx="6997700" cy="92837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EA5D8"/>
    <a:srgbClr val="FFFF99"/>
    <a:srgbClr val="FF6600"/>
    <a:srgbClr val="37EE18"/>
    <a:srgbClr val="2ACF0F"/>
    <a:srgbClr val="FF5050"/>
    <a:srgbClr val="FF99FF"/>
    <a:srgbClr val="C89608"/>
    <a:srgbClr val="FFFF66"/>
    <a:srgbClr val="B200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11" autoAdjust="0"/>
    <p:restoredTop sz="77071" autoAdjust="0"/>
  </p:normalViewPr>
  <p:slideViewPr>
    <p:cSldViewPr snapToGrid="0">
      <p:cViewPr varScale="1">
        <p:scale>
          <a:sx n="65" d="100"/>
          <a:sy n="65" d="100"/>
        </p:scale>
        <p:origin x="-143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246"/>
    </p:cViewPr>
  </p:sorterViewPr>
  <p:notesViewPr>
    <p:cSldViewPr snapToGrid="0">
      <p:cViewPr varScale="1">
        <p:scale>
          <a:sx n="93" d="100"/>
          <a:sy n="93" d="100"/>
        </p:scale>
        <p:origin x="-3588" y="-114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Buck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Buck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Buck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Buck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etuparna%20Das\Desktop\job-talk\aergia\formatted-case-studi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etuparna%20Das\Desktop\job-talk\aergia\formatted-case-studi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ClassFina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ClassFina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IFS\HPCL\rdas\amazon%20backup\fairness-Noc\results\SlackClass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988902202442087"/>
          <c:y val="5.7003062117235354E-2"/>
          <c:w val="0.67399146795897602"/>
          <c:h val="0.83250612423447068"/>
        </c:manualLayout>
      </c:layout>
      <c:lineChart>
        <c:grouping val="standard"/>
        <c:ser>
          <c:idx val="1"/>
          <c:order val="0"/>
          <c:tx>
            <c:strRef>
              <c:f>Data!$A$21</c:f>
              <c:strCache>
                <c:ptCount val="1"/>
                <c:pt idx="0">
                  <c:v>Gems</c:v>
                </c:pt>
              </c:strCache>
            </c:strRef>
          </c:tx>
          <c:marker>
            <c:symbol val="squar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Data!$B$21:$L$21</c:f>
              <c:numCache>
                <c:formatCode>0.00</c:formatCode>
                <c:ptCount val="11"/>
                <c:pt idx="0">
                  <c:v>7.7700000000000014</c:v>
                </c:pt>
                <c:pt idx="1">
                  <c:v>11.03</c:v>
                </c:pt>
                <c:pt idx="2">
                  <c:v>17.64</c:v>
                </c:pt>
                <c:pt idx="3">
                  <c:v>26.5</c:v>
                </c:pt>
                <c:pt idx="4">
                  <c:v>33.620000000000012</c:v>
                </c:pt>
                <c:pt idx="5">
                  <c:v>40.14</c:v>
                </c:pt>
                <c:pt idx="6">
                  <c:v>45.64</c:v>
                </c:pt>
                <c:pt idx="7">
                  <c:v>50.6</c:v>
                </c:pt>
                <c:pt idx="8">
                  <c:v>55.660000000000011</c:v>
                </c:pt>
                <c:pt idx="9">
                  <c:v>60.53</c:v>
                </c:pt>
                <c:pt idx="10">
                  <c:v>64.679999999999978</c:v>
                </c:pt>
              </c:numCache>
            </c:numRef>
          </c:val>
        </c:ser>
        <c:marker val="1"/>
        <c:axId val="89177088"/>
        <c:axId val="89252224"/>
      </c:lineChart>
      <c:catAx>
        <c:axId val="89177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0">
                    <a:latin typeface="Arial" pitchFamily="34" charset="0"/>
                    <a:cs typeface="Arial" pitchFamily="34" charset="0"/>
                  </a:rPr>
                  <a:t>Slack</a:t>
                </a:r>
                <a:r>
                  <a:rPr lang="en-US" sz="1600" b="0" baseline="0">
                    <a:latin typeface="Arial" pitchFamily="34" charset="0"/>
                    <a:cs typeface="Arial" pitchFamily="34" charset="0"/>
                  </a:rPr>
                  <a:t> in cycles</a:t>
                </a:r>
                <a:endParaRPr lang="en-US" sz="1600" b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9252224"/>
        <c:crosses val="autoZero"/>
        <c:auto val="1"/>
        <c:lblAlgn val="ctr"/>
        <c:lblOffset val="100"/>
      </c:catAx>
      <c:valAx>
        <c:axId val="89252224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Percentage of </a:t>
                </a:r>
                <a:r>
                  <a:rPr lang="en-US" sz="1600" b="0" baseline="0" dirty="0" smtClean="0">
                    <a:latin typeface="Arial" pitchFamily="34" charset="0"/>
                    <a:cs typeface="Arial" pitchFamily="34" charset="0"/>
                  </a:rPr>
                  <a:t>all </a:t>
                </a: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Packets (%)</a:t>
                </a:r>
                <a:endParaRPr lang="en-US" sz="16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917708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409715089961576"/>
          <c:y val="2.0953193350831147E-2"/>
          <c:w val="0.1815893216302869"/>
          <c:h val="0.96646126911980612"/>
        </c:manualLayout>
      </c:layout>
      <c:txPr>
        <a:bodyPr/>
        <a:lstStyle/>
        <a:p>
          <a:pPr>
            <a:defRPr sz="13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87617483643265"/>
          <c:y val="3.4780937357465402E-2"/>
          <c:w val="0.67399146795897602"/>
          <c:h val="0.83250612423447068"/>
        </c:manualLayout>
      </c:layout>
      <c:lineChart>
        <c:grouping val="standard"/>
        <c:ser>
          <c:idx val="1"/>
          <c:order val="0"/>
          <c:tx>
            <c:strRef>
              <c:f>Data!$A$21</c:f>
              <c:strCache>
                <c:ptCount val="1"/>
                <c:pt idx="0">
                  <c:v>Gems</c:v>
                </c:pt>
              </c:strCache>
            </c:strRef>
          </c:tx>
          <c:marker>
            <c:symbol val="squar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Data!$B$21:$L$21</c:f>
              <c:numCache>
                <c:formatCode>0.00</c:formatCode>
                <c:ptCount val="11"/>
                <c:pt idx="0">
                  <c:v>7.7700000000000014</c:v>
                </c:pt>
                <c:pt idx="1">
                  <c:v>11.03</c:v>
                </c:pt>
                <c:pt idx="2">
                  <c:v>17.64</c:v>
                </c:pt>
                <c:pt idx="3">
                  <c:v>26.5</c:v>
                </c:pt>
                <c:pt idx="4">
                  <c:v>33.620000000000012</c:v>
                </c:pt>
                <c:pt idx="5">
                  <c:v>40.14</c:v>
                </c:pt>
                <c:pt idx="6">
                  <c:v>45.64</c:v>
                </c:pt>
                <c:pt idx="7">
                  <c:v>50.6</c:v>
                </c:pt>
                <c:pt idx="8">
                  <c:v>55.660000000000011</c:v>
                </c:pt>
                <c:pt idx="9">
                  <c:v>60.53</c:v>
                </c:pt>
                <c:pt idx="10">
                  <c:v>64.679999999999978</c:v>
                </c:pt>
              </c:numCache>
            </c:numRef>
          </c:val>
        </c:ser>
        <c:ser>
          <c:idx val="12"/>
          <c:order val="1"/>
          <c:tx>
            <c:strRef>
              <c:f>Data!$A$33</c:f>
              <c:strCache>
                <c:ptCount val="1"/>
                <c:pt idx="0">
                  <c:v>art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Data!$B$33:$L$33</c:f>
              <c:numCache>
                <c:formatCode>0.00</c:formatCode>
                <c:ptCount val="11"/>
                <c:pt idx="0">
                  <c:v>67.34</c:v>
                </c:pt>
                <c:pt idx="1">
                  <c:v>78.350000000000009</c:v>
                </c:pt>
                <c:pt idx="2">
                  <c:v>86.470000000000013</c:v>
                </c:pt>
                <c:pt idx="3">
                  <c:v>91.149999999999991</c:v>
                </c:pt>
                <c:pt idx="4">
                  <c:v>93.690000000000012</c:v>
                </c:pt>
                <c:pt idx="5">
                  <c:v>95.300000000000011</c:v>
                </c:pt>
                <c:pt idx="6">
                  <c:v>96.4</c:v>
                </c:pt>
                <c:pt idx="7">
                  <c:v>97.210000000000022</c:v>
                </c:pt>
                <c:pt idx="8">
                  <c:v>97.890000000000015</c:v>
                </c:pt>
                <c:pt idx="9">
                  <c:v>98.490000000000023</c:v>
                </c:pt>
                <c:pt idx="10">
                  <c:v>98.960000000000022</c:v>
                </c:pt>
              </c:numCache>
            </c:numRef>
          </c:val>
        </c:ser>
        <c:marker val="1"/>
        <c:axId val="90829952"/>
        <c:axId val="90831872"/>
      </c:lineChart>
      <c:catAx>
        <c:axId val="90829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0" dirty="0">
                    <a:latin typeface="Arial" pitchFamily="34" charset="0"/>
                    <a:cs typeface="Arial" pitchFamily="34" charset="0"/>
                  </a:rPr>
                  <a:t>Slack</a:t>
                </a: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 in cycles</a:t>
                </a:r>
                <a:endParaRPr lang="en-US" sz="16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0831872"/>
        <c:crosses val="autoZero"/>
        <c:auto val="1"/>
        <c:lblAlgn val="ctr"/>
        <c:lblOffset val="100"/>
      </c:catAx>
      <c:valAx>
        <c:axId val="90831872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Percentage of </a:t>
                </a:r>
                <a:r>
                  <a:rPr lang="en-US" sz="1600" b="0" baseline="0" dirty="0" smtClean="0">
                    <a:latin typeface="Arial" pitchFamily="34" charset="0"/>
                    <a:cs typeface="Arial" pitchFamily="34" charset="0"/>
                  </a:rPr>
                  <a:t>all </a:t>
                </a: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Packets (%)</a:t>
                </a:r>
                <a:endParaRPr lang="en-US" sz="16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08299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604567178560005"/>
          <c:y val="2.0953211796737915E-2"/>
          <c:w val="0.1815893216302869"/>
          <c:h val="0.96646126911980612"/>
        </c:manualLayout>
      </c:layout>
      <c:txPr>
        <a:bodyPr/>
        <a:lstStyle/>
        <a:p>
          <a:pPr>
            <a:defRPr sz="13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87617483643262"/>
          <c:y val="3.4780937357465402E-2"/>
          <c:w val="0.67399146795897547"/>
          <c:h val="0.83250612423447068"/>
        </c:manualLayout>
      </c:layout>
      <c:lineChart>
        <c:grouping val="standard"/>
        <c:ser>
          <c:idx val="1"/>
          <c:order val="0"/>
          <c:tx>
            <c:strRef>
              <c:f>Data!$A$21</c:f>
              <c:strCache>
                <c:ptCount val="1"/>
                <c:pt idx="0">
                  <c:v>Gems</c:v>
                </c:pt>
              </c:strCache>
            </c:strRef>
          </c:tx>
          <c:marker>
            <c:symbol val="squar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Data!$B$21:$L$21</c:f>
              <c:numCache>
                <c:formatCode>0.00</c:formatCode>
                <c:ptCount val="11"/>
                <c:pt idx="0">
                  <c:v>7.7700000000000014</c:v>
                </c:pt>
                <c:pt idx="1">
                  <c:v>11.03</c:v>
                </c:pt>
                <c:pt idx="2">
                  <c:v>17.64</c:v>
                </c:pt>
                <c:pt idx="3">
                  <c:v>26.5</c:v>
                </c:pt>
                <c:pt idx="4">
                  <c:v>33.620000000000012</c:v>
                </c:pt>
                <c:pt idx="5">
                  <c:v>40.14</c:v>
                </c:pt>
                <c:pt idx="6">
                  <c:v>45.64</c:v>
                </c:pt>
                <c:pt idx="7">
                  <c:v>50.6</c:v>
                </c:pt>
                <c:pt idx="8">
                  <c:v>55.660000000000011</c:v>
                </c:pt>
                <c:pt idx="9">
                  <c:v>60.53</c:v>
                </c:pt>
                <c:pt idx="10">
                  <c:v>64.679999999999978</c:v>
                </c:pt>
              </c:numCache>
            </c:numRef>
          </c:val>
        </c:ser>
        <c:ser>
          <c:idx val="0"/>
          <c:order val="1"/>
          <c:tx>
            <c:strRef>
              <c:f>Data!$A$22</c:f>
              <c:strCache>
                <c:ptCount val="1"/>
                <c:pt idx="0">
                  <c:v>omnet</c:v>
                </c:pt>
              </c:strCache>
            </c:strRef>
          </c:tx>
          <c:marker>
            <c:symbol val="diamond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Data!$B$22:$L$22</c:f>
              <c:numCache>
                <c:formatCode>0.00</c:formatCode>
                <c:ptCount val="11"/>
                <c:pt idx="0">
                  <c:v>18.260000000000002</c:v>
                </c:pt>
                <c:pt idx="1">
                  <c:v>22.6</c:v>
                </c:pt>
                <c:pt idx="2">
                  <c:v>27.380000000000003</c:v>
                </c:pt>
                <c:pt idx="3">
                  <c:v>31.830000000000005</c:v>
                </c:pt>
                <c:pt idx="4">
                  <c:v>35.940000000000005</c:v>
                </c:pt>
                <c:pt idx="5">
                  <c:v>39.760000000000012</c:v>
                </c:pt>
                <c:pt idx="6">
                  <c:v>43.339999999999996</c:v>
                </c:pt>
                <c:pt idx="7">
                  <c:v>46.760000000000012</c:v>
                </c:pt>
                <c:pt idx="8">
                  <c:v>50.070000000000007</c:v>
                </c:pt>
                <c:pt idx="9">
                  <c:v>53.290000000000013</c:v>
                </c:pt>
                <c:pt idx="10">
                  <c:v>56.339999999999996</c:v>
                </c:pt>
              </c:numCache>
            </c:numRef>
          </c:val>
        </c:ser>
        <c:ser>
          <c:idx val="2"/>
          <c:order val="2"/>
          <c:tx>
            <c:strRef>
              <c:f>Data!$A$23</c:f>
              <c:strCache>
                <c:ptCount val="1"/>
                <c:pt idx="0">
                  <c:v>tpcw</c:v>
                </c:pt>
              </c:strCache>
            </c:strRef>
          </c:tx>
          <c:marker>
            <c:symbol val="triangl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Data!$B$23:$L$23</c:f>
              <c:numCache>
                <c:formatCode>0.00</c:formatCode>
                <c:ptCount val="11"/>
                <c:pt idx="0">
                  <c:v>24.84</c:v>
                </c:pt>
                <c:pt idx="1">
                  <c:v>32.690000000000012</c:v>
                </c:pt>
                <c:pt idx="2">
                  <c:v>39.43</c:v>
                </c:pt>
                <c:pt idx="3">
                  <c:v>43.74</c:v>
                </c:pt>
                <c:pt idx="4">
                  <c:v>47.010000000000005</c:v>
                </c:pt>
                <c:pt idx="5">
                  <c:v>49.780000000000008</c:v>
                </c:pt>
                <c:pt idx="6">
                  <c:v>52.440000000000005</c:v>
                </c:pt>
                <c:pt idx="7">
                  <c:v>55.460000000000015</c:v>
                </c:pt>
                <c:pt idx="8">
                  <c:v>59.420000000000016</c:v>
                </c:pt>
                <c:pt idx="9">
                  <c:v>64.220000000000013</c:v>
                </c:pt>
                <c:pt idx="10">
                  <c:v>68.830000000000013</c:v>
                </c:pt>
              </c:numCache>
            </c:numRef>
          </c:val>
        </c:ser>
        <c:ser>
          <c:idx val="3"/>
          <c:order val="3"/>
          <c:tx>
            <c:strRef>
              <c:f>Data!$A$24</c:f>
              <c:strCache>
                <c:ptCount val="1"/>
                <c:pt idx="0">
                  <c:v>mcf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Data!$B$24:$L$24</c:f>
              <c:numCache>
                <c:formatCode>0.00</c:formatCode>
                <c:ptCount val="11"/>
                <c:pt idx="0">
                  <c:v>20.8</c:v>
                </c:pt>
                <c:pt idx="1">
                  <c:v>22.89</c:v>
                </c:pt>
                <c:pt idx="2">
                  <c:v>25.4</c:v>
                </c:pt>
                <c:pt idx="3">
                  <c:v>27.689999999999987</c:v>
                </c:pt>
                <c:pt idx="4">
                  <c:v>29.830000000000005</c:v>
                </c:pt>
                <c:pt idx="5">
                  <c:v>31.93</c:v>
                </c:pt>
                <c:pt idx="6">
                  <c:v>34.03</c:v>
                </c:pt>
                <c:pt idx="7">
                  <c:v>36.17</c:v>
                </c:pt>
                <c:pt idx="8">
                  <c:v>38.440000000000005</c:v>
                </c:pt>
                <c:pt idx="9">
                  <c:v>40.85</c:v>
                </c:pt>
                <c:pt idx="10">
                  <c:v>43.290000000000013</c:v>
                </c:pt>
              </c:numCache>
            </c:numRef>
          </c:val>
        </c:ser>
        <c:ser>
          <c:idx val="4"/>
          <c:order val="4"/>
          <c:tx>
            <c:strRef>
              <c:f>Data!$A$25</c:f>
              <c:strCache>
                <c:ptCount val="1"/>
                <c:pt idx="0">
                  <c:v>bzip2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Data!$B$25:$L$25</c:f>
              <c:numCache>
                <c:formatCode>0.00</c:formatCode>
                <c:ptCount val="11"/>
                <c:pt idx="0">
                  <c:v>16.610000000000031</c:v>
                </c:pt>
                <c:pt idx="1">
                  <c:v>26.43</c:v>
                </c:pt>
                <c:pt idx="2">
                  <c:v>43.7</c:v>
                </c:pt>
                <c:pt idx="3">
                  <c:v>52.13</c:v>
                </c:pt>
                <c:pt idx="4">
                  <c:v>57.330000000000005</c:v>
                </c:pt>
                <c:pt idx="5">
                  <c:v>61.220000000000013</c:v>
                </c:pt>
                <c:pt idx="6">
                  <c:v>64.5</c:v>
                </c:pt>
                <c:pt idx="7">
                  <c:v>67.73</c:v>
                </c:pt>
                <c:pt idx="8">
                  <c:v>71.61999999999999</c:v>
                </c:pt>
                <c:pt idx="9">
                  <c:v>75.760000000000005</c:v>
                </c:pt>
                <c:pt idx="10">
                  <c:v>79.069999999999993</c:v>
                </c:pt>
              </c:numCache>
            </c:numRef>
          </c:val>
        </c:ser>
        <c:ser>
          <c:idx val="5"/>
          <c:order val="5"/>
          <c:tx>
            <c:strRef>
              <c:f>Data!$A$26</c:f>
              <c:strCache>
                <c:ptCount val="1"/>
                <c:pt idx="0">
                  <c:v>sjbb</c:v>
                </c:pt>
              </c:strCache>
            </c:strRef>
          </c:tx>
          <c:marker>
            <c:symbol val="circl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Data!$B$26:$L$26</c:f>
              <c:numCache>
                <c:formatCode>0.00</c:formatCode>
                <c:ptCount val="11"/>
                <c:pt idx="0">
                  <c:v>31.97</c:v>
                </c:pt>
                <c:pt idx="1">
                  <c:v>44.809999999999995</c:v>
                </c:pt>
                <c:pt idx="2">
                  <c:v>54.63</c:v>
                </c:pt>
                <c:pt idx="3">
                  <c:v>59.02</c:v>
                </c:pt>
                <c:pt idx="4">
                  <c:v>61.71</c:v>
                </c:pt>
                <c:pt idx="5">
                  <c:v>63.809999999999995</c:v>
                </c:pt>
                <c:pt idx="6">
                  <c:v>65.95</c:v>
                </c:pt>
                <c:pt idx="7">
                  <c:v>69.02</c:v>
                </c:pt>
                <c:pt idx="8">
                  <c:v>74.11999999999999</c:v>
                </c:pt>
                <c:pt idx="9">
                  <c:v>80.2</c:v>
                </c:pt>
                <c:pt idx="10">
                  <c:v>84.77</c:v>
                </c:pt>
              </c:numCache>
            </c:numRef>
          </c:val>
        </c:ser>
        <c:ser>
          <c:idx val="6"/>
          <c:order val="6"/>
          <c:tx>
            <c:strRef>
              <c:f>Data!$A$27</c:f>
              <c:strCache>
                <c:ptCount val="1"/>
                <c:pt idx="0">
                  <c:v>sap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Data!$B$27:$L$27</c:f>
              <c:numCache>
                <c:formatCode>0.00</c:formatCode>
                <c:ptCount val="11"/>
                <c:pt idx="0">
                  <c:v>20.91</c:v>
                </c:pt>
                <c:pt idx="1">
                  <c:v>33.4</c:v>
                </c:pt>
                <c:pt idx="2">
                  <c:v>44.4</c:v>
                </c:pt>
                <c:pt idx="3">
                  <c:v>49.94</c:v>
                </c:pt>
                <c:pt idx="4">
                  <c:v>53.68</c:v>
                </c:pt>
                <c:pt idx="5">
                  <c:v>56.65</c:v>
                </c:pt>
                <c:pt idx="6">
                  <c:v>59.47</c:v>
                </c:pt>
                <c:pt idx="7">
                  <c:v>62.87</c:v>
                </c:pt>
                <c:pt idx="8">
                  <c:v>67.63</c:v>
                </c:pt>
                <c:pt idx="9">
                  <c:v>73.039999999999992</c:v>
                </c:pt>
                <c:pt idx="10">
                  <c:v>77.639999999999986</c:v>
                </c:pt>
              </c:numCache>
            </c:numRef>
          </c:val>
        </c:ser>
        <c:ser>
          <c:idx val="7"/>
          <c:order val="7"/>
          <c:tx>
            <c:strRef>
              <c:f>Data!$A$28</c:f>
              <c:strCache>
                <c:ptCount val="1"/>
                <c:pt idx="0">
                  <c:v>sphinx</c:v>
                </c:pt>
              </c:strCache>
            </c:strRef>
          </c:tx>
          <c:marker>
            <c:symbol val="dot"/>
            <c:size val="7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Data!$B$28:$L$28</c:f>
              <c:numCache>
                <c:formatCode>0.00</c:formatCode>
                <c:ptCount val="11"/>
                <c:pt idx="0">
                  <c:v>33.800000000000004</c:v>
                </c:pt>
                <c:pt idx="1">
                  <c:v>46.89</c:v>
                </c:pt>
                <c:pt idx="2">
                  <c:v>57</c:v>
                </c:pt>
                <c:pt idx="3">
                  <c:v>62.2</c:v>
                </c:pt>
                <c:pt idx="4">
                  <c:v>65.55</c:v>
                </c:pt>
                <c:pt idx="5">
                  <c:v>68.25</c:v>
                </c:pt>
                <c:pt idx="6">
                  <c:v>70.75</c:v>
                </c:pt>
                <c:pt idx="7">
                  <c:v>73.510000000000005</c:v>
                </c:pt>
                <c:pt idx="8">
                  <c:v>77.02000000000001</c:v>
                </c:pt>
                <c:pt idx="9">
                  <c:v>81.169999999999987</c:v>
                </c:pt>
                <c:pt idx="10">
                  <c:v>84.850000000000009</c:v>
                </c:pt>
              </c:numCache>
            </c:numRef>
          </c:val>
        </c:ser>
        <c:ser>
          <c:idx val="8"/>
          <c:order val="8"/>
          <c:tx>
            <c:strRef>
              <c:f>Data!$A$29</c:f>
              <c:strCache>
                <c:ptCount val="1"/>
                <c:pt idx="0">
                  <c:v>deal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Data!$B$29:$L$29</c:f>
              <c:numCache>
                <c:formatCode>0.00</c:formatCode>
                <c:ptCount val="11"/>
                <c:pt idx="0">
                  <c:v>48.379999999999995</c:v>
                </c:pt>
                <c:pt idx="1">
                  <c:v>63.980000000000004</c:v>
                </c:pt>
                <c:pt idx="2">
                  <c:v>81.27000000000001</c:v>
                </c:pt>
                <c:pt idx="3">
                  <c:v>87.300000000000011</c:v>
                </c:pt>
                <c:pt idx="4">
                  <c:v>89.679999999999978</c:v>
                </c:pt>
                <c:pt idx="5">
                  <c:v>91.160000000000011</c:v>
                </c:pt>
                <c:pt idx="6">
                  <c:v>92.32</c:v>
                </c:pt>
                <c:pt idx="7">
                  <c:v>93.4</c:v>
                </c:pt>
                <c:pt idx="8">
                  <c:v>94.56</c:v>
                </c:pt>
                <c:pt idx="9">
                  <c:v>95.75</c:v>
                </c:pt>
                <c:pt idx="10">
                  <c:v>96.79</c:v>
                </c:pt>
              </c:numCache>
            </c:numRef>
          </c:val>
        </c:ser>
        <c:ser>
          <c:idx val="9"/>
          <c:order val="9"/>
          <c:tx>
            <c:strRef>
              <c:f>Data!$A$30</c:f>
              <c:strCache>
                <c:ptCount val="1"/>
                <c:pt idx="0">
                  <c:v>barnes</c:v>
                </c:pt>
              </c:strCache>
            </c:strRef>
          </c:tx>
          <c:marker>
            <c:symbol val="diamond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Data!$B$30:$L$30</c:f>
              <c:numCache>
                <c:formatCode>0.00</c:formatCode>
                <c:ptCount val="11"/>
                <c:pt idx="0">
                  <c:v>32.96</c:v>
                </c:pt>
                <c:pt idx="1">
                  <c:v>46.61</c:v>
                </c:pt>
                <c:pt idx="2">
                  <c:v>59.39</c:v>
                </c:pt>
                <c:pt idx="3">
                  <c:v>63.480000000000004</c:v>
                </c:pt>
                <c:pt idx="4">
                  <c:v>66.27000000000001</c:v>
                </c:pt>
                <c:pt idx="5">
                  <c:v>68.540000000000006</c:v>
                </c:pt>
                <c:pt idx="6">
                  <c:v>70.7</c:v>
                </c:pt>
                <c:pt idx="7">
                  <c:v>73.350000000000009</c:v>
                </c:pt>
                <c:pt idx="8">
                  <c:v>78.040000000000006</c:v>
                </c:pt>
                <c:pt idx="9">
                  <c:v>83.36999999999999</c:v>
                </c:pt>
                <c:pt idx="10">
                  <c:v>86.990000000000023</c:v>
                </c:pt>
              </c:numCache>
            </c:numRef>
          </c:val>
        </c:ser>
        <c:ser>
          <c:idx val="10"/>
          <c:order val="10"/>
          <c:tx>
            <c:strRef>
              <c:f>Data!$A$31</c:f>
              <c:strCache>
                <c:ptCount val="1"/>
                <c:pt idx="0">
                  <c:v>astar</c:v>
                </c:pt>
              </c:strCache>
            </c:strRef>
          </c:tx>
          <c:marker>
            <c:symbol val="square"/>
            <c:size val="3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Data!$B$31:$L$31</c:f>
              <c:numCache>
                <c:formatCode>0.00</c:formatCode>
                <c:ptCount val="11"/>
                <c:pt idx="0">
                  <c:v>43.04</c:v>
                </c:pt>
                <c:pt idx="1">
                  <c:v>58.09</c:v>
                </c:pt>
                <c:pt idx="2">
                  <c:v>71.63</c:v>
                </c:pt>
                <c:pt idx="3">
                  <c:v>76.950000000000017</c:v>
                </c:pt>
                <c:pt idx="4">
                  <c:v>79.84</c:v>
                </c:pt>
                <c:pt idx="5">
                  <c:v>81.86999999999999</c:v>
                </c:pt>
                <c:pt idx="6">
                  <c:v>83.490000000000023</c:v>
                </c:pt>
                <c:pt idx="7">
                  <c:v>85.5</c:v>
                </c:pt>
                <c:pt idx="8">
                  <c:v>88.22</c:v>
                </c:pt>
                <c:pt idx="9">
                  <c:v>91.38</c:v>
                </c:pt>
                <c:pt idx="10">
                  <c:v>94.289999999999992</c:v>
                </c:pt>
              </c:numCache>
            </c:numRef>
          </c:val>
        </c:ser>
        <c:ser>
          <c:idx val="11"/>
          <c:order val="11"/>
          <c:tx>
            <c:strRef>
              <c:f>Data!$A$32</c:f>
              <c:strCache>
                <c:ptCount val="1"/>
                <c:pt idx="0">
                  <c:v>calculix</c:v>
                </c:pt>
              </c:strCache>
            </c:strRef>
          </c:tx>
          <c:marker>
            <c:symbol val="triangle"/>
            <c:size val="3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Data!$B$32:$L$32</c:f>
              <c:numCache>
                <c:formatCode>0.00</c:formatCode>
                <c:ptCount val="11"/>
                <c:pt idx="0">
                  <c:v>55.87</c:v>
                </c:pt>
                <c:pt idx="1">
                  <c:v>78.450000000000017</c:v>
                </c:pt>
                <c:pt idx="2">
                  <c:v>90.5</c:v>
                </c:pt>
                <c:pt idx="3">
                  <c:v>91.950000000000017</c:v>
                </c:pt>
                <c:pt idx="4">
                  <c:v>92.539999999999992</c:v>
                </c:pt>
                <c:pt idx="5">
                  <c:v>93</c:v>
                </c:pt>
                <c:pt idx="6">
                  <c:v>93.429999999999993</c:v>
                </c:pt>
                <c:pt idx="7">
                  <c:v>93.889999999999986</c:v>
                </c:pt>
                <c:pt idx="8">
                  <c:v>94.579999999999984</c:v>
                </c:pt>
                <c:pt idx="9">
                  <c:v>95.399999999999977</c:v>
                </c:pt>
                <c:pt idx="10">
                  <c:v>96.119999999999976</c:v>
                </c:pt>
              </c:numCache>
            </c:numRef>
          </c:val>
        </c:ser>
        <c:ser>
          <c:idx val="12"/>
          <c:order val="12"/>
          <c:tx>
            <c:strRef>
              <c:f>Data!$A$33</c:f>
              <c:strCache>
                <c:ptCount val="1"/>
                <c:pt idx="0">
                  <c:v>art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Data!$B$33:$L$33</c:f>
              <c:numCache>
                <c:formatCode>0.00</c:formatCode>
                <c:ptCount val="11"/>
                <c:pt idx="0">
                  <c:v>67.34</c:v>
                </c:pt>
                <c:pt idx="1">
                  <c:v>78.350000000000009</c:v>
                </c:pt>
                <c:pt idx="2">
                  <c:v>86.470000000000013</c:v>
                </c:pt>
                <c:pt idx="3">
                  <c:v>91.149999999999991</c:v>
                </c:pt>
                <c:pt idx="4">
                  <c:v>93.690000000000012</c:v>
                </c:pt>
                <c:pt idx="5">
                  <c:v>95.300000000000011</c:v>
                </c:pt>
                <c:pt idx="6">
                  <c:v>96.4</c:v>
                </c:pt>
                <c:pt idx="7">
                  <c:v>97.210000000000022</c:v>
                </c:pt>
                <c:pt idx="8">
                  <c:v>97.890000000000015</c:v>
                </c:pt>
                <c:pt idx="9">
                  <c:v>98.490000000000023</c:v>
                </c:pt>
                <c:pt idx="10">
                  <c:v>98.960000000000022</c:v>
                </c:pt>
              </c:numCache>
            </c:numRef>
          </c:val>
        </c:ser>
        <c:ser>
          <c:idx val="13"/>
          <c:order val="13"/>
          <c:tx>
            <c:strRef>
              <c:f>Data!$A$34</c:f>
              <c:strCache>
                <c:ptCount val="1"/>
                <c:pt idx="0">
                  <c:v>libquantum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Data!$B$34:$L$34</c:f>
              <c:numCache>
                <c:formatCode>0.00</c:formatCode>
                <c:ptCount val="11"/>
                <c:pt idx="0">
                  <c:v>65.19</c:v>
                </c:pt>
                <c:pt idx="1">
                  <c:v>78.599999999999994</c:v>
                </c:pt>
                <c:pt idx="2">
                  <c:v>85.210000000000022</c:v>
                </c:pt>
                <c:pt idx="3">
                  <c:v>88.779999999999987</c:v>
                </c:pt>
                <c:pt idx="4">
                  <c:v>91.139999999999986</c:v>
                </c:pt>
                <c:pt idx="5">
                  <c:v>92.8</c:v>
                </c:pt>
                <c:pt idx="6">
                  <c:v>94.05</c:v>
                </c:pt>
                <c:pt idx="7">
                  <c:v>95.009999999999977</c:v>
                </c:pt>
                <c:pt idx="8">
                  <c:v>95.77</c:v>
                </c:pt>
                <c:pt idx="9">
                  <c:v>96.379999999999981</c:v>
                </c:pt>
                <c:pt idx="10">
                  <c:v>96.879999999999981</c:v>
                </c:pt>
              </c:numCache>
            </c:numRef>
          </c:val>
        </c:ser>
        <c:ser>
          <c:idx val="14"/>
          <c:order val="14"/>
          <c:tx>
            <c:strRef>
              <c:f>Data!$A$35</c:f>
              <c:strCache>
                <c:ptCount val="1"/>
                <c:pt idx="0">
                  <c:v>sjeng</c:v>
                </c:pt>
              </c:strCache>
            </c:strRef>
          </c:tx>
          <c:marker>
            <c:symbol val="circle"/>
            <c:size val="3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Data!$B$35:$L$35</c:f>
              <c:numCache>
                <c:formatCode>0.00</c:formatCode>
                <c:ptCount val="11"/>
                <c:pt idx="0">
                  <c:v>39.78</c:v>
                </c:pt>
                <c:pt idx="1">
                  <c:v>65.36</c:v>
                </c:pt>
                <c:pt idx="2">
                  <c:v>83.539999999999992</c:v>
                </c:pt>
                <c:pt idx="3">
                  <c:v>87.16</c:v>
                </c:pt>
                <c:pt idx="4">
                  <c:v>89.1</c:v>
                </c:pt>
                <c:pt idx="5">
                  <c:v>90.27</c:v>
                </c:pt>
                <c:pt idx="6">
                  <c:v>91.19</c:v>
                </c:pt>
                <c:pt idx="7">
                  <c:v>92.410000000000025</c:v>
                </c:pt>
                <c:pt idx="8">
                  <c:v>93.899999999999991</c:v>
                </c:pt>
                <c:pt idx="9">
                  <c:v>95.32</c:v>
                </c:pt>
                <c:pt idx="10">
                  <c:v>96.56</c:v>
                </c:pt>
              </c:numCache>
            </c:numRef>
          </c:val>
        </c:ser>
        <c:ser>
          <c:idx val="15"/>
          <c:order val="15"/>
          <c:tx>
            <c:strRef>
              <c:f>Data!$A$36</c:f>
              <c:strCache>
                <c:ptCount val="1"/>
                <c:pt idx="0">
                  <c:v>h264ref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Data!$B$36:$L$36</c:f>
              <c:numCache>
                <c:formatCode>0.00</c:formatCode>
                <c:ptCount val="11"/>
                <c:pt idx="0">
                  <c:v>45.28</c:v>
                </c:pt>
                <c:pt idx="1">
                  <c:v>54.660000000000011</c:v>
                </c:pt>
                <c:pt idx="2">
                  <c:v>68.72</c:v>
                </c:pt>
                <c:pt idx="3">
                  <c:v>74.459999999999994</c:v>
                </c:pt>
                <c:pt idx="4">
                  <c:v>76.92</c:v>
                </c:pt>
                <c:pt idx="5">
                  <c:v>78.599999999999994</c:v>
                </c:pt>
                <c:pt idx="6">
                  <c:v>80.099999999999994</c:v>
                </c:pt>
                <c:pt idx="7">
                  <c:v>81.8</c:v>
                </c:pt>
                <c:pt idx="8">
                  <c:v>84.13</c:v>
                </c:pt>
                <c:pt idx="9">
                  <c:v>86.8</c:v>
                </c:pt>
                <c:pt idx="10">
                  <c:v>88.95</c:v>
                </c:pt>
              </c:numCache>
            </c:numRef>
          </c:val>
        </c:ser>
        <c:marker val="1"/>
        <c:axId val="90446848"/>
        <c:axId val="90465408"/>
      </c:lineChart>
      <c:catAx>
        <c:axId val="904468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0">
                    <a:latin typeface="Arial" pitchFamily="34" charset="0"/>
                    <a:cs typeface="Arial" pitchFamily="34" charset="0"/>
                  </a:rPr>
                  <a:t>Slack</a:t>
                </a:r>
                <a:r>
                  <a:rPr lang="en-US" sz="1600" b="0" baseline="0">
                    <a:latin typeface="Arial" pitchFamily="34" charset="0"/>
                    <a:cs typeface="Arial" pitchFamily="34" charset="0"/>
                  </a:rPr>
                  <a:t> in cycles</a:t>
                </a:r>
                <a:endParaRPr lang="en-US" sz="1600" b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0465408"/>
        <c:crosses val="autoZero"/>
        <c:auto val="1"/>
        <c:lblAlgn val="ctr"/>
        <c:lblOffset val="100"/>
      </c:catAx>
      <c:valAx>
        <c:axId val="90465408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Percentage of </a:t>
                </a:r>
                <a:r>
                  <a:rPr lang="en-US" sz="1600" b="0" baseline="0" dirty="0" smtClean="0">
                    <a:latin typeface="Arial" pitchFamily="34" charset="0"/>
                    <a:cs typeface="Arial" pitchFamily="34" charset="0"/>
                  </a:rPr>
                  <a:t>all </a:t>
                </a: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Packets (%)</a:t>
                </a:r>
                <a:endParaRPr lang="en-US" sz="16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04468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604567178560005"/>
          <c:y val="2.0953211796737915E-2"/>
          <c:w val="0.1815893216302869"/>
          <c:h val="0.96646126911980612"/>
        </c:manualLayout>
      </c:layout>
      <c:txPr>
        <a:bodyPr/>
        <a:lstStyle/>
        <a:p>
          <a:pPr>
            <a:defRPr sz="13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87617483643265"/>
          <c:y val="3.4780937357465402E-2"/>
          <c:w val="0.67399146795897602"/>
          <c:h val="0.83250612423447068"/>
        </c:manualLayout>
      </c:layout>
      <c:lineChart>
        <c:grouping val="standard"/>
        <c:ser>
          <c:idx val="1"/>
          <c:order val="0"/>
          <c:tx>
            <c:strRef>
              <c:f>Data!$A$21</c:f>
              <c:strCache>
                <c:ptCount val="1"/>
                <c:pt idx="0">
                  <c:v>Gems</c:v>
                </c:pt>
              </c:strCache>
            </c:strRef>
          </c:tx>
          <c:marker>
            <c:symbol val="squar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Data!$B$21:$L$21</c:f>
              <c:numCache>
                <c:formatCode>0.00</c:formatCode>
                <c:ptCount val="11"/>
                <c:pt idx="0">
                  <c:v>7.7700000000000014</c:v>
                </c:pt>
                <c:pt idx="1">
                  <c:v>11.03</c:v>
                </c:pt>
                <c:pt idx="2">
                  <c:v>17.64</c:v>
                </c:pt>
                <c:pt idx="3">
                  <c:v>26.5</c:v>
                </c:pt>
                <c:pt idx="4">
                  <c:v>33.620000000000012</c:v>
                </c:pt>
                <c:pt idx="5">
                  <c:v>40.14</c:v>
                </c:pt>
                <c:pt idx="6">
                  <c:v>45.64</c:v>
                </c:pt>
                <c:pt idx="7">
                  <c:v>50.6</c:v>
                </c:pt>
                <c:pt idx="8">
                  <c:v>55.660000000000011</c:v>
                </c:pt>
                <c:pt idx="9">
                  <c:v>60.53</c:v>
                </c:pt>
                <c:pt idx="10">
                  <c:v>64.679999999999978</c:v>
                </c:pt>
              </c:numCache>
            </c:numRef>
          </c:val>
        </c:ser>
        <c:ser>
          <c:idx val="0"/>
          <c:order val="1"/>
          <c:tx>
            <c:strRef>
              <c:f>Data!$A$22</c:f>
              <c:strCache>
                <c:ptCount val="1"/>
                <c:pt idx="0">
                  <c:v>omnet</c:v>
                </c:pt>
              </c:strCache>
            </c:strRef>
          </c:tx>
          <c:marker>
            <c:symbol val="diamond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Data!$B$22:$L$22</c:f>
              <c:numCache>
                <c:formatCode>0.00</c:formatCode>
                <c:ptCount val="11"/>
                <c:pt idx="0">
                  <c:v>18.260000000000002</c:v>
                </c:pt>
                <c:pt idx="1">
                  <c:v>22.6</c:v>
                </c:pt>
                <c:pt idx="2">
                  <c:v>27.380000000000003</c:v>
                </c:pt>
                <c:pt idx="3">
                  <c:v>31.830000000000005</c:v>
                </c:pt>
                <c:pt idx="4">
                  <c:v>35.940000000000005</c:v>
                </c:pt>
                <c:pt idx="5">
                  <c:v>39.760000000000012</c:v>
                </c:pt>
                <c:pt idx="6">
                  <c:v>43.339999999999996</c:v>
                </c:pt>
                <c:pt idx="7">
                  <c:v>46.760000000000012</c:v>
                </c:pt>
                <c:pt idx="8">
                  <c:v>50.070000000000007</c:v>
                </c:pt>
                <c:pt idx="9">
                  <c:v>53.290000000000013</c:v>
                </c:pt>
                <c:pt idx="10">
                  <c:v>56.339999999999996</c:v>
                </c:pt>
              </c:numCache>
            </c:numRef>
          </c:val>
        </c:ser>
        <c:ser>
          <c:idx val="2"/>
          <c:order val="2"/>
          <c:tx>
            <c:strRef>
              <c:f>Data!$A$23</c:f>
              <c:strCache>
                <c:ptCount val="1"/>
                <c:pt idx="0">
                  <c:v>tpcw</c:v>
                </c:pt>
              </c:strCache>
            </c:strRef>
          </c:tx>
          <c:marker>
            <c:symbol val="triangl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Data!$B$23:$L$23</c:f>
              <c:numCache>
                <c:formatCode>0.00</c:formatCode>
                <c:ptCount val="11"/>
                <c:pt idx="0">
                  <c:v>24.84</c:v>
                </c:pt>
                <c:pt idx="1">
                  <c:v>32.690000000000012</c:v>
                </c:pt>
                <c:pt idx="2">
                  <c:v>39.43</c:v>
                </c:pt>
                <c:pt idx="3">
                  <c:v>43.74</c:v>
                </c:pt>
                <c:pt idx="4">
                  <c:v>47.010000000000005</c:v>
                </c:pt>
                <c:pt idx="5">
                  <c:v>49.780000000000008</c:v>
                </c:pt>
                <c:pt idx="6">
                  <c:v>52.440000000000005</c:v>
                </c:pt>
                <c:pt idx="7">
                  <c:v>55.460000000000015</c:v>
                </c:pt>
                <c:pt idx="8">
                  <c:v>59.420000000000016</c:v>
                </c:pt>
                <c:pt idx="9">
                  <c:v>64.220000000000013</c:v>
                </c:pt>
                <c:pt idx="10">
                  <c:v>68.830000000000013</c:v>
                </c:pt>
              </c:numCache>
            </c:numRef>
          </c:val>
        </c:ser>
        <c:ser>
          <c:idx val="3"/>
          <c:order val="3"/>
          <c:tx>
            <c:strRef>
              <c:f>Data!$A$24</c:f>
              <c:strCache>
                <c:ptCount val="1"/>
                <c:pt idx="0">
                  <c:v>mcf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Data!$B$24:$L$24</c:f>
              <c:numCache>
                <c:formatCode>0.00</c:formatCode>
                <c:ptCount val="11"/>
                <c:pt idx="0">
                  <c:v>20.8</c:v>
                </c:pt>
                <c:pt idx="1">
                  <c:v>22.89</c:v>
                </c:pt>
                <c:pt idx="2">
                  <c:v>25.4</c:v>
                </c:pt>
                <c:pt idx="3">
                  <c:v>27.689999999999987</c:v>
                </c:pt>
                <c:pt idx="4">
                  <c:v>29.830000000000005</c:v>
                </c:pt>
                <c:pt idx="5">
                  <c:v>31.93</c:v>
                </c:pt>
                <c:pt idx="6">
                  <c:v>34.03</c:v>
                </c:pt>
                <c:pt idx="7">
                  <c:v>36.17</c:v>
                </c:pt>
                <c:pt idx="8">
                  <c:v>38.440000000000005</c:v>
                </c:pt>
                <c:pt idx="9">
                  <c:v>40.85</c:v>
                </c:pt>
                <c:pt idx="10">
                  <c:v>43.290000000000013</c:v>
                </c:pt>
              </c:numCache>
            </c:numRef>
          </c:val>
        </c:ser>
        <c:ser>
          <c:idx val="4"/>
          <c:order val="4"/>
          <c:tx>
            <c:strRef>
              <c:f>Data!$A$25</c:f>
              <c:strCache>
                <c:ptCount val="1"/>
                <c:pt idx="0">
                  <c:v>bzip2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Data!$B$25:$L$25</c:f>
              <c:numCache>
                <c:formatCode>0.00</c:formatCode>
                <c:ptCount val="11"/>
                <c:pt idx="0">
                  <c:v>16.610000000000031</c:v>
                </c:pt>
                <c:pt idx="1">
                  <c:v>26.43</c:v>
                </c:pt>
                <c:pt idx="2">
                  <c:v>43.7</c:v>
                </c:pt>
                <c:pt idx="3">
                  <c:v>52.13</c:v>
                </c:pt>
                <c:pt idx="4">
                  <c:v>57.330000000000005</c:v>
                </c:pt>
                <c:pt idx="5">
                  <c:v>61.220000000000013</c:v>
                </c:pt>
                <c:pt idx="6">
                  <c:v>64.5</c:v>
                </c:pt>
                <c:pt idx="7">
                  <c:v>67.73</c:v>
                </c:pt>
                <c:pt idx="8">
                  <c:v>71.61999999999999</c:v>
                </c:pt>
                <c:pt idx="9">
                  <c:v>75.760000000000005</c:v>
                </c:pt>
                <c:pt idx="10">
                  <c:v>79.069999999999993</c:v>
                </c:pt>
              </c:numCache>
            </c:numRef>
          </c:val>
        </c:ser>
        <c:ser>
          <c:idx val="5"/>
          <c:order val="5"/>
          <c:tx>
            <c:strRef>
              <c:f>Data!$A$26</c:f>
              <c:strCache>
                <c:ptCount val="1"/>
                <c:pt idx="0">
                  <c:v>sjbb</c:v>
                </c:pt>
              </c:strCache>
            </c:strRef>
          </c:tx>
          <c:marker>
            <c:symbol val="circle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Data!$B$26:$L$26</c:f>
              <c:numCache>
                <c:formatCode>0.00</c:formatCode>
                <c:ptCount val="11"/>
                <c:pt idx="0">
                  <c:v>31.97</c:v>
                </c:pt>
                <c:pt idx="1">
                  <c:v>44.809999999999995</c:v>
                </c:pt>
                <c:pt idx="2">
                  <c:v>54.63</c:v>
                </c:pt>
                <c:pt idx="3">
                  <c:v>59.02</c:v>
                </c:pt>
                <c:pt idx="4">
                  <c:v>61.71</c:v>
                </c:pt>
                <c:pt idx="5">
                  <c:v>63.809999999999995</c:v>
                </c:pt>
                <c:pt idx="6">
                  <c:v>65.95</c:v>
                </c:pt>
                <c:pt idx="7">
                  <c:v>69.02</c:v>
                </c:pt>
                <c:pt idx="8">
                  <c:v>74.11999999999999</c:v>
                </c:pt>
                <c:pt idx="9">
                  <c:v>80.2</c:v>
                </c:pt>
                <c:pt idx="10">
                  <c:v>84.77</c:v>
                </c:pt>
              </c:numCache>
            </c:numRef>
          </c:val>
        </c:ser>
        <c:ser>
          <c:idx val="6"/>
          <c:order val="6"/>
          <c:tx>
            <c:strRef>
              <c:f>Data!$A$27</c:f>
              <c:strCache>
                <c:ptCount val="1"/>
                <c:pt idx="0">
                  <c:v>sap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Data!$B$27:$L$27</c:f>
              <c:numCache>
                <c:formatCode>0.00</c:formatCode>
                <c:ptCount val="11"/>
                <c:pt idx="0">
                  <c:v>20.91</c:v>
                </c:pt>
                <c:pt idx="1">
                  <c:v>33.4</c:v>
                </c:pt>
                <c:pt idx="2">
                  <c:v>44.4</c:v>
                </c:pt>
                <c:pt idx="3">
                  <c:v>49.94</c:v>
                </c:pt>
                <c:pt idx="4">
                  <c:v>53.68</c:v>
                </c:pt>
                <c:pt idx="5">
                  <c:v>56.65</c:v>
                </c:pt>
                <c:pt idx="6">
                  <c:v>59.47</c:v>
                </c:pt>
                <c:pt idx="7">
                  <c:v>62.87</c:v>
                </c:pt>
                <c:pt idx="8">
                  <c:v>67.63</c:v>
                </c:pt>
                <c:pt idx="9">
                  <c:v>73.039999999999992</c:v>
                </c:pt>
                <c:pt idx="10">
                  <c:v>77.639999999999986</c:v>
                </c:pt>
              </c:numCache>
            </c:numRef>
          </c:val>
        </c:ser>
        <c:ser>
          <c:idx val="7"/>
          <c:order val="7"/>
          <c:tx>
            <c:strRef>
              <c:f>Data!$A$28</c:f>
              <c:strCache>
                <c:ptCount val="1"/>
                <c:pt idx="0">
                  <c:v>sphinx</c:v>
                </c:pt>
              </c:strCache>
            </c:strRef>
          </c:tx>
          <c:marker>
            <c:symbol val="dot"/>
            <c:size val="7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Data!$B$28:$L$28</c:f>
              <c:numCache>
                <c:formatCode>0.00</c:formatCode>
                <c:ptCount val="11"/>
                <c:pt idx="0">
                  <c:v>33.800000000000004</c:v>
                </c:pt>
                <c:pt idx="1">
                  <c:v>46.89</c:v>
                </c:pt>
                <c:pt idx="2">
                  <c:v>57</c:v>
                </c:pt>
                <c:pt idx="3">
                  <c:v>62.2</c:v>
                </c:pt>
                <c:pt idx="4">
                  <c:v>65.55</c:v>
                </c:pt>
                <c:pt idx="5">
                  <c:v>68.25</c:v>
                </c:pt>
                <c:pt idx="6">
                  <c:v>70.75</c:v>
                </c:pt>
                <c:pt idx="7">
                  <c:v>73.510000000000005</c:v>
                </c:pt>
                <c:pt idx="8">
                  <c:v>77.02000000000001</c:v>
                </c:pt>
                <c:pt idx="9">
                  <c:v>81.169999999999987</c:v>
                </c:pt>
                <c:pt idx="10">
                  <c:v>84.850000000000009</c:v>
                </c:pt>
              </c:numCache>
            </c:numRef>
          </c:val>
        </c:ser>
        <c:ser>
          <c:idx val="8"/>
          <c:order val="8"/>
          <c:tx>
            <c:strRef>
              <c:f>Data!$A$29</c:f>
              <c:strCache>
                <c:ptCount val="1"/>
                <c:pt idx="0">
                  <c:v>deal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Data!$B$29:$L$29</c:f>
              <c:numCache>
                <c:formatCode>0.00</c:formatCode>
                <c:ptCount val="11"/>
                <c:pt idx="0">
                  <c:v>48.379999999999995</c:v>
                </c:pt>
                <c:pt idx="1">
                  <c:v>63.980000000000004</c:v>
                </c:pt>
                <c:pt idx="2">
                  <c:v>81.27000000000001</c:v>
                </c:pt>
                <c:pt idx="3">
                  <c:v>87.300000000000011</c:v>
                </c:pt>
                <c:pt idx="4">
                  <c:v>89.679999999999978</c:v>
                </c:pt>
                <c:pt idx="5">
                  <c:v>91.160000000000011</c:v>
                </c:pt>
                <c:pt idx="6">
                  <c:v>92.32</c:v>
                </c:pt>
                <c:pt idx="7">
                  <c:v>93.4</c:v>
                </c:pt>
                <c:pt idx="8">
                  <c:v>94.56</c:v>
                </c:pt>
                <c:pt idx="9">
                  <c:v>95.75</c:v>
                </c:pt>
                <c:pt idx="10">
                  <c:v>96.79</c:v>
                </c:pt>
              </c:numCache>
            </c:numRef>
          </c:val>
        </c:ser>
        <c:ser>
          <c:idx val="9"/>
          <c:order val="9"/>
          <c:tx>
            <c:strRef>
              <c:f>Data!$A$30</c:f>
              <c:strCache>
                <c:ptCount val="1"/>
                <c:pt idx="0">
                  <c:v>barnes</c:v>
                </c:pt>
              </c:strCache>
            </c:strRef>
          </c:tx>
          <c:marker>
            <c:symbol val="diamond"/>
            <c:size val="4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Data!$B$30:$L$30</c:f>
              <c:numCache>
                <c:formatCode>0.00</c:formatCode>
                <c:ptCount val="11"/>
                <c:pt idx="0">
                  <c:v>32.96</c:v>
                </c:pt>
                <c:pt idx="1">
                  <c:v>46.61</c:v>
                </c:pt>
                <c:pt idx="2">
                  <c:v>59.39</c:v>
                </c:pt>
                <c:pt idx="3">
                  <c:v>63.480000000000004</c:v>
                </c:pt>
                <c:pt idx="4">
                  <c:v>66.27000000000001</c:v>
                </c:pt>
                <c:pt idx="5">
                  <c:v>68.540000000000006</c:v>
                </c:pt>
                <c:pt idx="6">
                  <c:v>70.7</c:v>
                </c:pt>
                <c:pt idx="7">
                  <c:v>73.350000000000009</c:v>
                </c:pt>
                <c:pt idx="8">
                  <c:v>78.040000000000006</c:v>
                </c:pt>
                <c:pt idx="9">
                  <c:v>83.36999999999999</c:v>
                </c:pt>
                <c:pt idx="10">
                  <c:v>86.990000000000023</c:v>
                </c:pt>
              </c:numCache>
            </c:numRef>
          </c:val>
        </c:ser>
        <c:ser>
          <c:idx val="10"/>
          <c:order val="10"/>
          <c:tx>
            <c:strRef>
              <c:f>Data!$A$31</c:f>
              <c:strCache>
                <c:ptCount val="1"/>
                <c:pt idx="0">
                  <c:v>astar</c:v>
                </c:pt>
              </c:strCache>
            </c:strRef>
          </c:tx>
          <c:marker>
            <c:symbol val="square"/>
            <c:size val="3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Data!$B$31:$L$31</c:f>
              <c:numCache>
                <c:formatCode>0.00</c:formatCode>
                <c:ptCount val="11"/>
                <c:pt idx="0">
                  <c:v>43.04</c:v>
                </c:pt>
                <c:pt idx="1">
                  <c:v>58.09</c:v>
                </c:pt>
                <c:pt idx="2">
                  <c:v>71.63</c:v>
                </c:pt>
                <c:pt idx="3">
                  <c:v>76.950000000000017</c:v>
                </c:pt>
                <c:pt idx="4">
                  <c:v>79.84</c:v>
                </c:pt>
                <c:pt idx="5">
                  <c:v>81.86999999999999</c:v>
                </c:pt>
                <c:pt idx="6">
                  <c:v>83.490000000000023</c:v>
                </c:pt>
                <c:pt idx="7">
                  <c:v>85.5</c:v>
                </c:pt>
                <c:pt idx="8">
                  <c:v>88.22</c:v>
                </c:pt>
                <c:pt idx="9">
                  <c:v>91.38</c:v>
                </c:pt>
                <c:pt idx="10">
                  <c:v>94.289999999999992</c:v>
                </c:pt>
              </c:numCache>
            </c:numRef>
          </c:val>
        </c:ser>
        <c:ser>
          <c:idx val="11"/>
          <c:order val="11"/>
          <c:tx>
            <c:strRef>
              <c:f>Data!$A$32</c:f>
              <c:strCache>
                <c:ptCount val="1"/>
                <c:pt idx="0">
                  <c:v>calculix</c:v>
                </c:pt>
              </c:strCache>
            </c:strRef>
          </c:tx>
          <c:marker>
            <c:symbol val="triangle"/>
            <c:size val="3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Data!$B$32:$L$32</c:f>
              <c:numCache>
                <c:formatCode>0.00</c:formatCode>
                <c:ptCount val="11"/>
                <c:pt idx="0">
                  <c:v>55.87</c:v>
                </c:pt>
                <c:pt idx="1">
                  <c:v>78.450000000000017</c:v>
                </c:pt>
                <c:pt idx="2">
                  <c:v>90.5</c:v>
                </c:pt>
                <c:pt idx="3">
                  <c:v>91.950000000000017</c:v>
                </c:pt>
                <c:pt idx="4">
                  <c:v>92.539999999999992</c:v>
                </c:pt>
                <c:pt idx="5">
                  <c:v>93</c:v>
                </c:pt>
                <c:pt idx="6">
                  <c:v>93.429999999999993</c:v>
                </c:pt>
                <c:pt idx="7">
                  <c:v>93.889999999999986</c:v>
                </c:pt>
                <c:pt idx="8">
                  <c:v>94.579999999999984</c:v>
                </c:pt>
                <c:pt idx="9">
                  <c:v>95.399999999999977</c:v>
                </c:pt>
                <c:pt idx="10">
                  <c:v>96.119999999999976</c:v>
                </c:pt>
              </c:numCache>
            </c:numRef>
          </c:val>
        </c:ser>
        <c:ser>
          <c:idx val="12"/>
          <c:order val="12"/>
          <c:tx>
            <c:strRef>
              <c:f>Data!$A$33</c:f>
              <c:strCache>
                <c:ptCount val="1"/>
                <c:pt idx="0">
                  <c:v>art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Data!$B$33:$L$33</c:f>
              <c:numCache>
                <c:formatCode>0.00</c:formatCode>
                <c:ptCount val="11"/>
                <c:pt idx="0">
                  <c:v>67.34</c:v>
                </c:pt>
                <c:pt idx="1">
                  <c:v>78.350000000000009</c:v>
                </c:pt>
                <c:pt idx="2">
                  <c:v>86.470000000000013</c:v>
                </c:pt>
                <c:pt idx="3">
                  <c:v>91.149999999999991</c:v>
                </c:pt>
                <c:pt idx="4">
                  <c:v>93.690000000000012</c:v>
                </c:pt>
                <c:pt idx="5">
                  <c:v>95.300000000000011</c:v>
                </c:pt>
                <c:pt idx="6">
                  <c:v>96.4</c:v>
                </c:pt>
                <c:pt idx="7">
                  <c:v>97.210000000000022</c:v>
                </c:pt>
                <c:pt idx="8">
                  <c:v>97.890000000000015</c:v>
                </c:pt>
                <c:pt idx="9">
                  <c:v>98.490000000000023</c:v>
                </c:pt>
                <c:pt idx="10">
                  <c:v>98.960000000000022</c:v>
                </c:pt>
              </c:numCache>
            </c:numRef>
          </c:val>
        </c:ser>
        <c:ser>
          <c:idx val="13"/>
          <c:order val="13"/>
          <c:tx>
            <c:strRef>
              <c:f>Data!$A$34</c:f>
              <c:strCache>
                <c:ptCount val="1"/>
                <c:pt idx="0">
                  <c:v>libquantum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Data!$B$34:$L$34</c:f>
              <c:numCache>
                <c:formatCode>0.00</c:formatCode>
                <c:ptCount val="11"/>
                <c:pt idx="0">
                  <c:v>65.19</c:v>
                </c:pt>
                <c:pt idx="1">
                  <c:v>78.599999999999994</c:v>
                </c:pt>
                <c:pt idx="2">
                  <c:v>85.210000000000022</c:v>
                </c:pt>
                <c:pt idx="3">
                  <c:v>88.779999999999987</c:v>
                </c:pt>
                <c:pt idx="4">
                  <c:v>91.139999999999986</c:v>
                </c:pt>
                <c:pt idx="5">
                  <c:v>92.8</c:v>
                </c:pt>
                <c:pt idx="6">
                  <c:v>94.05</c:v>
                </c:pt>
                <c:pt idx="7">
                  <c:v>95.009999999999977</c:v>
                </c:pt>
                <c:pt idx="8">
                  <c:v>95.77</c:v>
                </c:pt>
                <c:pt idx="9">
                  <c:v>96.379999999999981</c:v>
                </c:pt>
                <c:pt idx="10">
                  <c:v>96.879999999999981</c:v>
                </c:pt>
              </c:numCache>
            </c:numRef>
          </c:val>
        </c:ser>
        <c:ser>
          <c:idx val="14"/>
          <c:order val="14"/>
          <c:tx>
            <c:strRef>
              <c:f>Data!$A$35</c:f>
              <c:strCache>
                <c:ptCount val="1"/>
                <c:pt idx="0">
                  <c:v>sjeng</c:v>
                </c:pt>
              </c:strCache>
            </c:strRef>
          </c:tx>
          <c:marker>
            <c:symbol val="circle"/>
            <c:size val="3"/>
          </c:marker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Data!$B$35:$L$35</c:f>
              <c:numCache>
                <c:formatCode>0.00</c:formatCode>
                <c:ptCount val="11"/>
                <c:pt idx="0">
                  <c:v>39.78</c:v>
                </c:pt>
                <c:pt idx="1">
                  <c:v>65.36</c:v>
                </c:pt>
                <c:pt idx="2">
                  <c:v>83.539999999999992</c:v>
                </c:pt>
                <c:pt idx="3">
                  <c:v>87.16</c:v>
                </c:pt>
                <c:pt idx="4">
                  <c:v>89.1</c:v>
                </c:pt>
                <c:pt idx="5">
                  <c:v>90.27</c:v>
                </c:pt>
                <c:pt idx="6">
                  <c:v>91.19</c:v>
                </c:pt>
                <c:pt idx="7">
                  <c:v>92.410000000000025</c:v>
                </c:pt>
                <c:pt idx="8">
                  <c:v>93.899999999999991</c:v>
                </c:pt>
                <c:pt idx="9">
                  <c:v>95.32</c:v>
                </c:pt>
                <c:pt idx="10">
                  <c:v>96.56</c:v>
                </c:pt>
              </c:numCache>
            </c:numRef>
          </c:val>
        </c:ser>
        <c:ser>
          <c:idx val="15"/>
          <c:order val="15"/>
          <c:tx>
            <c:strRef>
              <c:f>Data!$A$36</c:f>
              <c:strCache>
                <c:ptCount val="1"/>
                <c:pt idx="0">
                  <c:v>h264ref</c:v>
                </c:pt>
              </c:strCache>
            </c:strRef>
          </c:tx>
          <c:cat>
            <c:numRef>
              <c:f>Data!$B$20:$L$20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Data!$B$36:$L$36</c:f>
              <c:numCache>
                <c:formatCode>0.00</c:formatCode>
                <c:ptCount val="11"/>
                <c:pt idx="0">
                  <c:v>45.28</c:v>
                </c:pt>
                <c:pt idx="1">
                  <c:v>54.660000000000011</c:v>
                </c:pt>
                <c:pt idx="2">
                  <c:v>68.72</c:v>
                </c:pt>
                <c:pt idx="3">
                  <c:v>74.459999999999994</c:v>
                </c:pt>
                <c:pt idx="4">
                  <c:v>76.92</c:v>
                </c:pt>
                <c:pt idx="5">
                  <c:v>78.599999999999994</c:v>
                </c:pt>
                <c:pt idx="6">
                  <c:v>80.099999999999994</c:v>
                </c:pt>
                <c:pt idx="7">
                  <c:v>81.8</c:v>
                </c:pt>
                <c:pt idx="8">
                  <c:v>84.13</c:v>
                </c:pt>
                <c:pt idx="9">
                  <c:v>86.8</c:v>
                </c:pt>
                <c:pt idx="10">
                  <c:v>88.95</c:v>
                </c:pt>
              </c:numCache>
            </c:numRef>
          </c:val>
        </c:ser>
        <c:marker val="1"/>
        <c:axId val="92447872"/>
        <c:axId val="92449792"/>
      </c:lineChart>
      <c:catAx>
        <c:axId val="924478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0">
                    <a:latin typeface="Arial" pitchFamily="34" charset="0"/>
                    <a:cs typeface="Arial" pitchFamily="34" charset="0"/>
                  </a:rPr>
                  <a:t>Slack</a:t>
                </a:r>
                <a:r>
                  <a:rPr lang="en-US" sz="1600" b="0" baseline="0">
                    <a:latin typeface="Arial" pitchFamily="34" charset="0"/>
                    <a:cs typeface="Arial" pitchFamily="34" charset="0"/>
                  </a:rPr>
                  <a:t> in cycles</a:t>
                </a:r>
                <a:endParaRPr lang="en-US" sz="1600" b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2449792"/>
        <c:crosses val="autoZero"/>
        <c:auto val="1"/>
        <c:lblAlgn val="ctr"/>
        <c:lblOffset val="100"/>
      </c:catAx>
      <c:valAx>
        <c:axId val="92449792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Percentage of </a:t>
                </a:r>
                <a:r>
                  <a:rPr lang="en-US" sz="1600" b="0" baseline="0" dirty="0" smtClean="0">
                    <a:latin typeface="Arial" pitchFamily="34" charset="0"/>
                    <a:cs typeface="Arial" pitchFamily="34" charset="0"/>
                  </a:rPr>
                  <a:t>all </a:t>
                </a:r>
                <a:r>
                  <a:rPr lang="en-US" sz="1600" b="0" baseline="0" dirty="0">
                    <a:latin typeface="Arial" pitchFamily="34" charset="0"/>
                    <a:cs typeface="Arial" pitchFamily="34" charset="0"/>
                  </a:rPr>
                  <a:t>Packets (%)</a:t>
                </a:r>
                <a:endParaRPr lang="en-US" sz="16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24478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604567178560005"/>
          <c:y val="2.0953211796737915E-2"/>
          <c:w val="0.1815893216302869"/>
          <c:h val="0.96646126911980612"/>
        </c:manualLayout>
      </c:layout>
      <c:txPr>
        <a:bodyPr/>
        <a:lstStyle/>
        <a:p>
          <a:pPr>
            <a:defRPr sz="13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9063522644775785"/>
          <c:y val="0.21545009576505644"/>
          <c:w val="0.7836985536382437"/>
          <c:h val="0.74699865219550354"/>
        </c:manualLayout>
      </c:layout>
      <c:barChart>
        <c:barDir val="col"/>
        <c:grouping val="clustered"/>
        <c:ser>
          <c:idx val="0"/>
          <c:order val="0"/>
          <c:tx>
            <c:strRef>
              <c:f>Aergia!$R$20</c:f>
              <c:strCache>
                <c:ptCount val="1"/>
                <c:pt idx="0">
                  <c:v>Age</c:v>
                </c:pt>
              </c:strCache>
            </c:strRef>
          </c:tx>
          <c:val>
            <c:numRef>
              <c:f>Aergia!$R$21</c:f>
              <c:numCache>
                <c:formatCode>0.00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Aergia!$S$20</c:f>
              <c:strCache>
                <c:ptCount val="1"/>
                <c:pt idx="0">
                  <c:v>RR</c:v>
                </c:pt>
              </c:strCache>
            </c:strRef>
          </c:tx>
          <c:val>
            <c:numRef>
              <c:f>Aergia!$S$21</c:f>
              <c:numCache>
                <c:formatCode>0.00</c:formatCode>
                <c:ptCount val="1"/>
                <c:pt idx="0">
                  <c:v>1.0046125165762347</c:v>
                </c:pt>
              </c:numCache>
            </c:numRef>
          </c:val>
        </c:ser>
        <c:ser>
          <c:idx val="2"/>
          <c:order val="2"/>
          <c:tx>
            <c:strRef>
              <c:f>Aergia!$T$20</c:f>
              <c:strCache>
                <c:ptCount val="1"/>
                <c:pt idx="0">
                  <c:v>GSF</c:v>
                </c:pt>
              </c:strCache>
            </c:strRef>
          </c:tx>
          <c:val>
            <c:numRef>
              <c:f>Aergia!$T$21</c:f>
              <c:numCache>
                <c:formatCode>0.00</c:formatCode>
                <c:ptCount val="1"/>
                <c:pt idx="0">
                  <c:v>0.889792885193182</c:v>
                </c:pt>
              </c:numCache>
            </c:numRef>
          </c:val>
        </c:ser>
        <c:ser>
          <c:idx val="3"/>
          <c:order val="3"/>
          <c:tx>
            <c:strRef>
              <c:f>Aergia!$U$20</c:f>
              <c:strCache>
                <c:ptCount val="1"/>
                <c:pt idx="0">
                  <c:v>SJF</c:v>
                </c:pt>
              </c:strCache>
            </c:strRef>
          </c:tx>
          <c:val>
            <c:numRef>
              <c:f>Aergia!$U$21</c:f>
              <c:numCache>
                <c:formatCode>0.00</c:formatCode>
                <c:ptCount val="1"/>
                <c:pt idx="0">
                  <c:v>1.0948576846448059</c:v>
                </c:pt>
              </c:numCache>
            </c:numRef>
          </c:val>
        </c:ser>
        <c:ser>
          <c:idx val="4"/>
          <c:order val="4"/>
          <c:tx>
            <c:strRef>
              <c:f>Aergia!$V$20</c:f>
              <c:strCache>
                <c:ptCount val="1"/>
                <c:pt idx="0">
                  <c:v>Aergia</c:v>
                </c:pt>
              </c:strCache>
            </c:strRef>
          </c:tx>
          <c:val>
            <c:numRef>
              <c:f>Aergia!$V$21</c:f>
              <c:numCache>
                <c:formatCode>0.00</c:formatCode>
                <c:ptCount val="1"/>
                <c:pt idx="0">
                  <c:v>1.1083877332684187</c:v>
                </c:pt>
              </c:numCache>
            </c:numRef>
          </c:val>
        </c:ser>
        <c:ser>
          <c:idx val="5"/>
          <c:order val="5"/>
          <c:tx>
            <c:strRef>
              <c:f>Aergia!$W$20</c:f>
              <c:strCache>
                <c:ptCount val="1"/>
                <c:pt idx="0">
                  <c:v>SJF+Aergia</c:v>
                </c:pt>
              </c:strCache>
            </c:strRef>
          </c:tx>
          <c:val>
            <c:numRef>
              <c:f>Aergia!$W$21</c:f>
              <c:numCache>
                <c:formatCode>0.00</c:formatCode>
                <c:ptCount val="1"/>
                <c:pt idx="0">
                  <c:v>1.1668129432340166</c:v>
                </c:pt>
              </c:numCache>
            </c:numRef>
          </c:val>
        </c:ser>
        <c:axId val="108978560"/>
        <c:axId val="108980096"/>
      </c:barChart>
      <c:catAx>
        <c:axId val="108978560"/>
        <c:scaling>
          <c:orientation val="minMax"/>
        </c:scaling>
        <c:delete val="1"/>
        <c:axPos val="b"/>
        <c:numFmt formatCode="General" sourceLinked="1"/>
        <c:tickLblPos val="none"/>
        <c:crossAx val="108980096"/>
        <c:crosses val="autoZero"/>
        <c:auto val="1"/>
        <c:lblAlgn val="ctr"/>
        <c:lblOffset val="100"/>
      </c:catAx>
      <c:valAx>
        <c:axId val="108980096"/>
        <c:scaling>
          <c:orientation val="minMax"/>
          <c:max val="1.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System Speedup</a:t>
                </a: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897856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7.531916010498689E-2"/>
          <c:y val="1.1584734340639863E-2"/>
          <c:w val="0.90333333333333332"/>
          <c:h val="0.18671366248137919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7917015559419328"/>
          <c:y val="0.1997062247552383"/>
          <c:w val="0.82057877225456821"/>
          <c:h val="0.7629327251716731"/>
        </c:manualLayout>
      </c:layout>
      <c:barChart>
        <c:barDir val="col"/>
        <c:grouping val="clustered"/>
        <c:ser>
          <c:idx val="0"/>
          <c:order val="0"/>
          <c:tx>
            <c:strRef>
              <c:f>Aergia!$T$24</c:f>
              <c:strCache>
                <c:ptCount val="1"/>
                <c:pt idx="0">
                  <c:v>Age</c:v>
                </c:pt>
              </c:strCache>
            </c:strRef>
          </c:tx>
          <c:val>
            <c:numRef>
              <c:f>Aergia!$T$25</c:f>
              <c:numCache>
                <c:formatCode>0.00</c:formatCode>
                <c:ptCount val="1"/>
                <c:pt idx="0">
                  <c:v>10.210000000000001</c:v>
                </c:pt>
              </c:numCache>
            </c:numRef>
          </c:val>
        </c:ser>
        <c:ser>
          <c:idx val="1"/>
          <c:order val="1"/>
          <c:tx>
            <c:strRef>
              <c:f>Aergia!$U$24</c:f>
              <c:strCache>
                <c:ptCount val="1"/>
                <c:pt idx="0">
                  <c:v>RR</c:v>
                </c:pt>
              </c:strCache>
            </c:strRef>
          </c:tx>
          <c:val>
            <c:numRef>
              <c:f>Aergia!$U$25</c:f>
              <c:numCache>
                <c:formatCode>0.00</c:formatCode>
                <c:ptCount val="1"/>
                <c:pt idx="0">
                  <c:v>10.639999999999999</c:v>
                </c:pt>
              </c:numCache>
            </c:numRef>
          </c:val>
        </c:ser>
        <c:ser>
          <c:idx val="2"/>
          <c:order val="2"/>
          <c:tx>
            <c:strRef>
              <c:f>Aergia!$V$24</c:f>
              <c:strCache>
                <c:ptCount val="1"/>
                <c:pt idx="0">
                  <c:v>GSF</c:v>
                </c:pt>
              </c:strCache>
            </c:strRef>
          </c:tx>
          <c:val>
            <c:numRef>
              <c:f>Aergia!$V$25</c:f>
              <c:numCache>
                <c:formatCode>0.00</c:formatCode>
                <c:ptCount val="1"/>
                <c:pt idx="0">
                  <c:v>10.479368750000003</c:v>
                </c:pt>
              </c:numCache>
            </c:numRef>
          </c:val>
        </c:ser>
        <c:ser>
          <c:idx val="3"/>
          <c:order val="3"/>
          <c:tx>
            <c:strRef>
              <c:f>Aergia!$W$24</c:f>
              <c:strCache>
                <c:ptCount val="1"/>
                <c:pt idx="0">
                  <c:v>SJF</c:v>
                </c:pt>
              </c:strCache>
            </c:strRef>
          </c:tx>
          <c:val>
            <c:numRef>
              <c:f>Aergia!$W$25</c:f>
              <c:numCache>
                <c:formatCode>0.00</c:formatCode>
                <c:ptCount val="1"/>
                <c:pt idx="0">
                  <c:v>9.8746750000000034</c:v>
                </c:pt>
              </c:numCache>
            </c:numRef>
          </c:val>
        </c:ser>
        <c:ser>
          <c:idx val="4"/>
          <c:order val="4"/>
          <c:tx>
            <c:strRef>
              <c:f>Aergia!$X$24</c:f>
              <c:strCache>
                <c:ptCount val="1"/>
                <c:pt idx="0">
                  <c:v>Aergia</c:v>
                </c:pt>
              </c:strCache>
            </c:strRef>
          </c:tx>
          <c:val>
            <c:numRef>
              <c:f>Aergia!$X$25</c:f>
              <c:numCache>
                <c:formatCode>0.00</c:formatCode>
                <c:ptCount val="1"/>
                <c:pt idx="0">
                  <c:v>6.78</c:v>
                </c:pt>
              </c:numCache>
            </c:numRef>
          </c:val>
        </c:ser>
        <c:ser>
          <c:idx val="5"/>
          <c:order val="5"/>
          <c:tx>
            <c:strRef>
              <c:f>Aergia!$Y$24</c:f>
              <c:strCache>
                <c:ptCount val="1"/>
                <c:pt idx="0">
                  <c:v>SJF+Aergia</c:v>
                </c:pt>
              </c:strCache>
            </c:strRef>
          </c:tx>
          <c:val>
            <c:numRef>
              <c:f>Aergia!$Y$25</c:f>
              <c:numCache>
                <c:formatCode>0.00</c:formatCode>
                <c:ptCount val="1"/>
                <c:pt idx="0">
                  <c:v>7.9</c:v>
                </c:pt>
              </c:numCache>
            </c:numRef>
          </c:val>
        </c:ser>
        <c:axId val="109049728"/>
        <c:axId val="109051264"/>
      </c:barChart>
      <c:catAx>
        <c:axId val="109049728"/>
        <c:scaling>
          <c:orientation val="minMax"/>
        </c:scaling>
        <c:delete val="1"/>
        <c:axPos val="b"/>
        <c:numFmt formatCode="General" sourceLinked="1"/>
        <c:tickLblPos val="none"/>
        <c:crossAx val="109051264"/>
        <c:crosses val="autoZero"/>
        <c:auto val="1"/>
        <c:lblAlgn val="ctr"/>
        <c:lblOffset val="100"/>
      </c:catAx>
      <c:valAx>
        <c:axId val="109051264"/>
        <c:scaling>
          <c:orientation val="minMax"/>
          <c:max val="1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 Network Unfairness</a:t>
                </a: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9049728"/>
        <c:crosses val="autoZero"/>
        <c:crossBetween val="between"/>
        <c:majorUnit val="3"/>
      </c:valAx>
    </c:plotArea>
    <c:legend>
      <c:legendPos val="t"/>
      <c:layout>
        <c:manualLayout>
          <c:xMode val="edge"/>
          <c:yMode val="edge"/>
          <c:x val="9.9290780141844004E-2"/>
          <c:y val="0"/>
          <c:w val="0.90070921985815633"/>
          <c:h val="0.15219301700801438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spPr>
    <a:solidFill>
      <a:prstClr val="white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0090731627296637"/>
          <c:y val="0.17700127968961718"/>
          <c:w val="0.76264566929134048"/>
          <c:h val="0.56238420292992986"/>
        </c:manualLayout>
      </c:layout>
      <c:lineChart>
        <c:grouping val="standard"/>
        <c:ser>
          <c:idx val="0"/>
          <c:order val="0"/>
          <c:tx>
            <c:strRef>
              <c:f>Data!$B$37</c:f>
              <c:strCache>
                <c:ptCount val="1"/>
                <c:pt idx="0">
                  <c:v>0 preds</c:v>
                </c:pt>
              </c:strCache>
            </c:strRef>
          </c:tx>
          <c:spPr>
            <a:ln w="25400"/>
          </c:spPr>
          <c:marker>
            <c:symbol val="diamond"/>
            <c:size val="4"/>
          </c:marker>
          <c:cat>
            <c:strRef>
              <c:f>Data!$A$38:$A$53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Data!$B$38:$B$53</c:f>
              <c:numCache>
                <c:formatCode>0.00</c:formatCode>
                <c:ptCount val="16"/>
                <c:pt idx="0">
                  <c:v>154.32000000000068</c:v>
                </c:pt>
                <c:pt idx="1">
                  <c:v>158.99</c:v>
                </c:pt>
                <c:pt idx="2">
                  <c:v>233.20999999999998</c:v>
                </c:pt>
                <c:pt idx="3">
                  <c:v>146.9</c:v>
                </c:pt>
                <c:pt idx="4">
                  <c:v>141.63</c:v>
                </c:pt>
                <c:pt idx="5">
                  <c:v>131.07499999999999</c:v>
                </c:pt>
                <c:pt idx="6">
                  <c:v>129.06</c:v>
                </c:pt>
                <c:pt idx="7">
                  <c:v>172.33</c:v>
                </c:pt>
                <c:pt idx="8">
                  <c:v>285.72000000000003</c:v>
                </c:pt>
                <c:pt idx="9">
                  <c:v>195.69</c:v>
                </c:pt>
                <c:pt idx="10">
                  <c:v>217.63</c:v>
                </c:pt>
                <c:pt idx="11">
                  <c:v>230.69499999999999</c:v>
                </c:pt>
                <c:pt idx="12">
                  <c:v>147.625</c:v>
                </c:pt>
                <c:pt idx="13">
                  <c:v>175.31</c:v>
                </c:pt>
                <c:pt idx="14">
                  <c:v>271.68</c:v>
                </c:pt>
                <c:pt idx="15">
                  <c:v>220.88000000000068</c:v>
                </c:pt>
              </c:numCache>
            </c:numRef>
          </c:val>
        </c:ser>
        <c:ser>
          <c:idx val="1"/>
          <c:order val="1"/>
          <c:tx>
            <c:strRef>
              <c:f>Data!$C$37</c:f>
              <c:strCache>
                <c:ptCount val="1"/>
                <c:pt idx="0">
                  <c:v>1 - 2 preds</c:v>
                </c:pt>
              </c:strCache>
            </c:strRef>
          </c:tx>
          <c:spPr>
            <a:ln w="25400"/>
          </c:spPr>
          <c:marker>
            <c:symbol val="square"/>
            <c:size val="4"/>
          </c:marker>
          <c:cat>
            <c:strRef>
              <c:f>Data!$A$38:$A$53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Data!$C$38:$C$53</c:f>
              <c:numCache>
                <c:formatCode>0.00</c:formatCode>
                <c:ptCount val="16"/>
                <c:pt idx="0">
                  <c:v>50.650000000000006</c:v>
                </c:pt>
                <c:pt idx="1">
                  <c:v>47.760000000000012</c:v>
                </c:pt>
                <c:pt idx="2">
                  <c:v>61.86</c:v>
                </c:pt>
                <c:pt idx="3">
                  <c:v>63.665000000000013</c:v>
                </c:pt>
                <c:pt idx="4">
                  <c:v>59.075000000000003</c:v>
                </c:pt>
                <c:pt idx="5">
                  <c:v>24.479999999999986</c:v>
                </c:pt>
                <c:pt idx="6">
                  <c:v>47.379999999999995</c:v>
                </c:pt>
                <c:pt idx="7">
                  <c:v>30.835000000000001</c:v>
                </c:pt>
                <c:pt idx="8">
                  <c:v>50.765000000000171</c:v>
                </c:pt>
                <c:pt idx="9">
                  <c:v>56.370000000000005</c:v>
                </c:pt>
                <c:pt idx="10">
                  <c:v>34.06</c:v>
                </c:pt>
                <c:pt idx="11">
                  <c:v>96.240000000000023</c:v>
                </c:pt>
                <c:pt idx="12">
                  <c:v>55.602500000000013</c:v>
                </c:pt>
                <c:pt idx="13">
                  <c:v>99.22</c:v>
                </c:pt>
                <c:pt idx="14">
                  <c:v>66.634999999999991</c:v>
                </c:pt>
                <c:pt idx="15">
                  <c:v>76.33250000000001</c:v>
                </c:pt>
              </c:numCache>
            </c:numRef>
          </c:val>
        </c:ser>
        <c:ser>
          <c:idx val="2"/>
          <c:order val="2"/>
          <c:tx>
            <c:strRef>
              <c:f>Data!$D$37</c:f>
              <c:strCache>
                <c:ptCount val="1"/>
                <c:pt idx="0">
                  <c:v>3 - 4 preds</c:v>
                </c:pt>
              </c:strCache>
            </c:strRef>
          </c:tx>
          <c:spPr>
            <a:ln w="25400"/>
          </c:spPr>
          <c:marker>
            <c:symbol val="triangle"/>
            <c:size val="4"/>
          </c:marker>
          <c:cat>
            <c:strRef>
              <c:f>Data!$A$38:$A$53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Data!$D$38:$D$53</c:f>
              <c:numCache>
                <c:formatCode>0.00</c:formatCode>
                <c:ptCount val="16"/>
                <c:pt idx="0">
                  <c:v>57.805</c:v>
                </c:pt>
                <c:pt idx="1">
                  <c:v>48.615000000000002</c:v>
                </c:pt>
                <c:pt idx="2">
                  <c:v>44.07</c:v>
                </c:pt>
                <c:pt idx="3">
                  <c:v>51.505000000000003</c:v>
                </c:pt>
                <c:pt idx="4">
                  <c:v>34.065000000000012</c:v>
                </c:pt>
                <c:pt idx="5">
                  <c:v>19.287499999999884</c:v>
                </c:pt>
                <c:pt idx="6">
                  <c:v>32.425000000000011</c:v>
                </c:pt>
                <c:pt idx="7">
                  <c:v>23.560000000000002</c:v>
                </c:pt>
                <c:pt idx="8">
                  <c:v>64.66</c:v>
                </c:pt>
                <c:pt idx="9">
                  <c:v>38.07</c:v>
                </c:pt>
                <c:pt idx="10">
                  <c:v>29.094999999999999</c:v>
                </c:pt>
                <c:pt idx="11">
                  <c:v>38.347499999999997</c:v>
                </c:pt>
                <c:pt idx="12">
                  <c:v>17.857500000000005</c:v>
                </c:pt>
                <c:pt idx="13">
                  <c:v>71.995000000000005</c:v>
                </c:pt>
                <c:pt idx="14">
                  <c:v>65.360000000000014</c:v>
                </c:pt>
                <c:pt idx="15">
                  <c:v>41.652500000000003</c:v>
                </c:pt>
              </c:numCache>
            </c:numRef>
          </c:val>
        </c:ser>
        <c:ser>
          <c:idx val="3"/>
          <c:order val="3"/>
          <c:tx>
            <c:strRef>
              <c:f>Data!$E$37</c:f>
              <c:strCache>
                <c:ptCount val="1"/>
                <c:pt idx="0">
                  <c:v>4+ preds</c:v>
                </c:pt>
              </c:strCache>
            </c:strRef>
          </c:tx>
          <c:spPr>
            <a:ln w="25400"/>
          </c:spPr>
          <c:cat>
            <c:strRef>
              <c:f>Data!$A$38:$A$53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Data!$E$38:$E$53</c:f>
              <c:numCache>
                <c:formatCode>0.00</c:formatCode>
                <c:ptCount val="16"/>
                <c:pt idx="0">
                  <c:v>94.7</c:v>
                </c:pt>
                <c:pt idx="1">
                  <c:v>57.906666666666212</c:v>
                </c:pt>
                <c:pt idx="2">
                  <c:v>48.053333333333342</c:v>
                </c:pt>
                <c:pt idx="3">
                  <c:v>40.493333333333332</c:v>
                </c:pt>
                <c:pt idx="4">
                  <c:v>45.70000000000001</c:v>
                </c:pt>
                <c:pt idx="5">
                  <c:v>13.020000000000001</c:v>
                </c:pt>
                <c:pt idx="6">
                  <c:v>30.16</c:v>
                </c:pt>
                <c:pt idx="7">
                  <c:v>47.25333333333333</c:v>
                </c:pt>
                <c:pt idx="8">
                  <c:v>38.746666666666307</c:v>
                </c:pt>
                <c:pt idx="9">
                  <c:v>32.133333333333333</c:v>
                </c:pt>
                <c:pt idx="10">
                  <c:v>0</c:v>
                </c:pt>
                <c:pt idx="11">
                  <c:v>23.683333333333142</c:v>
                </c:pt>
                <c:pt idx="12">
                  <c:v>4.788333333333358</c:v>
                </c:pt>
                <c:pt idx="13">
                  <c:v>51.606666666666278</c:v>
                </c:pt>
                <c:pt idx="14">
                  <c:v>32.646666666666263</c:v>
                </c:pt>
                <c:pt idx="15">
                  <c:v>6.8783333333333534</c:v>
                </c:pt>
              </c:numCache>
            </c:numRef>
          </c:val>
        </c:ser>
        <c:marker val="1"/>
        <c:axId val="109139456"/>
        <c:axId val="109140992"/>
      </c:lineChart>
      <c:catAx>
        <c:axId val="109139456"/>
        <c:scaling>
          <c:orientation val="minMax"/>
        </c:scaling>
        <c:axPos val="b"/>
        <c:tickLblPos val="nextTo"/>
        <c:crossAx val="109140992"/>
        <c:crosses val="autoZero"/>
        <c:auto val="1"/>
        <c:lblAlgn val="ctr"/>
        <c:lblOffset val="100"/>
      </c:catAx>
      <c:valAx>
        <c:axId val="1091409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b="0"/>
                  <a:t>NST/Packet</a:t>
                </a:r>
                <a:r>
                  <a:rPr lang="en-US" sz="1600" b="0" baseline="0"/>
                  <a:t> in cycles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4.2990649606299211E-2"/>
              <c:y val="0.19293717886752501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91394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164435695538058E-2"/>
          <c:y val="2.8995708054879252E-2"/>
          <c:w val="0.97101737016726386"/>
          <c:h val="0.15767085074054937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778222965492146"/>
          <c:y val="0.18559150865375268"/>
          <c:w val="0.74244477736743164"/>
          <c:h val="0.53108647677003307"/>
        </c:manualLayout>
      </c:layout>
      <c:barChart>
        <c:barDir val="col"/>
        <c:grouping val="clustered"/>
        <c:ser>
          <c:idx val="3"/>
          <c:order val="0"/>
          <c:tx>
            <c:strRef>
              <c:f>Data!$D$1</c:f>
              <c:strCache>
                <c:ptCount val="1"/>
              </c:strCache>
            </c:strRef>
          </c:tx>
          <c:cat>
            <c:strRef>
              <c:f>Data!$A$2:$A$17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Data!$D$2:$D$17</c:f>
              <c:numCache>
                <c:formatCode>0.00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axId val="91263744"/>
        <c:axId val="91265664"/>
      </c:barChart>
      <c:lineChart>
        <c:grouping val="stacked"/>
        <c:ser>
          <c:idx val="0"/>
          <c:order val="1"/>
          <c:tx>
            <c:strRef>
              <c:f>Data!$E$1</c:f>
              <c:strCache>
                <c:ptCount val="1"/>
                <c:pt idx="0">
                  <c:v>NST/packet for L2 Hits</c:v>
                </c:pt>
              </c:strCache>
            </c:strRef>
          </c:tx>
          <c:cat>
            <c:strRef>
              <c:f>Data!$A$2:$A$17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Data!$E$2:$E$17</c:f>
              <c:numCache>
                <c:formatCode>0.00</c:formatCode>
                <c:ptCount val="16"/>
                <c:pt idx="0">
                  <c:v>9.39</c:v>
                </c:pt>
                <c:pt idx="1">
                  <c:v>5.94</c:v>
                </c:pt>
                <c:pt idx="2">
                  <c:v>12.63</c:v>
                </c:pt>
                <c:pt idx="3">
                  <c:v>13.43</c:v>
                </c:pt>
                <c:pt idx="4">
                  <c:v>8.48</c:v>
                </c:pt>
                <c:pt idx="5">
                  <c:v>9.48</c:v>
                </c:pt>
                <c:pt idx="6">
                  <c:v>8.8700000000000028</c:v>
                </c:pt>
                <c:pt idx="7">
                  <c:v>6.39</c:v>
                </c:pt>
                <c:pt idx="8">
                  <c:v>21.150000000000031</c:v>
                </c:pt>
                <c:pt idx="9">
                  <c:v>10.99</c:v>
                </c:pt>
                <c:pt idx="10">
                  <c:v>11.1</c:v>
                </c:pt>
                <c:pt idx="11">
                  <c:v>28.79</c:v>
                </c:pt>
                <c:pt idx="12">
                  <c:v>12.13</c:v>
                </c:pt>
                <c:pt idx="13">
                  <c:v>13.54</c:v>
                </c:pt>
                <c:pt idx="14">
                  <c:v>15.71</c:v>
                </c:pt>
                <c:pt idx="15">
                  <c:v>20.59</c:v>
                </c:pt>
              </c:numCache>
            </c:numRef>
          </c:val>
        </c:ser>
        <c:ser>
          <c:idx val="4"/>
          <c:order val="2"/>
          <c:tx>
            <c:strRef>
              <c:f>Data!$F$1</c:f>
              <c:strCache>
                <c:ptCount val="1"/>
                <c:pt idx="0">
                  <c:v>NST/packet for L2 Misses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noFill/>
              <a:ln>
                <a:solidFill>
                  <a:srgbClr val="FF0000"/>
                </a:solidFill>
              </a:ln>
            </c:spPr>
          </c:marker>
          <c:cat>
            <c:strRef>
              <c:f>Data!$A$2:$A$17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Data!$F$2:$F$17</c:f>
              <c:numCache>
                <c:formatCode>0.00</c:formatCode>
                <c:ptCount val="16"/>
                <c:pt idx="0">
                  <c:v>106.6</c:v>
                </c:pt>
                <c:pt idx="1">
                  <c:v>67.209999999999994</c:v>
                </c:pt>
                <c:pt idx="2">
                  <c:v>78.849999999999994</c:v>
                </c:pt>
                <c:pt idx="3">
                  <c:v>71.11999999999999</c:v>
                </c:pt>
                <c:pt idx="4">
                  <c:v>103.11</c:v>
                </c:pt>
                <c:pt idx="5">
                  <c:v>99.82</c:v>
                </c:pt>
                <c:pt idx="6">
                  <c:v>107.81</c:v>
                </c:pt>
                <c:pt idx="7">
                  <c:v>111.21000000000002</c:v>
                </c:pt>
                <c:pt idx="8">
                  <c:v>136.91999999999999</c:v>
                </c:pt>
                <c:pt idx="9">
                  <c:v>163.44</c:v>
                </c:pt>
                <c:pt idx="10">
                  <c:v>156.59</c:v>
                </c:pt>
                <c:pt idx="11">
                  <c:v>172.79</c:v>
                </c:pt>
                <c:pt idx="12">
                  <c:v>184.94</c:v>
                </c:pt>
                <c:pt idx="13">
                  <c:v>156.55000000000001</c:v>
                </c:pt>
                <c:pt idx="14">
                  <c:v>226.37</c:v>
                </c:pt>
                <c:pt idx="15">
                  <c:v>298.61</c:v>
                </c:pt>
              </c:numCache>
            </c:numRef>
          </c:val>
        </c:ser>
        <c:marker val="1"/>
        <c:axId val="91263744"/>
        <c:axId val="91265664"/>
      </c:lineChart>
      <c:catAx>
        <c:axId val="91263744"/>
        <c:scaling>
          <c:orientation val="minMax"/>
        </c:scaling>
        <c:axPos val="b"/>
        <c:numFmt formatCode="General" sourceLinked="1"/>
        <c:tickLblPos val="nextTo"/>
        <c:crossAx val="91265664"/>
        <c:crosses val="autoZero"/>
        <c:auto val="1"/>
        <c:lblAlgn val="ctr"/>
        <c:lblOffset val="100"/>
      </c:catAx>
      <c:valAx>
        <c:axId val="912656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b="0" i="0" baseline="0">
                    <a:latin typeface="Arial" pitchFamily="34" charset="0"/>
                    <a:cs typeface="Arial" pitchFamily="34" charset="0"/>
                  </a:rPr>
                  <a:t>NST/Packet in cycles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6.1991421426304148E-3"/>
              <c:y val="0.1855913888423531"/>
            </c:manualLayout>
          </c:layout>
        </c:title>
        <c:numFmt formatCode="#,##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1263744"/>
        <c:crosses val="autoZero"/>
        <c:crossBetween val="between"/>
      </c:valAx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3.2453569036535392E-3"/>
          <c:y val="3.405128516789481E-2"/>
          <c:w val="0.97841019931346651"/>
          <c:h val="0.1571448935807982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822209310789623"/>
          <c:y val="0.17700127968961718"/>
          <c:w val="0.83533079342783145"/>
          <c:h val="0.56238420292992986"/>
        </c:manualLayout>
      </c:layout>
      <c:lineChart>
        <c:grouping val="standard"/>
        <c:ser>
          <c:idx val="0"/>
          <c:order val="0"/>
          <c:tx>
            <c:strRef>
              <c:f>Data!$B$19</c:f>
              <c:strCache>
                <c:ptCount val="1"/>
                <c:pt idx="0">
                  <c:v>0 - 3 hops</c:v>
                </c:pt>
              </c:strCache>
            </c:strRef>
          </c:tx>
          <c:spPr>
            <a:ln w="25400"/>
          </c:spPr>
          <c:marker>
            <c:symbol val="diamond"/>
            <c:size val="4"/>
          </c:marker>
          <c:cat>
            <c:strRef>
              <c:f>Data!$A$20:$A$35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Data!$B$20:$B$35</c:f>
              <c:numCache>
                <c:formatCode>0.00</c:formatCode>
                <c:ptCount val="16"/>
                <c:pt idx="0">
                  <c:v>116.82</c:v>
                </c:pt>
                <c:pt idx="1">
                  <c:v>77.36</c:v>
                </c:pt>
                <c:pt idx="2">
                  <c:v>153.09</c:v>
                </c:pt>
                <c:pt idx="3">
                  <c:v>83.75</c:v>
                </c:pt>
                <c:pt idx="4">
                  <c:v>113.95</c:v>
                </c:pt>
                <c:pt idx="5">
                  <c:v>172.84</c:v>
                </c:pt>
                <c:pt idx="6">
                  <c:v>129.99</c:v>
                </c:pt>
                <c:pt idx="7">
                  <c:v>116.99000000000002</c:v>
                </c:pt>
                <c:pt idx="8">
                  <c:v>148.47999999999999</c:v>
                </c:pt>
                <c:pt idx="9">
                  <c:v>172.19</c:v>
                </c:pt>
                <c:pt idx="10">
                  <c:v>200.16</c:v>
                </c:pt>
                <c:pt idx="11">
                  <c:v>129.79</c:v>
                </c:pt>
                <c:pt idx="12">
                  <c:v>180.84</c:v>
                </c:pt>
                <c:pt idx="13">
                  <c:v>128.22999999999999</c:v>
                </c:pt>
                <c:pt idx="14">
                  <c:v>238.56</c:v>
                </c:pt>
                <c:pt idx="15">
                  <c:v>214.56</c:v>
                </c:pt>
              </c:numCache>
            </c:numRef>
          </c:val>
        </c:ser>
        <c:ser>
          <c:idx val="1"/>
          <c:order val="1"/>
          <c:tx>
            <c:strRef>
              <c:f>Data!$C$19</c:f>
              <c:strCache>
                <c:ptCount val="1"/>
                <c:pt idx="0">
                  <c:v>4 - 7 hops</c:v>
                </c:pt>
              </c:strCache>
            </c:strRef>
          </c:tx>
          <c:spPr>
            <a:ln w="25400"/>
          </c:spPr>
          <c:marker>
            <c:symbol val="square"/>
            <c:size val="4"/>
          </c:marker>
          <c:cat>
            <c:strRef>
              <c:f>Data!$A$20:$A$35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Data!$C$20:$C$35</c:f>
              <c:numCache>
                <c:formatCode>0.00</c:formatCode>
                <c:ptCount val="16"/>
                <c:pt idx="0">
                  <c:v>36.720000000000013</c:v>
                </c:pt>
                <c:pt idx="1">
                  <c:v>34.160000000000011</c:v>
                </c:pt>
                <c:pt idx="2">
                  <c:v>39.950000000000003</c:v>
                </c:pt>
                <c:pt idx="3">
                  <c:v>41.89</c:v>
                </c:pt>
                <c:pt idx="4">
                  <c:v>39.33</c:v>
                </c:pt>
                <c:pt idx="5">
                  <c:v>27.939999999999987</c:v>
                </c:pt>
                <c:pt idx="6">
                  <c:v>25.18</c:v>
                </c:pt>
                <c:pt idx="7">
                  <c:v>25.77</c:v>
                </c:pt>
                <c:pt idx="8">
                  <c:v>42.230000000000011</c:v>
                </c:pt>
                <c:pt idx="9">
                  <c:v>34.380000000000003</c:v>
                </c:pt>
                <c:pt idx="10">
                  <c:v>14.950000000000006</c:v>
                </c:pt>
                <c:pt idx="11">
                  <c:v>40.130000000000003</c:v>
                </c:pt>
                <c:pt idx="12">
                  <c:v>65.959999999999994</c:v>
                </c:pt>
                <c:pt idx="13">
                  <c:v>63.75</c:v>
                </c:pt>
                <c:pt idx="14">
                  <c:v>29.84</c:v>
                </c:pt>
                <c:pt idx="15">
                  <c:v>114.02</c:v>
                </c:pt>
              </c:numCache>
            </c:numRef>
          </c:val>
        </c:ser>
        <c:ser>
          <c:idx val="2"/>
          <c:order val="2"/>
          <c:tx>
            <c:strRef>
              <c:f>Data!$D$19</c:f>
              <c:strCache>
                <c:ptCount val="1"/>
                <c:pt idx="0">
                  <c:v>8 - 15 hops</c:v>
                </c:pt>
              </c:strCache>
            </c:strRef>
          </c:tx>
          <c:spPr>
            <a:ln w="25400"/>
          </c:spPr>
          <c:marker>
            <c:symbol val="triangle"/>
            <c:size val="4"/>
          </c:marker>
          <c:cat>
            <c:strRef>
              <c:f>Data!$A$20:$A$35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Data!$D$20:$D$35</c:f>
              <c:numCache>
                <c:formatCode>0.00</c:formatCode>
                <c:ptCount val="16"/>
                <c:pt idx="0">
                  <c:v>32.195000000000171</c:v>
                </c:pt>
                <c:pt idx="1">
                  <c:v>21.244999999999987</c:v>
                </c:pt>
                <c:pt idx="2">
                  <c:v>30.395</c:v>
                </c:pt>
                <c:pt idx="3">
                  <c:v>36.300000000000004</c:v>
                </c:pt>
                <c:pt idx="4">
                  <c:v>29.779999999999987</c:v>
                </c:pt>
                <c:pt idx="5">
                  <c:v>14.33</c:v>
                </c:pt>
                <c:pt idx="6">
                  <c:v>16.904999999999987</c:v>
                </c:pt>
                <c:pt idx="7">
                  <c:v>14.045000000000002</c:v>
                </c:pt>
                <c:pt idx="8">
                  <c:v>37.645000000000003</c:v>
                </c:pt>
                <c:pt idx="9">
                  <c:v>15.080000000000002</c:v>
                </c:pt>
                <c:pt idx="10">
                  <c:v>11.310000000000002</c:v>
                </c:pt>
                <c:pt idx="11">
                  <c:v>15.23</c:v>
                </c:pt>
                <c:pt idx="12">
                  <c:v>33.660000000000011</c:v>
                </c:pt>
                <c:pt idx="13">
                  <c:v>35.645000000000003</c:v>
                </c:pt>
                <c:pt idx="14">
                  <c:v>25.89</c:v>
                </c:pt>
                <c:pt idx="15">
                  <c:v>65.61999999999999</c:v>
                </c:pt>
              </c:numCache>
            </c:numRef>
          </c:val>
        </c:ser>
        <c:ser>
          <c:idx val="3"/>
          <c:order val="3"/>
          <c:tx>
            <c:strRef>
              <c:f>Data!$E$19</c:f>
              <c:strCache>
                <c:ptCount val="1"/>
                <c:pt idx="0">
                  <c:v>16+ hops</c:v>
                </c:pt>
              </c:strCache>
            </c:strRef>
          </c:tx>
          <c:spPr>
            <a:ln w="25400"/>
          </c:spPr>
          <c:cat>
            <c:strRef>
              <c:f>Data!$A$20:$A$35</c:f>
              <c:strCache>
                <c:ptCount val="16"/>
                <c:pt idx="0">
                  <c:v>Gems</c:v>
                </c:pt>
                <c:pt idx="1">
                  <c:v>omnet</c:v>
                </c:pt>
                <c:pt idx="2">
                  <c:v>tpcw</c:v>
                </c:pt>
                <c:pt idx="3">
                  <c:v>mcf</c:v>
                </c:pt>
                <c:pt idx="4">
                  <c:v>bzip2</c:v>
                </c:pt>
                <c:pt idx="5">
                  <c:v>sjbb</c:v>
                </c:pt>
                <c:pt idx="6">
                  <c:v>sap</c:v>
                </c:pt>
                <c:pt idx="7">
                  <c:v>sphinx</c:v>
                </c:pt>
                <c:pt idx="8">
                  <c:v>deal</c:v>
                </c:pt>
                <c:pt idx="9">
                  <c:v>barnes</c:v>
                </c:pt>
                <c:pt idx="10">
                  <c:v>astar</c:v>
                </c:pt>
                <c:pt idx="11">
                  <c:v>calculix</c:v>
                </c:pt>
                <c:pt idx="12">
                  <c:v>art</c:v>
                </c:pt>
                <c:pt idx="13">
                  <c:v>milc</c:v>
                </c:pt>
                <c:pt idx="14">
                  <c:v>sjeng</c:v>
                </c:pt>
                <c:pt idx="15">
                  <c:v>h264ref</c:v>
                </c:pt>
              </c:strCache>
            </c:strRef>
          </c:cat>
          <c:val>
            <c:numRef>
              <c:f>Data!$E$20:$E$35</c:f>
              <c:numCache>
                <c:formatCode>0.00</c:formatCode>
                <c:ptCount val="16"/>
                <c:pt idx="0">
                  <c:v>8.4866666666667179</c:v>
                </c:pt>
                <c:pt idx="1">
                  <c:v>2.14</c:v>
                </c:pt>
                <c:pt idx="2">
                  <c:v>18.996666666666666</c:v>
                </c:pt>
                <c:pt idx="3">
                  <c:v>14.96</c:v>
                </c:pt>
                <c:pt idx="4">
                  <c:v>5.4033333333333635</c:v>
                </c:pt>
                <c:pt idx="5">
                  <c:v>1.6900000000000055</c:v>
                </c:pt>
                <c:pt idx="6">
                  <c:v>8.3700000000000028</c:v>
                </c:pt>
                <c:pt idx="7">
                  <c:v>5.0633333333333423</c:v>
                </c:pt>
                <c:pt idx="8">
                  <c:v>0.33333333333333331</c:v>
                </c:pt>
                <c:pt idx="9">
                  <c:v>0.66666666666666663</c:v>
                </c:pt>
                <c:pt idx="10">
                  <c:v>2.8166666666666567</c:v>
                </c:pt>
                <c:pt idx="11">
                  <c:v>0.66666666666666663</c:v>
                </c:pt>
                <c:pt idx="12">
                  <c:v>1.1233333333333333</c:v>
                </c:pt>
                <c:pt idx="13">
                  <c:v>3.0500000000000003</c:v>
                </c:pt>
                <c:pt idx="14">
                  <c:v>0.33333333333333331</c:v>
                </c:pt>
                <c:pt idx="15">
                  <c:v>24.303333333333157</c:v>
                </c:pt>
              </c:numCache>
            </c:numRef>
          </c:val>
        </c:ser>
        <c:marker val="1"/>
        <c:axId val="109291008"/>
        <c:axId val="109292544"/>
      </c:lineChart>
      <c:catAx>
        <c:axId val="109291008"/>
        <c:scaling>
          <c:orientation val="minMax"/>
        </c:scaling>
        <c:axPos val="b"/>
        <c:tickLblPos val="nextTo"/>
        <c:crossAx val="109292544"/>
        <c:crosses val="autoZero"/>
        <c:auto val="1"/>
        <c:lblAlgn val="ctr"/>
        <c:lblOffset val="100"/>
      </c:catAx>
      <c:valAx>
        <c:axId val="1092925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b="0"/>
                  <a:t>NST/Packet</a:t>
                </a:r>
                <a:r>
                  <a:rPr lang="en-US" sz="1400" b="0" baseline="0"/>
                  <a:t> in cycles</a:t>
                </a:r>
                <a:endParaRPr lang="en-US" sz="1400" b="0"/>
              </a:p>
            </c:rich>
          </c:tx>
          <c:layout/>
        </c:title>
        <c:numFmt formatCode="0" sourceLinked="0"/>
        <c:tickLblPos val="nextTo"/>
        <c:crossAx val="1092910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88961118232322E-2"/>
          <c:y val="9.6303250555219058E-2"/>
          <c:w val="0.94194763626930644"/>
          <c:h val="9.6773420149404543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27" tIns="46514" rIns="93027" bIns="465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27" tIns="46514" rIns="93027" bIns="46514" rtlCol="0"/>
          <a:lstStyle>
            <a:lvl1pPr algn="r">
              <a:defRPr sz="1300"/>
            </a:lvl1pPr>
          </a:lstStyle>
          <a:p>
            <a:fld id="{6E57EE00-EC2E-432D-9B83-67E7292E00FE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27" tIns="46514" rIns="93027" bIns="465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27" tIns="46514" rIns="93027" bIns="465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27" tIns="46514" rIns="93027" bIns="465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27" tIns="46514" rIns="93027" bIns="46514" rtlCol="0" anchor="b"/>
          <a:lstStyle>
            <a:lvl1pPr algn="r">
              <a:defRPr sz="1300"/>
            </a:lvl1pPr>
          </a:lstStyle>
          <a:p>
            <a:fld id="{E269217B-FBCE-41B6-BC76-41522F18D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None/>
            </a:pPr>
            <a:endParaRPr lang="en-US" baseline="0" dirty="0" smtClean="0"/>
          </a:p>
          <a:p>
            <a:pPr marL="220005" indent="-220005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two cores,</a:t>
            </a:r>
            <a:r>
              <a:rPr lang="en-US" baseline="0" dirty="0" smtClean="0"/>
              <a:t> core A colored green  and core B colored 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AutoNum type="arabicPeriod"/>
            </a:pPr>
            <a:r>
              <a:rPr lang="en-US" dirty="0" smtClean="0"/>
              <a:t>Now the packets</a:t>
            </a:r>
            <a:r>
              <a:rPr lang="en-US" baseline="0" dirty="0" smtClean="0"/>
              <a:t> B-1 and A-0 interfere in the network for 3 hops, and we can choose one over the other</a:t>
            </a:r>
          </a:p>
          <a:p>
            <a:pPr marL="220005" indent="-220005">
              <a:buAutoNum type="arabicPeriod"/>
            </a:pPr>
            <a:r>
              <a:rPr lang="en-US" baseline="0" dirty="0" smtClean="0"/>
              <a:t>A-0 has slack of 0 hops and B-1 has a slack of 6 hops</a:t>
            </a:r>
          </a:p>
          <a:p>
            <a:pPr marL="220005" indent="-220005" defTabSz="880019">
              <a:buFontTx/>
              <a:buAutoNum type="arabicPeriod"/>
            </a:pPr>
            <a:r>
              <a:rPr lang="en-US" baseline="0" dirty="0" smtClean="0"/>
              <a:t>So we can </a:t>
            </a:r>
            <a:r>
              <a:rPr lang="en-US" b="1" dirty="0" smtClean="0">
                <a:cs typeface="Arial" pitchFamily="34" charset="0"/>
              </a:rPr>
              <a:t>Prioritize A-0  over B-1 to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reduce stall cycles </a:t>
            </a:r>
            <a:r>
              <a:rPr lang="en-US" b="1" dirty="0" smtClean="0">
                <a:cs typeface="Arial" pitchFamily="34" charset="0"/>
              </a:rPr>
              <a:t>of Core-A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without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increasing stall cycles </a:t>
            </a:r>
            <a:r>
              <a:rPr lang="en-US" b="1" dirty="0" smtClean="0">
                <a:cs typeface="Arial" pitchFamily="34" charset="0"/>
              </a:rPr>
              <a:t>of  Core-B</a:t>
            </a:r>
          </a:p>
          <a:p>
            <a:pPr marL="220005" indent="-220005">
              <a:buAutoNum type="arabicPeriod"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AutoNum type="arabicPeriod"/>
            </a:pPr>
            <a:r>
              <a:rPr lang="en-US" sz="1900" dirty="0" smtClean="0"/>
              <a:t>A </a:t>
            </a:r>
            <a:r>
              <a:rPr lang="en-US" sz="1900" dirty="0" err="1" smtClean="0"/>
              <a:t>multicore</a:t>
            </a:r>
            <a:r>
              <a:rPr lang="en-US" sz="1900" dirty="0" smtClean="0"/>
              <a:t> processor will have many cores, cache banks, memory controllers, possibly accelerators all connected via the network-on-chip</a:t>
            </a:r>
          </a:p>
          <a:p>
            <a:pPr marL="220005" indent="-220005">
              <a:buAutoNum type="arabicPeriod"/>
            </a:pPr>
            <a:r>
              <a:rPr lang="en-US" sz="1900" dirty="0" smtClean="0"/>
              <a:t>The execution environment will have multiple diverse applications running on  different cores, communicating to caches/memories/accelerators or within themselves via the </a:t>
            </a:r>
            <a:r>
              <a:rPr lang="en-US" sz="1900" dirty="0" err="1" smtClean="0"/>
              <a:t>NoC</a:t>
            </a:r>
            <a:r>
              <a:rPr lang="en-US" sz="1900" dirty="0" smtClean="0"/>
              <a:t>.</a:t>
            </a:r>
          </a:p>
          <a:p>
            <a:pPr marL="220005" indent="-220005">
              <a:buAutoNum type="arabicPeriod"/>
            </a:pPr>
            <a:r>
              <a:rPr lang="en-US" sz="1900" dirty="0" smtClean="0"/>
              <a:t>Thus the </a:t>
            </a:r>
            <a:r>
              <a:rPr lang="en-US" sz="1900" dirty="0" err="1" smtClean="0"/>
              <a:t>NoC</a:t>
            </a:r>
            <a:r>
              <a:rPr lang="en-US" sz="1900" dirty="0" smtClean="0"/>
              <a:t> will thus be a critical resource shared by multiple apps</a:t>
            </a:r>
          </a:p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Difficult to predict packet latency</a:t>
            </a:r>
          </a:p>
          <a:p>
            <a:r>
              <a:rPr lang="en-US" dirty="0" smtClean="0"/>
              <a:t>Predicting Max (Predecessors’ Latencies)</a:t>
            </a:r>
          </a:p>
          <a:p>
            <a:pPr lvl="1"/>
            <a:r>
              <a:rPr lang="en-US" dirty="0" smtClean="0"/>
              <a:t>Number of predecessors</a:t>
            </a:r>
          </a:p>
          <a:p>
            <a:pPr lvl="1"/>
            <a:r>
              <a:rPr lang="en-US" dirty="0" smtClean="0"/>
              <a:t>Higher predecessor latency if predecessor is L2 miss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Predicting latency of a packet P</a:t>
            </a:r>
          </a:p>
          <a:p>
            <a:pPr lvl="1"/>
            <a:r>
              <a:rPr lang="en-US" dirty="0" smtClean="0"/>
              <a:t>Higher latency if P corresponds to an L2 miss</a:t>
            </a:r>
          </a:p>
          <a:p>
            <a:pPr lvl="1"/>
            <a:r>
              <a:rPr lang="en-US" dirty="0" smtClean="0"/>
              <a:t>Higher latency if P has to travel farther number of hops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“older batches are prioritized over younger batches”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do our evaluations on a detailed cycle accurate CMP simulator with state-of-art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model.</a:t>
            </a:r>
          </a:p>
          <a:p>
            <a:r>
              <a:rPr lang="en-US" baseline="0" dirty="0" smtClean="0"/>
              <a:t>Our evaluations are across 35 diverse applications.</a:t>
            </a:r>
          </a:p>
          <a:p>
            <a:r>
              <a:rPr lang="en-US" baseline="0" dirty="0" smtClean="0"/>
              <a:t>Our results are for 96 workload combinations.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 smtClean="0"/>
              <a:t>Age</a:t>
            </a:r>
          </a:p>
          <a:p>
            <a:pPr lvl="2"/>
            <a:r>
              <a:rPr lang="en-US" dirty="0" smtClean="0"/>
              <a:t>heavy applications flood the network</a:t>
            </a:r>
          </a:p>
          <a:p>
            <a:pPr lvl="2"/>
            <a:r>
              <a:rPr lang="en-US" dirty="0" smtClean="0"/>
              <a:t>higher likelihood of an older packet being from heavy application</a:t>
            </a:r>
          </a:p>
          <a:p>
            <a:endParaRPr lang="en-US" dirty="0" smtClean="0"/>
          </a:p>
          <a:p>
            <a:r>
              <a:rPr lang="en-US" dirty="0" smtClean="0"/>
              <a:t>	GSF</a:t>
            </a:r>
          </a:p>
          <a:p>
            <a:pPr lvl="2"/>
            <a:r>
              <a:rPr lang="en-US" dirty="0" smtClean="0"/>
              <a:t>Each application gets equal and fixed quota of flits (credits) in each batch.</a:t>
            </a:r>
          </a:p>
          <a:p>
            <a:pPr lvl="2"/>
            <a:r>
              <a:rPr lang="en-US" dirty="0" smtClean="0"/>
              <a:t>Heavy application quickly run out of credits after injecting into all active batches &amp; stall till oldest batch completes and frees up fresh credits.</a:t>
            </a:r>
          </a:p>
          <a:p>
            <a:pPr lvl="2"/>
            <a:r>
              <a:rPr lang="en-US" dirty="0" smtClean="0"/>
              <a:t>Underutilization of network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AutoNum type="arabicPeriod"/>
            </a:pPr>
            <a:r>
              <a:rPr lang="en-US" sz="1900" dirty="0" smtClean="0"/>
              <a:t>If we look at the physical implementation, all these processing elements(cores/caches/controllers etc) will be connected via routers in a grid</a:t>
            </a:r>
          </a:p>
          <a:p>
            <a:pPr marL="220005" indent="-220005"/>
            <a:r>
              <a:rPr lang="en-US" sz="1900" dirty="0" smtClean="0"/>
              <a:t>2. Zooming out one router, it will have four ports (N/S/E/W). Each port has some buffers organized as virtual channels.</a:t>
            </a:r>
          </a:p>
          <a:p>
            <a:pPr marL="220005" indent="-220005"/>
            <a:r>
              <a:rPr lang="en-US" sz="1900" dirty="0" smtClean="0"/>
              <a:t>3. The buffers are connected to a switch/crossbar </a:t>
            </a:r>
          </a:p>
          <a:p>
            <a:pPr marL="220005" indent="-220005"/>
            <a:r>
              <a:rPr lang="en-US" sz="1900" dirty="0" smtClean="0"/>
              <a:t>4. Finally some control logic  routes the packets and does arbitration/allocation of switch and buffers.</a:t>
            </a:r>
          </a:p>
          <a:p>
            <a:pPr marL="220005" indent="-220005"/>
            <a:endParaRPr lang="en-US" sz="1900" dirty="0" smtClean="0"/>
          </a:p>
          <a:p>
            <a:pPr marL="220005" indent="-220005"/>
            <a:r>
              <a:rPr lang="en-US" sz="1900" dirty="0" smtClean="0"/>
              <a:t>“lot of future tense”</a:t>
            </a:r>
          </a:p>
          <a:p>
            <a:pPr marL="220005" indent="-220005"/>
            <a:endParaRPr lang="en-US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AutoNum type="arabicPeriod"/>
            </a:pPr>
            <a:r>
              <a:rPr lang="en-US" baseline="0" dirty="0" smtClean="0"/>
              <a:t>In this work we are interested in the VC and Switch allocators. </a:t>
            </a:r>
          </a:p>
          <a:p>
            <a:pPr marL="220005" indent="-220005">
              <a:buAutoNum type="arabicPeriod"/>
            </a:pPr>
            <a:r>
              <a:rPr lang="en-US" baseline="0" dirty="0" smtClean="0"/>
              <a:t>These units allocate buffer/switch to one packet among several competing packets</a:t>
            </a:r>
          </a:p>
          <a:p>
            <a:pPr marL="220005" indent="-220005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AutoNum type="arabicPeriod"/>
            </a:pPr>
            <a:r>
              <a:rPr lang="en-US" dirty="0" smtClean="0"/>
              <a:t>Conceptually we can think of routers as multiple buffers (separated out into ports)</a:t>
            </a:r>
          </a:p>
          <a:p>
            <a:pPr marL="220005" indent="-220005">
              <a:buAutoNum type="arabicPeriod"/>
            </a:pPr>
            <a:r>
              <a:rPr lang="en-US" dirty="0" smtClean="0"/>
              <a:t> The</a:t>
            </a:r>
            <a:r>
              <a:rPr lang="en-US" baseline="0" dirty="0" smtClean="0"/>
              <a:t> router</a:t>
            </a:r>
            <a:r>
              <a:rPr lang="en-US" dirty="0" smtClean="0"/>
              <a:t> store</a:t>
            </a:r>
            <a:r>
              <a:rPr lang="en-US" baseline="0" dirty="0" smtClean="0"/>
              <a:t> packets from many applications (each color is a separate application)</a:t>
            </a:r>
          </a:p>
          <a:p>
            <a:pPr marL="220005" indent="-220005">
              <a:buAutoNum type="arabicPeriod"/>
            </a:pPr>
            <a:r>
              <a:rPr lang="en-US" baseline="0" dirty="0" smtClean="0"/>
              <a:t>VC/SA allocators act as packet scheduler choosing one packet every cycle.</a:t>
            </a:r>
          </a:p>
          <a:p>
            <a:pPr marL="220005" indent="-220005"/>
            <a:endParaRPr lang="en-US" baseline="0" dirty="0" smtClean="0"/>
          </a:p>
          <a:p>
            <a:pPr marL="220005" indent="-220005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The problem we address in this paper is which packet to choose?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re are two existing scheduling policies </a:t>
            </a:r>
          </a:p>
          <a:p>
            <a:pPr marL="220005" indent="-220005">
              <a:buAutoNum type="arabicPeriod"/>
            </a:pPr>
            <a:r>
              <a:rPr lang="en-US" baseline="0" dirty="0" smtClean="0"/>
              <a:t>RR {explain}</a:t>
            </a:r>
          </a:p>
          <a:p>
            <a:pPr marL="220005" indent="-220005">
              <a:buAutoNum type="arabicPeriod"/>
            </a:pPr>
            <a:r>
              <a:rPr lang="en-US" baseline="0" dirty="0" smtClean="0"/>
              <a:t>Age {explain}</a:t>
            </a:r>
            <a:endParaRPr lang="en-US" dirty="0" smtClean="0"/>
          </a:p>
          <a:p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Lead to contradictory decision making between routers: packets from one application may be prioritized at one router, to be delayed at next.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Stress bullets</a:t>
            </a:r>
            <a:r>
              <a:rPr lang="en-US" baseline="0" dirty="0" smtClean="0"/>
              <a:t> of application-oblivious</a:t>
            </a:r>
          </a:p>
          <a:p>
            <a:r>
              <a:rPr lang="en-US" baseline="0" dirty="0" smtClean="0"/>
              <a:t>Transition:</a:t>
            </a:r>
          </a:p>
          <a:p>
            <a:r>
              <a:rPr lang="en-US" baseline="0" dirty="0" smtClean="0"/>
              <a:t>Lets look at the motivation behind our proposed application-aware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0005" indent="-220005">
              <a:buAutoNum type="arabicPeriod"/>
            </a:pPr>
            <a:r>
              <a:rPr lang="en-US" dirty="0" smtClean="0"/>
              <a:t>with MLP cores issue several memory requests in parallel in the hope of overlapping future load misses with current load misses. </a:t>
            </a:r>
          </a:p>
          <a:p>
            <a:pPr marL="220005" indent="-220005">
              <a:buAutoNum type="arabicPeriod"/>
            </a:pPr>
            <a:r>
              <a:rPr lang="en-US" dirty="0" smtClean="0"/>
              <a:t>First I show an application with high MLP, it does some computation and sends a bunch of packets(in this case three, green, blue, red).</a:t>
            </a:r>
          </a:p>
          <a:p>
            <a:pPr marL="220005" indent="-220005">
              <a:buAutoNum type="arabicPeriod"/>
            </a:pPr>
            <a:r>
              <a:rPr lang="en-US" dirty="0" smtClean="0"/>
              <a:t>The core stalls for the packets to return. </a:t>
            </a:r>
          </a:p>
          <a:p>
            <a:pPr marL="220005" indent="-220005">
              <a:buAutoNum type="arabicPeriod"/>
            </a:pPr>
            <a:r>
              <a:rPr lang="en-US" dirty="0" smtClean="0"/>
              <a:t>Note that blue packet’s latency is overlapped and hence it has much fewer stall cycles.</a:t>
            </a:r>
          </a:p>
          <a:p>
            <a:pPr marL="220005" indent="-220005">
              <a:buAutoNum type="arabicPeriod"/>
            </a:pPr>
            <a:r>
              <a:rPr lang="en-US" dirty="0" smtClean="0"/>
              <a:t>Stall cycles of red packet is 0 because its latency is completely overlapped.</a:t>
            </a:r>
          </a:p>
          <a:p>
            <a:pPr marL="220005" indent="-220005">
              <a:buAutoNum type="arabicPeriod"/>
            </a:pPr>
            <a:r>
              <a:rPr lang="en-US" dirty="0" smtClean="0"/>
              <a:t>Thus our first observation packet latency != NST and different packets have different </a:t>
            </a:r>
            <a:r>
              <a:rPr lang="en-US" dirty="0" err="1" smtClean="0"/>
              <a:t>stalll</a:t>
            </a:r>
            <a:r>
              <a:rPr lang="en-US" dirty="0" smtClean="0"/>
              <a:t> / impact on execution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C8FD-6684-40CC-8C7B-224B4CBDBECC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E0AE54-1819-4747-9F07-DD089ECC15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69C-F934-4663-9BAB-BEA10EE2AE82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BE5D-4AF9-456E-925A-231B7134C266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54C1-7341-460F-88F2-9A2C6E3DF092}" type="datetime1">
              <a:rPr lang="en-US" smtClean="0"/>
              <a:pPr/>
              <a:t>6/21/2010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77724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983B-CF84-4B2D-9D2A-2C33A4DA6B8F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44CB-4239-4563-A46B-EE4666DD6AE3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6637D-2AE8-4745-B6C3-2D856A6E9A95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50FE-209F-41A3-816C-1D9FD34EFAE8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1455-DE4A-4359-BB08-59F3A905E386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5F67-1A4D-49B7-8DDF-86F41230F37F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5AC3-9846-47C0-9168-CCF8310921D3}" type="datetime1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159EB8-6679-418A-9FB9-FF57595CC33F}" type="datetime1">
              <a:rPr lang="en-US" smtClean="0"/>
              <a:pPr/>
              <a:t>6/21/2010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Line 1033"/>
          <p:cNvSpPr>
            <a:spLocks noChangeShapeType="1"/>
          </p:cNvSpPr>
          <p:nvPr/>
        </p:nvSpPr>
        <p:spPr bwMode="auto">
          <a:xfrm>
            <a:off x="914400" y="1371600"/>
            <a:ext cx="77724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2" r:id="rId3"/>
    <p:sldLayoutId id="2147483699" r:id="rId4"/>
    <p:sldLayoutId id="2147483700" r:id="rId5"/>
    <p:sldLayoutId id="2147483701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" pitchFamily="2" charset="2"/>
        <a:buChar char="§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" pitchFamily="2" charset="2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2.gif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chart" Target="../charts/char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AE54-1819-4747-9F07-DD089ECC151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505930"/>
            <a:ext cx="8610600" cy="1470025"/>
          </a:xfrm>
        </p:spPr>
        <p:txBody>
          <a:bodyPr>
            <a:normAutofit/>
          </a:bodyPr>
          <a:lstStyle/>
          <a:p>
            <a:r>
              <a:rPr b="1" dirty="0" smtClean="0">
                <a:latin typeface="+mn-lt"/>
              </a:rPr>
              <a:t>Aérgia: Exploiting Packet Latency Slack in On-Chip Networks</a:t>
            </a:r>
            <a:endParaRPr b="1" dirty="0">
              <a:latin typeface="+mn-lt"/>
            </a:endParaRPr>
          </a:p>
        </p:txBody>
      </p:sp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286604" y="4278591"/>
            <a:ext cx="8679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Reetuparna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Das</a:t>
            </a:r>
            <a:r>
              <a:rPr lang="pt-BR" sz="28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€</a:t>
            </a:r>
            <a:r>
              <a:rPr lang="pt-BR" sz="28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Onur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Mutlu</a:t>
            </a:r>
            <a:r>
              <a:rPr lang="pt-BR" sz="28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†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 Moscibroda</a:t>
            </a:r>
            <a:r>
              <a:rPr lang="pt-BR" sz="28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‡</a:t>
            </a:r>
            <a:r>
              <a:rPr lang="en-US" sz="28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Chita Das</a:t>
            </a:r>
            <a:r>
              <a:rPr lang="pt-BR" sz="28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§</a:t>
            </a:r>
            <a:endParaRPr lang="en-US" sz="2800" b="1" baseline="300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5770736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baseline="30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 Labs    </a:t>
            </a:r>
            <a:r>
              <a:rPr lang="en-US" sz="2800" b="1" baseline="30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PennState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800" b="1" baseline="30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†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CMU   </a:t>
            </a:r>
            <a:r>
              <a:rPr lang="en-US" sz="2800" b="1" baseline="30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‡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Research</a:t>
            </a:r>
            <a:endParaRPr lang="en-US" sz="2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991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Aérgia?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Aérgia is the spirit of laziness in Greek mythology</a:t>
            </a:r>
          </a:p>
          <a:p>
            <a:r>
              <a:rPr lang="en-US" dirty="0" smtClean="0"/>
              <a:t>Some packets can afford to </a:t>
            </a:r>
            <a:r>
              <a:rPr lang="en-US" dirty="0" smtClean="0">
                <a:solidFill>
                  <a:srgbClr val="FF0000"/>
                </a:solidFill>
              </a:rPr>
              <a:t>slack</a:t>
            </a:r>
            <a:r>
              <a:rPr lang="en-US" dirty="0" smtClean="0"/>
              <a:t>!</a:t>
            </a:r>
          </a:p>
        </p:txBody>
      </p:sp>
      <p:pic>
        <p:nvPicPr>
          <p:cNvPr id="2050" name="Picture 2" descr="http://www.laughinglarry.com/images/box/lazy_ca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517142"/>
            <a:ext cx="3657600" cy="349300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</p:cSld>
  <p:clrMapOvr>
    <a:masterClrMapping/>
  </p:clrMapOvr>
  <p:transition advTm="395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Packet Scheduling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Level Parallelism</a:t>
            </a:r>
          </a:p>
          <a:p>
            <a:r>
              <a:rPr lang="en-US" dirty="0" smtClean="0"/>
              <a:t>Aérgia </a:t>
            </a:r>
          </a:p>
          <a:p>
            <a:pPr lvl="1"/>
            <a:r>
              <a:rPr lang="en-US" dirty="0" smtClean="0"/>
              <a:t>Concept of Slack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Estimating Slack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190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 of Packets</a:t>
            </a:r>
            <a:endParaRPr lang="en-US" dirty="0"/>
          </a:p>
        </p:txBody>
      </p:sp>
      <p:sp>
        <p:nvSpPr>
          <p:cNvPr id="66" name="Content Placeholder 6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What is slack of a packet?</a:t>
            </a:r>
          </a:p>
          <a:p>
            <a:pPr lvl="1"/>
            <a:r>
              <a:rPr lang="en-US" dirty="0" smtClean="0"/>
              <a:t>Slack of a packet is number of cycles it can be delayed in a router without reducing application’s performance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Local network slack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Source of slack: Memory-Level Parallelism (MLP)</a:t>
            </a:r>
          </a:p>
          <a:p>
            <a:pPr lvl="1"/>
            <a:r>
              <a:rPr lang="en-US" dirty="0" smtClean="0"/>
              <a:t>Latency of an application’s packet hidden from application due to </a:t>
            </a:r>
            <a:r>
              <a:rPr lang="en-US" dirty="0" smtClean="0">
                <a:solidFill>
                  <a:srgbClr val="FF0000"/>
                </a:solidFill>
              </a:rPr>
              <a:t>overlap</a:t>
            </a:r>
            <a:r>
              <a:rPr lang="en-US" dirty="0" smtClean="0"/>
              <a:t> with latency of pending cache miss requests</a:t>
            </a:r>
          </a:p>
          <a:p>
            <a:endParaRPr lang="en-US" dirty="0" smtClean="0"/>
          </a:p>
          <a:p>
            <a:r>
              <a:rPr lang="en-US" dirty="0" smtClean="0"/>
              <a:t>Prioritize packets with </a:t>
            </a:r>
            <a:r>
              <a:rPr lang="en-US" dirty="0" smtClean="0">
                <a:solidFill>
                  <a:srgbClr val="FF0000"/>
                </a:solidFill>
              </a:rPr>
              <a:t>lower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slack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637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ounded Rectangle 140"/>
          <p:cNvSpPr/>
          <p:nvPr/>
        </p:nvSpPr>
        <p:spPr>
          <a:xfrm>
            <a:off x="1524000" y="5715000"/>
            <a:ext cx="63246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2286000" y="3733800"/>
            <a:ext cx="3124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32008" y="2311883"/>
          <a:ext cx="256032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/>
                <a:gridCol w="365760"/>
                <a:gridCol w="365760"/>
                <a:gridCol w="365760"/>
                <a:gridCol w="365760"/>
                <a:gridCol w="365760"/>
                <a:gridCol w="365760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Slack </a:t>
            </a:r>
            <a:endParaRPr lang="en-US" dirty="0"/>
          </a:p>
        </p:txBody>
      </p:sp>
      <p:sp>
        <p:nvSpPr>
          <p:cNvPr id="109" name="Rectangle 3"/>
          <p:cNvSpPr/>
          <p:nvPr/>
        </p:nvSpPr>
        <p:spPr>
          <a:xfrm>
            <a:off x="159227" y="2562726"/>
            <a:ext cx="913216" cy="162827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18155" y="1463294"/>
            <a:ext cx="1177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ea typeface="+mj-ea"/>
                <a:cs typeface="+mj-cs"/>
              </a:rPr>
              <a:t>Instruction</a:t>
            </a:r>
          </a:p>
          <a:p>
            <a:r>
              <a:rPr lang="en-US" sz="1600" b="1" dirty="0" smtClean="0">
                <a:solidFill>
                  <a:schemeClr val="tx2"/>
                </a:solidFill>
                <a:ea typeface="+mj-ea"/>
                <a:cs typeface="+mj-cs"/>
              </a:rPr>
              <a:t> Window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2286000" y="3297571"/>
            <a:ext cx="282941" cy="254412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cs typeface="Arial" pitchFamily="34" charset="0"/>
            </a:endParaRPr>
          </a:p>
        </p:txBody>
      </p:sp>
      <p:grpSp>
        <p:nvGrpSpPr>
          <p:cNvPr id="275" name="Group 274"/>
          <p:cNvGrpSpPr/>
          <p:nvPr/>
        </p:nvGrpSpPr>
        <p:grpSpPr>
          <a:xfrm>
            <a:off x="2580721" y="3242212"/>
            <a:ext cx="1608298" cy="369332"/>
            <a:chOff x="2580721" y="3013612"/>
            <a:chExt cx="1608298" cy="369332"/>
          </a:xfrm>
        </p:grpSpPr>
        <p:sp>
          <p:nvSpPr>
            <p:cNvPr id="136" name="Rounded Rectangle 135"/>
            <p:cNvSpPr/>
            <p:nvPr/>
          </p:nvSpPr>
          <p:spPr>
            <a:xfrm>
              <a:off x="2580721" y="3059668"/>
              <a:ext cx="1608298" cy="267504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cs typeface="Arial" pitchFamily="34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3063912" y="3013612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cs typeface="Arial" pitchFamily="34" charset="0"/>
                </a:rPr>
                <a:t>Stall</a:t>
              </a:r>
              <a:endParaRPr lang="en-US" dirty="0">
                <a:cs typeface="Arial" pitchFamily="34" charset="0"/>
              </a:endParaRPr>
            </a:p>
          </p:txBody>
        </p:sp>
      </p:grpSp>
      <p:sp>
        <p:nvSpPr>
          <p:cNvPr id="103" name="Oval 102"/>
          <p:cNvSpPr/>
          <p:nvPr/>
        </p:nvSpPr>
        <p:spPr>
          <a:xfrm>
            <a:off x="6019800" y="220980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6019800" y="254900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6384328" y="2209800"/>
            <a:ext cx="204880" cy="22007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cs typeface="Arial" pitchFamily="34" charset="0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6384328" y="254900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6765888" y="22356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6765888" y="257488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7130416" y="22356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7130416" y="257488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507792" y="221558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7507792" y="255479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7872320" y="221558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7872320" y="255479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8233784" y="221558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8233784" y="255479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8598312" y="221558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8598312" y="255479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6034032" y="29214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6034032" y="326068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6398560" y="29214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6398560" y="326068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6780120" y="2947366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6780120" y="328657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7144648" y="2947366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7144648" y="328657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7522024" y="292727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7522024" y="326647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7886552" y="292727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7886552" y="326647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8248016" y="292727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8248016" y="326647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8612544" y="292727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8612544" y="326647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6019800" y="363171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6019800" y="397092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384328" y="363171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384328" y="397092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6765888" y="365760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765888" y="399680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7130416" y="365760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7130416" y="399680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7507792" y="3637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7507792" y="3976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7872320" y="3637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7872320" y="3976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8233784" y="3637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8233784" y="3976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8598312" y="3637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8598312" y="3976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019800" y="439371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6" name="Oval 225"/>
          <p:cNvSpPr/>
          <p:nvPr/>
        </p:nvSpPr>
        <p:spPr>
          <a:xfrm>
            <a:off x="6019800" y="473292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7" name="Oval 226"/>
          <p:cNvSpPr/>
          <p:nvPr/>
        </p:nvSpPr>
        <p:spPr>
          <a:xfrm>
            <a:off x="6384328" y="439371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8" name="Oval 227"/>
          <p:cNvSpPr/>
          <p:nvPr/>
        </p:nvSpPr>
        <p:spPr>
          <a:xfrm>
            <a:off x="6384328" y="473292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6765888" y="441960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6765888" y="475880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7130416" y="441960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7130416" y="475880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7507792" y="4399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7507792" y="4738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7872320" y="4399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7872320" y="4738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8233784" y="4399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8233784" y="4738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8598312" y="439950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8598312" y="473870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180" name="Shape 179"/>
          <p:cNvCxnSpPr/>
          <p:nvPr/>
        </p:nvCxnSpPr>
        <p:spPr>
          <a:xfrm>
            <a:off x="6589208" y="2319839"/>
            <a:ext cx="2111544" cy="2418870"/>
          </a:xfrm>
          <a:prstGeom prst="bentConnector2">
            <a:avLst/>
          </a:prstGeom>
          <a:ln w="50800">
            <a:solidFill>
              <a:srgbClr val="92D050"/>
            </a:solidFill>
            <a:prstDash val="solid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hape 179"/>
          <p:cNvCxnSpPr>
            <a:endCxn id="105" idx="5"/>
          </p:cNvCxnSpPr>
          <p:nvPr/>
        </p:nvCxnSpPr>
        <p:spPr>
          <a:xfrm rot="16200000" flipV="1">
            <a:off x="6328088" y="2628764"/>
            <a:ext cx="2471198" cy="2008966"/>
          </a:xfrm>
          <a:prstGeom prst="bentConnector3">
            <a:avLst>
              <a:gd name="adj1" fmla="val 1670"/>
            </a:avLst>
          </a:prstGeom>
          <a:ln w="50800">
            <a:solidFill>
              <a:srgbClr val="92D050"/>
            </a:solidFill>
            <a:prstDash val="solid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hape 105"/>
          <p:cNvCxnSpPr/>
          <p:nvPr/>
        </p:nvCxnSpPr>
        <p:spPr>
          <a:xfrm rot="10800000" flipV="1">
            <a:off x="6136472" y="2319839"/>
            <a:ext cx="247856" cy="601644"/>
          </a:xfrm>
          <a:prstGeom prst="bentConnector2">
            <a:avLst/>
          </a:prstGeom>
          <a:ln w="50800">
            <a:solidFill>
              <a:schemeClr val="accent3">
                <a:lumMod val="60000"/>
                <a:lumOff val="40000"/>
              </a:schemeClr>
            </a:solidFill>
            <a:prstDash val="solid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hape 105"/>
          <p:cNvCxnSpPr>
            <a:endCxn id="105" idx="4"/>
          </p:cNvCxnSpPr>
          <p:nvPr/>
        </p:nvCxnSpPr>
        <p:spPr>
          <a:xfrm rot="5400000" flipH="1" flipV="1">
            <a:off x="6058523" y="2619757"/>
            <a:ext cx="618124" cy="238366"/>
          </a:xfrm>
          <a:prstGeom prst="bentConnector3">
            <a:avLst>
              <a:gd name="adj1" fmla="val 1696"/>
            </a:avLst>
          </a:prstGeom>
          <a:ln w="50800">
            <a:solidFill>
              <a:schemeClr val="accent3">
                <a:lumMod val="60000"/>
                <a:lumOff val="40000"/>
              </a:schemeClr>
            </a:solidFill>
            <a:prstDash val="solid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6629400" y="1586404"/>
            <a:ext cx="1741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ea typeface="+mj-ea"/>
                <a:cs typeface="+mj-cs"/>
              </a:rPr>
              <a:t>Network-on-Chip</a:t>
            </a:r>
          </a:p>
        </p:txBody>
      </p:sp>
      <p:grpSp>
        <p:nvGrpSpPr>
          <p:cNvPr id="268" name="Group 267"/>
          <p:cNvGrpSpPr/>
          <p:nvPr/>
        </p:nvGrpSpPr>
        <p:grpSpPr>
          <a:xfrm>
            <a:off x="76200" y="2740223"/>
            <a:ext cx="1676399" cy="523220"/>
            <a:chOff x="76200" y="2511623"/>
            <a:chExt cx="1676399" cy="523220"/>
          </a:xfrm>
        </p:grpSpPr>
        <p:grpSp>
          <p:nvGrpSpPr>
            <p:cNvPr id="111" name="Group 64"/>
            <p:cNvGrpSpPr/>
            <p:nvPr/>
          </p:nvGrpSpPr>
          <p:grpSpPr>
            <a:xfrm>
              <a:off x="76200" y="2511623"/>
              <a:ext cx="1637707" cy="523220"/>
              <a:chOff x="1029940" y="3121223"/>
              <a:chExt cx="1637707" cy="523220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1112967" y="3158490"/>
                <a:ext cx="913216" cy="232611"/>
              </a:xfrm>
              <a:prstGeom prst="rect">
                <a:avLst/>
              </a:prstGeom>
              <a:solidFill>
                <a:srgbClr val="92D05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1029940" y="3124200"/>
                <a:ext cx="9845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cs typeface="Arial" pitchFamily="34" charset="0"/>
                  </a:rPr>
                  <a:t>Load Miss 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000477" y="3121223"/>
                <a:ext cx="6671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cs typeface="Arial" pitchFamily="34" charset="0"/>
                  </a:rPr>
                  <a:t>Causes </a:t>
                </a:r>
              </a:p>
              <a:p>
                <a:endParaRPr lang="en-US" sz="1400" b="1" dirty="0">
                  <a:cs typeface="Arial" pitchFamily="34" charset="0"/>
                </a:endParaRPr>
              </a:p>
            </p:txBody>
          </p:sp>
        </p:grpSp>
        <p:sp>
          <p:nvSpPr>
            <p:cNvPr id="182" name="Rectangle 181"/>
            <p:cNvSpPr/>
            <p:nvPr/>
          </p:nvSpPr>
          <p:spPr>
            <a:xfrm rot="16200000">
              <a:off x="1615439" y="2634563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2362200" y="4343400"/>
            <a:ext cx="3048000" cy="338554"/>
            <a:chOff x="2362200" y="4191000"/>
            <a:chExt cx="3048000" cy="338554"/>
          </a:xfrm>
        </p:grpSpPr>
        <p:sp>
          <p:nvSpPr>
            <p:cNvPr id="286" name="TextBox 285"/>
            <p:cNvSpPr txBox="1"/>
            <p:nvPr/>
          </p:nvSpPr>
          <p:spPr>
            <a:xfrm>
              <a:off x="2362200" y="4191000"/>
              <a:ext cx="30480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ea typeface="+mj-ea"/>
                  <a:cs typeface="+mj-cs"/>
                </a:rPr>
                <a:t>   returns </a:t>
              </a:r>
              <a:r>
                <a:rPr lang="en-US" sz="1600" b="1" dirty="0" smtClean="0">
                  <a:ea typeface="+mj-ea"/>
                  <a:cs typeface="+mj-cs"/>
                </a:rPr>
                <a:t>earlier</a:t>
              </a:r>
              <a:r>
                <a:rPr lang="en-US" sz="1600" b="1" dirty="0" smtClean="0">
                  <a:solidFill>
                    <a:schemeClr val="tx2"/>
                  </a:solidFill>
                  <a:ea typeface="+mj-ea"/>
                  <a:cs typeface="+mj-cs"/>
                </a:rPr>
                <a:t> than necessary</a:t>
              </a:r>
            </a:p>
          </p:txBody>
        </p:sp>
        <p:sp>
          <p:nvSpPr>
            <p:cNvPr id="183" name="Rectangle 182"/>
            <p:cNvSpPr/>
            <p:nvPr/>
          </p:nvSpPr>
          <p:spPr>
            <a:xfrm rot="16200000">
              <a:off x="2392680" y="4312920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2382296" y="2739628"/>
            <a:ext cx="91440" cy="548640"/>
            <a:chOff x="2382296" y="2511028"/>
            <a:chExt cx="91440" cy="548640"/>
          </a:xfrm>
        </p:grpSpPr>
        <p:cxnSp>
          <p:nvCxnSpPr>
            <p:cNvPr id="152" name="Straight Arrow Connector 151"/>
            <p:cNvCxnSpPr/>
            <p:nvPr/>
          </p:nvCxnSpPr>
          <p:spPr>
            <a:xfrm rot="5400000">
              <a:off x="2143588" y="2784951"/>
              <a:ext cx="548640" cy="793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Rectangle 183"/>
            <p:cNvSpPr/>
            <p:nvPr/>
          </p:nvSpPr>
          <p:spPr>
            <a:xfrm rot="16200000">
              <a:off x="2336576" y="2709149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2535368" y="2739628"/>
            <a:ext cx="91440" cy="548640"/>
            <a:chOff x="2535368" y="2511028"/>
            <a:chExt cx="91440" cy="548640"/>
          </a:xfrm>
        </p:grpSpPr>
        <p:cxnSp>
          <p:nvCxnSpPr>
            <p:cNvPr id="199" name="Straight Arrow Connector 198"/>
            <p:cNvCxnSpPr/>
            <p:nvPr/>
          </p:nvCxnSpPr>
          <p:spPr>
            <a:xfrm rot="16200000" flipH="1">
              <a:off x="2296973" y="2784759"/>
              <a:ext cx="548640" cy="117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Rectangle 208"/>
            <p:cNvSpPr/>
            <p:nvPr/>
          </p:nvSpPr>
          <p:spPr>
            <a:xfrm rot="16200000">
              <a:off x="2489648" y="2709149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3068096" y="2739628"/>
            <a:ext cx="91440" cy="548640"/>
            <a:chOff x="3068096" y="2511028"/>
            <a:chExt cx="91440" cy="548640"/>
          </a:xfrm>
        </p:grpSpPr>
        <p:cxnSp>
          <p:nvCxnSpPr>
            <p:cNvPr id="155" name="Straight Arrow Connector 154"/>
            <p:cNvCxnSpPr/>
            <p:nvPr/>
          </p:nvCxnSpPr>
          <p:spPr>
            <a:xfrm rot="5400000" flipH="1" flipV="1">
              <a:off x="2829784" y="2785347"/>
              <a:ext cx="548640" cy="1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tangle 218"/>
            <p:cNvSpPr/>
            <p:nvPr/>
          </p:nvSpPr>
          <p:spPr>
            <a:xfrm rot="16200000">
              <a:off x="3022376" y="2709149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4170904" y="2739627"/>
            <a:ext cx="91440" cy="548640"/>
            <a:chOff x="4170904" y="2511027"/>
            <a:chExt cx="91440" cy="548640"/>
          </a:xfrm>
        </p:grpSpPr>
        <p:cxnSp>
          <p:nvCxnSpPr>
            <p:cNvPr id="229" name="Straight Arrow Connector 228"/>
            <p:cNvCxnSpPr/>
            <p:nvPr/>
          </p:nvCxnSpPr>
          <p:spPr>
            <a:xfrm rot="5400000" flipH="1" flipV="1">
              <a:off x="3931921" y="2785346"/>
              <a:ext cx="548640" cy="2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Rectangle 233"/>
            <p:cNvSpPr/>
            <p:nvPr/>
          </p:nvSpPr>
          <p:spPr>
            <a:xfrm rot="5400000">
              <a:off x="4125184" y="2709148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4191890" y="3288268"/>
            <a:ext cx="1214126" cy="307777"/>
            <a:chOff x="4191890" y="3059668"/>
            <a:chExt cx="1214126" cy="307777"/>
          </a:xfrm>
        </p:grpSpPr>
        <p:grpSp>
          <p:nvGrpSpPr>
            <p:cNvPr id="276" name="Group 275"/>
            <p:cNvGrpSpPr/>
            <p:nvPr/>
          </p:nvGrpSpPr>
          <p:grpSpPr>
            <a:xfrm>
              <a:off x="4191890" y="3059668"/>
              <a:ext cx="893499" cy="307777"/>
              <a:chOff x="4191890" y="3059668"/>
              <a:chExt cx="893499" cy="307777"/>
            </a:xfrm>
          </p:grpSpPr>
          <p:sp>
            <p:nvSpPr>
              <p:cNvPr id="150" name="Rounded Rectangle 149"/>
              <p:cNvSpPr/>
              <p:nvPr/>
            </p:nvSpPr>
            <p:spPr>
              <a:xfrm>
                <a:off x="4191890" y="3061330"/>
                <a:ext cx="893499" cy="254412"/>
              </a:xfrm>
              <a:prstGeom prst="round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4247104" y="3059668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cs typeface="Arial" pitchFamily="34" charset="0"/>
                  </a:rPr>
                  <a:t>Compute</a:t>
                </a:r>
                <a:endParaRPr lang="en-US" sz="1400" dirty="0">
                  <a:cs typeface="Arial" pitchFamily="34" charset="0"/>
                </a:endParaRPr>
              </a:p>
            </p:txBody>
          </p:sp>
        </p:grpSp>
        <p:cxnSp>
          <p:nvCxnSpPr>
            <p:cNvPr id="260" name="Straight Arrow Connector 259"/>
            <p:cNvCxnSpPr/>
            <p:nvPr/>
          </p:nvCxnSpPr>
          <p:spPr>
            <a:xfrm>
              <a:off x="5101216" y="3176060"/>
              <a:ext cx="3048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Group 277"/>
          <p:cNvGrpSpPr/>
          <p:nvPr/>
        </p:nvGrpSpPr>
        <p:grpSpPr>
          <a:xfrm>
            <a:off x="182880" y="5181600"/>
            <a:ext cx="5773568" cy="369332"/>
            <a:chOff x="365760" y="5421868"/>
            <a:chExt cx="5773568" cy="369332"/>
          </a:xfrm>
        </p:grpSpPr>
        <p:sp>
          <p:nvSpPr>
            <p:cNvPr id="288" name="TextBox 287"/>
            <p:cNvSpPr txBox="1"/>
            <p:nvPr/>
          </p:nvSpPr>
          <p:spPr>
            <a:xfrm>
              <a:off x="365760" y="5421868"/>
              <a:ext cx="577356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Slack (   ) </a:t>
              </a:r>
              <a:r>
                <a:rPr lang="en-US" dirty="0" smtClean="0"/>
                <a:t>=</a:t>
              </a:r>
              <a:r>
                <a:rPr lang="en-US" b="1" dirty="0" smtClean="0"/>
                <a:t> Latency (   ) – Latency (   ) = 26 – 6 = 20 hops</a:t>
              </a:r>
              <a:endParaRPr lang="en-US" b="1" dirty="0"/>
            </a:p>
          </p:txBody>
        </p:sp>
        <p:sp>
          <p:nvSpPr>
            <p:cNvPr id="261" name="Rectangle 260"/>
            <p:cNvSpPr/>
            <p:nvPr/>
          </p:nvSpPr>
          <p:spPr>
            <a:xfrm rot="16200000">
              <a:off x="1092088" y="5579460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 rot="16200000">
              <a:off x="2463688" y="5589508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 rot="16200000">
              <a:off x="3825240" y="5589508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4" name="TextBox 263"/>
          <p:cNvSpPr txBox="1"/>
          <p:nvPr/>
        </p:nvSpPr>
        <p:spPr>
          <a:xfrm>
            <a:off x="2937555" y="1586404"/>
            <a:ext cx="1518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ea typeface="+mj-ea"/>
                <a:cs typeface="+mj-cs"/>
              </a:rPr>
              <a:t>Execution Time</a:t>
            </a:r>
          </a:p>
        </p:txBody>
      </p:sp>
      <p:grpSp>
        <p:nvGrpSpPr>
          <p:cNvPr id="279" name="Group 278"/>
          <p:cNvGrpSpPr/>
          <p:nvPr/>
        </p:nvGrpSpPr>
        <p:grpSpPr>
          <a:xfrm>
            <a:off x="182880" y="5847304"/>
            <a:ext cx="8778240" cy="707886"/>
            <a:chOff x="365760" y="5847304"/>
            <a:chExt cx="8778240" cy="707886"/>
          </a:xfrm>
        </p:grpSpPr>
        <p:sp>
          <p:nvSpPr>
            <p:cNvPr id="287" name="TextBox 286"/>
            <p:cNvSpPr txBox="1"/>
            <p:nvPr/>
          </p:nvSpPr>
          <p:spPr>
            <a:xfrm>
              <a:off x="365760" y="5847304"/>
              <a:ext cx="8778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a typeface="+mj-ea"/>
                  <a:cs typeface="+mj-cs"/>
                </a:rPr>
                <a:t>Packet(  ) can</a:t>
              </a:r>
              <a:r>
                <a:rPr lang="en-US" sz="2000" b="1" dirty="0" smtClean="0"/>
                <a:t> be delayed </a:t>
              </a:r>
              <a:r>
                <a:rPr lang="en-US" sz="2000" b="1" dirty="0" smtClean="0">
                  <a:ea typeface="+mj-ea"/>
                  <a:cs typeface="+mj-cs"/>
                </a:rPr>
                <a:t>for available slack cycles </a:t>
              </a:r>
              <a:br>
                <a:rPr lang="en-US" sz="2000" b="1" dirty="0" smtClean="0">
                  <a:ea typeface="+mj-ea"/>
                  <a:cs typeface="+mj-cs"/>
                </a:rPr>
              </a:br>
              <a:r>
                <a:rPr lang="en-US" sz="2000" b="1" dirty="0" smtClean="0"/>
                <a:t>without reducing performance!</a:t>
              </a:r>
              <a:endParaRPr lang="en-US" sz="2000" b="1" dirty="0" smtClean="0">
                <a:ea typeface="+mj-ea"/>
                <a:cs typeface="+mj-cs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 rot="16200000">
              <a:off x="2866712" y="5989320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78695" y="3426023"/>
            <a:ext cx="1663857" cy="310754"/>
            <a:chOff x="78695" y="3197423"/>
            <a:chExt cx="1663857" cy="310754"/>
          </a:xfrm>
        </p:grpSpPr>
        <p:grpSp>
          <p:nvGrpSpPr>
            <p:cNvPr id="115" name="Group 65"/>
            <p:cNvGrpSpPr/>
            <p:nvPr/>
          </p:nvGrpSpPr>
          <p:grpSpPr>
            <a:xfrm>
              <a:off x="78695" y="3197423"/>
              <a:ext cx="1655275" cy="310754"/>
              <a:chOff x="1032435" y="3807023"/>
              <a:chExt cx="1655275" cy="31075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1112967" y="3810000"/>
                <a:ext cx="913216" cy="23261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2020540" y="3807023"/>
                <a:ext cx="667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cs typeface="Arial" pitchFamily="34" charset="0"/>
                  </a:rPr>
                  <a:t>Causes 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032435" y="3810000"/>
                <a:ext cx="984565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cs typeface="Arial" pitchFamily="34" charset="0"/>
                  </a:rPr>
                  <a:t>Load Miss </a:t>
                </a:r>
                <a:endParaRPr lang="en-US" sz="1400" b="1" dirty="0">
                  <a:cs typeface="Arial" pitchFamily="34" charset="0"/>
                </a:endParaRPr>
              </a:p>
            </p:txBody>
          </p:sp>
        </p:grpSp>
        <p:sp>
          <p:nvSpPr>
            <p:cNvPr id="266" name="Rectangle 265"/>
            <p:cNvSpPr/>
            <p:nvPr/>
          </p:nvSpPr>
          <p:spPr>
            <a:xfrm rot="16200000">
              <a:off x="1605392" y="3311936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2398394" y="2018883"/>
            <a:ext cx="1828800" cy="338554"/>
            <a:chOff x="2398394" y="1790283"/>
            <a:chExt cx="1828800" cy="338554"/>
          </a:xfrm>
        </p:grpSpPr>
        <p:grpSp>
          <p:nvGrpSpPr>
            <p:cNvPr id="125" name="Group 79"/>
            <p:cNvGrpSpPr/>
            <p:nvPr/>
          </p:nvGrpSpPr>
          <p:grpSpPr>
            <a:xfrm>
              <a:off x="2653394" y="1790283"/>
              <a:ext cx="1056187" cy="338554"/>
              <a:chOff x="3030598" y="3013597"/>
              <a:chExt cx="1056187" cy="338554"/>
            </a:xfrm>
          </p:grpSpPr>
          <p:sp>
            <p:nvSpPr>
              <p:cNvPr id="140" name="TextBox 139"/>
              <p:cNvSpPr txBox="1"/>
              <p:nvPr/>
            </p:nvSpPr>
            <p:spPr>
              <a:xfrm>
                <a:off x="3030598" y="3013597"/>
                <a:ext cx="10561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cs typeface="Arial" pitchFamily="34" charset="0"/>
                  </a:rPr>
                  <a:t>Latency</a:t>
                </a:r>
                <a:r>
                  <a:rPr lang="en-US" sz="1200" b="1" dirty="0" smtClean="0">
                    <a:cs typeface="Arial" pitchFamily="34" charset="0"/>
                  </a:rPr>
                  <a:t> </a:t>
                </a:r>
                <a:r>
                  <a:rPr lang="en-US" sz="1400" b="1" dirty="0" smtClean="0">
                    <a:cs typeface="Arial" pitchFamily="34" charset="0"/>
                  </a:rPr>
                  <a:t>(   )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 rot="16200000">
                <a:off x="3757761" y="3127474"/>
                <a:ext cx="182880" cy="9144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61" name="Straight Arrow Connector 160"/>
            <p:cNvCxnSpPr/>
            <p:nvPr/>
          </p:nvCxnSpPr>
          <p:spPr>
            <a:xfrm>
              <a:off x="2398394" y="2066926"/>
              <a:ext cx="1828800" cy="1588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Group 163"/>
          <p:cNvGrpSpPr/>
          <p:nvPr/>
        </p:nvGrpSpPr>
        <p:grpSpPr>
          <a:xfrm>
            <a:off x="2362200" y="2404646"/>
            <a:ext cx="1056187" cy="338554"/>
            <a:chOff x="2362200" y="2176046"/>
            <a:chExt cx="1056187" cy="338554"/>
          </a:xfrm>
        </p:grpSpPr>
        <p:grpSp>
          <p:nvGrpSpPr>
            <p:cNvPr id="148" name="Group 79"/>
            <p:cNvGrpSpPr/>
            <p:nvPr/>
          </p:nvGrpSpPr>
          <p:grpSpPr>
            <a:xfrm>
              <a:off x="2362200" y="2176046"/>
              <a:ext cx="1056187" cy="338554"/>
              <a:chOff x="2750017" y="3186530"/>
              <a:chExt cx="1056187" cy="338554"/>
            </a:xfrm>
          </p:grpSpPr>
          <p:sp>
            <p:nvSpPr>
              <p:cNvPr id="157" name="TextBox 156"/>
              <p:cNvSpPr txBox="1"/>
              <p:nvPr/>
            </p:nvSpPr>
            <p:spPr>
              <a:xfrm>
                <a:off x="2750017" y="3186530"/>
                <a:ext cx="10561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cs typeface="Arial" pitchFamily="34" charset="0"/>
                  </a:rPr>
                  <a:t>Latency</a:t>
                </a:r>
                <a:r>
                  <a:rPr lang="en-US" sz="1200" b="1" dirty="0" smtClean="0">
                    <a:cs typeface="Arial" pitchFamily="34" charset="0"/>
                  </a:rPr>
                  <a:t> </a:t>
                </a:r>
                <a:r>
                  <a:rPr lang="en-US" sz="1400" b="1" dirty="0" smtClean="0">
                    <a:cs typeface="Arial" pitchFamily="34" charset="0"/>
                  </a:rPr>
                  <a:t>(   )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 rot="16200000">
                <a:off x="3477180" y="3300407"/>
                <a:ext cx="182880" cy="914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63" name="Straight Arrow Connector 162"/>
            <p:cNvCxnSpPr/>
            <p:nvPr/>
          </p:nvCxnSpPr>
          <p:spPr>
            <a:xfrm>
              <a:off x="2550794" y="2438400"/>
              <a:ext cx="548640" cy="1588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3104103" y="2970212"/>
            <a:ext cx="1097280" cy="992188"/>
            <a:chOff x="3104103" y="2741612"/>
            <a:chExt cx="1097280" cy="992188"/>
          </a:xfrm>
        </p:grpSpPr>
        <p:grpSp>
          <p:nvGrpSpPr>
            <p:cNvPr id="277" name="Group 276"/>
            <p:cNvGrpSpPr/>
            <p:nvPr/>
          </p:nvGrpSpPr>
          <p:grpSpPr>
            <a:xfrm>
              <a:off x="3104103" y="3364468"/>
              <a:ext cx="1097280" cy="369332"/>
              <a:chOff x="3104103" y="3364468"/>
              <a:chExt cx="1097280" cy="369332"/>
            </a:xfrm>
          </p:grpSpPr>
          <p:sp>
            <p:nvSpPr>
              <p:cNvPr id="252" name="TextBox 251"/>
              <p:cNvSpPr txBox="1"/>
              <p:nvPr/>
            </p:nvSpPr>
            <p:spPr>
              <a:xfrm>
                <a:off x="3402823" y="3364468"/>
                <a:ext cx="6156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Slack</a:t>
                </a:r>
                <a:endParaRPr lang="en-US" dirty="0"/>
              </a:p>
            </p:txBody>
          </p:sp>
          <p:sp>
            <p:nvSpPr>
              <p:cNvPr id="250" name="Rectangle 249"/>
              <p:cNvSpPr/>
              <p:nvPr/>
            </p:nvSpPr>
            <p:spPr>
              <a:xfrm rot="16200000">
                <a:off x="3523203" y="2991088"/>
                <a:ext cx="259079" cy="1097280"/>
              </a:xfrm>
              <a:prstGeom prst="rect">
                <a:avLst/>
              </a:prstGeom>
              <a:solidFill>
                <a:srgbClr val="4EA5D8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Slack</a:t>
                </a:r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60" name="Straight Arrow Connector 159"/>
            <p:cNvCxnSpPr/>
            <p:nvPr/>
          </p:nvCxnSpPr>
          <p:spPr>
            <a:xfrm>
              <a:off x="3185160" y="2741612"/>
              <a:ext cx="1005840" cy="1588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Tm="894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92679" y="2311753"/>
          <a:ext cx="3047996" cy="2751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428"/>
                <a:gridCol w="435428"/>
                <a:gridCol w="435428"/>
                <a:gridCol w="435428"/>
                <a:gridCol w="435428"/>
                <a:gridCol w="435428"/>
                <a:gridCol w="435428"/>
              </a:tblGrid>
              <a:tr h="3931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1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1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1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1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1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1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Prioritizing using Slack 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2317538" y="224305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309090" y="262569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2311201" y="300582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317538" y="339096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315425" y="381361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4" name="Oval 14"/>
          <p:cNvSpPr/>
          <p:nvPr/>
        </p:nvSpPr>
        <p:spPr>
          <a:xfrm>
            <a:off x="2306977" y="419625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2309088" y="457638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5425" y="496152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7" name="Oval 17"/>
          <p:cNvSpPr/>
          <p:nvPr/>
        </p:nvSpPr>
        <p:spPr>
          <a:xfrm>
            <a:off x="2750531" y="2235554"/>
            <a:ext cx="204880" cy="220078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742083" y="261819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2744194" y="299832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0" name="Oval 20"/>
          <p:cNvSpPr/>
          <p:nvPr/>
        </p:nvSpPr>
        <p:spPr>
          <a:xfrm>
            <a:off x="2750531" y="338346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2748417" y="380611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2739969" y="418874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2742081" y="45688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748417" y="495401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175074" y="223805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3166626" y="262069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3168738" y="300082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3175075" y="338596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172961" y="380861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164513" y="419124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3166625" y="45713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172962" y="495652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3612291" y="223555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3603844" y="261819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3605955" y="299832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3612292" y="338346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3610179" y="380611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3601731" y="418874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3603842" y="45688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3610179" y="495401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4041060" y="2243057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4032613" y="262569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4034724" y="300582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4041061" y="339096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4038948" y="381361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4030500" y="419625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4032611" y="457638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4038948" y="496152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74053" y="223555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4465606" y="261819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4467717" y="299832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4474053" y="338346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4471940" y="380611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4463492" y="418874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4465604" y="45688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4471940" y="495401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4898597" y="2238055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4890149" y="262069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4892261" y="3000825"/>
            <a:ext cx="204880" cy="22007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4898598" y="338596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4896484" y="3808612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4888036" y="419124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4890148" y="45713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896485" y="495652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5335814" y="223555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27367" y="2618190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5329478" y="2998324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5335815" y="338346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5333701" y="3806111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325254" y="4188748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5327365" y="4568883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5333702" y="4954019"/>
            <a:ext cx="204880" cy="22007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" name="Rectangle 3"/>
          <p:cNvSpPr/>
          <p:nvPr/>
        </p:nvSpPr>
        <p:spPr>
          <a:xfrm>
            <a:off x="211121" y="2235944"/>
            <a:ext cx="945814" cy="123266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7717" y="4101339"/>
            <a:ext cx="945814" cy="1232661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48226" y="1947446"/>
            <a:ext cx="775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cs typeface="Arial" pitchFamily="34" charset="0"/>
              </a:rPr>
              <a:t>Core A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62209" y="3810000"/>
            <a:ext cx="774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cs typeface="Arial" pitchFamily="34" charset="0"/>
              </a:rPr>
              <a:t>Core B</a:t>
            </a: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/>
        </p:nvGraphicFramePr>
        <p:xfrm>
          <a:off x="6248400" y="1905000"/>
          <a:ext cx="2667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838200"/>
                <a:gridCol w="9906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Packet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Latency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Slack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 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3 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6 hops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63" name="Group 162"/>
          <p:cNvGrpSpPr/>
          <p:nvPr/>
        </p:nvGrpSpPr>
        <p:grpSpPr>
          <a:xfrm>
            <a:off x="125131" y="2315863"/>
            <a:ext cx="5363171" cy="2654953"/>
            <a:chOff x="125131" y="2315863"/>
            <a:chExt cx="5363171" cy="2654953"/>
          </a:xfrm>
        </p:grpSpPr>
        <p:cxnSp>
          <p:nvCxnSpPr>
            <p:cNvPr id="104" name="Shape 103"/>
            <p:cNvCxnSpPr>
              <a:stCxn id="47" idx="6"/>
            </p:cNvCxnSpPr>
            <p:nvPr/>
          </p:nvCxnSpPr>
          <p:spPr>
            <a:xfrm>
              <a:off x="2955411" y="2345593"/>
              <a:ext cx="2532891" cy="2625223"/>
            </a:xfrm>
            <a:prstGeom prst="bentConnector2">
              <a:avLst/>
            </a:prstGeom>
            <a:ln w="27940">
              <a:solidFill>
                <a:srgbClr val="92D050"/>
              </a:solidFill>
              <a:prstDash val="solid"/>
              <a:headEnd type="oval" w="sm" len="sm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hape 105"/>
            <p:cNvCxnSpPr>
              <a:stCxn id="47" idx="2"/>
              <a:endCxn id="41" idx="0"/>
            </p:cNvCxnSpPr>
            <p:nvPr/>
          </p:nvCxnSpPr>
          <p:spPr>
            <a:xfrm rot="10800000" flipV="1">
              <a:off x="2413641" y="2345592"/>
              <a:ext cx="336890" cy="660235"/>
            </a:xfrm>
            <a:prstGeom prst="bentConnector2">
              <a:avLst/>
            </a:prstGeom>
            <a:ln w="76200">
              <a:solidFill>
                <a:schemeClr val="accent3">
                  <a:lumMod val="60000"/>
                  <a:lumOff val="40000"/>
                </a:schemeClr>
              </a:solidFill>
              <a:prstDash val="solid"/>
              <a:headEnd type="oval" w="sm" len="sm"/>
              <a:tailEnd type="stealth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2" name="Group 161"/>
            <p:cNvGrpSpPr/>
            <p:nvPr/>
          </p:nvGrpSpPr>
          <p:grpSpPr>
            <a:xfrm>
              <a:off x="125131" y="2315863"/>
              <a:ext cx="1792512" cy="607293"/>
              <a:chOff x="125131" y="2315863"/>
              <a:chExt cx="1792512" cy="607293"/>
            </a:xfrm>
          </p:grpSpPr>
          <p:grpSp>
            <p:nvGrpSpPr>
              <p:cNvPr id="117" name="Group 116"/>
              <p:cNvGrpSpPr/>
              <p:nvPr/>
            </p:nvGrpSpPr>
            <p:grpSpPr>
              <a:xfrm>
                <a:off x="125131" y="2315863"/>
                <a:ext cx="1755294" cy="607293"/>
                <a:chOff x="125131" y="2315863"/>
                <a:chExt cx="1755294" cy="607293"/>
              </a:xfrm>
            </p:grpSpPr>
            <p:grpSp>
              <p:nvGrpSpPr>
                <p:cNvPr id="116" name="Group 115"/>
                <p:cNvGrpSpPr/>
                <p:nvPr/>
              </p:nvGrpSpPr>
              <p:grpSpPr>
                <a:xfrm>
                  <a:off x="127714" y="2320290"/>
                  <a:ext cx="1752711" cy="602866"/>
                  <a:chOff x="127714" y="2320290"/>
                  <a:chExt cx="1752711" cy="602866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211121" y="2371341"/>
                    <a:ext cx="945814" cy="176094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50" b="1" dirty="0">
                      <a:solidFill>
                        <a:schemeClr val="tx1"/>
                      </a:solidFill>
                      <a:cs typeface="Arial" pitchFamily="34" charset="0"/>
                    </a:endParaRPr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211121" y="2665485"/>
                    <a:ext cx="945814" cy="176094"/>
                  </a:xfrm>
                  <a:prstGeom prst="rect">
                    <a:avLst/>
                  </a:prstGeom>
                  <a:solidFill>
                    <a:schemeClr val="accent3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50" b="1" dirty="0">
                      <a:solidFill>
                        <a:schemeClr val="tx1"/>
                      </a:solidFill>
                      <a:cs typeface="Arial" pitchFamily="34" charset="0"/>
                    </a:endParaRPr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1186004" y="2320290"/>
                    <a:ext cx="69442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b="1" dirty="0" smtClean="0">
                        <a:cs typeface="Arial" pitchFamily="34" charset="0"/>
                      </a:rPr>
                      <a:t>Causes</a:t>
                    </a:r>
                    <a:endParaRPr lang="en-US" sz="1400" b="1" dirty="0">
                      <a:cs typeface="Arial" pitchFamily="34" charset="0"/>
                    </a:endParaRPr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1185515" y="2609707"/>
                    <a:ext cx="69442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b="1" dirty="0" smtClean="0">
                        <a:cs typeface="Arial" pitchFamily="34" charset="0"/>
                      </a:rPr>
                      <a:t>Causes</a:t>
                    </a:r>
                    <a:endParaRPr lang="en-US" sz="1400" b="1" dirty="0">
                      <a:cs typeface="Arial" pitchFamily="34" charset="0"/>
                    </a:endParaRPr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27714" y="2615379"/>
                    <a:ext cx="98456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b="1" dirty="0" smtClean="0">
                        <a:cs typeface="Arial" pitchFamily="34" charset="0"/>
                      </a:rPr>
                      <a:t>Load Miss </a:t>
                    </a:r>
                    <a:endParaRPr lang="en-US" sz="1400" b="1" dirty="0"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8" name="TextBox 37"/>
                <p:cNvSpPr txBox="1"/>
                <p:nvPr/>
              </p:nvSpPr>
              <p:spPr>
                <a:xfrm>
                  <a:off x="125131" y="2315863"/>
                  <a:ext cx="98456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cs typeface="Arial" pitchFamily="34" charset="0"/>
                    </a:rPr>
                    <a:t>Load Miss </a:t>
                  </a:r>
                  <a:endParaRPr lang="en-US" sz="1400" b="1" dirty="0">
                    <a:cs typeface="Arial" pitchFamily="34" charset="0"/>
                  </a:endParaRPr>
                </a:p>
              </p:txBody>
            </p:sp>
          </p:grpSp>
          <p:sp>
            <p:nvSpPr>
              <p:cNvPr id="128" name="Rectangle 127"/>
              <p:cNvSpPr/>
              <p:nvPr/>
            </p:nvSpPr>
            <p:spPr>
              <a:xfrm rot="16200000">
                <a:off x="1780483" y="2428017"/>
                <a:ext cx="182880" cy="9144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 rot="16200000">
                <a:off x="1780483" y="2678671"/>
                <a:ext cx="182880" cy="914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71" name="Group 170"/>
          <p:cNvGrpSpPr/>
          <p:nvPr/>
        </p:nvGrpSpPr>
        <p:grpSpPr>
          <a:xfrm>
            <a:off x="5867400" y="5300246"/>
            <a:ext cx="4191000" cy="338554"/>
            <a:chOff x="5867400" y="5300246"/>
            <a:chExt cx="4191000" cy="338554"/>
          </a:xfrm>
        </p:grpSpPr>
        <p:sp>
          <p:nvSpPr>
            <p:cNvPr id="143" name="Rectangle 142"/>
            <p:cNvSpPr/>
            <p:nvPr/>
          </p:nvSpPr>
          <p:spPr>
            <a:xfrm rot="16200000">
              <a:off x="6797040" y="5425440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867400" y="5300246"/>
              <a:ext cx="419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cs typeface="Arial" pitchFamily="34" charset="0"/>
                </a:rPr>
                <a:t>Prioritize  </a:t>
              </a:r>
              <a:endParaRPr lang="en-US" sz="1600" b="1" dirty="0">
                <a:cs typeface="Arial" pitchFamily="34" charset="0"/>
              </a:endParaRPr>
            </a:p>
          </p:txBody>
        </p:sp>
      </p:grpSp>
      <p:sp>
        <p:nvSpPr>
          <p:cNvPr id="145" name="Rectangle 144"/>
          <p:cNvSpPr/>
          <p:nvPr/>
        </p:nvSpPr>
        <p:spPr>
          <a:xfrm rot="16200000">
            <a:off x="6431280" y="2407921"/>
            <a:ext cx="182880" cy="914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45"/>
          <p:cNvSpPr/>
          <p:nvPr/>
        </p:nvSpPr>
        <p:spPr>
          <a:xfrm rot="16200000">
            <a:off x="6431280" y="2831071"/>
            <a:ext cx="182880" cy="914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89311" y="3110863"/>
            <a:ext cx="5338383" cy="2182573"/>
            <a:chOff x="89311" y="3110863"/>
            <a:chExt cx="5338383" cy="2182573"/>
          </a:xfrm>
        </p:grpSpPr>
        <p:grpSp>
          <p:nvGrpSpPr>
            <p:cNvPr id="118" name="Group 117"/>
            <p:cNvGrpSpPr/>
            <p:nvPr/>
          </p:nvGrpSpPr>
          <p:grpSpPr>
            <a:xfrm>
              <a:off x="89311" y="4669435"/>
              <a:ext cx="1793717" cy="624001"/>
              <a:chOff x="89311" y="4669435"/>
              <a:chExt cx="1793717" cy="624001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87717" y="5041437"/>
                <a:ext cx="945814" cy="17609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9311" y="4982799"/>
                <a:ext cx="9845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cs typeface="Arial" pitchFamily="34" charset="0"/>
                  </a:rPr>
                  <a:t>Load Miss 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87717" y="4719691"/>
                <a:ext cx="945814" cy="176094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b="1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6454" y="4669435"/>
                <a:ext cx="9845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cs typeface="Arial" pitchFamily="34" charset="0"/>
                  </a:rPr>
                  <a:t>Load Miss 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188607" y="4673816"/>
                <a:ext cx="694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cs typeface="Arial" pitchFamily="34" charset="0"/>
                  </a:rPr>
                  <a:t>Causes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188607" y="4985659"/>
                <a:ext cx="694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cs typeface="Arial" pitchFamily="34" charset="0"/>
                  </a:rPr>
                  <a:t>Causes</a:t>
                </a:r>
                <a:endParaRPr lang="en-US" sz="1400" b="1" dirty="0">
                  <a:cs typeface="Arial" pitchFamily="34" charset="0"/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2850857" y="3110863"/>
              <a:ext cx="2576837" cy="1843155"/>
              <a:chOff x="2850857" y="3110863"/>
              <a:chExt cx="2576837" cy="1843155"/>
            </a:xfrm>
          </p:grpSpPr>
          <p:cxnSp>
            <p:nvCxnSpPr>
              <p:cNvPr id="103" name="Elbow Connector 102"/>
              <p:cNvCxnSpPr>
                <a:stCxn id="89" idx="6"/>
              </p:cNvCxnSpPr>
              <p:nvPr/>
            </p:nvCxnSpPr>
            <p:spPr>
              <a:xfrm>
                <a:off x="5097141" y="3110864"/>
                <a:ext cx="330553" cy="1101698"/>
              </a:xfrm>
              <a:prstGeom prst="bentConnector2">
                <a:avLst/>
              </a:prstGeom>
              <a:ln w="5715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headEnd type="oval" w="med" len="sm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21"/>
              <p:cNvCxnSpPr>
                <a:stCxn id="89" idx="2"/>
                <a:endCxn id="54" idx="0"/>
              </p:cNvCxnSpPr>
              <p:nvPr/>
            </p:nvCxnSpPr>
            <p:spPr>
              <a:xfrm rot="10800000" flipV="1">
                <a:off x="2850857" y="3110863"/>
                <a:ext cx="2041404" cy="1843155"/>
              </a:xfrm>
              <a:prstGeom prst="bentConnector2">
                <a:avLst/>
              </a:prstGeom>
              <a:ln w="28575">
                <a:solidFill>
                  <a:schemeClr val="accent1"/>
                </a:solidFill>
                <a:prstDash val="solid"/>
                <a:headEnd type="oval" w="sm" len="sm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Rectangle 137"/>
            <p:cNvSpPr/>
            <p:nvPr/>
          </p:nvSpPr>
          <p:spPr>
            <a:xfrm rot="16200000">
              <a:off x="1780484" y="4759736"/>
              <a:ext cx="182880" cy="914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 rot="16200000">
              <a:off x="1783080" y="5074920"/>
              <a:ext cx="182880" cy="9144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8" name="Rectangle 147"/>
          <p:cNvSpPr/>
          <p:nvPr/>
        </p:nvSpPr>
        <p:spPr>
          <a:xfrm rot="16200000">
            <a:off x="6431280" y="3550920"/>
            <a:ext cx="182880" cy="91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 rot="16200000">
            <a:off x="6431280" y="3169920"/>
            <a:ext cx="182880" cy="91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5334000" y="3276600"/>
            <a:ext cx="2985377" cy="1512332"/>
            <a:chOff x="5334000" y="3276600"/>
            <a:chExt cx="2985377" cy="1512332"/>
          </a:xfrm>
        </p:grpSpPr>
        <p:sp>
          <p:nvSpPr>
            <p:cNvPr id="150" name="Donut 149"/>
            <p:cNvSpPr/>
            <p:nvPr/>
          </p:nvSpPr>
          <p:spPr>
            <a:xfrm>
              <a:off x="5334000" y="3276600"/>
              <a:ext cx="274320" cy="91440"/>
            </a:xfrm>
            <a:prstGeom prst="donut">
              <a:avLst>
                <a:gd name="adj" fmla="val 1248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57" name="Donut 156"/>
            <p:cNvSpPr/>
            <p:nvPr/>
          </p:nvSpPr>
          <p:spPr>
            <a:xfrm>
              <a:off x="5334000" y="3657600"/>
              <a:ext cx="274320" cy="91440"/>
            </a:xfrm>
            <a:prstGeom prst="donut">
              <a:avLst>
                <a:gd name="adj" fmla="val 1248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58" name="Donut 157"/>
            <p:cNvSpPr/>
            <p:nvPr/>
          </p:nvSpPr>
          <p:spPr>
            <a:xfrm>
              <a:off x="5334000" y="4023360"/>
              <a:ext cx="274320" cy="91440"/>
            </a:xfrm>
            <a:prstGeom prst="donut">
              <a:avLst>
                <a:gd name="adj" fmla="val 1248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60" name="Donut 159"/>
            <p:cNvSpPr/>
            <p:nvPr/>
          </p:nvSpPr>
          <p:spPr>
            <a:xfrm>
              <a:off x="5974080" y="4556760"/>
              <a:ext cx="274320" cy="91440"/>
            </a:xfrm>
            <a:prstGeom prst="donut">
              <a:avLst>
                <a:gd name="adj" fmla="val 12486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6324600" y="4419600"/>
              <a:ext cx="19947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at 3 hops</a:t>
              </a:r>
              <a:endParaRPr lang="en-US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867400" y="2301912"/>
            <a:ext cx="4191000" cy="2955888"/>
            <a:chOff x="5867400" y="2301912"/>
            <a:chExt cx="4191000" cy="2955888"/>
          </a:xfrm>
        </p:grpSpPr>
        <p:sp>
          <p:nvSpPr>
            <p:cNvPr id="139" name="Rectangle 138"/>
            <p:cNvSpPr/>
            <p:nvPr/>
          </p:nvSpPr>
          <p:spPr>
            <a:xfrm rot="16200000">
              <a:off x="6451376" y="5054488"/>
              <a:ext cx="182880" cy="9144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 rot="16200000">
              <a:off x="7610288" y="5044777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867400" y="4919246"/>
              <a:ext cx="419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cs typeface="Arial" pitchFamily="34" charset="0"/>
                </a:rPr>
                <a:t>Slack(   )   &gt;  Slack (   ) </a:t>
              </a:r>
              <a:endParaRPr lang="en-US" sz="1600" b="1" dirty="0">
                <a:cs typeface="Arial" pitchFamily="34" charset="0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8077200" y="2301912"/>
              <a:ext cx="822960" cy="381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8077200" y="3352800"/>
              <a:ext cx="822960" cy="381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6200192" y="3020006"/>
            <a:ext cx="2943807" cy="1018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 in Applications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417320" y="1676400"/>
          <a:ext cx="630936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Connector 6"/>
          <p:cNvCxnSpPr/>
          <p:nvPr/>
        </p:nvCxnSpPr>
        <p:spPr>
          <a:xfrm rot="10800000" flipH="1" flipV="1">
            <a:off x="2194331" y="3777809"/>
            <a:ext cx="292608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119016" y="4738846"/>
            <a:ext cx="201168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53000" y="2590800"/>
            <a:ext cx="3394840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50% of packets have 350+ slack cycles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10800000" flipH="1" flipV="1">
            <a:off x="2209801" y="5345430"/>
            <a:ext cx="36576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314787" y="5561806"/>
            <a:ext cx="45720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43200" y="5193268"/>
            <a:ext cx="3289042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10% of packets have &lt;50 slack cycles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22831" y="2110153"/>
            <a:ext cx="2157047" cy="4923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Non-critical</a:t>
            </a:r>
            <a:endParaRPr lang="en-US" sz="2000" b="1" dirty="0"/>
          </a:p>
        </p:txBody>
      </p:sp>
      <p:sp>
        <p:nvSpPr>
          <p:cNvPr id="14" name="Oval 13"/>
          <p:cNvSpPr/>
          <p:nvPr/>
        </p:nvSpPr>
        <p:spPr>
          <a:xfrm>
            <a:off x="5650523" y="4777153"/>
            <a:ext cx="1969477" cy="492370"/>
          </a:xfrm>
          <a:prstGeom prst="ellipse">
            <a:avLst/>
          </a:prstGeom>
          <a:solidFill>
            <a:srgbClr val="F07F09"/>
          </a:solidFill>
          <a:ln w="12700" cap="flat" cmpd="sng" algn="ctr">
            <a:solidFill>
              <a:srgbClr val="F07F09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/>
              <a:t>critical</a:t>
            </a:r>
            <a:endParaRPr lang="en-US" sz="2000" b="1" dirty="0"/>
          </a:p>
        </p:txBody>
      </p:sp>
    </p:spTree>
    <p:custDataLst>
      <p:tags r:id="rId1"/>
    </p:custDataLst>
  </p:cSld>
  <p:clrMapOvr>
    <a:masterClrMapping/>
  </p:clrMapOvr>
  <p:transition advTm="615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 in Applications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417320" y="1676400"/>
          <a:ext cx="630936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 rot="10800000" flipH="1" flipV="1">
            <a:off x="1539240" y="3122611"/>
            <a:ext cx="128016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2145268"/>
            <a:ext cx="3285195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68% of packets have zero slack cycles</a:t>
            </a:r>
            <a:endParaRPr lang="en-US" dirty="0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in Slack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417320" y="1676400"/>
          <a:ext cx="630936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17051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in Slack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417320" y="1676400"/>
          <a:ext cx="630936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914400" y="2209800"/>
            <a:ext cx="8492490" cy="1108710"/>
            <a:chOff x="914400" y="2209800"/>
            <a:chExt cx="8492490" cy="1108710"/>
          </a:xfrm>
        </p:grpSpPr>
        <p:pic>
          <p:nvPicPr>
            <p:cNvPr id="9" name="Picture 8" descr="exclamation_mark_yellow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58200" y="2209800"/>
              <a:ext cx="948690" cy="1108710"/>
            </a:xfrm>
            <a:prstGeom prst="rect">
              <a:avLst/>
            </a:prstGeom>
          </p:spPr>
        </p:pic>
        <p:sp>
          <p:nvSpPr>
            <p:cNvPr id="7" name="Rounded Rectangle 6"/>
            <p:cNvSpPr/>
            <p:nvPr/>
          </p:nvSpPr>
          <p:spPr>
            <a:xfrm>
              <a:off x="914400" y="2209800"/>
              <a:ext cx="7543800" cy="9144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b="1" dirty="0" smtClean="0"/>
                <a:t>Slack varies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between</a:t>
              </a:r>
              <a:r>
                <a:rPr lang="en-US" sz="2400" b="1" dirty="0" smtClean="0"/>
                <a:t> packets of 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different</a:t>
              </a:r>
              <a:r>
                <a:rPr lang="en-US" sz="2400" b="1" dirty="0" smtClean="0"/>
                <a:t> applications</a:t>
              </a:r>
              <a:endParaRPr lang="en-US" sz="24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14400" y="3733800"/>
            <a:ext cx="8492490" cy="1261110"/>
            <a:chOff x="914400" y="3733800"/>
            <a:chExt cx="8492490" cy="1261110"/>
          </a:xfrm>
        </p:grpSpPr>
        <p:pic>
          <p:nvPicPr>
            <p:cNvPr id="10" name="Picture 9" descr="exclamation_mark_yellow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58200" y="3886200"/>
              <a:ext cx="948690" cy="1108710"/>
            </a:xfrm>
            <a:prstGeom prst="rect">
              <a:avLst/>
            </a:prstGeom>
          </p:spPr>
        </p:pic>
        <p:sp>
          <p:nvSpPr>
            <p:cNvPr id="8" name="Rounded Rectangle 7"/>
            <p:cNvSpPr/>
            <p:nvPr/>
          </p:nvSpPr>
          <p:spPr>
            <a:xfrm>
              <a:off x="914400" y="3733800"/>
              <a:ext cx="7543800" cy="9144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b="1" dirty="0" smtClean="0"/>
                <a:t>Slack varies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between </a:t>
              </a:r>
              <a:r>
                <a:rPr lang="en-US" sz="2400" b="1" dirty="0" smtClean="0"/>
                <a:t>packets of  a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single</a:t>
              </a:r>
              <a:r>
                <a:rPr lang="en-US" sz="2400" b="1" dirty="0" smtClean="0"/>
                <a:t> application</a:t>
              </a:r>
              <a:endParaRPr lang="en-US" sz="2400" b="1" dirty="0"/>
            </a:p>
          </p:txBody>
        </p:sp>
      </p:grpSp>
    </p:spTree>
    <p:custDataLst>
      <p:tags r:id="rId1"/>
    </p:custDataLst>
  </p:cSld>
  <p:clrMapOvr>
    <a:masterClrMapping/>
  </p:clrMapOvr>
  <p:transition advTm="530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Packet Scheduling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Level Parallelism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Aérgia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Concept of Slack</a:t>
            </a:r>
          </a:p>
          <a:p>
            <a:pPr lvl="1"/>
            <a:r>
              <a:rPr lang="en-US" dirty="0" smtClean="0"/>
              <a:t>Estimating Slack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121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Network-on-Chip</a:t>
            </a:r>
            <a:endParaRPr lang="en-US" dirty="0"/>
          </a:p>
        </p:txBody>
      </p:sp>
      <p:grpSp>
        <p:nvGrpSpPr>
          <p:cNvPr id="3" name="Group 129"/>
          <p:cNvGrpSpPr/>
          <p:nvPr/>
        </p:nvGrpSpPr>
        <p:grpSpPr>
          <a:xfrm>
            <a:off x="1033463" y="2480945"/>
            <a:ext cx="7043737" cy="2091055"/>
            <a:chOff x="1033463" y="2099945"/>
            <a:chExt cx="7043737" cy="2091055"/>
          </a:xfrm>
        </p:grpSpPr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1033463" y="2884488"/>
              <a:ext cx="7043737" cy="384175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 dirty="0" smtClean="0">
                  <a:ea typeface="굴림" pitchFamily="50" charset="-127"/>
                </a:rPr>
                <a:t>Network-on-Chip</a:t>
              </a:r>
              <a:endParaRPr lang="en-US" altLang="ko-KR" b="1" dirty="0">
                <a:ea typeface="굴림" pitchFamily="50" charset="-127"/>
              </a:endParaRPr>
            </a:p>
          </p:txBody>
        </p:sp>
        <p:sp>
          <p:nvSpPr>
            <p:cNvPr id="38" name="AutoShape 37"/>
            <p:cNvSpPr>
              <a:spLocks noChangeArrowheads="1"/>
            </p:cNvSpPr>
            <p:nvPr/>
          </p:nvSpPr>
          <p:spPr bwMode="auto">
            <a:xfrm>
              <a:off x="1503363" y="3576638"/>
              <a:ext cx="609600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</a:t>
              </a:r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$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39" name="AutoShape 38"/>
            <p:cNvSpPr>
              <a:spLocks noChangeArrowheads="1"/>
            </p:cNvSpPr>
            <p:nvPr/>
          </p:nvSpPr>
          <p:spPr bwMode="auto">
            <a:xfrm>
              <a:off x="1614488" y="3581400"/>
              <a:ext cx="609600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</a:t>
              </a:r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$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>
              <a:off x="1733550" y="3576638"/>
              <a:ext cx="609600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41" name="AutoShape 40"/>
            <p:cNvSpPr>
              <a:spLocks noChangeArrowheads="1"/>
            </p:cNvSpPr>
            <p:nvPr/>
          </p:nvSpPr>
          <p:spPr bwMode="auto">
            <a:xfrm>
              <a:off x="1844674" y="3576638"/>
              <a:ext cx="1203325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Bank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43" name="AutoShape 42"/>
            <p:cNvSpPr>
              <a:spLocks noChangeArrowheads="1"/>
            </p:cNvSpPr>
            <p:nvPr/>
          </p:nvSpPr>
          <p:spPr bwMode="auto">
            <a:xfrm>
              <a:off x="3681413" y="3576638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 err="1">
                  <a:solidFill>
                    <a:schemeClr val="bg1"/>
                  </a:solidFill>
                  <a:ea typeface="굴림" pitchFamily="50" charset="-127"/>
                </a:rPr>
                <a:t>mem</a:t>
              </a:r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/>
              </a:r>
              <a:b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</a:br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cont</a:t>
              </a:r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2112963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1993900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1878013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1763713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3871278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3755390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0" name="AutoShape 42"/>
            <p:cNvSpPr>
              <a:spLocks noChangeArrowheads="1"/>
            </p:cNvSpPr>
            <p:nvPr/>
          </p:nvSpPr>
          <p:spPr bwMode="auto">
            <a:xfrm>
              <a:off x="3833813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Memory</a:t>
              </a:r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/>
              </a:r>
              <a:b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</a:br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Controller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55" name="Oval 54"/>
            <p:cNvSpPr>
              <a:spLocks noChangeAspect="1" noChangeArrowheads="1"/>
            </p:cNvSpPr>
            <p:nvPr/>
          </p:nvSpPr>
          <p:spPr bwMode="auto">
            <a:xfrm>
              <a:off x="1271954" y="210756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59" name="Line 43"/>
            <p:cNvSpPr>
              <a:spLocks noChangeShapeType="1"/>
            </p:cNvSpPr>
            <p:nvPr/>
          </p:nvSpPr>
          <p:spPr bwMode="auto">
            <a:xfrm>
              <a:off x="3124200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2567354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2045677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2" name="Line 46"/>
            <p:cNvSpPr>
              <a:spLocks noChangeShapeType="1"/>
            </p:cNvSpPr>
            <p:nvPr/>
          </p:nvSpPr>
          <p:spPr bwMode="auto">
            <a:xfrm>
              <a:off x="1524000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64" name="AutoShape 42"/>
            <p:cNvSpPr>
              <a:spLocks noChangeArrowheads="1"/>
            </p:cNvSpPr>
            <p:nvPr/>
          </p:nvSpPr>
          <p:spPr bwMode="auto">
            <a:xfrm>
              <a:off x="5867400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65" name="Line 47"/>
            <p:cNvSpPr>
              <a:spLocks noChangeShapeType="1"/>
            </p:cNvSpPr>
            <p:nvPr/>
          </p:nvSpPr>
          <p:spPr bwMode="auto">
            <a:xfrm>
              <a:off x="3996690" y="3273425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6" name="Line 47"/>
            <p:cNvSpPr>
              <a:spLocks noChangeShapeType="1"/>
            </p:cNvSpPr>
            <p:nvPr/>
          </p:nvSpPr>
          <p:spPr bwMode="auto">
            <a:xfrm>
              <a:off x="4114800" y="3273425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" name="AutoShape 42"/>
            <p:cNvSpPr>
              <a:spLocks noChangeArrowheads="1"/>
            </p:cNvSpPr>
            <p:nvPr/>
          </p:nvSpPr>
          <p:spPr bwMode="auto">
            <a:xfrm>
              <a:off x="5979136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68" name="AutoShape 42"/>
            <p:cNvSpPr>
              <a:spLocks noChangeArrowheads="1"/>
            </p:cNvSpPr>
            <p:nvPr/>
          </p:nvSpPr>
          <p:spPr bwMode="auto">
            <a:xfrm>
              <a:off x="6119813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Accelerator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69" name="Line 43"/>
            <p:cNvSpPr>
              <a:spLocks noChangeShapeType="1"/>
            </p:cNvSpPr>
            <p:nvPr/>
          </p:nvSpPr>
          <p:spPr bwMode="auto">
            <a:xfrm>
              <a:off x="6324600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0" name="Line 44"/>
            <p:cNvSpPr>
              <a:spLocks noChangeShapeType="1"/>
            </p:cNvSpPr>
            <p:nvPr/>
          </p:nvSpPr>
          <p:spPr bwMode="auto">
            <a:xfrm>
              <a:off x="6205537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1" name="Line 45"/>
            <p:cNvSpPr>
              <a:spLocks noChangeShapeType="1"/>
            </p:cNvSpPr>
            <p:nvPr/>
          </p:nvSpPr>
          <p:spPr bwMode="auto">
            <a:xfrm>
              <a:off x="6089650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2" name="Line 46"/>
            <p:cNvSpPr>
              <a:spLocks noChangeShapeType="1"/>
            </p:cNvSpPr>
            <p:nvPr/>
          </p:nvSpPr>
          <p:spPr bwMode="auto">
            <a:xfrm>
              <a:off x="5975350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73" name="AutoShape 40"/>
            <p:cNvSpPr>
              <a:spLocks noChangeArrowheads="1"/>
            </p:cNvSpPr>
            <p:nvPr/>
          </p:nvSpPr>
          <p:spPr bwMode="auto">
            <a:xfrm>
              <a:off x="1973628" y="3578225"/>
              <a:ext cx="1203325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Bank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74" name="AutoShape 40"/>
            <p:cNvSpPr>
              <a:spLocks noChangeArrowheads="1"/>
            </p:cNvSpPr>
            <p:nvPr/>
          </p:nvSpPr>
          <p:spPr bwMode="auto">
            <a:xfrm>
              <a:off x="2114305" y="3578225"/>
              <a:ext cx="1203325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Bank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75" name="Oval 74"/>
            <p:cNvSpPr>
              <a:spLocks noChangeAspect="1" noChangeArrowheads="1"/>
            </p:cNvSpPr>
            <p:nvPr/>
          </p:nvSpPr>
          <p:spPr bwMode="auto">
            <a:xfrm>
              <a:off x="1793922" y="2113133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77" name="Oval 76"/>
            <p:cNvSpPr>
              <a:spLocks noChangeAspect="1" noChangeArrowheads="1"/>
            </p:cNvSpPr>
            <p:nvPr/>
          </p:nvSpPr>
          <p:spPr bwMode="auto">
            <a:xfrm>
              <a:off x="2327322" y="211899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78" name="Oval 77"/>
            <p:cNvSpPr>
              <a:spLocks noChangeAspect="1" noChangeArrowheads="1"/>
            </p:cNvSpPr>
            <p:nvPr/>
          </p:nvSpPr>
          <p:spPr bwMode="auto">
            <a:xfrm>
              <a:off x="2860722" y="211899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3429000" y="2587625"/>
              <a:ext cx="19050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>
              <a:spLocks noChangeAspect="1" noChangeArrowheads="1"/>
            </p:cNvSpPr>
            <p:nvPr/>
          </p:nvSpPr>
          <p:spPr bwMode="auto">
            <a:xfrm>
              <a:off x="5486400" y="209994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83" name="Line 43"/>
            <p:cNvSpPr>
              <a:spLocks noChangeShapeType="1"/>
            </p:cNvSpPr>
            <p:nvPr/>
          </p:nvSpPr>
          <p:spPr bwMode="auto">
            <a:xfrm>
              <a:off x="7338646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4" name="Line 44"/>
            <p:cNvSpPr>
              <a:spLocks noChangeShapeType="1"/>
            </p:cNvSpPr>
            <p:nvPr/>
          </p:nvSpPr>
          <p:spPr bwMode="auto">
            <a:xfrm>
              <a:off x="6781800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5" name="Line 45"/>
            <p:cNvSpPr>
              <a:spLocks noChangeShapeType="1"/>
            </p:cNvSpPr>
            <p:nvPr/>
          </p:nvSpPr>
          <p:spPr bwMode="auto">
            <a:xfrm>
              <a:off x="6260123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6" name="Line 46"/>
            <p:cNvSpPr>
              <a:spLocks noChangeShapeType="1"/>
            </p:cNvSpPr>
            <p:nvPr/>
          </p:nvSpPr>
          <p:spPr bwMode="auto">
            <a:xfrm>
              <a:off x="5738446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87" name="Oval 86"/>
            <p:cNvSpPr>
              <a:spLocks noChangeAspect="1" noChangeArrowheads="1"/>
            </p:cNvSpPr>
            <p:nvPr/>
          </p:nvSpPr>
          <p:spPr bwMode="auto">
            <a:xfrm>
              <a:off x="6008368" y="2105513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88" name="Oval 87"/>
            <p:cNvSpPr>
              <a:spLocks noChangeAspect="1" noChangeArrowheads="1"/>
            </p:cNvSpPr>
            <p:nvPr/>
          </p:nvSpPr>
          <p:spPr bwMode="auto">
            <a:xfrm>
              <a:off x="6541768" y="211137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89" name="Oval 88"/>
            <p:cNvSpPr>
              <a:spLocks noChangeAspect="1" noChangeArrowheads="1"/>
            </p:cNvSpPr>
            <p:nvPr/>
          </p:nvSpPr>
          <p:spPr bwMode="auto">
            <a:xfrm>
              <a:off x="7075168" y="211137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</p:grpSp>
      <p:grpSp>
        <p:nvGrpSpPr>
          <p:cNvPr id="4" name="Group 94"/>
          <p:cNvGrpSpPr/>
          <p:nvPr/>
        </p:nvGrpSpPr>
        <p:grpSpPr>
          <a:xfrm>
            <a:off x="1155700" y="1644650"/>
            <a:ext cx="6441309" cy="793750"/>
            <a:chOff x="1155700" y="1263650"/>
            <a:chExt cx="6441309" cy="793750"/>
          </a:xfrm>
        </p:grpSpPr>
        <p:grpSp>
          <p:nvGrpSpPr>
            <p:cNvPr id="5" name="Group 128"/>
            <p:cNvGrpSpPr/>
            <p:nvPr/>
          </p:nvGrpSpPr>
          <p:grpSpPr>
            <a:xfrm>
              <a:off x="1242060" y="1600200"/>
              <a:ext cx="6145530" cy="457200"/>
              <a:chOff x="1242060" y="1600200"/>
              <a:chExt cx="6145530" cy="457200"/>
            </a:xfrm>
            <a:solidFill>
              <a:srgbClr val="FFFF00"/>
            </a:solidFill>
          </p:grpSpPr>
          <p:grpSp>
            <p:nvGrpSpPr>
              <p:cNvPr id="6" name="Group 99"/>
              <p:cNvGrpSpPr/>
              <p:nvPr/>
            </p:nvGrpSpPr>
            <p:grpSpPr>
              <a:xfrm>
                <a:off x="124206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6" name="Curved Connector 95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Curved Connector 96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 100"/>
              <p:cNvGrpSpPr/>
              <p:nvPr/>
            </p:nvGrpSpPr>
            <p:grpSpPr>
              <a:xfrm>
                <a:off x="182880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04" name="Rectangle 103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2" name="Curved Connector 101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urved Connector 102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104"/>
              <p:cNvGrpSpPr/>
              <p:nvPr/>
            </p:nvGrpSpPr>
            <p:grpSpPr>
              <a:xfrm>
                <a:off x="230886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6" name="Curved Connector 105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urved Connector 106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108"/>
              <p:cNvGrpSpPr/>
              <p:nvPr/>
            </p:nvGrpSpPr>
            <p:grpSpPr>
              <a:xfrm>
                <a:off x="284226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0" name="Curved Connector 109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urved Connector 110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112"/>
              <p:cNvGrpSpPr/>
              <p:nvPr/>
            </p:nvGrpSpPr>
            <p:grpSpPr>
              <a:xfrm>
                <a:off x="542925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16" name="Rectangle 115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4" name="Curved Connector 113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urved Connector 114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16"/>
              <p:cNvGrpSpPr/>
              <p:nvPr/>
            </p:nvGrpSpPr>
            <p:grpSpPr>
              <a:xfrm>
                <a:off x="601599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8" name="Curved Connector 117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urved Connector 118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20"/>
              <p:cNvGrpSpPr/>
              <p:nvPr/>
            </p:nvGrpSpPr>
            <p:grpSpPr>
              <a:xfrm>
                <a:off x="649605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2" name="Curved Connector 121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urved Connector 122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4"/>
              <p:cNvGrpSpPr/>
              <p:nvPr/>
            </p:nvGrpSpPr>
            <p:grpSpPr>
              <a:xfrm>
                <a:off x="702945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6" name="Curved Connector 125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urved Connector 126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1" name="TextBox 80"/>
            <p:cNvSpPr txBox="1"/>
            <p:nvPr/>
          </p:nvSpPr>
          <p:spPr>
            <a:xfrm>
              <a:off x="1155700" y="12689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App1</a:t>
              </a:r>
              <a:endParaRPr lang="en-US" i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767289" y="126365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App2</a:t>
              </a:r>
              <a:endParaRPr lang="en-US" i="1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929839" y="1282700"/>
              <a:ext cx="667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 N</a:t>
              </a:r>
              <a:endParaRPr lang="en-US" i="1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48400" y="1295400"/>
              <a:ext cx="845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 N-1</a:t>
              </a:r>
              <a:endParaRPr lang="en-US" i="1" dirty="0"/>
            </a:p>
          </p:txBody>
        </p:sp>
      </p:grpSp>
      <p:sp>
        <p:nvSpPr>
          <p:cNvPr id="91" name="AutoShape 20"/>
          <p:cNvSpPr>
            <a:spLocks noChangeArrowheads="1"/>
          </p:cNvSpPr>
          <p:nvPr/>
        </p:nvSpPr>
        <p:spPr bwMode="auto">
          <a:xfrm>
            <a:off x="1033463" y="3265170"/>
            <a:ext cx="7043737" cy="3841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b="1" dirty="0" smtClean="0">
                <a:ea typeface="굴림" pitchFamily="50" charset="-127"/>
              </a:rPr>
              <a:t>Network-on-Chip</a:t>
            </a:r>
            <a:endParaRPr lang="en-US" altLang="ko-KR" b="1" dirty="0">
              <a:ea typeface="굴림" pitchFamily="50" charset="-127"/>
            </a:endParaRPr>
          </a:p>
        </p:txBody>
      </p:sp>
      <p:sp>
        <p:nvSpPr>
          <p:cNvPr id="92" name="Title 1"/>
          <p:cNvSpPr txBox="1">
            <a:spLocks/>
          </p:cNvSpPr>
          <p:nvPr/>
        </p:nvSpPr>
        <p:spPr>
          <a:xfrm>
            <a:off x="914400" y="5257800"/>
            <a:ext cx="7772400" cy="9144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Network-on-Chip is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a 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critical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lang="en-US" sz="2800" b="1" noProof="0" dirty="0" smtClean="0">
                <a:solidFill>
                  <a:schemeClr val="tx2"/>
                </a:solidFill>
                <a:ea typeface="+mj-ea"/>
                <a:cs typeface="+mj-cs"/>
              </a:rPr>
              <a:t>r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esource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shared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by </a:t>
            </a:r>
            <a:r>
              <a:rPr lang="en-US" sz="2800" b="1" dirty="0" smtClean="0">
                <a:solidFill>
                  <a:srgbClr val="FF0000"/>
                </a:solidFill>
                <a:ea typeface="+mj-ea"/>
                <a:cs typeface="+mj-cs"/>
              </a:rPr>
              <a:t>m</a:t>
            </a:r>
            <a:r>
              <a:rPr lang="en-US" sz="2800" b="1" baseline="0" dirty="0" smtClean="0">
                <a:solidFill>
                  <a:srgbClr val="FF0000"/>
                </a:solidFill>
                <a:ea typeface="+mj-ea"/>
                <a:cs typeface="+mj-cs"/>
              </a:rPr>
              <a:t>ultiple</a:t>
            </a:r>
            <a:r>
              <a:rPr lang="en-US" sz="2800" b="1" baseline="0" dirty="0" smtClean="0">
                <a:solidFill>
                  <a:schemeClr val="tx2"/>
                </a:solidFill>
                <a:ea typeface="+mj-ea"/>
                <a:cs typeface="+mj-cs"/>
              </a:rPr>
              <a:t> </a:t>
            </a:r>
            <a:r>
              <a:rPr lang="en-US" sz="2800" b="1" baseline="0" dirty="0" smtClean="0">
                <a:solidFill>
                  <a:srgbClr val="FF0000"/>
                </a:solidFill>
                <a:ea typeface="+mj-ea"/>
                <a:cs typeface="+mj-cs"/>
              </a:rPr>
              <a:t>applications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95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Slack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Slack (P) </a:t>
            </a:r>
            <a:r>
              <a:rPr lang="en-US" dirty="0" smtClean="0"/>
              <a:t>= Max (Latencies of P’s Predecessors) – Latency of P</a:t>
            </a:r>
          </a:p>
          <a:p>
            <a:pPr lvl="1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 Predecessors(P) </a:t>
            </a:r>
            <a:r>
              <a:rPr lang="en-US" dirty="0" smtClean="0"/>
              <a:t>are the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packets of outstanding cache miss requests when P is issued</a:t>
            </a:r>
          </a:p>
          <a:p>
            <a:pPr lvl="1">
              <a:buNone/>
            </a:pPr>
            <a:endParaRPr lang="en-US" sz="900" dirty="0" smtClean="0"/>
          </a:p>
          <a:p>
            <a:r>
              <a:rPr lang="en-US" dirty="0" smtClean="0"/>
              <a:t>Packet latencies not known when issued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Predicting latency of any packet Q</a:t>
            </a:r>
          </a:p>
          <a:p>
            <a:pPr lvl="1"/>
            <a:r>
              <a:rPr lang="en-US" dirty="0" smtClean="0"/>
              <a:t>Higher latency if Q corresponds to an L2 miss</a:t>
            </a:r>
          </a:p>
          <a:p>
            <a:pPr lvl="1"/>
            <a:r>
              <a:rPr lang="en-US" dirty="0" smtClean="0"/>
              <a:t>Higher latency if Q has to travel farther number of hops</a:t>
            </a:r>
          </a:p>
          <a:p>
            <a:pPr lvl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 advTm="736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Slack of P = Maximum Predecessor Latency – Latency of P</a:t>
            </a:r>
          </a:p>
          <a:p>
            <a:pPr lvl="1"/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 smtClean="0"/>
              <a:t>Slack(P) =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b="1" dirty="0" smtClean="0">
                <a:solidFill>
                  <a:srgbClr val="C89608"/>
                </a:solidFill>
              </a:rPr>
              <a:t>PredL2</a:t>
            </a:r>
            <a:r>
              <a:rPr lang="en-US" dirty="0" smtClean="0"/>
              <a:t>: Set if any predecessor packet is servicing L2 miss</a:t>
            </a:r>
          </a:p>
          <a:p>
            <a:pPr lvl="1">
              <a:buNone/>
            </a:pPr>
            <a:endParaRPr lang="en-US" b="1" dirty="0" smtClean="0">
              <a:solidFill>
                <a:srgbClr val="FF99FF"/>
              </a:solidFill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FF99FF"/>
                </a:solidFill>
              </a:rPr>
              <a:t>MyL2</a:t>
            </a:r>
            <a:r>
              <a:rPr lang="en-US" dirty="0" smtClean="0"/>
              <a:t>:  Set if  P is NOT servicing an L2 miss</a:t>
            </a:r>
          </a:p>
          <a:p>
            <a:pPr lvl="1">
              <a:buNone/>
            </a:pPr>
            <a:endParaRPr lang="en-US" dirty="0" smtClean="0">
              <a:solidFill>
                <a:srgbClr val="2ACF0F"/>
              </a:solidFill>
            </a:endParaRPr>
          </a:p>
          <a:p>
            <a:pPr lvl="1">
              <a:buNone/>
            </a:pPr>
            <a:r>
              <a:rPr lang="en-US" b="1" dirty="0" err="1" smtClean="0">
                <a:solidFill>
                  <a:srgbClr val="2ACF0F"/>
                </a:solidFill>
              </a:rPr>
              <a:t>HopEstimate</a:t>
            </a:r>
            <a:r>
              <a:rPr lang="en-US" dirty="0" smtClean="0"/>
              <a:t>:</a:t>
            </a:r>
            <a:r>
              <a:rPr lang="en-US" sz="2000" b="1" dirty="0" smtClean="0">
                <a:solidFill>
                  <a:srgbClr val="002060"/>
                </a:solidFill>
              </a:rPr>
              <a:t> Max (# of hops of Predecessors) – hops of P</a:t>
            </a:r>
          </a:p>
          <a:p>
            <a:pPr lvl="2"/>
            <a:endParaRPr lang="en-US" b="1" dirty="0" smtClean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Slack Priority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1475793"/>
            <a:ext cx="3733800" cy="381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1524000"/>
            <a:ext cx="1611630" cy="381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2819400" y="2286000"/>
            <a:ext cx="4267200" cy="533400"/>
            <a:chOff x="2819400" y="2362200"/>
            <a:chExt cx="3962400" cy="457200"/>
          </a:xfrm>
        </p:grpSpPr>
        <p:sp>
          <p:nvSpPr>
            <p:cNvPr id="20" name="Rectangle 19"/>
            <p:cNvSpPr/>
            <p:nvPr/>
          </p:nvSpPr>
          <p:spPr>
            <a:xfrm>
              <a:off x="2819400" y="2362200"/>
              <a:ext cx="1600200" cy="457200"/>
            </a:xfrm>
            <a:prstGeom prst="rect">
              <a:avLst/>
            </a:prstGeom>
            <a:solidFill>
              <a:srgbClr val="C89608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PredL2</a:t>
              </a:r>
            </a:p>
            <a:p>
              <a:pPr algn="ctr"/>
              <a:r>
                <a:rPr lang="en-US" dirty="0" smtClean="0"/>
                <a:t>(2 bits)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19600" y="2362200"/>
              <a:ext cx="762000" cy="457200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MyL2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(1 bit)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181600" y="2362200"/>
              <a:ext cx="1600200" cy="4572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HopEstimate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(2 bits)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1002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Estimating Slack Priority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predict L2 hit or miss at core?</a:t>
            </a:r>
          </a:p>
          <a:p>
            <a:pPr lvl="1"/>
            <a:r>
              <a:rPr lang="en-US" i="1" dirty="0" smtClean="0"/>
              <a:t>Global Branch Predictor</a:t>
            </a:r>
            <a:r>
              <a:rPr lang="en-US" dirty="0" smtClean="0"/>
              <a:t> based L2 Miss Predictor </a:t>
            </a:r>
          </a:p>
          <a:p>
            <a:pPr lvl="2"/>
            <a:r>
              <a:rPr lang="en-US" dirty="0" smtClean="0"/>
              <a:t>Use Pattern History Table and 2-bit saturating counters</a:t>
            </a:r>
          </a:p>
          <a:p>
            <a:pPr lvl="1"/>
            <a:r>
              <a:rPr lang="en-US" i="1" dirty="0" smtClean="0"/>
              <a:t>Threshold</a:t>
            </a:r>
            <a:r>
              <a:rPr lang="en-US" dirty="0" smtClean="0"/>
              <a:t> based L2 Miss Predictor</a:t>
            </a:r>
          </a:p>
          <a:p>
            <a:pPr lvl="2"/>
            <a:r>
              <a:rPr lang="en-US" dirty="0" smtClean="0"/>
              <a:t>If  #L2 misses in “M” misses &gt;= “T” threshold then next load is a L2 miss. </a:t>
            </a:r>
          </a:p>
          <a:p>
            <a:r>
              <a:rPr lang="en-US" dirty="0" smtClean="0"/>
              <a:t>Number of miss predecessors?</a:t>
            </a:r>
          </a:p>
          <a:p>
            <a:pPr lvl="1"/>
            <a:r>
              <a:rPr lang="en-US" dirty="0" smtClean="0"/>
              <a:t>List of outstanding L2 Misses</a:t>
            </a:r>
          </a:p>
          <a:p>
            <a:r>
              <a:rPr lang="en-US" dirty="0" smtClean="0"/>
              <a:t>Hops estimate?</a:t>
            </a:r>
          </a:p>
          <a:p>
            <a:pPr lvl="1"/>
            <a:r>
              <a:rPr lang="en-US" dirty="0" smtClean="0"/>
              <a:t>Hops =&gt; ∆X + ∆ Y distance</a:t>
            </a:r>
          </a:p>
          <a:p>
            <a:pPr lvl="1"/>
            <a:r>
              <a:rPr lang="en-US" dirty="0" smtClean="0"/>
              <a:t>Use predecessor list to calculate slack hop estimate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95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Starvation Avoidance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Problem: </a:t>
            </a:r>
            <a:r>
              <a:rPr lang="en-US" dirty="0" smtClean="0">
                <a:solidFill>
                  <a:srgbClr val="FF0000"/>
                </a:solidFill>
              </a:rPr>
              <a:t>Starvation</a:t>
            </a:r>
          </a:p>
          <a:p>
            <a:pPr lvl="1"/>
            <a:r>
              <a:rPr lang="en-US" dirty="0" smtClean="0"/>
              <a:t>Prioritizing packets can lead to starvation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lower priority packets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</a:t>
            </a:r>
            <a:r>
              <a:rPr lang="en-US" dirty="0" smtClean="0">
                <a:solidFill>
                  <a:srgbClr val="FF0000"/>
                </a:solidFill>
              </a:rPr>
              <a:t>: Time-Based Packet Batching</a:t>
            </a:r>
            <a:endParaRPr lang="en-US" dirty="0" smtClean="0"/>
          </a:p>
          <a:p>
            <a:pPr lvl="1"/>
            <a:r>
              <a:rPr lang="en-US" dirty="0" smtClean="0"/>
              <a:t>New batches are formed at every T cycles </a:t>
            </a:r>
            <a:endParaRPr lang="en-US" b="1" dirty="0" smtClean="0">
              <a:solidFill>
                <a:srgbClr val="002060"/>
              </a:solidFill>
            </a:endParaRPr>
          </a:p>
          <a:p>
            <a:pPr lvl="1"/>
            <a:endParaRPr lang="en-US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/>
              <a:t>Packets of older batches are prioritized over younger batches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63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Tag header of the packet with priority bits before injection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Priority(P)?</a:t>
            </a:r>
          </a:p>
          <a:p>
            <a:pPr lvl="1"/>
            <a:r>
              <a:rPr lang="en-US" dirty="0" smtClean="0"/>
              <a:t>P’s batch  				           </a:t>
            </a:r>
            <a:r>
              <a:rPr lang="en-US" i="1" dirty="0" smtClean="0"/>
              <a:t>(highest priority)</a:t>
            </a:r>
          </a:p>
          <a:p>
            <a:pPr lvl="1"/>
            <a:r>
              <a:rPr lang="en-US" dirty="0" smtClean="0"/>
              <a:t>P’s Slack</a:t>
            </a:r>
          </a:p>
          <a:p>
            <a:pPr lvl="1"/>
            <a:r>
              <a:rPr lang="en-US" dirty="0" smtClean="0"/>
              <a:t>Local Round-Robin                                        </a:t>
            </a:r>
            <a:r>
              <a:rPr lang="en-US" sz="2200" i="1" dirty="0" smtClean="0"/>
              <a:t>(final tie breaker)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457804" y="1981200"/>
            <a:ext cx="822960" cy="533400"/>
          </a:xfrm>
          <a:prstGeom prst="rect">
            <a:avLst/>
          </a:prstGeom>
          <a:solidFill>
            <a:srgbClr val="C8960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PredL2</a:t>
            </a:r>
          </a:p>
          <a:p>
            <a:pPr algn="ctr"/>
            <a:r>
              <a:rPr lang="en-US" dirty="0" smtClean="0"/>
              <a:t>(2 bits)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91820" y="1981200"/>
            <a:ext cx="820615" cy="533400"/>
          </a:xfrm>
          <a:prstGeom prst="rect">
            <a:avLst/>
          </a:prstGeom>
          <a:solidFill>
            <a:srgbClr val="FF99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MyL2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(1 bit)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50116" y="1981200"/>
            <a:ext cx="1280160" cy="5334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HopEstimate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(2 bits)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81400" y="1981200"/>
            <a:ext cx="82296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Batch</a:t>
            </a:r>
          </a:p>
          <a:p>
            <a:pPr algn="ctr"/>
            <a:r>
              <a:rPr lang="en-US" dirty="0" smtClean="0"/>
              <a:t>(3 bits)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169796" y="2017068"/>
            <a:ext cx="1953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Priority (P) =</a:t>
            </a:r>
            <a:endParaRPr lang="en-US" sz="2400" b="1" dirty="0"/>
          </a:p>
        </p:txBody>
      </p:sp>
    </p:spTree>
    <p:custDataLst>
      <p:tags r:id="rId1"/>
    </p:custDataLst>
  </p:cSld>
  <p:clrMapOvr>
    <a:masterClrMapping/>
  </p:clrMapOvr>
  <p:transition advTm="129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Packet Scheduling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Level Parallelism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Aérgia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Concept of Slack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Estimating Slack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874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 Methodology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64-core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x86 processor model based on Intel Pentium 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2 GHz processor, 128-entry instruction window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32KB private L1 and 1MB per core shared L2 caches, 32  miss buffers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4GB DRAM, 320 cycle access latency, 4 on-chip DRAM controllers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Detailed Network-on-Chip model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2-stage routers (with speculation  and look ahead routing)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Wormhole switching (8 flit data packets)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Virtual channel flow control (6 VCs, 5 flit buffer depth)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8x8 Mesh (128 bit bi-directional channels)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Benchmarks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Multiprogrammed scientific, server, desktop workloads (35 applications)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96 workload combinations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Round Robin &amp; Age</a:t>
            </a:r>
          </a:p>
          <a:p>
            <a:pPr lvl="1"/>
            <a:r>
              <a:rPr lang="en-US" dirty="0" smtClean="0"/>
              <a:t>Local and application oblivious</a:t>
            </a:r>
          </a:p>
          <a:p>
            <a:pPr lvl="1"/>
            <a:r>
              <a:rPr lang="en-US" dirty="0" smtClean="0"/>
              <a:t>Age is biased towards heavy applications</a:t>
            </a:r>
          </a:p>
          <a:p>
            <a:r>
              <a:rPr lang="en-US" b="1" dirty="0" smtClean="0"/>
              <a:t>Globally Synchronized Frames (GSF) </a:t>
            </a:r>
            <a:br>
              <a:rPr lang="en-US" b="1" dirty="0" smtClean="0"/>
            </a:br>
            <a:r>
              <a:rPr lang="en-US" sz="1600" dirty="0" smtClean="0"/>
              <a:t>[Lee et al., ISCA 2008]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 smtClean="0">
                <a:solidFill>
                  <a:srgbClr val="FF0000"/>
                </a:solidFill>
              </a:rPr>
              <a:t>bandwidth fairness </a:t>
            </a:r>
            <a:r>
              <a:rPr lang="en-US" dirty="0" smtClean="0"/>
              <a:t>at the expense of </a:t>
            </a:r>
            <a:r>
              <a:rPr lang="en-US" dirty="0" smtClean="0">
                <a:solidFill>
                  <a:srgbClr val="FF0000"/>
                </a:solidFill>
              </a:rPr>
              <a:t>system performance</a:t>
            </a:r>
          </a:p>
          <a:p>
            <a:pPr lvl="1"/>
            <a:r>
              <a:rPr lang="en-US" dirty="0" smtClean="0"/>
              <a:t>Penalizes heavy and bursty applications </a:t>
            </a:r>
          </a:p>
          <a:p>
            <a:r>
              <a:rPr lang="en-US" b="1" dirty="0" smtClean="0"/>
              <a:t>Application-Aware Prioritization Policies (SJF) </a:t>
            </a:r>
            <a:br>
              <a:rPr lang="en-US" b="1" dirty="0" smtClean="0"/>
            </a:br>
            <a:r>
              <a:rPr lang="en-US" sz="1600" dirty="0" smtClean="0"/>
              <a:t>[Das et al., MICRO 2009]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Shortest-Job-First Principle</a:t>
            </a:r>
          </a:p>
          <a:p>
            <a:pPr lvl="1"/>
            <a:r>
              <a:rPr lang="en-US" dirty="0" smtClean="0"/>
              <a:t>Packet scheduling policies which prioritize network sensitive applications which inject lower load </a:t>
            </a:r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804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SJF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provides 8.9% improvement</a:t>
            </a:r>
            <a:br>
              <a:rPr lang="en-US" sz="2400" dirty="0" smtClean="0"/>
            </a:br>
            <a:r>
              <a:rPr lang="en-US" sz="2400" dirty="0" smtClean="0"/>
              <a:t>in weighted speedup</a:t>
            </a:r>
          </a:p>
          <a:p>
            <a:r>
              <a:rPr lang="en-US" sz="2400" dirty="0" smtClean="0"/>
              <a:t>Aérgia improves system </a:t>
            </a:r>
            <a:br>
              <a:rPr lang="en-US" sz="2400" dirty="0" smtClean="0"/>
            </a:br>
            <a:r>
              <a:rPr lang="en-US" sz="2400" dirty="0" smtClean="0"/>
              <a:t>throughput by 10.3%</a:t>
            </a:r>
          </a:p>
          <a:p>
            <a:r>
              <a:rPr lang="en-US" sz="2400" dirty="0" err="1" smtClean="0"/>
              <a:t>Aérgia+SJF</a:t>
            </a:r>
            <a:r>
              <a:rPr lang="en-US" sz="2400" dirty="0" smtClean="0"/>
              <a:t> improves system </a:t>
            </a:r>
            <a:br>
              <a:rPr lang="en-US" sz="2400" dirty="0" smtClean="0"/>
            </a:br>
            <a:r>
              <a:rPr lang="en-US" sz="2400" dirty="0" smtClean="0"/>
              <a:t>throughput by 16.1%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5486400" y="685800"/>
          <a:ext cx="3657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rot="16200000" flipV="1">
            <a:off x="7640161" y="2425859"/>
            <a:ext cx="320834" cy="301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8002382" y="2405492"/>
            <a:ext cx="370616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8277226" y="2299336"/>
            <a:ext cx="579120" cy="380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" name="Straight Connector 7"/>
          <p:cNvCxnSpPr/>
          <p:nvPr/>
        </p:nvCxnSpPr>
        <p:spPr>
          <a:xfrm>
            <a:off x="7239000" y="2590800"/>
            <a:ext cx="1524000" cy="762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257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Unfairness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SJF does not imbalance</a:t>
            </a:r>
            <a:br>
              <a:rPr lang="en-US" sz="2400" dirty="0" smtClean="0"/>
            </a:br>
            <a:r>
              <a:rPr lang="en-US" sz="2400" dirty="0" smtClean="0"/>
              <a:t> network fairness</a:t>
            </a:r>
          </a:p>
          <a:p>
            <a:r>
              <a:rPr lang="en-US" sz="2400" dirty="0" err="1" smtClean="0"/>
              <a:t>Aergia</a:t>
            </a:r>
            <a:r>
              <a:rPr lang="en-US" sz="2400" dirty="0" smtClean="0"/>
              <a:t> improves network</a:t>
            </a:r>
            <a:br>
              <a:rPr lang="en-US" sz="2400" dirty="0" smtClean="0"/>
            </a:br>
            <a:r>
              <a:rPr lang="en-US" sz="2400" dirty="0" smtClean="0"/>
              <a:t>unfairness by 1.5X</a:t>
            </a:r>
          </a:p>
          <a:p>
            <a:r>
              <a:rPr lang="en-US" sz="2400" dirty="0" err="1" smtClean="0"/>
              <a:t>SJF+Aergia</a:t>
            </a:r>
            <a:r>
              <a:rPr lang="en-US" sz="2400" dirty="0" smtClean="0"/>
              <a:t> improves </a:t>
            </a:r>
            <a:br>
              <a:rPr lang="en-US" sz="2400" dirty="0" smtClean="0"/>
            </a:br>
            <a:r>
              <a:rPr lang="en-US" sz="2400" dirty="0" smtClean="0"/>
              <a:t>network unfairness by 1.3X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5158154" y="533399"/>
          <a:ext cx="3827585" cy="6054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6224954" y="2567354"/>
            <a:ext cx="252046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rot="16200000" flipH="1">
            <a:off x="7502770" y="3141784"/>
            <a:ext cx="1138814" cy="1004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5400000">
            <a:off x="8122418" y="2920722"/>
            <a:ext cx="715107" cy="837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custDataLst>
      <p:tags r:id="rId1"/>
    </p:custDataLst>
  </p:cSld>
  <p:clrMapOvr>
    <a:masterClrMapping/>
  </p:clrMapOvr>
  <p:transition advTm="465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Rectangle 220"/>
          <p:cNvSpPr>
            <a:spLocks noChangeArrowheads="1"/>
          </p:cNvSpPr>
          <p:nvPr/>
        </p:nvSpPr>
        <p:spPr bwMode="auto">
          <a:xfrm>
            <a:off x="7010400" y="3962400"/>
            <a:ext cx="1143000" cy="1676399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17"/>
          <p:cNvGrpSpPr/>
          <p:nvPr/>
        </p:nvGrpSpPr>
        <p:grpSpPr>
          <a:xfrm>
            <a:off x="4724400" y="2466788"/>
            <a:ext cx="2052161" cy="3781612"/>
            <a:chOff x="4724400" y="2466788"/>
            <a:chExt cx="2052161" cy="3781612"/>
          </a:xfrm>
        </p:grpSpPr>
        <p:sp>
          <p:nvSpPr>
            <p:cNvPr id="228" name="Rectangle 58"/>
            <p:cNvSpPr>
              <a:spLocks noChangeArrowheads="1"/>
            </p:cNvSpPr>
            <p:nvPr/>
          </p:nvSpPr>
          <p:spPr bwMode="auto">
            <a:xfrm>
              <a:off x="4819193" y="2812775"/>
              <a:ext cx="63639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63" name="Rectangle 93"/>
            <p:cNvSpPr>
              <a:spLocks noChangeArrowheads="1"/>
            </p:cNvSpPr>
            <p:nvPr/>
          </p:nvSpPr>
          <p:spPr bwMode="auto">
            <a:xfrm>
              <a:off x="4778855" y="3528989"/>
              <a:ext cx="66595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290" name="Rectangle 120"/>
            <p:cNvSpPr>
              <a:spLocks noChangeArrowheads="1"/>
            </p:cNvSpPr>
            <p:nvPr/>
          </p:nvSpPr>
          <p:spPr bwMode="auto">
            <a:xfrm>
              <a:off x="4744569" y="4251815"/>
              <a:ext cx="77162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319" name="Rectangle 149"/>
            <p:cNvSpPr>
              <a:spLocks noChangeArrowheads="1"/>
            </p:cNvSpPr>
            <p:nvPr/>
          </p:nvSpPr>
          <p:spPr bwMode="auto">
            <a:xfrm>
              <a:off x="4724400" y="4974641"/>
              <a:ext cx="75822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346" name="Rectangle 176"/>
            <p:cNvSpPr>
              <a:spLocks noChangeArrowheads="1"/>
            </p:cNvSpPr>
            <p:nvPr/>
          </p:nvSpPr>
          <p:spPr bwMode="auto">
            <a:xfrm>
              <a:off x="4907935" y="5697466"/>
              <a:ext cx="54021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174" name="Freeform 4"/>
            <p:cNvSpPr>
              <a:spLocks/>
            </p:cNvSpPr>
            <p:nvPr/>
          </p:nvSpPr>
          <p:spPr bwMode="auto">
            <a:xfrm>
              <a:off x="5817541" y="2743357"/>
              <a:ext cx="128071" cy="575175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5"/>
                </a:cxn>
                <a:cxn ang="0">
                  <a:pos x="127" y="522"/>
                </a:cxn>
                <a:cxn ang="0">
                  <a:pos x="127" y="0"/>
                </a:cxn>
                <a:cxn ang="0">
                  <a:pos x="0" y="87"/>
                </a:cxn>
              </a:cxnLst>
              <a:rect l="0" t="0" r="r" b="b"/>
              <a:pathLst>
                <a:path w="127" h="522">
                  <a:moveTo>
                    <a:pt x="0" y="87"/>
                  </a:moveTo>
                  <a:lnTo>
                    <a:pt x="0" y="435"/>
                  </a:lnTo>
                  <a:lnTo>
                    <a:pt x="127" y="522"/>
                  </a:lnTo>
                  <a:lnTo>
                    <a:pt x="127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5" name="Freeform 5"/>
            <p:cNvSpPr>
              <a:spLocks/>
            </p:cNvSpPr>
            <p:nvPr/>
          </p:nvSpPr>
          <p:spPr bwMode="auto">
            <a:xfrm>
              <a:off x="5817541" y="2743357"/>
              <a:ext cx="128071" cy="575175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5"/>
                </a:cxn>
                <a:cxn ang="0">
                  <a:pos x="127" y="522"/>
                </a:cxn>
                <a:cxn ang="0">
                  <a:pos x="127" y="0"/>
                </a:cxn>
                <a:cxn ang="0">
                  <a:pos x="0" y="87"/>
                </a:cxn>
              </a:cxnLst>
              <a:rect l="0" t="0" r="r" b="b"/>
              <a:pathLst>
                <a:path w="127" h="522">
                  <a:moveTo>
                    <a:pt x="0" y="87"/>
                  </a:moveTo>
                  <a:lnTo>
                    <a:pt x="0" y="435"/>
                  </a:lnTo>
                  <a:lnTo>
                    <a:pt x="127" y="522"/>
                  </a:lnTo>
                  <a:lnTo>
                    <a:pt x="127" y="0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6" name="Freeform 6"/>
            <p:cNvSpPr>
              <a:spLocks/>
            </p:cNvSpPr>
            <p:nvPr/>
          </p:nvSpPr>
          <p:spPr bwMode="auto">
            <a:xfrm>
              <a:off x="6590000" y="2743357"/>
              <a:ext cx="130088" cy="575175"/>
            </a:xfrm>
            <a:custGeom>
              <a:avLst/>
              <a:gdLst/>
              <a:ahLst/>
              <a:cxnLst>
                <a:cxn ang="0">
                  <a:pos x="129" y="87"/>
                </a:cxn>
                <a:cxn ang="0">
                  <a:pos x="129" y="435"/>
                </a:cxn>
                <a:cxn ang="0">
                  <a:pos x="0" y="522"/>
                </a:cxn>
                <a:cxn ang="0">
                  <a:pos x="0" y="0"/>
                </a:cxn>
                <a:cxn ang="0">
                  <a:pos x="129" y="87"/>
                </a:cxn>
              </a:cxnLst>
              <a:rect l="0" t="0" r="r" b="b"/>
              <a:pathLst>
                <a:path w="129" h="522">
                  <a:moveTo>
                    <a:pt x="129" y="87"/>
                  </a:moveTo>
                  <a:lnTo>
                    <a:pt x="129" y="435"/>
                  </a:lnTo>
                  <a:lnTo>
                    <a:pt x="0" y="522"/>
                  </a:lnTo>
                  <a:lnTo>
                    <a:pt x="0" y="0"/>
                  </a:lnTo>
                  <a:lnTo>
                    <a:pt x="129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7" name="Freeform 7"/>
            <p:cNvSpPr>
              <a:spLocks/>
            </p:cNvSpPr>
            <p:nvPr/>
          </p:nvSpPr>
          <p:spPr bwMode="auto">
            <a:xfrm>
              <a:off x="6590000" y="2743357"/>
              <a:ext cx="130088" cy="575175"/>
            </a:xfrm>
            <a:custGeom>
              <a:avLst/>
              <a:gdLst/>
              <a:ahLst/>
              <a:cxnLst>
                <a:cxn ang="0">
                  <a:pos x="129" y="87"/>
                </a:cxn>
                <a:cxn ang="0">
                  <a:pos x="129" y="435"/>
                </a:cxn>
                <a:cxn ang="0">
                  <a:pos x="0" y="522"/>
                </a:cxn>
                <a:cxn ang="0">
                  <a:pos x="0" y="0"/>
                </a:cxn>
                <a:cxn ang="0">
                  <a:pos x="129" y="87"/>
                </a:cxn>
              </a:cxnLst>
              <a:rect l="0" t="0" r="r" b="b"/>
              <a:pathLst>
                <a:path w="129" h="522">
                  <a:moveTo>
                    <a:pt x="129" y="87"/>
                  </a:moveTo>
                  <a:lnTo>
                    <a:pt x="129" y="435"/>
                  </a:lnTo>
                  <a:lnTo>
                    <a:pt x="0" y="522"/>
                  </a:lnTo>
                  <a:lnTo>
                    <a:pt x="0" y="0"/>
                  </a:lnTo>
                  <a:lnTo>
                    <a:pt x="129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8" name="Rectangle 8"/>
            <p:cNvSpPr>
              <a:spLocks noChangeArrowheads="1"/>
            </p:cNvSpPr>
            <p:nvPr/>
          </p:nvSpPr>
          <p:spPr bwMode="auto">
            <a:xfrm>
              <a:off x="6023261" y="2743357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9" name="Rectangle 9"/>
            <p:cNvSpPr>
              <a:spLocks noChangeArrowheads="1"/>
            </p:cNvSpPr>
            <p:nvPr/>
          </p:nvSpPr>
          <p:spPr bwMode="auto">
            <a:xfrm>
              <a:off x="6023261" y="2743357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6108978" y="2746662"/>
              <a:ext cx="26930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100" b="1" dirty="0">
                  <a:solidFill>
                    <a:srgbClr val="000000"/>
                  </a:solidFill>
                  <a:ea typeface="굴림" pitchFamily="50" charset="-127"/>
                </a:rPr>
                <a:t>VC </a:t>
              </a:r>
              <a:r>
                <a:rPr lang="en-US" altLang="ko-KR" sz="1100" b="1" dirty="0" smtClean="0">
                  <a:solidFill>
                    <a:srgbClr val="000000"/>
                  </a:solidFill>
                  <a:ea typeface="굴림" pitchFamily="50" charset="-127"/>
                </a:rPr>
                <a:t>0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182" name="Freeform 12"/>
            <p:cNvSpPr>
              <a:spLocks noEditPoints="1"/>
            </p:cNvSpPr>
            <p:nvPr/>
          </p:nvSpPr>
          <p:spPr bwMode="auto">
            <a:xfrm>
              <a:off x="5476691" y="2466788"/>
              <a:ext cx="1299870" cy="902431"/>
            </a:xfrm>
            <a:custGeom>
              <a:avLst/>
              <a:gdLst/>
              <a:ahLst/>
              <a:cxnLst>
                <a:cxn ang="0">
                  <a:pos x="26" y="192"/>
                </a:cxn>
                <a:cxn ang="0">
                  <a:pos x="26" y="372"/>
                </a:cxn>
                <a:cxn ang="0">
                  <a:pos x="13" y="538"/>
                </a:cxn>
                <a:cxn ang="0">
                  <a:pos x="0" y="679"/>
                </a:cxn>
                <a:cxn ang="0">
                  <a:pos x="0" y="807"/>
                </a:cxn>
                <a:cxn ang="0">
                  <a:pos x="13" y="948"/>
                </a:cxn>
                <a:cxn ang="0">
                  <a:pos x="26" y="1114"/>
                </a:cxn>
                <a:cxn ang="0">
                  <a:pos x="26" y="1344"/>
                </a:cxn>
                <a:cxn ang="0">
                  <a:pos x="26" y="1524"/>
                </a:cxn>
                <a:cxn ang="0">
                  <a:pos x="13" y="1690"/>
                </a:cxn>
                <a:cxn ang="0">
                  <a:pos x="0" y="1831"/>
                </a:cxn>
                <a:cxn ang="0">
                  <a:pos x="48" y="1937"/>
                </a:cxn>
                <a:cxn ang="0">
                  <a:pos x="188" y="1924"/>
                </a:cxn>
                <a:cxn ang="0">
                  <a:pos x="355" y="1911"/>
                </a:cxn>
                <a:cxn ang="0">
                  <a:pos x="585" y="1911"/>
                </a:cxn>
                <a:cxn ang="0">
                  <a:pos x="764" y="1911"/>
                </a:cxn>
                <a:cxn ang="0">
                  <a:pos x="931" y="1924"/>
                </a:cxn>
                <a:cxn ang="0">
                  <a:pos x="1072" y="1937"/>
                </a:cxn>
                <a:cxn ang="0">
                  <a:pos x="1200" y="1937"/>
                </a:cxn>
                <a:cxn ang="0">
                  <a:pos x="1340" y="1924"/>
                </a:cxn>
                <a:cxn ang="0">
                  <a:pos x="1507" y="1911"/>
                </a:cxn>
                <a:cxn ang="0">
                  <a:pos x="1737" y="1911"/>
                </a:cxn>
                <a:cxn ang="0">
                  <a:pos x="1916" y="1911"/>
                </a:cxn>
                <a:cxn ang="0">
                  <a:pos x="2083" y="1924"/>
                </a:cxn>
                <a:cxn ang="0">
                  <a:pos x="2224" y="1937"/>
                </a:cxn>
                <a:cxn ang="0">
                  <a:pos x="2352" y="1937"/>
                </a:cxn>
                <a:cxn ang="0">
                  <a:pos x="2492" y="1924"/>
                </a:cxn>
                <a:cxn ang="0">
                  <a:pos x="2659" y="1911"/>
                </a:cxn>
                <a:cxn ang="0">
                  <a:pos x="2889" y="1911"/>
                </a:cxn>
                <a:cxn ang="0">
                  <a:pos x="3024" y="1892"/>
                </a:cxn>
                <a:cxn ang="0">
                  <a:pos x="3037" y="1726"/>
                </a:cxn>
                <a:cxn ang="0">
                  <a:pos x="3049" y="1585"/>
                </a:cxn>
                <a:cxn ang="0">
                  <a:pos x="3049" y="1457"/>
                </a:cxn>
                <a:cxn ang="0">
                  <a:pos x="3037" y="1316"/>
                </a:cxn>
                <a:cxn ang="0">
                  <a:pos x="3024" y="1150"/>
                </a:cxn>
                <a:cxn ang="0">
                  <a:pos x="3024" y="920"/>
                </a:cxn>
                <a:cxn ang="0">
                  <a:pos x="3024" y="740"/>
                </a:cxn>
                <a:cxn ang="0">
                  <a:pos x="3037" y="574"/>
                </a:cxn>
                <a:cxn ang="0">
                  <a:pos x="3049" y="433"/>
                </a:cxn>
                <a:cxn ang="0">
                  <a:pos x="3049" y="305"/>
                </a:cxn>
                <a:cxn ang="0">
                  <a:pos x="3037" y="164"/>
                </a:cxn>
                <a:cxn ang="0">
                  <a:pos x="3021" y="26"/>
                </a:cxn>
                <a:cxn ang="0">
                  <a:pos x="2791" y="26"/>
                </a:cxn>
                <a:cxn ang="0">
                  <a:pos x="2612" y="26"/>
                </a:cxn>
                <a:cxn ang="0">
                  <a:pos x="2445" y="13"/>
                </a:cxn>
                <a:cxn ang="0">
                  <a:pos x="2304" y="0"/>
                </a:cxn>
                <a:cxn ang="0">
                  <a:pos x="2176" y="0"/>
                </a:cxn>
                <a:cxn ang="0">
                  <a:pos x="2036" y="13"/>
                </a:cxn>
                <a:cxn ang="0">
                  <a:pos x="1869" y="26"/>
                </a:cxn>
                <a:cxn ang="0">
                  <a:pos x="1639" y="26"/>
                </a:cxn>
                <a:cxn ang="0">
                  <a:pos x="1460" y="26"/>
                </a:cxn>
                <a:cxn ang="0">
                  <a:pos x="1293" y="13"/>
                </a:cxn>
                <a:cxn ang="0">
                  <a:pos x="1152" y="0"/>
                </a:cxn>
                <a:cxn ang="0">
                  <a:pos x="1024" y="0"/>
                </a:cxn>
                <a:cxn ang="0">
                  <a:pos x="884" y="13"/>
                </a:cxn>
                <a:cxn ang="0">
                  <a:pos x="717" y="26"/>
                </a:cxn>
                <a:cxn ang="0">
                  <a:pos x="487" y="26"/>
                </a:cxn>
                <a:cxn ang="0">
                  <a:pos x="308" y="26"/>
                </a:cxn>
                <a:cxn ang="0">
                  <a:pos x="141" y="13"/>
                </a:cxn>
                <a:cxn ang="0">
                  <a:pos x="13" y="0"/>
                </a:cxn>
              </a:cxnLst>
              <a:rect l="0" t="0" r="r" b="b"/>
              <a:pathLst>
                <a:path w="3049" h="1937">
                  <a:moveTo>
                    <a:pt x="26" y="39"/>
                  </a:moveTo>
                  <a:lnTo>
                    <a:pt x="26" y="64"/>
                  </a:lnTo>
                  <a:cubicBezTo>
                    <a:pt x="26" y="72"/>
                    <a:pt x="20" y="77"/>
                    <a:pt x="13" y="77"/>
                  </a:cubicBezTo>
                  <a:cubicBezTo>
                    <a:pt x="6" y="77"/>
                    <a:pt x="0" y="72"/>
                    <a:pt x="0" y="64"/>
                  </a:cubicBezTo>
                  <a:lnTo>
                    <a:pt x="0" y="39"/>
                  </a:lnTo>
                  <a:cubicBezTo>
                    <a:pt x="0" y="32"/>
                    <a:pt x="6" y="26"/>
                    <a:pt x="13" y="26"/>
                  </a:cubicBezTo>
                  <a:cubicBezTo>
                    <a:pt x="20" y="26"/>
                    <a:pt x="26" y="32"/>
                    <a:pt x="26" y="39"/>
                  </a:cubicBezTo>
                  <a:close/>
                  <a:moveTo>
                    <a:pt x="26" y="116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6"/>
                  </a:lnTo>
                  <a:cubicBezTo>
                    <a:pt x="0" y="109"/>
                    <a:pt x="6" y="103"/>
                    <a:pt x="13" y="103"/>
                  </a:cubicBezTo>
                  <a:cubicBezTo>
                    <a:pt x="20" y="103"/>
                    <a:pt x="26" y="109"/>
                    <a:pt x="26" y="116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80"/>
                    <a:pt x="13" y="180"/>
                  </a:cubicBezTo>
                  <a:cubicBezTo>
                    <a:pt x="20" y="180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8"/>
                    <a:pt x="13" y="308"/>
                  </a:cubicBezTo>
                  <a:cubicBezTo>
                    <a:pt x="6" y="308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2"/>
                  </a:lnTo>
                  <a:cubicBezTo>
                    <a:pt x="26" y="379"/>
                    <a:pt x="20" y="384"/>
                    <a:pt x="13" y="384"/>
                  </a:cubicBezTo>
                  <a:cubicBezTo>
                    <a:pt x="6" y="384"/>
                    <a:pt x="0" y="379"/>
                    <a:pt x="0" y="372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6"/>
                    <a:pt x="20" y="461"/>
                    <a:pt x="13" y="461"/>
                  </a:cubicBezTo>
                  <a:cubicBezTo>
                    <a:pt x="6" y="461"/>
                    <a:pt x="0" y="456"/>
                    <a:pt x="0" y="448"/>
                  </a:cubicBezTo>
                  <a:lnTo>
                    <a:pt x="0" y="423"/>
                  </a:lnTo>
                  <a:cubicBezTo>
                    <a:pt x="0" y="416"/>
                    <a:pt x="6" y="410"/>
                    <a:pt x="13" y="410"/>
                  </a:cubicBezTo>
                  <a:cubicBezTo>
                    <a:pt x="20" y="410"/>
                    <a:pt x="26" y="416"/>
                    <a:pt x="26" y="423"/>
                  </a:cubicBezTo>
                  <a:close/>
                  <a:moveTo>
                    <a:pt x="26" y="500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500"/>
                  </a:lnTo>
                  <a:cubicBezTo>
                    <a:pt x="0" y="493"/>
                    <a:pt x="6" y="487"/>
                    <a:pt x="13" y="487"/>
                  </a:cubicBezTo>
                  <a:cubicBezTo>
                    <a:pt x="20" y="487"/>
                    <a:pt x="26" y="493"/>
                    <a:pt x="26" y="500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4"/>
                    <a:pt x="13" y="564"/>
                  </a:cubicBezTo>
                  <a:cubicBezTo>
                    <a:pt x="20" y="564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2"/>
                    <a:pt x="13" y="692"/>
                  </a:cubicBezTo>
                  <a:cubicBezTo>
                    <a:pt x="6" y="692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6"/>
                  </a:lnTo>
                  <a:cubicBezTo>
                    <a:pt x="26" y="763"/>
                    <a:pt x="20" y="768"/>
                    <a:pt x="13" y="768"/>
                  </a:cubicBezTo>
                  <a:cubicBezTo>
                    <a:pt x="6" y="768"/>
                    <a:pt x="0" y="763"/>
                    <a:pt x="0" y="756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40"/>
                    <a:pt x="20" y="845"/>
                    <a:pt x="13" y="845"/>
                  </a:cubicBezTo>
                  <a:cubicBezTo>
                    <a:pt x="6" y="845"/>
                    <a:pt x="0" y="840"/>
                    <a:pt x="0" y="832"/>
                  </a:cubicBezTo>
                  <a:lnTo>
                    <a:pt x="0" y="807"/>
                  </a:lnTo>
                  <a:cubicBezTo>
                    <a:pt x="0" y="800"/>
                    <a:pt x="6" y="794"/>
                    <a:pt x="13" y="794"/>
                  </a:cubicBezTo>
                  <a:cubicBezTo>
                    <a:pt x="20" y="794"/>
                    <a:pt x="26" y="800"/>
                    <a:pt x="26" y="807"/>
                  </a:cubicBezTo>
                  <a:close/>
                  <a:moveTo>
                    <a:pt x="26" y="884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4"/>
                  </a:lnTo>
                  <a:cubicBezTo>
                    <a:pt x="0" y="877"/>
                    <a:pt x="6" y="871"/>
                    <a:pt x="13" y="871"/>
                  </a:cubicBezTo>
                  <a:cubicBezTo>
                    <a:pt x="20" y="871"/>
                    <a:pt x="26" y="877"/>
                    <a:pt x="26" y="884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8"/>
                    <a:pt x="13" y="948"/>
                  </a:cubicBezTo>
                  <a:cubicBezTo>
                    <a:pt x="20" y="948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6"/>
                    <a:pt x="13" y="1076"/>
                  </a:cubicBezTo>
                  <a:cubicBezTo>
                    <a:pt x="6" y="1076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40"/>
                  </a:lnTo>
                  <a:cubicBezTo>
                    <a:pt x="26" y="1147"/>
                    <a:pt x="20" y="1152"/>
                    <a:pt x="13" y="1152"/>
                  </a:cubicBezTo>
                  <a:cubicBezTo>
                    <a:pt x="6" y="1152"/>
                    <a:pt x="0" y="1147"/>
                    <a:pt x="0" y="1140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4"/>
                    <a:pt x="20" y="1229"/>
                    <a:pt x="13" y="1229"/>
                  </a:cubicBezTo>
                  <a:cubicBezTo>
                    <a:pt x="6" y="1229"/>
                    <a:pt x="0" y="1224"/>
                    <a:pt x="0" y="1216"/>
                  </a:cubicBezTo>
                  <a:lnTo>
                    <a:pt x="0" y="1191"/>
                  </a:lnTo>
                  <a:cubicBezTo>
                    <a:pt x="0" y="1184"/>
                    <a:pt x="6" y="1178"/>
                    <a:pt x="13" y="1178"/>
                  </a:cubicBezTo>
                  <a:cubicBezTo>
                    <a:pt x="20" y="1178"/>
                    <a:pt x="26" y="1184"/>
                    <a:pt x="26" y="1191"/>
                  </a:cubicBezTo>
                  <a:close/>
                  <a:moveTo>
                    <a:pt x="26" y="1268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8"/>
                  </a:lnTo>
                  <a:cubicBezTo>
                    <a:pt x="0" y="1261"/>
                    <a:pt x="6" y="1255"/>
                    <a:pt x="13" y="1255"/>
                  </a:cubicBezTo>
                  <a:cubicBezTo>
                    <a:pt x="20" y="1255"/>
                    <a:pt x="26" y="1261"/>
                    <a:pt x="26" y="1268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2"/>
                    <a:pt x="13" y="1332"/>
                  </a:cubicBezTo>
                  <a:cubicBezTo>
                    <a:pt x="20" y="1332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60"/>
                    <a:pt x="13" y="1460"/>
                  </a:cubicBezTo>
                  <a:cubicBezTo>
                    <a:pt x="6" y="1460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26" y="1498"/>
                  </a:moveTo>
                  <a:lnTo>
                    <a:pt x="26" y="1524"/>
                  </a:lnTo>
                  <a:cubicBezTo>
                    <a:pt x="26" y="1531"/>
                    <a:pt x="20" y="1536"/>
                    <a:pt x="13" y="1536"/>
                  </a:cubicBezTo>
                  <a:cubicBezTo>
                    <a:pt x="6" y="1536"/>
                    <a:pt x="0" y="1531"/>
                    <a:pt x="0" y="1524"/>
                  </a:cubicBezTo>
                  <a:lnTo>
                    <a:pt x="0" y="1498"/>
                  </a:lnTo>
                  <a:cubicBezTo>
                    <a:pt x="0" y="1491"/>
                    <a:pt x="6" y="1485"/>
                    <a:pt x="13" y="1485"/>
                  </a:cubicBezTo>
                  <a:cubicBezTo>
                    <a:pt x="20" y="1485"/>
                    <a:pt x="26" y="1491"/>
                    <a:pt x="26" y="1498"/>
                  </a:cubicBezTo>
                  <a:close/>
                  <a:moveTo>
                    <a:pt x="26" y="1575"/>
                  </a:moveTo>
                  <a:lnTo>
                    <a:pt x="26" y="1600"/>
                  </a:lnTo>
                  <a:cubicBezTo>
                    <a:pt x="26" y="1608"/>
                    <a:pt x="20" y="1613"/>
                    <a:pt x="13" y="1613"/>
                  </a:cubicBezTo>
                  <a:cubicBezTo>
                    <a:pt x="6" y="1613"/>
                    <a:pt x="0" y="1608"/>
                    <a:pt x="0" y="1600"/>
                  </a:cubicBezTo>
                  <a:lnTo>
                    <a:pt x="0" y="1575"/>
                  </a:lnTo>
                  <a:cubicBezTo>
                    <a:pt x="0" y="1568"/>
                    <a:pt x="6" y="1562"/>
                    <a:pt x="13" y="1562"/>
                  </a:cubicBezTo>
                  <a:cubicBezTo>
                    <a:pt x="20" y="1562"/>
                    <a:pt x="26" y="1568"/>
                    <a:pt x="26" y="1575"/>
                  </a:cubicBezTo>
                  <a:close/>
                  <a:moveTo>
                    <a:pt x="26" y="1652"/>
                  </a:moveTo>
                  <a:lnTo>
                    <a:pt x="26" y="1677"/>
                  </a:lnTo>
                  <a:cubicBezTo>
                    <a:pt x="26" y="1684"/>
                    <a:pt x="20" y="1690"/>
                    <a:pt x="13" y="1690"/>
                  </a:cubicBezTo>
                  <a:cubicBezTo>
                    <a:pt x="6" y="1690"/>
                    <a:pt x="0" y="1684"/>
                    <a:pt x="0" y="1677"/>
                  </a:cubicBezTo>
                  <a:lnTo>
                    <a:pt x="0" y="1652"/>
                  </a:lnTo>
                  <a:cubicBezTo>
                    <a:pt x="0" y="1645"/>
                    <a:pt x="6" y="1639"/>
                    <a:pt x="13" y="1639"/>
                  </a:cubicBezTo>
                  <a:cubicBezTo>
                    <a:pt x="20" y="1639"/>
                    <a:pt x="26" y="1645"/>
                    <a:pt x="26" y="1652"/>
                  </a:cubicBezTo>
                  <a:close/>
                  <a:moveTo>
                    <a:pt x="26" y="1728"/>
                  </a:moveTo>
                  <a:lnTo>
                    <a:pt x="26" y="1754"/>
                  </a:lnTo>
                  <a:cubicBezTo>
                    <a:pt x="26" y="1761"/>
                    <a:pt x="20" y="1767"/>
                    <a:pt x="13" y="1767"/>
                  </a:cubicBezTo>
                  <a:cubicBezTo>
                    <a:pt x="6" y="1767"/>
                    <a:pt x="0" y="1761"/>
                    <a:pt x="0" y="1754"/>
                  </a:cubicBezTo>
                  <a:lnTo>
                    <a:pt x="0" y="1728"/>
                  </a:lnTo>
                  <a:cubicBezTo>
                    <a:pt x="0" y="1721"/>
                    <a:pt x="6" y="1716"/>
                    <a:pt x="13" y="1716"/>
                  </a:cubicBezTo>
                  <a:cubicBezTo>
                    <a:pt x="20" y="1716"/>
                    <a:pt x="26" y="1721"/>
                    <a:pt x="26" y="1728"/>
                  </a:cubicBezTo>
                  <a:close/>
                  <a:moveTo>
                    <a:pt x="26" y="1805"/>
                  </a:moveTo>
                  <a:lnTo>
                    <a:pt x="26" y="1831"/>
                  </a:lnTo>
                  <a:cubicBezTo>
                    <a:pt x="26" y="1838"/>
                    <a:pt x="20" y="1844"/>
                    <a:pt x="13" y="1844"/>
                  </a:cubicBezTo>
                  <a:cubicBezTo>
                    <a:pt x="6" y="1844"/>
                    <a:pt x="0" y="1838"/>
                    <a:pt x="0" y="1831"/>
                  </a:cubicBezTo>
                  <a:lnTo>
                    <a:pt x="0" y="1805"/>
                  </a:lnTo>
                  <a:cubicBezTo>
                    <a:pt x="0" y="1798"/>
                    <a:pt x="6" y="1792"/>
                    <a:pt x="13" y="1792"/>
                  </a:cubicBezTo>
                  <a:cubicBezTo>
                    <a:pt x="20" y="1792"/>
                    <a:pt x="26" y="1798"/>
                    <a:pt x="26" y="1805"/>
                  </a:cubicBezTo>
                  <a:close/>
                  <a:moveTo>
                    <a:pt x="26" y="1882"/>
                  </a:moveTo>
                  <a:lnTo>
                    <a:pt x="26" y="1908"/>
                  </a:lnTo>
                  <a:cubicBezTo>
                    <a:pt x="26" y="1915"/>
                    <a:pt x="20" y="1920"/>
                    <a:pt x="13" y="1920"/>
                  </a:cubicBezTo>
                  <a:cubicBezTo>
                    <a:pt x="6" y="1920"/>
                    <a:pt x="0" y="1915"/>
                    <a:pt x="0" y="1908"/>
                  </a:cubicBezTo>
                  <a:lnTo>
                    <a:pt x="0" y="1882"/>
                  </a:lnTo>
                  <a:cubicBezTo>
                    <a:pt x="0" y="1875"/>
                    <a:pt x="6" y="1869"/>
                    <a:pt x="13" y="1869"/>
                  </a:cubicBezTo>
                  <a:cubicBezTo>
                    <a:pt x="20" y="1869"/>
                    <a:pt x="26" y="1875"/>
                    <a:pt x="26" y="1882"/>
                  </a:cubicBezTo>
                  <a:close/>
                  <a:moveTo>
                    <a:pt x="48" y="1911"/>
                  </a:moveTo>
                  <a:lnTo>
                    <a:pt x="73" y="1911"/>
                  </a:lnTo>
                  <a:cubicBezTo>
                    <a:pt x="80" y="1911"/>
                    <a:pt x="86" y="1917"/>
                    <a:pt x="86" y="1924"/>
                  </a:cubicBezTo>
                  <a:cubicBezTo>
                    <a:pt x="86" y="1931"/>
                    <a:pt x="80" y="1937"/>
                    <a:pt x="73" y="1937"/>
                  </a:cubicBezTo>
                  <a:lnTo>
                    <a:pt x="48" y="1937"/>
                  </a:lnTo>
                  <a:cubicBezTo>
                    <a:pt x="41" y="1937"/>
                    <a:pt x="35" y="1931"/>
                    <a:pt x="35" y="1924"/>
                  </a:cubicBezTo>
                  <a:cubicBezTo>
                    <a:pt x="35" y="1917"/>
                    <a:pt x="41" y="1911"/>
                    <a:pt x="48" y="1911"/>
                  </a:cubicBezTo>
                  <a:close/>
                  <a:moveTo>
                    <a:pt x="124" y="1911"/>
                  </a:moveTo>
                  <a:lnTo>
                    <a:pt x="150" y="1911"/>
                  </a:lnTo>
                  <a:cubicBezTo>
                    <a:pt x="157" y="1911"/>
                    <a:pt x="163" y="1917"/>
                    <a:pt x="163" y="1924"/>
                  </a:cubicBezTo>
                  <a:cubicBezTo>
                    <a:pt x="163" y="1931"/>
                    <a:pt x="157" y="1937"/>
                    <a:pt x="150" y="1937"/>
                  </a:cubicBezTo>
                  <a:lnTo>
                    <a:pt x="124" y="1937"/>
                  </a:lnTo>
                  <a:cubicBezTo>
                    <a:pt x="117" y="1937"/>
                    <a:pt x="112" y="1931"/>
                    <a:pt x="112" y="1924"/>
                  </a:cubicBezTo>
                  <a:cubicBezTo>
                    <a:pt x="112" y="1917"/>
                    <a:pt x="117" y="1911"/>
                    <a:pt x="124" y="1911"/>
                  </a:cubicBezTo>
                  <a:close/>
                  <a:moveTo>
                    <a:pt x="201" y="1911"/>
                  </a:moveTo>
                  <a:lnTo>
                    <a:pt x="227" y="1911"/>
                  </a:lnTo>
                  <a:cubicBezTo>
                    <a:pt x="234" y="1911"/>
                    <a:pt x="240" y="1917"/>
                    <a:pt x="240" y="1924"/>
                  </a:cubicBezTo>
                  <a:cubicBezTo>
                    <a:pt x="240" y="1931"/>
                    <a:pt x="234" y="1937"/>
                    <a:pt x="227" y="1937"/>
                  </a:cubicBezTo>
                  <a:lnTo>
                    <a:pt x="201" y="1937"/>
                  </a:lnTo>
                  <a:cubicBezTo>
                    <a:pt x="194" y="1937"/>
                    <a:pt x="188" y="1931"/>
                    <a:pt x="188" y="1924"/>
                  </a:cubicBezTo>
                  <a:cubicBezTo>
                    <a:pt x="188" y="1917"/>
                    <a:pt x="194" y="1911"/>
                    <a:pt x="201" y="1911"/>
                  </a:cubicBezTo>
                  <a:close/>
                  <a:moveTo>
                    <a:pt x="278" y="1911"/>
                  </a:moveTo>
                  <a:lnTo>
                    <a:pt x="304" y="1911"/>
                  </a:lnTo>
                  <a:cubicBezTo>
                    <a:pt x="311" y="1911"/>
                    <a:pt x="316" y="1917"/>
                    <a:pt x="316" y="1924"/>
                  </a:cubicBezTo>
                  <a:cubicBezTo>
                    <a:pt x="316" y="1931"/>
                    <a:pt x="311" y="1937"/>
                    <a:pt x="304" y="1937"/>
                  </a:cubicBezTo>
                  <a:lnTo>
                    <a:pt x="278" y="1937"/>
                  </a:lnTo>
                  <a:cubicBezTo>
                    <a:pt x="271" y="1937"/>
                    <a:pt x="265" y="1931"/>
                    <a:pt x="265" y="1924"/>
                  </a:cubicBezTo>
                  <a:cubicBezTo>
                    <a:pt x="265" y="1917"/>
                    <a:pt x="271" y="1911"/>
                    <a:pt x="278" y="1911"/>
                  </a:cubicBezTo>
                  <a:close/>
                  <a:moveTo>
                    <a:pt x="355" y="1911"/>
                  </a:moveTo>
                  <a:lnTo>
                    <a:pt x="380" y="1911"/>
                  </a:lnTo>
                  <a:cubicBezTo>
                    <a:pt x="388" y="1911"/>
                    <a:pt x="393" y="1917"/>
                    <a:pt x="393" y="1924"/>
                  </a:cubicBezTo>
                  <a:cubicBezTo>
                    <a:pt x="393" y="1931"/>
                    <a:pt x="388" y="1937"/>
                    <a:pt x="380" y="1937"/>
                  </a:cubicBezTo>
                  <a:lnTo>
                    <a:pt x="355" y="1937"/>
                  </a:lnTo>
                  <a:cubicBezTo>
                    <a:pt x="348" y="1937"/>
                    <a:pt x="342" y="1931"/>
                    <a:pt x="342" y="1924"/>
                  </a:cubicBezTo>
                  <a:cubicBezTo>
                    <a:pt x="342" y="1917"/>
                    <a:pt x="348" y="1911"/>
                    <a:pt x="355" y="1911"/>
                  </a:cubicBezTo>
                  <a:close/>
                  <a:moveTo>
                    <a:pt x="432" y="1911"/>
                  </a:moveTo>
                  <a:lnTo>
                    <a:pt x="457" y="1911"/>
                  </a:lnTo>
                  <a:cubicBezTo>
                    <a:pt x="464" y="1911"/>
                    <a:pt x="470" y="1917"/>
                    <a:pt x="470" y="1924"/>
                  </a:cubicBezTo>
                  <a:cubicBezTo>
                    <a:pt x="470" y="1931"/>
                    <a:pt x="464" y="1937"/>
                    <a:pt x="457" y="1937"/>
                  </a:cubicBezTo>
                  <a:lnTo>
                    <a:pt x="432" y="1937"/>
                  </a:lnTo>
                  <a:cubicBezTo>
                    <a:pt x="425" y="1937"/>
                    <a:pt x="419" y="1931"/>
                    <a:pt x="419" y="1924"/>
                  </a:cubicBezTo>
                  <a:cubicBezTo>
                    <a:pt x="419" y="1917"/>
                    <a:pt x="425" y="1911"/>
                    <a:pt x="432" y="1911"/>
                  </a:cubicBezTo>
                  <a:close/>
                  <a:moveTo>
                    <a:pt x="508" y="1911"/>
                  </a:moveTo>
                  <a:lnTo>
                    <a:pt x="534" y="1911"/>
                  </a:lnTo>
                  <a:cubicBezTo>
                    <a:pt x="541" y="1911"/>
                    <a:pt x="547" y="1917"/>
                    <a:pt x="547" y="1924"/>
                  </a:cubicBezTo>
                  <a:cubicBezTo>
                    <a:pt x="547" y="1931"/>
                    <a:pt x="541" y="1937"/>
                    <a:pt x="534" y="1937"/>
                  </a:cubicBezTo>
                  <a:lnTo>
                    <a:pt x="508" y="1937"/>
                  </a:lnTo>
                  <a:cubicBezTo>
                    <a:pt x="501" y="1937"/>
                    <a:pt x="496" y="1931"/>
                    <a:pt x="496" y="1924"/>
                  </a:cubicBezTo>
                  <a:cubicBezTo>
                    <a:pt x="496" y="1917"/>
                    <a:pt x="501" y="1911"/>
                    <a:pt x="508" y="1911"/>
                  </a:cubicBezTo>
                  <a:close/>
                  <a:moveTo>
                    <a:pt x="585" y="1911"/>
                  </a:moveTo>
                  <a:lnTo>
                    <a:pt x="611" y="1911"/>
                  </a:lnTo>
                  <a:cubicBezTo>
                    <a:pt x="618" y="1911"/>
                    <a:pt x="624" y="1917"/>
                    <a:pt x="624" y="1924"/>
                  </a:cubicBezTo>
                  <a:cubicBezTo>
                    <a:pt x="624" y="1931"/>
                    <a:pt x="618" y="1937"/>
                    <a:pt x="611" y="1937"/>
                  </a:cubicBezTo>
                  <a:lnTo>
                    <a:pt x="585" y="1937"/>
                  </a:lnTo>
                  <a:cubicBezTo>
                    <a:pt x="578" y="1937"/>
                    <a:pt x="572" y="1931"/>
                    <a:pt x="572" y="1924"/>
                  </a:cubicBezTo>
                  <a:cubicBezTo>
                    <a:pt x="572" y="1917"/>
                    <a:pt x="578" y="1911"/>
                    <a:pt x="585" y="1911"/>
                  </a:cubicBezTo>
                  <a:close/>
                  <a:moveTo>
                    <a:pt x="662" y="1911"/>
                  </a:moveTo>
                  <a:lnTo>
                    <a:pt x="688" y="1911"/>
                  </a:lnTo>
                  <a:cubicBezTo>
                    <a:pt x="695" y="1911"/>
                    <a:pt x="700" y="1917"/>
                    <a:pt x="700" y="1924"/>
                  </a:cubicBezTo>
                  <a:cubicBezTo>
                    <a:pt x="700" y="1931"/>
                    <a:pt x="695" y="1937"/>
                    <a:pt x="688" y="1937"/>
                  </a:cubicBezTo>
                  <a:lnTo>
                    <a:pt x="662" y="1937"/>
                  </a:lnTo>
                  <a:cubicBezTo>
                    <a:pt x="655" y="1937"/>
                    <a:pt x="649" y="1931"/>
                    <a:pt x="649" y="1924"/>
                  </a:cubicBezTo>
                  <a:cubicBezTo>
                    <a:pt x="649" y="1917"/>
                    <a:pt x="655" y="1911"/>
                    <a:pt x="662" y="1911"/>
                  </a:cubicBezTo>
                  <a:close/>
                  <a:moveTo>
                    <a:pt x="739" y="1911"/>
                  </a:moveTo>
                  <a:lnTo>
                    <a:pt x="764" y="1911"/>
                  </a:lnTo>
                  <a:cubicBezTo>
                    <a:pt x="772" y="1911"/>
                    <a:pt x="777" y="1917"/>
                    <a:pt x="777" y="1924"/>
                  </a:cubicBezTo>
                  <a:cubicBezTo>
                    <a:pt x="777" y="1931"/>
                    <a:pt x="772" y="1937"/>
                    <a:pt x="764" y="1937"/>
                  </a:cubicBezTo>
                  <a:lnTo>
                    <a:pt x="739" y="1937"/>
                  </a:lnTo>
                  <a:cubicBezTo>
                    <a:pt x="732" y="1937"/>
                    <a:pt x="726" y="1931"/>
                    <a:pt x="726" y="1924"/>
                  </a:cubicBezTo>
                  <a:cubicBezTo>
                    <a:pt x="726" y="1917"/>
                    <a:pt x="732" y="1911"/>
                    <a:pt x="739" y="1911"/>
                  </a:cubicBezTo>
                  <a:close/>
                  <a:moveTo>
                    <a:pt x="816" y="1911"/>
                  </a:moveTo>
                  <a:lnTo>
                    <a:pt x="841" y="1911"/>
                  </a:lnTo>
                  <a:cubicBezTo>
                    <a:pt x="848" y="1911"/>
                    <a:pt x="854" y="1917"/>
                    <a:pt x="854" y="1924"/>
                  </a:cubicBezTo>
                  <a:cubicBezTo>
                    <a:pt x="854" y="1931"/>
                    <a:pt x="848" y="1937"/>
                    <a:pt x="841" y="1937"/>
                  </a:cubicBezTo>
                  <a:lnTo>
                    <a:pt x="816" y="1937"/>
                  </a:lnTo>
                  <a:cubicBezTo>
                    <a:pt x="809" y="1937"/>
                    <a:pt x="803" y="1931"/>
                    <a:pt x="803" y="1924"/>
                  </a:cubicBezTo>
                  <a:cubicBezTo>
                    <a:pt x="803" y="1917"/>
                    <a:pt x="809" y="1911"/>
                    <a:pt x="816" y="1911"/>
                  </a:cubicBezTo>
                  <a:close/>
                  <a:moveTo>
                    <a:pt x="892" y="1911"/>
                  </a:moveTo>
                  <a:lnTo>
                    <a:pt x="918" y="1911"/>
                  </a:lnTo>
                  <a:cubicBezTo>
                    <a:pt x="925" y="1911"/>
                    <a:pt x="931" y="1917"/>
                    <a:pt x="931" y="1924"/>
                  </a:cubicBezTo>
                  <a:cubicBezTo>
                    <a:pt x="931" y="1931"/>
                    <a:pt x="925" y="1937"/>
                    <a:pt x="918" y="1937"/>
                  </a:cubicBezTo>
                  <a:lnTo>
                    <a:pt x="892" y="1937"/>
                  </a:lnTo>
                  <a:cubicBezTo>
                    <a:pt x="885" y="1937"/>
                    <a:pt x="880" y="1931"/>
                    <a:pt x="880" y="1924"/>
                  </a:cubicBezTo>
                  <a:cubicBezTo>
                    <a:pt x="880" y="1917"/>
                    <a:pt x="885" y="1911"/>
                    <a:pt x="892" y="1911"/>
                  </a:cubicBezTo>
                  <a:close/>
                  <a:moveTo>
                    <a:pt x="969" y="1911"/>
                  </a:moveTo>
                  <a:lnTo>
                    <a:pt x="995" y="1911"/>
                  </a:lnTo>
                  <a:cubicBezTo>
                    <a:pt x="1002" y="1911"/>
                    <a:pt x="1008" y="1917"/>
                    <a:pt x="1008" y="1924"/>
                  </a:cubicBezTo>
                  <a:cubicBezTo>
                    <a:pt x="1008" y="1931"/>
                    <a:pt x="1002" y="1937"/>
                    <a:pt x="995" y="1937"/>
                  </a:cubicBezTo>
                  <a:lnTo>
                    <a:pt x="969" y="1937"/>
                  </a:lnTo>
                  <a:cubicBezTo>
                    <a:pt x="962" y="1937"/>
                    <a:pt x="956" y="1931"/>
                    <a:pt x="956" y="1924"/>
                  </a:cubicBezTo>
                  <a:cubicBezTo>
                    <a:pt x="956" y="1917"/>
                    <a:pt x="962" y="1911"/>
                    <a:pt x="969" y="1911"/>
                  </a:cubicBezTo>
                  <a:close/>
                  <a:moveTo>
                    <a:pt x="1046" y="1911"/>
                  </a:moveTo>
                  <a:lnTo>
                    <a:pt x="1072" y="1911"/>
                  </a:lnTo>
                  <a:cubicBezTo>
                    <a:pt x="1079" y="1911"/>
                    <a:pt x="1084" y="1917"/>
                    <a:pt x="1084" y="1924"/>
                  </a:cubicBezTo>
                  <a:cubicBezTo>
                    <a:pt x="1084" y="1931"/>
                    <a:pt x="1079" y="1937"/>
                    <a:pt x="1072" y="1937"/>
                  </a:cubicBezTo>
                  <a:lnTo>
                    <a:pt x="1046" y="1937"/>
                  </a:lnTo>
                  <a:cubicBezTo>
                    <a:pt x="1039" y="1937"/>
                    <a:pt x="1033" y="1931"/>
                    <a:pt x="1033" y="1924"/>
                  </a:cubicBezTo>
                  <a:cubicBezTo>
                    <a:pt x="1033" y="1917"/>
                    <a:pt x="1039" y="1911"/>
                    <a:pt x="1046" y="1911"/>
                  </a:cubicBezTo>
                  <a:close/>
                  <a:moveTo>
                    <a:pt x="1123" y="1911"/>
                  </a:moveTo>
                  <a:lnTo>
                    <a:pt x="1148" y="1911"/>
                  </a:lnTo>
                  <a:cubicBezTo>
                    <a:pt x="1156" y="1911"/>
                    <a:pt x="1161" y="1917"/>
                    <a:pt x="1161" y="1924"/>
                  </a:cubicBezTo>
                  <a:cubicBezTo>
                    <a:pt x="1161" y="1931"/>
                    <a:pt x="1156" y="1937"/>
                    <a:pt x="1148" y="1937"/>
                  </a:cubicBezTo>
                  <a:lnTo>
                    <a:pt x="1123" y="1937"/>
                  </a:lnTo>
                  <a:cubicBezTo>
                    <a:pt x="1116" y="1937"/>
                    <a:pt x="1110" y="1931"/>
                    <a:pt x="1110" y="1924"/>
                  </a:cubicBezTo>
                  <a:cubicBezTo>
                    <a:pt x="1110" y="1917"/>
                    <a:pt x="1116" y="1911"/>
                    <a:pt x="1123" y="1911"/>
                  </a:cubicBezTo>
                  <a:close/>
                  <a:moveTo>
                    <a:pt x="1200" y="1911"/>
                  </a:moveTo>
                  <a:lnTo>
                    <a:pt x="1225" y="1911"/>
                  </a:lnTo>
                  <a:cubicBezTo>
                    <a:pt x="1232" y="1911"/>
                    <a:pt x="1238" y="1917"/>
                    <a:pt x="1238" y="1924"/>
                  </a:cubicBezTo>
                  <a:cubicBezTo>
                    <a:pt x="1238" y="1931"/>
                    <a:pt x="1232" y="1937"/>
                    <a:pt x="1225" y="1937"/>
                  </a:cubicBezTo>
                  <a:lnTo>
                    <a:pt x="1200" y="1937"/>
                  </a:lnTo>
                  <a:cubicBezTo>
                    <a:pt x="1193" y="1937"/>
                    <a:pt x="1187" y="1931"/>
                    <a:pt x="1187" y="1924"/>
                  </a:cubicBezTo>
                  <a:cubicBezTo>
                    <a:pt x="1187" y="1917"/>
                    <a:pt x="1193" y="1911"/>
                    <a:pt x="1200" y="1911"/>
                  </a:cubicBezTo>
                  <a:close/>
                  <a:moveTo>
                    <a:pt x="1276" y="1911"/>
                  </a:moveTo>
                  <a:lnTo>
                    <a:pt x="1302" y="1911"/>
                  </a:lnTo>
                  <a:cubicBezTo>
                    <a:pt x="1309" y="1911"/>
                    <a:pt x="1315" y="1917"/>
                    <a:pt x="1315" y="1924"/>
                  </a:cubicBezTo>
                  <a:cubicBezTo>
                    <a:pt x="1315" y="1931"/>
                    <a:pt x="1309" y="1937"/>
                    <a:pt x="1302" y="1937"/>
                  </a:cubicBezTo>
                  <a:lnTo>
                    <a:pt x="1276" y="1937"/>
                  </a:lnTo>
                  <a:cubicBezTo>
                    <a:pt x="1269" y="1937"/>
                    <a:pt x="1264" y="1931"/>
                    <a:pt x="1264" y="1924"/>
                  </a:cubicBezTo>
                  <a:cubicBezTo>
                    <a:pt x="1264" y="1917"/>
                    <a:pt x="1269" y="1911"/>
                    <a:pt x="1276" y="1911"/>
                  </a:cubicBezTo>
                  <a:close/>
                  <a:moveTo>
                    <a:pt x="1353" y="1911"/>
                  </a:moveTo>
                  <a:lnTo>
                    <a:pt x="1379" y="1911"/>
                  </a:lnTo>
                  <a:cubicBezTo>
                    <a:pt x="1386" y="1911"/>
                    <a:pt x="1392" y="1917"/>
                    <a:pt x="1392" y="1924"/>
                  </a:cubicBezTo>
                  <a:cubicBezTo>
                    <a:pt x="1392" y="1931"/>
                    <a:pt x="1386" y="1937"/>
                    <a:pt x="1379" y="1937"/>
                  </a:cubicBezTo>
                  <a:lnTo>
                    <a:pt x="1353" y="1937"/>
                  </a:lnTo>
                  <a:cubicBezTo>
                    <a:pt x="1346" y="1937"/>
                    <a:pt x="1340" y="1931"/>
                    <a:pt x="1340" y="1924"/>
                  </a:cubicBezTo>
                  <a:cubicBezTo>
                    <a:pt x="1340" y="1917"/>
                    <a:pt x="1346" y="1911"/>
                    <a:pt x="1353" y="1911"/>
                  </a:cubicBezTo>
                  <a:close/>
                  <a:moveTo>
                    <a:pt x="1430" y="1911"/>
                  </a:moveTo>
                  <a:lnTo>
                    <a:pt x="1456" y="1911"/>
                  </a:lnTo>
                  <a:cubicBezTo>
                    <a:pt x="1463" y="1911"/>
                    <a:pt x="1468" y="1917"/>
                    <a:pt x="1468" y="1924"/>
                  </a:cubicBezTo>
                  <a:cubicBezTo>
                    <a:pt x="1468" y="1931"/>
                    <a:pt x="1463" y="1937"/>
                    <a:pt x="1456" y="1937"/>
                  </a:cubicBezTo>
                  <a:lnTo>
                    <a:pt x="1430" y="1937"/>
                  </a:lnTo>
                  <a:cubicBezTo>
                    <a:pt x="1423" y="1937"/>
                    <a:pt x="1417" y="1931"/>
                    <a:pt x="1417" y="1924"/>
                  </a:cubicBezTo>
                  <a:cubicBezTo>
                    <a:pt x="1417" y="1917"/>
                    <a:pt x="1423" y="1911"/>
                    <a:pt x="1430" y="1911"/>
                  </a:cubicBezTo>
                  <a:close/>
                  <a:moveTo>
                    <a:pt x="1507" y="1911"/>
                  </a:moveTo>
                  <a:lnTo>
                    <a:pt x="1532" y="1911"/>
                  </a:lnTo>
                  <a:cubicBezTo>
                    <a:pt x="1540" y="1911"/>
                    <a:pt x="1545" y="1917"/>
                    <a:pt x="1545" y="1924"/>
                  </a:cubicBezTo>
                  <a:cubicBezTo>
                    <a:pt x="1545" y="1931"/>
                    <a:pt x="1540" y="1937"/>
                    <a:pt x="1532" y="1937"/>
                  </a:cubicBezTo>
                  <a:lnTo>
                    <a:pt x="1507" y="1937"/>
                  </a:lnTo>
                  <a:cubicBezTo>
                    <a:pt x="1500" y="1937"/>
                    <a:pt x="1494" y="1931"/>
                    <a:pt x="1494" y="1924"/>
                  </a:cubicBezTo>
                  <a:cubicBezTo>
                    <a:pt x="1494" y="1917"/>
                    <a:pt x="1500" y="1911"/>
                    <a:pt x="1507" y="1911"/>
                  </a:cubicBezTo>
                  <a:close/>
                  <a:moveTo>
                    <a:pt x="1584" y="1911"/>
                  </a:moveTo>
                  <a:lnTo>
                    <a:pt x="1609" y="1911"/>
                  </a:lnTo>
                  <a:cubicBezTo>
                    <a:pt x="1616" y="1911"/>
                    <a:pt x="1622" y="1917"/>
                    <a:pt x="1622" y="1924"/>
                  </a:cubicBezTo>
                  <a:cubicBezTo>
                    <a:pt x="1622" y="1931"/>
                    <a:pt x="1616" y="1937"/>
                    <a:pt x="1609" y="1937"/>
                  </a:cubicBezTo>
                  <a:lnTo>
                    <a:pt x="1584" y="1937"/>
                  </a:lnTo>
                  <a:cubicBezTo>
                    <a:pt x="1577" y="1937"/>
                    <a:pt x="1571" y="1931"/>
                    <a:pt x="1571" y="1924"/>
                  </a:cubicBezTo>
                  <a:cubicBezTo>
                    <a:pt x="1571" y="1917"/>
                    <a:pt x="1577" y="1911"/>
                    <a:pt x="1584" y="1911"/>
                  </a:cubicBezTo>
                  <a:close/>
                  <a:moveTo>
                    <a:pt x="1660" y="1911"/>
                  </a:moveTo>
                  <a:lnTo>
                    <a:pt x="1686" y="1911"/>
                  </a:lnTo>
                  <a:cubicBezTo>
                    <a:pt x="1693" y="1911"/>
                    <a:pt x="1699" y="1917"/>
                    <a:pt x="1699" y="1924"/>
                  </a:cubicBezTo>
                  <a:cubicBezTo>
                    <a:pt x="1699" y="1931"/>
                    <a:pt x="1693" y="1937"/>
                    <a:pt x="1686" y="1937"/>
                  </a:cubicBezTo>
                  <a:lnTo>
                    <a:pt x="1660" y="1937"/>
                  </a:lnTo>
                  <a:cubicBezTo>
                    <a:pt x="1653" y="1937"/>
                    <a:pt x="1648" y="1931"/>
                    <a:pt x="1648" y="1924"/>
                  </a:cubicBezTo>
                  <a:cubicBezTo>
                    <a:pt x="1648" y="1917"/>
                    <a:pt x="1653" y="1911"/>
                    <a:pt x="1660" y="1911"/>
                  </a:cubicBezTo>
                  <a:close/>
                  <a:moveTo>
                    <a:pt x="1737" y="1911"/>
                  </a:moveTo>
                  <a:lnTo>
                    <a:pt x="1763" y="1911"/>
                  </a:lnTo>
                  <a:cubicBezTo>
                    <a:pt x="1770" y="1911"/>
                    <a:pt x="1776" y="1917"/>
                    <a:pt x="1776" y="1924"/>
                  </a:cubicBezTo>
                  <a:cubicBezTo>
                    <a:pt x="1776" y="1931"/>
                    <a:pt x="1770" y="1937"/>
                    <a:pt x="1763" y="1937"/>
                  </a:cubicBezTo>
                  <a:lnTo>
                    <a:pt x="1737" y="1937"/>
                  </a:lnTo>
                  <a:cubicBezTo>
                    <a:pt x="1730" y="1937"/>
                    <a:pt x="1724" y="1931"/>
                    <a:pt x="1724" y="1924"/>
                  </a:cubicBezTo>
                  <a:cubicBezTo>
                    <a:pt x="1724" y="1917"/>
                    <a:pt x="1730" y="1911"/>
                    <a:pt x="1737" y="1911"/>
                  </a:cubicBezTo>
                  <a:close/>
                  <a:moveTo>
                    <a:pt x="1814" y="1911"/>
                  </a:moveTo>
                  <a:lnTo>
                    <a:pt x="1840" y="1911"/>
                  </a:lnTo>
                  <a:cubicBezTo>
                    <a:pt x="1847" y="1911"/>
                    <a:pt x="1852" y="1917"/>
                    <a:pt x="1852" y="1924"/>
                  </a:cubicBezTo>
                  <a:cubicBezTo>
                    <a:pt x="1852" y="1931"/>
                    <a:pt x="1847" y="1937"/>
                    <a:pt x="1840" y="1937"/>
                  </a:cubicBezTo>
                  <a:lnTo>
                    <a:pt x="1814" y="1937"/>
                  </a:lnTo>
                  <a:cubicBezTo>
                    <a:pt x="1807" y="1937"/>
                    <a:pt x="1801" y="1931"/>
                    <a:pt x="1801" y="1924"/>
                  </a:cubicBezTo>
                  <a:cubicBezTo>
                    <a:pt x="1801" y="1917"/>
                    <a:pt x="1807" y="1911"/>
                    <a:pt x="1814" y="1911"/>
                  </a:cubicBezTo>
                  <a:close/>
                  <a:moveTo>
                    <a:pt x="1891" y="1911"/>
                  </a:moveTo>
                  <a:lnTo>
                    <a:pt x="1916" y="1911"/>
                  </a:lnTo>
                  <a:cubicBezTo>
                    <a:pt x="1924" y="1911"/>
                    <a:pt x="1929" y="1917"/>
                    <a:pt x="1929" y="1924"/>
                  </a:cubicBezTo>
                  <a:cubicBezTo>
                    <a:pt x="1929" y="1931"/>
                    <a:pt x="1924" y="1937"/>
                    <a:pt x="1916" y="1937"/>
                  </a:cubicBezTo>
                  <a:lnTo>
                    <a:pt x="1891" y="1937"/>
                  </a:lnTo>
                  <a:cubicBezTo>
                    <a:pt x="1884" y="1937"/>
                    <a:pt x="1878" y="1931"/>
                    <a:pt x="1878" y="1924"/>
                  </a:cubicBezTo>
                  <a:cubicBezTo>
                    <a:pt x="1878" y="1917"/>
                    <a:pt x="1884" y="1911"/>
                    <a:pt x="1891" y="1911"/>
                  </a:cubicBezTo>
                  <a:close/>
                  <a:moveTo>
                    <a:pt x="1968" y="1911"/>
                  </a:moveTo>
                  <a:lnTo>
                    <a:pt x="1993" y="1911"/>
                  </a:lnTo>
                  <a:cubicBezTo>
                    <a:pt x="2000" y="1911"/>
                    <a:pt x="2006" y="1917"/>
                    <a:pt x="2006" y="1924"/>
                  </a:cubicBezTo>
                  <a:cubicBezTo>
                    <a:pt x="2006" y="1931"/>
                    <a:pt x="2000" y="1937"/>
                    <a:pt x="1993" y="1937"/>
                  </a:cubicBezTo>
                  <a:lnTo>
                    <a:pt x="1968" y="1937"/>
                  </a:lnTo>
                  <a:cubicBezTo>
                    <a:pt x="1961" y="1937"/>
                    <a:pt x="1955" y="1931"/>
                    <a:pt x="1955" y="1924"/>
                  </a:cubicBezTo>
                  <a:cubicBezTo>
                    <a:pt x="1955" y="1917"/>
                    <a:pt x="1961" y="1911"/>
                    <a:pt x="1968" y="1911"/>
                  </a:cubicBezTo>
                  <a:close/>
                  <a:moveTo>
                    <a:pt x="2044" y="1911"/>
                  </a:moveTo>
                  <a:lnTo>
                    <a:pt x="2070" y="1911"/>
                  </a:lnTo>
                  <a:cubicBezTo>
                    <a:pt x="2077" y="1911"/>
                    <a:pt x="2083" y="1917"/>
                    <a:pt x="2083" y="1924"/>
                  </a:cubicBezTo>
                  <a:cubicBezTo>
                    <a:pt x="2083" y="1931"/>
                    <a:pt x="2077" y="1937"/>
                    <a:pt x="2070" y="1937"/>
                  </a:cubicBezTo>
                  <a:lnTo>
                    <a:pt x="2044" y="1937"/>
                  </a:lnTo>
                  <a:cubicBezTo>
                    <a:pt x="2037" y="1937"/>
                    <a:pt x="2032" y="1931"/>
                    <a:pt x="2032" y="1924"/>
                  </a:cubicBezTo>
                  <a:cubicBezTo>
                    <a:pt x="2032" y="1917"/>
                    <a:pt x="2037" y="1911"/>
                    <a:pt x="2044" y="1911"/>
                  </a:cubicBezTo>
                  <a:close/>
                  <a:moveTo>
                    <a:pt x="2121" y="1911"/>
                  </a:moveTo>
                  <a:lnTo>
                    <a:pt x="2147" y="1911"/>
                  </a:lnTo>
                  <a:cubicBezTo>
                    <a:pt x="2154" y="1911"/>
                    <a:pt x="2160" y="1917"/>
                    <a:pt x="2160" y="1924"/>
                  </a:cubicBezTo>
                  <a:cubicBezTo>
                    <a:pt x="2160" y="1931"/>
                    <a:pt x="2154" y="1937"/>
                    <a:pt x="2147" y="1937"/>
                  </a:cubicBezTo>
                  <a:lnTo>
                    <a:pt x="2121" y="1937"/>
                  </a:lnTo>
                  <a:cubicBezTo>
                    <a:pt x="2114" y="1937"/>
                    <a:pt x="2108" y="1931"/>
                    <a:pt x="2108" y="1924"/>
                  </a:cubicBezTo>
                  <a:cubicBezTo>
                    <a:pt x="2108" y="1917"/>
                    <a:pt x="2114" y="1911"/>
                    <a:pt x="2121" y="1911"/>
                  </a:cubicBezTo>
                  <a:close/>
                  <a:moveTo>
                    <a:pt x="2198" y="1911"/>
                  </a:moveTo>
                  <a:lnTo>
                    <a:pt x="2224" y="1911"/>
                  </a:lnTo>
                  <a:cubicBezTo>
                    <a:pt x="2231" y="1911"/>
                    <a:pt x="2236" y="1917"/>
                    <a:pt x="2236" y="1924"/>
                  </a:cubicBezTo>
                  <a:cubicBezTo>
                    <a:pt x="2236" y="1931"/>
                    <a:pt x="2231" y="1937"/>
                    <a:pt x="2224" y="1937"/>
                  </a:cubicBezTo>
                  <a:lnTo>
                    <a:pt x="2198" y="1937"/>
                  </a:lnTo>
                  <a:cubicBezTo>
                    <a:pt x="2191" y="1937"/>
                    <a:pt x="2185" y="1931"/>
                    <a:pt x="2185" y="1924"/>
                  </a:cubicBezTo>
                  <a:cubicBezTo>
                    <a:pt x="2185" y="1917"/>
                    <a:pt x="2191" y="1911"/>
                    <a:pt x="2198" y="1911"/>
                  </a:cubicBezTo>
                  <a:close/>
                  <a:moveTo>
                    <a:pt x="2275" y="1911"/>
                  </a:moveTo>
                  <a:lnTo>
                    <a:pt x="2300" y="1911"/>
                  </a:lnTo>
                  <a:cubicBezTo>
                    <a:pt x="2308" y="1911"/>
                    <a:pt x="2313" y="1917"/>
                    <a:pt x="2313" y="1924"/>
                  </a:cubicBezTo>
                  <a:cubicBezTo>
                    <a:pt x="2313" y="1931"/>
                    <a:pt x="2308" y="1937"/>
                    <a:pt x="2300" y="1937"/>
                  </a:cubicBezTo>
                  <a:lnTo>
                    <a:pt x="2275" y="1937"/>
                  </a:lnTo>
                  <a:cubicBezTo>
                    <a:pt x="2268" y="1937"/>
                    <a:pt x="2262" y="1931"/>
                    <a:pt x="2262" y="1924"/>
                  </a:cubicBezTo>
                  <a:cubicBezTo>
                    <a:pt x="2262" y="1917"/>
                    <a:pt x="2268" y="1911"/>
                    <a:pt x="2275" y="1911"/>
                  </a:cubicBezTo>
                  <a:close/>
                  <a:moveTo>
                    <a:pt x="2352" y="1911"/>
                  </a:moveTo>
                  <a:lnTo>
                    <a:pt x="2377" y="1911"/>
                  </a:lnTo>
                  <a:cubicBezTo>
                    <a:pt x="2384" y="1911"/>
                    <a:pt x="2390" y="1917"/>
                    <a:pt x="2390" y="1924"/>
                  </a:cubicBezTo>
                  <a:cubicBezTo>
                    <a:pt x="2390" y="1931"/>
                    <a:pt x="2384" y="1937"/>
                    <a:pt x="2377" y="1937"/>
                  </a:cubicBezTo>
                  <a:lnTo>
                    <a:pt x="2352" y="1937"/>
                  </a:lnTo>
                  <a:cubicBezTo>
                    <a:pt x="2345" y="1937"/>
                    <a:pt x="2339" y="1931"/>
                    <a:pt x="2339" y="1924"/>
                  </a:cubicBezTo>
                  <a:cubicBezTo>
                    <a:pt x="2339" y="1917"/>
                    <a:pt x="2345" y="1911"/>
                    <a:pt x="2352" y="1911"/>
                  </a:cubicBezTo>
                  <a:close/>
                  <a:moveTo>
                    <a:pt x="2428" y="1911"/>
                  </a:moveTo>
                  <a:lnTo>
                    <a:pt x="2454" y="1911"/>
                  </a:lnTo>
                  <a:cubicBezTo>
                    <a:pt x="2461" y="1911"/>
                    <a:pt x="2467" y="1917"/>
                    <a:pt x="2467" y="1924"/>
                  </a:cubicBezTo>
                  <a:cubicBezTo>
                    <a:pt x="2467" y="1931"/>
                    <a:pt x="2461" y="1937"/>
                    <a:pt x="2454" y="1937"/>
                  </a:cubicBezTo>
                  <a:lnTo>
                    <a:pt x="2428" y="1937"/>
                  </a:lnTo>
                  <a:cubicBezTo>
                    <a:pt x="2421" y="1937"/>
                    <a:pt x="2416" y="1931"/>
                    <a:pt x="2416" y="1924"/>
                  </a:cubicBezTo>
                  <a:cubicBezTo>
                    <a:pt x="2416" y="1917"/>
                    <a:pt x="2421" y="1911"/>
                    <a:pt x="2428" y="1911"/>
                  </a:cubicBezTo>
                  <a:close/>
                  <a:moveTo>
                    <a:pt x="2505" y="1911"/>
                  </a:moveTo>
                  <a:lnTo>
                    <a:pt x="2531" y="1911"/>
                  </a:lnTo>
                  <a:cubicBezTo>
                    <a:pt x="2538" y="1911"/>
                    <a:pt x="2544" y="1917"/>
                    <a:pt x="2544" y="1924"/>
                  </a:cubicBezTo>
                  <a:cubicBezTo>
                    <a:pt x="2544" y="1931"/>
                    <a:pt x="2538" y="1937"/>
                    <a:pt x="2531" y="1937"/>
                  </a:cubicBezTo>
                  <a:lnTo>
                    <a:pt x="2505" y="1937"/>
                  </a:lnTo>
                  <a:cubicBezTo>
                    <a:pt x="2498" y="1937"/>
                    <a:pt x="2492" y="1931"/>
                    <a:pt x="2492" y="1924"/>
                  </a:cubicBezTo>
                  <a:cubicBezTo>
                    <a:pt x="2492" y="1917"/>
                    <a:pt x="2498" y="1911"/>
                    <a:pt x="2505" y="1911"/>
                  </a:cubicBezTo>
                  <a:close/>
                  <a:moveTo>
                    <a:pt x="2582" y="1911"/>
                  </a:moveTo>
                  <a:lnTo>
                    <a:pt x="2608" y="1911"/>
                  </a:lnTo>
                  <a:cubicBezTo>
                    <a:pt x="2615" y="1911"/>
                    <a:pt x="2620" y="1917"/>
                    <a:pt x="2620" y="1924"/>
                  </a:cubicBezTo>
                  <a:cubicBezTo>
                    <a:pt x="2620" y="1931"/>
                    <a:pt x="2615" y="1937"/>
                    <a:pt x="2608" y="1937"/>
                  </a:cubicBezTo>
                  <a:lnTo>
                    <a:pt x="2582" y="1937"/>
                  </a:lnTo>
                  <a:cubicBezTo>
                    <a:pt x="2575" y="1937"/>
                    <a:pt x="2569" y="1931"/>
                    <a:pt x="2569" y="1924"/>
                  </a:cubicBezTo>
                  <a:cubicBezTo>
                    <a:pt x="2569" y="1917"/>
                    <a:pt x="2575" y="1911"/>
                    <a:pt x="2582" y="1911"/>
                  </a:cubicBezTo>
                  <a:close/>
                  <a:moveTo>
                    <a:pt x="2659" y="1911"/>
                  </a:moveTo>
                  <a:lnTo>
                    <a:pt x="2684" y="1911"/>
                  </a:lnTo>
                  <a:cubicBezTo>
                    <a:pt x="2692" y="1911"/>
                    <a:pt x="2697" y="1917"/>
                    <a:pt x="2697" y="1924"/>
                  </a:cubicBezTo>
                  <a:cubicBezTo>
                    <a:pt x="2697" y="1931"/>
                    <a:pt x="2692" y="1937"/>
                    <a:pt x="2684" y="1937"/>
                  </a:cubicBezTo>
                  <a:lnTo>
                    <a:pt x="2659" y="1937"/>
                  </a:lnTo>
                  <a:cubicBezTo>
                    <a:pt x="2652" y="1937"/>
                    <a:pt x="2646" y="1931"/>
                    <a:pt x="2646" y="1924"/>
                  </a:cubicBezTo>
                  <a:cubicBezTo>
                    <a:pt x="2646" y="1917"/>
                    <a:pt x="2652" y="1911"/>
                    <a:pt x="2659" y="1911"/>
                  </a:cubicBezTo>
                  <a:close/>
                  <a:moveTo>
                    <a:pt x="2736" y="1911"/>
                  </a:moveTo>
                  <a:lnTo>
                    <a:pt x="2761" y="1911"/>
                  </a:lnTo>
                  <a:cubicBezTo>
                    <a:pt x="2768" y="1911"/>
                    <a:pt x="2774" y="1917"/>
                    <a:pt x="2774" y="1924"/>
                  </a:cubicBezTo>
                  <a:cubicBezTo>
                    <a:pt x="2774" y="1931"/>
                    <a:pt x="2768" y="1937"/>
                    <a:pt x="2761" y="1937"/>
                  </a:cubicBezTo>
                  <a:lnTo>
                    <a:pt x="2736" y="1937"/>
                  </a:lnTo>
                  <a:cubicBezTo>
                    <a:pt x="2729" y="1937"/>
                    <a:pt x="2723" y="1931"/>
                    <a:pt x="2723" y="1924"/>
                  </a:cubicBezTo>
                  <a:cubicBezTo>
                    <a:pt x="2723" y="1917"/>
                    <a:pt x="2729" y="1911"/>
                    <a:pt x="2736" y="1911"/>
                  </a:cubicBezTo>
                  <a:close/>
                  <a:moveTo>
                    <a:pt x="2812" y="1911"/>
                  </a:moveTo>
                  <a:lnTo>
                    <a:pt x="2838" y="1911"/>
                  </a:lnTo>
                  <a:cubicBezTo>
                    <a:pt x="2845" y="1911"/>
                    <a:pt x="2851" y="1917"/>
                    <a:pt x="2851" y="1924"/>
                  </a:cubicBezTo>
                  <a:cubicBezTo>
                    <a:pt x="2851" y="1931"/>
                    <a:pt x="2845" y="1937"/>
                    <a:pt x="2838" y="1937"/>
                  </a:cubicBezTo>
                  <a:lnTo>
                    <a:pt x="2812" y="1937"/>
                  </a:lnTo>
                  <a:cubicBezTo>
                    <a:pt x="2805" y="1937"/>
                    <a:pt x="2800" y="1931"/>
                    <a:pt x="2800" y="1924"/>
                  </a:cubicBezTo>
                  <a:cubicBezTo>
                    <a:pt x="2800" y="1917"/>
                    <a:pt x="2805" y="1911"/>
                    <a:pt x="2812" y="1911"/>
                  </a:cubicBezTo>
                  <a:close/>
                  <a:moveTo>
                    <a:pt x="2889" y="1911"/>
                  </a:moveTo>
                  <a:lnTo>
                    <a:pt x="2915" y="1911"/>
                  </a:lnTo>
                  <a:cubicBezTo>
                    <a:pt x="2922" y="1911"/>
                    <a:pt x="2928" y="1917"/>
                    <a:pt x="2928" y="1924"/>
                  </a:cubicBezTo>
                  <a:cubicBezTo>
                    <a:pt x="2928" y="1931"/>
                    <a:pt x="2922" y="1937"/>
                    <a:pt x="2915" y="1937"/>
                  </a:cubicBezTo>
                  <a:lnTo>
                    <a:pt x="2889" y="1937"/>
                  </a:lnTo>
                  <a:cubicBezTo>
                    <a:pt x="2882" y="1937"/>
                    <a:pt x="2876" y="1931"/>
                    <a:pt x="2876" y="1924"/>
                  </a:cubicBezTo>
                  <a:cubicBezTo>
                    <a:pt x="2876" y="1917"/>
                    <a:pt x="2882" y="1911"/>
                    <a:pt x="2889" y="1911"/>
                  </a:cubicBezTo>
                  <a:close/>
                  <a:moveTo>
                    <a:pt x="2966" y="1911"/>
                  </a:moveTo>
                  <a:lnTo>
                    <a:pt x="2992" y="1911"/>
                  </a:lnTo>
                  <a:cubicBezTo>
                    <a:pt x="2999" y="1911"/>
                    <a:pt x="3004" y="1917"/>
                    <a:pt x="3004" y="1924"/>
                  </a:cubicBezTo>
                  <a:cubicBezTo>
                    <a:pt x="3004" y="1931"/>
                    <a:pt x="2999" y="1937"/>
                    <a:pt x="2992" y="1937"/>
                  </a:cubicBezTo>
                  <a:lnTo>
                    <a:pt x="2966" y="1937"/>
                  </a:lnTo>
                  <a:cubicBezTo>
                    <a:pt x="2959" y="1937"/>
                    <a:pt x="2953" y="1931"/>
                    <a:pt x="2953" y="1924"/>
                  </a:cubicBezTo>
                  <a:cubicBezTo>
                    <a:pt x="2953" y="1917"/>
                    <a:pt x="2959" y="1911"/>
                    <a:pt x="2966" y="1911"/>
                  </a:cubicBezTo>
                  <a:close/>
                  <a:moveTo>
                    <a:pt x="3024" y="1918"/>
                  </a:moveTo>
                  <a:lnTo>
                    <a:pt x="3024" y="1892"/>
                  </a:lnTo>
                  <a:cubicBezTo>
                    <a:pt x="3024" y="1885"/>
                    <a:pt x="3030" y="1880"/>
                    <a:pt x="3037" y="1880"/>
                  </a:cubicBezTo>
                  <a:cubicBezTo>
                    <a:pt x="3044" y="1880"/>
                    <a:pt x="3049" y="1885"/>
                    <a:pt x="3049" y="1892"/>
                  </a:cubicBezTo>
                  <a:lnTo>
                    <a:pt x="3049" y="1918"/>
                  </a:lnTo>
                  <a:cubicBezTo>
                    <a:pt x="3049" y="1925"/>
                    <a:pt x="3044" y="1931"/>
                    <a:pt x="3037" y="1931"/>
                  </a:cubicBezTo>
                  <a:cubicBezTo>
                    <a:pt x="3030" y="1931"/>
                    <a:pt x="3024" y="1925"/>
                    <a:pt x="3024" y="1918"/>
                  </a:cubicBezTo>
                  <a:close/>
                  <a:moveTo>
                    <a:pt x="3024" y="1841"/>
                  </a:moveTo>
                  <a:lnTo>
                    <a:pt x="3024" y="1816"/>
                  </a:lnTo>
                  <a:cubicBezTo>
                    <a:pt x="3024" y="1808"/>
                    <a:pt x="3030" y="1803"/>
                    <a:pt x="3037" y="1803"/>
                  </a:cubicBezTo>
                  <a:cubicBezTo>
                    <a:pt x="3044" y="1803"/>
                    <a:pt x="3049" y="1808"/>
                    <a:pt x="3049" y="1816"/>
                  </a:cubicBezTo>
                  <a:lnTo>
                    <a:pt x="3049" y="1841"/>
                  </a:lnTo>
                  <a:cubicBezTo>
                    <a:pt x="3049" y="1848"/>
                    <a:pt x="3044" y="1854"/>
                    <a:pt x="3037" y="1854"/>
                  </a:cubicBezTo>
                  <a:cubicBezTo>
                    <a:pt x="3030" y="1854"/>
                    <a:pt x="3024" y="1848"/>
                    <a:pt x="3024" y="1841"/>
                  </a:cubicBezTo>
                  <a:close/>
                  <a:moveTo>
                    <a:pt x="3024" y="1764"/>
                  </a:moveTo>
                  <a:lnTo>
                    <a:pt x="3024" y="1739"/>
                  </a:lnTo>
                  <a:cubicBezTo>
                    <a:pt x="3024" y="1732"/>
                    <a:pt x="3030" y="1726"/>
                    <a:pt x="3037" y="1726"/>
                  </a:cubicBezTo>
                  <a:cubicBezTo>
                    <a:pt x="3044" y="1726"/>
                    <a:pt x="3049" y="1732"/>
                    <a:pt x="3049" y="1739"/>
                  </a:cubicBezTo>
                  <a:lnTo>
                    <a:pt x="3049" y="1764"/>
                  </a:lnTo>
                  <a:cubicBezTo>
                    <a:pt x="3049" y="1771"/>
                    <a:pt x="3044" y="1777"/>
                    <a:pt x="3037" y="1777"/>
                  </a:cubicBezTo>
                  <a:cubicBezTo>
                    <a:pt x="3030" y="1777"/>
                    <a:pt x="3024" y="1771"/>
                    <a:pt x="3024" y="1764"/>
                  </a:cubicBezTo>
                  <a:close/>
                  <a:moveTo>
                    <a:pt x="3024" y="1688"/>
                  </a:moveTo>
                  <a:lnTo>
                    <a:pt x="3024" y="1662"/>
                  </a:lnTo>
                  <a:cubicBezTo>
                    <a:pt x="3024" y="1655"/>
                    <a:pt x="3030" y="1649"/>
                    <a:pt x="3037" y="1649"/>
                  </a:cubicBezTo>
                  <a:cubicBezTo>
                    <a:pt x="3044" y="1649"/>
                    <a:pt x="3049" y="1655"/>
                    <a:pt x="3049" y="1662"/>
                  </a:cubicBezTo>
                  <a:lnTo>
                    <a:pt x="3049" y="1688"/>
                  </a:lnTo>
                  <a:cubicBezTo>
                    <a:pt x="3049" y="1695"/>
                    <a:pt x="3044" y="1700"/>
                    <a:pt x="3037" y="1700"/>
                  </a:cubicBezTo>
                  <a:cubicBezTo>
                    <a:pt x="3030" y="1700"/>
                    <a:pt x="3024" y="1695"/>
                    <a:pt x="3024" y="1688"/>
                  </a:cubicBezTo>
                  <a:close/>
                  <a:moveTo>
                    <a:pt x="3024" y="1611"/>
                  </a:moveTo>
                  <a:lnTo>
                    <a:pt x="3024" y="1585"/>
                  </a:lnTo>
                  <a:cubicBezTo>
                    <a:pt x="3024" y="1578"/>
                    <a:pt x="3030" y="1572"/>
                    <a:pt x="3037" y="1572"/>
                  </a:cubicBezTo>
                  <a:cubicBezTo>
                    <a:pt x="3044" y="1572"/>
                    <a:pt x="3049" y="1578"/>
                    <a:pt x="3049" y="1585"/>
                  </a:cubicBezTo>
                  <a:lnTo>
                    <a:pt x="3049" y="1611"/>
                  </a:lnTo>
                  <a:cubicBezTo>
                    <a:pt x="3049" y="1618"/>
                    <a:pt x="3044" y="1624"/>
                    <a:pt x="3037" y="1624"/>
                  </a:cubicBezTo>
                  <a:cubicBezTo>
                    <a:pt x="3030" y="1624"/>
                    <a:pt x="3024" y="1618"/>
                    <a:pt x="3024" y="1611"/>
                  </a:cubicBezTo>
                  <a:close/>
                  <a:moveTo>
                    <a:pt x="3024" y="1534"/>
                  </a:moveTo>
                  <a:lnTo>
                    <a:pt x="3024" y="1508"/>
                  </a:lnTo>
                  <a:cubicBezTo>
                    <a:pt x="3024" y="1501"/>
                    <a:pt x="3030" y="1496"/>
                    <a:pt x="3037" y="1496"/>
                  </a:cubicBezTo>
                  <a:cubicBezTo>
                    <a:pt x="3044" y="1496"/>
                    <a:pt x="3049" y="1501"/>
                    <a:pt x="3049" y="1508"/>
                  </a:cubicBezTo>
                  <a:lnTo>
                    <a:pt x="3049" y="1534"/>
                  </a:lnTo>
                  <a:cubicBezTo>
                    <a:pt x="3049" y="1541"/>
                    <a:pt x="3044" y="1547"/>
                    <a:pt x="3037" y="1547"/>
                  </a:cubicBezTo>
                  <a:cubicBezTo>
                    <a:pt x="3030" y="1547"/>
                    <a:pt x="3024" y="1541"/>
                    <a:pt x="3024" y="1534"/>
                  </a:cubicBezTo>
                  <a:close/>
                  <a:moveTo>
                    <a:pt x="3024" y="1457"/>
                  </a:moveTo>
                  <a:lnTo>
                    <a:pt x="3024" y="1432"/>
                  </a:lnTo>
                  <a:cubicBezTo>
                    <a:pt x="3024" y="1424"/>
                    <a:pt x="3030" y="1419"/>
                    <a:pt x="3037" y="1419"/>
                  </a:cubicBezTo>
                  <a:cubicBezTo>
                    <a:pt x="3044" y="1419"/>
                    <a:pt x="3049" y="1424"/>
                    <a:pt x="3049" y="1432"/>
                  </a:cubicBezTo>
                  <a:lnTo>
                    <a:pt x="3049" y="1457"/>
                  </a:lnTo>
                  <a:cubicBezTo>
                    <a:pt x="3049" y="1464"/>
                    <a:pt x="3044" y="1470"/>
                    <a:pt x="3037" y="1470"/>
                  </a:cubicBezTo>
                  <a:cubicBezTo>
                    <a:pt x="3030" y="1470"/>
                    <a:pt x="3024" y="1464"/>
                    <a:pt x="3024" y="1457"/>
                  </a:cubicBezTo>
                  <a:close/>
                  <a:moveTo>
                    <a:pt x="3024" y="1380"/>
                  </a:moveTo>
                  <a:lnTo>
                    <a:pt x="3024" y="1355"/>
                  </a:lnTo>
                  <a:cubicBezTo>
                    <a:pt x="3024" y="1348"/>
                    <a:pt x="3030" y="1342"/>
                    <a:pt x="3037" y="1342"/>
                  </a:cubicBezTo>
                  <a:cubicBezTo>
                    <a:pt x="3044" y="1342"/>
                    <a:pt x="3049" y="1348"/>
                    <a:pt x="3049" y="1355"/>
                  </a:cubicBezTo>
                  <a:lnTo>
                    <a:pt x="3049" y="1380"/>
                  </a:lnTo>
                  <a:cubicBezTo>
                    <a:pt x="3049" y="1387"/>
                    <a:pt x="3044" y="1393"/>
                    <a:pt x="3037" y="1393"/>
                  </a:cubicBezTo>
                  <a:cubicBezTo>
                    <a:pt x="3030" y="1393"/>
                    <a:pt x="3024" y="1387"/>
                    <a:pt x="3024" y="1380"/>
                  </a:cubicBezTo>
                  <a:close/>
                  <a:moveTo>
                    <a:pt x="3024" y="1304"/>
                  </a:moveTo>
                  <a:lnTo>
                    <a:pt x="3024" y="1278"/>
                  </a:lnTo>
                  <a:cubicBezTo>
                    <a:pt x="3024" y="1271"/>
                    <a:pt x="3030" y="1265"/>
                    <a:pt x="3037" y="1265"/>
                  </a:cubicBezTo>
                  <a:cubicBezTo>
                    <a:pt x="3044" y="1265"/>
                    <a:pt x="3049" y="1271"/>
                    <a:pt x="3049" y="1278"/>
                  </a:cubicBezTo>
                  <a:lnTo>
                    <a:pt x="3049" y="1304"/>
                  </a:lnTo>
                  <a:cubicBezTo>
                    <a:pt x="3049" y="1311"/>
                    <a:pt x="3044" y="1316"/>
                    <a:pt x="3037" y="1316"/>
                  </a:cubicBezTo>
                  <a:cubicBezTo>
                    <a:pt x="3030" y="1316"/>
                    <a:pt x="3024" y="1311"/>
                    <a:pt x="3024" y="1304"/>
                  </a:cubicBezTo>
                  <a:close/>
                  <a:moveTo>
                    <a:pt x="3024" y="1227"/>
                  </a:moveTo>
                  <a:lnTo>
                    <a:pt x="3024" y="1201"/>
                  </a:lnTo>
                  <a:cubicBezTo>
                    <a:pt x="3024" y="1194"/>
                    <a:pt x="3030" y="1188"/>
                    <a:pt x="3037" y="1188"/>
                  </a:cubicBezTo>
                  <a:cubicBezTo>
                    <a:pt x="3044" y="1188"/>
                    <a:pt x="3049" y="1194"/>
                    <a:pt x="3049" y="1201"/>
                  </a:cubicBezTo>
                  <a:lnTo>
                    <a:pt x="3049" y="1227"/>
                  </a:lnTo>
                  <a:cubicBezTo>
                    <a:pt x="3049" y="1234"/>
                    <a:pt x="3044" y="1240"/>
                    <a:pt x="3037" y="1240"/>
                  </a:cubicBezTo>
                  <a:cubicBezTo>
                    <a:pt x="3030" y="1240"/>
                    <a:pt x="3024" y="1234"/>
                    <a:pt x="3024" y="1227"/>
                  </a:cubicBezTo>
                  <a:close/>
                  <a:moveTo>
                    <a:pt x="3024" y="1150"/>
                  </a:moveTo>
                  <a:lnTo>
                    <a:pt x="3024" y="1124"/>
                  </a:lnTo>
                  <a:cubicBezTo>
                    <a:pt x="3024" y="1117"/>
                    <a:pt x="3030" y="1112"/>
                    <a:pt x="3037" y="1112"/>
                  </a:cubicBezTo>
                  <a:cubicBezTo>
                    <a:pt x="3044" y="1112"/>
                    <a:pt x="3049" y="1117"/>
                    <a:pt x="3049" y="1124"/>
                  </a:cubicBezTo>
                  <a:lnTo>
                    <a:pt x="3049" y="1150"/>
                  </a:lnTo>
                  <a:cubicBezTo>
                    <a:pt x="3049" y="1157"/>
                    <a:pt x="3044" y="1163"/>
                    <a:pt x="3037" y="1163"/>
                  </a:cubicBezTo>
                  <a:cubicBezTo>
                    <a:pt x="3030" y="1163"/>
                    <a:pt x="3024" y="1157"/>
                    <a:pt x="3024" y="1150"/>
                  </a:cubicBezTo>
                  <a:close/>
                  <a:moveTo>
                    <a:pt x="3024" y="1073"/>
                  </a:moveTo>
                  <a:lnTo>
                    <a:pt x="3024" y="1048"/>
                  </a:lnTo>
                  <a:cubicBezTo>
                    <a:pt x="3024" y="1040"/>
                    <a:pt x="3030" y="1035"/>
                    <a:pt x="3037" y="1035"/>
                  </a:cubicBezTo>
                  <a:cubicBezTo>
                    <a:pt x="3044" y="1035"/>
                    <a:pt x="3049" y="1040"/>
                    <a:pt x="3049" y="1048"/>
                  </a:cubicBezTo>
                  <a:lnTo>
                    <a:pt x="3049" y="1073"/>
                  </a:lnTo>
                  <a:cubicBezTo>
                    <a:pt x="3049" y="1080"/>
                    <a:pt x="3044" y="1086"/>
                    <a:pt x="3037" y="1086"/>
                  </a:cubicBezTo>
                  <a:cubicBezTo>
                    <a:pt x="3030" y="1086"/>
                    <a:pt x="3024" y="1080"/>
                    <a:pt x="3024" y="1073"/>
                  </a:cubicBezTo>
                  <a:close/>
                  <a:moveTo>
                    <a:pt x="3024" y="996"/>
                  </a:moveTo>
                  <a:lnTo>
                    <a:pt x="3024" y="971"/>
                  </a:lnTo>
                  <a:cubicBezTo>
                    <a:pt x="3024" y="964"/>
                    <a:pt x="3030" y="958"/>
                    <a:pt x="3037" y="958"/>
                  </a:cubicBezTo>
                  <a:cubicBezTo>
                    <a:pt x="3044" y="958"/>
                    <a:pt x="3049" y="964"/>
                    <a:pt x="3049" y="971"/>
                  </a:cubicBezTo>
                  <a:lnTo>
                    <a:pt x="3049" y="996"/>
                  </a:lnTo>
                  <a:cubicBezTo>
                    <a:pt x="3049" y="1003"/>
                    <a:pt x="3044" y="1009"/>
                    <a:pt x="3037" y="1009"/>
                  </a:cubicBezTo>
                  <a:cubicBezTo>
                    <a:pt x="3030" y="1009"/>
                    <a:pt x="3024" y="1003"/>
                    <a:pt x="3024" y="996"/>
                  </a:cubicBezTo>
                  <a:close/>
                  <a:moveTo>
                    <a:pt x="3024" y="920"/>
                  </a:moveTo>
                  <a:lnTo>
                    <a:pt x="3024" y="894"/>
                  </a:lnTo>
                  <a:cubicBezTo>
                    <a:pt x="3024" y="887"/>
                    <a:pt x="3030" y="881"/>
                    <a:pt x="3037" y="881"/>
                  </a:cubicBezTo>
                  <a:cubicBezTo>
                    <a:pt x="3044" y="881"/>
                    <a:pt x="3049" y="887"/>
                    <a:pt x="3049" y="894"/>
                  </a:cubicBezTo>
                  <a:lnTo>
                    <a:pt x="3049" y="920"/>
                  </a:lnTo>
                  <a:cubicBezTo>
                    <a:pt x="3049" y="927"/>
                    <a:pt x="3044" y="932"/>
                    <a:pt x="3037" y="932"/>
                  </a:cubicBezTo>
                  <a:cubicBezTo>
                    <a:pt x="3030" y="932"/>
                    <a:pt x="3024" y="927"/>
                    <a:pt x="3024" y="920"/>
                  </a:cubicBezTo>
                  <a:close/>
                  <a:moveTo>
                    <a:pt x="3024" y="843"/>
                  </a:moveTo>
                  <a:lnTo>
                    <a:pt x="3024" y="817"/>
                  </a:lnTo>
                  <a:cubicBezTo>
                    <a:pt x="3024" y="810"/>
                    <a:pt x="3030" y="804"/>
                    <a:pt x="3037" y="804"/>
                  </a:cubicBezTo>
                  <a:cubicBezTo>
                    <a:pt x="3044" y="804"/>
                    <a:pt x="3049" y="810"/>
                    <a:pt x="3049" y="817"/>
                  </a:cubicBezTo>
                  <a:lnTo>
                    <a:pt x="3049" y="843"/>
                  </a:lnTo>
                  <a:cubicBezTo>
                    <a:pt x="3049" y="850"/>
                    <a:pt x="3044" y="856"/>
                    <a:pt x="3037" y="856"/>
                  </a:cubicBezTo>
                  <a:cubicBezTo>
                    <a:pt x="3030" y="856"/>
                    <a:pt x="3024" y="850"/>
                    <a:pt x="3024" y="843"/>
                  </a:cubicBezTo>
                  <a:close/>
                  <a:moveTo>
                    <a:pt x="3024" y="766"/>
                  </a:moveTo>
                  <a:lnTo>
                    <a:pt x="3024" y="740"/>
                  </a:lnTo>
                  <a:cubicBezTo>
                    <a:pt x="3024" y="733"/>
                    <a:pt x="3030" y="728"/>
                    <a:pt x="3037" y="728"/>
                  </a:cubicBezTo>
                  <a:cubicBezTo>
                    <a:pt x="3044" y="728"/>
                    <a:pt x="3049" y="733"/>
                    <a:pt x="3049" y="740"/>
                  </a:cubicBezTo>
                  <a:lnTo>
                    <a:pt x="3049" y="766"/>
                  </a:lnTo>
                  <a:cubicBezTo>
                    <a:pt x="3049" y="773"/>
                    <a:pt x="3044" y="779"/>
                    <a:pt x="3037" y="779"/>
                  </a:cubicBezTo>
                  <a:cubicBezTo>
                    <a:pt x="3030" y="779"/>
                    <a:pt x="3024" y="773"/>
                    <a:pt x="3024" y="766"/>
                  </a:cubicBezTo>
                  <a:close/>
                  <a:moveTo>
                    <a:pt x="3024" y="689"/>
                  </a:moveTo>
                  <a:lnTo>
                    <a:pt x="3024" y="664"/>
                  </a:lnTo>
                  <a:cubicBezTo>
                    <a:pt x="3024" y="656"/>
                    <a:pt x="3030" y="651"/>
                    <a:pt x="3037" y="651"/>
                  </a:cubicBezTo>
                  <a:cubicBezTo>
                    <a:pt x="3044" y="651"/>
                    <a:pt x="3049" y="656"/>
                    <a:pt x="3049" y="664"/>
                  </a:cubicBezTo>
                  <a:lnTo>
                    <a:pt x="3049" y="689"/>
                  </a:lnTo>
                  <a:cubicBezTo>
                    <a:pt x="3049" y="696"/>
                    <a:pt x="3044" y="702"/>
                    <a:pt x="3037" y="702"/>
                  </a:cubicBezTo>
                  <a:cubicBezTo>
                    <a:pt x="3030" y="702"/>
                    <a:pt x="3024" y="696"/>
                    <a:pt x="3024" y="689"/>
                  </a:cubicBezTo>
                  <a:close/>
                  <a:moveTo>
                    <a:pt x="3024" y="612"/>
                  </a:moveTo>
                  <a:lnTo>
                    <a:pt x="3024" y="587"/>
                  </a:lnTo>
                  <a:cubicBezTo>
                    <a:pt x="3024" y="580"/>
                    <a:pt x="3030" y="574"/>
                    <a:pt x="3037" y="574"/>
                  </a:cubicBezTo>
                  <a:cubicBezTo>
                    <a:pt x="3044" y="574"/>
                    <a:pt x="3049" y="580"/>
                    <a:pt x="3049" y="587"/>
                  </a:cubicBezTo>
                  <a:lnTo>
                    <a:pt x="3049" y="612"/>
                  </a:lnTo>
                  <a:cubicBezTo>
                    <a:pt x="3049" y="619"/>
                    <a:pt x="3044" y="625"/>
                    <a:pt x="3037" y="625"/>
                  </a:cubicBezTo>
                  <a:cubicBezTo>
                    <a:pt x="3030" y="625"/>
                    <a:pt x="3024" y="619"/>
                    <a:pt x="3024" y="612"/>
                  </a:cubicBezTo>
                  <a:close/>
                  <a:moveTo>
                    <a:pt x="3024" y="536"/>
                  </a:moveTo>
                  <a:lnTo>
                    <a:pt x="3024" y="510"/>
                  </a:lnTo>
                  <a:cubicBezTo>
                    <a:pt x="3024" y="503"/>
                    <a:pt x="3030" y="497"/>
                    <a:pt x="3037" y="497"/>
                  </a:cubicBezTo>
                  <a:cubicBezTo>
                    <a:pt x="3044" y="497"/>
                    <a:pt x="3049" y="503"/>
                    <a:pt x="3049" y="510"/>
                  </a:cubicBezTo>
                  <a:lnTo>
                    <a:pt x="3049" y="536"/>
                  </a:lnTo>
                  <a:cubicBezTo>
                    <a:pt x="3049" y="543"/>
                    <a:pt x="3044" y="548"/>
                    <a:pt x="3037" y="548"/>
                  </a:cubicBezTo>
                  <a:cubicBezTo>
                    <a:pt x="3030" y="548"/>
                    <a:pt x="3024" y="543"/>
                    <a:pt x="3024" y="536"/>
                  </a:cubicBezTo>
                  <a:close/>
                  <a:moveTo>
                    <a:pt x="3024" y="459"/>
                  </a:moveTo>
                  <a:lnTo>
                    <a:pt x="3024" y="433"/>
                  </a:lnTo>
                  <a:cubicBezTo>
                    <a:pt x="3024" y="426"/>
                    <a:pt x="3030" y="420"/>
                    <a:pt x="3037" y="420"/>
                  </a:cubicBezTo>
                  <a:cubicBezTo>
                    <a:pt x="3044" y="420"/>
                    <a:pt x="3049" y="426"/>
                    <a:pt x="3049" y="433"/>
                  </a:cubicBezTo>
                  <a:lnTo>
                    <a:pt x="3049" y="459"/>
                  </a:lnTo>
                  <a:cubicBezTo>
                    <a:pt x="3049" y="466"/>
                    <a:pt x="3044" y="472"/>
                    <a:pt x="3037" y="472"/>
                  </a:cubicBezTo>
                  <a:cubicBezTo>
                    <a:pt x="3030" y="472"/>
                    <a:pt x="3024" y="466"/>
                    <a:pt x="3024" y="459"/>
                  </a:cubicBezTo>
                  <a:close/>
                  <a:moveTo>
                    <a:pt x="3024" y="382"/>
                  </a:moveTo>
                  <a:lnTo>
                    <a:pt x="3024" y="356"/>
                  </a:lnTo>
                  <a:cubicBezTo>
                    <a:pt x="3024" y="349"/>
                    <a:pt x="3030" y="344"/>
                    <a:pt x="3037" y="344"/>
                  </a:cubicBezTo>
                  <a:cubicBezTo>
                    <a:pt x="3044" y="344"/>
                    <a:pt x="3049" y="349"/>
                    <a:pt x="3049" y="356"/>
                  </a:cubicBezTo>
                  <a:lnTo>
                    <a:pt x="3049" y="382"/>
                  </a:lnTo>
                  <a:cubicBezTo>
                    <a:pt x="3049" y="389"/>
                    <a:pt x="3044" y="395"/>
                    <a:pt x="3037" y="395"/>
                  </a:cubicBezTo>
                  <a:cubicBezTo>
                    <a:pt x="3030" y="395"/>
                    <a:pt x="3024" y="389"/>
                    <a:pt x="3024" y="382"/>
                  </a:cubicBezTo>
                  <a:close/>
                  <a:moveTo>
                    <a:pt x="3024" y="305"/>
                  </a:moveTo>
                  <a:lnTo>
                    <a:pt x="3024" y="280"/>
                  </a:lnTo>
                  <a:cubicBezTo>
                    <a:pt x="3024" y="272"/>
                    <a:pt x="3030" y="267"/>
                    <a:pt x="3037" y="267"/>
                  </a:cubicBezTo>
                  <a:cubicBezTo>
                    <a:pt x="3044" y="267"/>
                    <a:pt x="3049" y="272"/>
                    <a:pt x="3049" y="280"/>
                  </a:cubicBezTo>
                  <a:lnTo>
                    <a:pt x="3049" y="305"/>
                  </a:lnTo>
                  <a:cubicBezTo>
                    <a:pt x="3049" y="312"/>
                    <a:pt x="3044" y="318"/>
                    <a:pt x="3037" y="318"/>
                  </a:cubicBezTo>
                  <a:cubicBezTo>
                    <a:pt x="3030" y="318"/>
                    <a:pt x="3024" y="312"/>
                    <a:pt x="3024" y="305"/>
                  </a:cubicBezTo>
                  <a:close/>
                  <a:moveTo>
                    <a:pt x="3024" y="228"/>
                  </a:moveTo>
                  <a:lnTo>
                    <a:pt x="3024" y="203"/>
                  </a:lnTo>
                  <a:cubicBezTo>
                    <a:pt x="3024" y="196"/>
                    <a:pt x="3030" y="190"/>
                    <a:pt x="3037" y="190"/>
                  </a:cubicBezTo>
                  <a:cubicBezTo>
                    <a:pt x="3044" y="190"/>
                    <a:pt x="3049" y="196"/>
                    <a:pt x="3049" y="203"/>
                  </a:cubicBezTo>
                  <a:lnTo>
                    <a:pt x="3049" y="228"/>
                  </a:lnTo>
                  <a:cubicBezTo>
                    <a:pt x="3049" y="235"/>
                    <a:pt x="3044" y="241"/>
                    <a:pt x="3037" y="241"/>
                  </a:cubicBezTo>
                  <a:cubicBezTo>
                    <a:pt x="3030" y="241"/>
                    <a:pt x="3024" y="235"/>
                    <a:pt x="3024" y="228"/>
                  </a:cubicBezTo>
                  <a:close/>
                  <a:moveTo>
                    <a:pt x="3024" y="152"/>
                  </a:moveTo>
                  <a:lnTo>
                    <a:pt x="3024" y="126"/>
                  </a:lnTo>
                  <a:cubicBezTo>
                    <a:pt x="3024" y="119"/>
                    <a:pt x="3030" y="113"/>
                    <a:pt x="3037" y="113"/>
                  </a:cubicBezTo>
                  <a:cubicBezTo>
                    <a:pt x="3044" y="113"/>
                    <a:pt x="3049" y="119"/>
                    <a:pt x="3049" y="126"/>
                  </a:cubicBezTo>
                  <a:lnTo>
                    <a:pt x="3049" y="152"/>
                  </a:lnTo>
                  <a:cubicBezTo>
                    <a:pt x="3049" y="159"/>
                    <a:pt x="3044" y="164"/>
                    <a:pt x="3037" y="164"/>
                  </a:cubicBezTo>
                  <a:cubicBezTo>
                    <a:pt x="3030" y="164"/>
                    <a:pt x="3024" y="159"/>
                    <a:pt x="3024" y="152"/>
                  </a:cubicBezTo>
                  <a:close/>
                  <a:moveTo>
                    <a:pt x="3024" y="75"/>
                  </a:moveTo>
                  <a:lnTo>
                    <a:pt x="3024" y="49"/>
                  </a:lnTo>
                  <a:cubicBezTo>
                    <a:pt x="3024" y="42"/>
                    <a:pt x="3030" y="36"/>
                    <a:pt x="3037" y="36"/>
                  </a:cubicBezTo>
                  <a:cubicBezTo>
                    <a:pt x="3044" y="36"/>
                    <a:pt x="3049" y="42"/>
                    <a:pt x="3049" y="49"/>
                  </a:cubicBezTo>
                  <a:lnTo>
                    <a:pt x="3049" y="75"/>
                  </a:lnTo>
                  <a:cubicBezTo>
                    <a:pt x="3049" y="82"/>
                    <a:pt x="3044" y="88"/>
                    <a:pt x="3037" y="88"/>
                  </a:cubicBezTo>
                  <a:cubicBezTo>
                    <a:pt x="3030" y="88"/>
                    <a:pt x="3024" y="82"/>
                    <a:pt x="3024" y="75"/>
                  </a:cubicBezTo>
                  <a:close/>
                  <a:moveTo>
                    <a:pt x="3021" y="26"/>
                  </a:moveTo>
                  <a:lnTo>
                    <a:pt x="2996" y="26"/>
                  </a:lnTo>
                  <a:cubicBezTo>
                    <a:pt x="2989" y="26"/>
                    <a:pt x="2983" y="20"/>
                    <a:pt x="2983" y="13"/>
                  </a:cubicBezTo>
                  <a:cubicBezTo>
                    <a:pt x="2983" y="6"/>
                    <a:pt x="2989" y="0"/>
                    <a:pt x="2996" y="0"/>
                  </a:cubicBezTo>
                  <a:lnTo>
                    <a:pt x="3021" y="0"/>
                  </a:lnTo>
                  <a:cubicBezTo>
                    <a:pt x="3028" y="0"/>
                    <a:pt x="3034" y="6"/>
                    <a:pt x="3034" y="13"/>
                  </a:cubicBezTo>
                  <a:cubicBezTo>
                    <a:pt x="3034" y="20"/>
                    <a:pt x="3028" y="26"/>
                    <a:pt x="3021" y="26"/>
                  </a:cubicBezTo>
                  <a:close/>
                  <a:moveTo>
                    <a:pt x="2944" y="26"/>
                  </a:moveTo>
                  <a:lnTo>
                    <a:pt x="2919" y="26"/>
                  </a:lnTo>
                  <a:cubicBezTo>
                    <a:pt x="2912" y="26"/>
                    <a:pt x="2906" y="20"/>
                    <a:pt x="2906" y="13"/>
                  </a:cubicBezTo>
                  <a:cubicBezTo>
                    <a:pt x="2906" y="6"/>
                    <a:pt x="2912" y="0"/>
                    <a:pt x="2919" y="0"/>
                  </a:cubicBezTo>
                  <a:lnTo>
                    <a:pt x="2944" y="0"/>
                  </a:lnTo>
                  <a:cubicBezTo>
                    <a:pt x="2952" y="0"/>
                    <a:pt x="2957" y="6"/>
                    <a:pt x="2957" y="13"/>
                  </a:cubicBezTo>
                  <a:cubicBezTo>
                    <a:pt x="2957" y="20"/>
                    <a:pt x="2952" y="26"/>
                    <a:pt x="2944" y="26"/>
                  </a:cubicBezTo>
                  <a:close/>
                  <a:moveTo>
                    <a:pt x="2868" y="26"/>
                  </a:moveTo>
                  <a:lnTo>
                    <a:pt x="2842" y="26"/>
                  </a:lnTo>
                  <a:cubicBezTo>
                    <a:pt x="2835" y="26"/>
                    <a:pt x="2829" y="20"/>
                    <a:pt x="2829" y="13"/>
                  </a:cubicBezTo>
                  <a:cubicBezTo>
                    <a:pt x="2829" y="6"/>
                    <a:pt x="2835" y="0"/>
                    <a:pt x="2842" y="0"/>
                  </a:cubicBezTo>
                  <a:lnTo>
                    <a:pt x="2868" y="0"/>
                  </a:lnTo>
                  <a:cubicBezTo>
                    <a:pt x="2875" y="0"/>
                    <a:pt x="2880" y="6"/>
                    <a:pt x="2880" y="13"/>
                  </a:cubicBezTo>
                  <a:cubicBezTo>
                    <a:pt x="2880" y="20"/>
                    <a:pt x="2875" y="26"/>
                    <a:pt x="2868" y="26"/>
                  </a:cubicBezTo>
                  <a:close/>
                  <a:moveTo>
                    <a:pt x="2791" y="26"/>
                  </a:moveTo>
                  <a:lnTo>
                    <a:pt x="2765" y="26"/>
                  </a:lnTo>
                  <a:cubicBezTo>
                    <a:pt x="2758" y="26"/>
                    <a:pt x="2752" y="20"/>
                    <a:pt x="2752" y="13"/>
                  </a:cubicBezTo>
                  <a:cubicBezTo>
                    <a:pt x="2752" y="6"/>
                    <a:pt x="2758" y="0"/>
                    <a:pt x="2765" y="0"/>
                  </a:cubicBezTo>
                  <a:lnTo>
                    <a:pt x="2791" y="0"/>
                  </a:lnTo>
                  <a:cubicBezTo>
                    <a:pt x="2798" y="0"/>
                    <a:pt x="2804" y="6"/>
                    <a:pt x="2804" y="13"/>
                  </a:cubicBezTo>
                  <a:cubicBezTo>
                    <a:pt x="2804" y="20"/>
                    <a:pt x="2798" y="26"/>
                    <a:pt x="2791" y="26"/>
                  </a:cubicBezTo>
                  <a:close/>
                  <a:moveTo>
                    <a:pt x="2714" y="26"/>
                  </a:moveTo>
                  <a:lnTo>
                    <a:pt x="2688" y="26"/>
                  </a:lnTo>
                  <a:cubicBezTo>
                    <a:pt x="2681" y="26"/>
                    <a:pt x="2676" y="20"/>
                    <a:pt x="2676" y="13"/>
                  </a:cubicBezTo>
                  <a:cubicBezTo>
                    <a:pt x="2676" y="6"/>
                    <a:pt x="2681" y="0"/>
                    <a:pt x="2688" y="0"/>
                  </a:cubicBezTo>
                  <a:lnTo>
                    <a:pt x="2714" y="0"/>
                  </a:lnTo>
                  <a:cubicBezTo>
                    <a:pt x="2721" y="0"/>
                    <a:pt x="2727" y="6"/>
                    <a:pt x="2727" y="13"/>
                  </a:cubicBezTo>
                  <a:cubicBezTo>
                    <a:pt x="2727" y="20"/>
                    <a:pt x="2721" y="26"/>
                    <a:pt x="2714" y="26"/>
                  </a:cubicBezTo>
                  <a:close/>
                  <a:moveTo>
                    <a:pt x="2637" y="26"/>
                  </a:moveTo>
                  <a:lnTo>
                    <a:pt x="2612" y="26"/>
                  </a:lnTo>
                  <a:cubicBezTo>
                    <a:pt x="2605" y="26"/>
                    <a:pt x="2599" y="20"/>
                    <a:pt x="2599" y="13"/>
                  </a:cubicBezTo>
                  <a:cubicBezTo>
                    <a:pt x="2599" y="6"/>
                    <a:pt x="2605" y="0"/>
                    <a:pt x="2612" y="0"/>
                  </a:cubicBezTo>
                  <a:lnTo>
                    <a:pt x="2637" y="0"/>
                  </a:lnTo>
                  <a:cubicBezTo>
                    <a:pt x="2644" y="0"/>
                    <a:pt x="2650" y="6"/>
                    <a:pt x="2650" y="13"/>
                  </a:cubicBezTo>
                  <a:cubicBezTo>
                    <a:pt x="2650" y="20"/>
                    <a:pt x="2644" y="26"/>
                    <a:pt x="2637" y="26"/>
                  </a:cubicBezTo>
                  <a:close/>
                  <a:moveTo>
                    <a:pt x="2560" y="26"/>
                  </a:moveTo>
                  <a:lnTo>
                    <a:pt x="2535" y="26"/>
                  </a:lnTo>
                  <a:cubicBezTo>
                    <a:pt x="2528" y="26"/>
                    <a:pt x="2522" y="20"/>
                    <a:pt x="2522" y="13"/>
                  </a:cubicBezTo>
                  <a:cubicBezTo>
                    <a:pt x="2522" y="6"/>
                    <a:pt x="2528" y="0"/>
                    <a:pt x="2535" y="0"/>
                  </a:cubicBezTo>
                  <a:lnTo>
                    <a:pt x="2560" y="0"/>
                  </a:lnTo>
                  <a:cubicBezTo>
                    <a:pt x="2568" y="0"/>
                    <a:pt x="2573" y="6"/>
                    <a:pt x="2573" y="13"/>
                  </a:cubicBezTo>
                  <a:cubicBezTo>
                    <a:pt x="2573" y="20"/>
                    <a:pt x="2568" y="26"/>
                    <a:pt x="2560" y="26"/>
                  </a:cubicBezTo>
                  <a:close/>
                  <a:moveTo>
                    <a:pt x="2484" y="26"/>
                  </a:moveTo>
                  <a:lnTo>
                    <a:pt x="2458" y="26"/>
                  </a:lnTo>
                  <a:cubicBezTo>
                    <a:pt x="2451" y="26"/>
                    <a:pt x="2445" y="20"/>
                    <a:pt x="2445" y="13"/>
                  </a:cubicBezTo>
                  <a:cubicBezTo>
                    <a:pt x="2445" y="6"/>
                    <a:pt x="2451" y="0"/>
                    <a:pt x="2458" y="0"/>
                  </a:cubicBezTo>
                  <a:lnTo>
                    <a:pt x="2484" y="0"/>
                  </a:lnTo>
                  <a:cubicBezTo>
                    <a:pt x="2491" y="0"/>
                    <a:pt x="2496" y="6"/>
                    <a:pt x="2496" y="13"/>
                  </a:cubicBezTo>
                  <a:cubicBezTo>
                    <a:pt x="2496" y="20"/>
                    <a:pt x="2491" y="26"/>
                    <a:pt x="2484" y="26"/>
                  </a:cubicBezTo>
                  <a:close/>
                  <a:moveTo>
                    <a:pt x="2407" y="26"/>
                  </a:moveTo>
                  <a:lnTo>
                    <a:pt x="2381" y="26"/>
                  </a:lnTo>
                  <a:cubicBezTo>
                    <a:pt x="2374" y="26"/>
                    <a:pt x="2368" y="20"/>
                    <a:pt x="2368" y="13"/>
                  </a:cubicBezTo>
                  <a:cubicBezTo>
                    <a:pt x="2368" y="6"/>
                    <a:pt x="2374" y="0"/>
                    <a:pt x="2381" y="0"/>
                  </a:cubicBezTo>
                  <a:lnTo>
                    <a:pt x="2407" y="0"/>
                  </a:lnTo>
                  <a:cubicBezTo>
                    <a:pt x="2414" y="0"/>
                    <a:pt x="2420" y="6"/>
                    <a:pt x="2420" y="13"/>
                  </a:cubicBezTo>
                  <a:cubicBezTo>
                    <a:pt x="2420" y="20"/>
                    <a:pt x="2414" y="26"/>
                    <a:pt x="2407" y="26"/>
                  </a:cubicBezTo>
                  <a:close/>
                  <a:moveTo>
                    <a:pt x="2330" y="26"/>
                  </a:moveTo>
                  <a:lnTo>
                    <a:pt x="2304" y="26"/>
                  </a:lnTo>
                  <a:cubicBezTo>
                    <a:pt x="2297" y="26"/>
                    <a:pt x="2292" y="20"/>
                    <a:pt x="2292" y="13"/>
                  </a:cubicBezTo>
                  <a:cubicBezTo>
                    <a:pt x="2292" y="6"/>
                    <a:pt x="2297" y="0"/>
                    <a:pt x="2304" y="0"/>
                  </a:cubicBezTo>
                  <a:lnTo>
                    <a:pt x="2330" y="0"/>
                  </a:lnTo>
                  <a:cubicBezTo>
                    <a:pt x="2337" y="0"/>
                    <a:pt x="2343" y="6"/>
                    <a:pt x="2343" y="13"/>
                  </a:cubicBezTo>
                  <a:cubicBezTo>
                    <a:pt x="2343" y="20"/>
                    <a:pt x="2337" y="26"/>
                    <a:pt x="2330" y="26"/>
                  </a:cubicBezTo>
                  <a:close/>
                  <a:moveTo>
                    <a:pt x="2253" y="26"/>
                  </a:moveTo>
                  <a:lnTo>
                    <a:pt x="2228" y="26"/>
                  </a:lnTo>
                  <a:cubicBezTo>
                    <a:pt x="2221" y="26"/>
                    <a:pt x="2215" y="20"/>
                    <a:pt x="2215" y="13"/>
                  </a:cubicBezTo>
                  <a:cubicBezTo>
                    <a:pt x="2215" y="6"/>
                    <a:pt x="2221" y="0"/>
                    <a:pt x="2228" y="0"/>
                  </a:cubicBezTo>
                  <a:lnTo>
                    <a:pt x="2253" y="0"/>
                  </a:lnTo>
                  <a:cubicBezTo>
                    <a:pt x="2260" y="0"/>
                    <a:pt x="2266" y="6"/>
                    <a:pt x="2266" y="13"/>
                  </a:cubicBezTo>
                  <a:cubicBezTo>
                    <a:pt x="2266" y="20"/>
                    <a:pt x="2260" y="26"/>
                    <a:pt x="2253" y="26"/>
                  </a:cubicBezTo>
                  <a:close/>
                  <a:moveTo>
                    <a:pt x="2176" y="26"/>
                  </a:moveTo>
                  <a:lnTo>
                    <a:pt x="2151" y="26"/>
                  </a:lnTo>
                  <a:cubicBezTo>
                    <a:pt x="2144" y="26"/>
                    <a:pt x="2138" y="20"/>
                    <a:pt x="2138" y="13"/>
                  </a:cubicBezTo>
                  <a:cubicBezTo>
                    <a:pt x="2138" y="6"/>
                    <a:pt x="2144" y="0"/>
                    <a:pt x="2151" y="0"/>
                  </a:cubicBezTo>
                  <a:lnTo>
                    <a:pt x="2176" y="0"/>
                  </a:lnTo>
                  <a:cubicBezTo>
                    <a:pt x="2184" y="0"/>
                    <a:pt x="2189" y="6"/>
                    <a:pt x="2189" y="13"/>
                  </a:cubicBezTo>
                  <a:cubicBezTo>
                    <a:pt x="2189" y="20"/>
                    <a:pt x="2184" y="26"/>
                    <a:pt x="2176" y="26"/>
                  </a:cubicBezTo>
                  <a:close/>
                  <a:moveTo>
                    <a:pt x="2100" y="26"/>
                  </a:moveTo>
                  <a:lnTo>
                    <a:pt x="2074" y="26"/>
                  </a:lnTo>
                  <a:cubicBezTo>
                    <a:pt x="2067" y="26"/>
                    <a:pt x="2061" y="20"/>
                    <a:pt x="2061" y="13"/>
                  </a:cubicBezTo>
                  <a:cubicBezTo>
                    <a:pt x="2061" y="6"/>
                    <a:pt x="2067" y="0"/>
                    <a:pt x="2074" y="0"/>
                  </a:cubicBezTo>
                  <a:lnTo>
                    <a:pt x="2100" y="0"/>
                  </a:lnTo>
                  <a:cubicBezTo>
                    <a:pt x="2107" y="0"/>
                    <a:pt x="2112" y="6"/>
                    <a:pt x="2112" y="13"/>
                  </a:cubicBezTo>
                  <a:cubicBezTo>
                    <a:pt x="2112" y="20"/>
                    <a:pt x="2107" y="26"/>
                    <a:pt x="2100" y="26"/>
                  </a:cubicBezTo>
                  <a:close/>
                  <a:moveTo>
                    <a:pt x="2023" y="26"/>
                  </a:moveTo>
                  <a:lnTo>
                    <a:pt x="1997" y="26"/>
                  </a:lnTo>
                  <a:cubicBezTo>
                    <a:pt x="1990" y="26"/>
                    <a:pt x="1984" y="20"/>
                    <a:pt x="1984" y="13"/>
                  </a:cubicBezTo>
                  <a:cubicBezTo>
                    <a:pt x="1984" y="6"/>
                    <a:pt x="1990" y="0"/>
                    <a:pt x="1997" y="0"/>
                  </a:cubicBezTo>
                  <a:lnTo>
                    <a:pt x="2023" y="0"/>
                  </a:lnTo>
                  <a:cubicBezTo>
                    <a:pt x="2030" y="0"/>
                    <a:pt x="2036" y="6"/>
                    <a:pt x="2036" y="13"/>
                  </a:cubicBezTo>
                  <a:cubicBezTo>
                    <a:pt x="2036" y="20"/>
                    <a:pt x="2030" y="26"/>
                    <a:pt x="2023" y="26"/>
                  </a:cubicBezTo>
                  <a:close/>
                  <a:moveTo>
                    <a:pt x="1946" y="26"/>
                  </a:moveTo>
                  <a:lnTo>
                    <a:pt x="1920" y="26"/>
                  </a:lnTo>
                  <a:cubicBezTo>
                    <a:pt x="1913" y="26"/>
                    <a:pt x="1908" y="20"/>
                    <a:pt x="1908" y="13"/>
                  </a:cubicBezTo>
                  <a:cubicBezTo>
                    <a:pt x="1908" y="6"/>
                    <a:pt x="1913" y="0"/>
                    <a:pt x="1920" y="0"/>
                  </a:cubicBezTo>
                  <a:lnTo>
                    <a:pt x="1946" y="0"/>
                  </a:lnTo>
                  <a:cubicBezTo>
                    <a:pt x="1953" y="0"/>
                    <a:pt x="1959" y="6"/>
                    <a:pt x="1959" y="13"/>
                  </a:cubicBezTo>
                  <a:cubicBezTo>
                    <a:pt x="1959" y="20"/>
                    <a:pt x="1953" y="26"/>
                    <a:pt x="1946" y="26"/>
                  </a:cubicBezTo>
                  <a:close/>
                  <a:moveTo>
                    <a:pt x="1869" y="26"/>
                  </a:moveTo>
                  <a:lnTo>
                    <a:pt x="1844" y="26"/>
                  </a:lnTo>
                  <a:cubicBezTo>
                    <a:pt x="1837" y="26"/>
                    <a:pt x="1831" y="20"/>
                    <a:pt x="1831" y="13"/>
                  </a:cubicBezTo>
                  <a:cubicBezTo>
                    <a:pt x="1831" y="6"/>
                    <a:pt x="1837" y="0"/>
                    <a:pt x="1844" y="0"/>
                  </a:cubicBezTo>
                  <a:lnTo>
                    <a:pt x="1869" y="0"/>
                  </a:lnTo>
                  <a:cubicBezTo>
                    <a:pt x="1876" y="0"/>
                    <a:pt x="1882" y="6"/>
                    <a:pt x="1882" y="13"/>
                  </a:cubicBezTo>
                  <a:cubicBezTo>
                    <a:pt x="1882" y="20"/>
                    <a:pt x="1876" y="26"/>
                    <a:pt x="1869" y="26"/>
                  </a:cubicBezTo>
                  <a:close/>
                  <a:moveTo>
                    <a:pt x="1792" y="26"/>
                  </a:moveTo>
                  <a:lnTo>
                    <a:pt x="1767" y="26"/>
                  </a:lnTo>
                  <a:cubicBezTo>
                    <a:pt x="1760" y="26"/>
                    <a:pt x="1754" y="20"/>
                    <a:pt x="1754" y="13"/>
                  </a:cubicBezTo>
                  <a:cubicBezTo>
                    <a:pt x="1754" y="6"/>
                    <a:pt x="1760" y="0"/>
                    <a:pt x="1767" y="0"/>
                  </a:cubicBezTo>
                  <a:lnTo>
                    <a:pt x="1792" y="0"/>
                  </a:lnTo>
                  <a:cubicBezTo>
                    <a:pt x="1800" y="0"/>
                    <a:pt x="1805" y="6"/>
                    <a:pt x="1805" y="13"/>
                  </a:cubicBezTo>
                  <a:cubicBezTo>
                    <a:pt x="1805" y="20"/>
                    <a:pt x="1800" y="26"/>
                    <a:pt x="1792" y="26"/>
                  </a:cubicBezTo>
                  <a:close/>
                  <a:moveTo>
                    <a:pt x="1716" y="26"/>
                  </a:moveTo>
                  <a:lnTo>
                    <a:pt x="1690" y="26"/>
                  </a:lnTo>
                  <a:cubicBezTo>
                    <a:pt x="1683" y="26"/>
                    <a:pt x="1677" y="20"/>
                    <a:pt x="1677" y="13"/>
                  </a:cubicBezTo>
                  <a:cubicBezTo>
                    <a:pt x="1677" y="6"/>
                    <a:pt x="1683" y="0"/>
                    <a:pt x="1690" y="0"/>
                  </a:cubicBezTo>
                  <a:lnTo>
                    <a:pt x="1716" y="0"/>
                  </a:lnTo>
                  <a:cubicBezTo>
                    <a:pt x="1723" y="0"/>
                    <a:pt x="1728" y="6"/>
                    <a:pt x="1728" y="13"/>
                  </a:cubicBezTo>
                  <a:cubicBezTo>
                    <a:pt x="1728" y="20"/>
                    <a:pt x="1723" y="26"/>
                    <a:pt x="1716" y="26"/>
                  </a:cubicBezTo>
                  <a:close/>
                  <a:moveTo>
                    <a:pt x="1639" y="26"/>
                  </a:moveTo>
                  <a:lnTo>
                    <a:pt x="1613" y="26"/>
                  </a:lnTo>
                  <a:cubicBezTo>
                    <a:pt x="1606" y="26"/>
                    <a:pt x="1600" y="20"/>
                    <a:pt x="1600" y="13"/>
                  </a:cubicBezTo>
                  <a:cubicBezTo>
                    <a:pt x="1600" y="6"/>
                    <a:pt x="1606" y="0"/>
                    <a:pt x="1613" y="0"/>
                  </a:cubicBezTo>
                  <a:lnTo>
                    <a:pt x="1639" y="0"/>
                  </a:lnTo>
                  <a:cubicBezTo>
                    <a:pt x="1646" y="0"/>
                    <a:pt x="1652" y="6"/>
                    <a:pt x="1652" y="13"/>
                  </a:cubicBezTo>
                  <a:cubicBezTo>
                    <a:pt x="1652" y="20"/>
                    <a:pt x="1646" y="26"/>
                    <a:pt x="1639" y="26"/>
                  </a:cubicBezTo>
                  <a:close/>
                  <a:moveTo>
                    <a:pt x="1562" y="26"/>
                  </a:moveTo>
                  <a:lnTo>
                    <a:pt x="1536" y="26"/>
                  </a:lnTo>
                  <a:cubicBezTo>
                    <a:pt x="1529" y="26"/>
                    <a:pt x="1524" y="20"/>
                    <a:pt x="1524" y="13"/>
                  </a:cubicBezTo>
                  <a:cubicBezTo>
                    <a:pt x="1524" y="6"/>
                    <a:pt x="1529" y="0"/>
                    <a:pt x="1536" y="0"/>
                  </a:cubicBezTo>
                  <a:lnTo>
                    <a:pt x="1562" y="0"/>
                  </a:lnTo>
                  <a:cubicBezTo>
                    <a:pt x="1569" y="0"/>
                    <a:pt x="1575" y="6"/>
                    <a:pt x="1575" y="13"/>
                  </a:cubicBezTo>
                  <a:cubicBezTo>
                    <a:pt x="1575" y="20"/>
                    <a:pt x="1569" y="26"/>
                    <a:pt x="1562" y="26"/>
                  </a:cubicBezTo>
                  <a:close/>
                  <a:moveTo>
                    <a:pt x="1485" y="26"/>
                  </a:moveTo>
                  <a:lnTo>
                    <a:pt x="1460" y="26"/>
                  </a:lnTo>
                  <a:cubicBezTo>
                    <a:pt x="1453" y="26"/>
                    <a:pt x="1447" y="20"/>
                    <a:pt x="1447" y="13"/>
                  </a:cubicBezTo>
                  <a:cubicBezTo>
                    <a:pt x="1447" y="6"/>
                    <a:pt x="1453" y="0"/>
                    <a:pt x="1460" y="0"/>
                  </a:cubicBezTo>
                  <a:lnTo>
                    <a:pt x="1485" y="0"/>
                  </a:lnTo>
                  <a:cubicBezTo>
                    <a:pt x="1492" y="0"/>
                    <a:pt x="1498" y="6"/>
                    <a:pt x="1498" y="13"/>
                  </a:cubicBezTo>
                  <a:cubicBezTo>
                    <a:pt x="1498" y="20"/>
                    <a:pt x="1492" y="26"/>
                    <a:pt x="1485" y="26"/>
                  </a:cubicBezTo>
                  <a:close/>
                  <a:moveTo>
                    <a:pt x="1408" y="26"/>
                  </a:moveTo>
                  <a:lnTo>
                    <a:pt x="1383" y="26"/>
                  </a:lnTo>
                  <a:cubicBezTo>
                    <a:pt x="1376" y="26"/>
                    <a:pt x="1370" y="20"/>
                    <a:pt x="1370" y="13"/>
                  </a:cubicBezTo>
                  <a:cubicBezTo>
                    <a:pt x="1370" y="6"/>
                    <a:pt x="1376" y="0"/>
                    <a:pt x="1383" y="0"/>
                  </a:cubicBezTo>
                  <a:lnTo>
                    <a:pt x="1408" y="0"/>
                  </a:lnTo>
                  <a:cubicBezTo>
                    <a:pt x="1416" y="0"/>
                    <a:pt x="1421" y="6"/>
                    <a:pt x="1421" y="13"/>
                  </a:cubicBezTo>
                  <a:cubicBezTo>
                    <a:pt x="1421" y="20"/>
                    <a:pt x="1416" y="26"/>
                    <a:pt x="1408" y="26"/>
                  </a:cubicBezTo>
                  <a:close/>
                  <a:moveTo>
                    <a:pt x="1332" y="26"/>
                  </a:moveTo>
                  <a:lnTo>
                    <a:pt x="1306" y="26"/>
                  </a:lnTo>
                  <a:cubicBezTo>
                    <a:pt x="1299" y="26"/>
                    <a:pt x="1293" y="20"/>
                    <a:pt x="1293" y="13"/>
                  </a:cubicBezTo>
                  <a:cubicBezTo>
                    <a:pt x="1293" y="6"/>
                    <a:pt x="1299" y="0"/>
                    <a:pt x="1306" y="0"/>
                  </a:cubicBezTo>
                  <a:lnTo>
                    <a:pt x="1332" y="0"/>
                  </a:lnTo>
                  <a:cubicBezTo>
                    <a:pt x="1339" y="0"/>
                    <a:pt x="1344" y="6"/>
                    <a:pt x="1344" y="13"/>
                  </a:cubicBezTo>
                  <a:cubicBezTo>
                    <a:pt x="1344" y="20"/>
                    <a:pt x="1339" y="26"/>
                    <a:pt x="1332" y="26"/>
                  </a:cubicBezTo>
                  <a:close/>
                  <a:moveTo>
                    <a:pt x="1255" y="26"/>
                  </a:moveTo>
                  <a:lnTo>
                    <a:pt x="1229" y="26"/>
                  </a:lnTo>
                  <a:cubicBezTo>
                    <a:pt x="1222" y="26"/>
                    <a:pt x="1216" y="20"/>
                    <a:pt x="1216" y="13"/>
                  </a:cubicBezTo>
                  <a:cubicBezTo>
                    <a:pt x="1216" y="6"/>
                    <a:pt x="1222" y="0"/>
                    <a:pt x="1229" y="0"/>
                  </a:cubicBezTo>
                  <a:lnTo>
                    <a:pt x="1255" y="0"/>
                  </a:lnTo>
                  <a:cubicBezTo>
                    <a:pt x="1262" y="0"/>
                    <a:pt x="1268" y="6"/>
                    <a:pt x="1268" y="13"/>
                  </a:cubicBezTo>
                  <a:cubicBezTo>
                    <a:pt x="1268" y="20"/>
                    <a:pt x="1262" y="26"/>
                    <a:pt x="1255" y="26"/>
                  </a:cubicBezTo>
                  <a:close/>
                  <a:moveTo>
                    <a:pt x="1178" y="26"/>
                  </a:moveTo>
                  <a:lnTo>
                    <a:pt x="1152" y="26"/>
                  </a:lnTo>
                  <a:cubicBezTo>
                    <a:pt x="1145" y="26"/>
                    <a:pt x="1140" y="20"/>
                    <a:pt x="1140" y="13"/>
                  </a:cubicBezTo>
                  <a:cubicBezTo>
                    <a:pt x="1140" y="6"/>
                    <a:pt x="1145" y="0"/>
                    <a:pt x="1152" y="0"/>
                  </a:cubicBezTo>
                  <a:lnTo>
                    <a:pt x="1178" y="0"/>
                  </a:lnTo>
                  <a:cubicBezTo>
                    <a:pt x="1185" y="0"/>
                    <a:pt x="1191" y="6"/>
                    <a:pt x="1191" y="13"/>
                  </a:cubicBezTo>
                  <a:cubicBezTo>
                    <a:pt x="1191" y="20"/>
                    <a:pt x="1185" y="26"/>
                    <a:pt x="1178" y="26"/>
                  </a:cubicBezTo>
                  <a:close/>
                  <a:moveTo>
                    <a:pt x="1101" y="26"/>
                  </a:moveTo>
                  <a:lnTo>
                    <a:pt x="1076" y="26"/>
                  </a:lnTo>
                  <a:cubicBezTo>
                    <a:pt x="1069" y="26"/>
                    <a:pt x="1063" y="20"/>
                    <a:pt x="1063" y="13"/>
                  </a:cubicBezTo>
                  <a:cubicBezTo>
                    <a:pt x="1063" y="6"/>
                    <a:pt x="1069" y="0"/>
                    <a:pt x="1076" y="0"/>
                  </a:cubicBezTo>
                  <a:lnTo>
                    <a:pt x="1101" y="0"/>
                  </a:lnTo>
                  <a:cubicBezTo>
                    <a:pt x="1108" y="0"/>
                    <a:pt x="1114" y="6"/>
                    <a:pt x="1114" y="13"/>
                  </a:cubicBezTo>
                  <a:cubicBezTo>
                    <a:pt x="1114" y="20"/>
                    <a:pt x="1108" y="26"/>
                    <a:pt x="1101" y="26"/>
                  </a:cubicBezTo>
                  <a:close/>
                  <a:moveTo>
                    <a:pt x="1024" y="26"/>
                  </a:moveTo>
                  <a:lnTo>
                    <a:pt x="999" y="26"/>
                  </a:lnTo>
                  <a:cubicBezTo>
                    <a:pt x="992" y="26"/>
                    <a:pt x="986" y="20"/>
                    <a:pt x="986" y="13"/>
                  </a:cubicBezTo>
                  <a:cubicBezTo>
                    <a:pt x="986" y="6"/>
                    <a:pt x="992" y="0"/>
                    <a:pt x="999" y="0"/>
                  </a:cubicBezTo>
                  <a:lnTo>
                    <a:pt x="1024" y="0"/>
                  </a:lnTo>
                  <a:cubicBezTo>
                    <a:pt x="1032" y="0"/>
                    <a:pt x="1037" y="6"/>
                    <a:pt x="1037" y="13"/>
                  </a:cubicBezTo>
                  <a:cubicBezTo>
                    <a:pt x="1037" y="20"/>
                    <a:pt x="1032" y="26"/>
                    <a:pt x="1024" y="26"/>
                  </a:cubicBezTo>
                  <a:close/>
                  <a:moveTo>
                    <a:pt x="948" y="26"/>
                  </a:moveTo>
                  <a:lnTo>
                    <a:pt x="922" y="26"/>
                  </a:lnTo>
                  <a:cubicBezTo>
                    <a:pt x="915" y="26"/>
                    <a:pt x="909" y="20"/>
                    <a:pt x="909" y="13"/>
                  </a:cubicBezTo>
                  <a:cubicBezTo>
                    <a:pt x="909" y="6"/>
                    <a:pt x="915" y="0"/>
                    <a:pt x="922" y="0"/>
                  </a:cubicBezTo>
                  <a:lnTo>
                    <a:pt x="948" y="0"/>
                  </a:lnTo>
                  <a:cubicBezTo>
                    <a:pt x="955" y="0"/>
                    <a:pt x="960" y="6"/>
                    <a:pt x="960" y="13"/>
                  </a:cubicBezTo>
                  <a:cubicBezTo>
                    <a:pt x="960" y="20"/>
                    <a:pt x="955" y="26"/>
                    <a:pt x="948" y="26"/>
                  </a:cubicBezTo>
                  <a:close/>
                  <a:moveTo>
                    <a:pt x="871" y="26"/>
                  </a:moveTo>
                  <a:lnTo>
                    <a:pt x="845" y="26"/>
                  </a:lnTo>
                  <a:cubicBezTo>
                    <a:pt x="838" y="26"/>
                    <a:pt x="832" y="20"/>
                    <a:pt x="832" y="13"/>
                  </a:cubicBezTo>
                  <a:cubicBezTo>
                    <a:pt x="832" y="6"/>
                    <a:pt x="838" y="0"/>
                    <a:pt x="845" y="0"/>
                  </a:cubicBezTo>
                  <a:lnTo>
                    <a:pt x="871" y="0"/>
                  </a:lnTo>
                  <a:cubicBezTo>
                    <a:pt x="878" y="0"/>
                    <a:pt x="884" y="6"/>
                    <a:pt x="884" y="13"/>
                  </a:cubicBezTo>
                  <a:cubicBezTo>
                    <a:pt x="884" y="20"/>
                    <a:pt x="878" y="26"/>
                    <a:pt x="871" y="26"/>
                  </a:cubicBezTo>
                  <a:close/>
                  <a:moveTo>
                    <a:pt x="794" y="26"/>
                  </a:moveTo>
                  <a:lnTo>
                    <a:pt x="768" y="26"/>
                  </a:lnTo>
                  <a:cubicBezTo>
                    <a:pt x="761" y="26"/>
                    <a:pt x="756" y="20"/>
                    <a:pt x="756" y="13"/>
                  </a:cubicBezTo>
                  <a:cubicBezTo>
                    <a:pt x="756" y="6"/>
                    <a:pt x="761" y="0"/>
                    <a:pt x="768" y="0"/>
                  </a:cubicBezTo>
                  <a:lnTo>
                    <a:pt x="794" y="0"/>
                  </a:lnTo>
                  <a:cubicBezTo>
                    <a:pt x="801" y="0"/>
                    <a:pt x="807" y="6"/>
                    <a:pt x="807" y="13"/>
                  </a:cubicBezTo>
                  <a:cubicBezTo>
                    <a:pt x="807" y="20"/>
                    <a:pt x="801" y="26"/>
                    <a:pt x="794" y="26"/>
                  </a:cubicBezTo>
                  <a:close/>
                  <a:moveTo>
                    <a:pt x="717" y="26"/>
                  </a:moveTo>
                  <a:lnTo>
                    <a:pt x="692" y="26"/>
                  </a:lnTo>
                  <a:cubicBezTo>
                    <a:pt x="685" y="26"/>
                    <a:pt x="679" y="20"/>
                    <a:pt x="679" y="13"/>
                  </a:cubicBezTo>
                  <a:cubicBezTo>
                    <a:pt x="679" y="6"/>
                    <a:pt x="685" y="0"/>
                    <a:pt x="692" y="0"/>
                  </a:cubicBezTo>
                  <a:lnTo>
                    <a:pt x="717" y="0"/>
                  </a:lnTo>
                  <a:cubicBezTo>
                    <a:pt x="724" y="0"/>
                    <a:pt x="730" y="6"/>
                    <a:pt x="730" y="13"/>
                  </a:cubicBezTo>
                  <a:cubicBezTo>
                    <a:pt x="730" y="20"/>
                    <a:pt x="724" y="26"/>
                    <a:pt x="717" y="26"/>
                  </a:cubicBezTo>
                  <a:close/>
                  <a:moveTo>
                    <a:pt x="640" y="26"/>
                  </a:moveTo>
                  <a:lnTo>
                    <a:pt x="615" y="26"/>
                  </a:lnTo>
                  <a:cubicBezTo>
                    <a:pt x="608" y="26"/>
                    <a:pt x="602" y="20"/>
                    <a:pt x="602" y="13"/>
                  </a:cubicBezTo>
                  <a:cubicBezTo>
                    <a:pt x="602" y="6"/>
                    <a:pt x="608" y="0"/>
                    <a:pt x="615" y="0"/>
                  </a:cubicBezTo>
                  <a:lnTo>
                    <a:pt x="640" y="0"/>
                  </a:lnTo>
                  <a:cubicBezTo>
                    <a:pt x="648" y="0"/>
                    <a:pt x="653" y="6"/>
                    <a:pt x="653" y="13"/>
                  </a:cubicBezTo>
                  <a:cubicBezTo>
                    <a:pt x="653" y="20"/>
                    <a:pt x="648" y="26"/>
                    <a:pt x="640" y="26"/>
                  </a:cubicBezTo>
                  <a:close/>
                  <a:moveTo>
                    <a:pt x="564" y="26"/>
                  </a:moveTo>
                  <a:lnTo>
                    <a:pt x="538" y="26"/>
                  </a:lnTo>
                  <a:cubicBezTo>
                    <a:pt x="531" y="26"/>
                    <a:pt x="525" y="20"/>
                    <a:pt x="525" y="13"/>
                  </a:cubicBezTo>
                  <a:cubicBezTo>
                    <a:pt x="525" y="6"/>
                    <a:pt x="531" y="0"/>
                    <a:pt x="538" y="0"/>
                  </a:cubicBezTo>
                  <a:lnTo>
                    <a:pt x="564" y="0"/>
                  </a:lnTo>
                  <a:cubicBezTo>
                    <a:pt x="571" y="0"/>
                    <a:pt x="576" y="6"/>
                    <a:pt x="576" y="13"/>
                  </a:cubicBezTo>
                  <a:cubicBezTo>
                    <a:pt x="576" y="20"/>
                    <a:pt x="571" y="26"/>
                    <a:pt x="564" y="26"/>
                  </a:cubicBezTo>
                  <a:close/>
                  <a:moveTo>
                    <a:pt x="487" y="26"/>
                  </a:moveTo>
                  <a:lnTo>
                    <a:pt x="461" y="26"/>
                  </a:lnTo>
                  <a:cubicBezTo>
                    <a:pt x="454" y="26"/>
                    <a:pt x="448" y="20"/>
                    <a:pt x="448" y="13"/>
                  </a:cubicBezTo>
                  <a:cubicBezTo>
                    <a:pt x="448" y="6"/>
                    <a:pt x="454" y="0"/>
                    <a:pt x="461" y="0"/>
                  </a:cubicBezTo>
                  <a:lnTo>
                    <a:pt x="487" y="0"/>
                  </a:lnTo>
                  <a:cubicBezTo>
                    <a:pt x="494" y="0"/>
                    <a:pt x="500" y="6"/>
                    <a:pt x="500" y="13"/>
                  </a:cubicBezTo>
                  <a:cubicBezTo>
                    <a:pt x="500" y="20"/>
                    <a:pt x="494" y="26"/>
                    <a:pt x="487" y="26"/>
                  </a:cubicBezTo>
                  <a:close/>
                  <a:moveTo>
                    <a:pt x="410" y="26"/>
                  </a:moveTo>
                  <a:lnTo>
                    <a:pt x="384" y="26"/>
                  </a:lnTo>
                  <a:cubicBezTo>
                    <a:pt x="377" y="26"/>
                    <a:pt x="372" y="20"/>
                    <a:pt x="372" y="13"/>
                  </a:cubicBezTo>
                  <a:cubicBezTo>
                    <a:pt x="372" y="6"/>
                    <a:pt x="377" y="0"/>
                    <a:pt x="384" y="0"/>
                  </a:cubicBezTo>
                  <a:lnTo>
                    <a:pt x="410" y="0"/>
                  </a:lnTo>
                  <a:cubicBezTo>
                    <a:pt x="417" y="0"/>
                    <a:pt x="423" y="6"/>
                    <a:pt x="423" y="13"/>
                  </a:cubicBezTo>
                  <a:cubicBezTo>
                    <a:pt x="423" y="20"/>
                    <a:pt x="417" y="26"/>
                    <a:pt x="410" y="26"/>
                  </a:cubicBezTo>
                  <a:close/>
                  <a:moveTo>
                    <a:pt x="333" y="26"/>
                  </a:moveTo>
                  <a:lnTo>
                    <a:pt x="308" y="26"/>
                  </a:lnTo>
                  <a:cubicBezTo>
                    <a:pt x="301" y="26"/>
                    <a:pt x="295" y="20"/>
                    <a:pt x="295" y="13"/>
                  </a:cubicBezTo>
                  <a:cubicBezTo>
                    <a:pt x="295" y="6"/>
                    <a:pt x="301" y="0"/>
                    <a:pt x="308" y="0"/>
                  </a:cubicBezTo>
                  <a:lnTo>
                    <a:pt x="333" y="0"/>
                  </a:lnTo>
                  <a:cubicBezTo>
                    <a:pt x="340" y="0"/>
                    <a:pt x="346" y="6"/>
                    <a:pt x="346" y="13"/>
                  </a:cubicBezTo>
                  <a:cubicBezTo>
                    <a:pt x="346" y="20"/>
                    <a:pt x="340" y="26"/>
                    <a:pt x="333" y="26"/>
                  </a:cubicBezTo>
                  <a:close/>
                  <a:moveTo>
                    <a:pt x="256" y="26"/>
                  </a:moveTo>
                  <a:lnTo>
                    <a:pt x="231" y="26"/>
                  </a:lnTo>
                  <a:cubicBezTo>
                    <a:pt x="224" y="26"/>
                    <a:pt x="218" y="20"/>
                    <a:pt x="218" y="13"/>
                  </a:cubicBezTo>
                  <a:cubicBezTo>
                    <a:pt x="218" y="6"/>
                    <a:pt x="224" y="0"/>
                    <a:pt x="231" y="0"/>
                  </a:cubicBezTo>
                  <a:lnTo>
                    <a:pt x="256" y="0"/>
                  </a:lnTo>
                  <a:cubicBezTo>
                    <a:pt x="264" y="0"/>
                    <a:pt x="269" y="6"/>
                    <a:pt x="269" y="13"/>
                  </a:cubicBezTo>
                  <a:cubicBezTo>
                    <a:pt x="269" y="20"/>
                    <a:pt x="264" y="26"/>
                    <a:pt x="256" y="26"/>
                  </a:cubicBezTo>
                  <a:close/>
                  <a:moveTo>
                    <a:pt x="180" y="26"/>
                  </a:moveTo>
                  <a:lnTo>
                    <a:pt x="154" y="26"/>
                  </a:lnTo>
                  <a:cubicBezTo>
                    <a:pt x="147" y="26"/>
                    <a:pt x="141" y="20"/>
                    <a:pt x="141" y="13"/>
                  </a:cubicBezTo>
                  <a:cubicBezTo>
                    <a:pt x="141" y="6"/>
                    <a:pt x="147" y="0"/>
                    <a:pt x="154" y="0"/>
                  </a:cubicBezTo>
                  <a:lnTo>
                    <a:pt x="180" y="0"/>
                  </a:lnTo>
                  <a:cubicBezTo>
                    <a:pt x="187" y="0"/>
                    <a:pt x="192" y="6"/>
                    <a:pt x="192" y="13"/>
                  </a:cubicBezTo>
                  <a:cubicBezTo>
                    <a:pt x="192" y="20"/>
                    <a:pt x="187" y="26"/>
                    <a:pt x="180" y="26"/>
                  </a:cubicBezTo>
                  <a:close/>
                  <a:moveTo>
                    <a:pt x="103" y="26"/>
                  </a:moveTo>
                  <a:lnTo>
                    <a:pt x="77" y="26"/>
                  </a:lnTo>
                  <a:cubicBezTo>
                    <a:pt x="70" y="26"/>
                    <a:pt x="64" y="20"/>
                    <a:pt x="64" y="13"/>
                  </a:cubicBezTo>
                  <a:cubicBezTo>
                    <a:pt x="64" y="6"/>
                    <a:pt x="70" y="0"/>
                    <a:pt x="77" y="0"/>
                  </a:cubicBezTo>
                  <a:lnTo>
                    <a:pt x="103" y="0"/>
                  </a:lnTo>
                  <a:cubicBezTo>
                    <a:pt x="110" y="0"/>
                    <a:pt x="116" y="6"/>
                    <a:pt x="116" y="13"/>
                  </a:cubicBezTo>
                  <a:cubicBezTo>
                    <a:pt x="116" y="20"/>
                    <a:pt x="110" y="26"/>
                    <a:pt x="103" y="26"/>
                  </a:cubicBezTo>
                  <a:close/>
                  <a:moveTo>
                    <a:pt x="26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6" y="0"/>
                  </a:lnTo>
                  <a:cubicBezTo>
                    <a:pt x="33" y="0"/>
                    <a:pt x="39" y="6"/>
                    <a:pt x="39" y="13"/>
                  </a:cubicBezTo>
                  <a:cubicBezTo>
                    <a:pt x="39" y="20"/>
                    <a:pt x="33" y="26"/>
                    <a:pt x="26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1" name="Line 51"/>
            <p:cNvSpPr>
              <a:spLocks noChangeShapeType="1"/>
            </p:cNvSpPr>
            <p:nvPr/>
          </p:nvSpPr>
          <p:spPr bwMode="auto">
            <a:xfrm>
              <a:off x="5223574" y="3030944"/>
              <a:ext cx="53446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2" name="Freeform 52"/>
            <p:cNvSpPr>
              <a:spLocks/>
            </p:cNvSpPr>
            <p:nvPr/>
          </p:nvSpPr>
          <p:spPr bwMode="auto">
            <a:xfrm>
              <a:off x="5748967" y="2993481"/>
              <a:ext cx="68573" cy="749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4"/>
                </a:cxn>
                <a:cxn ang="0">
                  <a:pos x="0" y="68"/>
                </a:cxn>
                <a:cxn ang="0">
                  <a:pos x="0" y="0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68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3" name="Freeform 53"/>
            <p:cNvSpPr>
              <a:spLocks/>
            </p:cNvSpPr>
            <p:nvPr/>
          </p:nvSpPr>
          <p:spPr bwMode="auto">
            <a:xfrm>
              <a:off x="5688461" y="2681652"/>
              <a:ext cx="180510" cy="343783"/>
            </a:xfrm>
            <a:custGeom>
              <a:avLst/>
              <a:gdLst/>
              <a:ahLst/>
              <a:cxnLst>
                <a:cxn ang="0">
                  <a:pos x="0" y="312"/>
                </a:cxn>
                <a:cxn ang="0">
                  <a:pos x="0" y="0"/>
                </a:cxn>
                <a:cxn ang="0">
                  <a:pos x="179" y="0"/>
                </a:cxn>
                <a:cxn ang="0">
                  <a:pos x="179" y="53"/>
                </a:cxn>
              </a:cxnLst>
              <a:rect l="0" t="0" r="r" b="b"/>
              <a:pathLst>
                <a:path w="179" h="312">
                  <a:moveTo>
                    <a:pt x="0" y="312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53"/>
                  </a:lnTo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4" name="Freeform 54"/>
            <p:cNvSpPr>
              <a:spLocks/>
            </p:cNvSpPr>
            <p:nvPr/>
          </p:nvSpPr>
          <p:spPr bwMode="auto">
            <a:xfrm>
              <a:off x="5834685" y="2722421"/>
              <a:ext cx="67565" cy="73826"/>
            </a:xfrm>
            <a:custGeom>
              <a:avLst/>
              <a:gdLst/>
              <a:ahLst/>
              <a:cxnLst>
                <a:cxn ang="0">
                  <a:pos x="79" y="159"/>
                </a:cxn>
                <a:cxn ang="0">
                  <a:pos x="0" y="0"/>
                </a:cxn>
                <a:cxn ang="0">
                  <a:pos x="159" y="1"/>
                </a:cxn>
                <a:cxn ang="0">
                  <a:pos x="159" y="1"/>
                </a:cxn>
                <a:cxn ang="0">
                  <a:pos x="79" y="159"/>
                </a:cxn>
              </a:cxnLst>
              <a:rect l="0" t="0" r="r" b="b"/>
              <a:pathLst>
                <a:path w="159" h="159">
                  <a:moveTo>
                    <a:pt x="79" y="159"/>
                  </a:moveTo>
                  <a:lnTo>
                    <a:pt x="0" y="0"/>
                  </a:lnTo>
                  <a:cubicBezTo>
                    <a:pt x="50" y="25"/>
                    <a:pt x="109" y="26"/>
                    <a:pt x="159" y="1"/>
                  </a:cubicBezTo>
                  <a:lnTo>
                    <a:pt x="159" y="1"/>
                  </a:lnTo>
                  <a:lnTo>
                    <a:pt x="79" y="1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7" name="Rectangle 57"/>
            <p:cNvSpPr>
              <a:spLocks noChangeArrowheads="1"/>
            </p:cNvSpPr>
            <p:nvPr/>
          </p:nvSpPr>
          <p:spPr bwMode="auto">
            <a:xfrm>
              <a:off x="5535180" y="2477806"/>
              <a:ext cx="85279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 dirty="0">
                  <a:solidFill>
                    <a:srgbClr val="000000"/>
                  </a:solidFill>
                  <a:ea typeface="굴림" pitchFamily="50" charset="-127"/>
                </a:rPr>
                <a:t>VC Identifier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31" name="Line 61"/>
            <p:cNvSpPr>
              <a:spLocks noChangeShapeType="1"/>
            </p:cNvSpPr>
            <p:nvPr/>
          </p:nvSpPr>
          <p:spPr bwMode="auto">
            <a:xfrm>
              <a:off x="5945612" y="2819386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2" name="Line 62"/>
            <p:cNvSpPr>
              <a:spLocks noChangeShapeType="1"/>
            </p:cNvSpPr>
            <p:nvPr/>
          </p:nvSpPr>
          <p:spPr bwMode="auto">
            <a:xfrm>
              <a:off x="6435710" y="2819386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3" name="Freeform 63"/>
            <p:cNvSpPr>
              <a:spLocks/>
            </p:cNvSpPr>
            <p:nvPr/>
          </p:nvSpPr>
          <p:spPr bwMode="auto">
            <a:xfrm>
              <a:off x="6523444" y="2783024"/>
              <a:ext cx="66557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6" h="67">
                  <a:moveTo>
                    <a:pt x="0" y="0"/>
                  </a:moveTo>
                  <a:lnTo>
                    <a:pt x="66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4" name="Line 64"/>
            <p:cNvSpPr>
              <a:spLocks noChangeShapeType="1"/>
            </p:cNvSpPr>
            <p:nvPr/>
          </p:nvSpPr>
          <p:spPr bwMode="auto">
            <a:xfrm>
              <a:off x="5945612" y="3244707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5" name="Line 65"/>
            <p:cNvSpPr>
              <a:spLocks noChangeShapeType="1"/>
            </p:cNvSpPr>
            <p:nvPr/>
          </p:nvSpPr>
          <p:spPr bwMode="auto">
            <a:xfrm>
              <a:off x="6435710" y="3244707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6" name="Freeform 66"/>
            <p:cNvSpPr>
              <a:spLocks/>
            </p:cNvSpPr>
            <p:nvPr/>
          </p:nvSpPr>
          <p:spPr bwMode="auto">
            <a:xfrm>
              <a:off x="6523444" y="3208346"/>
              <a:ext cx="66557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6" h="67">
                  <a:moveTo>
                    <a:pt x="0" y="0"/>
                  </a:moveTo>
                  <a:lnTo>
                    <a:pt x="66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7" name="Line 67"/>
            <p:cNvSpPr>
              <a:spLocks noChangeShapeType="1"/>
            </p:cNvSpPr>
            <p:nvPr/>
          </p:nvSpPr>
          <p:spPr bwMode="auto">
            <a:xfrm>
              <a:off x="5947629" y="3030944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8" name="Line 68"/>
            <p:cNvSpPr>
              <a:spLocks noChangeShapeType="1"/>
            </p:cNvSpPr>
            <p:nvPr/>
          </p:nvSpPr>
          <p:spPr bwMode="auto">
            <a:xfrm>
              <a:off x="6437727" y="3030944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9" name="Freeform 69"/>
            <p:cNvSpPr>
              <a:spLocks/>
            </p:cNvSpPr>
            <p:nvPr/>
          </p:nvSpPr>
          <p:spPr bwMode="auto">
            <a:xfrm>
              <a:off x="6524452" y="2993481"/>
              <a:ext cx="68573" cy="749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4"/>
                </a:cxn>
                <a:cxn ang="0">
                  <a:pos x="0" y="68"/>
                </a:cxn>
                <a:cxn ang="0">
                  <a:pos x="0" y="0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68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4" name="Rectangle 74"/>
            <p:cNvSpPr>
              <a:spLocks noChangeArrowheads="1"/>
            </p:cNvSpPr>
            <p:nvPr/>
          </p:nvSpPr>
          <p:spPr bwMode="auto">
            <a:xfrm>
              <a:off x="6023261" y="2951610"/>
              <a:ext cx="412449" cy="1531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5" name="Rectangle 75"/>
            <p:cNvSpPr>
              <a:spLocks noChangeArrowheads="1"/>
            </p:cNvSpPr>
            <p:nvPr/>
          </p:nvSpPr>
          <p:spPr bwMode="auto">
            <a:xfrm>
              <a:off x="6023261" y="2951610"/>
              <a:ext cx="412449" cy="153160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6" name="Rectangle 76"/>
            <p:cNvSpPr>
              <a:spLocks noChangeArrowheads="1"/>
            </p:cNvSpPr>
            <p:nvPr/>
          </p:nvSpPr>
          <p:spPr bwMode="auto">
            <a:xfrm>
              <a:off x="6108978" y="2956017"/>
              <a:ext cx="301365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0000"/>
                  </a:solidFill>
                  <a:ea typeface="굴림" pitchFamily="50" charset="-127"/>
                </a:rPr>
                <a:t>VC 1 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48" name="Rectangle 78"/>
            <p:cNvSpPr>
              <a:spLocks noChangeArrowheads="1"/>
            </p:cNvSpPr>
            <p:nvPr/>
          </p:nvSpPr>
          <p:spPr bwMode="auto">
            <a:xfrm>
              <a:off x="6023261" y="3166475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9" name="Rectangle 79"/>
            <p:cNvSpPr>
              <a:spLocks noChangeArrowheads="1"/>
            </p:cNvSpPr>
            <p:nvPr/>
          </p:nvSpPr>
          <p:spPr bwMode="auto">
            <a:xfrm>
              <a:off x="6023261" y="3166475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0" name="Rectangle 80"/>
            <p:cNvSpPr>
              <a:spLocks noChangeArrowheads="1"/>
            </p:cNvSpPr>
            <p:nvPr/>
          </p:nvSpPr>
          <p:spPr bwMode="auto">
            <a:xfrm>
              <a:off x="6108978" y="3164271"/>
              <a:ext cx="301365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0000"/>
                  </a:solidFill>
                  <a:ea typeface="굴림" pitchFamily="50" charset="-127"/>
                </a:rPr>
                <a:t>VC 2 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52" name="Freeform 82"/>
            <p:cNvSpPr>
              <a:spLocks/>
            </p:cNvSpPr>
            <p:nvPr/>
          </p:nvSpPr>
          <p:spPr bwMode="auto">
            <a:xfrm>
              <a:off x="5813507" y="3459572"/>
              <a:ext cx="129079" cy="57407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3" name="Freeform 83"/>
            <p:cNvSpPr>
              <a:spLocks/>
            </p:cNvSpPr>
            <p:nvPr/>
          </p:nvSpPr>
          <p:spPr bwMode="auto">
            <a:xfrm>
              <a:off x="5813507" y="3459572"/>
              <a:ext cx="129079" cy="57407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4" name="Freeform 84"/>
            <p:cNvSpPr>
              <a:spLocks/>
            </p:cNvSpPr>
            <p:nvPr/>
          </p:nvSpPr>
          <p:spPr bwMode="auto">
            <a:xfrm>
              <a:off x="6586975" y="3459572"/>
              <a:ext cx="129079" cy="574073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5" name="Freeform 85"/>
            <p:cNvSpPr>
              <a:spLocks/>
            </p:cNvSpPr>
            <p:nvPr/>
          </p:nvSpPr>
          <p:spPr bwMode="auto">
            <a:xfrm>
              <a:off x="6586975" y="3459572"/>
              <a:ext cx="129079" cy="574073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6" name="Rectangle 86"/>
            <p:cNvSpPr>
              <a:spLocks noChangeArrowheads="1"/>
            </p:cNvSpPr>
            <p:nvPr/>
          </p:nvSpPr>
          <p:spPr bwMode="auto">
            <a:xfrm>
              <a:off x="6019227" y="3459572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7" name="Rectangle 87"/>
            <p:cNvSpPr>
              <a:spLocks noChangeArrowheads="1"/>
            </p:cNvSpPr>
            <p:nvPr/>
          </p:nvSpPr>
          <p:spPr bwMode="auto">
            <a:xfrm>
              <a:off x="6019227" y="3459572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0" name="Freeform 90"/>
            <p:cNvSpPr>
              <a:spLocks noEditPoints="1"/>
            </p:cNvSpPr>
            <p:nvPr/>
          </p:nvSpPr>
          <p:spPr bwMode="auto">
            <a:xfrm>
              <a:off x="5472657" y="3396765"/>
              <a:ext cx="1299870" cy="687566"/>
            </a:xfrm>
            <a:custGeom>
              <a:avLst/>
              <a:gdLst/>
              <a:ahLst/>
              <a:cxnLst>
                <a:cxn ang="0">
                  <a:pos x="13" y="102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4"/>
                </a:cxn>
                <a:cxn ang="0">
                  <a:pos x="26" y="755"/>
                </a:cxn>
                <a:cxn ang="0">
                  <a:pos x="26" y="883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7"/>
                </a:cxn>
                <a:cxn ang="0">
                  <a:pos x="0" y="1446"/>
                </a:cxn>
                <a:cxn ang="0">
                  <a:pos x="162" y="1464"/>
                </a:cxn>
                <a:cxn ang="0">
                  <a:pos x="303" y="1451"/>
                </a:cxn>
                <a:cxn ang="0">
                  <a:pos x="431" y="1451"/>
                </a:cxn>
                <a:cxn ang="0">
                  <a:pos x="508" y="1451"/>
                </a:cxn>
                <a:cxn ang="0">
                  <a:pos x="648" y="1464"/>
                </a:cxn>
                <a:cxn ang="0">
                  <a:pos x="815" y="1477"/>
                </a:cxn>
                <a:cxn ang="0">
                  <a:pos x="994" y="1477"/>
                </a:cxn>
                <a:cxn ang="0">
                  <a:pos x="1160" y="1464"/>
                </a:cxn>
                <a:cxn ang="0">
                  <a:pos x="1301" y="1451"/>
                </a:cxn>
                <a:cxn ang="0">
                  <a:pos x="1429" y="1451"/>
                </a:cxn>
                <a:cxn ang="0">
                  <a:pos x="1506" y="1451"/>
                </a:cxn>
                <a:cxn ang="0">
                  <a:pos x="1647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9" y="1464"/>
                </a:cxn>
                <a:cxn ang="0">
                  <a:pos x="2300" y="1451"/>
                </a:cxn>
                <a:cxn ang="0">
                  <a:pos x="2428" y="1451"/>
                </a:cxn>
                <a:cxn ang="0">
                  <a:pos x="2504" y="1451"/>
                </a:cxn>
                <a:cxn ang="0">
                  <a:pos x="2645" y="1464"/>
                </a:cxn>
                <a:cxn ang="0">
                  <a:pos x="2812" y="1477"/>
                </a:cxn>
                <a:cxn ang="0">
                  <a:pos x="2991" y="1477"/>
                </a:cxn>
                <a:cxn ang="0">
                  <a:pos x="3037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8"/>
                </a:cxn>
                <a:cxn ang="0">
                  <a:pos x="3037" y="858"/>
                </a:cxn>
                <a:cxn ang="0">
                  <a:pos x="3050" y="691"/>
                </a:cxn>
                <a:cxn ang="0">
                  <a:pos x="3050" y="512"/>
                </a:cxn>
                <a:cxn ang="0">
                  <a:pos x="3037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7" y="0"/>
                </a:cxn>
                <a:cxn ang="0">
                  <a:pos x="2538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6" y="26"/>
                </a:cxn>
                <a:cxn ang="0">
                  <a:pos x="1885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3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1" y="0"/>
                </a:cxn>
                <a:cxn ang="0">
                  <a:pos x="374" y="13"/>
                </a:cxn>
                <a:cxn ang="0">
                  <a:pos x="234" y="26"/>
                </a:cxn>
                <a:cxn ang="0">
                  <a:pos x="106" y="26"/>
                </a:cxn>
                <a:cxn ang="0">
                  <a:pos x="29" y="26"/>
                </a:cxn>
              </a:cxnLst>
              <a:rect l="0" t="0" r="r" b="b"/>
              <a:pathLst>
                <a:path w="3050" h="1477">
                  <a:moveTo>
                    <a:pt x="26" y="38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8"/>
                  </a:lnTo>
                  <a:cubicBezTo>
                    <a:pt x="0" y="31"/>
                    <a:pt x="6" y="26"/>
                    <a:pt x="13" y="26"/>
                  </a:cubicBezTo>
                  <a:cubicBezTo>
                    <a:pt x="20" y="26"/>
                    <a:pt x="26" y="31"/>
                    <a:pt x="26" y="38"/>
                  </a:cubicBezTo>
                  <a:close/>
                  <a:moveTo>
                    <a:pt x="26" y="115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5"/>
                  </a:lnTo>
                  <a:cubicBezTo>
                    <a:pt x="0" y="108"/>
                    <a:pt x="6" y="102"/>
                    <a:pt x="13" y="102"/>
                  </a:cubicBezTo>
                  <a:cubicBezTo>
                    <a:pt x="20" y="102"/>
                    <a:pt x="26" y="108"/>
                    <a:pt x="26" y="115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0"/>
                    <a:pt x="13" y="230"/>
                  </a:cubicBezTo>
                  <a:cubicBezTo>
                    <a:pt x="6" y="230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79"/>
                    <a:pt x="13" y="179"/>
                  </a:cubicBezTo>
                  <a:cubicBezTo>
                    <a:pt x="20" y="179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4"/>
                  </a:lnTo>
                  <a:cubicBezTo>
                    <a:pt x="26" y="302"/>
                    <a:pt x="20" y="307"/>
                    <a:pt x="13" y="307"/>
                  </a:cubicBezTo>
                  <a:cubicBezTo>
                    <a:pt x="6" y="307"/>
                    <a:pt x="0" y="302"/>
                    <a:pt x="0" y="294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1"/>
                  </a:lnTo>
                  <a:cubicBezTo>
                    <a:pt x="26" y="378"/>
                    <a:pt x="20" y="384"/>
                    <a:pt x="13" y="384"/>
                  </a:cubicBezTo>
                  <a:cubicBezTo>
                    <a:pt x="6" y="384"/>
                    <a:pt x="0" y="378"/>
                    <a:pt x="0" y="371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2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2"/>
                  </a:lnTo>
                  <a:cubicBezTo>
                    <a:pt x="0" y="415"/>
                    <a:pt x="6" y="410"/>
                    <a:pt x="13" y="410"/>
                  </a:cubicBezTo>
                  <a:cubicBezTo>
                    <a:pt x="20" y="410"/>
                    <a:pt x="26" y="415"/>
                    <a:pt x="26" y="422"/>
                  </a:cubicBezTo>
                  <a:close/>
                  <a:moveTo>
                    <a:pt x="26" y="499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499"/>
                  </a:lnTo>
                  <a:cubicBezTo>
                    <a:pt x="0" y="492"/>
                    <a:pt x="6" y="486"/>
                    <a:pt x="13" y="486"/>
                  </a:cubicBezTo>
                  <a:cubicBezTo>
                    <a:pt x="20" y="486"/>
                    <a:pt x="26" y="492"/>
                    <a:pt x="26" y="499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4"/>
                    <a:pt x="13" y="614"/>
                  </a:cubicBezTo>
                  <a:cubicBezTo>
                    <a:pt x="6" y="614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3"/>
                    <a:pt x="13" y="563"/>
                  </a:cubicBezTo>
                  <a:cubicBezTo>
                    <a:pt x="20" y="563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8"/>
                  </a:lnTo>
                  <a:cubicBezTo>
                    <a:pt x="26" y="686"/>
                    <a:pt x="20" y="691"/>
                    <a:pt x="13" y="691"/>
                  </a:cubicBezTo>
                  <a:cubicBezTo>
                    <a:pt x="6" y="691"/>
                    <a:pt x="0" y="686"/>
                    <a:pt x="0" y="678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5"/>
                  </a:lnTo>
                  <a:cubicBezTo>
                    <a:pt x="26" y="762"/>
                    <a:pt x="20" y="768"/>
                    <a:pt x="13" y="768"/>
                  </a:cubicBezTo>
                  <a:cubicBezTo>
                    <a:pt x="6" y="768"/>
                    <a:pt x="0" y="762"/>
                    <a:pt x="0" y="755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6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6"/>
                  </a:lnTo>
                  <a:cubicBezTo>
                    <a:pt x="0" y="799"/>
                    <a:pt x="6" y="794"/>
                    <a:pt x="13" y="794"/>
                  </a:cubicBezTo>
                  <a:cubicBezTo>
                    <a:pt x="20" y="794"/>
                    <a:pt x="26" y="799"/>
                    <a:pt x="26" y="806"/>
                  </a:cubicBezTo>
                  <a:close/>
                  <a:moveTo>
                    <a:pt x="26" y="883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3"/>
                  </a:lnTo>
                  <a:cubicBezTo>
                    <a:pt x="0" y="876"/>
                    <a:pt x="6" y="870"/>
                    <a:pt x="13" y="870"/>
                  </a:cubicBezTo>
                  <a:cubicBezTo>
                    <a:pt x="20" y="870"/>
                    <a:pt x="26" y="876"/>
                    <a:pt x="26" y="883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8"/>
                    <a:pt x="13" y="998"/>
                  </a:cubicBezTo>
                  <a:cubicBezTo>
                    <a:pt x="6" y="998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7"/>
                    <a:pt x="13" y="947"/>
                  </a:cubicBezTo>
                  <a:cubicBezTo>
                    <a:pt x="20" y="947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2"/>
                  </a:lnTo>
                  <a:cubicBezTo>
                    <a:pt x="26" y="1070"/>
                    <a:pt x="20" y="1075"/>
                    <a:pt x="13" y="1075"/>
                  </a:cubicBezTo>
                  <a:cubicBezTo>
                    <a:pt x="6" y="1075"/>
                    <a:pt x="0" y="1070"/>
                    <a:pt x="0" y="1062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39"/>
                  </a:lnTo>
                  <a:cubicBezTo>
                    <a:pt x="26" y="1146"/>
                    <a:pt x="20" y="1152"/>
                    <a:pt x="13" y="1152"/>
                  </a:cubicBezTo>
                  <a:cubicBezTo>
                    <a:pt x="6" y="1152"/>
                    <a:pt x="0" y="1146"/>
                    <a:pt x="0" y="1139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0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0"/>
                  </a:lnTo>
                  <a:cubicBezTo>
                    <a:pt x="0" y="1183"/>
                    <a:pt x="6" y="1178"/>
                    <a:pt x="13" y="1178"/>
                  </a:cubicBezTo>
                  <a:cubicBezTo>
                    <a:pt x="20" y="1178"/>
                    <a:pt x="26" y="1183"/>
                    <a:pt x="26" y="1190"/>
                  </a:cubicBezTo>
                  <a:close/>
                  <a:moveTo>
                    <a:pt x="26" y="1267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7"/>
                  </a:lnTo>
                  <a:cubicBezTo>
                    <a:pt x="0" y="1260"/>
                    <a:pt x="6" y="1254"/>
                    <a:pt x="13" y="1254"/>
                  </a:cubicBezTo>
                  <a:cubicBezTo>
                    <a:pt x="20" y="1254"/>
                    <a:pt x="26" y="1260"/>
                    <a:pt x="26" y="1267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2"/>
                    <a:pt x="13" y="1382"/>
                  </a:cubicBezTo>
                  <a:cubicBezTo>
                    <a:pt x="6" y="1382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1"/>
                    <a:pt x="13" y="1331"/>
                  </a:cubicBezTo>
                  <a:cubicBezTo>
                    <a:pt x="20" y="1331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6"/>
                  </a:lnTo>
                  <a:cubicBezTo>
                    <a:pt x="26" y="1454"/>
                    <a:pt x="20" y="1459"/>
                    <a:pt x="13" y="1459"/>
                  </a:cubicBezTo>
                  <a:cubicBezTo>
                    <a:pt x="6" y="1459"/>
                    <a:pt x="0" y="1454"/>
                    <a:pt x="0" y="1446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7" y="1451"/>
                  </a:moveTo>
                  <a:lnTo>
                    <a:pt x="72" y="1451"/>
                  </a:lnTo>
                  <a:cubicBezTo>
                    <a:pt x="79" y="1451"/>
                    <a:pt x="85" y="1457"/>
                    <a:pt x="85" y="1464"/>
                  </a:cubicBezTo>
                  <a:cubicBezTo>
                    <a:pt x="85" y="1471"/>
                    <a:pt x="79" y="1477"/>
                    <a:pt x="72" y="1477"/>
                  </a:cubicBezTo>
                  <a:lnTo>
                    <a:pt x="47" y="1477"/>
                  </a:lnTo>
                  <a:cubicBezTo>
                    <a:pt x="40" y="1477"/>
                    <a:pt x="34" y="1471"/>
                    <a:pt x="34" y="1464"/>
                  </a:cubicBezTo>
                  <a:cubicBezTo>
                    <a:pt x="34" y="1457"/>
                    <a:pt x="40" y="1451"/>
                    <a:pt x="47" y="1451"/>
                  </a:cubicBezTo>
                  <a:close/>
                  <a:moveTo>
                    <a:pt x="124" y="1451"/>
                  </a:moveTo>
                  <a:lnTo>
                    <a:pt x="149" y="1451"/>
                  </a:lnTo>
                  <a:cubicBezTo>
                    <a:pt x="156" y="1451"/>
                    <a:pt x="162" y="1457"/>
                    <a:pt x="162" y="1464"/>
                  </a:cubicBezTo>
                  <a:cubicBezTo>
                    <a:pt x="162" y="1471"/>
                    <a:pt x="156" y="1477"/>
                    <a:pt x="149" y="1477"/>
                  </a:cubicBezTo>
                  <a:lnTo>
                    <a:pt x="124" y="1477"/>
                  </a:lnTo>
                  <a:cubicBezTo>
                    <a:pt x="116" y="1477"/>
                    <a:pt x="111" y="1471"/>
                    <a:pt x="111" y="1464"/>
                  </a:cubicBezTo>
                  <a:cubicBezTo>
                    <a:pt x="111" y="1457"/>
                    <a:pt x="116" y="1451"/>
                    <a:pt x="124" y="1451"/>
                  </a:cubicBezTo>
                  <a:close/>
                  <a:moveTo>
                    <a:pt x="200" y="1451"/>
                  </a:moveTo>
                  <a:lnTo>
                    <a:pt x="226" y="1451"/>
                  </a:lnTo>
                  <a:cubicBezTo>
                    <a:pt x="233" y="1451"/>
                    <a:pt x="239" y="1457"/>
                    <a:pt x="239" y="1464"/>
                  </a:cubicBezTo>
                  <a:cubicBezTo>
                    <a:pt x="239" y="1471"/>
                    <a:pt x="233" y="1477"/>
                    <a:pt x="226" y="1477"/>
                  </a:cubicBezTo>
                  <a:lnTo>
                    <a:pt x="200" y="1477"/>
                  </a:lnTo>
                  <a:cubicBezTo>
                    <a:pt x="193" y="1477"/>
                    <a:pt x="188" y="1471"/>
                    <a:pt x="188" y="1464"/>
                  </a:cubicBezTo>
                  <a:cubicBezTo>
                    <a:pt x="188" y="1457"/>
                    <a:pt x="193" y="1451"/>
                    <a:pt x="200" y="1451"/>
                  </a:cubicBezTo>
                  <a:close/>
                  <a:moveTo>
                    <a:pt x="277" y="1451"/>
                  </a:moveTo>
                  <a:lnTo>
                    <a:pt x="303" y="1451"/>
                  </a:lnTo>
                  <a:cubicBezTo>
                    <a:pt x="310" y="1451"/>
                    <a:pt x="316" y="1457"/>
                    <a:pt x="316" y="1464"/>
                  </a:cubicBezTo>
                  <a:cubicBezTo>
                    <a:pt x="316" y="1471"/>
                    <a:pt x="310" y="1477"/>
                    <a:pt x="303" y="1477"/>
                  </a:cubicBezTo>
                  <a:lnTo>
                    <a:pt x="277" y="1477"/>
                  </a:lnTo>
                  <a:cubicBezTo>
                    <a:pt x="270" y="1477"/>
                    <a:pt x="264" y="1471"/>
                    <a:pt x="264" y="1464"/>
                  </a:cubicBezTo>
                  <a:cubicBezTo>
                    <a:pt x="264" y="1457"/>
                    <a:pt x="270" y="1451"/>
                    <a:pt x="277" y="1451"/>
                  </a:cubicBezTo>
                  <a:close/>
                  <a:moveTo>
                    <a:pt x="354" y="1451"/>
                  </a:moveTo>
                  <a:lnTo>
                    <a:pt x="380" y="1451"/>
                  </a:lnTo>
                  <a:cubicBezTo>
                    <a:pt x="387" y="1451"/>
                    <a:pt x="392" y="1457"/>
                    <a:pt x="392" y="1464"/>
                  </a:cubicBezTo>
                  <a:cubicBezTo>
                    <a:pt x="392" y="1471"/>
                    <a:pt x="387" y="1477"/>
                    <a:pt x="380" y="1477"/>
                  </a:cubicBezTo>
                  <a:lnTo>
                    <a:pt x="354" y="1477"/>
                  </a:lnTo>
                  <a:cubicBezTo>
                    <a:pt x="347" y="1477"/>
                    <a:pt x="341" y="1471"/>
                    <a:pt x="341" y="1464"/>
                  </a:cubicBezTo>
                  <a:cubicBezTo>
                    <a:pt x="341" y="1457"/>
                    <a:pt x="347" y="1451"/>
                    <a:pt x="354" y="1451"/>
                  </a:cubicBezTo>
                  <a:close/>
                  <a:moveTo>
                    <a:pt x="431" y="1451"/>
                  </a:moveTo>
                  <a:lnTo>
                    <a:pt x="456" y="1451"/>
                  </a:lnTo>
                  <a:cubicBezTo>
                    <a:pt x="463" y="1451"/>
                    <a:pt x="469" y="1457"/>
                    <a:pt x="469" y="1464"/>
                  </a:cubicBezTo>
                  <a:cubicBezTo>
                    <a:pt x="469" y="1471"/>
                    <a:pt x="463" y="1477"/>
                    <a:pt x="456" y="1477"/>
                  </a:cubicBezTo>
                  <a:lnTo>
                    <a:pt x="431" y="1477"/>
                  </a:lnTo>
                  <a:cubicBezTo>
                    <a:pt x="424" y="1477"/>
                    <a:pt x="418" y="1471"/>
                    <a:pt x="418" y="1464"/>
                  </a:cubicBezTo>
                  <a:cubicBezTo>
                    <a:pt x="418" y="1457"/>
                    <a:pt x="424" y="1451"/>
                    <a:pt x="431" y="1451"/>
                  </a:cubicBezTo>
                  <a:close/>
                  <a:moveTo>
                    <a:pt x="508" y="1451"/>
                  </a:moveTo>
                  <a:lnTo>
                    <a:pt x="533" y="1451"/>
                  </a:lnTo>
                  <a:cubicBezTo>
                    <a:pt x="540" y="1451"/>
                    <a:pt x="546" y="1457"/>
                    <a:pt x="546" y="1464"/>
                  </a:cubicBezTo>
                  <a:cubicBezTo>
                    <a:pt x="546" y="1471"/>
                    <a:pt x="540" y="1477"/>
                    <a:pt x="533" y="1477"/>
                  </a:cubicBezTo>
                  <a:lnTo>
                    <a:pt x="508" y="1477"/>
                  </a:lnTo>
                  <a:cubicBezTo>
                    <a:pt x="500" y="1477"/>
                    <a:pt x="495" y="1471"/>
                    <a:pt x="495" y="1464"/>
                  </a:cubicBezTo>
                  <a:cubicBezTo>
                    <a:pt x="495" y="1457"/>
                    <a:pt x="500" y="1451"/>
                    <a:pt x="508" y="1451"/>
                  </a:cubicBezTo>
                  <a:close/>
                  <a:moveTo>
                    <a:pt x="584" y="1451"/>
                  </a:moveTo>
                  <a:lnTo>
                    <a:pt x="610" y="1451"/>
                  </a:lnTo>
                  <a:cubicBezTo>
                    <a:pt x="617" y="1451"/>
                    <a:pt x="623" y="1457"/>
                    <a:pt x="623" y="1464"/>
                  </a:cubicBezTo>
                  <a:cubicBezTo>
                    <a:pt x="623" y="1471"/>
                    <a:pt x="617" y="1477"/>
                    <a:pt x="610" y="1477"/>
                  </a:cubicBezTo>
                  <a:lnTo>
                    <a:pt x="584" y="1477"/>
                  </a:lnTo>
                  <a:cubicBezTo>
                    <a:pt x="577" y="1477"/>
                    <a:pt x="572" y="1471"/>
                    <a:pt x="572" y="1464"/>
                  </a:cubicBezTo>
                  <a:cubicBezTo>
                    <a:pt x="572" y="1457"/>
                    <a:pt x="577" y="1451"/>
                    <a:pt x="584" y="1451"/>
                  </a:cubicBezTo>
                  <a:close/>
                  <a:moveTo>
                    <a:pt x="661" y="1451"/>
                  </a:moveTo>
                  <a:lnTo>
                    <a:pt x="687" y="1451"/>
                  </a:lnTo>
                  <a:cubicBezTo>
                    <a:pt x="694" y="1451"/>
                    <a:pt x="700" y="1457"/>
                    <a:pt x="700" y="1464"/>
                  </a:cubicBezTo>
                  <a:cubicBezTo>
                    <a:pt x="700" y="1471"/>
                    <a:pt x="694" y="1477"/>
                    <a:pt x="687" y="1477"/>
                  </a:cubicBezTo>
                  <a:lnTo>
                    <a:pt x="661" y="1477"/>
                  </a:lnTo>
                  <a:cubicBezTo>
                    <a:pt x="654" y="1477"/>
                    <a:pt x="648" y="1471"/>
                    <a:pt x="648" y="1464"/>
                  </a:cubicBezTo>
                  <a:cubicBezTo>
                    <a:pt x="648" y="1457"/>
                    <a:pt x="654" y="1451"/>
                    <a:pt x="661" y="1451"/>
                  </a:cubicBezTo>
                  <a:close/>
                  <a:moveTo>
                    <a:pt x="738" y="1451"/>
                  </a:moveTo>
                  <a:lnTo>
                    <a:pt x="764" y="1451"/>
                  </a:lnTo>
                  <a:cubicBezTo>
                    <a:pt x="771" y="1451"/>
                    <a:pt x="776" y="1457"/>
                    <a:pt x="776" y="1464"/>
                  </a:cubicBezTo>
                  <a:cubicBezTo>
                    <a:pt x="776" y="1471"/>
                    <a:pt x="771" y="1477"/>
                    <a:pt x="764" y="1477"/>
                  </a:cubicBezTo>
                  <a:lnTo>
                    <a:pt x="738" y="1477"/>
                  </a:lnTo>
                  <a:cubicBezTo>
                    <a:pt x="731" y="1477"/>
                    <a:pt x="725" y="1471"/>
                    <a:pt x="725" y="1464"/>
                  </a:cubicBezTo>
                  <a:cubicBezTo>
                    <a:pt x="725" y="1457"/>
                    <a:pt x="731" y="1451"/>
                    <a:pt x="738" y="1451"/>
                  </a:cubicBezTo>
                  <a:close/>
                  <a:moveTo>
                    <a:pt x="815" y="1451"/>
                  </a:moveTo>
                  <a:lnTo>
                    <a:pt x="840" y="1451"/>
                  </a:lnTo>
                  <a:cubicBezTo>
                    <a:pt x="847" y="1451"/>
                    <a:pt x="853" y="1457"/>
                    <a:pt x="853" y="1464"/>
                  </a:cubicBezTo>
                  <a:cubicBezTo>
                    <a:pt x="853" y="1471"/>
                    <a:pt x="847" y="1477"/>
                    <a:pt x="840" y="1477"/>
                  </a:cubicBezTo>
                  <a:lnTo>
                    <a:pt x="815" y="1477"/>
                  </a:lnTo>
                  <a:cubicBezTo>
                    <a:pt x="808" y="1477"/>
                    <a:pt x="802" y="1471"/>
                    <a:pt x="802" y="1464"/>
                  </a:cubicBezTo>
                  <a:cubicBezTo>
                    <a:pt x="802" y="1457"/>
                    <a:pt x="808" y="1451"/>
                    <a:pt x="815" y="1451"/>
                  </a:cubicBezTo>
                  <a:close/>
                  <a:moveTo>
                    <a:pt x="892" y="1451"/>
                  </a:moveTo>
                  <a:lnTo>
                    <a:pt x="917" y="1451"/>
                  </a:lnTo>
                  <a:cubicBezTo>
                    <a:pt x="924" y="1451"/>
                    <a:pt x="930" y="1457"/>
                    <a:pt x="930" y="1464"/>
                  </a:cubicBezTo>
                  <a:cubicBezTo>
                    <a:pt x="930" y="1471"/>
                    <a:pt x="924" y="1477"/>
                    <a:pt x="917" y="1477"/>
                  </a:cubicBezTo>
                  <a:lnTo>
                    <a:pt x="892" y="1477"/>
                  </a:lnTo>
                  <a:cubicBezTo>
                    <a:pt x="884" y="1477"/>
                    <a:pt x="879" y="1471"/>
                    <a:pt x="879" y="1464"/>
                  </a:cubicBezTo>
                  <a:cubicBezTo>
                    <a:pt x="879" y="1457"/>
                    <a:pt x="884" y="1451"/>
                    <a:pt x="892" y="1451"/>
                  </a:cubicBezTo>
                  <a:close/>
                  <a:moveTo>
                    <a:pt x="968" y="1451"/>
                  </a:moveTo>
                  <a:lnTo>
                    <a:pt x="994" y="1451"/>
                  </a:lnTo>
                  <a:cubicBezTo>
                    <a:pt x="1001" y="1451"/>
                    <a:pt x="1007" y="1457"/>
                    <a:pt x="1007" y="1464"/>
                  </a:cubicBezTo>
                  <a:cubicBezTo>
                    <a:pt x="1007" y="1471"/>
                    <a:pt x="1001" y="1477"/>
                    <a:pt x="994" y="1477"/>
                  </a:cubicBezTo>
                  <a:lnTo>
                    <a:pt x="968" y="1477"/>
                  </a:lnTo>
                  <a:cubicBezTo>
                    <a:pt x="961" y="1477"/>
                    <a:pt x="956" y="1471"/>
                    <a:pt x="956" y="1464"/>
                  </a:cubicBezTo>
                  <a:cubicBezTo>
                    <a:pt x="956" y="1457"/>
                    <a:pt x="961" y="1451"/>
                    <a:pt x="968" y="1451"/>
                  </a:cubicBezTo>
                  <a:close/>
                  <a:moveTo>
                    <a:pt x="1045" y="1451"/>
                  </a:moveTo>
                  <a:lnTo>
                    <a:pt x="1071" y="1451"/>
                  </a:lnTo>
                  <a:cubicBezTo>
                    <a:pt x="1078" y="1451"/>
                    <a:pt x="1084" y="1457"/>
                    <a:pt x="1084" y="1464"/>
                  </a:cubicBezTo>
                  <a:cubicBezTo>
                    <a:pt x="1084" y="1471"/>
                    <a:pt x="1078" y="1477"/>
                    <a:pt x="1071" y="1477"/>
                  </a:cubicBezTo>
                  <a:lnTo>
                    <a:pt x="1045" y="1477"/>
                  </a:lnTo>
                  <a:cubicBezTo>
                    <a:pt x="1038" y="1477"/>
                    <a:pt x="1032" y="1471"/>
                    <a:pt x="1032" y="1464"/>
                  </a:cubicBezTo>
                  <a:cubicBezTo>
                    <a:pt x="1032" y="1457"/>
                    <a:pt x="1038" y="1451"/>
                    <a:pt x="1045" y="1451"/>
                  </a:cubicBezTo>
                  <a:close/>
                  <a:moveTo>
                    <a:pt x="1122" y="1451"/>
                  </a:moveTo>
                  <a:lnTo>
                    <a:pt x="1148" y="1451"/>
                  </a:lnTo>
                  <a:cubicBezTo>
                    <a:pt x="1155" y="1451"/>
                    <a:pt x="1160" y="1457"/>
                    <a:pt x="1160" y="1464"/>
                  </a:cubicBezTo>
                  <a:cubicBezTo>
                    <a:pt x="1160" y="1471"/>
                    <a:pt x="1155" y="1477"/>
                    <a:pt x="1148" y="1477"/>
                  </a:cubicBezTo>
                  <a:lnTo>
                    <a:pt x="1122" y="1477"/>
                  </a:lnTo>
                  <a:cubicBezTo>
                    <a:pt x="1115" y="1477"/>
                    <a:pt x="1109" y="1471"/>
                    <a:pt x="1109" y="1464"/>
                  </a:cubicBezTo>
                  <a:cubicBezTo>
                    <a:pt x="1109" y="1457"/>
                    <a:pt x="1115" y="1451"/>
                    <a:pt x="1122" y="1451"/>
                  </a:cubicBezTo>
                  <a:close/>
                  <a:moveTo>
                    <a:pt x="1199" y="1451"/>
                  </a:moveTo>
                  <a:lnTo>
                    <a:pt x="1224" y="1451"/>
                  </a:lnTo>
                  <a:cubicBezTo>
                    <a:pt x="1231" y="1451"/>
                    <a:pt x="1237" y="1457"/>
                    <a:pt x="1237" y="1464"/>
                  </a:cubicBezTo>
                  <a:cubicBezTo>
                    <a:pt x="1237" y="1471"/>
                    <a:pt x="1231" y="1477"/>
                    <a:pt x="1224" y="1477"/>
                  </a:cubicBezTo>
                  <a:lnTo>
                    <a:pt x="1199" y="1477"/>
                  </a:lnTo>
                  <a:cubicBezTo>
                    <a:pt x="1192" y="1477"/>
                    <a:pt x="1186" y="1471"/>
                    <a:pt x="1186" y="1464"/>
                  </a:cubicBezTo>
                  <a:cubicBezTo>
                    <a:pt x="1186" y="1457"/>
                    <a:pt x="1192" y="1451"/>
                    <a:pt x="1199" y="1451"/>
                  </a:cubicBezTo>
                  <a:close/>
                  <a:moveTo>
                    <a:pt x="1276" y="1451"/>
                  </a:moveTo>
                  <a:lnTo>
                    <a:pt x="1301" y="1451"/>
                  </a:lnTo>
                  <a:cubicBezTo>
                    <a:pt x="1308" y="1451"/>
                    <a:pt x="1314" y="1457"/>
                    <a:pt x="1314" y="1464"/>
                  </a:cubicBezTo>
                  <a:cubicBezTo>
                    <a:pt x="1314" y="1471"/>
                    <a:pt x="1308" y="1477"/>
                    <a:pt x="1301" y="1477"/>
                  </a:cubicBezTo>
                  <a:lnTo>
                    <a:pt x="1276" y="1477"/>
                  </a:lnTo>
                  <a:cubicBezTo>
                    <a:pt x="1268" y="1477"/>
                    <a:pt x="1263" y="1471"/>
                    <a:pt x="1263" y="1464"/>
                  </a:cubicBezTo>
                  <a:cubicBezTo>
                    <a:pt x="1263" y="1457"/>
                    <a:pt x="1268" y="1451"/>
                    <a:pt x="1276" y="1451"/>
                  </a:cubicBezTo>
                  <a:close/>
                  <a:moveTo>
                    <a:pt x="1352" y="1451"/>
                  </a:moveTo>
                  <a:lnTo>
                    <a:pt x="1378" y="1451"/>
                  </a:lnTo>
                  <a:cubicBezTo>
                    <a:pt x="1385" y="1451"/>
                    <a:pt x="1391" y="1457"/>
                    <a:pt x="1391" y="1464"/>
                  </a:cubicBezTo>
                  <a:cubicBezTo>
                    <a:pt x="1391" y="1471"/>
                    <a:pt x="1385" y="1477"/>
                    <a:pt x="1378" y="1477"/>
                  </a:cubicBezTo>
                  <a:lnTo>
                    <a:pt x="1352" y="1477"/>
                  </a:lnTo>
                  <a:cubicBezTo>
                    <a:pt x="1345" y="1477"/>
                    <a:pt x="1340" y="1471"/>
                    <a:pt x="1340" y="1464"/>
                  </a:cubicBezTo>
                  <a:cubicBezTo>
                    <a:pt x="1340" y="1457"/>
                    <a:pt x="1345" y="1451"/>
                    <a:pt x="1352" y="1451"/>
                  </a:cubicBezTo>
                  <a:close/>
                  <a:moveTo>
                    <a:pt x="1429" y="1451"/>
                  </a:moveTo>
                  <a:lnTo>
                    <a:pt x="1455" y="1451"/>
                  </a:lnTo>
                  <a:cubicBezTo>
                    <a:pt x="1462" y="1451"/>
                    <a:pt x="1468" y="1457"/>
                    <a:pt x="1468" y="1464"/>
                  </a:cubicBezTo>
                  <a:cubicBezTo>
                    <a:pt x="1468" y="1471"/>
                    <a:pt x="1462" y="1477"/>
                    <a:pt x="1455" y="1477"/>
                  </a:cubicBezTo>
                  <a:lnTo>
                    <a:pt x="1429" y="1477"/>
                  </a:lnTo>
                  <a:cubicBezTo>
                    <a:pt x="1422" y="1477"/>
                    <a:pt x="1416" y="1471"/>
                    <a:pt x="1416" y="1464"/>
                  </a:cubicBezTo>
                  <a:cubicBezTo>
                    <a:pt x="1416" y="1457"/>
                    <a:pt x="1422" y="1451"/>
                    <a:pt x="1429" y="1451"/>
                  </a:cubicBezTo>
                  <a:close/>
                  <a:moveTo>
                    <a:pt x="1506" y="1451"/>
                  </a:moveTo>
                  <a:lnTo>
                    <a:pt x="1532" y="1451"/>
                  </a:lnTo>
                  <a:cubicBezTo>
                    <a:pt x="1539" y="1451"/>
                    <a:pt x="1544" y="1457"/>
                    <a:pt x="1544" y="1464"/>
                  </a:cubicBezTo>
                  <a:cubicBezTo>
                    <a:pt x="1544" y="1471"/>
                    <a:pt x="1539" y="1477"/>
                    <a:pt x="1532" y="1477"/>
                  </a:cubicBezTo>
                  <a:lnTo>
                    <a:pt x="1506" y="1477"/>
                  </a:lnTo>
                  <a:cubicBezTo>
                    <a:pt x="1499" y="1477"/>
                    <a:pt x="1493" y="1471"/>
                    <a:pt x="1493" y="1464"/>
                  </a:cubicBezTo>
                  <a:cubicBezTo>
                    <a:pt x="1493" y="1457"/>
                    <a:pt x="1499" y="1451"/>
                    <a:pt x="1506" y="1451"/>
                  </a:cubicBezTo>
                  <a:close/>
                  <a:moveTo>
                    <a:pt x="1583" y="1451"/>
                  </a:moveTo>
                  <a:lnTo>
                    <a:pt x="1608" y="1451"/>
                  </a:lnTo>
                  <a:cubicBezTo>
                    <a:pt x="1615" y="1451"/>
                    <a:pt x="1621" y="1457"/>
                    <a:pt x="1621" y="1464"/>
                  </a:cubicBezTo>
                  <a:cubicBezTo>
                    <a:pt x="1621" y="1471"/>
                    <a:pt x="1615" y="1477"/>
                    <a:pt x="1608" y="1477"/>
                  </a:cubicBezTo>
                  <a:lnTo>
                    <a:pt x="1583" y="1477"/>
                  </a:lnTo>
                  <a:cubicBezTo>
                    <a:pt x="1576" y="1477"/>
                    <a:pt x="1570" y="1471"/>
                    <a:pt x="1570" y="1464"/>
                  </a:cubicBezTo>
                  <a:cubicBezTo>
                    <a:pt x="1570" y="1457"/>
                    <a:pt x="1576" y="1451"/>
                    <a:pt x="1583" y="1451"/>
                  </a:cubicBezTo>
                  <a:close/>
                  <a:moveTo>
                    <a:pt x="1660" y="1451"/>
                  </a:moveTo>
                  <a:lnTo>
                    <a:pt x="1685" y="1451"/>
                  </a:lnTo>
                  <a:cubicBezTo>
                    <a:pt x="1692" y="1451"/>
                    <a:pt x="1698" y="1457"/>
                    <a:pt x="1698" y="1464"/>
                  </a:cubicBezTo>
                  <a:cubicBezTo>
                    <a:pt x="1698" y="1471"/>
                    <a:pt x="1692" y="1477"/>
                    <a:pt x="1685" y="1477"/>
                  </a:cubicBezTo>
                  <a:lnTo>
                    <a:pt x="1660" y="1477"/>
                  </a:lnTo>
                  <a:cubicBezTo>
                    <a:pt x="1652" y="1477"/>
                    <a:pt x="1647" y="1471"/>
                    <a:pt x="1647" y="1464"/>
                  </a:cubicBezTo>
                  <a:cubicBezTo>
                    <a:pt x="1647" y="1457"/>
                    <a:pt x="1652" y="1451"/>
                    <a:pt x="1660" y="1451"/>
                  </a:cubicBezTo>
                  <a:close/>
                  <a:moveTo>
                    <a:pt x="1736" y="1451"/>
                  </a:moveTo>
                  <a:lnTo>
                    <a:pt x="1762" y="1451"/>
                  </a:lnTo>
                  <a:cubicBezTo>
                    <a:pt x="1769" y="1451"/>
                    <a:pt x="1775" y="1457"/>
                    <a:pt x="1775" y="1464"/>
                  </a:cubicBezTo>
                  <a:cubicBezTo>
                    <a:pt x="1775" y="1471"/>
                    <a:pt x="1769" y="1477"/>
                    <a:pt x="1762" y="1477"/>
                  </a:cubicBezTo>
                  <a:lnTo>
                    <a:pt x="1736" y="1477"/>
                  </a:lnTo>
                  <a:cubicBezTo>
                    <a:pt x="1729" y="1477"/>
                    <a:pt x="1724" y="1471"/>
                    <a:pt x="1724" y="1464"/>
                  </a:cubicBezTo>
                  <a:cubicBezTo>
                    <a:pt x="1724" y="1457"/>
                    <a:pt x="1729" y="1451"/>
                    <a:pt x="1736" y="1451"/>
                  </a:cubicBezTo>
                  <a:close/>
                  <a:moveTo>
                    <a:pt x="1813" y="1451"/>
                  </a:moveTo>
                  <a:lnTo>
                    <a:pt x="1839" y="1451"/>
                  </a:lnTo>
                  <a:cubicBezTo>
                    <a:pt x="1846" y="1451"/>
                    <a:pt x="1852" y="1457"/>
                    <a:pt x="1852" y="1464"/>
                  </a:cubicBezTo>
                  <a:cubicBezTo>
                    <a:pt x="1852" y="1471"/>
                    <a:pt x="1846" y="1477"/>
                    <a:pt x="1839" y="1477"/>
                  </a:cubicBezTo>
                  <a:lnTo>
                    <a:pt x="1813" y="1477"/>
                  </a:lnTo>
                  <a:cubicBezTo>
                    <a:pt x="1806" y="1477"/>
                    <a:pt x="1800" y="1471"/>
                    <a:pt x="1800" y="1464"/>
                  </a:cubicBezTo>
                  <a:cubicBezTo>
                    <a:pt x="1800" y="1457"/>
                    <a:pt x="1806" y="1451"/>
                    <a:pt x="1813" y="1451"/>
                  </a:cubicBezTo>
                  <a:close/>
                  <a:moveTo>
                    <a:pt x="1890" y="1451"/>
                  </a:moveTo>
                  <a:lnTo>
                    <a:pt x="1916" y="1451"/>
                  </a:lnTo>
                  <a:cubicBezTo>
                    <a:pt x="1923" y="1451"/>
                    <a:pt x="1928" y="1457"/>
                    <a:pt x="1928" y="1464"/>
                  </a:cubicBezTo>
                  <a:cubicBezTo>
                    <a:pt x="1928" y="1471"/>
                    <a:pt x="1923" y="1477"/>
                    <a:pt x="1916" y="1477"/>
                  </a:cubicBezTo>
                  <a:lnTo>
                    <a:pt x="1890" y="1477"/>
                  </a:lnTo>
                  <a:cubicBezTo>
                    <a:pt x="1883" y="1477"/>
                    <a:pt x="1877" y="1471"/>
                    <a:pt x="1877" y="1464"/>
                  </a:cubicBezTo>
                  <a:cubicBezTo>
                    <a:pt x="1877" y="1457"/>
                    <a:pt x="1883" y="1451"/>
                    <a:pt x="1890" y="1451"/>
                  </a:cubicBezTo>
                  <a:close/>
                  <a:moveTo>
                    <a:pt x="1967" y="1451"/>
                  </a:moveTo>
                  <a:lnTo>
                    <a:pt x="1992" y="1451"/>
                  </a:lnTo>
                  <a:cubicBezTo>
                    <a:pt x="1999" y="1451"/>
                    <a:pt x="2005" y="1457"/>
                    <a:pt x="2005" y="1464"/>
                  </a:cubicBezTo>
                  <a:cubicBezTo>
                    <a:pt x="2005" y="1471"/>
                    <a:pt x="1999" y="1477"/>
                    <a:pt x="1992" y="1477"/>
                  </a:cubicBezTo>
                  <a:lnTo>
                    <a:pt x="1967" y="1477"/>
                  </a:lnTo>
                  <a:cubicBezTo>
                    <a:pt x="1960" y="1477"/>
                    <a:pt x="1954" y="1471"/>
                    <a:pt x="1954" y="1464"/>
                  </a:cubicBezTo>
                  <a:cubicBezTo>
                    <a:pt x="1954" y="1457"/>
                    <a:pt x="1960" y="1451"/>
                    <a:pt x="1967" y="1451"/>
                  </a:cubicBezTo>
                  <a:close/>
                  <a:moveTo>
                    <a:pt x="2044" y="1451"/>
                  </a:moveTo>
                  <a:lnTo>
                    <a:pt x="2069" y="1451"/>
                  </a:lnTo>
                  <a:cubicBezTo>
                    <a:pt x="2076" y="1451"/>
                    <a:pt x="2082" y="1457"/>
                    <a:pt x="2082" y="1464"/>
                  </a:cubicBezTo>
                  <a:cubicBezTo>
                    <a:pt x="2082" y="1471"/>
                    <a:pt x="2076" y="1477"/>
                    <a:pt x="2069" y="1477"/>
                  </a:cubicBezTo>
                  <a:lnTo>
                    <a:pt x="2044" y="1477"/>
                  </a:lnTo>
                  <a:cubicBezTo>
                    <a:pt x="2036" y="1477"/>
                    <a:pt x="2031" y="1471"/>
                    <a:pt x="2031" y="1464"/>
                  </a:cubicBezTo>
                  <a:cubicBezTo>
                    <a:pt x="2031" y="1457"/>
                    <a:pt x="2036" y="1451"/>
                    <a:pt x="2044" y="1451"/>
                  </a:cubicBezTo>
                  <a:close/>
                  <a:moveTo>
                    <a:pt x="2120" y="1451"/>
                  </a:moveTo>
                  <a:lnTo>
                    <a:pt x="2146" y="1451"/>
                  </a:lnTo>
                  <a:cubicBezTo>
                    <a:pt x="2153" y="1451"/>
                    <a:pt x="2159" y="1457"/>
                    <a:pt x="2159" y="1464"/>
                  </a:cubicBezTo>
                  <a:cubicBezTo>
                    <a:pt x="2159" y="1471"/>
                    <a:pt x="2153" y="1477"/>
                    <a:pt x="2146" y="1477"/>
                  </a:cubicBezTo>
                  <a:lnTo>
                    <a:pt x="2120" y="1477"/>
                  </a:lnTo>
                  <a:cubicBezTo>
                    <a:pt x="2113" y="1477"/>
                    <a:pt x="2108" y="1471"/>
                    <a:pt x="2108" y="1464"/>
                  </a:cubicBezTo>
                  <a:cubicBezTo>
                    <a:pt x="2108" y="1457"/>
                    <a:pt x="2113" y="1451"/>
                    <a:pt x="2120" y="1451"/>
                  </a:cubicBezTo>
                  <a:close/>
                  <a:moveTo>
                    <a:pt x="2197" y="1451"/>
                  </a:moveTo>
                  <a:lnTo>
                    <a:pt x="2223" y="1451"/>
                  </a:lnTo>
                  <a:cubicBezTo>
                    <a:pt x="2230" y="1451"/>
                    <a:pt x="2236" y="1457"/>
                    <a:pt x="2236" y="1464"/>
                  </a:cubicBezTo>
                  <a:cubicBezTo>
                    <a:pt x="2236" y="1471"/>
                    <a:pt x="2230" y="1477"/>
                    <a:pt x="2223" y="1477"/>
                  </a:cubicBezTo>
                  <a:lnTo>
                    <a:pt x="2197" y="1477"/>
                  </a:lnTo>
                  <a:cubicBezTo>
                    <a:pt x="2190" y="1477"/>
                    <a:pt x="2184" y="1471"/>
                    <a:pt x="2184" y="1464"/>
                  </a:cubicBezTo>
                  <a:cubicBezTo>
                    <a:pt x="2184" y="1457"/>
                    <a:pt x="2190" y="1451"/>
                    <a:pt x="2197" y="1451"/>
                  </a:cubicBezTo>
                  <a:close/>
                  <a:moveTo>
                    <a:pt x="2274" y="1451"/>
                  </a:moveTo>
                  <a:lnTo>
                    <a:pt x="2300" y="1451"/>
                  </a:lnTo>
                  <a:cubicBezTo>
                    <a:pt x="2307" y="1451"/>
                    <a:pt x="2312" y="1457"/>
                    <a:pt x="2312" y="1464"/>
                  </a:cubicBezTo>
                  <a:cubicBezTo>
                    <a:pt x="2312" y="1471"/>
                    <a:pt x="2307" y="1477"/>
                    <a:pt x="2300" y="1477"/>
                  </a:cubicBezTo>
                  <a:lnTo>
                    <a:pt x="2274" y="1477"/>
                  </a:lnTo>
                  <a:cubicBezTo>
                    <a:pt x="2267" y="1477"/>
                    <a:pt x="2261" y="1471"/>
                    <a:pt x="2261" y="1464"/>
                  </a:cubicBezTo>
                  <a:cubicBezTo>
                    <a:pt x="2261" y="1457"/>
                    <a:pt x="2267" y="1451"/>
                    <a:pt x="2274" y="1451"/>
                  </a:cubicBezTo>
                  <a:close/>
                  <a:moveTo>
                    <a:pt x="2351" y="1451"/>
                  </a:moveTo>
                  <a:lnTo>
                    <a:pt x="2376" y="1451"/>
                  </a:lnTo>
                  <a:cubicBezTo>
                    <a:pt x="2383" y="1451"/>
                    <a:pt x="2389" y="1457"/>
                    <a:pt x="2389" y="1464"/>
                  </a:cubicBezTo>
                  <a:cubicBezTo>
                    <a:pt x="2389" y="1471"/>
                    <a:pt x="2383" y="1477"/>
                    <a:pt x="2376" y="1477"/>
                  </a:cubicBezTo>
                  <a:lnTo>
                    <a:pt x="2351" y="1477"/>
                  </a:lnTo>
                  <a:cubicBezTo>
                    <a:pt x="2344" y="1477"/>
                    <a:pt x="2338" y="1471"/>
                    <a:pt x="2338" y="1464"/>
                  </a:cubicBezTo>
                  <a:cubicBezTo>
                    <a:pt x="2338" y="1457"/>
                    <a:pt x="2344" y="1451"/>
                    <a:pt x="2351" y="1451"/>
                  </a:cubicBezTo>
                  <a:close/>
                  <a:moveTo>
                    <a:pt x="2428" y="1451"/>
                  </a:moveTo>
                  <a:lnTo>
                    <a:pt x="2453" y="1451"/>
                  </a:lnTo>
                  <a:cubicBezTo>
                    <a:pt x="2460" y="1451"/>
                    <a:pt x="2466" y="1457"/>
                    <a:pt x="2466" y="1464"/>
                  </a:cubicBezTo>
                  <a:cubicBezTo>
                    <a:pt x="2466" y="1471"/>
                    <a:pt x="2460" y="1477"/>
                    <a:pt x="2453" y="1477"/>
                  </a:cubicBezTo>
                  <a:lnTo>
                    <a:pt x="2428" y="1477"/>
                  </a:lnTo>
                  <a:cubicBezTo>
                    <a:pt x="2420" y="1477"/>
                    <a:pt x="2415" y="1471"/>
                    <a:pt x="2415" y="1464"/>
                  </a:cubicBezTo>
                  <a:cubicBezTo>
                    <a:pt x="2415" y="1457"/>
                    <a:pt x="2420" y="1451"/>
                    <a:pt x="2428" y="1451"/>
                  </a:cubicBezTo>
                  <a:close/>
                  <a:moveTo>
                    <a:pt x="2504" y="1451"/>
                  </a:moveTo>
                  <a:lnTo>
                    <a:pt x="2530" y="1451"/>
                  </a:lnTo>
                  <a:cubicBezTo>
                    <a:pt x="2537" y="1451"/>
                    <a:pt x="2543" y="1457"/>
                    <a:pt x="2543" y="1464"/>
                  </a:cubicBezTo>
                  <a:cubicBezTo>
                    <a:pt x="2543" y="1471"/>
                    <a:pt x="2537" y="1477"/>
                    <a:pt x="2530" y="1477"/>
                  </a:cubicBezTo>
                  <a:lnTo>
                    <a:pt x="2504" y="1477"/>
                  </a:lnTo>
                  <a:cubicBezTo>
                    <a:pt x="2497" y="1477"/>
                    <a:pt x="2492" y="1471"/>
                    <a:pt x="2492" y="1464"/>
                  </a:cubicBezTo>
                  <a:cubicBezTo>
                    <a:pt x="2492" y="1457"/>
                    <a:pt x="2497" y="1451"/>
                    <a:pt x="2504" y="1451"/>
                  </a:cubicBezTo>
                  <a:close/>
                  <a:moveTo>
                    <a:pt x="2581" y="1451"/>
                  </a:moveTo>
                  <a:lnTo>
                    <a:pt x="2607" y="1451"/>
                  </a:lnTo>
                  <a:cubicBezTo>
                    <a:pt x="2614" y="1451"/>
                    <a:pt x="2620" y="1457"/>
                    <a:pt x="2620" y="1464"/>
                  </a:cubicBezTo>
                  <a:cubicBezTo>
                    <a:pt x="2620" y="1471"/>
                    <a:pt x="2614" y="1477"/>
                    <a:pt x="2607" y="1477"/>
                  </a:cubicBezTo>
                  <a:lnTo>
                    <a:pt x="2581" y="1477"/>
                  </a:lnTo>
                  <a:cubicBezTo>
                    <a:pt x="2574" y="1477"/>
                    <a:pt x="2568" y="1471"/>
                    <a:pt x="2568" y="1464"/>
                  </a:cubicBezTo>
                  <a:cubicBezTo>
                    <a:pt x="2568" y="1457"/>
                    <a:pt x="2574" y="1451"/>
                    <a:pt x="2581" y="1451"/>
                  </a:cubicBezTo>
                  <a:close/>
                  <a:moveTo>
                    <a:pt x="2658" y="1451"/>
                  </a:moveTo>
                  <a:lnTo>
                    <a:pt x="2684" y="1451"/>
                  </a:lnTo>
                  <a:cubicBezTo>
                    <a:pt x="2691" y="1451"/>
                    <a:pt x="2696" y="1457"/>
                    <a:pt x="2696" y="1464"/>
                  </a:cubicBezTo>
                  <a:cubicBezTo>
                    <a:pt x="2696" y="1471"/>
                    <a:pt x="2691" y="1477"/>
                    <a:pt x="2684" y="1477"/>
                  </a:cubicBezTo>
                  <a:lnTo>
                    <a:pt x="2658" y="1477"/>
                  </a:lnTo>
                  <a:cubicBezTo>
                    <a:pt x="2651" y="1477"/>
                    <a:pt x="2645" y="1471"/>
                    <a:pt x="2645" y="1464"/>
                  </a:cubicBezTo>
                  <a:cubicBezTo>
                    <a:pt x="2645" y="1457"/>
                    <a:pt x="2651" y="1451"/>
                    <a:pt x="2658" y="1451"/>
                  </a:cubicBezTo>
                  <a:close/>
                  <a:moveTo>
                    <a:pt x="2735" y="1451"/>
                  </a:moveTo>
                  <a:lnTo>
                    <a:pt x="2760" y="1451"/>
                  </a:lnTo>
                  <a:cubicBezTo>
                    <a:pt x="2767" y="1451"/>
                    <a:pt x="2773" y="1457"/>
                    <a:pt x="2773" y="1464"/>
                  </a:cubicBezTo>
                  <a:cubicBezTo>
                    <a:pt x="2773" y="1471"/>
                    <a:pt x="2767" y="1477"/>
                    <a:pt x="2760" y="1477"/>
                  </a:cubicBezTo>
                  <a:lnTo>
                    <a:pt x="2735" y="1477"/>
                  </a:lnTo>
                  <a:cubicBezTo>
                    <a:pt x="2728" y="1477"/>
                    <a:pt x="2722" y="1471"/>
                    <a:pt x="2722" y="1464"/>
                  </a:cubicBezTo>
                  <a:cubicBezTo>
                    <a:pt x="2722" y="1457"/>
                    <a:pt x="2728" y="1451"/>
                    <a:pt x="2735" y="1451"/>
                  </a:cubicBezTo>
                  <a:close/>
                  <a:moveTo>
                    <a:pt x="2812" y="1451"/>
                  </a:moveTo>
                  <a:lnTo>
                    <a:pt x="2837" y="1451"/>
                  </a:lnTo>
                  <a:cubicBezTo>
                    <a:pt x="2844" y="1451"/>
                    <a:pt x="2850" y="1457"/>
                    <a:pt x="2850" y="1464"/>
                  </a:cubicBezTo>
                  <a:cubicBezTo>
                    <a:pt x="2850" y="1471"/>
                    <a:pt x="2844" y="1477"/>
                    <a:pt x="2837" y="1477"/>
                  </a:cubicBezTo>
                  <a:lnTo>
                    <a:pt x="2812" y="1477"/>
                  </a:lnTo>
                  <a:cubicBezTo>
                    <a:pt x="2804" y="1477"/>
                    <a:pt x="2799" y="1471"/>
                    <a:pt x="2799" y="1464"/>
                  </a:cubicBezTo>
                  <a:cubicBezTo>
                    <a:pt x="2799" y="1457"/>
                    <a:pt x="2804" y="1451"/>
                    <a:pt x="2812" y="1451"/>
                  </a:cubicBezTo>
                  <a:close/>
                  <a:moveTo>
                    <a:pt x="2888" y="1451"/>
                  </a:moveTo>
                  <a:lnTo>
                    <a:pt x="2914" y="1451"/>
                  </a:lnTo>
                  <a:cubicBezTo>
                    <a:pt x="2921" y="1451"/>
                    <a:pt x="2927" y="1457"/>
                    <a:pt x="2927" y="1464"/>
                  </a:cubicBezTo>
                  <a:cubicBezTo>
                    <a:pt x="2927" y="1471"/>
                    <a:pt x="2921" y="1477"/>
                    <a:pt x="2914" y="1477"/>
                  </a:cubicBezTo>
                  <a:lnTo>
                    <a:pt x="2888" y="1477"/>
                  </a:lnTo>
                  <a:cubicBezTo>
                    <a:pt x="2881" y="1477"/>
                    <a:pt x="2876" y="1471"/>
                    <a:pt x="2876" y="1464"/>
                  </a:cubicBezTo>
                  <a:cubicBezTo>
                    <a:pt x="2876" y="1457"/>
                    <a:pt x="2881" y="1451"/>
                    <a:pt x="2888" y="1451"/>
                  </a:cubicBezTo>
                  <a:close/>
                  <a:moveTo>
                    <a:pt x="2965" y="1451"/>
                  </a:moveTo>
                  <a:lnTo>
                    <a:pt x="2991" y="1451"/>
                  </a:lnTo>
                  <a:cubicBezTo>
                    <a:pt x="2998" y="1451"/>
                    <a:pt x="3004" y="1457"/>
                    <a:pt x="3004" y="1464"/>
                  </a:cubicBezTo>
                  <a:cubicBezTo>
                    <a:pt x="3004" y="1471"/>
                    <a:pt x="2998" y="1477"/>
                    <a:pt x="2991" y="1477"/>
                  </a:cubicBezTo>
                  <a:lnTo>
                    <a:pt x="2965" y="1477"/>
                  </a:lnTo>
                  <a:cubicBezTo>
                    <a:pt x="2958" y="1477"/>
                    <a:pt x="2952" y="1471"/>
                    <a:pt x="2952" y="1464"/>
                  </a:cubicBezTo>
                  <a:cubicBezTo>
                    <a:pt x="2952" y="1457"/>
                    <a:pt x="2958" y="1451"/>
                    <a:pt x="2965" y="1451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6"/>
                    <a:pt x="3030" y="1421"/>
                    <a:pt x="3037" y="1421"/>
                  </a:cubicBezTo>
                  <a:cubicBezTo>
                    <a:pt x="3044" y="1421"/>
                    <a:pt x="3050" y="1426"/>
                    <a:pt x="3050" y="1434"/>
                  </a:cubicBezTo>
                  <a:lnTo>
                    <a:pt x="3050" y="1459"/>
                  </a:lnTo>
                  <a:cubicBezTo>
                    <a:pt x="3050" y="1466"/>
                    <a:pt x="3044" y="1472"/>
                    <a:pt x="3037" y="1472"/>
                  </a:cubicBezTo>
                  <a:cubicBezTo>
                    <a:pt x="3030" y="1472"/>
                    <a:pt x="3024" y="1466"/>
                    <a:pt x="3024" y="1459"/>
                  </a:cubicBezTo>
                  <a:close/>
                  <a:moveTo>
                    <a:pt x="3024" y="1382"/>
                  </a:moveTo>
                  <a:lnTo>
                    <a:pt x="3024" y="1357"/>
                  </a:lnTo>
                  <a:cubicBezTo>
                    <a:pt x="3024" y="1350"/>
                    <a:pt x="3030" y="1344"/>
                    <a:pt x="3037" y="1344"/>
                  </a:cubicBezTo>
                  <a:cubicBezTo>
                    <a:pt x="3044" y="1344"/>
                    <a:pt x="3050" y="1350"/>
                    <a:pt x="3050" y="1357"/>
                  </a:cubicBezTo>
                  <a:lnTo>
                    <a:pt x="3050" y="1382"/>
                  </a:lnTo>
                  <a:cubicBezTo>
                    <a:pt x="3050" y="1389"/>
                    <a:pt x="3044" y="1395"/>
                    <a:pt x="3037" y="1395"/>
                  </a:cubicBezTo>
                  <a:cubicBezTo>
                    <a:pt x="3030" y="1395"/>
                    <a:pt x="3024" y="1389"/>
                    <a:pt x="3024" y="1382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30" y="1267"/>
                    <a:pt x="3037" y="1267"/>
                  </a:cubicBezTo>
                  <a:cubicBezTo>
                    <a:pt x="3044" y="1267"/>
                    <a:pt x="3050" y="1273"/>
                    <a:pt x="3050" y="1280"/>
                  </a:cubicBezTo>
                  <a:lnTo>
                    <a:pt x="3050" y="1306"/>
                  </a:lnTo>
                  <a:cubicBezTo>
                    <a:pt x="3050" y="1313"/>
                    <a:pt x="3044" y="1318"/>
                    <a:pt x="3037" y="1318"/>
                  </a:cubicBezTo>
                  <a:cubicBezTo>
                    <a:pt x="3030" y="1318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30" y="1190"/>
                    <a:pt x="3037" y="1190"/>
                  </a:cubicBezTo>
                  <a:cubicBezTo>
                    <a:pt x="3044" y="1190"/>
                    <a:pt x="3050" y="1196"/>
                    <a:pt x="3050" y="1203"/>
                  </a:cubicBezTo>
                  <a:lnTo>
                    <a:pt x="3050" y="1229"/>
                  </a:lnTo>
                  <a:cubicBezTo>
                    <a:pt x="3050" y="1236"/>
                    <a:pt x="3044" y="1242"/>
                    <a:pt x="3037" y="1242"/>
                  </a:cubicBezTo>
                  <a:cubicBezTo>
                    <a:pt x="3030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6"/>
                  </a:lnTo>
                  <a:cubicBezTo>
                    <a:pt x="3024" y="1119"/>
                    <a:pt x="3030" y="1114"/>
                    <a:pt x="3037" y="1114"/>
                  </a:cubicBezTo>
                  <a:cubicBezTo>
                    <a:pt x="3044" y="1114"/>
                    <a:pt x="3050" y="1119"/>
                    <a:pt x="3050" y="1126"/>
                  </a:cubicBezTo>
                  <a:lnTo>
                    <a:pt x="3050" y="1152"/>
                  </a:lnTo>
                  <a:cubicBezTo>
                    <a:pt x="3050" y="1159"/>
                    <a:pt x="3044" y="1165"/>
                    <a:pt x="3037" y="1165"/>
                  </a:cubicBezTo>
                  <a:cubicBezTo>
                    <a:pt x="3030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2"/>
                    <a:pt x="3030" y="1037"/>
                    <a:pt x="3037" y="1037"/>
                  </a:cubicBezTo>
                  <a:cubicBezTo>
                    <a:pt x="3044" y="1037"/>
                    <a:pt x="3050" y="1042"/>
                    <a:pt x="3050" y="1050"/>
                  </a:cubicBezTo>
                  <a:lnTo>
                    <a:pt x="3050" y="1075"/>
                  </a:lnTo>
                  <a:cubicBezTo>
                    <a:pt x="3050" y="1082"/>
                    <a:pt x="3044" y="1088"/>
                    <a:pt x="3037" y="1088"/>
                  </a:cubicBezTo>
                  <a:cubicBezTo>
                    <a:pt x="3030" y="1088"/>
                    <a:pt x="3024" y="1082"/>
                    <a:pt x="3024" y="1075"/>
                  </a:cubicBezTo>
                  <a:close/>
                  <a:moveTo>
                    <a:pt x="3024" y="998"/>
                  </a:moveTo>
                  <a:lnTo>
                    <a:pt x="3024" y="973"/>
                  </a:lnTo>
                  <a:cubicBezTo>
                    <a:pt x="3024" y="966"/>
                    <a:pt x="3030" y="960"/>
                    <a:pt x="3037" y="960"/>
                  </a:cubicBezTo>
                  <a:cubicBezTo>
                    <a:pt x="3044" y="960"/>
                    <a:pt x="3050" y="966"/>
                    <a:pt x="3050" y="973"/>
                  </a:cubicBezTo>
                  <a:lnTo>
                    <a:pt x="3050" y="998"/>
                  </a:lnTo>
                  <a:cubicBezTo>
                    <a:pt x="3050" y="1005"/>
                    <a:pt x="3044" y="1011"/>
                    <a:pt x="3037" y="1011"/>
                  </a:cubicBezTo>
                  <a:cubicBezTo>
                    <a:pt x="3030" y="1011"/>
                    <a:pt x="3024" y="1005"/>
                    <a:pt x="3024" y="998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30" y="883"/>
                    <a:pt x="3037" y="883"/>
                  </a:cubicBezTo>
                  <a:cubicBezTo>
                    <a:pt x="3044" y="883"/>
                    <a:pt x="3050" y="889"/>
                    <a:pt x="3050" y="896"/>
                  </a:cubicBezTo>
                  <a:lnTo>
                    <a:pt x="3050" y="922"/>
                  </a:lnTo>
                  <a:cubicBezTo>
                    <a:pt x="3050" y="929"/>
                    <a:pt x="3044" y="934"/>
                    <a:pt x="3037" y="934"/>
                  </a:cubicBezTo>
                  <a:cubicBezTo>
                    <a:pt x="3030" y="934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30" y="806"/>
                    <a:pt x="3037" y="806"/>
                  </a:cubicBezTo>
                  <a:cubicBezTo>
                    <a:pt x="3044" y="806"/>
                    <a:pt x="3050" y="812"/>
                    <a:pt x="3050" y="819"/>
                  </a:cubicBezTo>
                  <a:lnTo>
                    <a:pt x="3050" y="845"/>
                  </a:lnTo>
                  <a:cubicBezTo>
                    <a:pt x="3050" y="852"/>
                    <a:pt x="3044" y="858"/>
                    <a:pt x="3037" y="858"/>
                  </a:cubicBezTo>
                  <a:cubicBezTo>
                    <a:pt x="3030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2"/>
                  </a:lnTo>
                  <a:cubicBezTo>
                    <a:pt x="3024" y="735"/>
                    <a:pt x="3030" y="730"/>
                    <a:pt x="3037" y="730"/>
                  </a:cubicBezTo>
                  <a:cubicBezTo>
                    <a:pt x="3044" y="730"/>
                    <a:pt x="3050" y="735"/>
                    <a:pt x="3050" y="742"/>
                  </a:cubicBezTo>
                  <a:lnTo>
                    <a:pt x="3050" y="768"/>
                  </a:lnTo>
                  <a:cubicBezTo>
                    <a:pt x="3050" y="775"/>
                    <a:pt x="3044" y="781"/>
                    <a:pt x="3037" y="781"/>
                  </a:cubicBezTo>
                  <a:cubicBezTo>
                    <a:pt x="3030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8"/>
                    <a:pt x="3030" y="653"/>
                    <a:pt x="3037" y="653"/>
                  </a:cubicBezTo>
                  <a:cubicBezTo>
                    <a:pt x="3044" y="653"/>
                    <a:pt x="3050" y="658"/>
                    <a:pt x="3050" y="666"/>
                  </a:cubicBezTo>
                  <a:lnTo>
                    <a:pt x="3050" y="691"/>
                  </a:lnTo>
                  <a:cubicBezTo>
                    <a:pt x="3050" y="698"/>
                    <a:pt x="3044" y="704"/>
                    <a:pt x="3037" y="704"/>
                  </a:cubicBezTo>
                  <a:cubicBezTo>
                    <a:pt x="3030" y="704"/>
                    <a:pt x="3024" y="698"/>
                    <a:pt x="3024" y="691"/>
                  </a:cubicBezTo>
                  <a:close/>
                  <a:moveTo>
                    <a:pt x="3024" y="614"/>
                  </a:moveTo>
                  <a:lnTo>
                    <a:pt x="3024" y="589"/>
                  </a:lnTo>
                  <a:cubicBezTo>
                    <a:pt x="3024" y="582"/>
                    <a:pt x="3030" y="576"/>
                    <a:pt x="3037" y="576"/>
                  </a:cubicBezTo>
                  <a:cubicBezTo>
                    <a:pt x="3044" y="576"/>
                    <a:pt x="3050" y="582"/>
                    <a:pt x="3050" y="589"/>
                  </a:cubicBezTo>
                  <a:lnTo>
                    <a:pt x="3050" y="614"/>
                  </a:lnTo>
                  <a:cubicBezTo>
                    <a:pt x="3050" y="621"/>
                    <a:pt x="3044" y="627"/>
                    <a:pt x="3037" y="627"/>
                  </a:cubicBezTo>
                  <a:cubicBezTo>
                    <a:pt x="3030" y="627"/>
                    <a:pt x="3024" y="621"/>
                    <a:pt x="3024" y="614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30" y="499"/>
                    <a:pt x="3037" y="499"/>
                  </a:cubicBezTo>
                  <a:cubicBezTo>
                    <a:pt x="3044" y="499"/>
                    <a:pt x="3050" y="505"/>
                    <a:pt x="3050" y="512"/>
                  </a:cubicBezTo>
                  <a:lnTo>
                    <a:pt x="3050" y="538"/>
                  </a:lnTo>
                  <a:cubicBezTo>
                    <a:pt x="3050" y="545"/>
                    <a:pt x="3044" y="550"/>
                    <a:pt x="3037" y="550"/>
                  </a:cubicBezTo>
                  <a:cubicBezTo>
                    <a:pt x="3030" y="550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30" y="422"/>
                    <a:pt x="3037" y="422"/>
                  </a:cubicBezTo>
                  <a:cubicBezTo>
                    <a:pt x="3044" y="422"/>
                    <a:pt x="3050" y="428"/>
                    <a:pt x="3050" y="435"/>
                  </a:cubicBezTo>
                  <a:lnTo>
                    <a:pt x="3050" y="461"/>
                  </a:lnTo>
                  <a:cubicBezTo>
                    <a:pt x="3050" y="468"/>
                    <a:pt x="3044" y="474"/>
                    <a:pt x="3037" y="474"/>
                  </a:cubicBezTo>
                  <a:cubicBezTo>
                    <a:pt x="3030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8"/>
                  </a:lnTo>
                  <a:cubicBezTo>
                    <a:pt x="3024" y="351"/>
                    <a:pt x="3030" y="346"/>
                    <a:pt x="3037" y="346"/>
                  </a:cubicBezTo>
                  <a:cubicBezTo>
                    <a:pt x="3044" y="346"/>
                    <a:pt x="3050" y="351"/>
                    <a:pt x="3050" y="358"/>
                  </a:cubicBezTo>
                  <a:lnTo>
                    <a:pt x="3050" y="384"/>
                  </a:lnTo>
                  <a:cubicBezTo>
                    <a:pt x="3050" y="391"/>
                    <a:pt x="3044" y="397"/>
                    <a:pt x="3037" y="397"/>
                  </a:cubicBezTo>
                  <a:cubicBezTo>
                    <a:pt x="3030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4"/>
                    <a:pt x="3030" y="269"/>
                    <a:pt x="3037" y="269"/>
                  </a:cubicBezTo>
                  <a:cubicBezTo>
                    <a:pt x="3044" y="269"/>
                    <a:pt x="3050" y="274"/>
                    <a:pt x="3050" y="282"/>
                  </a:cubicBezTo>
                  <a:lnTo>
                    <a:pt x="3050" y="307"/>
                  </a:lnTo>
                  <a:cubicBezTo>
                    <a:pt x="3050" y="314"/>
                    <a:pt x="3044" y="320"/>
                    <a:pt x="3037" y="320"/>
                  </a:cubicBezTo>
                  <a:cubicBezTo>
                    <a:pt x="3030" y="320"/>
                    <a:pt x="3024" y="314"/>
                    <a:pt x="3024" y="307"/>
                  </a:cubicBezTo>
                  <a:close/>
                  <a:moveTo>
                    <a:pt x="3024" y="230"/>
                  </a:moveTo>
                  <a:lnTo>
                    <a:pt x="3024" y="205"/>
                  </a:lnTo>
                  <a:cubicBezTo>
                    <a:pt x="3024" y="198"/>
                    <a:pt x="3030" y="192"/>
                    <a:pt x="3037" y="192"/>
                  </a:cubicBezTo>
                  <a:cubicBezTo>
                    <a:pt x="3044" y="192"/>
                    <a:pt x="3050" y="198"/>
                    <a:pt x="3050" y="205"/>
                  </a:cubicBezTo>
                  <a:lnTo>
                    <a:pt x="3050" y="230"/>
                  </a:lnTo>
                  <a:cubicBezTo>
                    <a:pt x="3050" y="237"/>
                    <a:pt x="3044" y="243"/>
                    <a:pt x="3037" y="243"/>
                  </a:cubicBezTo>
                  <a:cubicBezTo>
                    <a:pt x="3030" y="243"/>
                    <a:pt x="3024" y="237"/>
                    <a:pt x="3024" y="230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30" y="115"/>
                    <a:pt x="3037" y="115"/>
                  </a:cubicBezTo>
                  <a:cubicBezTo>
                    <a:pt x="3044" y="115"/>
                    <a:pt x="3050" y="121"/>
                    <a:pt x="3050" y="128"/>
                  </a:cubicBezTo>
                  <a:lnTo>
                    <a:pt x="3050" y="154"/>
                  </a:lnTo>
                  <a:cubicBezTo>
                    <a:pt x="3050" y="161"/>
                    <a:pt x="3044" y="166"/>
                    <a:pt x="3037" y="166"/>
                  </a:cubicBezTo>
                  <a:cubicBezTo>
                    <a:pt x="3030" y="166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30" y="38"/>
                    <a:pt x="3037" y="38"/>
                  </a:cubicBezTo>
                  <a:cubicBezTo>
                    <a:pt x="3044" y="38"/>
                    <a:pt x="3050" y="44"/>
                    <a:pt x="3050" y="51"/>
                  </a:cubicBezTo>
                  <a:lnTo>
                    <a:pt x="3050" y="77"/>
                  </a:lnTo>
                  <a:cubicBezTo>
                    <a:pt x="3050" y="84"/>
                    <a:pt x="3044" y="90"/>
                    <a:pt x="3037" y="90"/>
                  </a:cubicBezTo>
                  <a:cubicBezTo>
                    <a:pt x="3030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6" y="20"/>
                    <a:pt x="2986" y="13"/>
                  </a:cubicBezTo>
                  <a:cubicBezTo>
                    <a:pt x="2986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7" y="6"/>
                    <a:pt x="3037" y="13"/>
                  </a:cubicBezTo>
                  <a:cubicBezTo>
                    <a:pt x="3037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2" y="26"/>
                  </a:lnTo>
                  <a:cubicBezTo>
                    <a:pt x="2914" y="26"/>
                    <a:pt x="2909" y="20"/>
                    <a:pt x="2909" y="13"/>
                  </a:cubicBezTo>
                  <a:cubicBezTo>
                    <a:pt x="2909" y="6"/>
                    <a:pt x="2914" y="0"/>
                    <a:pt x="2922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5" y="26"/>
                  </a:lnTo>
                  <a:cubicBezTo>
                    <a:pt x="2838" y="26"/>
                    <a:pt x="2832" y="20"/>
                    <a:pt x="2832" y="13"/>
                  </a:cubicBezTo>
                  <a:cubicBezTo>
                    <a:pt x="2832" y="6"/>
                    <a:pt x="2838" y="0"/>
                    <a:pt x="2845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4" y="26"/>
                  </a:moveTo>
                  <a:lnTo>
                    <a:pt x="2768" y="26"/>
                  </a:lnTo>
                  <a:cubicBezTo>
                    <a:pt x="2761" y="26"/>
                    <a:pt x="2755" y="20"/>
                    <a:pt x="2755" y="13"/>
                  </a:cubicBezTo>
                  <a:cubicBezTo>
                    <a:pt x="2755" y="6"/>
                    <a:pt x="2761" y="0"/>
                    <a:pt x="2768" y="0"/>
                  </a:cubicBezTo>
                  <a:lnTo>
                    <a:pt x="2794" y="0"/>
                  </a:lnTo>
                  <a:cubicBezTo>
                    <a:pt x="2801" y="0"/>
                    <a:pt x="2806" y="6"/>
                    <a:pt x="2806" y="13"/>
                  </a:cubicBezTo>
                  <a:cubicBezTo>
                    <a:pt x="2806" y="20"/>
                    <a:pt x="2801" y="26"/>
                    <a:pt x="2794" y="26"/>
                  </a:cubicBezTo>
                  <a:close/>
                  <a:moveTo>
                    <a:pt x="2717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7" y="0"/>
                  </a:lnTo>
                  <a:cubicBezTo>
                    <a:pt x="2724" y="0"/>
                    <a:pt x="2730" y="6"/>
                    <a:pt x="2730" y="13"/>
                  </a:cubicBezTo>
                  <a:cubicBezTo>
                    <a:pt x="2730" y="20"/>
                    <a:pt x="2724" y="26"/>
                    <a:pt x="2717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2" y="20"/>
                    <a:pt x="2602" y="13"/>
                  </a:cubicBezTo>
                  <a:cubicBezTo>
                    <a:pt x="2602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3" y="6"/>
                    <a:pt x="2653" y="13"/>
                  </a:cubicBezTo>
                  <a:cubicBezTo>
                    <a:pt x="2653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8" y="26"/>
                  </a:lnTo>
                  <a:cubicBezTo>
                    <a:pt x="2530" y="26"/>
                    <a:pt x="2525" y="20"/>
                    <a:pt x="2525" y="13"/>
                  </a:cubicBezTo>
                  <a:cubicBezTo>
                    <a:pt x="2525" y="6"/>
                    <a:pt x="2530" y="0"/>
                    <a:pt x="2538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1" y="26"/>
                  </a:lnTo>
                  <a:cubicBezTo>
                    <a:pt x="2454" y="26"/>
                    <a:pt x="2448" y="20"/>
                    <a:pt x="2448" y="13"/>
                  </a:cubicBezTo>
                  <a:cubicBezTo>
                    <a:pt x="2448" y="6"/>
                    <a:pt x="2454" y="0"/>
                    <a:pt x="2461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10" y="26"/>
                  </a:moveTo>
                  <a:lnTo>
                    <a:pt x="2384" y="26"/>
                  </a:lnTo>
                  <a:cubicBezTo>
                    <a:pt x="2377" y="26"/>
                    <a:pt x="2371" y="20"/>
                    <a:pt x="2371" y="13"/>
                  </a:cubicBezTo>
                  <a:cubicBezTo>
                    <a:pt x="2371" y="6"/>
                    <a:pt x="2377" y="0"/>
                    <a:pt x="2384" y="0"/>
                  </a:cubicBezTo>
                  <a:lnTo>
                    <a:pt x="2410" y="0"/>
                  </a:lnTo>
                  <a:cubicBezTo>
                    <a:pt x="2417" y="0"/>
                    <a:pt x="2422" y="6"/>
                    <a:pt x="2422" y="13"/>
                  </a:cubicBezTo>
                  <a:cubicBezTo>
                    <a:pt x="2422" y="20"/>
                    <a:pt x="2417" y="26"/>
                    <a:pt x="2410" y="26"/>
                  </a:cubicBezTo>
                  <a:close/>
                  <a:moveTo>
                    <a:pt x="2333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3" y="0"/>
                  </a:lnTo>
                  <a:cubicBezTo>
                    <a:pt x="2340" y="0"/>
                    <a:pt x="2346" y="6"/>
                    <a:pt x="2346" y="13"/>
                  </a:cubicBezTo>
                  <a:cubicBezTo>
                    <a:pt x="2346" y="20"/>
                    <a:pt x="2340" y="26"/>
                    <a:pt x="2333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8" y="20"/>
                    <a:pt x="2218" y="13"/>
                  </a:cubicBezTo>
                  <a:cubicBezTo>
                    <a:pt x="2218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9" y="6"/>
                    <a:pt x="2269" y="13"/>
                  </a:cubicBezTo>
                  <a:cubicBezTo>
                    <a:pt x="2269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4" y="26"/>
                  </a:lnTo>
                  <a:cubicBezTo>
                    <a:pt x="2146" y="26"/>
                    <a:pt x="2141" y="20"/>
                    <a:pt x="2141" y="13"/>
                  </a:cubicBezTo>
                  <a:cubicBezTo>
                    <a:pt x="2141" y="6"/>
                    <a:pt x="2146" y="0"/>
                    <a:pt x="2154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7" y="26"/>
                  </a:lnTo>
                  <a:cubicBezTo>
                    <a:pt x="2070" y="26"/>
                    <a:pt x="2064" y="20"/>
                    <a:pt x="2064" y="13"/>
                  </a:cubicBezTo>
                  <a:cubicBezTo>
                    <a:pt x="2064" y="6"/>
                    <a:pt x="2070" y="0"/>
                    <a:pt x="2077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6" y="26"/>
                  </a:moveTo>
                  <a:lnTo>
                    <a:pt x="2000" y="26"/>
                  </a:lnTo>
                  <a:cubicBezTo>
                    <a:pt x="1993" y="26"/>
                    <a:pt x="1987" y="20"/>
                    <a:pt x="1987" y="13"/>
                  </a:cubicBezTo>
                  <a:cubicBezTo>
                    <a:pt x="1987" y="6"/>
                    <a:pt x="1993" y="0"/>
                    <a:pt x="2000" y="0"/>
                  </a:cubicBezTo>
                  <a:lnTo>
                    <a:pt x="2026" y="0"/>
                  </a:lnTo>
                  <a:cubicBezTo>
                    <a:pt x="2033" y="0"/>
                    <a:pt x="2038" y="6"/>
                    <a:pt x="2038" y="13"/>
                  </a:cubicBezTo>
                  <a:cubicBezTo>
                    <a:pt x="2038" y="20"/>
                    <a:pt x="2033" y="26"/>
                    <a:pt x="2026" y="26"/>
                  </a:cubicBezTo>
                  <a:close/>
                  <a:moveTo>
                    <a:pt x="1949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9" y="0"/>
                  </a:lnTo>
                  <a:cubicBezTo>
                    <a:pt x="1956" y="0"/>
                    <a:pt x="1962" y="6"/>
                    <a:pt x="1962" y="13"/>
                  </a:cubicBezTo>
                  <a:cubicBezTo>
                    <a:pt x="1962" y="20"/>
                    <a:pt x="1956" y="26"/>
                    <a:pt x="1949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4" y="20"/>
                    <a:pt x="1834" y="13"/>
                  </a:cubicBezTo>
                  <a:cubicBezTo>
                    <a:pt x="1834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5" y="6"/>
                    <a:pt x="1885" y="13"/>
                  </a:cubicBezTo>
                  <a:cubicBezTo>
                    <a:pt x="1885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70" y="26"/>
                  </a:lnTo>
                  <a:cubicBezTo>
                    <a:pt x="1762" y="26"/>
                    <a:pt x="1757" y="20"/>
                    <a:pt x="1757" y="13"/>
                  </a:cubicBezTo>
                  <a:cubicBezTo>
                    <a:pt x="1757" y="6"/>
                    <a:pt x="1762" y="0"/>
                    <a:pt x="1770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3" y="26"/>
                  </a:lnTo>
                  <a:cubicBezTo>
                    <a:pt x="1686" y="26"/>
                    <a:pt x="1680" y="20"/>
                    <a:pt x="1680" y="13"/>
                  </a:cubicBezTo>
                  <a:cubicBezTo>
                    <a:pt x="1680" y="6"/>
                    <a:pt x="1686" y="0"/>
                    <a:pt x="1693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2" y="26"/>
                  </a:moveTo>
                  <a:lnTo>
                    <a:pt x="1616" y="26"/>
                  </a:lnTo>
                  <a:cubicBezTo>
                    <a:pt x="1609" y="26"/>
                    <a:pt x="1603" y="20"/>
                    <a:pt x="1603" y="13"/>
                  </a:cubicBezTo>
                  <a:cubicBezTo>
                    <a:pt x="1603" y="6"/>
                    <a:pt x="1609" y="0"/>
                    <a:pt x="1616" y="0"/>
                  </a:cubicBezTo>
                  <a:lnTo>
                    <a:pt x="1642" y="0"/>
                  </a:lnTo>
                  <a:cubicBezTo>
                    <a:pt x="1649" y="0"/>
                    <a:pt x="1654" y="6"/>
                    <a:pt x="1654" y="13"/>
                  </a:cubicBezTo>
                  <a:cubicBezTo>
                    <a:pt x="1654" y="20"/>
                    <a:pt x="1649" y="26"/>
                    <a:pt x="1642" y="26"/>
                  </a:cubicBezTo>
                  <a:close/>
                  <a:moveTo>
                    <a:pt x="1565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5" y="0"/>
                  </a:lnTo>
                  <a:cubicBezTo>
                    <a:pt x="1572" y="0"/>
                    <a:pt x="1578" y="6"/>
                    <a:pt x="1578" y="13"/>
                  </a:cubicBezTo>
                  <a:cubicBezTo>
                    <a:pt x="1578" y="20"/>
                    <a:pt x="1572" y="26"/>
                    <a:pt x="1565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50" y="20"/>
                    <a:pt x="1450" y="13"/>
                  </a:cubicBezTo>
                  <a:cubicBezTo>
                    <a:pt x="1450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1" y="6"/>
                    <a:pt x="1501" y="13"/>
                  </a:cubicBezTo>
                  <a:cubicBezTo>
                    <a:pt x="1501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6" y="26"/>
                  </a:lnTo>
                  <a:cubicBezTo>
                    <a:pt x="1378" y="26"/>
                    <a:pt x="1373" y="20"/>
                    <a:pt x="1373" y="13"/>
                  </a:cubicBezTo>
                  <a:cubicBezTo>
                    <a:pt x="1373" y="6"/>
                    <a:pt x="1378" y="0"/>
                    <a:pt x="1386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9" y="26"/>
                  </a:lnTo>
                  <a:cubicBezTo>
                    <a:pt x="1302" y="26"/>
                    <a:pt x="1296" y="20"/>
                    <a:pt x="1296" y="13"/>
                  </a:cubicBezTo>
                  <a:cubicBezTo>
                    <a:pt x="1296" y="6"/>
                    <a:pt x="1302" y="0"/>
                    <a:pt x="1309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8" y="26"/>
                  </a:moveTo>
                  <a:lnTo>
                    <a:pt x="1232" y="26"/>
                  </a:lnTo>
                  <a:cubicBezTo>
                    <a:pt x="1225" y="26"/>
                    <a:pt x="1219" y="20"/>
                    <a:pt x="1219" y="13"/>
                  </a:cubicBezTo>
                  <a:cubicBezTo>
                    <a:pt x="1219" y="6"/>
                    <a:pt x="1225" y="0"/>
                    <a:pt x="1232" y="0"/>
                  </a:cubicBezTo>
                  <a:lnTo>
                    <a:pt x="1258" y="0"/>
                  </a:lnTo>
                  <a:cubicBezTo>
                    <a:pt x="1265" y="0"/>
                    <a:pt x="1270" y="6"/>
                    <a:pt x="1270" y="13"/>
                  </a:cubicBezTo>
                  <a:cubicBezTo>
                    <a:pt x="1270" y="20"/>
                    <a:pt x="1265" y="26"/>
                    <a:pt x="1258" y="26"/>
                  </a:cubicBezTo>
                  <a:close/>
                  <a:moveTo>
                    <a:pt x="1181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1" y="0"/>
                  </a:lnTo>
                  <a:cubicBezTo>
                    <a:pt x="1188" y="0"/>
                    <a:pt x="1194" y="6"/>
                    <a:pt x="1194" y="13"/>
                  </a:cubicBezTo>
                  <a:cubicBezTo>
                    <a:pt x="1194" y="20"/>
                    <a:pt x="1188" y="26"/>
                    <a:pt x="1181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6" y="20"/>
                    <a:pt x="1066" y="13"/>
                  </a:cubicBezTo>
                  <a:cubicBezTo>
                    <a:pt x="1066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7" y="6"/>
                    <a:pt x="1117" y="13"/>
                  </a:cubicBezTo>
                  <a:cubicBezTo>
                    <a:pt x="1117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2" y="26"/>
                  </a:lnTo>
                  <a:cubicBezTo>
                    <a:pt x="994" y="26"/>
                    <a:pt x="989" y="20"/>
                    <a:pt x="989" y="13"/>
                  </a:cubicBezTo>
                  <a:cubicBezTo>
                    <a:pt x="989" y="6"/>
                    <a:pt x="994" y="0"/>
                    <a:pt x="1002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5" y="26"/>
                  </a:lnTo>
                  <a:cubicBezTo>
                    <a:pt x="918" y="26"/>
                    <a:pt x="912" y="20"/>
                    <a:pt x="912" y="13"/>
                  </a:cubicBezTo>
                  <a:cubicBezTo>
                    <a:pt x="912" y="6"/>
                    <a:pt x="918" y="0"/>
                    <a:pt x="925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4" y="26"/>
                  </a:moveTo>
                  <a:lnTo>
                    <a:pt x="848" y="26"/>
                  </a:lnTo>
                  <a:cubicBezTo>
                    <a:pt x="841" y="26"/>
                    <a:pt x="835" y="20"/>
                    <a:pt x="835" y="13"/>
                  </a:cubicBezTo>
                  <a:cubicBezTo>
                    <a:pt x="835" y="6"/>
                    <a:pt x="841" y="0"/>
                    <a:pt x="848" y="0"/>
                  </a:cubicBezTo>
                  <a:lnTo>
                    <a:pt x="874" y="0"/>
                  </a:lnTo>
                  <a:cubicBezTo>
                    <a:pt x="881" y="0"/>
                    <a:pt x="886" y="6"/>
                    <a:pt x="886" y="13"/>
                  </a:cubicBezTo>
                  <a:cubicBezTo>
                    <a:pt x="886" y="20"/>
                    <a:pt x="881" y="26"/>
                    <a:pt x="874" y="26"/>
                  </a:cubicBezTo>
                  <a:close/>
                  <a:moveTo>
                    <a:pt x="797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7" y="0"/>
                  </a:lnTo>
                  <a:cubicBezTo>
                    <a:pt x="804" y="0"/>
                    <a:pt x="810" y="6"/>
                    <a:pt x="810" y="13"/>
                  </a:cubicBezTo>
                  <a:cubicBezTo>
                    <a:pt x="810" y="20"/>
                    <a:pt x="804" y="26"/>
                    <a:pt x="797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2" y="20"/>
                    <a:pt x="682" y="13"/>
                  </a:cubicBezTo>
                  <a:cubicBezTo>
                    <a:pt x="682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3" y="6"/>
                    <a:pt x="733" y="13"/>
                  </a:cubicBezTo>
                  <a:cubicBezTo>
                    <a:pt x="733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8" y="26"/>
                  </a:lnTo>
                  <a:cubicBezTo>
                    <a:pt x="610" y="26"/>
                    <a:pt x="605" y="20"/>
                    <a:pt x="605" y="13"/>
                  </a:cubicBezTo>
                  <a:cubicBezTo>
                    <a:pt x="605" y="6"/>
                    <a:pt x="610" y="0"/>
                    <a:pt x="618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1" y="26"/>
                  </a:lnTo>
                  <a:cubicBezTo>
                    <a:pt x="534" y="26"/>
                    <a:pt x="528" y="20"/>
                    <a:pt x="528" y="13"/>
                  </a:cubicBezTo>
                  <a:cubicBezTo>
                    <a:pt x="528" y="6"/>
                    <a:pt x="534" y="0"/>
                    <a:pt x="541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90" y="26"/>
                  </a:moveTo>
                  <a:lnTo>
                    <a:pt x="464" y="26"/>
                  </a:lnTo>
                  <a:cubicBezTo>
                    <a:pt x="457" y="26"/>
                    <a:pt x="451" y="20"/>
                    <a:pt x="451" y="13"/>
                  </a:cubicBezTo>
                  <a:cubicBezTo>
                    <a:pt x="451" y="6"/>
                    <a:pt x="457" y="0"/>
                    <a:pt x="464" y="0"/>
                  </a:cubicBezTo>
                  <a:lnTo>
                    <a:pt x="490" y="0"/>
                  </a:lnTo>
                  <a:cubicBezTo>
                    <a:pt x="497" y="0"/>
                    <a:pt x="502" y="6"/>
                    <a:pt x="502" y="13"/>
                  </a:cubicBezTo>
                  <a:cubicBezTo>
                    <a:pt x="502" y="20"/>
                    <a:pt x="497" y="26"/>
                    <a:pt x="490" y="26"/>
                  </a:cubicBezTo>
                  <a:close/>
                  <a:moveTo>
                    <a:pt x="413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3" y="0"/>
                  </a:lnTo>
                  <a:cubicBezTo>
                    <a:pt x="420" y="0"/>
                    <a:pt x="426" y="6"/>
                    <a:pt x="426" y="13"/>
                  </a:cubicBezTo>
                  <a:cubicBezTo>
                    <a:pt x="426" y="20"/>
                    <a:pt x="420" y="26"/>
                    <a:pt x="413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8" y="20"/>
                    <a:pt x="298" y="13"/>
                  </a:cubicBezTo>
                  <a:cubicBezTo>
                    <a:pt x="298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9" y="6"/>
                    <a:pt x="349" y="13"/>
                  </a:cubicBezTo>
                  <a:cubicBezTo>
                    <a:pt x="349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4" y="26"/>
                  </a:lnTo>
                  <a:cubicBezTo>
                    <a:pt x="226" y="26"/>
                    <a:pt x="221" y="20"/>
                    <a:pt x="221" y="13"/>
                  </a:cubicBezTo>
                  <a:cubicBezTo>
                    <a:pt x="221" y="6"/>
                    <a:pt x="226" y="0"/>
                    <a:pt x="234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7" y="26"/>
                  </a:lnTo>
                  <a:cubicBezTo>
                    <a:pt x="150" y="26"/>
                    <a:pt x="144" y="20"/>
                    <a:pt x="144" y="13"/>
                  </a:cubicBezTo>
                  <a:cubicBezTo>
                    <a:pt x="144" y="6"/>
                    <a:pt x="150" y="0"/>
                    <a:pt x="157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6" y="26"/>
                  </a:moveTo>
                  <a:lnTo>
                    <a:pt x="80" y="26"/>
                  </a:lnTo>
                  <a:cubicBezTo>
                    <a:pt x="73" y="26"/>
                    <a:pt x="67" y="20"/>
                    <a:pt x="67" y="13"/>
                  </a:cubicBezTo>
                  <a:cubicBezTo>
                    <a:pt x="67" y="6"/>
                    <a:pt x="73" y="0"/>
                    <a:pt x="80" y="0"/>
                  </a:cubicBezTo>
                  <a:lnTo>
                    <a:pt x="106" y="0"/>
                  </a:lnTo>
                  <a:cubicBezTo>
                    <a:pt x="113" y="0"/>
                    <a:pt x="118" y="6"/>
                    <a:pt x="118" y="13"/>
                  </a:cubicBezTo>
                  <a:cubicBezTo>
                    <a:pt x="118" y="20"/>
                    <a:pt x="113" y="26"/>
                    <a:pt x="106" y="26"/>
                  </a:cubicBezTo>
                  <a:close/>
                  <a:moveTo>
                    <a:pt x="29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9" y="0"/>
                  </a:lnTo>
                  <a:cubicBezTo>
                    <a:pt x="36" y="0"/>
                    <a:pt x="42" y="6"/>
                    <a:pt x="42" y="13"/>
                  </a:cubicBezTo>
                  <a:cubicBezTo>
                    <a:pt x="42" y="20"/>
                    <a:pt x="36" y="26"/>
                    <a:pt x="29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1" name="Line 91"/>
            <p:cNvSpPr>
              <a:spLocks noChangeShapeType="1"/>
            </p:cNvSpPr>
            <p:nvPr/>
          </p:nvSpPr>
          <p:spPr bwMode="auto">
            <a:xfrm>
              <a:off x="5220549" y="3747159"/>
              <a:ext cx="53346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2" name="Freeform 92"/>
            <p:cNvSpPr>
              <a:spLocks/>
            </p:cNvSpPr>
            <p:nvPr/>
          </p:nvSpPr>
          <p:spPr bwMode="auto">
            <a:xfrm>
              <a:off x="5745942" y="3709695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4" name="Line 94"/>
            <p:cNvSpPr>
              <a:spLocks noChangeShapeType="1"/>
            </p:cNvSpPr>
            <p:nvPr/>
          </p:nvSpPr>
          <p:spPr bwMode="auto">
            <a:xfrm>
              <a:off x="5942586" y="3535600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5" name="Line 95"/>
            <p:cNvSpPr>
              <a:spLocks noChangeShapeType="1"/>
            </p:cNvSpPr>
            <p:nvPr/>
          </p:nvSpPr>
          <p:spPr bwMode="auto">
            <a:xfrm>
              <a:off x="6432685" y="3535600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6" name="Freeform 96"/>
            <p:cNvSpPr>
              <a:spLocks/>
            </p:cNvSpPr>
            <p:nvPr/>
          </p:nvSpPr>
          <p:spPr bwMode="auto">
            <a:xfrm>
              <a:off x="6519410" y="3498137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7" name="Line 97"/>
            <p:cNvSpPr>
              <a:spLocks noChangeShapeType="1"/>
            </p:cNvSpPr>
            <p:nvPr/>
          </p:nvSpPr>
          <p:spPr bwMode="auto">
            <a:xfrm>
              <a:off x="5942586" y="3960921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8" name="Line 98"/>
            <p:cNvSpPr>
              <a:spLocks noChangeShapeType="1"/>
            </p:cNvSpPr>
            <p:nvPr/>
          </p:nvSpPr>
          <p:spPr bwMode="auto">
            <a:xfrm>
              <a:off x="6432685" y="3960921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9" name="Freeform 99"/>
            <p:cNvSpPr>
              <a:spLocks/>
            </p:cNvSpPr>
            <p:nvPr/>
          </p:nvSpPr>
          <p:spPr bwMode="auto">
            <a:xfrm>
              <a:off x="6519410" y="3923458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0" name="Line 100"/>
            <p:cNvSpPr>
              <a:spLocks noChangeShapeType="1"/>
            </p:cNvSpPr>
            <p:nvPr/>
          </p:nvSpPr>
          <p:spPr bwMode="auto">
            <a:xfrm>
              <a:off x="5944603" y="3747159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1" name="Line 101"/>
            <p:cNvSpPr>
              <a:spLocks noChangeShapeType="1"/>
            </p:cNvSpPr>
            <p:nvPr/>
          </p:nvSpPr>
          <p:spPr bwMode="auto">
            <a:xfrm>
              <a:off x="6433693" y="3747159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2" name="Freeform 102"/>
            <p:cNvSpPr>
              <a:spLocks/>
            </p:cNvSpPr>
            <p:nvPr/>
          </p:nvSpPr>
          <p:spPr bwMode="auto">
            <a:xfrm>
              <a:off x="6521427" y="3709695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3" name="Rectangle 103"/>
            <p:cNvSpPr>
              <a:spLocks noChangeArrowheads="1"/>
            </p:cNvSpPr>
            <p:nvPr/>
          </p:nvSpPr>
          <p:spPr bwMode="auto">
            <a:xfrm>
              <a:off x="6019227" y="3667824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4" name="Rectangle 104"/>
            <p:cNvSpPr>
              <a:spLocks noChangeArrowheads="1"/>
            </p:cNvSpPr>
            <p:nvPr/>
          </p:nvSpPr>
          <p:spPr bwMode="auto">
            <a:xfrm>
              <a:off x="6019227" y="3667824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7" name="Rectangle 107"/>
            <p:cNvSpPr>
              <a:spLocks noChangeArrowheads="1"/>
            </p:cNvSpPr>
            <p:nvPr/>
          </p:nvSpPr>
          <p:spPr bwMode="auto">
            <a:xfrm>
              <a:off x="6019227" y="3881587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8" name="Rectangle 108"/>
            <p:cNvSpPr>
              <a:spLocks noChangeArrowheads="1"/>
            </p:cNvSpPr>
            <p:nvPr/>
          </p:nvSpPr>
          <p:spPr bwMode="auto">
            <a:xfrm>
              <a:off x="6019227" y="3881587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9" name="Freeform 109"/>
            <p:cNvSpPr>
              <a:spLocks/>
            </p:cNvSpPr>
            <p:nvPr/>
          </p:nvSpPr>
          <p:spPr bwMode="auto">
            <a:xfrm>
              <a:off x="5811490" y="4181295"/>
              <a:ext cx="129079" cy="574074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0" name="Freeform 110"/>
            <p:cNvSpPr>
              <a:spLocks/>
            </p:cNvSpPr>
            <p:nvPr/>
          </p:nvSpPr>
          <p:spPr bwMode="auto">
            <a:xfrm>
              <a:off x="5811490" y="4181295"/>
              <a:ext cx="129079" cy="574074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1" name="Freeform 111"/>
            <p:cNvSpPr>
              <a:spLocks/>
            </p:cNvSpPr>
            <p:nvPr/>
          </p:nvSpPr>
          <p:spPr bwMode="auto">
            <a:xfrm>
              <a:off x="6584958" y="4181295"/>
              <a:ext cx="129079" cy="574074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2" name="Freeform 112"/>
            <p:cNvSpPr>
              <a:spLocks/>
            </p:cNvSpPr>
            <p:nvPr/>
          </p:nvSpPr>
          <p:spPr bwMode="auto">
            <a:xfrm>
              <a:off x="6584958" y="4181295"/>
              <a:ext cx="129079" cy="574074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3" name="Rectangle 113"/>
            <p:cNvSpPr>
              <a:spLocks noChangeArrowheads="1"/>
            </p:cNvSpPr>
            <p:nvPr/>
          </p:nvSpPr>
          <p:spPr bwMode="auto">
            <a:xfrm>
              <a:off x="6018219" y="4180194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4" name="Rectangle 114"/>
            <p:cNvSpPr>
              <a:spLocks noChangeArrowheads="1"/>
            </p:cNvSpPr>
            <p:nvPr/>
          </p:nvSpPr>
          <p:spPr bwMode="auto">
            <a:xfrm>
              <a:off x="6018219" y="4180194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7" name="Freeform 117"/>
            <p:cNvSpPr>
              <a:spLocks noEditPoints="1"/>
            </p:cNvSpPr>
            <p:nvPr/>
          </p:nvSpPr>
          <p:spPr bwMode="auto">
            <a:xfrm>
              <a:off x="5471649" y="4118489"/>
              <a:ext cx="1299869" cy="687566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5"/>
                </a:cxn>
                <a:cxn ang="0">
                  <a:pos x="26" y="755"/>
                </a:cxn>
                <a:cxn ang="0">
                  <a:pos x="26" y="883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7"/>
                </a:cxn>
                <a:cxn ang="0">
                  <a:pos x="0" y="1447"/>
                </a:cxn>
                <a:cxn ang="0">
                  <a:pos x="162" y="1464"/>
                </a:cxn>
                <a:cxn ang="0">
                  <a:pos x="302" y="1451"/>
                </a:cxn>
                <a:cxn ang="0">
                  <a:pos x="430" y="1451"/>
                </a:cxn>
                <a:cxn ang="0">
                  <a:pos x="507" y="1451"/>
                </a:cxn>
                <a:cxn ang="0">
                  <a:pos x="648" y="1464"/>
                </a:cxn>
                <a:cxn ang="0">
                  <a:pos x="814" y="1477"/>
                </a:cxn>
                <a:cxn ang="0">
                  <a:pos x="994" y="1477"/>
                </a:cxn>
                <a:cxn ang="0">
                  <a:pos x="1160" y="1464"/>
                </a:cxn>
                <a:cxn ang="0">
                  <a:pos x="1301" y="1451"/>
                </a:cxn>
                <a:cxn ang="0">
                  <a:pos x="1429" y="1451"/>
                </a:cxn>
                <a:cxn ang="0">
                  <a:pos x="1506" y="1451"/>
                </a:cxn>
                <a:cxn ang="0">
                  <a:pos x="1646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8" y="1464"/>
                </a:cxn>
                <a:cxn ang="0">
                  <a:pos x="2299" y="1451"/>
                </a:cxn>
                <a:cxn ang="0">
                  <a:pos x="2427" y="1451"/>
                </a:cxn>
                <a:cxn ang="0">
                  <a:pos x="2504" y="1451"/>
                </a:cxn>
                <a:cxn ang="0">
                  <a:pos x="2645" y="1464"/>
                </a:cxn>
                <a:cxn ang="0">
                  <a:pos x="2811" y="1477"/>
                </a:cxn>
                <a:cxn ang="0">
                  <a:pos x="2990" y="1477"/>
                </a:cxn>
                <a:cxn ang="0">
                  <a:pos x="3037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8"/>
                </a:cxn>
                <a:cxn ang="0">
                  <a:pos x="3037" y="858"/>
                </a:cxn>
                <a:cxn ang="0">
                  <a:pos x="3049" y="691"/>
                </a:cxn>
                <a:cxn ang="0">
                  <a:pos x="3049" y="512"/>
                </a:cxn>
                <a:cxn ang="0">
                  <a:pos x="3037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6" y="0"/>
                </a:cxn>
                <a:cxn ang="0">
                  <a:pos x="2537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5" y="26"/>
                </a:cxn>
                <a:cxn ang="0">
                  <a:pos x="1884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2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0" y="0"/>
                </a:cxn>
                <a:cxn ang="0">
                  <a:pos x="374" y="13"/>
                </a:cxn>
                <a:cxn ang="0">
                  <a:pos x="233" y="26"/>
                </a:cxn>
                <a:cxn ang="0">
                  <a:pos x="105" y="26"/>
                </a:cxn>
                <a:cxn ang="0">
                  <a:pos x="28" y="26"/>
                </a:cxn>
              </a:cxnLst>
              <a:rect l="0" t="0" r="r" b="b"/>
              <a:pathLst>
                <a:path w="3049" h="1477">
                  <a:moveTo>
                    <a:pt x="26" y="39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9"/>
                  </a:lnTo>
                  <a:cubicBezTo>
                    <a:pt x="0" y="31"/>
                    <a:pt x="6" y="26"/>
                    <a:pt x="13" y="26"/>
                  </a:cubicBezTo>
                  <a:cubicBezTo>
                    <a:pt x="20" y="26"/>
                    <a:pt x="26" y="31"/>
                    <a:pt x="26" y="39"/>
                  </a:cubicBezTo>
                  <a:close/>
                  <a:moveTo>
                    <a:pt x="26" y="115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5"/>
                  </a:lnTo>
                  <a:cubicBezTo>
                    <a:pt x="0" y="108"/>
                    <a:pt x="6" y="103"/>
                    <a:pt x="13" y="103"/>
                  </a:cubicBezTo>
                  <a:cubicBezTo>
                    <a:pt x="20" y="103"/>
                    <a:pt x="26" y="108"/>
                    <a:pt x="26" y="115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79"/>
                    <a:pt x="13" y="179"/>
                  </a:cubicBezTo>
                  <a:cubicBezTo>
                    <a:pt x="20" y="179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7"/>
                    <a:pt x="13" y="307"/>
                  </a:cubicBezTo>
                  <a:cubicBezTo>
                    <a:pt x="6" y="307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1"/>
                  </a:lnTo>
                  <a:cubicBezTo>
                    <a:pt x="26" y="378"/>
                    <a:pt x="20" y="384"/>
                    <a:pt x="13" y="384"/>
                  </a:cubicBezTo>
                  <a:cubicBezTo>
                    <a:pt x="6" y="384"/>
                    <a:pt x="0" y="378"/>
                    <a:pt x="0" y="371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3"/>
                  </a:lnTo>
                  <a:cubicBezTo>
                    <a:pt x="0" y="415"/>
                    <a:pt x="6" y="410"/>
                    <a:pt x="13" y="410"/>
                  </a:cubicBezTo>
                  <a:cubicBezTo>
                    <a:pt x="20" y="410"/>
                    <a:pt x="26" y="415"/>
                    <a:pt x="26" y="423"/>
                  </a:cubicBezTo>
                  <a:close/>
                  <a:moveTo>
                    <a:pt x="26" y="499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499"/>
                  </a:lnTo>
                  <a:cubicBezTo>
                    <a:pt x="0" y="492"/>
                    <a:pt x="6" y="487"/>
                    <a:pt x="13" y="487"/>
                  </a:cubicBezTo>
                  <a:cubicBezTo>
                    <a:pt x="20" y="487"/>
                    <a:pt x="26" y="492"/>
                    <a:pt x="26" y="499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3"/>
                    <a:pt x="13" y="563"/>
                  </a:cubicBezTo>
                  <a:cubicBezTo>
                    <a:pt x="20" y="563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1"/>
                    <a:pt x="13" y="691"/>
                  </a:cubicBezTo>
                  <a:cubicBezTo>
                    <a:pt x="6" y="691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5"/>
                  </a:lnTo>
                  <a:cubicBezTo>
                    <a:pt x="26" y="762"/>
                    <a:pt x="20" y="768"/>
                    <a:pt x="13" y="768"/>
                  </a:cubicBezTo>
                  <a:cubicBezTo>
                    <a:pt x="6" y="768"/>
                    <a:pt x="0" y="762"/>
                    <a:pt x="0" y="755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7"/>
                  </a:lnTo>
                  <a:cubicBezTo>
                    <a:pt x="0" y="799"/>
                    <a:pt x="6" y="794"/>
                    <a:pt x="13" y="794"/>
                  </a:cubicBezTo>
                  <a:cubicBezTo>
                    <a:pt x="20" y="794"/>
                    <a:pt x="26" y="799"/>
                    <a:pt x="26" y="807"/>
                  </a:cubicBezTo>
                  <a:close/>
                  <a:moveTo>
                    <a:pt x="26" y="883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3"/>
                  </a:lnTo>
                  <a:cubicBezTo>
                    <a:pt x="0" y="876"/>
                    <a:pt x="6" y="871"/>
                    <a:pt x="13" y="871"/>
                  </a:cubicBezTo>
                  <a:cubicBezTo>
                    <a:pt x="20" y="871"/>
                    <a:pt x="26" y="876"/>
                    <a:pt x="26" y="883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7"/>
                    <a:pt x="13" y="947"/>
                  </a:cubicBezTo>
                  <a:cubicBezTo>
                    <a:pt x="20" y="947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5"/>
                    <a:pt x="13" y="1075"/>
                  </a:cubicBezTo>
                  <a:cubicBezTo>
                    <a:pt x="6" y="1075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39"/>
                  </a:lnTo>
                  <a:cubicBezTo>
                    <a:pt x="26" y="1146"/>
                    <a:pt x="20" y="1152"/>
                    <a:pt x="13" y="1152"/>
                  </a:cubicBezTo>
                  <a:cubicBezTo>
                    <a:pt x="6" y="1152"/>
                    <a:pt x="0" y="1146"/>
                    <a:pt x="0" y="1139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1"/>
                  </a:lnTo>
                  <a:cubicBezTo>
                    <a:pt x="0" y="1183"/>
                    <a:pt x="6" y="1178"/>
                    <a:pt x="13" y="1178"/>
                  </a:cubicBezTo>
                  <a:cubicBezTo>
                    <a:pt x="20" y="1178"/>
                    <a:pt x="26" y="1183"/>
                    <a:pt x="26" y="1191"/>
                  </a:cubicBezTo>
                  <a:close/>
                  <a:moveTo>
                    <a:pt x="26" y="1267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7"/>
                  </a:lnTo>
                  <a:cubicBezTo>
                    <a:pt x="0" y="1260"/>
                    <a:pt x="6" y="1255"/>
                    <a:pt x="13" y="1255"/>
                  </a:cubicBezTo>
                  <a:cubicBezTo>
                    <a:pt x="20" y="1255"/>
                    <a:pt x="26" y="1260"/>
                    <a:pt x="26" y="1267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1"/>
                    <a:pt x="13" y="1331"/>
                  </a:cubicBezTo>
                  <a:cubicBezTo>
                    <a:pt x="20" y="1331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59"/>
                    <a:pt x="13" y="1459"/>
                  </a:cubicBezTo>
                  <a:cubicBezTo>
                    <a:pt x="6" y="1459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6" y="1451"/>
                  </a:moveTo>
                  <a:lnTo>
                    <a:pt x="72" y="1451"/>
                  </a:lnTo>
                  <a:cubicBezTo>
                    <a:pt x="79" y="1451"/>
                    <a:pt x="85" y="1457"/>
                    <a:pt x="85" y="1464"/>
                  </a:cubicBezTo>
                  <a:cubicBezTo>
                    <a:pt x="85" y="1471"/>
                    <a:pt x="79" y="1477"/>
                    <a:pt x="72" y="1477"/>
                  </a:cubicBezTo>
                  <a:lnTo>
                    <a:pt x="46" y="1477"/>
                  </a:lnTo>
                  <a:cubicBezTo>
                    <a:pt x="39" y="1477"/>
                    <a:pt x="34" y="1471"/>
                    <a:pt x="34" y="1464"/>
                  </a:cubicBezTo>
                  <a:cubicBezTo>
                    <a:pt x="34" y="1457"/>
                    <a:pt x="39" y="1451"/>
                    <a:pt x="46" y="1451"/>
                  </a:cubicBezTo>
                  <a:close/>
                  <a:moveTo>
                    <a:pt x="123" y="1451"/>
                  </a:moveTo>
                  <a:lnTo>
                    <a:pt x="149" y="1451"/>
                  </a:lnTo>
                  <a:cubicBezTo>
                    <a:pt x="156" y="1451"/>
                    <a:pt x="162" y="1457"/>
                    <a:pt x="162" y="1464"/>
                  </a:cubicBezTo>
                  <a:cubicBezTo>
                    <a:pt x="162" y="1471"/>
                    <a:pt x="156" y="1477"/>
                    <a:pt x="149" y="1477"/>
                  </a:cubicBezTo>
                  <a:lnTo>
                    <a:pt x="123" y="1477"/>
                  </a:lnTo>
                  <a:cubicBezTo>
                    <a:pt x="116" y="1477"/>
                    <a:pt x="110" y="1471"/>
                    <a:pt x="110" y="1464"/>
                  </a:cubicBezTo>
                  <a:cubicBezTo>
                    <a:pt x="110" y="1457"/>
                    <a:pt x="116" y="1451"/>
                    <a:pt x="123" y="1451"/>
                  </a:cubicBezTo>
                  <a:close/>
                  <a:moveTo>
                    <a:pt x="200" y="1451"/>
                  </a:moveTo>
                  <a:lnTo>
                    <a:pt x="226" y="1451"/>
                  </a:lnTo>
                  <a:cubicBezTo>
                    <a:pt x="233" y="1451"/>
                    <a:pt x="238" y="1457"/>
                    <a:pt x="238" y="1464"/>
                  </a:cubicBezTo>
                  <a:cubicBezTo>
                    <a:pt x="238" y="1471"/>
                    <a:pt x="233" y="1477"/>
                    <a:pt x="226" y="1477"/>
                  </a:cubicBezTo>
                  <a:lnTo>
                    <a:pt x="200" y="1477"/>
                  </a:lnTo>
                  <a:cubicBezTo>
                    <a:pt x="193" y="1477"/>
                    <a:pt x="187" y="1471"/>
                    <a:pt x="187" y="1464"/>
                  </a:cubicBezTo>
                  <a:cubicBezTo>
                    <a:pt x="187" y="1457"/>
                    <a:pt x="193" y="1451"/>
                    <a:pt x="200" y="1451"/>
                  </a:cubicBezTo>
                  <a:close/>
                  <a:moveTo>
                    <a:pt x="277" y="1451"/>
                  </a:moveTo>
                  <a:lnTo>
                    <a:pt x="302" y="1451"/>
                  </a:lnTo>
                  <a:cubicBezTo>
                    <a:pt x="309" y="1451"/>
                    <a:pt x="315" y="1457"/>
                    <a:pt x="315" y="1464"/>
                  </a:cubicBezTo>
                  <a:cubicBezTo>
                    <a:pt x="315" y="1471"/>
                    <a:pt x="309" y="1477"/>
                    <a:pt x="302" y="1477"/>
                  </a:cubicBezTo>
                  <a:lnTo>
                    <a:pt x="277" y="1477"/>
                  </a:lnTo>
                  <a:cubicBezTo>
                    <a:pt x="270" y="1477"/>
                    <a:pt x="264" y="1471"/>
                    <a:pt x="264" y="1464"/>
                  </a:cubicBezTo>
                  <a:cubicBezTo>
                    <a:pt x="264" y="1457"/>
                    <a:pt x="270" y="1451"/>
                    <a:pt x="277" y="1451"/>
                  </a:cubicBezTo>
                  <a:close/>
                  <a:moveTo>
                    <a:pt x="354" y="1451"/>
                  </a:moveTo>
                  <a:lnTo>
                    <a:pt x="379" y="1451"/>
                  </a:lnTo>
                  <a:cubicBezTo>
                    <a:pt x="386" y="1451"/>
                    <a:pt x="392" y="1457"/>
                    <a:pt x="392" y="1464"/>
                  </a:cubicBezTo>
                  <a:cubicBezTo>
                    <a:pt x="392" y="1471"/>
                    <a:pt x="386" y="1477"/>
                    <a:pt x="379" y="1477"/>
                  </a:cubicBezTo>
                  <a:lnTo>
                    <a:pt x="354" y="1477"/>
                  </a:lnTo>
                  <a:cubicBezTo>
                    <a:pt x="346" y="1477"/>
                    <a:pt x="341" y="1471"/>
                    <a:pt x="341" y="1464"/>
                  </a:cubicBezTo>
                  <a:cubicBezTo>
                    <a:pt x="341" y="1457"/>
                    <a:pt x="346" y="1451"/>
                    <a:pt x="354" y="1451"/>
                  </a:cubicBezTo>
                  <a:close/>
                  <a:moveTo>
                    <a:pt x="430" y="1451"/>
                  </a:moveTo>
                  <a:lnTo>
                    <a:pt x="456" y="1451"/>
                  </a:lnTo>
                  <a:cubicBezTo>
                    <a:pt x="463" y="1451"/>
                    <a:pt x="469" y="1457"/>
                    <a:pt x="469" y="1464"/>
                  </a:cubicBezTo>
                  <a:cubicBezTo>
                    <a:pt x="469" y="1471"/>
                    <a:pt x="463" y="1477"/>
                    <a:pt x="456" y="1477"/>
                  </a:cubicBezTo>
                  <a:lnTo>
                    <a:pt x="430" y="1477"/>
                  </a:lnTo>
                  <a:cubicBezTo>
                    <a:pt x="423" y="1477"/>
                    <a:pt x="418" y="1471"/>
                    <a:pt x="418" y="1464"/>
                  </a:cubicBezTo>
                  <a:cubicBezTo>
                    <a:pt x="418" y="1457"/>
                    <a:pt x="423" y="1451"/>
                    <a:pt x="430" y="1451"/>
                  </a:cubicBezTo>
                  <a:close/>
                  <a:moveTo>
                    <a:pt x="507" y="1451"/>
                  </a:moveTo>
                  <a:lnTo>
                    <a:pt x="533" y="1451"/>
                  </a:lnTo>
                  <a:cubicBezTo>
                    <a:pt x="540" y="1451"/>
                    <a:pt x="546" y="1457"/>
                    <a:pt x="546" y="1464"/>
                  </a:cubicBezTo>
                  <a:cubicBezTo>
                    <a:pt x="546" y="1471"/>
                    <a:pt x="540" y="1477"/>
                    <a:pt x="533" y="1477"/>
                  </a:cubicBezTo>
                  <a:lnTo>
                    <a:pt x="507" y="1477"/>
                  </a:lnTo>
                  <a:cubicBezTo>
                    <a:pt x="500" y="1477"/>
                    <a:pt x="494" y="1471"/>
                    <a:pt x="494" y="1464"/>
                  </a:cubicBezTo>
                  <a:cubicBezTo>
                    <a:pt x="494" y="1457"/>
                    <a:pt x="500" y="1451"/>
                    <a:pt x="507" y="1451"/>
                  </a:cubicBezTo>
                  <a:close/>
                  <a:moveTo>
                    <a:pt x="584" y="1451"/>
                  </a:moveTo>
                  <a:lnTo>
                    <a:pt x="610" y="1451"/>
                  </a:lnTo>
                  <a:cubicBezTo>
                    <a:pt x="617" y="1451"/>
                    <a:pt x="622" y="1457"/>
                    <a:pt x="622" y="1464"/>
                  </a:cubicBezTo>
                  <a:cubicBezTo>
                    <a:pt x="622" y="1471"/>
                    <a:pt x="617" y="1477"/>
                    <a:pt x="610" y="1477"/>
                  </a:cubicBezTo>
                  <a:lnTo>
                    <a:pt x="584" y="1477"/>
                  </a:lnTo>
                  <a:cubicBezTo>
                    <a:pt x="577" y="1477"/>
                    <a:pt x="571" y="1471"/>
                    <a:pt x="571" y="1464"/>
                  </a:cubicBezTo>
                  <a:cubicBezTo>
                    <a:pt x="571" y="1457"/>
                    <a:pt x="577" y="1451"/>
                    <a:pt x="584" y="1451"/>
                  </a:cubicBezTo>
                  <a:close/>
                  <a:moveTo>
                    <a:pt x="661" y="1451"/>
                  </a:moveTo>
                  <a:lnTo>
                    <a:pt x="686" y="1451"/>
                  </a:lnTo>
                  <a:cubicBezTo>
                    <a:pt x="693" y="1451"/>
                    <a:pt x="699" y="1457"/>
                    <a:pt x="699" y="1464"/>
                  </a:cubicBezTo>
                  <a:cubicBezTo>
                    <a:pt x="699" y="1471"/>
                    <a:pt x="693" y="1477"/>
                    <a:pt x="686" y="1477"/>
                  </a:cubicBezTo>
                  <a:lnTo>
                    <a:pt x="661" y="1477"/>
                  </a:lnTo>
                  <a:cubicBezTo>
                    <a:pt x="654" y="1477"/>
                    <a:pt x="648" y="1471"/>
                    <a:pt x="648" y="1464"/>
                  </a:cubicBezTo>
                  <a:cubicBezTo>
                    <a:pt x="648" y="1457"/>
                    <a:pt x="654" y="1451"/>
                    <a:pt x="661" y="1451"/>
                  </a:cubicBezTo>
                  <a:close/>
                  <a:moveTo>
                    <a:pt x="738" y="1451"/>
                  </a:moveTo>
                  <a:lnTo>
                    <a:pt x="763" y="1451"/>
                  </a:lnTo>
                  <a:cubicBezTo>
                    <a:pt x="770" y="1451"/>
                    <a:pt x="776" y="1457"/>
                    <a:pt x="776" y="1464"/>
                  </a:cubicBezTo>
                  <a:cubicBezTo>
                    <a:pt x="776" y="1471"/>
                    <a:pt x="770" y="1477"/>
                    <a:pt x="763" y="1477"/>
                  </a:cubicBezTo>
                  <a:lnTo>
                    <a:pt x="738" y="1477"/>
                  </a:lnTo>
                  <a:cubicBezTo>
                    <a:pt x="730" y="1477"/>
                    <a:pt x="725" y="1471"/>
                    <a:pt x="725" y="1464"/>
                  </a:cubicBezTo>
                  <a:cubicBezTo>
                    <a:pt x="725" y="1457"/>
                    <a:pt x="730" y="1451"/>
                    <a:pt x="738" y="1451"/>
                  </a:cubicBezTo>
                  <a:close/>
                  <a:moveTo>
                    <a:pt x="814" y="1451"/>
                  </a:moveTo>
                  <a:lnTo>
                    <a:pt x="840" y="1451"/>
                  </a:lnTo>
                  <a:cubicBezTo>
                    <a:pt x="847" y="1451"/>
                    <a:pt x="853" y="1457"/>
                    <a:pt x="853" y="1464"/>
                  </a:cubicBezTo>
                  <a:cubicBezTo>
                    <a:pt x="853" y="1471"/>
                    <a:pt x="847" y="1477"/>
                    <a:pt x="840" y="1477"/>
                  </a:cubicBezTo>
                  <a:lnTo>
                    <a:pt x="814" y="1477"/>
                  </a:lnTo>
                  <a:cubicBezTo>
                    <a:pt x="807" y="1477"/>
                    <a:pt x="802" y="1471"/>
                    <a:pt x="802" y="1464"/>
                  </a:cubicBezTo>
                  <a:cubicBezTo>
                    <a:pt x="802" y="1457"/>
                    <a:pt x="807" y="1451"/>
                    <a:pt x="814" y="1451"/>
                  </a:cubicBezTo>
                  <a:close/>
                  <a:moveTo>
                    <a:pt x="891" y="1451"/>
                  </a:moveTo>
                  <a:lnTo>
                    <a:pt x="917" y="1451"/>
                  </a:lnTo>
                  <a:cubicBezTo>
                    <a:pt x="924" y="1451"/>
                    <a:pt x="930" y="1457"/>
                    <a:pt x="930" y="1464"/>
                  </a:cubicBezTo>
                  <a:cubicBezTo>
                    <a:pt x="930" y="1471"/>
                    <a:pt x="924" y="1477"/>
                    <a:pt x="917" y="1477"/>
                  </a:cubicBezTo>
                  <a:lnTo>
                    <a:pt x="891" y="1477"/>
                  </a:lnTo>
                  <a:cubicBezTo>
                    <a:pt x="884" y="1477"/>
                    <a:pt x="878" y="1471"/>
                    <a:pt x="878" y="1464"/>
                  </a:cubicBezTo>
                  <a:cubicBezTo>
                    <a:pt x="878" y="1457"/>
                    <a:pt x="884" y="1451"/>
                    <a:pt x="891" y="1451"/>
                  </a:cubicBezTo>
                  <a:close/>
                  <a:moveTo>
                    <a:pt x="968" y="1451"/>
                  </a:moveTo>
                  <a:lnTo>
                    <a:pt x="994" y="1451"/>
                  </a:lnTo>
                  <a:cubicBezTo>
                    <a:pt x="1001" y="1451"/>
                    <a:pt x="1006" y="1457"/>
                    <a:pt x="1006" y="1464"/>
                  </a:cubicBezTo>
                  <a:cubicBezTo>
                    <a:pt x="1006" y="1471"/>
                    <a:pt x="1001" y="1477"/>
                    <a:pt x="994" y="1477"/>
                  </a:cubicBezTo>
                  <a:lnTo>
                    <a:pt x="968" y="1477"/>
                  </a:lnTo>
                  <a:cubicBezTo>
                    <a:pt x="961" y="1477"/>
                    <a:pt x="955" y="1471"/>
                    <a:pt x="955" y="1464"/>
                  </a:cubicBezTo>
                  <a:cubicBezTo>
                    <a:pt x="955" y="1457"/>
                    <a:pt x="961" y="1451"/>
                    <a:pt x="968" y="1451"/>
                  </a:cubicBezTo>
                  <a:close/>
                  <a:moveTo>
                    <a:pt x="1045" y="1451"/>
                  </a:moveTo>
                  <a:lnTo>
                    <a:pt x="1070" y="1451"/>
                  </a:lnTo>
                  <a:cubicBezTo>
                    <a:pt x="1077" y="1451"/>
                    <a:pt x="1083" y="1457"/>
                    <a:pt x="1083" y="1464"/>
                  </a:cubicBezTo>
                  <a:cubicBezTo>
                    <a:pt x="1083" y="1471"/>
                    <a:pt x="1077" y="1477"/>
                    <a:pt x="1070" y="1477"/>
                  </a:cubicBezTo>
                  <a:lnTo>
                    <a:pt x="1045" y="1477"/>
                  </a:lnTo>
                  <a:cubicBezTo>
                    <a:pt x="1038" y="1477"/>
                    <a:pt x="1032" y="1471"/>
                    <a:pt x="1032" y="1464"/>
                  </a:cubicBezTo>
                  <a:cubicBezTo>
                    <a:pt x="1032" y="1457"/>
                    <a:pt x="1038" y="1451"/>
                    <a:pt x="1045" y="1451"/>
                  </a:cubicBezTo>
                  <a:close/>
                  <a:moveTo>
                    <a:pt x="1122" y="1451"/>
                  </a:moveTo>
                  <a:lnTo>
                    <a:pt x="1147" y="1451"/>
                  </a:lnTo>
                  <a:cubicBezTo>
                    <a:pt x="1154" y="1451"/>
                    <a:pt x="1160" y="1457"/>
                    <a:pt x="1160" y="1464"/>
                  </a:cubicBezTo>
                  <a:cubicBezTo>
                    <a:pt x="1160" y="1471"/>
                    <a:pt x="1154" y="1477"/>
                    <a:pt x="1147" y="1477"/>
                  </a:cubicBezTo>
                  <a:lnTo>
                    <a:pt x="1122" y="1477"/>
                  </a:lnTo>
                  <a:cubicBezTo>
                    <a:pt x="1114" y="1477"/>
                    <a:pt x="1109" y="1471"/>
                    <a:pt x="1109" y="1464"/>
                  </a:cubicBezTo>
                  <a:cubicBezTo>
                    <a:pt x="1109" y="1457"/>
                    <a:pt x="1114" y="1451"/>
                    <a:pt x="1122" y="1451"/>
                  </a:cubicBezTo>
                  <a:close/>
                  <a:moveTo>
                    <a:pt x="1198" y="1451"/>
                  </a:moveTo>
                  <a:lnTo>
                    <a:pt x="1224" y="1451"/>
                  </a:lnTo>
                  <a:cubicBezTo>
                    <a:pt x="1231" y="1451"/>
                    <a:pt x="1237" y="1457"/>
                    <a:pt x="1237" y="1464"/>
                  </a:cubicBezTo>
                  <a:cubicBezTo>
                    <a:pt x="1237" y="1471"/>
                    <a:pt x="1231" y="1477"/>
                    <a:pt x="1224" y="1477"/>
                  </a:cubicBezTo>
                  <a:lnTo>
                    <a:pt x="1198" y="1477"/>
                  </a:lnTo>
                  <a:cubicBezTo>
                    <a:pt x="1191" y="1477"/>
                    <a:pt x="1186" y="1471"/>
                    <a:pt x="1186" y="1464"/>
                  </a:cubicBezTo>
                  <a:cubicBezTo>
                    <a:pt x="1186" y="1457"/>
                    <a:pt x="1191" y="1451"/>
                    <a:pt x="1198" y="1451"/>
                  </a:cubicBezTo>
                  <a:close/>
                  <a:moveTo>
                    <a:pt x="1275" y="1451"/>
                  </a:moveTo>
                  <a:lnTo>
                    <a:pt x="1301" y="1451"/>
                  </a:lnTo>
                  <a:cubicBezTo>
                    <a:pt x="1308" y="1451"/>
                    <a:pt x="1314" y="1457"/>
                    <a:pt x="1314" y="1464"/>
                  </a:cubicBezTo>
                  <a:cubicBezTo>
                    <a:pt x="1314" y="1471"/>
                    <a:pt x="1308" y="1477"/>
                    <a:pt x="1301" y="1477"/>
                  </a:cubicBezTo>
                  <a:lnTo>
                    <a:pt x="1275" y="1477"/>
                  </a:lnTo>
                  <a:cubicBezTo>
                    <a:pt x="1268" y="1477"/>
                    <a:pt x="1262" y="1471"/>
                    <a:pt x="1262" y="1464"/>
                  </a:cubicBezTo>
                  <a:cubicBezTo>
                    <a:pt x="1262" y="1457"/>
                    <a:pt x="1268" y="1451"/>
                    <a:pt x="1275" y="1451"/>
                  </a:cubicBezTo>
                  <a:close/>
                  <a:moveTo>
                    <a:pt x="1352" y="1451"/>
                  </a:moveTo>
                  <a:lnTo>
                    <a:pt x="1378" y="1451"/>
                  </a:lnTo>
                  <a:cubicBezTo>
                    <a:pt x="1385" y="1451"/>
                    <a:pt x="1390" y="1457"/>
                    <a:pt x="1390" y="1464"/>
                  </a:cubicBezTo>
                  <a:cubicBezTo>
                    <a:pt x="1390" y="1471"/>
                    <a:pt x="1385" y="1477"/>
                    <a:pt x="1378" y="1477"/>
                  </a:cubicBezTo>
                  <a:lnTo>
                    <a:pt x="1352" y="1477"/>
                  </a:lnTo>
                  <a:cubicBezTo>
                    <a:pt x="1345" y="1477"/>
                    <a:pt x="1339" y="1471"/>
                    <a:pt x="1339" y="1464"/>
                  </a:cubicBezTo>
                  <a:cubicBezTo>
                    <a:pt x="1339" y="1457"/>
                    <a:pt x="1345" y="1451"/>
                    <a:pt x="1352" y="1451"/>
                  </a:cubicBezTo>
                  <a:close/>
                  <a:moveTo>
                    <a:pt x="1429" y="1451"/>
                  </a:moveTo>
                  <a:lnTo>
                    <a:pt x="1454" y="1451"/>
                  </a:lnTo>
                  <a:cubicBezTo>
                    <a:pt x="1461" y="1451"/>
                    <a:pt x="1467" y="1457"/>
                    <a:pt x="1467" y="1464"/>
                  </a:cubicBezTo>
                  <a:cubicBezTo>
                    <a:pt x="1467" y="1471"/>
                    <a:pt x="1461" y="1477"/>
                    <a:pt x="1454" y="1477"/>
                  </a:cubicBezTo>
                  <a:lnTo>
                    <a:pt x="1429" y="1477"/>
                  </a:lnTo>
                  <a:cubicBezTo>
                    <a:pt x="1422" y="1477"/>
                    <a:pt x="1416" y="1471"/>
                    <a:pt x="1416" y="1464"/>
                  </a:cubicBezTo>
                  <a:cubicBezTo>
                    <a:pt x="1416" y="1457"/>
                    <a:pt x="1422" y="1451"/>
                    <a:pt x="1429" y="1451"/>
                  </a:cubicBezTo>
                  <a:close/>
                  <a:moveTo>
                    <a:pt x="1506" y="1451"/>
                  </a:moveTo>
                  <a:lnTo>
                    <a:pt x="1531" y="1451"/>
                  </a:lnTo>
                  <a:cubicBezTo>
                    <a:pt x="1538" y="1451"/>
                    <a:pt x="1544" y="1457"/>
                    <a:pt x="1544" y="1464"/>
                  </a:cubicBezTo>
                  <a:cubicBezTo>
                    <a:pt x="1544" y="1471"/>
                    <a:pt x="1538" y="1477"/>
                    <a:pt x="1531" y="1477"/>
                  </a:cubicBezTo>
                  <a:lnTo>
                    <a:pt x="1506" y="1477"/>
                  </a:lnTo>
                  <a:cubicBezTo>
                    <a:pt x="1498" y="1477"/>
                    <a:pt x="1493" y="1471"/>
                    <a:pt x="1493" y="1464"/>
                  </a:cubicBezTo>
                  <a:cubicBezTo>
                    <a:pt x="1493" y="1457"/>
                    <a:pt x="1498" y="1451"/>
                    <a:pt x="1506" y="1451"/>
                  </a:cubicBezTo>
                  <a:close/>
                  <a:moveTo>
                    <a:pt x="1582" y="1451"/>
                  </a:moveTo>
                  <a:lnTo>
                    <a:pt x="1608" y="1451"/>
                  </a:lnTo>
                  <a:cubicBezTo>
                    <a:pt x="1615" y="1451"/>
                    <a:pt x="1621" y="1457"/>
                    <a:pt x="1621" y="1464"/>
                  </a:cubicBezTo>
                  <a:cubicBezTo>
                    <a:pt x="1621" y="1471"/>
                    <a:pt x="1615" y="1477"/>
                    <a:pt x="1608" y="1477"/>
                  </a:cubicBezTo>
                  <a:lnTo>
                    <a:pt x="1582" y="1477"/>
                  </a:lnTo>
                  <a:cubicBezTo>
                    <a:pt x="1575" y="1477"/>
                    <a:pt x="1570" y="1471"/>
                    <a:pt x="1570" y="1464"/>
                  </a:cubicBezTo>
                  <a:cubicBezTo>
                    <a:pt x="1570" y="1457"/>
                    <a:pt x="1575" y="1451"/>
                    <a:pt x="1582" y="1451"/>
                  </a:cubicBezTo>
                  <a:close/>
                  <a:moveTo>
                    <a:pt x="1659" y="1451"/>
                  </a:moveTo>
                  <a:lnTo>
                    <a:pt x="1685" y="1451"/>
                  </a:lnTo>
                  <a:cubicBezTo>
                    <a:pt x="1692" y="1451"/>
                    <a:pt x="1698" y="1457"/>
                    <a:pt x="1698" y="1464"/>
                  </a:cubicBezTo>
                  <a:cubicBezTo>
                    <a:pt x="1698" y="1471"/>
                    <a:pt x="1692" y="1477"/>
                    <a:pt x="1685" y="1477"/>
                  </a:cubicBezTo>
                  <a:lnTo>
                    <a:pt x="1659" y="1477"/>
                  </a:lnTo>
                  <a:cubicBezTo>
                    <a:pt x="1652" y="1477"/>
                    <a:pt x="1646" y="1471"/>
                    <a:pt x="1646" y="1464"/>
                  </a:cubicBezTo>
                  <a:cubicBezTo>
                    <a:pt x="1646" y="1457"/>
                    <a:pt x="1652" y="1451"/>
                    <a:pt x="1659" y="1451"/>
                  </a:cubicBezTo>
                  <a:close/>
                  <a:moveTo>
                    <a:pt x="1736" y="1451"/>
                  </a:moveTo>
                  <a:lnTo>
                    <a:pt x="1762" y="1451"/>
                  </a:lnTo>
                  <a:cubicBezTo>
                    <a:pt x="1769" y="1451"/>
                    <a:pt x="1774" y="1457"/>
                    <a:pt x="1774" y="1464"/>
                  </a:cubicBezTo>
                  <a:cubicBezTo>
                    <a:pt x="1774" y="1471"/>
                    <a:pt x="1769" y="1477"/>
                    <a:pt x="1762" y="1477"/>
                  </a:cubicBezTo>
                  <a:lnTo>
                    <a:pt x="1736" y="1477"/>
                  </a:lnTo>
                  <a:cubicBezTo>
                    <a:pt x="1729" y="1477"/>
                    <a:pt x="1723" y="1471"/>
                    <a:pt x="1723" y="1464"/>
                  </a:cubicBezTo>
                  <a:cubicBezTo>
                    <a:pt x="1723" y="1457"/>
                    <a:pt x="1729" y="1451"/>
                    <a:pt x="1736" y="1451"/>
                  </a:cubicBezTo>
                  <a:close/>
                  <a:moveTo>
                    <a:pt x="1813" y="1451"/>
                  </a:moveTo>
                  <a:lnTo>
                    <a:pt x="1838" y="1451"/>
                  </a:lnTo>
                  <a:cubicBezTo>
                    <a:pt x="1845" y="1451"/>
                    <a:pt x="1851" y="1457"/>
                    <a:pt x="1851" y="1464"/>
                  </a:cubicBezTo>
                  <a:cubicBezTo>
                    <a:pt x="1851" y="1471"/>
                    <a:pt x="1845" y="1477"/>
                    <a:pt x="1838" y="1477"/>
                  </a:cubicBezTo>
                  <a:lnTo>
                    <a:pt x="1813" y="1477"/>
                  </a:lnTo>
                  <a:cubicBezTo>
                    <a:pt x="1806" y="1477"/>
                    <a:pt x="1800" y="1471"/>
                    <a:pt x="1800" y="1464"/>
                  </a:cubicBezTo>
                  <a:cubicBezTo>
                    <a:pt x="1800" y="1457"/>
                    <a:pt x="1806" y="1451"/>
                    <a:pt x="1813" y="1451"/>
                  </a:cubicBezTo>
                  <a:close/>
                  <a:moveTo>
                    <a:pt x="1890" y="1451"/>
                  </a:moveTo>
                  <a:lnTo>
                    <a:pt x="1915" y="1451"/>
                  </a:lnTo>
                  <a:cubicBezTo>
                    <a:pt x="1922" y="1451"/>
                    <a:pt x="1928" y="1457"/>
                    <a:pt x="1928" y="1464"/>
                  </a:cubicBezTo>
                  <a:cubicBezTo>
                    <a:pt x="1928" y="1471"/>
                    <a:pt x="1922" y="1477"/>
                    <a:pt x="1915" y="1477"/>
                  </a:cubicBezTo>
                  <a:lnTo>
                    <a:pt x="1890" y="1477"/>
                  </a:lnTo>
                  <a:cubicBezTo>
                    <a:pt x="1882" y="1477"/>
                    <a:pt x="1877" y="1471"/>
                    <a:pt x="1877" y="1464"/>
                  </a:cubicBezTo>
                  <a:cubicBezTo>
                    <a:pt x="1877" y="1457"/>
                    <a:pt x="1882" y="1451"/>
                    <a:pt x="1890" y="1451"/>
                  </a:cubicBezTo>
                  <a:close/>
                  <a:moveTo>
                    <a:pt x="1966" y="1451"/>
                  </a:moveTo>
                  <a:lnTo>
                    <a:pt x="1992" y="1451"/>
                  </a:lnTo>
                  <a:cubicBezTo>
                    <a:pt x="1999" y="1451"/>
                    <a:pt x="2005" y="1457"/>
                    <a:pt x="2005" y="1464"/>
                  </a:cubicBezTo>
                  <a:cubicBezTo>
                    <a:pt x="2005" y="1471"/>
                    <a:pt x="1999" y="1477"/>
                    <a:pt x="1992" y="1477"/>
                  </a:cubicBezTo>
                  <a:lnTo>
                    <a:pt x="1966" y="1477"/>
                  </a:lnTo>
                  <a:cubicBezTo>
                    <a:pt x="1959" y="1477"/>
                    <a:pt x="1954" y="1471"/>
                    <a:pt x="1954" y="1464"/>
                  </a:cubicBezTo>
                  <a:cubicBezTo>
                    <a:pt x="1954" y="1457"/>
                    <a:pt x="1959" y="1451"/>
                    <a:pt x="1966" y="1451"/>
                  </a:cubicBezTo>
                  <a:close/>
                  <a:moveTo>
                    <a:pt x="2043" y="1451"/>
                  </a:moveTo>
                  <a:lnTo>
                    <a:pt x="2069" y="1451"/>
                  </a:lnTo>
                  <a:cubicBezTo>
                    <a:pt x="2076" y="1451"/>
                    <a:pt x="2082" y="1457"/>
                    <a:pt x="2082" y="1464"/>
                  </a:cubicBezTo>
                  <a:cubicBezTo>
                    <a:pt x="2082" y="1471"/>
                    <a:pt x="2076" y="1477"/>
                    <a:pt x="2069" y="1477"/>
                  </a:cubicBezTo>
                  <a:lnTo>
                    <a:pt x="2043" y="1477"/>
                  </a:lnTo>
                  <a:cubicBezTo>
                    <a:pt x="2036" y="1477"/>
                    <a:pt x="2030" y="1471"/>
                    <a:pt x="2030" y="1464"/>
                  </a:cubicBezTo>
                  <a:cubicBezTo>
                    <a:pt x="2030" y="1457"/>
                    <a:pt x="2036" y="1451"/>
                    <a:pt x="2043" y="1451"/>
                  </a:cubicBezTo>
                  <a:close/>
                  <a:moveTo>
                    <a:pt x="2120" y="1451"/>
                  </a:moveTo>
                  <a:lnTo>
                    <a:pt x="2146" y="1451"/>
                  </a:lnTo>
                  <a:cubicBezTo>
                    <a:pt x="2153" y="1451"/>
                    <a:pt x="2158" y="1457"/>
                    <a:pt x="2158" y="1464"/>
                  </a:cubicBezTo>
                  <a:cubicBezTo>
                    <a:pt x="2158" y="1471"/>
                    <a:pt x="2153" y="1477"/>
                    <a:pt x="2146" y="1477"/>
                  </a:cubicBezTo>
                  <a:lnTo>
                    <a:pt x="2120" y="1477"/>
                  </a:lnTo>
                  <a:cubicBezTo>
                    <a:pt x="2113" y="1477"/>
                    <a:pt x="2107" y="1471"/>
                    <a:pt x="2107" y="1464"/>
                  </a:cubicBezTo>
                  <a:cubicBezTo>
                    <a:pt x="2107" y="1457"/>
                    <a:pt x="2113" y="1451"/>
                    <a:pt x="2120" y="1451"/>
                  </a:cubicBezTo>
                  <a:close/>
                  <a:moveTo>
                    <a:pt x="2197" y="1451"/>
                  </a:moveTo>
                  <a:lnTo>
                    <a:pt x="2222" y="1451"/>
                  </a:lnTo>
                  <a:cubicBezTo>
                    <a:pt x="2229" y="1451"/>
                    <a:pt x="2235" y="1457"/>
                    <a:pt x="2235" y="1464"/>
                  </a:cubicBezTo>
                  <a:cubicBezTo>
                    <a:pt x="2235" y="1471"/>
                    <a:pt x="2229" y="1477"/>
                    <a:pt x="2222" y="1477"/>
                  </a:cubicBezTo>
                  <a:lnTo>
                    <a:pt x="2197" y="1477"/>
                  </a:lnTo>
                  <a:cubicBezTo>
                    <a:pt x="2190" y="1477"/>
                    <a:pt x="2184" y="1471"/>
                    <a:pt x="2184" y="1464"/>
                  </a:cubicBezTo>
                  <a:cubicBezTo>
                    <a:pt x="2184" y="1457"/>
                    <a:pt x="2190" y="1451"/>
                    <a:pt x="2197" y="1451"/>
                  </a:cubicBezTo>
                  <a:close/>
                  <a:moveTo>
                    <a:pt x="2274" y="1451"/>
                  </a:moveTo>
                  <a:lnTo>
                    <a:pt x="2299" y="1451"/>
                  </a:lnTo>
                  <a:cubicBezTo>
                    <a:pt x="2306" y="1451"/>
                    <a:pt x="2312" y="1457"/>
                    <a:pt x="2312" y="1464"/>
                  </a:cubicBezTo>
                  <a:cubicBezTo>
                    <a:pt x="2312" y="1471"/>
                    <a:pt x="2306" y="1477"/>
                    <a:pt x="2299" y="1477"/>
                  </a:cubicBezTo>
                  <a:lnTo>
                    <a:pt x="2274" y="1477"/>
                  </a:lnTo>
                  <a:cubicBezTo>
                    <a:pt x="2266" y="1477"/>
                    <a:pt x="2261" y="1471"/>
                    <a:pt x="2261" y="1464"/>
                  </a:cubicBezTo>
                  <a:cubicBezTo>
                    <a:pt x="2261" y="1457"/>
                    <a:pt x="2266" y="1451"/>
                    <a:pt x="2274" y="1451"/>
                  </a:cubicBezTo>
                  <a:close/>
                  <a:moveTo>
                    <a:pt x="2350" y="1451"/>
                  </a:moveTo>
                  <a:lnTo>
                    <a:pt x="2376" y="1451"/>
                  </a:lnTo>
                  <a:cubicBezTo>
                    <a:pt x="2383" y="1451"/>
                    <a:pt x="2389" y="1457"/>
                    <a:pt x="2389" y="1464"/>
                  </a:cubicBezTo>
                  <a:cubicBezTo>
                    <a:pt x="2389" y="1471"/>
                    <a:pt x="2383" y="1477"/>
                    <a:pt x="2376" y="1477"/>
                  </a:cubicBezTo>
                  <a:lnTo>
                    <a:pt x="2350" y="1477"/>
                  </a:lnTo>
                  <a:cubicBezTo>
                    <a:pt x="2343" y="1477"/>
                    <a:pt x="2338" y="1471"/>
                    <a:pt x="2338" y="1464"/>
                  </a:cubicBezTo>
                  <a:cubicBezTo>
                    <a:pt x="2338" y="1457"/>
                    <a:pt x="2343" y="1451"/>
                    <a:pt x="2350" y="1451"/>
                  </a:cubicBezTo>
                  <a:close/>
                  <a:moveTo>
                    <a:pt x="2427" y="1451"/>
                  </a:moveTo>
                  <a:lnTo>
                    <a:pt x="2453" y="1451"/>
                  </a:lnTo>
                  <a:cubicBezTo>
                    <a:pt x="2460" y="1451"/>
                    <a:pt x="2466" y="1457"/>
                    <a:pt x="2466" y="1464"/>
                  </a:cubicBezTo>
                  <a:cubicBezTo>
                    <a:pt x="2466" y="1471"/>
                    <a:pt x="2460" y="1477"/>
                    <a:pt x="2453" y="1477"/>
                  </a:cubicBezTo>
                  <a:lnTo>
                    <a:pt x="2427" y="1477"/>
                  </a:lnTo>
                  <a:cubicBezTo>
                    <a:pt x="2420" y="1477"/>
                    <a:pt x="2414" y="1471"/>
                    <a:pt x="2414" y="1464"/>
                  </a:cubicBezTo>
                  <a:cubicBezTo>
                    <a:pt x="2414" y="1457"/>
                    <a:pt x="2420" y="1451"/>
                    <a:pt x="2427" y="1451"/>
                  </a:cubicBezTo>
                  <a:close/>
                  <a:moveTo>
                    <a:pt x="2504" y="1451"/>
                  </a:moveTo>
                  <a:lnTo>
                    <a:pt x="2530" y="1451"/>
                  </a:lnTo>
                  <a:cubicBezTo>
                    <a:pt x="2537" y="1451"/>
                    <a:pt x="2542" y="1457"/>
                    <a:pt x="2542" y="1464"/>
                  </a:cubicBezTo>
                  <a:cubicBezTo>
                    <a:pt x="2542" y="1471"/>
                    <a:pt x="2537" y="1477"/>
                    <a:pt x="2530" y="1477"/>
                  </a:cubicBezTo>
                  <a:lnTo>
                    <a:pt x="2504" y="1477"/>
                  </a:lnTo>
                  <a:cubicBezTo>
                    <a:pt x="2497" y="1477"/>
                    <a:pt x="2491" y="1471"/>
                    <a:pt x="2491" y="1464"/>
                  </a:cubicBezTo>
                  <a:cubicBezTo>
                    <a:pt x="2491" y="1457"/>
                    <a:pt x="2497" y="1451"/>
                    <a:pt x="2504" y="1451"/>
                  </a:cubicBezTo>
                  <a:close/>
                  <a:moveTo>
                    <a:pt x="2581" y="1451"/>
                  </a:moveTo>
                  <a:lnTo>
                    <a:pt x="2606" y="1451"/>
                  </a:lnTo>
                  <a:cubicBezTo>
                    <a:pt x="2613" y="1451"/>
                    <a:pt x="2619" y="1457"/>
                    <a:pt x="2619" y="1464"/>
                  </a:cubicBezTo>
                  <a:cubicBezTo>
                    <a:pt x="2619" y="1471"/>
                    <a:pt x="2613" y="1477"/>
                    <a:pt x="2606" y="1477"/>
                  </a:cubicBezTo>
                  <a:lnTo>
                    <a:pt x="2581" y="1477"/>
                  </a:lnTo>
                  <a:cubicBezTo>
                    <a:pt x="2574" y="1477"/>
                    <a:pt x="2568" y="1471"/>
                    <a:pt x="2568" y="1464"/>
                  </a:cubicBezTo>
                  <a:cubicBezTo>
                    <a:pt x="2568" y="1457"/>
                    <a:pt x="2574" y="1451"/>
                    <a:pt x="2581" y="1451"/>
                  </a:cubicBezTo>
                  <a:close/>
                  <a:moveTo>
                    <a:pt x="2658" y="1451"/>
                  </a:moveTo>
                  <a:lnTo>
                    <a:pt x="2683" y="1451"/>
                  </a:lnTo>
                  <a:cubicBezTo>
                    <a:pt x="2690" y="1451"/>
                    <a:pt x="2696" y="1457"/>
                    <a:pt x="2696" y="1464"/>
                  </a:cubicBezTo>
                  <a:cubicBezTo>
                    <a:pt x="2696" y="1471"/>
                    <a:pt x="2690" y="1477"/>
                    <a:pt x="2683" y="1477"/>
                  </a:cubicBezTo>
                  <a:lnTo>
                    <a:pt x="2658" y="1477"/>
                  </a:lnTo>
                  <a:cubicBezTo>
                    <a:pt x="2650" y="1477"/>
                    <a:pt x="2645" y="1471"/>
                    <a:pt x="2645" y="1464"/>
                  </a:cubicBezTo>
                  <a:cubicBezTo>
                    <a:pt x="2645" y="1457"/>
                    <a:pt x="2650" y="1451"/>
                    <a:pt x="2658" y="1451"/>
                  </a:cubicBezTo>
                  <a:close/>
                  <a:moveTo>
                    <a:pt x="2734" y="1451"/>
                  </a:moveTo>
                  <a:lnTo>
                    <a:pt x="2760" y="1451"/>
                  </a:lnTo>
                  <a:cubicBezTo>
                    <a:pt x="2767" y="1451"/>
                    <a:pt x="2773" y="1457"/>
                    <a:pt x="2773" y="1464"/>
                  </a:cubicBezTo>
                  <a:cubicBezTo>
                    <a:pt x="2773" y="1471"/>
                    <a:pt x="2767" y="1477"/>
                    <a:pt x="2760" y="1477"/>
                  </a:cubicBezTo>
                  <a:lnTo>
                    <a:pt x="2734" y="1477"/>
                  </a:lnTo>
                  <a:cubicBezTo>
                    <a:pt x="2727" y="1477"/>
                    <a:pt x="2722" y="1471"/>
                    <a:pt x="2722" y="1464"/>
                  </a:cubicBezTo>
                  <a:cubicBezTo>
                    <a:pt x="2722" y="1457"/>
                    <a:pt x="2727" y="1451"/>
                    <a:pt x="2734" y="1451"/>
                  </a:cubicBezTo>
                  <a:close/>
                  <a:moveTo>
                    <a:pt x="2811" y="1451"/>
                  </a:moveTo>
                  <a:lnTo>
                    <a:pt x="2837" y="1451"/>
                  </a:lnTo>
                  <a:cubicBezTo>
                    <a:pt x="2844" y="1451"/>
                    <a:pt x="2850" y="1457"/>
                    <a:pt x="2850" y="1464"/>
                  </a:cubicBezTo>
                  <a:cubicBezTo>
                    <a:pt x="2850" y="1471"/>
                    <a:pt x="2844" y="1477"/>
                    <a:pt x="2837" y="1477"/>
                  </a:cubicBezTo>
                  <a:lnTo>
                    <a:pt x="2811" y="1477"/>
                  </a:lnTo>
                  <a:cubicBezTo>
                    <a:pt x="2804" y="1477"/>
                    <a:pt x="2798" y="1471"/>
                    <a:pt x="2798" y="1464"/>
                  </a:cubicBezTo>
                  <a:cubicBezTo>
                    <a:pt x="2798" y="1457"/>
                    <a:pt x="2804" y="1451"/>
                    <a:pt x="2811" y="1451"/>
                  </a:cubicBezTo>
                  <a:close/>
                  <a:moveTo>
                    <a:pt x="2888" y="1451"/>
                  </a:moveTo>
                  <a:lnTo>
                    <a:pt x="2914" y="1451"/>
                  </a:lnTo>
                  <a:cubicBezTo>
                    <a:pt x="2921" y="1451"/>
                    <a:pt x="2926" y="1457"/>
                    <a:pt x="2926" y="1464"/>
                  </a:cubicBezTo>
                  <a:cubicBezTo>
                    <a:pt x="2926" y="1471"/>
                    <a:pt x="2921" y="1477"/>
                    <a:pt x="2914" y="1477"/>
                  </a:cubicBezTo>
                  <a:lnTo>
                    <a:pt x="2888" y="1477"/>
                  </a:lnTo>
                  <a:cubicBezTo>
                    <a:pt x="2881" y="1477"/>
                    <a:pt x="2875" y="1471"/>
                    <a:pt x="2875" y="1464"/>
                  </a:cubicBezTo>
                  <a:cubicBezTo>
                    <a:pt x="2875" y="1457"/>
                    <a:pt x="2881" y="1451"/>
                    <a:pt x="2888" y="1451"/>
                  </a:cubicBezTo>
                  <a:close/>
                  <a:moveTo>
                    <a:pt x="2965" y="1451"/>
                  </a:moveTo>
                  <a:lnTo>
                    <a:pt x="2990" y="1451"/>
                  </a:lnTo>
                  <a:cubicBezTo>
                    <a:pt x="2997" y="1451"/>
                    <a:pt x="3003" y="1457"/>
                    <a:pt x="3003" y="1464"/>
                  </a:cubicBezTo>
                  <a:cubicBezTo>
                    <a:pt x="3003" y="1471"/>
                    <a:pt x="2997" y="1477"/>
                    <a:pt x="2990" y="1477"/>
                  </a:cubicBezTo>
                  <a:lnTo>
                    <a:pt x="2965" y="1477"/>
                  </a:lnTo>
                  <a:cubicBezTo>
                    <a:pt x="2958" y="1477"/>
                    <a:pt x="2952" y="1471"/>
                    <a:pt x="2952" y="1464"/>
                  </a:cubicBezTo>
                  <a:cubicBezTo>
                    <a:pt x="2952" y="1457"/>
                    <a:pt x="2958" y="1451"/>
                    <a:pt x="2965" y="1451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7"/>
                    <a:pt x="3029" y="1421"/>
                    <a:pt x="3037" y="1421"/>
                  </a:cubicBezTo>
                  <a:cubicBezTo>
                    <a:pt x="3044" y="1421"/>
                    <a:pt x="3049" y="1427"/>
                    <a:pt x="3049" y="1434"/>
                  </a:cubicBezTo>
                  <a:lnTo>
                    <a:pt x="3049" y="1459"/>
                  </a:lnTo>
                  <a:cubicBezTo>
                    <a:pt x="3049" y="1466"/>
                    <a:pt x="3044" y="1472"/>
                    <a:pt x="3037" y="1472"/>
                  </a:cubicBezTo>
                  <a:cubicBezTo>
                    <a:pt x="3029" y="1472"/>
                    <a:pt x="3024" y="1466"/>
                    <a:pt x="3024" y="1459"/>
                  </a:cubicBezTo>
                  <a:close/>
                  <a:moveTo>
                    <a:pt x="3024" y="1382"/>
                  </a:moveTo>
                  <a:lnTo>
                    <a:pt x="3024" y="1357"/>
                  </a:lnTo>
                  <a:cubicBezTo>
                    <a:pt x="3024" y="1350"/>
                    <a:pt x="3029" y="1344"/>
                    <a:pt x="3037" y="1344"/>
                  </a:cubicBezTo>
                  <a:cubicBezTo>
                    <a:pt x="3044" y="1344"/>
                    <a:pt x="3049" y="1350"/>
                    <a:pt x="3049" y="1357"/>
                  </a:cubicBezTo>
                  <a:lnTo>
                    <a:pt x="3049" y="1382"/>
                  </a:lnTo>
                  <a:cubicBezTo>
                    <a:pt x="3049" y="1390"/>
                    <a:pt x="3044" y="1395"/>
                    <a:pt x="3037" y="1395"/>
                  </a:cubicBezTo>
                  <a:cubicBezTo>
                    <a:pt x="3029" y="1395"/>
                    <a:pt x="3024" y="1390"/>
                    <a:pt x="3024" y="1382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29" y="1267"/>
                    <a:pt x="3037" y="1267"/>
                  </a:cubicBezTo>
                  <a:cubicBezTo>
                    <a:pt x="3044" y="1267"/>
                    <a:pt x="3049" y="1273"/>
                    <a:pt x="3049" y="1280"/>
                  </a:cubicBezTo>
                  <a:lnTo>
                    <a:pt x="3049" y="1306"/>
                  </a:lnTo>
                  <a:cubicBezTo>
                    <a:pt x="3049" y="1313"/>
                    <a:pt x="3044" y="1318"/>
                    <a:pt x="3037" y="1318"/>
                  </a:cubicBezTo>
                  <a:cubicBezTo>
                    <a:pt x="3029" y="1318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29" y="1190"/>
                    <a:pt x="3037" y="1190"/>
                  </a:cubicBezTo>
                  <a:cubicBezTo>
                    <a:pt x="3044" y="1190"/>
                    <a:pt x="3049" y="1196"/>
                    <a:pt x="3049" y="1203"/>
                  </a:cubicBezTo>
                  <a:lnTo>
                    <a:pt x="3049" y="1229"/>
                  </a:lnTo>
                  <a:cubicBezTo>
                    <a:pt x="3049" y="1236"/>
                    <a:pt x="3044" y="1242"/>
                    <a:pt x="3037" y="1242"/>
                  </a:cubicBezTo>
                  <a:cubicBezTo>
                    <a:pt x="3029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6"/>
                  </a:lnTo>
                  <a:cubicBezTo>
                    <a:pt x="3024" y="1119"/>
                    <a:pt x="3029" y="1114"/>
                    <a:pt x="3037" y="1114"/>
                  </a:cubicBezTo>
                  <a:cubicBezTo>
                    <a:pt x="3044" y="1114"/>
                    <a:pt x="3049" y="1119"/>
                    <a:pt x="3049" y="1126"/>
                  </a:cubicBezTo>
                  <a:lnTo>
                    <a:pt x="3049" y="1152"/>
                  </a:lnTo>
                  <a:cubicBezTo>
                    <a:pt x="3049" y="1159"/>
                    <a:pt x="3044" y="1165"/>
                    <a:pt x="3037" y="1165"/>
                  </a:cubicBezTo>
                  <a:cubicBezTo>
                    <a:pt x="3029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3"/>
                    <a:pt x="3029" y="1037"/>
                    <a:pt x="3037" y="1037"/>
                  </a:cubicBezTo>
                  <a:cubicBezTo>
                    <a:pt x="3044" y="1037"/>
                    <a:pt x="3049" y="1043"/>
                    <a:pt x="3049" y="1050"/>
                  </a:cubicBezTo>
                  <a:lnTo>
                    <a:pt x="3049" y="1075"/>
                  </a:lnTo>
                  <a:cubicBezTo>
                    <a:pt x="3049" y="1082"/>
                    <a:pt x="3044" y="1088"/>
                    <a:pt x="3037" y="1088"/>
                  </a:cubicBezTo>
                  <a:cubicBezTo>
                    <a:pt x="3029" y="1088"/>
                    <a:pt x="3024" y="1082"/>
                    <a:pt x="3024" y="1075"/>
                  </a:cubicBezTo>
                  <a:close/>
                  <a:moveTo>
                    <a:pt x="3024" y="998"/>
                  </a:moveTo>
                  <a:lnTo>
                    <a:pt x="3024" y="973"/>
                  </a:lnTo>
                  <a:cubicBezTo>
                    <a:pt x="3024" y="966"/>
                    <a:pt x="3029" y="960"/>
                    <a:pt x="3037" y="960"/>
                  </a:cubicBezTo>
                  <a:cubicBezTo>
                    <a:pt x="3044" y="960"/>
                    <a:pt x="3049" y="966"/>
                    <a:pt x="3049" y="973"/>
                  </a:cubicBezTo>
                  <a:lnTo>
                    <a:pt x="3049" y="998"/>
                  </a:lnTo>
                  <a:cubicBezTo>
                    <a:pt x="3049" y="1006"/>
                    <a:pt x="3044" y="1011"/>
                    <a:pt x="3037" y="1011"/>
                  </a:cubicBezTo>
                  <a:cubicBezTo>
                    <a:pt x="3029" y="1011"/>
                    <a:pt x="3024" y="1006"/>
                    <a:pt x="3024" y="998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29" y="883"/>
                    <a:pt x="3037" y="883"/>
                  </a:cubicBezTo>
                  <a:cubicBezTo>
                    <a:pt x="3044" y="883"/>
                    <a:pt x="3049" y="889"/>
                    <a:pt x="3049" y="896"/>
                  </a:cubicBezTo>
                  <a:lnTo>
                    <a:pt x="3049" y="922"/>
                  </a:lnTo>
                  <a:cubicBezTo>
                    <a:pt x="3049" y="929"/>
                    <a:pt x="3044" y="934"/>
                    <a:pt x="3037" y="934"/>
                  </a:cubicBezTo>
                  <a:cubicBezTo>
                    <a:pt x="3029" y="934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29" y="806"/>
                    <a:pt x="3037" y="806"/>
                  </a:cubicBezTo>
                  <a:cubicBezTo>
                    <a:pt x="3044" y="806"/>
                    <a:pt x="3049" y="812"/>
                    <a:pt x="3049" y="819"/>
                  </a:cubicBezTo>
                  <a:lnTo>
                    <a:pt x="3049" y="845"/>
                  </a:lnTo>
                  <a:cubicBezTo>
                    <a:pt x="3049" y="852"/>
                    <a:pt x="3044" y="858"/>
                    <a:pt x="3037" y="858"/>
                  </a:cubicBezTo>
                  <a:cubicBezTo>
                    <a:pt x="3029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2"/>
                  </a:lnTo>
                  <a:cubicBezTo>
                    <a:pt x="3024" y="735"/>
                    <a:pt x="3029" y="730"/>
                    <a:pt x="3037" y="730"/>
                  </a:cubicBezTo>
                  <a:cubicBezTo>
                    <a:pt x="3044" y="730"/>
                    <a:pt x="3049" y="735"/>
                    <a:pt x="3049" y="742"/>
                  </a:cubicBezTo>
                  <a:lnTo>
                    <a:pt x="3049" y="768"/>
                  </a:lnTo>
                  <a:cubicBezTo>
                    <a:pt x="3049" y="775"/>
                    <a:pt x="3044" y="781"/>
                    <a:pt x="3037" y="781"/>
                  </a:cubicBezTo>
                  <a:cubicBezTo>
                    <a:pt x="3029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9"/>
                    <a:pt x="3029" y="653"/>
                    <a:pt x="3037" y="653"/>
                  </a:cubicBezTo>
                  <a:cubicBezTo>
                    <a:pt x="3044" y="653"/>
                    <a:pt x="3049" y="659"/>
                    <a:pt x="3049" y="666"/>
                  </a:cubicBezTo>
                  <a:lnTo>
                    <a:pt x="3049" y="691"/>
                  </a:lnTo>
                  <a:cubicBezTo>
                    <a:pt x="3049" y="698"/>
                    <a:pt x="3044" y="704"/>
                    <a:pt x="3037" y="704"/>
                  </a:cubicBezTo>
                  <a:cubicBezTo>
                    <a:pt x="3029" y="704"/>
                    <a:pt x="3024" y="698"/>
                    <a:pt x="3024" y="691"/>
                  </a:cubicBezTo>
                  <a:close/>
                  <a:moveTo>
                    <a:pt x="3024" y="614"/>
                  </a:moveTo>
                  <a:lnTo>
                    <a:pt x="3024" y="589"/>
                  </a:lnTo>
                  <a:cubicBezTo>
                    <a:pt x="3024" y="582"/>
                    <a:pt x="3029" y="576"/>
                    <a:pt x="3037" y="576"/>
                  </a:cubicBezTo>
                  <a:cubicBezTo>
                    <a:pt x="3044" y="576"/>
                    <a:pt x="3049" y="582"/>
                    <a:pt x="3049" y="589"/>
                  </a:cubicBezTo>
                  <a:lnTo>
                    <a:pt x="3049" y="614"/>
                  </a:lnTo>
                  <a:cubicBezTo>
                    <a:pt x="3049" y="622"/>
                    <a:pt x="3044" y="627"/>
                    <a:pt x="3037" y="627"/>
                  </a:cubicBezTo>
                  <a:cubicBezTo>
                    <a:pt x="3029" y="627"/>
                    <a:pt x="3024" y="622"/>
                    <a:pt x="3024" y="614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29" y="499"/>
                    <a:pt x="3037" y="499"/>
                  </a:cubicBezTo>
                  <a:cubicBezTo>
                    <a:pt x="3044" y="499"/>
                    <a:pt x="3049" y="505"/>
                    <a:pt x="3049" y="512"/>
                  </a:cubicBezTo>
                  <a:lnTo>
                    <a:pt x="3049" y="538"/>
                  </a:lnTo>
                  <a:cubicBezTo>
                    <a:pt x="3049" y="545"/>
                    <a:pt x="3044" y="550"/>
                    <a:pt x="3037" y="550"/>
                  </a:cubicBezTo>
                  <a:cubicBezTo>
                    <a:pt x="3029" y="550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29" y="422"/>
                    <a:pt x="3037" y="422"/>
                  </a:cubicBezTo>
                  <a:cubicBezTo>
                    <a:pt x="3044" y="422"/>
                    <a:pt x="3049" y="428"/>
                    <a:pt x="3049" y="435"/>
                  </a:cubicBezTo>
                  <a:lnTo>
                    <a:pt x="3049" y="461"/>
                  </a:lnTo>
                  <a:cubicBezTo>
                    <a:pt x="3049" y="468"/>
                    <a:pt x="3044" y="474"/>
                    <a:pt x="3037" y="474"/>
                  </a:cubicBezTo>
                  <a:cubicBezTo>
                    <a:pt x="3029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8"/>
                  </a:lnTo>
                  <a:cubicBezTo>
                    <a:pt x="3024" y="351"/>
                    <a:pt x="3029" y="346"/>
                    <a:pt x="3037" y="346"/>
                  </a:cubicBezTo>
                  <a:cubicBezTo>
                    <a:pt x="3044" y="346"/>
                    <a:pt x="3049" y="351"/>
                    <a:pt x="3049" y="358"/>
                  </a:cubicBezTo>
                  <a:lnTo>
                    <a:pt x="3049" y="384"/>
                  </a:lnTo>
                  <a:cubicBezTo>
                    <a:pt x="3049" y="391"/>
                    <a:pt x="3044" y="397"/>
                    <a:pt x="3037" y="397"/>
                  </a:cubicBezTo>
                  <a:cubicBezTo>
                    <a:pt x="3029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5"/>
                    <a:pt x="3029" y="269"/>
                    <a:pt x="3037" y="269"/>
                  </a:cubicBezTo>
                  <a:cubicBezTo>
                    <a:pt x="3044" y="269"/>
                    <a:pt x="3049" y="275"/>
                    <a:pt x="3049" y="282"/>
                  </a:cubicBezTo>
                  <a:lnTo>
                    <a:pt x="3049" y="307"/>
                  </a:lnTo>
                  <a:cubicBezTo>
                    <a:pt x="3049" y="314"/>
                    <a:pt x="3044" y="320"/>
                    <a:pt x="3037" y="320"/>
                  </a:cubicBezTo>
                  <a:cubicBezTo>
                    <a:pt x="3029" y="320"/>
                    <a:pt x="3024" y="314"/>
                    <a:pt x="3024" y="307"/>
                  </a:cubicBezTo>
                  <a:close/>
                  <a:moveTo>
                    <a:pt x="3024" y="230"/>
                  </a:moveTo>
                  <a:lnTo>
                    <a:pt x="3024" y="205"/>
                  </a:lnTo>
                  <a:cubicBezTo>
                    <a:pt x="3024" y="198"/>
                    <a:pt x="3029" y="192"/>
                    <a:pt x="3037" y="192"/>
                  </a:cubicBezTo>
                  <a:cubicBezTo>
                    <a:pt x="3044" y="192"/>
                    <a:pt x="3049" y="198"/>
                    <a:pt x="3049" y="205"/>
                  </a:cubicBezTo>
                  <a:lnTo>
                    <a:pt x="3049" y="230"/>
                  </a:lnTo>
                  <a:cubicBezTo>
                    <a:pt x="3049" y="238"/>
                    <a:pt x="3044" y="243"/>
                    <a:pt x="3037" y="243"/>
                  </a:cubicBezTo>
                  <a:cubicBezTo>
                    <a:pt x="3029" y="243"/>
                    <a:pt x="3024" y="238"/>
                    <a:pt x="3024" y="230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29" y="115"/>
                    <a:pt x="3037" y="115"/>
                  </a:cubicBezTo>
                  <a:cubicBezTo>
                    <a:pt x="3044" y="115"/>
                    <a:pt x="3049" y="121"/>
                    <a:pt x="3049" y="128"/>
                  </a:cubicBezTo>
                  <a:lnTo>
                    <a:pt x="3049" y="154"/>
                  </a:lnTo>
                  <a:cubicBezTo>
                    <a:pt x="3049" y="161"/>
                    <a:pt x="3044" y="166"/>
                    <a:pt x="3037" y="166"/>
                  </a:cubicBezTo>
                  <a:cubicBezTo>
                    <a:pt x="3029" y="166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29" y="38"/>
                    <a:pt x="3037" y="38"/>
                  </a:cubicBezTo>
                  <a:cubicBezTo>
                    <a:pt x="3044" y="38"/>
                    <a:pt x="3049" y="44"/>
                    <a:pt x="3049" y="51"/>
                  </a:cubicBezTo>
                  <a:lnTo>
                    <a:pt x="3049" y="77"/>
                  </a:lnTo>
                  <a:cubicBezTo>
                    <a:pt x="3049" y="84"/>
                    <a:pt x="3044" y="90"/>
                    <a:pt x="3037" y="90"/>
                  </a:cubicBezTo>
                  <a:cubicBezTo>
                    <a:pt x="3029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5" y="20"/>
                    <a:pt x="2985" y="13"/>
                  </a:cubicBezTo>
                  <a:cubicBezTo>
                    <a:pt x="2985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6" y="6"/>
                    <a:pt x="3036" y="13"/>
                  </a:cubicBezTo>
                  <a:cubicBezTo>
                    <a:pt x="3036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1" y="26"/>
                  </a:lnTo>
                  <a:cubicBezTo>
                    <a:pt x="2914" y="26"/>
                    <a:pt x="2908" y="20"/>
                    <a:pt x="2908" y="13"/>
                  </a:cubicBezTo>
                  <a:cubicBezTo>
                    <a:pt x="2908" y="6"/>
                    <a:pt x="2914" y="0"/>
                    <a:pt x="2921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4" y="26"/>
                  </a:lnTo>
                  <a:cubicBezTo>
                    <a:pt x="2837" y="26"/>
                    <a:pt x="2832" y="20"/>
                    <a:pt x="2832" y="13"/>
                  </a:cubicBezTo>
                  <a:cubicBezTo>
                    <a:pt x="2832" y="6"/>
                    <a:pt x="2837" y="0"/>
                    <a:pt x="2844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3" y="26"/>
                  </a:moveTo>
                  <a:lnTo>
                    <a:pt x="2768" y="26"/>
                  </a:lnTo>
                  <a:cubicBezTo>
                    <a:pt x="2761" y="26"/>
                    <a:pt x="2755" y="20"/>
                    <a:pt x="2755" y="13"/>
                  </a:cubicBezTo>
                  <a:cubicBezTo>
                    <a:pt x="2755" y="6"/>
                    <a:pt x="2761" y="0"/>
                    <a:pt x="2768" y="0"/>
                  </a:cubicBezTo>
                  <a:lnTo>
                    <a:pt x="2793" y="0"/>
                  </a:lnTo>
                  <a:cubicBezTo>
                    <a:pt x="2800" y="0"/>
                    <a:pt x="2806" y="6"/>
                    <a:pt x="2806" y="13"/>
                  </a:cubicBezTo>
                  <a:cubicBezTo>
                    <a:pt x="2806" y="20"/>
                    <a:pt x="2800" y="26"/>
                    <a:pt x="2793" y="26"/>
                  </a:cubicBezTo>
                  <a:close/>
                  <a:moveTo>
                    <a:pt x="2716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6" y="0"/>
                  </a:lnTo>
                  <a:cubicBezTo>
                    <a:pt x="2723" y="0"/>
                    <a:pt x="2729" y="6"/>
                    <a:pt x="2729" y="13"/>
                  </a:cubicBezTo>
                  <a:cubicBezTo>
                    <a:pt x="2729" y="20"/>
                    <a:pt x="2723" y="26"/>
                    <a:pt x="2716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1" y="20"/>
                    <a:pt x="2601" y="13"/>
                  </a:cubicBezTo>
                  <a:cubicBezTo>
                    <a:pt x="2601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2" y="6"/>
                    <a:pt x="2652" y="13"/>
                  </a:cubicBezTo>
                  <a:cubicBezTo>
                    <a:pt x="2652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7" y="26"/>
                  </a:lnTo>
                  <a:cubicBezTo>
                    <a:pt x="2530" y="26"/>
                    <a:pt x="2524" y="20"/>
                    <a:pt x="2524" y="13"/>
                  </a:cubicBezTo>
                  <a:cubicBezTo>
                    <a:pt x="2524" y="6"/>
                    <a:pt x="2530" y="0"/>
                    <a:pt x="2537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0" y="26"/>
                  </a:lnTo>
                  <a:cubicBezTo>
                    <a:pt x="2453" y="26"/>
                    <a:pt x="2448" y="20"/>
                    <a:pt x="2448" y="13"/>
                  </a:cubicBezTo>
                  <a:cubicBezTo>
                    <a:pt x="2448" y="6"/>
                    <a:pt x="2453" y="0"/>
                    <a:pt x="2460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09" y="26"/>
                  </a:moveTo>
                  <a:lnTo>
                    <a:pt x="2384" y="26"/>
                  </a:lnTo>
                  <a:cubicBezTo>
                    <a:pt x="2377" y="26"/>
                    <a:pt x="2371" y="20"/>
                    <a:pt x="2371" y="13"/>
                  </a:cubicBezTo>
                  <a:cubicBezTo>
                    <a:pt x="2371" y="6"/>
                    <a:pt x="2377" y="0"/>
                    <a:pt x="2384" y="0"/>
                  </a:cubicBezTo>
                  <a:lnTo>
                    <a:pt x="2409" y="0"/>
                  </a:lnTo>
                  <a:cubicBezTo>
                    <a:pt x="2416" y="0"/>
                    <a:pt x="2422" y="6"/>
                    <a:pt x="2422" y="13"/>
                  </a:cubicBezTo>
                  <a:cubicBezTo>
                    <a:pt x="2422" y="20"/>
                    <a:pt x="2416" y="26"/>
                    <a:pt x="2409" y="26"/>
                  </a:cubicBezTo>
                  <a:close/>
                  <a:moveTo>
                    <a:pt x="2332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2" y="0"/>
                  </a:lnTo>
                  <a:cubicBezTo>
                    <a:pt x="2339" y="0"/>
                    <a:pt x="2345" y="6"/>
                    <a:pt x="2345" y="13"/>
                  </a:cubicBezTo>
                  <a:cubicBezTo>
                    <a:pt x="2345" y="20"/>
                    <a:pt x="2339" y="26"/>
                    <a:pt x="2332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7" y="20"/>
                    <a:pt x="2217" y="13"/>
                  </a:cubicBezTo>
                  <a:cubicBezTo>
                    <a:pt x="2217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8" y="6"/>
                    <a:pt x="2268" y="13"/>
                  </a:cubicBezTo>
                  <a:cubicBezTo>
                    <a:pt x="2268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3" y="26"/>
                  </a:lnTo>
                  <a:cubicBezTo>
                    <a:pt x="2146" y="26"/>
                    <a:pt x="2140" y="20"/>
                    <a:pt x="2140" y="13"/>
                  </a:cubicBezTo>
                  <a:cubicBezTo>
                    <a:pt x="2140" y="6"/>
                    <a:pt x="2146" y="0"/>
                    <a:pt x="2153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6" y="26"/>
                  </a:lnTo>
                  <a:cubicBezTo>
                    <a:pt x="2069" y="26"/>
                    <a:pt x="2064" y="20"/>
                    <a:pt x="2064" y="13"/>
                  </a:cubicBezTo>
                  <a:cubicBezTo>
                    <a:pt x="2064" y="6"/>
                    <a:pt x="2069" y="0"/>
                    <a:pt x="2076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5" y="26"/>
                  </a:moveTo>
                  <a:lnTo>
                    <a:pt x="2000" y="26"/>
                  </a:lnTo>
                  <a:cubicBezTo>
                    <a:pt x="1993" y="26"/>
                    <a:pt x="1987" y="20"/>
                    <a:pt x="1987" y="13"/>
                  </a:cubicBezTo>
                  <a:cubicBezTo>
                    <a:pt x="1987" y="6"/>
                    <a:pt x="1993" y="0"/>
                    <a:pt x="2000" y="0"/>
                  </a:cubicBezTo>
                  <a:lnTo>
                    <a:pt x="2025" y="0"/>
                  </a:lnTo>
                  <a:cubicBezTo>
                    <a:pt x="2032" y="0"/>
                    <a:pt x="2038" y="6"/>
                    <a:pt x="2038" y="13"/>
                  </a:cubicBezTo>
                  <a:cubicBezTo>
                    <a:pt x="2038" y="20"/>
                    <a:pt x="2032" y="26"/>
                    <a:pt x="2025" y="26"/>
                  </a:cubicBezTo>
                  <a:close/>
                  <a:moveTo>
                    <a:pt x="1948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8" y="0"/>
                  </a:lnTo>
                  <a:cubicBezTo>
                    <a:pt x="1955" y="0"/>
                    <a:pt x="1961" y="6"/>
                    <a:pt x="1961" y="13"/>
                  </a:cubicBezTo>
                  <a:cubicBezTo>
                    <a:pt x="1961" y="20"/>
                    <a:pt x="1955" y="26"/>
                    <a:pt x="1948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3" y="20"/>
                    <a:pt x="1833" y="13"/>
                  </a:cubicBezTo>
                  <a:cubicBezTo>
                    <a:pt x="1833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4" y="6"/>
                    <a:pt x="1884" y="13"/>
                  </a:cubicBezTo>
                  <a:cubicBezTo>
                    <a:pt x="1884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69" y="26"/>
                  </a:lnTo>
                  <a:cubicBezTo>
                    <a:pt x="1762" y="26"/>
                    <a:pt x="1756" y="20"/>
                    <a:pt x="1756" y="13"/>
                  </a:cubicBezTo>
                  <a:cubicBezTo>
                    <a:pt x="1756" y="6"/>
                    <a:pt x="1762" y="0"/>
                    <a:pt x="1769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2" y="26"/>
                  </a:lnTo>
                  <a:cubicBezTo>
                    <a:pt x="1685" y="26"/>
                    <a:pt x="1680" y="20"/>
                    <a:pt x="1680" y="13"/>
                  </a:cubicBezTo>
                  <a:cubicBezTo>
                    <a:pt x="1680" y="6"/>
                    <a:pt x="1685" y="0"/>
                    <a:pt x="1692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1" y="26"/>
                  </a:moveTo>
                  <a:lnTo>
                    <a:pt x="1616" y="26"/>
                  </a:lnTo>
                  <a:cubicBezTo>
                    <a:pt x="1609" y="26"/>
                    <a:pt x="1603" y="20"/>
                    <a:pt x="1603" y="13"/>
                  </a:cubicBezTo>
                  <a:cubicBezTo>
                    <a:pt x="1603" y="6"/>
                    <a:pt x="1609" y="0"/>
                    <a:pt x="1616" y="0"/>
                  </a:cubicBezTo>
                  <a:lnTo>
                    <a:pt x="1641" y="0"/>
                  </a:lnTo>
                  <a:cubicBezTo>
                    <a:pt x="1648" y="0"/>
                    <a:pt x="1654" y="6"/>
                    <a:pt x="1654" y="13"/>
                  </a:cubicBezTo>
                  <a:cubicBezTo>
                    <a:pt x="1654" y="20"/>
                    <a:pt x="1648" y="26"/>
                    <a:pt x="1641" y="26"/>
                  </a:cubicBezTo>
                  <a:close/>
                  <a:moveTo>
                    <a:pt x="1564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4" y="0"/>
                  </a:lnTo>
                  <a:cubicBezTo>
                    <a:pt x="1571" y="0"/>
                    <a:pt x="1577" y="6"/>
                    <a:pt x="1577" y="13"/>
                  </a:cubicBezTo>
                  <a:cubicBezTo>
                    <a:pt x="1577" y="20"/>
                    <a:pt x="1571" y="26"/>
                    <a:pt x="1564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49" y="20"/>
                    <a:pt x="1449" y="13"/>
                  </a:cubicBezTo>
                  <a:cubicBezTo>
                    <a:pt x="1449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0" y="6"/>
                    <a:pt x="1500" y="13"/>
                  </a:cubicBezTo>
                  <a:cubicBezTo>
                    <a:pt x="1500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5" y="26"/>
                  </a:lnTo>
                  <a:cubicBezTo>
                    <a:pt x="1378" y="26"/>
                    <a:pt x="1372" y="20"/>
                    <a:pt x="1372" y="13"/>
                  </a:cubicBezTo>
                  <a:cubicBezTo>
                    <a:pt x="1372" y="6"/>
                    <a:pt x="1378" y="0"/>
                    <a:pt x="1385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8" y="26"/>
                  </a:lnTo>
                  <a:cubicBezTo>
                    <a:pt x="1301" y="26"/>
                    <a:pt x="1296" y="20"/>
                    <a:pt x="1296" y="13"/>
                  </a:cubicBezTo>
                  <a:cubicBezTo>
                    <a:pt x="1296" y="6"/>
                    <a:pt x="1301" y="0"/>
                    <a:pt x="1308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7" y="26"/>
                  </a:moveTo>
                  <a:lnTo>
                    <a:pt x="1232" y="26"/>
                  </a:lnTo>
                  <a:cubicBezTo>
                    <a:pt x="1225" y="26"/>
                    <a:pt x="1219" y="20"/>
                    <a:pt x="1219" y="13"/>
                  </a:cubicBezTo>
                  <a:cubicBezTo>
                    <a:pt x="1219" y="6"/>
                    <a:pt x="1225" y="0"/>
                    <a:pt x="1232" y="0"/>
                  </a:cubicBezTo>
                  <a:lnTo>
                    <a:pt x="1257" y="0"/>
                  </a:lnTo>
                  <a:cubicBezTo>
                    <a:pt x="1264" y="0"/>
                    <a:pt x="1270" y="6"/>
                    <a:pt x="1270" y="13"/>
                  </a:cubicBezTo>
                  <a:cubicBezTo>
                    <a:pt x="1270" y="20"/>
                    <a:pt x="1264" y="26"/>
                    <a:pt x="1257" y="26"/>
                  </a:cubicBezTo>
                  <a:close/>
                  <a:moveTo>
                    <a:pt x="1180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0" y="0"/>
                  </a:lnTo>
                  <a:cubicBezTo>
                    <a:pt x="1187" y="0"/>
                    <a:pt x="1193" y="6"/>
                    <a:pt x="1193" y="13"/>
                  </a:cubicBezTo>
                  <a:cubicBezTo>
                    <a:pt x="1193" y="20"/>
                    <a:pt x="1187" y="26"/>
                    <a:pt x="1180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5" y="20"/>
                    <a:pt x="1065" y="13"/>
                  </a:cubicBezTo>
                  <a:cubicBezTo>
                    <a:pt x="1065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6" y="6"/>
                    <a:pt x="1116" y="13"/>
                  </a:cubicBezTo>
                  <a:cubicBezTo>
                    <a:pt x="1116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1" y="26"/>
                  </a:lnTo>
                  <a:cubicBezTo>
                    <a:pt x="994" y="26"/>
                    <a:pt x="988" y="20"/>
                    <a:pt x="988" y="13"/>
                  </a:cubicBezTo>
                  <a:cubicBezTo>
                    <a:pt x="988" y="6"/>
                    <a:pt x="994" y="0"/>
                    <a:pt x="1001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4" y="26"/>
                  </a:lnTo>
                  <a:cubicBezTo>
                    <a:pt x="917" y="26"/>
                    <a:pt x="912" y="20"/>
                    <a:pt x="912" y="13"/>
                  </a:cubicBezTo>
                  <a:cubicBezTo>
                    <a:pt x="912" y="6"/>
                    <a:pt x="917" y="0"/>
                    <a:pt x="924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3" y="26"/>
                  </a:moveTo>
                  <a:lnTo>
                    <a:pt x="848" y="26"/>
                  </a:lnTo>
                  <a:cubicBezTo>
                    <a:pt x="841" y="26"/>
                    <a:pt x="835" y="20"/>
                    <a:pt x="835" y="13"/>
                  </a:cubicBezTo>
                  <a:cubicBezTo>
                    <a:pt x="835" y="6"/>
                    <a:pt x="841" y="0"/>
                    <a:pt x="848" y="0"/>
                  </a:cubicBezTo>
                  <a:lnTo>
                    <a:pt x="873" y="0"/>
                  </a:lnTo>
                  <a:cubicBezTo>
                    <a:pt x="880" y="0"/>
                    <a:pt x="886" y="6"/>
                    <a:pt x="886" y="13"/>
                  </a:cubicBezTo>
                  <a:cubicBezTo>
                    <a:pt x="886" y="20"/>
                    <a:pt x="880" y="26"/>
                    <a:pt x="873" y="26"/>
                  </a:cubicBezTo>
                  <a:close/>
                  <a:moveTo>
                    <a:pt x="796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6" y="0"/>
                  </a:lnTo>
                  <a:cubicBezTo>
                    <a:pt x="803" y="0"/>
                    <a:pt x="809" y="6"/>
                    <a:pt x="809" y="13"/>
                  </a:cubicBezTo>
                  <a:cubicBezTo>
                    <a:pt x="809" y="20"/>
                    <a:pt x="803" y="26"/>
                    <a:pt x="796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1" y="20"/>
                    <a:pt x="681" y="13"/>
                  </a:cubicBezTo>
                  <a:cubicBezTo>
                    <a:pt x="681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2" y="6"/>
                    <a:pt x="732" y="13"/>
                  </a:cubicBezTo>
                  <a:cubicBezTo>
                    <a:pt x="732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7" y="26"/>
                  </a:lnTo>
                  <a:cubicBezTo>
                    <a:pt x="610" y="26"/>
                    <a:pt x="604" y="20"/>
                    <a:pt x="604" y="13"/>
                  </a:cubicBezTo>
                  <a:cubicBezTo>
                    <a:pt x="604" y="6"/>
                    <a:pt x="610" y="0"/>
                    <a:pt x="617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0" y="26"/>
                  </a:lnTo>
                  <a:cubicBezTo>
                    <a:pt x="533" y="26"/>
                    <a:pt x="528" y="20"/>
                    <a:pt x="528" y="13"/>
                  </a:cubicBezTo>
                  <a:cubicBezTo>
                    <a:pt x="528" y="6"/>
                    <a:pt x="533" y="0"/>
                    <a:pt x="540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89" y="26"/>
                  </a:moveTo>
                  <a:lnTo>
                    <a:pt x="464" y="26"/>
                  </a:lnTo>
                  <a:cubicBezTo>
                    <a:pt x="457" y="26"/>
                    <a:pt x="451" y="20"/>
                    <a:pt x="451" y="13"/>
                  </a:cubicBezTo>
                  <a:cubicBezTo>
                    <a:pt x="451" y="6"/>
                    <a:pt x="457" y="0"/>
                    <a:pt x="464" y="0"/>
                  </a:cubicBezTo>
                  <a:lnTo>
                    <a:pt x="489" y="0"/>
                  </a:lnTo>
                  <a:cubicBezTo>
                    <a:pt x="496" y="0"/>
                    <a:pt x="502" y="6"/>
                    <a:pt x="502" y="13"/>
                  </a:cubicBezTo>
                  <a:cubicBezTo>
                    <a:pt x="502" y="20"/>
                    <a:pt x="496" y="26"/>
                    <a:pt x="489" y="26"/>
                  </a:cubicBezTo>
                  <a:close/>
                  <a:moveTo>
                    <a:pt x="412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2" y="0"/>
                  </a:lnTo>
                  <a:cubicBezTo>
                    <a:pt x="419" y="0"/>
                    <a:pt x="425" y="6"/>
                    <a:pt x="425" y="13"/>
                  </a:cubicBezTo>
                  <a:cubicBezTo>
                    <a:pt x="425" y="20"/>
                    <a:pt x="419" y="26"/>
                    <a:pt x="412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7" y="20"/>
                    <a:pt x="297" y="13"/>
                  </a:cubicBezTo>
                  <a:cubicBezTo>
                    <a:pt x="297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8" y="6"/>
                    <a:pt x="348" y="13"/>
                  </a:cubicBezTo>
                  <a:cubicBezTo>
                    <a:pt x="348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3" y="26"/>
                  </a:lnTo>
                  <a:cubicBezTo>
                    <a:pt x="226" y="26"/>
                    <a:pt x="220" y="20"/>
                    <a:pt x="220" y="13"/>
                  </a:cubicBezTo>
                  <a:cubicBezTo>
                    <a:pt x="220" y="6"/>
                    <a:pt x="226" y="0"/>
                    <a:pt x="233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6" y="26"/>
                  </a:lnTo>
                  <a:cubicBezTo>
                    <a:pt x="149" y="26"/>
                    <a:pt x="144" y="20"/>
                    <a:pt x="144" y="13"/>
                  </a:cubicBezTo>
                  <a:cubicBezTo>
                    <a:pt x="144" y="6"/>
                    <a:pt x="149" y="0"/>
                    <a:pt x="156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5" y="26"/>
                  </a:moveTo>
                  <a:lnTo>
                    <a:pt x="80" y="26"/>
                  </a:lnTo>
                  <a:cubicBezTo>
                    <a:pt x="73" y="26"/>
                    <a:pt x="67" y="20"/>
                    <a:pt x="67" y="13"/>
                  </a:cubicBezTo>
                  <a:cubicBezTo>
                    <a:pt x="67" y="6"/>
                    <a:pt x="73" y="0"/>
                    <a:pt x="80" y="0"/>
                  </a:cubicBezTo>
                  <a:lnTo>
                    <a:pt x="105" y="0"/>
                  </a:lnTo>
                  <a:cubicBezTo>
                    <a:pt x="112" y="0"/>
                    <a:pt x="118" y="6"/>
                    <a:pt x="118" y="13"/>
                  </a:cubicBezTo>
                  <a:cubicBezTo>
                    <a:pt x="118" y="20"/>
                    <a:pt x="112" y="26"/>
                    <a:pt x="105" y="26"/>
                  </a:cubicBezTo>
                  <a:close/>
                  <a:moveTo>
                    <a:pt x="28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8" y="0"/>
                  </a:lnTo>
                  <a:cubicBezTo>
                    <a:pt x="35" y="0"/>
                    <a:pt x="41" y="6"/>
                    <a:pt x="41" y="13"/>
                  </a:cubicBezTo>
                  <a:cubicBezTo>
                    <a:pt x="41" y="20"/>
                    <a:pt x="35" y="26"/>
                    <a:pt x="28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8" name="Line 118"/>
            <p:cNvSpPr>
              <a:spLocks noChangeShapeType="1"/>
            </p:cNvSpPr>
            <p:nvPr/>
          </p:nvSpPr>
          <p:spPr bwMode="auto">
            <a:xfrm>
              <a:off x="5218532" y="4467781"/>
              <a:ext cx="53446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9" name="Freeform 119"/>
            <p:cNvSpPr>
              <a:spLocks/>
            </p:cNvSpPr>
            <p:nvPr/>
          </p:nvSpPr>
          <p:spPr bwMode="auto">
            <a:xfrm>
              <a:off x="5743926" y="4430317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1" name="Line 121"/>
            <p:cNvSpPr>
              <a:spLocks noChangeShapeType="1"/>
            </p:cNvSpPr>
            <p:nvPr/>
          </p:nvSpPr>
          <p:spPr bwMode="auto">
            <a:xfrm>
              <a:off x="5940570" y="4256222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2" name="Line 122"/>
            <p:cNvSpPr>
              <a:spLocks noChangeShapeType="1"/>
            </p:cNvSpPr>
            <p:nvPr/>
          </p:nvSpPr>
          <p:spPr bwMode="auto">
            <a:xfrm>
              <a:off x="6430668" y="4256222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3" name="Freeform 123"/>
            <p:cNvSpPr>
              <a:spLocks/>
            </p:cNvSpPr>
            <p:nvPr/>
          </p:nvSpPr>
          <p:spPr bwMode="auto">
            <a:xfrm>
              <a:off x="6517393" y="4219861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4" name="Line 124"/>
            <p:cNvSpPr>
              <a:spLocks noChangeShapeType="1"/>
            </p:cNvSpPr>
            <p:nvPr/>
          </p:nvSpPr>
          <p:spPr bwMode="auto">
            <a:xfrm>
              <a:off x="5940570" y="4681543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5" name="Line 125"/>
            <p:cNvSpPr>
              <a:spLocks noChangeShapeType="1"/>
            </p:cNvSpPr>
            <p:nvPr/>
          </p:nvSpPr>
          <p:spPr bwMode="auto">
            <a:xfrm>
              <a:off x="6430668" y="4681543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6" name="Freeform 126"/>
            <p:cNvSpPr>
              <a:spLocks/>
            </p:cNvSpPr>
            <p:nvPr/>
          </p:nvSpPr>
          <p:spPr bwMode="auto">
            <a:xfrm>
              <a:off x="6517393" y="4645182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7" name="Line 127"/>
            <p:cNvSpPr>
              <a:spLocks noChangeShapeType="1"/>
            </p:cNvSpPr>
            <p:nvPr/>
          </p:nvSpPr>
          <p:spPr bwMode="auto">
            <a:xfrm>
              <a:off x="5942586" y="4467781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8" name="Line 128"/>
            <p:cNvSpPr>
              <a:spLocks noChangeShapeType="1"/>
            </p:cNvSpPr>
            <p:nvPr/>
          </p:nvSpPr>
          <p:spPr bwMode="auto">
            <a:xfrm>
              <a:off x="6432685" y="4467781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9" name="Freeform 129"/>
            <p:cNvSpPr>
              <a:spLocks/>
            </p:cNvSpPr>
            <p:nvPr/>
          </p:nvSpPr>
          <p:spPr bwMode="auto">
            <a:xfrm>
              <a:off x="6519410" y="4430317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0" name="Rectangle 130"/>
            <p:cNvSpPr>
              <a:spLocks noChangeArrowheads="1"/>
            </p:cNvSpPr>
            <p:nvPr/>
          </p:nvSpPr>
          <p:spPr bwMode="auto">
            <a:xfrm>
              <a:off x="6018219" y="4388446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1" name="Rectangle 131"/>
            <p:cNvSpPr>
              <a:spLocks noChangeArrowheads="1"/>
            </p:cNvSpPr>
            <p:nvPr/>
          </p:nvSpPr>
          <p:spPr bwMode="auto">
            <a:xfrm>
              <a:off x="6018219" y="4388446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4" name="Rectangle 134"/>
            <p:cNvSpPr>
              <a:spLocks noChangeArrowheads="1"/>
            </p:cNvSpPr>
            <p:nvPr/>
          </p:nvSpPr>
          <p:spPr bwMode="auto">
            <a:xfrm>
              <a:off x="6018219" y="4603311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5" name="Rectangle 135"/>
            <p:cNvSpPr>
              <a:spLocks noChangeArrowheads="1"/>
            </p:cNvSpPr>
            <p:nvPr/>
          </p:nvSpPr>
          <p:spPr bwMode="auto">
            <a:xfrm>
              <a:off x="6018219" y="4603311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8" name="Freeform 138"/>
            <p:cNvSpPr>
              <a:spLocks/>
            </p:cNvSpPr>
            <p:nvPr/>
          </p:nvSpPr>
          <p:spPr bwMode="auto">
            <a:xfrm>
              <a:off x="5808465" y="4901917"/>
              <a:ext cx="129079" cy="574074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9" name="Freeform 139"/>
            <p:cNvSpPr>
              <a:spLocks/>
            </p:cNvSpPr>
            <p:nvPr/>
          </p:nvSpPr>
          <p:spPr bwMode="auto">
            <a:xfrm>
              <a:off x="5808465" y="4901917"/>
              <a:ext cx="129079" cy="574074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" name="Freeform 140"/>
            <p:cNvSpPr>
              <a:spLocks/>
            </p:cNvSpPr>
            <p:nvPr/>
          </p:nvSpPr>
          <p:spPr bwMode="auto">
            <a:xfrm>
              <a:off x="6581933" y="4901917"/>
              <a:ext cx="129079" cy="574074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1" name="Freeform 141"/>
            <p:cNvSpPr>
              <a:spLocks/>
            </p:cNvSpPr>
            <p:nvPr/>
          </p:nvSpPr>
          <p:spPr bwMode="auto">
            <a:xfrm>
              <a:off x="6581933" y="4901917"/>
              <a:ext cx="129079" cy="574074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2" name="Rectangle 142"/>
            <p:cNvSpPr>
              <a:spLocks noChangeArrowheads="1"/>
            </p:cNvSpPr>
            <p:nvPr/>
          </p:nvSpPr>
          <p:spPr bwMode="auto">
            <a:xfrm>
              <a:off x="6014186" y="4901917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3" name="Rectangle 143"/>
            <p:cNvSpPr>
              <a:spLocks noChangeArrowheads="1"/>
            </p:cNvSpPr>
            <p:nvPr/>
          </p:nvSpPr>
          <p:spPr bwMode="auto">
            <a:xfrm>
              <a:off x="6014186" y="4901917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6" name="Freeform 146"/>
            <p:cNvSpPr>
              <a:spLocks noEditPoints="1"/>
            </p:cNvSpPr>
            <p:nvPr/>
          </p:nvSpPr>
          <p:spPr bwMode="auto">
            <a:xfrm>
              <a:off x="5467615" y="4839111"/>
              <a:ext cx="1299869" cy="687566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5"/>
                </a:cxn>
                <a:cxn ang="0">
                  <a:pos x="26" y="755"/>
                </a:cxn>
                <a:cxn ang="0">
                  <a:pos x="26" y="883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7"/>
                </a:cxn>
                <a:cxn ang="0">
                  <a:pos x="0" y="1447"/>
                </a:cxn>
                <a:cxn ang="0">
                  <a:pos x="162" y="1464"/>
                </a:cxn>
                <a:cxn ang="0">
                  <a:pos x="303" y="1452"/>
                </a:cxn>
                <a:cxn ang="0">
                  <a:pos x="431" y="1452"/>
                </a:cxn>
                <a:cxn ang="0">
                  <a:pos x="507" y="1452"/>
                </a:cxn>
                <a:cxn ang="0">
                  <a:pos x="648" y="1464"/>
                </a:cxn>
                <a:cxn ang="0">
                  <a:pos x="815" y="1477"/>
                </a:cxn>
                <a:cxn ang="0">
                  <a:pos x="994" y="1477"/>
                </a:cxn>
                <a:cxn ang="0">
                  <a:pos x="1160" y="1464"/>
                </a:cxn>
                <a:cxn ang="0">
                  <a:pos x="1301" y="1452"/>
                </a:cxn>
                <a:cxn ang="0">
                  <a:pos x="1429" y="1452"/>
                </a:cxn>
                <a:cxn ang="0">
                  <a:pos x="1506" y="1452"/>
                </a:cxn>
                <a:cxn ang="0">
                  <a:pos x="1647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9" y="1464"/>
                </a:cxn>
                <a:cxn ang="0">
                  <a:pos x="2299" y="1452"/>
                </a:cxn>
                <a:cxn ang="0">
                  <a:pos x="2427" y="1452"/>
                </a:cxn>
                <a:cxn ang="0">
                  <a:pos x="2504" y="1452"/>
                </a:cxn>
                <a:cxn ang="0">
                  <a:pos x="2645" y="1464"/>
                </a:cxn>
                <a:cxn ang="0">
                  <a:pos x="2811" y="1477"/>
                </a:cxn>
                <a:cxn ang="0">
                  <a:pos x="2991" y="1477"/>
                </a:cxn>
                <a:cxn ang="0">
                  <a:pos x="3037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9"/>
                </a:cxn>
                <a:cxn ang="0">
                  <a:pos x="3037" y="858"/>
                </a:cxn>
                <a:cxn ang="0">
                  <a:pos x="3050" y="691"/>
                </a:cxn>
                <a:cxn ang="0">
                  <a:pos x="3050" y="512"/>
                </a:cxn>
                <a:cxn ang="0">
                  <a:pos x="3037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7" y="0"/>
                </a:cxn>
                <a:cxn ang="0">
                  <a:pos x="2537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5" y="26"/>
                </a:cxn>
                <a:cxn ang="0">
                  <a:pos x="1885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3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1" y="0"/>
                </a:cxn>
                <a:cxn ang="0">
                  <a:pos x="374" y="13"/>
                </a:cxn>
                <a:cxn ang="0">
                  <a:pos x="233" y="26"/>
                </a:cxn>
                <a:cxn ang="0">
                  <a:pos x="105" y="26"/>
                </a:cxn>
                <a:cxn ang="0">
                  <a:pos x="29" y="26"/>
                </a:cxn>
              </a:cxnLst>
              <a:rect l="0" t="0" r="r" b="b"/>
              <a:pathLst>
                <a:path w="3050" h="1477">
                  <a:moveTo>
                    <a:pt x="26" y="39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9"/>
                  </a:lnTo>
                  <a:cubicBezTo>
                    <a:pt x="0" y="32"/>
                    <a:pt x="6" y="26"/>
                    <a:pt x="13" y="26"/>
                  </a:cubicBezTo>
                  <a:cubicBezTo>
                    <a:pt x="20" y="26"/>
                    <a:pt x="26" y="32"/>
                    <a:pt x="26" y="39"/>
                  </a:cubicBezTo>
                  <a:close/>
                  <a:moveTo>
                    <a:pt x="26" y="115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5"/>
                  </a:lnTo>
                  <a:cubicBezTo>
                    <a:pt x="0" y="108"/>
                    <a:pt x="6" y="103"/>
                    <a:pt x="13" y="103"/>
                  </a:cubicBezTo>
                  <a:cubicBezTo>
                    <a:pt x="20" y="103"/>
                    <a:pt x="26" y="108"/>
                    <a:pt x="26" y="115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79"/>
                    <a:pt x="13" y="179"/>
                  </a:cubicBezTo>
                  <a:cubicBezTo>
                    <a:pt x="20" y="179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7"/>
                    <a:pt x="13" y="307"/>
                  </a:cubicBezTo>
                  <a:cubicBezTo>
                    <a:pt x="6" y="307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1"/>
                  </a:lnTo>
                  <a:cubicBezTo>
                    <a:pt x="26" y="379"/>
                    <a:pt x="20" y="384"/>
                    <a:pt x="13" y="384"/>
                  </a:cubicBezTo>
                  <a:cubicBezTo>
                    <a:pt x="6" y="384"/>
                    <a:pt x="0" y="379"/>
                    <a:pt x="0" y="371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3"/>
                  </a:lnTo>
                  <a:cubicBezTo>
                    <a:pt x="0" y="416"/>
                    <a:pt x="6" y="410"/>
                    <a:pt x="13" y="410"/>
                  </a:cubicBezTo>
                  <a:cubicBezTo>
                    <a:pt x="20" y="410"/>
                    <a:pt x="26" y="416"/>
                    <a:pt x="26" y="423"/>
                  </a:cubicBezTo>
                  <a:close/>
                  <a:moveTo>
                    <a:pt x="26" y="499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499"/>
                  </a:lnTo>
                  <a:cubicBezTo>
                    <a:pt x="0" y="492"/>
                    <a:pt x="6" y="487"/>
                    <a:pt x="13" y="487"/>
                  </a:cubicBezTo>
                  <a:cubicBezTo>
                    <a:pt x="20" y="487"/>
                    <a:pt x="26" y="492"/>
                    <a:pt x="26" y="499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3"/>
                    <a:pt x="13" y="563"/>
                  </a:cubicBezTo>
                  <a:cubicBezTo>
                    <a:pt x="20" y="563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1"/>
                    <a:pt x="13" y="691"/>
                  </a:cubicBezTo>
                  <a:cubicBezTo>
                    <a:pt x="6" y="691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5"/>
                  </a:lnTo>
                  <a:cubicBezTo>
                    <a:pt x="26" y="763"/>
                    <a:pt x="20" y="768"/>
                    <a:pt x="13" y="768"/>
                  </a:cubicBezTo>
                  <a:cubicBezTo>
                    <a:pt x="6" y="768"/>
                    <a:pt x="0" y="763"/>
                    <a:pt x="0" y="755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7"/>
                  </a:lnTo>
                  <a:cubicBezTo>
                    <a:pt x="0" y="800"/>
                    <a:pt x="6" y="794"/>
                    <a:pt x="13" y="794"/>
                  </a:cubicBezTo>
                  <a:cubicBezTo>
                    <a:pt x="20" y="794"/>
                    <a:pt x="26" y="800"/>
                    <a:pt x="26" y="807"/>
                  </a:cubicBezTo>
                  <a:close/>
                  <a:moveTo>
                    <a:pt x="26" y="883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3"/>
                  </a:lnTo>
                  <a:cubicBezTo>
                    <a:pt x="0" y="876"/>
                    <a:pt x="6" y="871"/>
                    <a:pt x="13" y="871"/>
                  </a:cubicBezTo>
                  <a:cubicBezTo>
                    <a:pt x="20" y="871"/>
                    <a:pt x="26" y="876"/>
                    <a:pt x="26" y="883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7"/>
                    <a:pt x="13" y="947"/>
                  </a:cubicBezTo>
                  <a:cubicBezTo>
                    <a:pt x="20" y="947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5"/>
                    <a:pt x="13" y="1075"/>
                  </a:cubicBezTo>
                  <a:cubicBezTo>
                    <a:pt x="6" y="1075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39"/>
                  </a:lnTo>
                  <a:cubicBezTo>
                    <a:pt x="26" y="1147"/>
                    <a:pt x="20" y="1152"/>
                    <a:pt x="13" y="1152"/>
                  </a:cubicBezTo>
                  <a:cubicBezTo>
                    <a:pt x="6" y="1152"/>
                    <a:pt x="0" y="1147"/>
                    <a:pt x="0" y="1139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1"/>
                  </a:lnTo>
                  <a:cubicBezTo>
                    <a:pt x="0" y="1184"/>
                    <a:pt x="6" y="1178"/>
                    <a:pt x="13" y="1178"/>
                  </a:cubicBezTo>
                  <a:cubicBezTo>
                    <a:pt x="20" y="1178"/>
                    <a:pt x="26" y="1184"/>
                    <a:pt x="26" y="1191"/>
                  </a:cubicBezTo>
                  <a:close/>
                  <a:moveTo>
                    <a:pt x="26" y="1267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7"/>
                  </a:lnTo>
                  <a:cubicBezTo>
                    <a:pt x="0" y="1260"/>
                    <a:pt x="6" y="1255"/>
                    <a:pt x="13" y="1255"/>
                  </a:cubicBezTo>
                  <a:cubicBezTo>
                    <a:pt x="20" y="1255"/>
                    <a:pt x="26" y="1260"/>
                    <a:pt x="26" y="1267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1"/>
                    <a:pt x="13" y="1331"/>
                  </a:cubicBezTo>
                  <a:cubicBezTo>
                    <a:pt x="20" y="1331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59"/>
                    <a:pt x="13" y="1459"/>
                  </a:cubicBezTo>
                  <a:cubicBezTo>
                    <a:pt x="6" y="1459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7" y="1452"/>
                  </a:moveTo>
                  <a:lnTo>
                    <a:pt x="72" y="1452"/>
                  </a:lnTo>
                  <a:cubicBezTo>
                    <a:pt x="79" y="1452"/>
                    <a:pt x="85" y="1457"/>
                    <a:pt x="85" y="1464"/>
                  </a:cubicBezTo>
                  <a:cubicBezTo>
                    <a:pt x="85" y="1471"/>
                    <a:pt x="79" y="1477"/>
                    <a:pt x="72" y="1477"/>
                  </a:cubicBezTo>
                  <a:lnTo>
                    <a:pt x="47" y="1477"/>
                  </a:lnTo>
                  <a:cubicBezTo>
                    <a:pt x="40" y="1477"/>
                    <a:pt x="34" y="1471"/>
                    <a:pt x="34" y="1464"/>
                  </a:cubicBezTo>
                  <a:cubicBezTo>
                    <a:pt x="34" y="1457"/>
                    <a:pt x="40" y="1452"/>
                    <a:pt x="47" y="1452"/>
                  </a:cubicBezTo>
                  <a:close/>
                  <a:moveTo>
                    <a:pt x="123" y="1452"/>
                  </a:moveTo>
                  <a:lnTo>
                    <a:pt x="149" y="1452"/>
                  </a:lnTo>
                  <a:cubicBezTo>
                    <a:pt x="156" y="1452"/>
                    <a:pt x="162" y="1457"/>
                    <a:pt x="162" y="1464"/>
                  </a:cubicBezTo>
                  <a:cubicBezTo>
                    <a:pt x="162" y="1471"/>
                    <a:pt x="156" y="1477"/>
                    <a:pt x="149" y="1477"/>
                  </a:cubicBezTo>
                  <a:lnTo>
                    <a:pt x="123" y="1477"/>
                  </a:lnTo>
                  <a:cubicBezTo>
                    <a:pt x="116" y="1477"/>
                    <a:pt x="111" y="1471"/>
                    <a:pt x="111" y="1464"/>
                  </a:cubicBezTo>
                  <a:cubicBezTo>
                    <a:pt x="111" y="1457"/>
                    <a:pt x="116" y="1452"/>
                    <a:pt x="123" y="1452"/>
                  </a:cubicBezTo>
                  <a:close/>
                  <a:moveTo>
                    <a:pt x="200" y="1452"/>
                  </a:moveTo>
                  <a:lnTo>
                    <a:pt x="226" y="1452"/>
                  </a:lnTo>
                  <a:cubicBezTo>
                    <a:pt x="233" y="1452"/>
                    <a:pt x="239" y="1457"/>
                    <a:pt x="239" y="1464"/>
                  </a:cubicBezTo>
                  <a:cubicBezTo>
                    <a:pt x="239" y="1471"/>
                    <a:pt x="233" y="1477"/>
                    <a:pt x="226" y="1477"/>
                  </a:cubicBezTo>
                  <a:lnTo>
                    <a:pt x="200" y="1477"/>
                  </a:lnTo>
                  <a:cubicBezTo>
                    <a:pt x="193" y="1477"/>
                    <a:pt x="187" y="1471"/>
                    <a:pt x="187" y="1464"/>
                  </a:cubicBezTo>
                  <a:cubicBezTo>
                    <a:pt x="187" y="1457"/>
                    <a:pt x="193" y="1452"/>
                    <a:pt x="200" y="1452"/>
                  </a:cubicBezTo>
                  <a:close/>
                  <a:moveTo>
                    <a:pt x="277" y="1452"/>
                  </a:moveTo>
                  <a:lnTo>
                    <a:pt x="303" y="1452"/>
                  </a:lnTo>
                  <a:cubicBezTo>
                    <a:pt x="310" y="1452"/>
                    <a:pt x="315" y="1457"/>
                    <a:pt x="315" y="1464"/>
                  </a:cubicBezTo>
                  <a:cubicBezTo>
                    <a:pt x="315" y="1471"/>
                    <a:pt x="310" y="1477"/>
                    <a:pt x="303" y="1477"/>
                  </a:cubicBezTo>
                  <a:lnTo>
                    <a:pt x="277" y="1477"/>
                  </a:lnTo>
                  <a:cubicBezTo>
                    <a:pt x="270" y="1477"/>
                    <a:pt x="264" y="1471"/>
                    <a:pt x="264" y="1464"/>
                  </a:cubicBezTo>
                  <a:cubicBezTo>
                    <a:pt x="264" y="1457"/>
                    <a:pt x="270" y="1452"/>
                    <a:pt x="277" y="1452"/>
                  </a:cubicBezTo>
                  <a:close/>
                  <a:moveTo>
                    <a:pt x="354" y="1452"/>
                  </a:moveTo>
                  <a:lnTo>
                    <a:pt x="379" y="1452"/>
                  </a:lnTo>
                  <a:cubicBezTo>
                    <a:pt x="386" y="1452"/>
                    <a:pt x="392" y="1457"/>
                    <a:pt x="392" y="1464"/>
                  </a:cubicBezTo>
                  <a:cubicBezTo>
                    <a:pt x="392" y="1471"/>
                    <a:pt x="386" y="1477"/>
                    <a:pt x="379" y="1477"/>
                  </a:cubicBezTo>
                  <a:lnTo>
                    <a:pt x="354" y="1477"/>
                  </a:lnTo>
                  <a:cubicBezTo>
                    <a:pt x="347" y="1477"/>
                    <a:pt x="341" y="1471"/>
                    <a:pt x="341" y="1464"/>
                  </a:cubicBezTo>
                  <a:cubicBezTo>
                    <a:pt x="341" y="1457"/>
                    <a:pt x="347" y="1452"/>
                    <a:pt x="354" y="1452"/>
                  </a:cubicBezTo>
                  <a:close/>
                  <a:moveTo>
                    <a:pt x="431" y="1452"/>
                  </a:moveTo>
                  <a:lnTo>
                    <a:pt x="456" y="1452"/>
                  </a:lnTo>
                  <a:cubicBezTo>
                    <a:pt x="463" y="1452"/>
                    <a:pt x="469" y="1457"/>
                    <a:pt x="469" y="1464"/>
                  </a:cubicBezTo>
                  <a:cubicBezTo>
                    <a:pt x="469" y="1471"/>
                    <a:pt x="463" y="1477"/>
                    <a:pt x="456" y="1477"/>
                  </a:cubicBezTo>
                  <a:lnTo>
                    <a:pt x="431" y="1477"/>
                  </a:lnTo>
                  <a:cubicBezTo>
                    <a:pt x="424" y="1477"/>
                    <a:pt x="418" y="1471"/>
                    <a:pt x="418" y="1464"/>
                  </a:cubicBezTo>
                  <a:cubicBezTo>
                    <a:pt x="418" y="1457"/>
                    <a:pt x="424" y="1452"/>
                    <a:pt x="431" y="1452"/>
                  </a:cubicBezTo>
                  <a:close/>
                  <a:moveTo>
                    <a:pt x="507" y="1452"/>
                  </a:moveTo>
                  <a:lnTo>
                    <a:pt x="533" y="1452"/>
                  </a:lnTo>
                  <a:cubicBezTo>
                    <a:pt x="540" y="1452"/>
                    <a:pt x="546" y="1457"/>
                    <a:pt x="546" y="1464"/>
                  </a:cubicBezTo>
                  <a:cubicBezTo>
                    <a:pt x="546" y="1471"/>
                    <a:pt x="540" y="1477"/>
                    <a:pt x="533" y="1477"/>
                  </a:cubicBezTo>
                  <a:lnTo>
                    <a:pt x="507" y="1477"/>
                  </a:lnTo>
                  <a:cubicBezTo>
                    <a:pt x="500" y="1477"/>
                    <a:pt x="495" y="1471"/>
                    <a:pt x="495" y="1464"/>
                  </a:cubicBezTo>
                  <a:cubicBezTo>
                    <a:pt x="495" y="1457"/>
                    <a:pt x="500" y="1452"/>
                    <a:pt x="507" y="1452"/>
                  </a:cubicBezTo>
                  <a:close/>
                  <a:moveTo>
                    <a:pt x="584" y="1452"/>
                  </a:moveTo>
                  <a:lnTo>
                    <a:pt x="610" y="1452"/>
                  </a:lnTo>
                  <a:cubicBezTo>
                    <a:pt x="617" y="1452"/>
                    <a:pt x="623" y="1457"/>
                    <a:pt x="623" y="1464"/>
                  </a:cubicBezTo>
                  <a:cubicBezTo>
                    <a:pt x="623" y="1471"/>
                    <a:pt x="617" y="1477"/>
                    <a:pt x="610" y="1477"/>
                  </a:cubicBezTo>
                  <a:lnTo>
                    <a:pt x="584" y="1477"/>
                  </a:lnTo>
                  <a:cubicBezTo>
                    <a:pt x="577" y="1477"/>
                    <a:pt x="571" y="1471"/>
                    <a:pt x="571" y="1464"/>
                  </a:cubicBezTo>
                  <a:cubicBezTo>
                    <a:pt x="571" y="1457"/>
                    <a:pt x="577" y="1452"/>
                    <a:pt x="584" y="1452"/>
                  </a:cubicBezTo>
                  <a:close/>
                  <a:moveTo>
                    <a:pt x="661" y="1452"/>
                  </a:moveTo>
                  <a:lnTo>
                    <a:pt x="687" y="1452"/>
                  </a:lnTo>
                  <a:cubicBezTo>
                    <a:pt x="694" y="1452"/>
                    <a:pt x="699" y="1457"/>
                    <a:pt x="699" y="1464"/>
                  </a:cubicBezTo>
                  <a:cubicBezTo>
                    <a:pt x="699" y="1471"/>
                    <a:pt x="694" y="1477"/>
                    <a:pt x="687" y="1477"/>
                  </a:cubicBezTo>
                  <a:lnTo>
                    <a:pt x="661" y="1477"/>
                  </a:lnTo>
                  <a:cubicBezTo>
                    <a:pt x="654" y="1477"/>
                    <a:pt x="648" y="1471"/>
                    <a:pt x="648" y="1464"/>
                  </a:cubicBezTo>
                  <a:cubicBezTo>
                    <a:pt x="648" y="1457"/>
                    <a:pt x="654" y="1452"/>
                    <a:pt x="661" y="1452"/>
                  </a:cubicBezTo>
                  <a:close/>
                  <a:moveTo>
                    <a:pt x="738" y="1452"/>
                  </a:moveTo>
                  <a:lnTo>
                    <a:pt x="763" y="1452"/>
                  </a:lnTo>
                  <a:cubicBezTo>
                    <a:pt x="770" y="1452"/>
                    <a:pt x="776" y="1457"/>
                    <a:pt x="776" y="1464"/>
                  </a:cubicBezTo>
                  <a:cubicBezTo>
                    <a:pt x="776" y="1471"/>
                    <a:pt x="770" y="1477"/>
                    <a:pt x="763" y="1477"/>
                  </a:cubicBezTo>
                  <a:lnTo>
                    <a:pt x="738" y="1477"/>
                  </a:lnTo>
                  <a:cubicBezTo>
                    <a:pt x="731" y="1477"/>
                    <a:pt x="725" y="1471"/>
                    <a:pt x="725" y="1464"/>
                  </a:cubicBezTo>
                  <a:cubicBezTo>
                    <a:pt x="725" y="1457"/>
                    <a:pt x="731" y="1452"/>
                    <a:pt x="738" y="1452"/>
                  </a:cubicBezTo>
                  <a:close/>
                  <a:moveTo>
                    <a:pt x="815" y="1452"/>
                  </a:moveTo>
                  <a:lnTo>
                    <a:pt x="840" y="1452"/>
                  </a:lnTo>
                  <a:cubicBezTo>
                    <a:pt x="847" y="1452"/>
                    <a:pt x="853" y="1457"/>
                    <a:pt x="853" y="1464"/>
                  </a:cubicBezTo>
                  <a:cubicBezTo>
                    <a:pt x="853" y="1471"/>
                    <a:pt x="847" y="1477"/>
                    <a:pt x="840" y="1477"/>
                  </a:cubicBezTo>
                  <a:lnTo>
                    <a:pt x="815" y="1477"/>
                  </a:lnTo>
                  <a:cubicBezTo>
                    <a:pt x="808" y="1477"/>
                    <a:pt x="802" y="1471"/>
                    <a:pt x="802" y="1464"/>
                  </a:cubicBezTo>
                  <a:cubicBezTo>
                    <a:pt x="802" y="1457"/>
                    <a:pt x="808" y="1452"/>
                    <a:pt x="815" y="1452"/>
                  </a:cubicBezTo>
                  <a:close/>
                  <a:moveTo>
                    <a:pt x="891" y="1452"/>
                  </a:moveTo>
                  <a:lnTo>
                    <a:pt x="917" y="1452"/>
                  </a:lnTo>
                  <a:cubicBezTo>
                    <a:pt x="924" y="1452"/>
                    <a:pt x="930" y="1457"/>
                    <a:pt x="930" y="1464"/>
                  </a:cubicBezTo>
                  <a:cubicBezTo>
                    <a:pt x="930" y="1471"/>
                    <a:pt x="924" y="1477"/>
                    <a:pt x="917" y="1477"/>
                  </a:cubicBezTo>
                  <a:lnTo>
                    <a:pt x="891" y="1477"/>
                  </a:lnTo>
                  <a:cubicBezTo>
                    <a:pt x="884" y="1477"/>
                    <a:pt x="879" y="1471"/>
                    <a:pt x="879" y="1464"/>
                  </a:cubicBezTo>
                  <a:cubicBezTo>
                    <a:pt x="879" y="1457"/>
                    <a:pt x="884" y="1452"/>
                    <a:pt x="891" y="1452"/>
                  </a:cubicBezTo>
                  <a:close/>
                  <a:moveTo>
                    <a:pt x="968" y="1452"/>
                  </a:moveTo>
                  <a:lnTo>
                    <a:pt x="994" y="1452"/>
                  </a:lnTo>
                  <a:cubicBezTo>
                    <a:pt x="1001" y="1452"/>
                    <a:pt x="1007" y="1457"/>
                    <a:pt x="1007" y="1464"/>
                  </a:cubicBezTo>
                  <a:cubicBezTo>
                    <a:pt x="1007" y="1471"/>
                    <a:pt x="1001" y="1477"/>
                    <a:pt x="994" y="1477"/>
                  </a:cubicBezTo>
                  <a:lnTo>
                    <a:pt x="968" y="1477"/>
                  </a:lnTo>
                  <a:cubicBezTo>
                    <a:pt x="961" y="1477"/>
                    <a:pt x="955" y="1471"/>
                    <a:pt x="955" y="1464"/>
                  </a:cubicBezTo>
                  <a:cubicBezTo>
                    <a:pt x="955" y="1457"/>
                    <a:pt x="961" y="1452"/>
                    <a:pt x="968" y="1452"/>
                  </a:cubicBezTo>
                  <a:close/>
                  <a:moveTo>
                    <a:pt x="1045" y="1452"/>
                  </a:moveTo>
                  <a:lnTo>
                    <a:pt x="1071" y="1452"/>
                  </a:lnTo>
                  <a:cubicBezTo>
                    <a:pt x="1078" y="1452"/>
                    <a:pt x="1083" y="1457"/>
                    <a:pt x="1083" y="1464"/>
                  </a:cubicBezTo>
                  <a:cubicBezTo>
                    <a:pt x="1083" y="1471"/>
                    <a:pt x="1078" y="1477"/>
                    <a:pt x="1071" y="1477"/>
                  </a:cubicBezTo>
                  <a:lnTo>
                    <a:pt x="1045" y="1477"/>
                  </a:lnTo>
                  <a:cubicBezTo>
                    <a:pt x="1038" y="1477"/>
                    <a:pt x="1032" y="1471"/>
                    <a:pt x="1032" y="1464"/>
                  </a:cubicBezTo>
                  <a:cubicBezTo>
                    <a:pt x="1032" y="1457"/>
                    <a:pt x="1038" y="1452"/>
                    <a:pt x="1045" y="1452"/>
                  </a:cubicBezTo>
                  <a:close/>
                  <a:moveTo>
                    <a:pt x="1122" y="1452"/>
                  </a:moveTo>
                  <a:lnTo>
                    <a:pt x="1147" y="1452"/>
                  </a:lnTo>
                  <a:cubicBezTo>
                    <a:pt x="1154" y="1452"/>
                    <a:pt x="1160" y="1457"/>
                    <a:pt x="1160" y="1464"/>
                  </a:cubicBezTo>
                  <a:cubicBezTo>
                    <a:pt x="1160" y="1471"/>
                    <a:pt x="1154" y="1477"/>
                    <a:pt x="1147" y="1477"/>
                  </a:cubicBezTo>
                  <a:lnTo>
                    <a:pt x="1122" y="1477"/>
                  </a:lnTo>
                  <a:cubicBezTo>
                    <a:pt x="1115" y="1477"/>
                    <a:pt x="1109" y="1471"/>
                    <a:pt x="1109" y="1464"/>
                  </a:cubicBezTo>
                  <a:cubicBezTo>
                    <a:pt x="1109" y="1457"/>
                    <a:pt x="1115" y="1452"/>
                    <a:pt x="1122" y="1452"/>
                  </a:cubicBezTo>
                  <a:close/>
                  <a:moveTo>
                    <a:pt x="1199" y="1452"/>
                  </a:moveTo>
                  <a:lnTo>
                    <a:pt x="1224" y="1452"/>
                  </a:lnTo>
                  <a:cubicBezTo>
                    <a:pt x="1231" y="1452"/>
                    <a:pt x="1237" y="1457"/>
                    <a:pt x="1237" y="1464"/>
                  </a:cubicBezTo>
                  <a:cubicBezTo>
                    <a:pt x="1237" y="1471"/>
                    <a:pt x="1231" y="1477"/>
                    <a:pt x="1224" y="1477"/>
                  </a:cubicBezTo>
                  <a:lnTo>
                    <a:pt x="1199" y="1477"/>
                  </a:lnTo>
                  <a:cubicBezTo>
                    <a:pt x="1192" y="1477"/>
                    <a:pt x="1186" y="1471"/>
                    <a:pt x="1186" y="1464"/>
                  </a:cubicBezTo>
                  <a:cubicBezTo>
                    <a:pt x="1186" y="1457"/>
                    <a:pt x="1192" y="1452"/>
                    <a:pt x="1199" y="1452"/>
                  </a:cubicBezTo>
                  <a:close/>
                  <a:moveTo>
                    <a:pt x="1275" y="1452"/>
                  </a:moveTo>
                  <a:lnTo>
                    <a:pt x="1301" y="1452"/>
                  </a:lnTo>
                  <a:cubicBezTo>
                    <a:pt x="1308" y="1452"/>
                    <a:pt x="1314" y="1457"/>
                    <a:pt x="1314" y="1464"/>
                  </a:cubicBezTo>
                  <a:cubicBezTo>
                    <a:pt x="1314" y="1471"/>
                    <a:pt x="1308" y="1477"/>
                    <a:pt x="1301" y="1477"/>
                  </a:cubicBezTo>
                  <a:lnTo>
                    <a:pt x="1275" y="1477"/>
                  </a:lnTo>
                  <a:cubicBezTo>
                    <a:pt x="1268" y="1477"/>
                    <a:pt x="1263" y="1471"/>
                    <a:pt x="1263" y="1464"/>
                  </a:cubicBezTo>
                  <a:cubicBezTo>
                    <a:pt x="1263" y="1457"/>
                    <a:pt x="1268" y="1452"/>
                    <a:pt x="1275" y="1452"/>
                  </a:cubicBezTo>
                  <a:close/>
                  <a:moveTo>
                    <a:pt x="1352" y="1452"/>
                  </a:moveTo>
                  <a:lnTo>
                    <a:pt x="1378" y="1452"/>
                  </a:lnTo>
                  <a:cubicBezTo>
                    <a:pt x="1385" y="1452"/>
                    <a:pt x="1391" y="1457"/>
                    <a:pt x="1391" y="1464"/>
                  </a:cubicBezTo>
                  <a:cubicBezTo>
                    <a:pt x="1391" y="1471"/>
                    <a:pt x="1385" y="1477"/>
                    <a:pt x="1378" y="1477"/>
                  </a:cubicBezTo>
                  <a:lnTo>
                    <a:pt x="1352" y="1477"/>
                  </a:lnTo>
                  <a:cubicBezTo>
                    <a:pt x="1345" y="1477"/>
                    <a:pt x="1339" y="1471"/>
                    <a:pt x="1339" y="1464"/>
                  </a:cubicBezTo>
                  <a:cubicBezTo>
                    <a:pt x="1339" y="1457"/>
                    <a:pt x="1345" y="1452"/>
                    <a:pt x="1352" y="1452"/>
                  </a:cubicBezTo>
                  <a:close/>
                  <a:moveTo>
                    <a:pt x="1429" y="1452"/>
                  </a:moveTo>
                  <a:lnTo>
                    <a:pt x="1455" y="1452"/>
                  </a:lnTo>
                  <a:cubicBezTo>
                    <a:pt x="1462" y="1452"/>
                    <a:pt x="1467" y="1457"/>
                    <a:pt x="1467" y="1464"/>
                  </a:cubicBezTo>
                  <a:cubicBezTo>
                    <a:pt x="1467" y="1471"/>
                    <a:pt x="1462" y="1477"/>
                    <a:pt x="1455" y="1477"/>
                  </a:cubicBezTo>
                  <a:lnTo>
                    <a:pt x="1429" y="1477"/>
                  </a:lnTo>
                  <a:cubicBezTo>
                    <a:pt x="1422" y="1477"/>
                    <a:pt x="1416" y="1471"/>
                    <a:pt x="1416" y="1464"/>
                  </a:cubicBezTo>
                  <a:cubicBezTo>
                    <a:pt x="1416" y="1457"/>
                    <a:pt x="1422" y="1452"/>
                    <a:pt x="1429" y="1452"/>
                  </a:cubicBezTo>
                  <a:close/>
                  <a:moveTo>
                    <a:pt x="1506" y="1452"/>
                  </a:moveTo>
                  <a:lnTo>
                    <a:pt x="1531" y="1452"/>
                  </a:lnTo>
                  <a:cubicBezTo>
                    <a:pt x="1538" y="1452"/>
                    <a:pt x="1544" y="1457"/>
                    <a:pt x="1544" y="1464"/>
                  </a:cubicBezTo>
                  <a:cubicBezTo>
                    <a:pt x="1544" y="1471"/>
                    <a:pt x="1538" y="1477"/>
                    <a:pt x="1531" y="1477"/>
                  </a:cubicBezTo>
                  <a:lnTo>
                    <a:pt x="1506" y="1477"/>
                  </a:lnTo>
                  <a:cubicBezTo>
                    <a:pt x="1499" y="1477"/>
                    <a:pt x="1493" y="1471"/>
                    <a:pt x="1493" y="1464"/>
                  </a:cubicBezTo>
                  <a:cubicBezTo>
                    <a:pt x="1493" y="1457"/>
                    <a:pt x="1499" y="1452"/>
                    <a:pt x="1506" y="1452"/>
                  </a:cubicBezTo>
                  <a:close/>
                  <a:moveTo>
                    <a:pt x="1583" y="1452"/>
                  </a:moveTo>
                  <a:lnTo>
                    <a:pt x="1608" y="1452"/>
                  </a:lnTo>
                  <a:cubicBezTo>
                    <a:pt x="1615" y="1452"/>
                    <a:pt x="1621" y="1457"/>
                    <a:pt x="1621" y="1464"/>
                  </a:cubicBezTo>
                  <a:cubicBezTo>
                    <a:pt x="1621" y="1471"/>
                    <a:pt x="1615" y="1477"/>
                    <a:pt x="1608" y="1477"/>
                  </a:cubicBezTo>
                  <a:lnTo>
                    <a:pt x="1583" y="1477"/>
                  </a:lnTo>
                  <a:cubicBezTo>
                    <a:pt x="1576" y="1477"/>
                    <a:pt x="1570" y="1471"/>
                    <a:pt x="1570" y="1464"/>
                  </a:cubicBezTo>
                  <a:cubicBezTo>
                    <a:pt x="1570" y="1457"/>
                    <a:pt x="1576" y="1452"/>
                    <a:pt x="1583" y="1452"/>
                  </a:cubicBezTo>
                  <a:close/>
                  <a:moveTo>
                    <a:pt x="1659" y="1452"/>
                  </a:moveTo>
                  <a:lnTo>
                    <a:pt x="1685" y="1452"/>
                  </a:lnTo>
                  <a:cubicBezTo>
                    <a:pt x="1692" y="1452"/>
                    <a:pt x="1698" y="1457"/>
                    <a:pt x="1698" y="1464"/>
                  </a:cubicBezTo>
                  <a:cubicBezTo>
                    <a:pt x="1698" y="1471"/>
                    <a:pt x="1692" y="1477"/>
                    <a:pt x="1685" y="1477"/>
                  </a:cubicBezTo>
                  <a:lnTo>
                    <a:pt x="1659" y="1477"/>
                  </a:lnTo>
                  <a:cubicBezTo>
                    <a:pt x="1652" y="1477"/>
                    <a:pt x="1647" y="1471"/>
                    <a:pt x="1647" y="1464"/>
                  </a:cubicBezTo>
                  <a:cubicBezTo>
                    <a:pt x="1647" y="1457"/>
                    <a:pt x="1652" y="1452"/>
                    <a:pt x="1659" y="1452"/>
                  </a:cubicBezTo>
                  <a:close/>
                  <a:moveTo>
                    <a:pt x="1736" y="1452"/>
                  </a:moveTo>
                  <a:lnTo>
                    <a:pt x="1762" y="1452"/>
                  </a:lnTo>
                  <a:cubicBezTo>
                    <a:pt x="1769" y="1452"/>
                    <a:pt x="1775" y="1457"/>
                    <a:pt x="1775" y="1464"/>
                  </a:cubicBezTo>
                  <a:cubicBezTo>
                    <a:pt x="1775" y="1471"/>
                    <a:pt x="1769" y="1477"/>
                    <a:pt x="1762" y="1477"/>
                  </a:cubicBezTo>
                  <a:lnTo>
                    <a:pt x="1736" y="1477"/>
                  </a:lnTo>
                  <a:cubicBezTo>
                    <a:pt x="1729" y="1477"/>
                    <a:pt x="1723" y="1471"/>
                    <a:pt x="1723" y="1464"/>
                  </a:cubicBezTo>
                  <a:cubicBezTo>
                    <a:pt x="1723" y="1457"/>
                    <a:pt x="1729" y="1452"/>
                    <a:pt x="1736" y="1452"/>
                  </a:cubicBezTo>
                  <a:close/>
                  <a:moveTo>
                    <a:pt x="1813" y="1452"/>
                  </a:moveTo>
                  <a:lnTo>
                    <a:pt x="1839" y="1452"/>
                  </a:lnTo>
                  <a:cubicBezTo>
                    <a:pt x="1846" y="1452"/>
                    <a:pt x="1851" y="1457"/>
                    <a:pt x="1851" y="1464"/>
                  </a:cubicBezTo>
                  <a:cubicBezTo>
                    <a:pt x="1851" y="1471"/>
                    <a:pt x="1846" y="1477"/>
                    <a:pt x="1839" y="1477"/>
                  </a:cubicBezTo>
                  <a:lnTo>
                    <a:pt x="1813" y="1477"/>
                  </a:lnTo>
                  <a:cubicBezTo>
                    <a:pt x="1806" y="1477"/>
                    <a:pt x="1800" y="1471"/>
                    <a:pt x="1800" y="1464"/>
                  </a:cubicBezTo>
                  <a:cubicBezTo>
                    <a:pt x="1800" y="1457"/>
                    <a:pt x="1806" y="1452"/>
                    <a:pt x="1813" y="1452"/>
                  </a:cubicBezTo>
                  <a:close/>
                  <a:moveTo>
                    <a:pt x="1890" y="1452"/>
                  </a:moveTo>
                  <a:lnTo>
                    <a:pt x="1915" y="1452"/>
                  </a:lnTo>
                  <a:cubicBezTo>
                    <a:pt x="1922" y="1452"/>
                    <a:pt x="1928" y="1457"/>
                    <a:pt x="1928" y="1464"/>
                  </a:cubicBezTo>
                  <a:cubicBezTo>
                    <a:pt x="1928" y="1471"/>
                    <a:pt x="1922" y="1477"/>
                    <a:pt x="1915" y="1477"/>
                  </a:cubicBezTo>
                  <a:lnTo>
                    <a:pt x="1890" y="1477"/>
                  </a:lnTo>
                  <a:cubicBezTo>
                    <a:pt x="1883" y="1477"/>
                    <a:pt x="1877" y="1471"/>
                    <a:pt x="1877" y="1464"/>
                  </a:cubicBezTo>
                  <a:cubicBezTo>
                    <a:pt x="1877" y="1457"/>
                    <a:pt x="1883" y="1452"/>
                    <a:pt x="1890" y="1452"/>
                  </a:cubicBezTo>
                  <a:close/>
                  <a:moveTo>
                    <a:pt x="1967" y="1452"/>
                  </a:moveTo>
                  <a:lnTo>
                    <a:pt x="1992" y="1452"/>
                  </a:lnTo>
                  <a:cubicBezTo>
                    <a:pt x="1999" y="1452"/>
                    <a:pt x="2005" y="1457"/>
                    <a:pt x="2005" y="1464"/>
                  </a:cubicBezTo>
                  <a:cubicBezTo>
                    <a:pt x="2005" y="1471"/>
                    <a:pt x="1999" y="1477"/>
                    <a:pt x="1992" y="1477"/>
                  </a:cubicBezTo>
                  <a:lnTo>
                    <a:pt x="1967" y="1477"/>
                  </a:lnTo>
                  <a:cubicBezTo>
                    <a:pt x="1960" y="1477"/>
                    <a:pt x="1954" y="1471"/>
                    <a:pt x="1954" y="1464"/>
                  </a:cubicBezTo>
                  <a:cubicBezTo>
                    <a:pt x="1954" y="1457"/>
                    <a:pt x="1960" y="1452"/>
                    <a:pt x="1967" y="1452"/>
                  </a:cubicBezTo>
                  <a:close/>
                  <a:moveTo>
                    <a:pt x="2043" y="1452"/>
                  </a:moveTo>
                  <a:lnTo>
                    <a:pt x="2069" y="1452"/>
                  </a:lnTo>
                  <a:cubicBezTo>
                    <a:pt x="2076" y="1452"/>
                    <a:pt x="2082" y="1457"/>
                    <a:pt x="2082" y="1464"/>
                  </a:cubicBezTo>
                  <a:cubicBezTo>
                    <a:pt x="2082" y="1471"/>
                    <a:pt x="2076" y="1477"/>
                    <a:pt x="2069" y="1477"/>
                  </a:cubicBezTo>
                  <a:lnTo>
                    <a:pt x="2043" y="1477"/>
                  </a:lnTo>
                  <a:cubicBezTo>
                    <a:pt x="2036" y="1477"/>
                    <a:pt x="2031" y="1471"/>
                    <a:pt x="2031" y="1464"/>
                  </a:cubicBezTo>
                  <a:cubicBezTo>
                    <a:pt x="2031" y="1457"/>
                    <a:pt x="2036" y="1452"/>
                    <a:pt x="2043" y="1452"/>
                  </a:cubicBezTo>
                  <a:close/>
                  <a:moveTo>
                    <a:pt x="2120" y="1452"/>
                  </a:moveTo>
                  <a:lnTo>
                    <a:pt x="2146" y="1452"/>
                  </a:lnTo>
                  <a:cubicBezTo>
                    <a:pt x="2153" y="1452"/>
                    <a:pt x="2159" y="1457"/>
                    <a:pt x="2159" y="1464"/>
                  </a:cubicBezTo>
                  <a:cubicBezTo>
                    <a:pt x="2159" y="1471"/>
                    <a:pt x="2153" y="1477"/>
                    <a:pt x="2146" y="1477"/>
                  </a:cubicBezTo>
                  <a:lnTo>
                    <a:pt x="2120" y="1477"/>
                  </a:lnTo>
                  <a:cubicBezTo>
                    <a:pt x="2113" y="1477"/>
                    <a:pt x="2107" y="1471"/>
                    <a:pt x="2107" y="1464"/>
                  </a:cubicBezTo>
                  <a:cubicBezTo>
                    <a:pt x="2107" y="1457"/>
                    <a:pt x="2113" y="1452"/>
                    <a:pt x="2120" y="1452"/>
                  </a:cubicBezTo>
                  <a:close/>
                  <a:moveTo>
                    <a:pt x="2197" y="1452"/>
                  </a:moveTo>
                  <a:lnTo>
                    <a:pt x="2223" y="1452"/>
                  </a:lnTo>
                  <a:cubicBezTo>
                    <a:pt x="2230" y="1452"/>
                    <a:pt x="2235" y="1457"/>
                    <a:pt x="2235" y="1464"/>
                  </a:cubicBezTo>
                  <a:cubicBezTo>
                    <a:pt x="2235" y="1471"/>
                    <a:pt x="2230" y="1477"/>
                    <a:pt x="2223" y="1477"/>
                  </a:cubicBezTo>
                  <a:lnTo>
                    <a:pt x="2197" y="1477"/>
                  </a:lnTo>
                  <a:cubicBezTo>
                    <a:pt x="2190" y="1477"/>
                    <a:pt x="2184" y="1471"/>
                    <a:pt x="2184" y="1464"/>
                  </a:cubicBezTo>
                  <a:cubicBezTo>
                    <a:pt x="2184" y="1457"/>
                    <a:pt x="2190" y="1452"/>
                    <a:pt x="2197" y="1452"/>
                  </a:cubicBezTo>
                  <a:close/>
                  <a:moveTo>
                    <a:pt x="2274" y="1452"/>
                  </a:moveTo>
                  <a:lnTo>
                    <a:pt x="2299" y="1452"/>
                  </a:lnTo>
                  <a:cubicBezTo>
                    <a:pt x="2306" y="1452"/>
                    <a:pt x="2312" y="1457"/>
                    <a:pt x="2312" y="1464"/>
                  </a:cubicBezTo>
                  <a:cubicBezTo>
                    <a:pt x="2312" y="1471"/>
                    <a:pt x="2306" y="1477"/>
                    <a:pt x="2299" y="1477"/>
                  </a:cubicBezTo>
                  <a:lnTo>
                    <a:pt x="2274" y="1477"/>
                  </a:lnTo>
                  <a:cubicBezTo>
                    <a:pt x="2267" y="1477"/>
                    <a:pt x="2261" y="1471"/>
                    <a:pt x="2261" y="1464"/>
                  </a:cubicBezTo>
                  <a:cubicBezTo>
                    <a:pt x="2261" y="1457"/>
                    <a:pt x="2267" y="1452"/>
                    <a:pt x="2274" y="1452"/>
                  </a:cubicBezTo>
                  <a:close/>
                  <a:moveTo>
                    <a:pt x="2351" y="1452"/>
                  </a:moveTo>
                  <a:lnTo>
                    <a:pt x="2376" y="1452"/>
                  </a:lnTo>
                  <a:cubicBezTo>
                    <a:pt x="2383" y="1452"/>
                    <a:pt x="2389" y="1457"/>
                    <a:pt x="2389" y="1464"/>
                  </a:cubicBezTo>
                  <a:cubicBezTo>
                    <a:pt x="2389" y="1471"/>
                    <a:pt x="2383" y="1477"/>
                    <a:pt x="2376" y="1477"/>
                  </a:cubicBezTo>
                  <a:lnTo>
                    <a:pt x="2351" y="1477"/>
                  </a:lnTo>
                  <a:cubicBezTo>
                    <a:pt x="2344" y="1477"/>
                    <a:pt x="2338" y="1471"/>
                    <a:pt x="2338" y="1464"/>
                  </a:cubicBezTo>
                  <a:cubicBezTo>
                    <a:pt x="2338" y="1457"/>
                    <a:pt x="2344" y="1452"/>
                    <a:pt x="2351" y="1452"/>
                  </a:cubicBezTo>
                  <a:close/>
                  <a:moveTo>
                    <a:pt x="2427" y="1452"/>
                  </a:moveTo>
                  <a:lnTo>
                    <a:pt x="2453" y="1452"/>
                  </a:lnTo>
                  <a:cubicBezTo>
                    <a:pt x="2460" y="1452"/>
                    <a:pt x="2466" y="1457"/>
                    <a:pt x="2466" y="1464"/>
                  </a:cubicBezTo>
                  <a:cubicBezTo>
                    <a:pt x="2466" y="1471"/>
                    <a:pt x="2460" y="1477"/>
                    <a:pt x="2453" y="1477"/>
                  </a:cubicBezTo>
                  <a:lnTo>
                    <a:pt x="2427" y="1477"/>
                  </a:lnTo>
                  <a:cubicBezTo>
                    <a:pt x="2420" y="1477"/>
                    <a:pt x="2415" y="1471"/>
                    <a:pt x="2415" y="1464"/>
                  </a:cubicBezTo>
                  <a:cubicBezTo>
                    <a:pt x="2415" y="1457"/>
                    <a:pt x="2420" y="1452"/>
                    <a:pt x="2427" y="1452"/>
                  </a:cubicBezTo>
                  <a:close/>
                  <a:moveTo>
                    <a:pt x="2504" y="1452"/>
                  </a:moveTo>
                  <a:lnTo>
                    <a:pt x="2530" y="1452"/>
                  </a:lnTo>
                  <a:cubicBezTo>
                    <a:pt x="2537" y="1452"/>
                    <a:pt x="2543" y="1457"/>
                    <a:pt x="2543" y="1464"/>
                  </a:cubicBezTo>
                  <a:cubicBezTo>
                    <a:pt x="2543" y="1471"/>
                    <a:pt x="2537" y="1477"/>
                    <a:pt x="2530" y="1477"/>
                  </a:cubicBezTo>
                  <a:lnTo>
                    <a:pt x="2504" y="1477"/>
                  </a:lnTo>
                  <a:cubicBezTo>
                    <a:pt x="2497" y="1477"/>
                    <a:pt x="2491" y="1471"/>
                    <a:pt x="2491" y="1464"/>
                  </a:cubicBezTo>
                  <a:cubicBezTo>
                    <a:pt x="2491" y="1457"/>
                    <a:pt x="2497" y="1452"/>
                    <a:pt x="2504" y="1452"/>
                  </a:cubicBezTo>
                  <a:close/>
                  <a:moveTo>
                    <a:pt x="2581" y="1452"/>
                  </a:moveTo>
                  <a:lnTo>
                    <a:pt x="2607" y="1452"/>
                  </a:lnTo>
                  <a:cubicBezTo>
                    <a:pt x="2614" y="1452"/>
                    <a:pt x="2619" y="1457"/>
                    <a:pt x="2619" y="1464"/>
                  </a:cubicBezTo>
                  <a:cubicBezTo>
                    <a:pt x="2619" y="1471"/>
                    <a:pt x="2614" y="1477"/>
                    <a:pt x="2607" y="1477"/>
                  </a:cubicBezTo>
                  <a:lnTo>
                    <a:pt x="2581" y="1477"/>
                  </a:lnTo>
                  <a:cubicBezTo>
                    <a:pt x="2574" y="1477"/>
                    <a:pt x="2568" y="1471"/>
                    <a:pt x="2568" y="1464"/>
                  </a:cubicBezTo>
                  <a:cubicBezTo>
                    <a:pt x="2568" y="1457"/>
                    <a:pt x="2574" y="1452"/>
                    <a:pt x="2581" y="1452"/>
                  </a:cubicBezTo>
                  <a:close/>
                  <a:moveTo>
                    <a:pt x="2658" y="1452"/>
                  </a:moveTo>
                  <a:lnTo>
                    <a:pt x="2683" y="1452"/>
                  </a:lnTo>
                  <a:cubicBezTo>
                    <a:pt x="2690" y="1452"/>
                    <a:pt x="2696" y="1457"/>
                    <a:pt x="2696" y="1464"/>
                  </a:cubicBezTo>
                  <a:cubicBezTo>
                    <a:pt x="2696" y="1471"/>
                    <a:pt x="2690" y="1477"/>
                    <a:pt x="2683" y="1477"/>
                  </a:cubicBezTo>
                  <a:lnTo>
                    <a:pt x="2658" y="1477"/>
                  </a:lnTo>
                  <a:cubicBezTo>
                    <a:pt x="2651" y="1477"/>
                    <a:pt x="2645" y="1471"/>
                    <a:pt x="2645" y="1464"/>
                  </a:cubicBezTo>
                  <a:cubicBezTo>
                    <a:pt x="2645" y="1457"/>
                    <a:pt x="2651" y="1452"/>
                    <a:pt x="2658" y="1452"/>
                  </a:cubicBezTo>
                  <a:close/>
                  <a:moveTo>
                    <a:pt x="2735" y="1452"/>
                  </a:moveTo>
                  <a:lnTo>
                    <a:pt x="2760" y="1452"/>
                  </a:lnTo>
                  <a:cubicBezTo>
                    <a:pt x="2767" y="1452"/>
                    <a:pt x="2773" y="1457"/>
                    <a:pt x="2773" y="1464"/>
                  </a:cubicBezTo>
                  <a:cubicBezTo>
                    <a:pt x="2773" y="1471"/>
                    <a:pt x="2767" y="1477"/>
                    <a:pt x="2760" y="1477"/>
                  </a:cubicBezTo>
                  <a:lnTo>
                    <a:pt x="2735" y="1477"/>
                  </a:lnTo>
                  <a:cubicBezTo>
                    <a:pt x="2728" y="1477"/>
                    <a:pt x="2722" y="1471"/>
                    <a:pt x="2722" y="1464"/>
                  </a:cubicBezTo>
                  <a:cubicBezTo>
                    <a:pt x="2722" y="1457"/>
                    <a:pt x="2728" y="1452"/>
                    <a:pt x="2735" y="1452"/>
                  </a:cubicBezTo>
                  <a:close/>
                  <a:moveTo>
                    <a:pt x="2811" y="1452"/>
                  </a:moveTo>
                  <a:lnTo>
                    <a:pt x="2837" y="1452"/>
                  </a:lnTo>
                  <a:cubicBezTo>
                    <a:pt x="2844" y="1452"/>
                    <a:pt x="2850" y="1457"/>
                    <a:pt x="2850" y="1464"/>
                  </a:cubicBezTo>
                  <a:cubicBezTo>
                    <a:pt x="2850" y="1471"/>
                    <a:pt x="2844" y="1477"/>
                    <a:pt x="2837" y="1477"/>
                  </a:cubicBezTo>
                  <a:lnTo>
                    <a:pt x="2811" y="1477"/>
                  </a:lnTo>
                  <a:cubicBezTo>
                    <a:pt x="2804" y="1477"/>
                    <a:pt x="2799" y="1471"/>
                    <a:pt x="2799" y="1464"/>
                  </a:cubicBezTo>
                  <a:cubicBezTo>
                    <a:pt x="2799" y="1457"/>
                    <a:pt x="2804" y="1452"/>
                    <a:pt x="2811" y="1452"/>
                  </a:cubicBezTo>
                  <a:close/>
                  <a:moveTo>
                    <a:pt x="2888" y="1452"/>
                  </a:moveTo>
                  <a:lnTo>
                    <a:pt x="2914" y="1452"/>
                  </a:lnTo>
                  <a:cubicBezTo>
                    <a:pt x="2921" y="1452"/>
                    <a:pt x="2927" y="1457"/>
                    <a:pt x="2927" y="1464"/>
                  </a:cubicBezTo>
                  <a:cubicBezTo>
                    <a:pt x="2927" y="1471"/>
                    <a:pt x="2921" y="1477"/>
                    <a:pt x="2914" y="1477"/>
                  </a:cubicBezTo>
                  <a:lnTo>
                    <a:pt x="2888" y="1477"/>
                  </a:lnTo>
                  <a:cubicBezTo>
                    <a:pt x="2881" y="1477"/>
                    <a:pt x="2875" y="1471"/>
                    <a:pt x="2875" y="1464"/>
                  </a:cubicBezTo>
                  <a:cubicBezTo>
                    <a:pt x="2875" y="1457"/>
                    <a:pt x="2881" y="1452"/>
                    <a:pt x="2888" y="1452"/>
                  </a:cubicBezTo>
                  <a:close/>
                  <a:moveTo>
                    <a:pt x="2965" y="1452"/>
                  </a:moveTo>
                  <a:lnTo>
                    <a:pt x="2991" y="1452"/>
                  </a:lnTo>
                  <a:cubicBezTo>
                    <a:pt x="2998" y="1452"/>
                    <a:pt x="3003" y="1457"/>
                    <a:pt x="3003" y="1464"/>
                  </a:cubicBezTo>
                  <a:cubicBezTo>
                    <a:pt x="3003" y="1471"/>
                    <a:pt x="2998" y="1477"/>
                    <a:pt x="2991" y="1477"/>
                  </a:cubicBezTo>
                  <a:lnTo>
                    <a:pt x="2965" y="1477"/>
                  </a:lnTo>
                  <a:cubicBezTo>
                    <a:pt x="2958" y="1477"/>
                    <a:pt x="2952" y="1471"/>
                    <a:pt x="2952" y="1464"/>
                  </a:cubicBezTo>
                  <a:cubicBezTo>
                    <a:pt x="2952" y="1457"/>
                    <a:pt x="2958" y="1452"/>
                    <a:pt x="2965" y="1452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7"/>
                    <a:pt x="3030" y="1421"/>
                    <a:pt x="3037" y="1421"/>
                  </a:cubicBezTo>
                  <a:cubicBezTo>
                    <a:pt x="3044" y="1421"/>
                    <a:pt x="3050" y="1427"/>
                    <a:pt x="3050" y="1434"/>
                  </a:cubicBezTo>
                  <a:lnTo>
                    <a:pt x="3050" y="1459"/>
                  </a:lnTo>
                  <a:cubicBezTo>
                    <a:pt x="3050" y="1466"/>
                    <a:pt x="3044" y="1472"/>
                    <a:pt x="3037" y="1472"/>
                  </a:cubicBezTo>
                  <a:cubicBezTo>
                    <a:pt x="3030" y="1472"/>
                    <a:pt x="3024" y="1466"/>
                    <a:pt x="3024" y="1459"/>
                  </a:cubicBezTo>
                  <a:close/>
                  <a:moveTo>
                    <a:pt x="3024" y="1383"/>
                  </a:moveTo>
                  <a:lnTo>
                    <a:pt x="3024" y="1357"/>
                  </a:lnTo>
                  <a:cubicBezTo>
                    <a:pt x="3024" y="1350"/>
                    <a:pt x="3030" y="1344"/>
                    <a:pt x="3037" y="1344"/>
                  </a:cubicBezTo>
                  <a:cubicBezTo>
                    <a:pt x="3044" y="1344"/>
                    <a:pt x="3050" y="1350"/>
                    <a:pt x="3050" y="1357"/>
                  </a:cubicBezTo>
                  <a:lnTo>
                    <a:pt x="3050" y="1383"/>
                  </a:lnTo>
                  <a:cubicBezTo>
                    <a:pt x="3050" y="1390"/>
                    <a:pt x="3044" y="1395"/>
                    <a:pt x="3037" y="1395"/>
                  </a:cubicBezTo>
                  <a:cubicBezTo>
                    <a:pt x="3030" y="1395"/>
                    <a:pt x="3024" y="1390"/>
                    <a:pt x="3024" y="1383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30" y="1267"/>
                    <a:pt x="3037" y="1267"/>
                  </a:cubicBezTo>
                  <a:cubicBezTo>
                    <a:pt x="3044" y="1267"/>
                    <a:pt x="3050" y="1273"/>
                    <a:pt x="3050" y="1280"/>
                  </a:cubicBezTo>
                  <a:lnTo>
                    <a:pt x="3050" y="1306"/>
                  </a:lnTo>
                  <a:cubicBezTo>
                    <a:pt x="3050" y="1313"/>
                    <a:pt x="3044" y="1319"/>
                    <a:pt x="3037" y="1319"/>
                  </a:cubicBezTo>
                  <a:cubicBezTo>
                    <a:pt x="3030" y="1319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30" y="1191"/>
                    <a:pt x="3037" y="1191"/>
                  </a:cubicBezTo>
                  <a:cubicBezTo>
                    <a:pt x="3044" y="1191"/>
                    <a:pt x="3050" y="1196"/>
                    <a:pt x="3050" y="1203"/>
                  </a:cubicBezTo>
                  <a:lnTo>
                    <a:pt x="3050" y="1229"/>
                  </a:lnTo>
                  <a:cubicBezTo>
                    <a:pt x="3050" y="1236"/>
                    <a:pt x="3044" y="1242"/>
                    <a:pt x="3037" y="1242"/>
                  </a:cubicBezTo>
                  <a:cubicBezTo>
                    <a:pt x="3030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7"/>
                  </a:lnTo>
                  <a:cubicBezTo>
                    <a:pt x="3024" y="1119"/>
                    <a:pt x="3030" y="1114"/>
                    <a:pt x="3037" y="1114"/>
                  </a:cubicBezTo>
                  <a:cubicBezTo>
                    <a:pt x="3044" y="1114"/>
                    <a:pt x="3050" y="1119"/>
                    <a:pt x="3050" y="1127"/>
                  </a:cubicBezTo>
                  <a:lnTo>
                    <a:pt x="3050" y="1152"/>
                  </a:lnTo>
                  <a:cubicBezTo>
                    <a:pt x="3050" y="1159"/>
                    <a:pt x="3044" y="1165"/>
                    <a:pt x="3037" y="1165"/>
                  </a:cubicBezTo>
                  <a:cubicBezTo>
                    <a:pt x="3030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3"/>
                    <a:pt x="3030" y="1037"/>
                    <a:pt x="3037" y="1037"/>
                  </a:cubicBezTo>
                  <a:cubicBezTo>
                    <a:pt x="3044" y="1037"/>
                    <a:pt x="3050" y="1043"/>
                    <a:pt x="3050" y="1050"/>
                  </a:cubicBezTo>
                  <a:lnTo>
                    <a:pt x="3050" y="1075"/>
                  </a:lnTo>
                  <a:cubicBezTo>
                    <a:pt x="3050" y="1082"/>
                    <a:pt x="3044" y="1088"/>
                    <a:pt x="3037" y="1088"/>
                  </a:cubicBezTo>
                  <a:cubicBezTo>
                    <a:pt x="3030" y="1088"/>
                    <a:pt x="3024" y="1082"/>
                    <a:pt x="3024" y="1075"/>
                  </a:cubicBezTo>
                  <a:close/>
                  <a:moveTo>
                    <a:pt x="3024" y="999"/>
                  </a:moveTo>
                  <a:lnTo>
                    <a:pt x="3024" y="973"/>
                  </a:lnTo>
                  <a:cubicBezTo>
                    <a:pt x="3024" y="966"/>
                    <a:pt x="3030" y="960"/>
                    <a:pt x="3037" y="960"/>
                  </a:cubicBezTo>
                  <a:cubicBezTo>
                    <a:pt x="3044" y="960"/>
                    <a:pt x="3050" y="966"/>
                    <a:pt x="3050" y="973"/>
                  </a:cubicBezTo>
                  <a:lnTo>
                    <a:pt x="3050" y="999"/>
                  </a:lnTo>
                  <a:cubicBezTo>
                    <a:pt x="3050" y="1006"/>
                    <a:pt x="3044" y="1011"/>
                    <a:pt x="3037" y="1011"/>
                  </a:cubicBezTo>
                  <a:cubicBezTo>
                    <a:pt x="3030" y="1011"/>
                    <a:pt x="3024" y="1006"/>
                    <a:pt x="3024" y="999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30" y="883"/>
                    <a:pt x="3037" y="883"/>
                  </a:cubicBezTo>
                  <a:cubicBezTo>
                    <a:pt x="3044" y="883"/>
                    <a:pt x="3050" y="889"/>
                    <a:pt x="3050" y="896"/>
                  </a:cubicBezTo>
                  <a:lnTo>
                    <a:pt x="3050" y="922"/>
                  </a:lnTo>
                  <a:cubicBezTo>
                    <a:pt x="3050" y="929"/>
                    <a:pt x="3044" y="935"/>
                    <a:pt x="3037" y="935"/>
                  </a:cubicBezTo>
                  <a:cubicBezTo>
                    <a:pt x="3030" y="935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30" y="807"/>
                    <a:pt x="3037" y="807"/>
                  </a:cubicBezTo>
                  <a:cubicBezTo>
                    <a:pt x="3044" y="807"/>
                    <a:pt x="3050" y="812"/>
                    <a:pt x="3050" y="819"/>
                  </a:cubicBezTo>
                  <a:lnTo>
                    <a:pt x="3050" y="845"/>
                  </a:lnTo>
                  <a:cubicBezTo>
                    <a:pt x="3050" y="852"/>
                    <a:pt x="3044" y="858"/>
                    <a:pt x="3037" y="858"/>
                  </a:cubicBezTo>
                  <a:cubicBezTo>
                    <a:pt x="3030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3"/>
                  </a:lnTo>
                  <a:cubicBezTo>
                    <a:pt x="3024" y="735"/>
                    <a:pt x="3030" y="730"/>
                    <a:pt x="3037" y="730"/>
                  </a:cubicBezTo>
                  <a:cubicBezTo>
                    <a:pt x="3044" y="730"/>
                    <a:pt x="3050" y="735"/>
                    <a:pt x="3050" y="743"/>
                  </a:cubicBezTo>
                  <a:lnTo>
                    <a:pt x="3050" y="768"/>
                  </a:lnTo>
                  <a:cubicBezTo>
                    <a:pt x="3050" y="775"/>
                    <a:pt x="3044" y="781"/>
                    <a:pt x="3037" y="781"/>
                  </a:cubicBezTo>
                  <a:cubicBezTo>
                    <a:pt x="3030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9"/>
                    <a:pt x="3030" y="653"/>
                    <a:pt x="3037" y="653"/>
                  </a:cubicBezTo>
                  <a:cubicBezTo>
                    <a:pt x="3044" y="653"/>
                    <a:pt x="3050" y="659"/>
                    <a:pt x="3050" y="666"/>
                  </a:cubicBezTo>
                  <a:lnTo>
                    <a:pt x="3050" y="691"/>
                  </a:lnTo>
                  <a:cubicBezTo>
                    <a:pt x="3050" y="698"/>
                    <a:pt x="3044" y="704"/>
                    <a:pt x="3037" y="704"/>
                  </a:cubicBezTo>
                  <a:cubicBezTo>
                    <a:pt x="3030" y="704"/>
                    <a:pt x="3024" y="698"/>
                    <a:pt x="3024" y="691"/>
                  </a:cubicBezTo>
                  <a:close/>
                  <a:moveTo>
                    <a:pt x="3024" y="615"/>
                  </a:moveTo>
                  <a:lnTo>
                    <a:pt x="3024" y="589"/>
                  </a:lnTo>
                  <a:cubicBezTo>
                    <a:pt x="3024" y="582"/>
                    <a:pt x="3030" y="576"/>
                    <a:pt x="3037" y="576"/>
                  </a:cubicBezTo>
                  <a:cubicBezTo>
                    <a:pt x="3044" y="576"/>
                    <a:pt x="3050" y="582"/>
                    <a:pt x="3050" y="589"/>
                  </a:cubicBezTo>
                  <a:lnTo>
                    <a:pt x="3050" y="615"/>
                  </a:lnTo>
                  <a:cubicBezTo>
                    <a:pt x="3050" y="622"/>
                    <a:pt x="3044" y="627"/>
                    <a:pt x="3037" y="627"/>
                  </a:cubicBezTo>
                  <a:cubicBezTo>
                    <a:pt x="3030" y="627"/>
                    <a:pt x="3024" y="622"/>
                    <a:pt x="3024" y="615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30" y="499"/>
                    <a:pt x="3037" y="499"/>
                  </a:cubicBezTo>
                  <a:cubicBezTo>
                    <a:pt x="3044" y="499"/>
                    <a:pt x="3050" y="505"/>
                    <a:pt x="3050" y="512"/>
                  </a:cubicBezTo>
                  <a:lnTo>
                    <a:pt x="3050" y="538"/>
                  </a:lnTo>
                  <a:cubicBezTo>
                    <a:pt x="3050" y="545"/>
                    <a:pt x="3044" y="551"/>
                    <a:pt x="3037" y="551"/>
                  </a:cubicBezTo>
                  <a:cubicBezTo>
                    <a:pt x="3030" y="551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30" y="423"/>
                    <a:pt x="3037" y="423"/>
                  </a:cubicBezTo>
                  <a:cubicBezTo>
                    <a:pt x="3044" y="423"/>
                    <a:pt x="3050" y="428"/>
                    <a:pt x="3050" y="435"/>
                  </a:cubicBezTo>
                  <a:lnTo>
                    <a:pt x="3050" y="461"/>
                  </a:lnTo>
                  <a:cubicBezTo>
                    <a:pt x="3050" y="468"/>
                    <a:pt x="3044" y="474"/>
                    <a:pt x="3037" y="474"/>
                  </a:cubicBezTo>
                  <a:cubicBezTo>
                    <a:pt x="3030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9"/>
                  </a:lnTo>
                  <a:cubicBezTo>
                    <a:pt x="3024" y="351"/>
                    <a:pt x="3030" y="346"/>
                    <a:pt x="3037" y="346"/>
                  </a:cubicBezTo>
                  <a:cubicBezTo>
                    <a:pt x="3044" y="346"/>
                    <a:pt x="3050" y="351"/>
                    <a:pt x="3050" y="359"/>
                  </a:cubicBezTo>
                  <a:lnTo>
                    <a:pt x="3050" y="384"/>
                  </a:lnTo>
                  <a:cubicBezTo>
                    <a:pt x="3050" y="391"/>
                    <a:pt x="3044" y="397"/>
                    <a:pt x="3037" y="397"/>
                  </a:cubicBezTo>
                  <a:cubicBezTo>
                    <a:pt x="3030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5"/>
                    <a:pt x="3030" y="269"/>
                    <a:pt x="3037" y="269"/>
                  </a:cubicBezTo>
                  <a:cubicBezTo>
                    <a:pt x="3044" y="269"/>
                    <a:pt x="3050" y="275"/>
                    <a:pt x="3050" y="282"/>
                  </a:cubicBezTo>
                  <a:lnTo>
                    <a:pt x="3050" y="307"/>
                  </a:lnTo>
                  <a:cubicBezTo>
                    <a:pt x="3050" y="314"/>
                    <a:pt x="3044" y="320"/>
                    <a:pt x="3037" y="320"/>
                  </a:cubicBezTo>
                  <a:cubicBezTo>
                    <a:pt x="3030" y="320"/>
                    <a:pt x="3024" y="314"/>
                    <a:pt x="3024" y="307"/>
                  </a:cubicBezTo>
                  <a:close/>
                  <a:moveTo>
                    <a:pt x="3024" y="231"/>
                  </a:moveTo>
                  <a:lnTo>
                    <a:pt x="3024" y="205"/>
                  </a:lnTo>
                  <a:cubicBezTo>
                    <a:pt x="3024" y="198"/>
                    <a:pt x="3030" y="192"/>
                    <a:pt x="3037" y="192"/>
                  </a:cubicBezTo>
                  <a:cubicBezTo>
                    <a:pt x="3044" y="192"/>
                    <a:pt x="3050" y="198"/>
                    <a:pt x="3050" y="205"/>
                  </a:cubicBezTo>
                  <a:lnTo>
                    <a:pt x="3050" y="231"/>
                  </a:lnTo>
                  <a:cubicBezTo>
                    <a:pt x="3050" y="238"/>
                    <a:pt x="3044" y="243"/>
                    <a:pt x="3037" y="243"/>
                  </a:cubicBezTo>
                  <a:cubicBezTo>
                    <a:pt x="3030" y="243"/>
                    <a:pt x="3024" y="238"/>
                    <a:pt x="3024" y="231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30" y="115"/>
                    <a:pt x="3037" y="115"/>
                  </a:cubicBezTo>
                  <a:cubicBezTo>
                    <a:pt x="3044" y="115"/>
                    <a:pt x="3050" y="121"/>
                    <a:pt x="3050" y="128"/>
                  </a:cubicBezTo>
                  <a:lnTo>
                    <a:pt x="3050" y="154"/>
                  </a:lnTo>
                  <a:cubicBezTo>
                    <a:pt x="3050" y="161"/>
                    <a:pt x="3044" y="167"/>
                    <a:pt x="3037" y="167"/>
                  </a:cubicBezTo>
                  <a:cubicBezTo>
                    <a:pt x="3030" y="167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30" y="39"/>
                    <a:pt x="3037" y="39"/>
                  </a:cubicBezTo>
                  <a:cubicBezTo>
                    <a:pt x="3044" y="39"/>
                    <a:pt x="3050" y="44"/>
                    <a:pt x="3050" y="51"/>
                  </a:cubicBezTo>
                  <a:lnTo>
                    <a:pt x="3050" y="77"/>
                  </a:lnTo>
                  <a:cubicBezTo>
                    <a:pt x="3050" y="84"/>
                    <a:pt x="3044" y="90"/>
                    <a:pt x="3037" y="90"/>
                  </a:cubicBezTo>
                  <a:cubicBezTo>
                    <a:pt x="3030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5" y="20"/>
                    <a:pt x="2985" y="13"/>
                  </a:cubicBezTo>
                  <a:cubicBezTo>
                    <a:pt x="2985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7" y="6"/>
                    <a:pt x="3037" y="13"/>
                  </a:cubicBezTo>
                  <a:cubicBezTo>
                    <a:pt x="3037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1" y="26"/>
                  </a:lnTo>
                  <a:cubicBezTo>
                    <a:pt x="2914" y="26"/>
                    <a:pt x="2909" y="20"/>
                    <a:pt x="2909" y="13"/>
                  </a:cubicBezTo>
                  <a:cubicBezTo>
                    <a:pt x="2909" y="6"/>
                    <a:pt x="2914" y="0"/>
                    <a:pt x="2921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5" y="26"/>
                  </a:lnTo>
                  <a:cubicBezTo>
                    <a:pt x="2838" y="26"/>
                    <a:pt x="2832" y="20"/>
                    <a:pt x="2832" y="13"/>
                  </a:cubicBezTo>
                  <a:cubicBezTo>
                    <a:pt x="2832" y="6"/>
                    <a:pt x="2838" y="0"/>
                    <a:pt x="2845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3" y="26"/>
                  </a:moveTo>
                  <a:lnTo>
                    <a:pt x="2768" y="26"/>
                  </a:lnTo>
                  <a:cubicBezTo>
                    <a:pt x="2761" y="26"/>
                    <a:pt x="2755" y="20"/>
                    <a:pt x="2755" y="13"/>
                  </a:cubicBezTo>
                  <a:cubicBezTo>
                    <a:pt x="2755" y="6"/>
                    <a:pt x="2761" y="0"/>
                    <a:pt x="2768" y="0"/>
                  </a:cubicBezTo>
                  <a:lnTo>
                    <a:pt x="2793" y="0"/>
                  </a:lnTo>
                  <a:cubicBezTo>
                    <a:pt x="2801" y="0"/>
                    <a:pt x="2806" y="6"/>
                    <a:pt x="2806" y="13"/>
                  </a:cubicBezTo>
                  <a:cubicBezTo>
                    <a:pt x="2806" y="20"/>
                    <a:pt x="2801" y="26"/>
                    <a:pt x="2793" y="26"/>
                  </a:cubicBezTo>
                  <a:close/>
                  <a:moveTo>
                    <a:pt x="2717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7" y="0"/>
                  </a:lnTo>
                  <a:cubicBezTo>
                    <a:pt x="2724" y="0"/>
                    <a:pt x="2729" y="6"/>
                    <a:pt x="2729" y="13"/>
                  </a:cubicBezTo>
                  <a:cubicBezTo>
                    <a:pt x="2729" y="20"/>
                    <a:pt x="2724" y="26"/>
                    <a:pt x="2717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1" y="20"/>
                    <a:pt x="2601" y="13"/>
                  </a:cubicBezTo>
                  <a:cubicBezTo>
                    <a:pt x="2601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3" y="6"/>
                    <a:pt x="2653" y="13"/>
                  </a:cubicBezTo>
                  <a:cubicBezTo>
                    <a:pt x="2653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7" y="26"/>
                  </a:lnTo>
                  <a:cubicBezTo>
                    <a:pt x="2530" y="26"/>
                    <a:pt x="2525" y="20"/>
                    <a:pt x="2525" y="13"/>
                  </a:cubicBezTo>
                  <a:cubicBezTo>
                    <a:pt x="2525" y="6"/>
                    <a:pt x="2530" y="0"/>
                    <a:pt x="2537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1" y="26"/>
                  </a:lnTo>
                  <a:cubicBezTo>
                    <a:pt x="2454" y="26"/>
                    <a:pt x="2448" y="20"/>
                    <a:pt x="2448" y="13"/>
                  </a:cubicBezTo>
                  <a:cubicBezTo>
                    <a:pt x="2448" y="6"/>
                    <a:pt x="2454" y="0"/>
                    <a:pt x="2461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09" y="26"/>
                  </a:moveTo>
                  <a:lnTo>
                    <a:pt x="2384" y="26"/>
                  </a:lnTo>
                  <a:cubicBezTo>
                    <a:pt x="2377" y="26"/>
                    <a:pt x="2371" y="20"/>
                    <a:pt x="2371" y="13"/>
                  </a:cubicBezTo>
                  <a:cubicBezTo>
                    <a:pt x="2371" y="6"/>
                    <a:pt x="2377" y="0"/>
                    <a:pt x="2384" y="0"/>
                  </a:cubicBezTo>
                  <a:lnTo>
                    <a:pt x="2409" y="0"/>
                  </a:lnTo>
                  <a:cubicBezTo>
                    <a:pt x="2417" y="0"/>
                    <a:pt x="2422" y="6"/>
                    <a:pt x="2422" y="13"/>
                  </a:cubicBezTo>
                  <a:cubicBezTo>
                    <a:pt x="2422" y="20"/>
                    <a:pt x="2417" y="26"/>
                    <a:pt x="2409" y="26"/>
                  </a:cubicBezTo>
                  <a:close/>
                  <a:moveTo>
                    <a:pt x="2333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3" y="0"/>
                  </a:lnTo>
                  <a:cubicBezTo>
                    <a:pt x="2340" y="0"/>
                    <a:pt x="2345" y="6"/>
                    <a:pt x="2345" y="13"/>
                  </a:cubicBezTo>
                  <a:cubicBezTo>
                    <a:pt x="2345" y="20"/>
                    <a:pt x="2340" y="26"/>
                    <a:pt x="2333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7" y="20"/>
                    <a:pt x="2217" y="13"/>
                  </a:cubicBezTo>
                  <a:cubicBezTo>
                    <a:pt x="2217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9" y="6"/>
                    <a:pt x="2269" y="13"/>
                  </a:cubicBezTo>
                  <a:cubicBezTo>
                    <a:pt x="2269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3" y="26"/>
                  </a:lnTo>
                  <a:cubicBezTo>
                    <a:pt x="2146" y="26"/>
                    <a:pt x="2141" y="20"/>
                    <a:pt x="2141" y="13"/>
                  </a:cubicBezTo>
                  <a:cubicBezTo>
                    <a:pt x="2141" y="6"/>
                    <a:pt x="2146" y="0"/>
                    <a:pt x="2153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7" y="26"/>
                  </a:lnTo>
                  <a:cubicBezTo>
                    <a:pt x="2070" y="26"/>
                    <a:pt x="2064" y="20"/>
                    <a:pt x="2064" y="13"/>
                  </a:cubicBezTo>
                  <a:cubicBezTo>
                    <a:pt x="2064" y="6"/>
                    <a:pt x="2070" y="0"/>
                    <a:pt x="2077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5" y="26"/>
                  </a:moveTo>
                  <a:lnTo>
                    <a:pt x="2000" y="26"/>
                  </a:lnTo>
                  <a:cubicBezTo>
                    <a:pt x="1993" y="26"/>
                    <a:pt x="1987" y="20"/>
                    <a:pt x="1987" y="13"/>
                  </a:cubicBezTo>
                  <a:cubicBezTo>
                    <a:pt x="1987" y="6"/>
                    <a:pt x="1993" y="0"/>
                    <a:pt x="2000" y="0"/>
                  </a:cubicBezTo>
                  <a:lnTo>
                    <a:pt x="2025" y="0"/>
                  </a:lnTo>
                  <a:cubicBezTo>
                    <a:pt x="2033" y="0"/>
                    <a:pt x="2038" y="6"/>
                    <a:pt x="2038" y="13"/>
                  </a:cubicBezTo>
                  <a:cubicBezTo>
                    <a:pt x="2038" y="20"/>
                    <a:pt x="2033" y="26"/>
                    <a:pt x="2025" y="26"/>
                  </a:cubicBezTo>
                  <a:close/>
                  <a:moveTo>
                    <a:pt x="1949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9" y="0"/>
                  </a:lnTo>
                  <a:cubicBezTo>
                    <a:pt x="1956" y="0"/>
                    <a:pt x="1961" y="6"/>
                    <a:pt x="1961" y="13"/>
                  </a:cubicBezTo>
                  <a:cubicBezTo>
                    <a:pt x="1961" y="20"/>
                    <a:pt x="1956" y="26"/>
                    <a:pt x="1949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3" y="20"/>
                    <a:pt x="1833" y="13"/>
                  </a:cubicBezTo>
                  <a:cubicBezTo>
                    <a:pt x="1833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5" y="6"/>
                    <a:pt x="1885" y="13"/>
                  </a:cubicBezTo>
                  <a:cubicBezTo>
                    <a:pt x="1885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69" y="26"/>
                  </a:lnTo>
                  <a:cubicBezTo>
                    <a:pt x="1762" y="26"/>
                    <a:pt x="1757" y="20"/>
                    <a:pt x="1757" y="13"/>
                  </a:cubicBezTo>
                  <a:cubicBezTo>
                    <a:pt x="1757" y="6"/>
                    <a:pt x="1762" y="0"/>
                    <a:pt x="1769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3" y="26"/>
                  </a:lnTo>
                  <a:cubicBezTo>
                    <a:pt x="1686" y="26"/>
                    <a:pt x="1680" y="20"/>
                    <a:pt x="1680" y="13"/>
                  </a:cubicBezTo>
                  <a:cubicBezTo>
                    <a:pt x="1680" y="6"/>
                    <a:pt x="1686" y="0"/>
                    <a:pt x="1693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1" y="26"/>
                  </a:moveTo>
                  <a:lnTo>
                    <a:pt x="1616" y="26"/>
                  </a:lnTo>
                  <a:cubicBezTo>
                    <a:pt x="1609" y="26"/>
                    <a:pt x="1603" y="20"/>
                    <a:pt x="1603" y="13"/>
                  </a:cubicBezTo>
                  <a:cubicBezTo>
                    <a:pt x="1603" y="6"/>
                    <a:pt x="1609" y="0"/>
                    <a:pt x="1616" y="0"/>
                  </a:cubicBezTo>
                  <a:lnTo>
                    <a:pt x="1641" y="0"/>
                  </a:lnTo>
                  <a:cubicBezTo>
                    <a:pt x="1649" y="0"/>
                    <a:pt x="1654" y="6"/>
                    <a:pt x="1654" y="13"/>
                  </a:cubicBezTo>
                  <a:cubicBezTo>
                    <a:pt x="1654" y="20"/>
                    <a:pt x="1649" y="26"/>
                    <a:pt x="1641" y="26"/>
                  </a:cubicBezTo>
                  <a:close/>
                  <a:moveTo>
                    <a:pt x="1565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5" y="0"/>
                  </a:lnTo>
                  <a:cubicBezTo>
                    <a:pt x="1572" y="0"/>
                    <a:pt x="1577" y="6"/>
                    <a:pt x="1577" y="13"/>
                  </a:cubicBezTo>
                  <a:cubicBezTo>
                    <a:pt x="1577" y="20"/>
                    <a:pt x="1572" y="26"/>
                    <a:pt x="1565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49" y="20"/>
                    <a:pt x="1449" y="13"/>
                  </a:cubicBezTo>
                  <a:cubicBezTo>
                    <a:pt x="1449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1" y="6"/>
                    <a:pt x="1501" y="13"/>
                  </a:cubicBezTo>
                  <a:cubicBezTo>
                    <a:pt x="1501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5" y="26"/>
                  </a:lnTo>
                  <a:cubicBezTo>
                    <a:pt x="1378" y="26"/>
                    <a:pt x="1373" y="20"/>
                    <a:pt x="1373" y="13"/>
                  </a:cubicBezTo>
                  <a:cubicBezTo>
                    <a:pt x="1373" y="6"/>
                    <a:pt x="1378" y="0"/>
                    <a:pt x="1385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9" y="26"/>
                  </a:lnTo>
                  <a:cubicBezTo>
                    <a:pt x="1302" y="26"/>
                    <a:pt x="1296" y="20"/>
                    <a:pt x="1296" y="13"/>
                  </a:cubicBezTo>
                  <a:cubicBezTo>
                    <a:pt x="1296" y="6"/>
                    <a:pt x="1302" y="0"/>
                    <a:pt x="1309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7" y="26"/>
                  </a:moveTo>
                  <a:lnTo>
                    <a:pt x="1232" y="26"/>
                  </a:lnTo>
                  <a:cubicBezTo>
                    <a:pt x="1225" y="26"/>
                    <a:pt x="1219" y="20"/>
                    <a:pt x="1219" y="13"/>
                  </a:cubicBezTo>
                  <a:cubicBezTo>
                    <a:pt x="1219" y="6"/>
                    <a:pt x="1225" y="0"/>
                    <a:pt x="1232" y="0"/>
                  </a:cubicBezTo>
                  <a:lnTo>
                    <a:pt x="1257" y="0"/>
                  </a:lnTo>
                  <a:cubicBezTo>
                    <a:pt x="1265" y="0"/>
                    <a:pt x="1270" y="6"/>
                    <a:pt x="1270" y="13"/>
                  </a:cubicBezTo>
                  <a:cubicBezTo>
                    <a:pt x="1270" y="20"/>
                    <a:pt x="1265" y="26"/>
                    <a:pt x="1257" y="26"/>
                  </a:cubicBezTo>
                  <a:close/>
                  <a:moveTo>
                    <a:pt x="1181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1" y="0"/>
                  </a:lnTo>
                  <a:cubicBezTo>
                    <a:pt x="1188" y="0"/>
                    <a:pt x="1193" y="6"/>
                    <a:pt x="1193" y="13"/>
                  </a:cubicBezTo>
                  <a:cubicBezTo>
                    <a:pt x="1193" y="20"/>
                    <a:pt x="1188" y="26"/>
                    <a:pt x="1181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5" y="20"/>
                    <a:pt x="1065" y="13"/>
                  </a:cubicBezTo>
                  <a:cubicBezTo>
                    <a:pt x="1065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7" y="6"/>
                    <a:pt x="1117" y="13"/>
                  </a:cubicBezTo>
                  <a:cubicBezTo>
                    <a:pt x="1117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1" y="26"/>
                  </a:lnTo>
                  <a:cubicBezTo>
                    <a:pt x="994" y="26"/>
                    <a:pt x="989" y="20"/>
                    <a:pt x="989" y="13"/>
                  </a:cubicBezTo>
                  <a:cubicBezTo>
                    <a:pt x="989" y="6"/>
                    <a:pt x="994" y="0"/>
                    <a:pt x="1001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5" y="26"/>
                  </a:lnTo>
                  <a:cubicBezTo>
                    <a:pt x="918" y="26"/>
                    <a:pt x="912" y="20"/>
                    <a:pt x="912" y="13"/>
                  </a:cubicBezTo>
                  <a:cubicBezTo>
                    <a:pt x="912" y="6"/>
                    <a:pt x="918" y="0"/>
                    <a:pt x="925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3" y="26"/>
                  </a:moveTo>
                  <a:lnTo>
                    <a:pt x="848" y="26"/>
                  </a:lnTo>
                  <a:cubicBezTo>
                    <a:pt x="841" y="26"/>
                    <a:pt x="835" y="20"/>
                    <a:pt x="835" y="13"/>
                  </a:cubicBezTo>
                  <a:cubicBezTo>
                    <a:pt x="835" y="6"/>
                    <a:pt x="841" y="0"/>
                    <a:pt x="848" y="0"/>
                  </a:cubicBezTo>
                  <a:lnTo>
                    <a:pt x="873" y="0"/>
                  </a:lnTo>
                  <a:cubicBezTo>
                    <a:pt x="881" y="0"/>
                    <a:pt x="886" y="6"/>
                    <a:pt x="886" y="13"/>
                  </a:cubicBezTo>
                  <a:cubicBezTo>
                    <a:pt x="886" y="20"/>
                    <a:pt x="881" y="26"/>
                    <a:pt x="873" y="26"/>
                  </a:cubicBezTo>
                  <a:close/>
                  <a:moveTo>
                    <a:pt x="797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7" y="0"/>
                  </a:lnTo>
                  <a:cubicBezTo>
                    <a:pt x="804" y="0"/>
                    <a:pt x="809" y="6"/>
                    <a:pt x="809" y="13"/>
                  </a:cubicBezTo>
                  <a:cubicBezTo>
                    <a:pt x="809" y="20"/>
                    <a:pt x="804" y="26"/>
                    <a:pt x="797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1" y="20"/>
                    <a:pt x="681" y="13"/>
                  </a:cubicBezTo>
                  <a:cubicBezTo>
                    <a:pt x="681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3" y="6"/>
                    <a:pt x="733" y="13"/>
                  </a:cubicBezTo>
                  <a:cubicBezTo>
                    <a:pt x="733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7" y="26"/>
                  </a:lnTo>
                  <a:cubicBezTo>
                    <a:pt x="610" y="26"/>
                    <a:pt x="605" y="20"/>
                    <a:pt x="605" y="13"/>
                  </a:cubicBezTo>
                  <a:cubicBezTo>
                    <a:pt x="605" y="6"/>
                    <a:pt x="610" y="0"/>
                    <a:pt x="617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1" y="26"/>
                  </a:lnTo>
                  <a:cubicBezTo>
                    <a:pt x="534" y="26"/>
                    <a:pt x="528" y="20"/>
                    <a:pt x="528" y="13"/>
                  </a:cubicBezTo>
                  <a:cubicBezTo>
                    <a:pt x="528" y="6"/>
                    <a:pt x="534" y="0"/>
                    <a:pt x="541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89" y="26"/>
                  </a:moveTo>
                  <a:lnTo>
                    <a:pt x="464" y="26"/>
                  </a:lnTo>
                  <a:cubicBezTo>
                    <a:pt x="457" y="26"/>
                    <a:pt x="451" y="20"/>
                    <a:pt x="451" y="13"/>
                  </a:cubicBezTo>
                  <a:cubicBezTo>
                    <a:pt x="451" y="6"/>
                    <a:pt x="457" y="0"/>
                    <a:pt x="464" y="0"/>
                  </a:cubicBezTo>
                  <a:lnTo>
                    <a:pt x="489" y="0"/>
                  </a:lnTo>
                  <a:cubicBezTo>
                    <a:pt x="497" y="0"/>
                    <a:pt x="502" y="6"/>
                    <a:pt x="502" y="13"/>
                  </a:cubicBezTo>
                  <a:cubicBezTo>
                    <a:pt x="502" y="20"/>
                    <a:pt x="497" y="26"/>
                    <a:pt x="489" y="26"/>
                  </a:cubicBezTo>
                  <a:close/>
                  <a:moveTo>
                    <a:pt x="413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3" y="0"/>
                  </a:lnTo>
                  <a:cubicBezTo>
                    <a:pt x="420" y="0"/>
                    <a:pt x="425" y="6"/>
                    <a:pt x="425" y="13"/>
                  </a:cubicBezTo>
                  <a:cubicBezTo>
                    <a:pt x="425" y="20"/>
                    <a:pt x="420" y="26"/>
                    <a:pt x="413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7" y="20"/>
                    <a:pt x="297" y="13"/>
                  </a:cubicBezTo>
                  <a:cubicBezTo>
                    <a:pt x="297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9" y="6"/>
                    <a:pt x="349" y="13"/>
                  </a:cubicBezTo>
                  <a:cubicBezTo>
                    <a:pt x="349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3" y="26"/>
                  </a:lnTo>
                  <a:cubicBezTo>
                    <a:pt x="226" y="26"/>
                    <a:pt x="221" y="20"/>
                    <a:pt x="221" y="13"/>
                  </a:cubicBezTo>
                  <a:cubicBezTo>
                    <a:pt x="221" y="6"/>
                    <a:pt x="226" y="0"/>
                    <a:pt x="233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7" y="26"/>
                  </a:lnTo>
                  <a:cubicBezTo>
                    <a:pt x="150" y="26"/>
                    <a:pt x="144" y="20"/>
                    <a:pt x="144" y="13"/>
                  </a:cubicBezTo>
                  <a:cubicBezTo>
                    <a:pt x="144" y="6"/>
                    <a:pt x="150" y="0"/>
                    <a:pt x="157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5" y="26"/>
                  </a:moveTo>
                  <a:lnTo>
                    <a:pt x="80" y="26"/>
                  </a:lnTo>
                  <a:cubicBezTo>
                    <a:pt x="73" y="26"/>
                    <a:pt x="67" y="20"/>
                    <a:pt x="67" y="13"/>
                  </a:cubicBezTo>
                  <a:cubicBezTo>
                    <a:pt x="67" y="6"/>
                    <a:pt x="73" y="0"/>
                    <a:pt x="80" y="0"/>
                  </a:cubicBezTo>
                  <a:lnTo>
                    <a:pt x="105" y="0"/>
                  </a:lnTo>
                  <a:cubicBezTo>
                    <a:pt x="113" y="0"/>
                    <a:pt x="118" y="6"/>
                    <a:pt x="118" y="13"/>
                  </a:cubicBezTo>
                  <a:cubicBezTo>
                    <a:pt x="118" y="20"/>
                    <a:pt x="113" y="26"/>
                    <a:pt x="105" y="26"/>
                  </a:cubicBezTo>
                  <a:close/>
                  <a:moveTo>
                    <a:pt x="29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9" y="0"/>
                  </a:lnTo>
                  <a:cubicBezTo>
                    <a:pt x="36" y="0"/>
                    <a:pt x="41" y="6"/>
                    <a:pt x="41" y="13"/>
                  </a:cubicBezTo>
                  <a:cubicBezTo>
                    <a:pt x="41" y="20"/>
                    <a:pt x="36" y="26"/>
                    <a:pt x="29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" name="Line 147"/>
            <p:cNvSpPr>
              <a:spLocks noChangeShapeType="1"/>
            </p:cNvSpPr>
            <p:nvPr/>
          </p:nvSpPr>
          <p:spPr bwMode="auto">
            <a:xfrm>
              <a:off x="5215507" y="5189505"/>
              <a:ext cx="53346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8" name="Freeform 148"/>
            <p:cNvSpPr>
              <a:spLocks/>
            </p:cNvSpPr>
            <p:nvPr/>
          </p:nvSpPr>
          <p:spPr bwMode="auto">
            <a:xfrm>
              <a:off x="5740900" y="5152042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0" name="Line 150"/>
            <p:cNvSpPr>
              <a:spLocks noChangeShapeType="1"/>
            </p:cNvSpPr>
            <p:nvPr/>
          </p:nvSpPr>
          <p:spPr bwMode="auto">
            <a:xfrm>
              <a:off x="5937545" y="4977946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1" name="Line 151"/>
            <p:cNvSpPr>
              <a:spLocks noChangeShapeType="1"/>
            </p:cNvSpPr>
            <p:nvPr/>
          </p:nvSpPr>
          <p:spPr bwMode="auto">
            <a:xfrm>
              <a:off x="6427643" y="4977946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2" name="Freeform 152"/>
            <p:cNvSpPr>
              <a:spLocks/>
            </p:cNvSpPr>
            <p:nvPr/>
          </p:nvSpPr>
          <p:spPr bwMode="auto">
            <a:xfrm>
              <a:off x="6514368" y="4940483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3" name="Line 153"/>
            <p:cNvSpPr>
              <a:spLocks noChangeShapeType="1"/>
            </p:cNvSpPr>
            <p:nvPr/>
          </p:nvSpPr>
          <p:spPr bwMode="auto">
            <a:xfrm>
              <a:off x="5937545" y="5403268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4" name="Line 154"/>
            <p:cNvSpPr>
              <a:spLocks noChangeShapeType="1"/>
            </p:cNvSpPr>
            <p:nvPr/>
          </p:nvSpPr>
          <p:spPr bwMode="auto">
            <a:xfrm>
              <a:off x="6427643" y="5403268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5" name="Freeform 155"/>
            <p:cNvSpPr>
              <a:spLocks/>
            </p:cNvSpPr>
            <p:nvPr/>
          </p:nvSpPr>
          <p:spPr bwMode="auto">
            <a:xfrm>
              <a:off x="6514368" y="5365804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6" name="Line 156"/>
            <p:cNvSpPr>
              <a:spLocks noChangeShapeType="1"/>
            </p:cNvSpPr>
            <p:nvPr/>
          </p:nvSpPr>
          <p:spPr bwMode="auto">
            <a:xfrm>
              <a:off x="5938553" y="5189505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7" name="Line 157"/>
            <p:cNvSpPr>
              <a:spLocks noChangeShapeType="1"/>
            </p:cNvSpPr>
            <p:nvPr/>
          </p:nvSpPr>
          <p:spPr bwMode="auto">
            <a:xfrm>
              <a:off x="6428651" y="5189505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8" name="Freeform 158"/>
            <p:cNvSpPr>
              <a:spLocks/>
            </p:cNvSpPr>
            <p:nvPr/>
          </p:nvSpPr>
          <p:spPr bwMode="auto">
            <a:xfrm>
              <a:off x="6515376" y="5152042"/>
              <a:ext cx="68573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8" h="67">
                  <a:moveTo>
                    <a:pt x="0" y="0"/>
                  </a:moveTo>
                  <a:lnTo>
                    <a:pt x="68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9" name="Rectangle 159"/>
            <p:cNvSpPr>
              <a:spLocks noChangeArrowheads="1"/>
            </p:cNvSpPr>
            <p:nvPr/>
          </p:nvSpPr>
          <p:spPr bwMode="auto">
            <a:xfrm>
              <a:off x="6014186" y="5110171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0" name="Rectangle 160"/>
            <p:cNvSpPr>
              <a:spLocks noChangeArrowheads="1"/>
            </p:cNvSpPr>
            <p:nvPr/>
          </p:nvSpPr>
          <p:spPr bwMode="auto">
            <a:xfrm>
              <a:off x="6014186" y="5110171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3" name="Rectangle 163"/>
            <p:cNvSpPr>
              <a:spLocks noChangeArrowheads="1"/>
            </p:cNvSpPr>
            <p:nvPr/>
          </p:nvSpPr>
          <p:spPr bwMode="auto">
            <a:xfrm>
              <a:off x="6014186" y="5323933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4" name="Rectangle 164"/>
            <p:cNvSpPr>
              <a:spLocks noChangeArrowheads="1"/>
            </p:cNvSpPr>
            <p:nvPr/>
          </p:nvSpPr>
          <p:spPr bwMode="auto">
            <a:xfrm>
              <a:off x="6014186" y="5323933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5" name="Freeform 165"/>
            <p:cNvSpPr>
              <a:spLocks/>
            </p:cNvSpPr>
            <p:nvPr/>
          </p:nvSpPr>
          <p:spPr bwMode="auto">
            <a:xfrm>
              <a:off x="5806448" y="5623641"/>
              <a:ext cx="129079" cy="574073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6" name="Freeform 166"/>
            <p:cNvSpPr>
              <a:spLocks/>
            </p:cNvSpPr>
            <p:nvPr/>
          </p:nvSpPr>
          <p:spPr bwMode="auto">
            <a:xfrm>
              <a:off x="5806448" y="5623641"/>
              <a:ext cx="129079" cy="574073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7" name="Freeform 167"/>
            <p:cNvSpPr>
              <a:spLocks/>
            </p:cNvSpPr>
            <p:nvPr/>
          </p:nvSpPr>
          <p:spPr bwMode="auto">
            <a:xfrm>
              <a:off x="6579916" y="5623641"/>
              <a:ext cx="129079" cy="574073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8" name="Freeform 168"/>
            <p:cNvSpPr>
              <a:spLocks/>
            </p:cNvSpPr>
            <p:nvPr/>
          </p:nvSpPr>
          <p:spPr bwMode="auto">
            <a:xfrm>
              <a:off x="6579916" y="5623641"/>
              <a:ext cx="129079" cy="574073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9" name="Rectangle 169"/>
            <p:cNvSpPr>
              <a:spLocks noChangeArrowheads="1"/>
            </p:cNvSpPr>
            <p:nvPr/>
          </p:nvSpPr>
          <p:spPr bwMode="auto">
            <a:xfrm>
              <a:off x="6013177" y="5622539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0" name="Rectangle 170"/>
            <p:cNvSpPr>
              <a:spLocks noChangeArrowheads="1"/>
            </p:cNvSpPr>
            <p:nvPr/>
          </p:nvSpPr>
          <p:spPr bwMode="auto">
            <a:xfrm>
              <a:off x="6013177" y="5622539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3" name="Freeform 173"/>
            <p:cNvSpPr>
              <a:spLocks noEditPoints="1"/>
            </p:cNvSpPr>
            <p:nvPr/>
          </p:nvSpPr>
          <p:spPr bwMode="auto">
            <a:xfrm>
              <a:off x="5466606" y="5559733"/>
              <a:ext cx="1299870" cy="688667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5"/>
                </a:cxn>
                <a:cxn ang="0">
                  <a:pos x="26" y="756"/>
                </a:cxn>
                <a:cxn ang="0">
                  <a:pos x="26" y="884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8"/>
                </a:cxn>
                <a:cxn ang="0">
                  <a:pos x="0" y="1447"/>
                </a:cxn>
                <a:cxn ang="0">
                  <a:pos x="161" y="1464"/>
                </a:cxn>
                <a:cxn ang="0">
                  <a:pos x="302" y="1452"/>
                </a:cxn>
                <a:cxn ang="0">
                  <a:pos x="430" y="1452"/>
                </a:cxn>
                <a:cxn ang="0">
                  <a:pos x="507" y="1452"/>
                </a:cxn>
                <a:cxn ang="0">
                  <a:pos x="648" y="1464"/>
                </a:cxn>
                <a:cxn ang="0">
                  <a:pos x="814" y="1477"/>
                </a:cxn>
                <a:cxn ang="0">
                  <a:pos x="993" y="1477"/>
                </a:cxn>
                <a:cxn ang="0">
                  <a:pos x="1160" y="1464"/>
                </a:cxn>
                <a:cxn ang="0">
                  <a:pos x="1301" y="1452"/>
                </a:cxn>
                <a:cxn ang="0">
                  <a:pos x="1429" y="1452"/>
                </a:cxn>
                <a:cxn ang="0">
                  <a:pos x="1505" y="1452"/>
                </a:cxn>
                <a:cxn ang="0">
                  <a:pos x="1646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8" y="1464"/>
                </a:cxn>
                <a:cxn ang="0">
                  <a:pos x="2299" y="1452"/>
                </a:cxn>
                <a:cxn ang="0">
                  <a:pos x="2427" y="1452"/>
                </a:cxn>
                <a:cxn ang="0">
                  <a:pos x="2504" y="1452"/>
                </a:cxn>
                <a:cxn ang="0">
                  <a:pos x="2645" y="1464"/>
                </a:cxn>
                <a:cxn ang="0">
                  <a:pos x="2811" y="1477"/>
                </a:cxn>
                <a:cxn ang="0">
                  <a:pos x="2990" y="1477"/>
                </a:cxn>
                <a:cxn ang="0">
                  <a:pos x="3036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9"/>
                </a:cxn>
                <a:cxn ang="0">
                  <a:pos x="3036" y="858"/>
                </a:cxn>
                <a:cxn ang="0">
                  <a:pos x="3049" y="691"/>
                </a:cxn>
                <a:cxn ang="0">
                  <a:pos x="3049" y="512"/>
                </a:cxn>
                <a:cxn ang="0">
                  <a:pos x="3036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6" y="0"/>
                </a:cxn>
                <a:cxn ang="0">
                  <a:pos x="2537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5" y="26"/>
                </a:cxn>
                <a:cxn ang="0">
                  <a:pos x="1884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2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0" y="0"/>
                </a:cxn>
                <a:cxn ang="0">
                  <a:pos x="374" y="13"/>
                </a:cxn>
                <a:cxn ang="0">
                  <a:pos x="233" y="26"/>
                </a:cxn>
                <a:cxn ang="0">
                  <a:pos x="105" y="26"/>
                </a:cxn>
                <a:cxn ang="0">
                  <a:pos x="28" y="26"/>
                </a:cxn>
              </a:cxnLst>
              <a:rect l="0" t="0" r="r" b="b"/>
              <a:pathLst>
                <a:path w="3049" h="1477">
                  <a:moveTo>
                    <a:pt x="26" y="39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9"/>
                  </a:lnTo>
                  <a:cubicBezTo>
                    <a:pt x="0" y="32"/>
                    <a:pt x="6" y="26"/>
                    <a:pt x="13" y="26"/>
                  </a:cubicBezTo>
                  <a:cubicBezTo>
                    <a:pt x="20" y="26"/>
                    <a:pt x="26" y="32"/>
                    <a:pt x="26" y="39"/>
                  </a:cubicBezTo>
                  <a:close/>
                  <a:moveTo>
                    <a:pt x="26" y="116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6"/>
                  </a:lnTo>
                  <a:cubicBezTo>
                    <a:pt x="0" y="108"/>
                    <a:pt x="6" y="103"/>
                    <a:pt x="13" y="103"/>
                  </a:cubicBezTo>
                  <a:cubicBezTo>
                    <a:pt x="20" y="103"/>
                    <a:pt x="26" y="108"/>
                    <a:pt x="26" y="116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80"/>
                    <a:pt x="13" y="180"/>
                  </a:cubicBezTo>
                  <a:cubicBezTo>
                    <a:pt x="20" y="180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8"/>
                    <a:pt x="13" y="308"/>
                  </a:cubicBezTo>
                  <a:cubicBezTo>
                    <a:pt x="6" y="308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2"/>
                  </a:lnTo>
                  <a:cubicBezTo>
                    <a:pt x="26" y="379"/>
                    <a:pt x="20" y="384"/>
                    <a:pt x="13" y="384"/>
                  </a:cubicBezTo>
                  <a:cubicBezTo>
                    <a:pt x="6" y="384"/>
                    <a:pt x="0" y="379"/>
                    <a:pt x="0" y="372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3"/>
                  </a:lnTo>
                  <a:cubicBezTo>
                    <a:pt x="0" y="416"/>
                    <a:pt x="6" y="410"/>
                    <a:pt x="13" y="410"/>
                  </a:cubicBezTo>
                  <a:cubicBezTo>
                    <a:pt x="20" y="410"/>
                    <a:pt x="26" y="416"/>
                    <a:pt x="26" y="423"/>
                  </a:cubicBezTo>
                  <a:close/>
                  <a:moveTo>
                    <a:pt x="26" y="500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500"/>
                  </a:lnTo>
                  <a:cubicBezTo>
                    <a:pt x="0" y="492"/>
                    <a:pt x="6" y="487"/>
                    <a:pt x="13" y="487"/>
                  </a:cubicBezTo>
                  <a:cubicBezTo>
                    <a:pt x="20" y="487"/>
                    <a:pt x="26" y="492"/>
                    <a:pt x="26" y="500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4"/>
                    <a:pt x="13" y="564"/>
                  </a:cubicBezTo>
                  <a:cubicBezTo>
                    <a:pt x="20" y="564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2"/>
                    <a:pt x="13" y="692"/>
                  </a:cubicBezTo>
                  <a:cubicBezTo>
                    <a:pt x="6" y="692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6"/>
                  </a:lnTo>
                  <a:cubicBezTo>
                    <a:pt x="26" y="763"/>
                    <a:pt x="20" y="768"/>
                    <a:pt x="13" y="768"/>
                  </a:cubicBezTo>
                  <a:cubicBezTo>
                    <a:pt x="6" y="768"/>
                    <a:pt x="0" y="763"/>
                    <a:pt x="0" y="756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7"/>
                  </a:lnTo>
                  <a:cubicBezTo>
                    <a:pt x="0" y="800"/>
                    <a:pt x="6" y="794"/>
                    <a:pt x="13" y="794"/>
                  </a:cubicBezTo>
                  <a:cubicBezTo>
                    <a:pt x="20" y="794"/>
                    <a:pt x="26" y="800"/>
                    <a:pt x="26" y="807"/>
                  </a:cubicBezTo>
                  <a:close/>
                  <a:moveTo>
                    <a:pt x="26" y="884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4"/>
                  </a:lnTo>
                  <a:cubicBezTo>
                    <a:pt x="0" y="876"/>
                    <a:pt x="6" y="871"/>
                    <a:pt x="13" y="871"/>
                  </a:cubicBezTo>
                  <a:cubicBezTo>
                    <a:pt x="20" y="871"/>
                    <a:pt x="26" y="876"/>
                    <a:pt x="26" y="884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8"/>
                    <a:pt x="13" y="948"/>
                  </a:cubicBezTo>
                  <a:cubicBezTo>
                    <a:pt x="20" y="948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6"/>
                    <a:pt x="13" y="1076"/>
                  </a:cubicBezTo>
                  <a:cubicBezTo>
                    <a:pt x="6" y="1076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40"/>
                  </a:lnTo>
                  <a:cubicBezTo>
                    <a:pt x="26" y="1147"/>
                    <a:pt x="20" y="1152"/>
                    <a:pt x="13" y="1152"/>
                  </a:cubicBezTo>
                  <a:cubicBezTo>
                    <a:pt x="6" y="1152"/>
                    <a:pt x="0" y="1147"/>
                    <a:pt x="0" y="1140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1"/>
                  </a:lnTo>
                  <a:cubicBezTo>
                    <a:pt x="0" y="1184"/>
                    <a:pt x="6" y="1178"/>
                    <a:pt x="13" y="1178"/>
                  </a:cubicBezTo>
                  <a:cubicBezTo>
                    <a:pt x="20" y="1178"/>
                    <a:pt x="26" y="1184"/>
                    <a:pt x="26" y="1191"/>
                  </a:cubicBezTo>
                  <a:close/>
                  <a:moveTo>
                    <a:pt x="26" y="1268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8"/>
                  </a:lnTo>
                  <a:cubicBezTo>
                    <a:pt x="0" y="1260"/>
                    <a:pt x="6" y="1255"/>
                    <a:pt x="13" y="1255"/>
                  </a:cubicBezTo>
                  <a:cubicBezTo>
                    <a:pt x="20" y="1255"/>
                    <a:pt x="26" y="1260"/>
                    <a:pt x="26" y="1268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2"/>
                    <a:pt x="13" y="1332"/>
                  </a:cubicBezTo>
                  <a:cubicBezTo>
                    <a:pt x="20" y="1332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60"/>
                    <a:pt x="13" y="1460"/>
                  </a:cubicBezTo>
                  <a:cubicBezTo>
                    <a:pt x="6" y="1460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6" y="1452"/>
                  </a:moveTo>
                  <a:lnTo>
                    <a:pt x="72" y="1452"/>
                  </a:lnTo>
                  <a:cubicBezTo>
                    <a:pt x="79" y="1452"/>
                    <a:pt x="85" y="1457"/>
                    <a:pt x="85" y="1464"/>
                  </a:cubicBezTo>
                  <a:cubicBezTo>
                    <a:pt x="85" y="1472"/>
                    <a:pt x="79" y="1477"/>
                    <a:pt x="72" y="1477"/>
                  </a:cubicBezTo>
                  <a:lnTo>
                    <a:pt x="46" y="1477"/>
                  </a:lnTo>
                  <a:cubicBezTo>
                    <a:pt x="39" y="1477"/>
                    <a:pt x="33" y="1472"/>
                    <a:pt x="33" y="1464"/>
                  </a:cubicBezTo>
                  <a:cubicBezTo>
                    <a:pt x="33" y="1457"/>
                    <a:pt x="39" y="1452"/>
                    <a:pt x="46" y="1452"/>
                  </a:cubicBezTo>
                  <a:close/>
                  <a:moveTo>
                    <a:pt x="123" y="1452"/>
                  </a:moveTo>
                  <a:lnTo>
                    <a:pt x="149" y="1452"/>
                  </a:lnTo>
                  <a:cubicBezTo>
                    <a:pt x="156" y="1452"/>
                    <a:pt x="161" y="1457"/>
                    <a:pt x="161" y="1464"/>
                  </a:cubicBezTo>
                  <a:cubicBezTo>
                    <a:pt x="161" y="1472"/>
                    <a:pt x="156" y="1477"/>
                    <a:pt x="149" y="1477"/>
                  </a:cubicBezTo>
                  <a:lnTo>
                    <a:pt x="123" y="1477"/>
                  </a:lnTo>
                  <a:cubicBezTo>
                    <a:pt x="116" y="1477"/>
                    <a:pt x="110" y="1472"/>
                    <a:pt x="110" y="1464"/>
                  </a:cubicBezTo>
                  <a:cubicBezTo>
                    <a:pt x="110" y="1457"/>
                    <a:pt x="116" y="1452"/>
                    <a:pt x="123" y="1452"/>
                  </a:cubicBezTo>
                  <a:close/>
                  <a:moveTo>
                    <a:pt x="200" y="1452"/>
                  </a:moveTo>
                  <a:lnTo>
                    <a:pt x="225" y="1452"/>
                  </a:lnTo>
                  <a:cubicBezTo>
                    <a:pt x="233" y="1452"/>
                    <a:pt x="238" y="1457"/>
                    <a:pt x="238" y="1464"/>
                  </a:cubicBezTo>
                  <a:cubicBezTo>
                    <a:pt x="238" y="1472"/>
                    <a:pt x="233" y="1477"/>
                    <a:pt x="225" y="1477"/>
                  </a:cubicBezTo>
                  <a:lnTo>
                    <a:pt x="200" y="1477"/>
                  </a:lnTo>
                  <a:cubicBezTo>
                    <a:pt x="193" y="1477"/>
                    <a:pt x="187" y="1472"/>
                    <a:pt x="187" y="1464"/>
                  </a:cubicBezTo>
                  <a:cubicBezTo>
                    <a:pt x="187" y="1457"/>
                    <a:pt x="193" y="1452"/>
                    <a:pt x="200" y="1452"/>
                  </a:cubicBezTo>
                  <a:close/>
                  <a:moveTo>
                    <a:pt x="277" y="1452"/>
                  </a:moveTo>
                  <a:lnTo>
                    <a:pt x="302" y="1452"/>
                  </a:lnTo>
                  <a:cubicBezTo>
                    <a:pt x="309" y="1452"/>
                    <a:pt x="315" y="1457"/>
                    <a:pt x="315" y="1464"/>
                  </a:cubicBezTo>
                  <a:cubicBezTo>
                    <a:pt x="315" y="1472"/>
                    <a:pt x="309" y="1477"/>
                    <a:pt x="302" y="1477"/>
                  </a:cubicBezTo>
                  <a:lnTo>
                    <a:pt x="277" y="1477"/>
                  </a:lnTo>
                  <a:cubicBezTo>
                    <a:pt x="270" y="1477"/>
                    <a:pt x="264" y="1472"/>
                    <a:pt x="264" y="1464"/>
                  </a:cubicBezTo>
                  <a:cubicBezTo>
                    <a:pt x="264" y="1457"/>
                    <a:pt x="270" y="1452"/>
                    <a:pt x="277" y="1452"/>
                  </a:cubicBezTo>
                  <a:close/>
                  <a:moveTo>
                    <a:pt x="353" y="1452"/>
                  </a:moveTo>
                  <a:lnTo>
                    <a:pt x="379" y="1452"/>
                  </a:lnTo>
                  <a:cubicBezTo>
                    <a:pt x="386" y="1452"/>
                    <a:pt x="392" y="1457"/>
                    <a:pt x="392" y="1464"/>
                  </a:cubicBezTo>
                  <a:cubicBezTo>
                    <a:pt x="392" y="1472"/>
                    <a:pt x="386" y="1477"/>
                    <a:pt x="379" y="1477"/>
                  </a:cubicBezTo>
                  <a:lnTo>
                    <a:pt x="353" y="1477"/>
                  </a:lnTo>
                  <a:cubicBezTo>
                    <a:pt x="346" y="1477"/>
                    <a:pt x="341" y="1472"/>
                    <a:pt x="341" y="1464"/>
                  </a:cubicBezTo>
                  <a:cubicBezTo>
                    <a:pt x="341" y="1457"/>
                    <a:pt x="346" y="1452"/>
                    <a:pt x="353" y="1452"/>
                  </a:cubicBezTo>
                  <a:close/>
                  <a:moveTo>
                    <a:pt x="430" y="1452"/>
                  </a:moveTo>
                  <a:lnTo>
                    <a:pt x="456" y="1452"/>
                  </a:lnTo>
                  <a:cubicBezTo>
                    <a:pt x="463" y="1452"/>
                    <a:pt x="469" y="1457"/>
                    <a:pt x="469" y="1464"/>
                  </a:cubicBezTo>
                  <a:cubicBezTo>
                    <a:pt x="469" y="1472"/>
                    <a:pt x="463" y="1477"/>
                    <a:pt x="456" y="1477"/>
                  </a:cubicBezTo>
                  <a:lnTo>
                    <a:pt x="430" y="1477"/>
                  </a:lnTo>
                  <a:cubicBezTo>
                    <a:pt x="423" y="1477"/>
                    <a:pt x="417" y="1472"/>
                    <a:pt x="417" y="1464"/>
                  </a:cubicBezTo>
                  <a:cubicBezTo>
                    <a:pt x="417" y="1457"/>
                    <a:pt x="423" y="1452"/>
                    <a:pt x="430" y="1452"/>
                  </a:cubicBezTo>
                  <a:close/>
                  <a:moveTo>
                    <a:pt x="507" y="1452"/>
                  </a:moveTo>
                  <a:lnTo>
                    <a:pt x="533" y="1452"/>
                  </a:lnTo>
                  <a:cubicBezTo>
                    <a:pt x="540" y="1452"/>
                    <a:pt x="545" y="1457"/>
                    <a:pt x="545" y="1464"/>
                  </a:cubicBezTo>
                  <a:cubicBezTo>
                    <a:pt x="545" y="1472"/>
                    <a:pt x="540" y="1477"/>
                    <a:pt x="533" y="1477"/>
                  </a:cubicBezTo>
                  <a:lnTo>
                    <a:pt x="507" y="1477"/>
                  </a:lnTo>
                  <a:cubicBezTo>
                    <a:pt x="500" y="1477"/>
                    <a:pt x="494" y="1472"/>
                    <a:pt x="494" y="1464"/>
                  </a:cubicBezTo>
                  <a:cubicBezTo>
                    <a:pt x="494" y="1457"/>
                    <a:pt x="500" y="1452"/>
                    <a:pt x="507" y="1452"/>
                  </a:cubicBezTo>
                  <a:close/>
                  <a:moveTo>
                    <a:pt x="584" y="1452"/>
                  </a:moveTo>
                  <a:lnTo>
                    <a:pt x="609" y="1452"/>
                  </a:lnTo>
                  <a:cubicBezTo>
                    <a:pt x="617" y="1452"/>
                    <a:pt x="622" y="1457"/>
                    <a:pt x="622" y="1464"/>
                  </a:cubicBezTo>
                  <a:cubicBezTo>
                    <a:pt x="622" y="1472"/>
                    <a:pt x="617" y="1477"/>
                    <a:pt x="609" y="1477"/>
                  </a:cubicBezTo>
                  <a:lnTo>
                    <a:pt x="584" y="1477"/>
                  </a:lnTo>
                  <a:cubicBezTo>
                    <a:pt x="577" y="1477"/>
                    <a:pt x="571" y="1472"/>
                    <a:pt x="571" y="1464"/>
                  </a:cubicBezTo>
                  <a:cubicBezTo>
                    <a:pt x="571" y="1457"/>
                    <a:pt x="577" y="1452"/>
                    <a:pt x="584" y="1452"/>
                  </a:cubicBezTo>
                  <a:close/>
                  <a:moveTo>
                    <a:pt x="661" y="1452"/>
                  </a:moveTo>
                  <a:lnTo>
                    <a:pt x="686" y="1452"/>
                  </a:lnTo>
                  <a:cubicBezTo>
                    <a:pt x="693" y="1452"/>
                    <a:pt x="699" y="1457"/>
                    <a:pt x="699" y="1464"/>
                  </a:cubicBezTo>
                  <a:cubicBezTo>
                    <a:pt x="699" y="1472"/>
                    <a:pt x="693" y="1477"/>
                    <a:pt x="686" y="1477"/>
                  </a:cubicBezTo>
                  <a:lnTo>
                    <a:pt x="661" y="1477"/>
                  </a:lnTo>
                  <a:cubicBezTo>
                    <a:pt x="654" y="1477"/>
                    <a:pt x="648" y="1472"/>
                    <a:pt x="648" y="1464"/>
                  </a:cubicBezTo>
                  <a:cubicBezTo>
                    <a:pt x="648" y="1457"/>
                    <a:pt x="654" y="1452"/>
                    <a:pt x="661" y="1452"/>
                  </a:cubicBezTo>
                  <a:close/>
                  <a:moveTo>
                    <a:pt x="737" y="1452"/>
                  </a:moveTo>
                  <a:lnTo>
                    <a:pt x="763" y="1452"/>
                  </a:lnTo>
                  <a:cubicBezTo>
                    <a:pt x="770" y="1452"/>
                    <a:pt x="776" y="1457"/>
                    <a:pt x="776" y="1464"/>
                  </a:cubicBezTo>
                  <a:cubicBezTo>
                    <a:pt x="776" y="1472"/>
                    <a:pt x="770" y="1477"/>
                    <a:pt x="763" y="1477"/>
                  </a:cubicBezTo>
                  <a:lnTo>
                    <a:pt x="737" y="1477"/>
                  </a:lnTo>
                  <a:cubicBezTo>
                    <a:pt x="730" y="1477"/>
                    <a:pt x="725" y="1472"/>
                    <a:pt x="725" y="1464"/>
                  </a:cubicBezTo>
                  <a:cubicBezTo>
                    <a:pt x="725" y="1457"/>
                    <a:pt x="730" y="1452"/>
                    <a:pt x="737" y="1452"/>
                  </a:cubicBezTo>
                  <a:close/>
                  <a:moveTo>
                    <a:pt x="814" y="1452"/>
                  </a:moveTo>
                  <a:lnTo>
                    <a:pt x="840" y="1452"/>
                  </a:lnTo>
                  <a:cubicBezTo>
                    <a:pt x="847" y="1452"/>
                    <a:pt x="853" y="1457"/>
                    <a:pt x="853" y="1464"/>
                  </a:cubicBezTo>
                  <a:cubicBezTo>
                    <a:pt x="853" y="1472"/>
                    <a:pt x="847" y="1477"/>
                    <a:pt x="840" y="1477"/>
                  </a:cubicBezTo>
                  <a:lnTo>
                    <a:pt x="814" y="1477"/>
                  </a:lnTo>
                  <a:cubicBezTo>
                    <a:pt x="807" y="1477"/>
                    <a:pt x="801" y="1472"/>
                    <a:pt x="801" y="1464"/>
                  </a:cubicBezTo>
                  <a:cubicBezTo>
                    <a:pt x="801" y="1457"/>
                    <a:pt x="807" y="1452"/>
                    <a:pt x="814" y="1452"/>
                  </a:cubicBezTo>
                  <a:close/>
                  <a:moveTo>
                    <a:pt x="891" y="1452"/>
                  </a:moveTo>
                  <a:lnTo>
                    <a:pt x="917" y="1452"/>
                  </a:lnTo>
                  <a:cubicBezTo>
                    <a:pt x="924" y="1452"/>
                    <a:pt x="929" y="1457"/>
                    <a:pt x="929" y="1464"/>
                  </a:cubicBezTo>
                  <a:cubicBezTo>
                    <a:pt x="929" y="1472"/>
                    <a:pt x="924" y="1477"/>
                    <a:pt x="917" y="1477"/>
                  </a:cubicBezTo>
                  <a:lnTo>
                    <a:pt x="891" y="1477"/>
                  </a:lnTo>
                  <a:cubicBezTo>
                    <a:pt x="884" y="1477"/>
                    <a:pt x="878" y="1472"/>
                    <a:pt x="878" y="1464"/>
                  </a:cubicBezTo>
                  <a:cubicBezTo>
                    <a:pt x="878" y="1457"/>
                    <a:pt x="884" y="1452"/>
                    <a:pt x="891" y="1452"/>
                  </a:cubicBezTo>
                  <a:close/>
                  <a:moveTo>
                    <a:pt x="968" y="1452"/>
                  </a:moveTo>
                  <a:lnTo>
                    <a:pt x="993" y="1452"/>
                  </a:lnTo>
                  <a:cubicBezTo>
                    <a:pt x="1001" y="1452"/>
                    <a:pt x="1006" y="1457"/>
                    <a:pt x="1006" y="1464"/>
                  </a:cubicBezTo>
                  <a:cubicBezTo>
                    <a:pt x="1006" y="1472"/>
                    <a:pt x="1001" y="1477"/>
                    <a:pt x="993" y="1477"/>
                  </a:cubicBezTo>
                  <a:lnTo>
                    <a:pt x="968" y="1477"/>
                  </a:lnTo>
                  <a:cubicBezTo>
                    <a:pt x="961" y="1477"/>
                    <a:pt x="955" y="1472"/>
                    <a:pt x="955" y="1464"/>
                  </a:cubicBezTo>
                  <a:cubicBezTo>
                    <a:pt x="955" y="1457"/>
                    <a:pt x="961" y="1452"/>
                    <a:pt x="968" y="1452"/>
                  </a:cubicBezTo>
                  <a:close/>
                  <a:moveTo>
                    <a:pt x="1045" y="1452"/>
                  </a:moveTo>
                  <a:lnTo>
                    <a:pt x="1070" y="1452"/>
                  </a:lnTo>
                  <a:cubicBezTo>
                    <a:pt x="1077" y="1452"/>
                    <a:pt x="1083" y="1457"/>
                    <a:pt x="1083" y="1464"/>
                  </a:cubicBezTo>
                  <a:cubicBezTo>
                    <a:pt x="1083" y="1472"/>
                    <a:pt x="1077" y="1477"/>
                    <a:pt x="1070" y="1477"/>
                  </a:cubicBezTo>
                  <a:lnTo>
                    <a:pt x="1045" y="1477"/>
                  </a:lnTo>
                  <a:cubicBezTo>
                    <a:pt x="1038" y="1477"/>
                    <a:pt x="1032" y="1472"/>
                    <a:pt x="1032" y="1464"/>
                  </a:cubicBezTo>
                  <a:cubicBezTo>
                    <a:pt x="1032" y="1457"/>
                    <a:pt x="1038" y="1452"/>
                    <a:pt x="1045" y="1452"/>
                  </a:cubicBezTo>
                  <a:close/>
                  <a:moveTo>
                    <a:pt x="1121" y="1452"/>
                  </a:moveTo>
                  <a:lnTo>
                    <a:pt x="1147" y="1452"/>
                  </a:lnTo>
                  <a:cubicBezTo>
                    <a:pt x="1154" y="1452"/>
                    <a:pt x="1160" y="1457"/>
                    <a:pt x="1160" y="1464"/>
                  </a:cubicBezTo>
                  <a:cubicBezTo>
                    <a:pt x="1160" y="1472"/>
                    <a:pt x="1154" y="1477"/>
                    <a:pt x="1147" y="1477"/>
                  </a:cubicBezTo>
                  <a:lnTo>
                    <a:pt x="1121" y="1477"/>
                  </a:lnTo>
                  <a:cubicBezTo>
                    <a:pt x="1114" y="1477"/>
                    <a:pt x="1109" y="1472"/>
                    <a:pt x="1109" y="1464"/>
                  </a:cubicBezTo>
                  <a:cubicBezTo>
                    <a:pt x="1109" y="1457"/>
                    <a:pt x="1114" y="1452"/>
                    <a:pt x="1121" y="1452"/>
                  </a:cubicBezTo>
                  <a:close/>
                  <a:moveTo>
                    <a:pt x="1198" y="1452"/>
                  </a:moveTo>
                  <a:lnTo>
                    <a:pt x="1224" y="1452"/>
                  </a:lnTo>
                  <a:cubicBezTo>
                    <a:pt x="1231" y="1452"/>
                    <a:pt x="1237" y="1457"/>
                    <a:pt x="1237" y="1464"/>
                  </a:cubicBezTo>
                  <a:cubicBezTo>
                    <a:pt x="1237" y="1472"/>
                    <a:pt x="1231" y="1477"/>
                    <a:pt x="1224" y="1477"/>
                  </a:cubicBezTo>
                  <a:lnTo>
                    <a:pt x="1198" y="1477"/>
                  </a:lnTo>
                  <a:cubicBezTo>
                    <a:pt x="1191" y="1477"/>
                    <a:pt x="1185" y="1472"/>
                    <a:pt x="1185" y="1464"/>
                  </a:cubicBezTo>
                  <a:cubicBezTo>
                    <a:pt x="1185" y="1457"/>
                    <a:pt x="1191" y="1452"/>
                    <a:pt x="1198" y="1452"/>
                  </a:cubicBezTo>
                  <a:close/>
                  <a:moveTo>
                    <a:pt x="1275" y="1452"/>
                  </a:moveTo>
                  <a:lnTo>
                    <a:pt x="1301" y="1452"/>
                  </a:lnTo>
                  <a:cubicBezTo>
                    <a:pt x="1308" y="1452"/>
                    <a:pt x="1313" y="1457"/>
                    <a:pt x="1313" y="1464"/>
                  </a:cubicBezTo>
                  <a:cubicBezTo>
                    <a:pt x="1313" y="1472"/>
                    <a:pt x="1308" y="1477"/>
                    <a:pt x="1301" y="1477"/>
                  </a:cubicBezTo>
                  <a:lnTo>
                    <a:pt x="1275" y="1477"/>
                  </a:lnTo>
                  <a:cubicBezTo>
                    <a:pt x="1268" y="1477"/>
                    <a:pt x="1262" y="1472"/>
                    <a:pt x="1262" y="1464"/>
                  </a:cubicBezTo>
                  <a:cubicBezTo>
                    <a:pt x="1262" y="1457"/>
                    <a:pt x="1268" y="1452"/>
                    <a:pt x="1275" y="1452"/>
                  </a:cubicBezTo>
                  <a:close/>
                  <a:moveTo>
                    <a:pt x="1352" y="1452"/>
                  </a:moveTo>
                  <a:lnTo>
                    <a:pt x="1377" y="1452"/>
                  </a:lnTo>
                  <a:cubicBezTo>
                    <a:pt x="1385" y="1452"/>
                    <a:pt x="1390" y="1457"/>
                    <a:pt x="1390" y="1464"/>
                  </a:cubicBezTo>
                  <a:cubicBezTo>
                    <a:pt x="1390" y="1472"/>
                    <a:pt x="1385" y="1477"/>
                    <a:pt x="1377" y="1477"/>
                  </a:cubicBezTo>
                  <a:lnTo>
                    <a:pt x="1352" y="1477"/>
                  </a:lnTo>
                  <a:cubicBezTo>
                    <a:pt x="1345" y="1477"/>
                    <a:pt x="1339" y="1472"/>
                    <a:pt x="1339" y="1464"/>
                  </a:cubicBezTo>
                  <a:cubicBezTo>
                    <a:pt x="1339" y="1457"/>
                    <a:pt x="1345" y="1452"/>
                    <a:pt x="1352" y="1452"/>
                  </a:cubicBezTo>
                  <a:close/>
                  <a:moveTo>
                    <a:pt x="1429" y="1452"/>
                  </a:moveTo>
                  <a:lnTo>
                    <a:pt x="1454" y="1452"/>
                  </a:lnTo>
                  <a:cubicBezTo>
                    <a:pt x="1461" y="1452"/>
                    <a:pt x="1467" y="1457"/>
                    <a:pt x="1467" y="1464"/>
                  </a:cubicBezTo>
                  <a:cubicBezTo>
                    <a:pt x="1467" y="1472"/>
                    <a:pt x="1461" y="1477"/>
                    <a:pt x="1454" y="1477"/>
                  </a:cubicBezTo>
                  <a:lnTo>
                    <a:pt x="1429" y="1477"/>
                  </a:lnTo>
                  <a:cubicBezTo>
                    <a:pt x="1422" y="1477"/>
                    <a:pt x="1416" y="1472"/>
                    <a:pt x="1416" y="1464"/>
                  </a:cubicBezTo>
                  <a:cubicBezTo>
                    <a:pt x="1416" y="1457"/>
                    <a:pt x="1422" y="1452"/>
                    <a:pt x="1429" y="1452"/>
                  </a:cubicBezTo>
                  <a:close/>
                  <a:moveTo>
                    <a:pt x="1505" y="1452"/>
                  </a:moveTo>
                  <a:lnTo>
                    <a:pt x="1531" y="1452"/>
                  </a:lnTo>
                  <a:cubicBezTo>
                    <a:pt x="1538" y="1452"/>
                    <a:pt x="1544" y="1457"/>
                    <a:pt x="1544" y="1464"/>
                  </a:cubicBezTo>
                  <a:cubicBezTo>
                    <a:pt x="1544" y="1472"/>
                    <a:pt x="1538" y="1477"/>
                    <a:pt x="1531" y="1477"/>
                  </a:cubicBezTo>
                  <a:lnTo>
                    <a:pt x="1505" y="1477"/>
                  </a:lnTo>
                  <a:cubicBezTo>
                    <a:pt x="1498" y="1477"/>
                    <a:pt x="1493" y="1472"/>
                    <a:pt x="1493" y="1464"/>
                  </a:cubicBezTo>
                  <a:cubicBezTo>
                    <a:pt x="1493" y="1457"/>
                    <a:pt x="1498" y="1452"/>
                    <a:pt x="1505" y="1452"/>
                  </a:cubicBezTo>
                  <a:close/>
                  <a:moveTo>
                    <a:pt x="1582" y="1452"/>
                  </a:moveTo>
                  <a:lnTo>
                    <a:pt x="1608" y="1452"/>
                  </a:lnTo>
                  <a:cubicBezTo>
                    <a:pt x="1615" y="1452"/>
                    <a:pt x="1621" y="1457"/>
                    <a:pt x="1621" y="1464"/>
                  </a:cubicBezTo>
                  <a:cubicBezTo>
                    <a:pt x="1621" y="1472"/>
                    <a:pt x="1615" y="1477"/>
                    <a:pt x="1608" y="1477"/>
                  </a:cubicBezTo>
                  <a:lnTo>
                    <a:pt x="1582" y="1477"/>
                  </a:lnTo>
                  <a:cubicBezTo>
                    <a:pt x="1575" y="1477"/>
                    <a:pt x="1569" y="1472"/>
                    <a:pt x="1569" y="1464"/>
                  </a:cubicBezTo>
                  <a:cubicBezTo>
                    <a:pt x="1569" y="1457"/>
                    <a:pt x="1575" y="1452"/>
                    <a:pt x="1582" y="1452"/>
                  </a:cubicBezTo>
                  <a:close/>
                  <a:moveTo>
                    <a:pt x="1659" y="1452"/>
                  </a:moveTo>
                  <a:lnTo>
                    <a:pt x="1685" y="1452"/>
                  </a:lnTo>
                  <a:cubicBezTo>
                    <a:pt x="1692" y="1452"/>
                    <a:pt x="1697" y="1457"/>
                    <a:pt x="1697" y="1464"/>
                  </a:cubicBezTo>
                  <a:cubicBezTo>
                    <a:pt x="1697" y="1472"/>
                    <a:pt x="1692" y="1477"/>
                    <a:pt x="1685" y="1477"/>
                  </a:cubicBezTo>
                  <a:lnTo>
                    <a:pt x="1659" y="1477"/>
                  </a:lnTo>
                  <a:cubicBezTo>
                    <a:pt x="1652" y="1477"/>
                    <a:pt x="1646" y="1472"/>
                    <a:pt x="1646" y="1464"/>
                  </a:cubicBezTo>
                  <a:cubicBezTo>
                    <a:pt x="1646" y="1457"/>
                    <a:pt x="1652" y="1452"/>
                    <a:pt x="1659" y="1452"/>
                  </a:cubicBezTo>
                  <a:close/>
                  <a:moveTo>
                    <a:pt x="1736" y="1452"/>
                  </a:moveTo>
                  <a:lnTo>
                    <a:pt x="1761" y="1452"/>
                  </a:lnTo>
                  <a:cubicBezTo>
                    <a:pt x="1769" y="1452"/>
                    <a:pt x="1774" y="1457"/>
                    <a:pt x="1774" y="1464"/>
                  </a:cubicBezTo>
                  <a:cubicBezTo>
                    <a:pt x="1774" y="1472"/>
                    <a:pt x="1769" y="1477"/>
                    <a:pt x="1761" y="1477"/>
                  </a:cubicBezTo>
                  <a:lnTo>
                    <a:pt x="1736" y="1477"/>
                  </a:lnTo>
                  <a:cubicBezTo>
                    <a:pt x="1729" y="1477"/>
                    <a:pt x="1723" y="1472"/>
                    <a:pt x="1723" y="1464"/>
                  </a:cubicBezTo>
                  <a:cubicBezTo>
                    <a:pt x="1723" y="1457"/>
                    <a:pt x="1729" y="1452"/>
                    <a:pt x="1736" y="1452"/>
                  </a:cubicBezTo>
                  <a:close/>
                  <a:moveTo>
                    <a:pt x="1813" y="1452"/>
                  </a:moveTo>
                  <a:lnTo>
                    <a:pt x="1838" y="1452"/>
                  </a:lnTo>
                  <a:cubicBezTo>
                    <a:pt x="1845" y="1452"/>
                    <a:pt x="1851" y="1457"/>
                    <a:pt x="1851" y="1464"/>
                  </a:cubicBezTo>
                  <a:cubicBezTo>
                    <a:pt x="1851" y="1472"/>
                    <a:pt x="1845" y="1477"/>
                    <a:pt x="1838" y="1477"/>
                  </a:cubicBezTo>
                  <a:lnTo>
                    <a:pt x="1813" y="1477"/>
                  </a:lnTo>
                  <a:cubicBezTo>
                    <a:pt x="1806" y="1477"/>
                    <a:pt x="1800" y="1472"/>
                    <a:pt x="1800" y="1464"/>
                  </a:cubicBezTo>
                  <a:cubicBezTo>
                    <a:pt x="1800" y="1457"/>
                    <a:pt x="1806" y="1452"/>
                    <a:pt x="1813" y="1452"/>
                  </a:cubicBezTo>
                  <a:close/>
                  <a:moveTo>
                    <a:pt x="1889" y="1452"/>
                  </a:moveTo>
                  <a:lnTo>
                    <a:pt x="1915" y="1452"/>
                  </a:lnTo>
                  <a:cubicBezTo>
                    <a:pt x="1922" y="1452"/>
                    <a:pt x="1928" y="1457"/>
                    <a:pt x="1928" y="1464"/>
                  </a:cubicBezTo>
                  <a:cubicBezTo>
                    <a:pt x="1928" y="1472"/>
                    <a:pt x="1922" y="1477"/>
                    <a:pt x="1915" y="1477"/>
                  </a:cubicBezTo>
                  <a:lnTo>
                    <a:pt x="1889" y="1477"/>
                  </a:lnTo>
                  <a:cubicBezTo>
                    <a:pt x="1882" y="1477"/>
                    <a:pt x="1877" y="1472"/>
                    <a:pt x="1877" y="1464"/>
                  </a:cubicBezTo>
                  <a:cubicBezTo>
                    <a:pt x="1877" y="1457"/>
                    <a:pt x="1882" y="1452"/>
                    <a:pt x="1889" y="1452"/>
                  </a:cubicBezTo>
                  <a:close/>
                  <a:moveTo>
                    <a:pt x="1966" y="1452"/>
                  </a:moveTo>
                  <a:lnTo>
                    <a:pt x="1992" y="1452"/>
                  </a:lnTo>
                  <a:cubicBezTo>
                    <a:pt x="1999" y="1452"/>
                    <a:pt x="2005" y="1457"/>
                    <a:pt x="2005" y="1464"/>
                  </a:cubicBezTo>
                  <a:cubicBezTo>
                    <a:pt x="2005" y="1472"/>
                    <a:pt x="1999" y="1477"/>
                    <a:pt x="1992" y="1477"/>
                  </a:cubicBezTo>
                  <a:lnTo>
                    <a:pt x="1966" y="1477"/>
                  </a:lnTo>
                  <a:cubicBezTo>
                    <a:pt x="1959" y="1477"/>
                    <a:pt x="1953" y="1472"/>
                    <a:pt x="1953" y="1464"/>
                  </a:cubicBezTo>
                  <a:cubicBezTo>
                    <a:pt x="1953" y="1457"/>
                    <a:pt x="1959" y="1452"/>
                    <a:pt x="1966" y="1452"/>
                  </a:cubicBezTo>
                  <a:close/>
                  <a:moveTo>
                    <a:pt x="2043" y="1452"/>
                  </a:moveTo>
                  <a:lnTo>
                    <a:pt x="2069" y="1452"/>
                  </a:lnTo>
                  <a:cubicBezTo>
                    <a:pt x="2076" y="1452"/>
                    <a:pt x="2081" y="1457"/>
                    <a:pt x="2081" y="1464"/>
                  </a:cubicBezTo>
                  <a:cubicBezTo>
                    <a:pt x="2081" y="1472"/>
                    <a:pt x="2076" y="1477"/>
                    <a:pt x="2069" y="1477"/>
                  </a:cubicBezTo>
                  <a:lnTo>
                    <a:pt x="2043" y="1477"/>
                  </a:lnTo>
                  <a:cubicBezTo>
                    <a:pt x="2036" y="1477"/>
                    <a:pt x="2030" y="1472"/>
                    <a:pt x="2030" y="1464"/>
                  </a:cubicBezTo>
                  <a:cubicBezTo>
                    <a:pt x="2030" y="1457"/>
                    <a:pt x="2036" y="1452"/>
                    <a:pt x="2043" y="1452"/>
                  </a:cubicBezTo>
                  <a:close/>
                  <a:moveTo>
                    <a:pt x="2120" y="1452"/>
                  </a:moveTo>
                  <a:lnTo>
                    <a:pt x="2145" y="1452"/>
                  </a:lnTo>
                  <a:cubicBezTo>
                    <a:pt x="2153" y="1452"/>
                    <a:pt x="2158" y="1457"/>
                    <a:pt x="2158" y="1464"/>
                  </a:cubicBezTo>
                  <a:cubicBezTo>
                    <a:pt x="2158" y="1472"/>
                    <a:pt x="2153" y="1477"/>
                    <a:pt x="2145" y="1477"/>
                  </a:cubicBezTo>
                  <a:lnTo>
                    <a:pt x="2120" y="1477"/>
                  </a:lnTo>
                  <a:cubicBezTo>
                    <a:pt x="2113" y="1477"/>
                    <a:pt x="2107" y="1472"/>
                    <a:pt x="2107" y="1464"/>
                  </a:cubicBezTo>
                  <a:cubicBezTo>
                    <a:pt x="2107" y="1457"/>
                    <a:pt x="2113" y="1452"/>
                    <a:pt x="2120" y="1452"/>
                  </a:cubicBezTo>
                  <a:close/>
                  <a:moveTo>
                    <a:pt x="2197" y="1452"/>
                  </a:moveTo>
                  <a:lnTo>
                    <a:pt x="2222" y="1452"/>
                  </a:lnTo>
                  <a:cubicBezTo>
                    <a:pt x="2229" y="1452"/>
                    <a:pt x="2235" y="1457"/>
                    <a:pt x="2235" y="1464"/>
                  </a:cubicBezTo>
                  <a:cubicBezTo>
                    <a:pt x="2235" y="1472"/>
                    <a:pt x="2229" y="1477"/>
                    <a:pt x="2222" y="1477"/>
                  </a:cubicBezTo>
                  <a:lnTo>
                    <a:pt x="2197" y="1477"/>
                  </a:lnTo>
                  <a:cubicBezTo>
                    <a:pt x="2190" y="1477"/>
                    <a:pt x="2184" y="1472"/>
                    <a:pt x="2184" y="1464"/>
                  </a:cubicBezTo>
                  <a:cubicBezTo>
                    <a:pt x="2184" y="1457"/>
                    <a:pt x="2190" y="1452"/>
                    <a:pt x="2197" y="1452"/>
                  </a:cubicBezTo>
                  <a:close/>
                  <a:moveTo>
                    <a:pt x="2273" y="1452"/>
                  </a:moveTo>
                  <a:lnTo>
                    <a:pt x="2299" y="1452"/>
                  </a:lnTo>
                  <a:cubicBezTo>
                    <a:pt x="2306" y="1452"/>
                    <a:pt x="2312" y="1457"/>
                    <a:pt x="2312" y="1464"/>
                  </a:cubicBezTo>
                  <a:cubicBezTo>
                    <a:pt x="2312" y="1472"/>
                    <a:pt x="2306" y="1477"/>
                    <a:pt x="2299" y="1477"/>
                  </a:cubicBezTo>
                  <a:lnTo>
                    <a:pt x="2273" y="1477"/>
                  </a:lnTo>
                  <a:cubicBezTo>
                    <a:pt x="2266" y="1477"/>
                    <a:pt x="2261" y="1472"/>
                    <a:pt x="2261" y="1464"/>
                  </a:cubicBezTo>
                  <a:cubicBezTo>
                    <a:pt x="2261" y="1457"/>
                    <a:pt x="2266" y="1452"/>
                    <a:pt x="2273" y="1452"/>
                  </a:cubicBezTo>
                  <a:close/>
                  <a:moveTo>
                    <a:pt x="2350" y="1452"/>
                  </a:moveTo>
                  <a:lnTo>
                    <a:pt x="2376" y="1452"/>
                  </a:lnTo>
                  <a:cubicBezTo>
                    <a:pt x="2383" y="1452"/>
                    <a:pt x="2389" y="1457"/>
                    <a:pt x="2389" y="1464"/>
                  </a:cubicBezTo>
                  <a:cubicBezTo>
                    <a:pt x="2389" y="1472"/>
                    <a:pt x="2383" y="1477"/>
                    <a:pt x="2376" y="1477"/>
                  </a:cubicBezTo>
                  <a:lnTo>
                    <a:pt x="2350" y="1477"/>
                  </a:lnTo>
                  <a:cubicBezTo>
                    <a:pt x="2343" y="1477"/>
                    <a:pt x="2337" y="1472"/>
                    <a:pt x="2337" y="1464"/>
                  </a:cubicBezTo>
                  <a:cubicBezTo>
                    <a:pt x="2337" y="1457"/>
                    <a:pt x="2343" y="1452"/>
                    <a:pt x="2350" y="1452"/>
                  </a:cubicBezTo>
                  <a:close/>
                  <a:moveTo>
                    <a:pt x="2427" y="1452"/>
                  </a:moveTo>
                  <a:lnTo>
                    <a:pt x="2453" y="1452"/>
                  </a:lnTo>
                  <a:cubicBezTo>
                    <a:pt x="2460" y="1452"/>
                    <a:pt x="2465" y="1457"/>
                    <a:pt x="2465" y="1464"/>
                  </a:cubicBezTo>
                  <a:cubicBezTo>
                    <a:pt x="2465" y="1472"/>
                    <a:pt x="2460" y="1477"/>
                    <a:pt x="2453" y="1477"/>
                  </a:cubicBezTo>
                  <a:lnTo>
                    <a:pt x="2427" y="1477"/>
                  </a:lnTo>
                  <a:cubicBezTo>
                    <a:pt x="2420" y="1477"/>
                    <a:pt x="2414" y="1472"/>
                    <a:pt x="2414" y="1464"/>
                  </a:cubicBezTo>
                  <a:cubicBezTo>
                    <a:pt x="2414" y="1457"/>
                    <a:pt x="2420" y="1452"/>
                    <a:pt x="2427" y="1452"/>
                  </a:cubicBezTo>
                  <a:close/>
                  <a:moveTo>
                    <a:pt x="2504" y="1452"/>
                  </a:moveTo>
                  <a:lnTo>
                    <a:pt x="2529" y="1452"/>
                  </a:lnTo>
                  <a:cubicBezTo>
                    <a:pt x="2537" y="1452"/>
                    <a:pt x="2542" y="1457"/>
                    <a:pt x="2542" y="1464"/>
                  </a:cubicBezTo>
                  <a:cubicBezTo>
                    <a:pt x="2542" y="1472"/>
                    <a:pt x="2537" y="1477"/>
                    <a:pt x="2529" y="1477"/>
                  </a:cubicBezTo>
                  <a:lnTo>
                    <a:pt x="2504" y="1477"/>
                  </a:lnTo>
                  <a:cubicBezTo>
                    <a:pt x="2497" y="1477"/>
                    <a:pt x="2491" y="1472"/>
                    <a:pt x="2491" y="1464"/>
                  </a:cubicBezTo>
                  <a:cubicBezTo>
                    <a:pt x="2491" y="1457"/>
                    <a:pt x="2497" y="1452"/>
                    <a:pt x="2504" y="1452"/>
                  </a:cubicBezTo>
                  <a:close/>
                  <a:moveTo>
                    <a:pt x="2581" y="1452"/>
                  </a:moveTo>
                  <a:lnTo>
                    <a:pt x="2606" y="1452"/>
                  </a:lnTo>
                  <a:cubicBezTo>
                    <a:pt x="2613" y="1452"/>
                    <a:pt x="2619" y="1457"/>
                    <a:pt x="2619" y="1464"/>
                  </a:cubicBezTo>
                  <a:cubicBezTo>
                    <a:pt x="2619" y="1472"/>
                    <a:pt x="2613" y="1477"/>
                    <a:pt x="2606" y="1477"/>
                  </a:cubicBezTo>
                  <a:lnTo>
                    <a:pt x="2581" y="1477"/>
                  </a:lnTo>
                  <a:cubicBezTo>
                    <a:pt x="2574" y="1477"/>
                    <a:pt x="2568" y="1472"/>
                    <a:pt x="2568" y="1464"/>
                  </a:cubicBezTo>
                  <a:cubicBezTo>
                    <a:pt x="2568" y="1457"/>
                    <a:pt x="2574" y="1452"/>
                    <a:pt x="2581" y="1452"/>
                  </a:cubicBezTo>
                  <a:close/>
                  <a:moveTo>
                    <a:pt x="2657" y="1452"/>
                  </a:moveTo>
                  <a:lnTo>
                    <a:pt x="2683" y="1452"/>
                  </a:lnTo>
                  <a:cubicBezTo>
                    <a:pt x="2690" y="1452"/>
                    <a:pt x="2696" y="1457"/>
                    <a:pt x="2696" y="1464"/>
                  </a:cubicBezTo>
                  <a:cubicBezTo>
                    <a:pt x="2696" y="1472"/>
                    <a:pt x="2690" y="1477"/>
                    <a:pt x="2683" y="1477"/>
                  </a:cubicBezTo>
                  <a:lnTo>
                    <a:pt x="2657" y="1477"/>
                  </a:lnTo>
                  <a:cubicBezTo>
                    <a:pt x="2650" y="1477"/>
                    <a:pt x="2645" y="1472"/>
                    <a:pt x="2645" y="1464"/>
                  </a:cubicBezTo>
                  <a:cubicBezTo>
                    <a:pt x="2645" y="1457"/>
                    <a:pt x="2650" y="1452"/>
                    <a:pt x="2657" y="1452"/>
                  </a:cubicBezTo>
                  <a:close/>
                  <a:moveTo>
                    <a:pt x="2734" y="1452"/>
                  </a:moveTo>
                  <a:lnTo>
                    <a:pt x="2760" y="1452"/>
                  </a:lnTo>
                  <a:cubicBezTo>
                    <a:pt x="2767" y="1452"/>
                    <a:pt x="2773" y="1457"/>
                    <a:pt x="2773" y="1464"/>
                  </a:cubicBezTo>
                  <a:cubicBezTo>
                    <a:pt x="2773" y="1472"/>
                    <a:pt x="2767" y="1477"/>
                    <a:pt x="2760" y="1477"/>
                  </a:cubicBezTo>
                  <a:lnTo>
                    <a:pt x="2734" y="1477"/>
                  </a:lnTo>
                  <a:cubicBezTo>
                    <a:pt x="2727" y="1477"/>
                    <a:pt x="2721" y="1472"/>
                    <a:pt x="2721" y="1464"/>
                  </a:cubicBezTo>
                  <a:cubicBezTo>
                    <a:pt x="2721" y="1457"/>
                    <a:pt x="2727" y="1452"/>
                    <a:pt x="2734" y="1452"/>
                  </a:cubicBezTo>
                  <a:close/>
                  <a:moveTo>
                    <a:pt x="2811" y="1452"/>
                  </a:moveTo>
                  <a:lnTo>
                    <a:pt x="2837" y="1452"/>
                  </a:lnTo>
                  <a:cubicBezTo>
                    <a:pt x="2844" y="1452"/>
                    <a:pt x="2849" y="1457"/>
                    <a:pt x="2849" y="1464"/>
                  </a:cubicBezTo>
                  <a:cubicBezTo>
                    <a:pt x="2849" y="1472"/>
                    <a:pt x="2844" y="1477"/>
                    <a:pt x="2837" y="1477"/>
                  </a:cubicBezTo>
                  <a:lnTo>
                    <a:pt x="2811" y="1477"/>
                  </a:lnTo>
                  <a:cubicBezTo>
                    <a:pt x="2804" y="1477"/>
                    <a:pt x="2798" y="1472"/>
                    <a:pt x="2798" y="1464"/>
                  </a:cubicBezTo>
                  <a:cubicBezTo>
                    <a:pt x="2798" y="1457"/>
                    <a:pt x="2804" y="1452"/>
                    <a:pt x="2811" y="1452"/>
                  </a:cubicBezTo>
                  <a:close/>
                  <a:moveTo>
                    <a:pt x="2888" y="1452"/>
                  </a:moveTo>
                  <a:lnTo>
                    <a:pt x="2913" y="1452"/>
                  </a:lnTo>
                  <a:cubicBezTo>
                    <a:pt x="2921" y="1452"/>
                    <a:pt x="2926" y="1457"/>
                    <a:pt x="2926" y="1464"/>
                  </a:cubicBezTo>
                  <a:cubicBezTo>
                    <a:pt x="2926" y="1472"/>
                    <a:pt x="2921" y="1477"/>
                    <a:pt x="2913" y="1477"/>
                  </a:cubicBezTo>
                  <a:lnTo>
                    <a:pt x="2888" y="1477"/>
                  </a:lnTo>
                  <a:cubicBezTo>
                    <a:pt x="2881" y="1477"/>
                    <a:pt x="2875" y="1472"/>
                    <a:pt x="2875" y="1464"/>
                  </a:cubicBezTo>
                  <a:cubicBezTo>
                    <a:pt x="2875" y="1457"/>
                    <a:pt x="2881" y="1452"/>
                    <a:pt x="2888" y="1452"/>
                  </a:cubicBezTo>
                  <a:close/>
                  <a:moveTo>
                    <a:pt x="2965" y="1452"/>
                  </a:moveTo>
                  <a:lnTo>
                    <a:pt x="2990" y="1452"/>
                  </a:lnTo>
                  <a:cubicBezTo>
                    <a:pt x="2997" y="1452"/>
                    <a:pt x="3003" y="1457"/>
                    <a:pt x="3003" y="1464"/>
                  </a:cubicBezTo>
                  <a:cubicBezTo>
                    <a:pt x="3003" y="1472"/>
                    <a:pt x="2997" y="1477"/>
                    <a:pt x="2990" y="1477"/>
                  </a:cubicBezTo>
                  <a:lnTo>
                    <a:pt x="2965" y="1477"/>
                  </a:lnTo>
                  <a:cubicBezTo>
                    <a:pt x="2958" y="1477"/>
                    <a:pt x="2952" y="1472"/>
                    <a:pt x="2952" y="1464"/>
                  </a:cubicBezTo>
                  <a:cubicBezTo>
                    <a:pt x="2952" y="1457"/>
                    <a:pt x="2958" y="1452"/>
                    <a:pt x="2965" y="1452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7"/>
                    <a:pt x="3029" y="1421"/>
                    <a:pt x="3036" y="1421"/>
                  </a:cubicBezTo>
                  <a:cubicBezTo>
                    <a:pt x="3043" y="1421"/>
                    <a:pt x="3049" y="1427"/>
                    <a:pt x="3049" y="1434"/>
                  </a:cubicBezTo>
                  <a:lnTo>
                    <a:pt x="3049" y="1459"/>
                  </a:lnTo>
                  <a:cubicBezTo>
                    <a:pt x="3049" y="1467"/>
                    <a:pt x="3043" y="1472"/>
                    <a:pt x="3036" y="1472"/>
                  </a:cubicBezTo>
                  <a:cubicBezTo>
                    <a:pt x="3029" y="1472"/>
                    <a:pt x="3024" y="1467"/>
                    <a:pt x="3024" y="1459"/>
                  </a:cubicBezTo>
                  <a:close/>
                  <a:moveTo>
                    <a:pt x="3024" y="1383"/>
                  </a:moveTo>
                  <a:lnTo>
                    <a:pt x="3024" y="1357"/>
                  </a:lnTo>
                  <a:cubicBezTo>
                    <a:pt x="3024" y="1350"/>
                    <a:pt x="3029" y="1344"/>
                    <a:pt x="3036" y="1344"/>
                  </a:cubicBezTo>
                  <a:cubicBezTo>
                    <a:pt x="3043" y="1344"/>
                    <a:pt x="3049" y="1350"/>
                    <a:pt x="3049" y="1357"/>
                  </a:cubicBezTo>
                  <a:lnTo>
                    <a:pt x="3049" y="1383"/>
                  </a:lnTo>
                  <a:cubicBezTo>
                    <a:pt x="3049" y="1390"/>
                    <a:pt x="3043" y="1395"/>
                    <a:pt x="3036" y="1395"/>
                  </a:cubicBezTo>
                  <a:cubicBezTo>
                    <a:pt x="3029" y="1395"/>
                    <a:pt x="3024" y="1390"/>
                    <a:pt x="3024" y="1383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29" y="1267"/>
                    <a:pt x="3036" y="1267"/>
                  </a:cubicBezTo>
                  <a:cubicBezTo>
                    <a:pt x="3043" y="1267"/>
                    <a:pt x="3049" y="1273"/>
                    <a:pt x="3049" y="1280"/>
                  </a:cubicBezTo>
                  <a:lnTo>
                    <a:pt x="3049" y="1306"/>
                  </a:lnTo>
                  <a:cubicBezTo>
                    <a:pt x="3049" y="1313"/>
                    <a:pt x="3043" y="1319"/>
                    <a:pt x="3036" y="1319"/>
                  </a:cubicBezTo>
                  <a:cubicBezTo>
                    <a:pt x="3029" y="1319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29" y="1191"/>
                    <a:pt x="3036" y="1191"/>
                  </a:cubicBezTo>
                  <a:cubicBezTo>
                    <a:pt x="3043" y="1191"/>
                    <a:pt x="3049" y="1196"/>
                    <a:pt x="3049" y="1203"/>
                  </a:cubicBezTo>
                  <a:lnTo>
                    <a:pt x="3049" y="1229"/>
                  </a:lnTo>
                  <a:cubicBezTo>
                    <a:pt x="3049" y="1236"/>
                    <a:pt x="3043" y="1242"/>
                    <a:pt x="3036" y="1242"/>
                  </a:cubicBezTo>
                  <a:cubicBezTo>
                    <a:pt x="3029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7"/>
                  </a:lnTo>
                  <a:cubicBezTo>
                    <a:pt x="3024" y="1120"/>
                    <a:pt x="3029" y="1114"/>
                    <a:pt x="3036" y="1114"/>
                  </a:cubicBezTo>
                  <a:cubicBezTo>
                    <a:pt x="3043" y="1114"/>
                    <a:pt x="3049" y="1120"/>
                    <a:pt x="3049" y="1127"/>
                  </a:cubicBezTo>
                  <a:lnTo>
                    <a:pt x="3049" y="1152"/>
                  </a:lnTo>
                  <a:cubicBezTo>
                    <a:pt x="3049" y="1159"/>
                    <a:pt x="3043" y="1165"/>
                    <a:pt x="3036" y="1165"/>
                  </a:cubicBezTo>
                  <a:cubicBezTo>
                    <a:pt x="3029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3"/>
                    <a:pt x="3029" y="1037"/>
                    <a:pt x="3036" y="1037"/>
                  </a:cubicBezTo>
                  <a:cubicBezTo>
                    <a:pt x="3043" y="1037"/>
                    <a:pt x="3049" y="1043"/>
                    <a:pt x="3049" y="1050"/>
                  </a:cubicBezTo>
                  <a:lnTo>
                    <a:pt x="3049" y="1075"/>
                  </a:lnTo>
                  <a:cubicBezTo>
                    <a:pt x="3049" y="1083"/>
                    <a:pt x="3043" y="1088"/>
                    <a:pt x="3036" y="1088"/>
                  </a:cubicBezTo>
                  <a:cubicBezTo>
                    <a:pt x="3029" y="1088"/>
                    <a:pt x="3024" y="1083"/>
                    <a:pt x="3024" y="1075"/>
                  </a:cubicBezTo>
                  <a:close/>
                  <a:moveTo>
                    <a:pt x="3024" y="999"/>
                  </a:moveTo>
                  <a:lnTo>
                    <a:pt x="3024" y="973"/>
                  </a:lnTo>
                  <a:cubicBezTo>
                    <a:pt x="3024" y="966"/>
                    <a:pt x="3029" y="960"/>
                    <a:pt x="3036" y="960"/>
                  </a:cubicBezTo>
                  <a:cubicBezTo>
                    <a:pt x="3043" y="960"/>
                    <a:pt x="3049" y="966"/>
                    <a:pt x="3049" y="973"/>
                  </a:cubicBezTo>
                  <a:lnTo>
                    <a:pt x="3049" y="999"/>
                  </a:lnTo>
                  <a:cubicBezTo>
                    <a:pt x="3049" y="1006"/>
                    <a:pt x="3043" y="1011"/>
                    <a:pt x="3036" y="1011"/>
                  </a:cubicBezTo>
                  <a:cubicBezTo>
                    <a:pt x="3029" y="1011"/>
                    <a:pt x="3024" y="1006"/>
                    <a:pt x="3024" y="999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29" y="883"/>
                    <a:pt x="3036" y="883"/>
                  </a:cubicBezTo>
                  <a:cubicBezTo>
                    <a:pt x="3043" y="883"/>
                    <a:pt x="3049" y="889"/>
                    <a:pt x="3049" y="896"/>
                  </a:cubicBezTo>
                  <a:lnTo>
                    <a:pt x="3049" y="922"/>
                  </a:lnTo>
                  <a:cubicBezTo>
                    <a:pt x="3049" y="929"/>
                    <a:pt x="3043" y="935"/>
                    <a:pt x="3036" y="935"/>
                  </a:cubicBezTo>
                  <a:cubicBezTo>
                    <a:pt x="3029" y="935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29" y="807"/>
                    <a:pt x="3036" y="807"/>
                  </a:cubicBezTo>
                  <a:cubicBezTo>
                    <a:pt x="3043" y="807"/>
                    <a:pt x="3049" y="812"/>
                    <a:pt x="3049" y="819"/>
                  </a:cubicBezTo>
                  <a:lnTo>
                    <a:pt x="3049" y="845"/>
                  </a:lnTo>
                  <a:cubicBezTo>
                    <a:pt x="3049" y="852"/>
                    <a:pt x="3043" y="858"/>
                    <a:pt x="3036" y="858"/>
                  </a:cubicBezTo>
                  <a:cubicBezTo>
                    <a:pt x="3029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3"/>
                  </a:lnTo>
                  <a:cubicBezTo>
                    <a:pt x="3024" y="736"/>
                    <a:pt x="3029" y="730"/>
                    <a:pt x="3036" y="730"/>
                  </a:cubicBezTo>
                  <a:cubicBezTo>
                    <a:pt x="3043" y="730"/>
                    <a:pt x="3049" y="736"/>
                    <a:pt x="3049" y="743"/>
                  </a:cubicBezTo>
                  <a:lnTo>
                    <a:pt x="3049" y="768"/>
                  </a:lnTo>
                  <a:cubicBezTo>
                    <a:pt x="3049" y="775"/>
                    <a:pt x="3043" y="781"/>
                    <a:pt x="3036" y="781"/>
                  </a:cubicBezTo>
                  <a:cubicBezTo>
                    <a:pt x="3029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9"/>
                    <a:pt x="3029" y="653"/>
                    <a:pt x="3036" y="653"/>
                  </a:cubicBezTo>
                  <a:cubicBezTo>
                    <a:pt x="3043" y="653"/>
                    <a:pt x="3049" y="659"/>
                    <a:pt x="3049" y="666"/>
                  </a:cubicBezTo>
                  <a:lnTo>
                    <a:pt x="3049" y="691"/>
                  </a:lnTo>
                  <a:cubicBezTo>
                    <a:pt x="3049" y="699"/>
                    <a:pt x="3043" y="704"/>
                    <a:pt x="3036" y="704"/>
                  </a:cubicBezTo>
                  <a:cubicBezTo>
                    <a:pt x="3029" y="704"/>
                    <a:pt x="3024" y="699"/>
                    <a:pt x="3024" y="691"/>
                  </a:cubicBezTo>
                  <a:close/>
                  <a:moveTo>
                    <a:pt x="3024" y="615"/>
                  </a:moveTo>
                  <a:lnTo>
                    <a:pt x="3024" y="589"/>
                  </a:lnTo>
                  <a:cubicBezTo>
                    <a:pt x="3024" y="582"/>
                    <a:pt x="3029" y="576"/>
                    <a:pt x="3036" y="576"/>
                  </a:cubicBezTo>
                  <a:cubicBezTo>
                    <a:pt x="3043" y="576"/>
                    <a:pt x="3049" y="582"/>
                    <a:pt x="3049" y="589"/>
                  </a:cubicBezTo>
                  <a:lnTo>
                    <a:pt x="3049" y="615"/>
                  </a:lnTo>
                  <a:cubicBezTo>
                    <a:pt x="3049" y="622"/>
                    <a:pt x="3043" y="627"/>
                    <a:pt x="3036" y="627"/>
                  </a:cubicBezTo>
                  <a:cubicBezTo>
                    <a:pt x="3029" y="627"/>
                    <a:pt x="3024" y="622"/>
                    <a:pt x="3024" y="615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29" y="499"/>
                    <a:pt x="3036" y="499"/>
                  </a:cubicBezTo>
                  <a:cubicBezTo>
                    <a:pt x="3043" y="499"/>
                    <a:pt x="3049" y="505"/>
                    <a:pt x="3049" y="512"/>
                  </a:cubicBezTo>
                  <a:lnTo>
                    <a:pt x="3049" y="538"/>
                  </a:lnTo>
                  <a:cubicBezTo>
                    <a:pt x="3049" y="545"/>
                    <a:pt x="3043" y="551"/>
                    <a:pt x="3036" y="551"/>
                  </a:cubicBezTo>
                  <a:cubicBezTo>
                    <a:pt x="3029" y="551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29" y="423"/>
                    <a:pt x="3036" y="423"/>
                  </a:cubicBezTo>
                  <a:cubicBezTo>
                    <a:pt x="3043" y="423"/>
                    <a:pt x="3049" y="428"/>
                    <a:pt x="3049" y="435"/>
                  </a:cubicBezTo>
                  <a:lnTo>
                    <a:pt x="3049" y="461"/>
                  </a:lnTo>
                  <a:cubicBezTo>
                    <a:pt x="3049" y="468"/>
                    <a:pt x="3043" y="474"/>
                    <a:pt x="3036" y="474"/>
                  </a:cubicBezTo>
                  <a:cubicBezTo>
                    <a:pt x="3029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9"/>
                  </a:lnTo>
                  <a:cubicBezTo>
                    <a:pt x="3024" y="352"/>
                    <a:pt x="3029" y="346"/>
                    <a:pt x="3036" y="346"/>
                  </a:cubicBezTo>
                  <a:cubicBezTo>
                    <a:pt x="3043" y="346"/>
                    <a:pt x="3049" y="352"/>
                    <a:pt x="3049" y="359"/>
                  </a:cubicBezTo>
                  <a:lnTo>
                    <a:pt x="3049" y="384"/>
                  </a:lnTo>
                  <a:cubicBezTo>
                    <a:pt x="3049" y="391"/>
                    <a:pt x="3043" y="397"/>
                    <a:pt x="3036" y="397"/>
                  </a:cubicBezTo>
                  <a:cubicBezTo>
                    <a:pt x="3029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5"/>
                    <a:pt x="3029" y="269"/>
                    <a:pt x="3036" y="269"/>
                  </a:cubicBezTo>
                  <a:cubicBezTo>
                    <a:pt x="3043" y="269"/>
                    <a:pt x="3049" y="275"/>
                    <a:pt x="3049" y="282"/>
                  </a:cubicBezTo>
                  <a:lnTo>
                    <a:pt x="3049" y="307"/>
                  </a:lnTo>
                  <a:cubicBezTo>
                    <a:pt x="3049" y="314"/>
                    <a:pt x="3043" y="320"/>
                    <a:pt x="3036" y="320"/>
                  </a:cubicBezTo>
                  <a:cubicBezTo>
                    <a:pt x="3029" y="320"/>
                    <a:pt x="3024" y="314"/>
                    <a:pt x="3024" y="307"/>
                  </a:cubicBezTo>
                  <a:close/>
                  <a:moveTo>
                    <a:pt x="3024" y="231"/>
                  </a:moveTo>
                  <a:lnTo>
                    <a:pt x="3024" y="205"/>
                  </a:lnTo>
                  <a:cubicBezTo>
                    <a:pt x="3024" y="198"/>
                    <a:pt x="3029" y="192"/>
                    <a:pt x="3036" y="192"/>
                  </a:cubicBezTo>
                  <a:cubicBezTo>
                    <a:pt x="3043" y="192"/>
                    <a:pt x="3049" y="198"/>
                    <a:pt x="3049" y="205"/>
                  </a:cubicBezTo>
                  <a:lnTo>
                    <a:pt x="3049" y="231"/>
                  </a:lnTo>
                  <a:cubicBezTo>
                    <a:pt x="3049" y="238"/>
                    <a:pt x="3043" y="243"/>
                    <a:pt x="3036" y="243"/>
                  </a:cubicBezTo>
                  <a:cubicBezTo>
                    <a:pt x="3029" y="243"/>
                    <a:pt x="3024" y="238"/>
                    <a:pt x="3024" y="231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29" y="115"/>
                    <a:pt x="3036" y="115"/>
                  </a:cubicBezTo>
                  <a:cubicBezTo>
                    <a:pt x="3043" y="115"/>
                    <a:pt x="3049" y="121"/>
                    <a:pt x="3049" y="128"/>
                  </a:cubicBezTo>
                  <a:lnTo>
                    <a:pt x="3049" y="154"/>
                  </a:lnTo>
                  <a:cubicBezTo>
                    <a:pt x="3049" y="161"/>
                    <a:pt x="3043" y="167"/>
                    <a:pt x="3036" y="167"/>
                  </a:cubicBezTo>
                  <a:cubicBezTo>
                    <a:pt x="3029" y="167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29" y="39"/>
                    <a:pt x="3036" y="39"/>
                  </a:cubicBezTo>
                  <a:cubicBezTo>
                    <a:pt x="3043" y="39"/>
                    <a:pt x="3049" y="44"/>
                    <a:pt x="3049" y="51"/>
                  </a:cubicBezTo>
                  <a:lnTo>
                    <a:pt x="3049" y="77"/>
                  </a:lnTo>
                  <a:cubicBezTo>
                    <a:pt x="3049" y="84"/>
                    <a:pt x="3043" y="90"/>
                    <a:pt x="3036" y="90"/>
                  </a:cubicBezTo>
                  <a:cubicBezTo>
                    <a:pt x="3029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5" y="20"/>
                    <a:pt x="2985" y="13"/>
                  </a:cubicBezTo>
                  <a:cubicBezTo>
                    <a:pt x="2985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6" y="6"/>
                    <a:pt x="3036" y="13"/>
                  </a:cubicBezTo>
                  <a:cubicBezTo>
                    <a:pt x="3036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1" y="26"/>
                  </a:lnTo>
                  <a:cubicBezTo>
                    <a:pt x="2914" y="26"/>
                    <a:pt x="2908" y="20"/>
                    <a:pt x="2908" y="13"/>
                  </a:cubicBezTo>
                  <a:cubicBezTo>
                    <a:pt x="2908" y="6"/>
                    <a:pt x="2914" y="0"/>
                    <a:pt x="2921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4" y="26"/>
                  </a:lnTo>
                  <a:cubicBezTo>
                    <a:pt x="2837" y="26"/>
                    <a:pt x="2832" y="20"/>
                    <a:pt x="2832" y="13"/>
                  </a:cubicBezTo>
                  <a:cubicBezTo>
                    <a:pt x="2832" y="6"/>
                    <a:pt x="2837" y="0"/>
                    <a:pt x="2844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3" y="26"/>
                  </a:moveTo>
                  <a:lnTo>
                    <a:pt x="2768" y="26"/>
                  </a:lnTo>
                  <a:cubicBezTo>
                    <a:pt x="2760" y="26"/>
                    <a:pt x="2755" y="20"/>
                    <a:pt x="2755" y="13"/>
                  </a:cubicBezTo>
                  <a:cubicBezTo>
                    <a:pt x="2755" y="6"/>
                    <a:pt x="2760" y="0"/>
                    <a:pt x="2768" y="0"/>
                  </a:cubicBezTo>
                  <a:lnTo>
                    <a:pt x="2793" y="0"/>
                  </a:lnTo>
                  <a:cubicBezTo>
                    <a:pt x="2800" y="0"/>
                    <a:pt x="2806" y="6"/>
                    <a:pt x="2806" y="13"/>
                  </a:cubicBezTo>
                  <a:cubicBezTo>
                    <a:pt x="2806" y="20"/>
                    <a:pt x="2800" y="26"/>
                    <a:pt x="2793" y="26"/>
                  </a:cubicBezTo>
                  <a:close/>
                  <a:moveTo>
                    <a:pt x="2716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6" y="0"/>
                  </a:lnTo>
                  <a:cubicBezTo>
                    <a:pt x="2723" y="0"/>
                    <a:pt x="2729" y="6"/>
                    <a:pt x="2729" y="13"/>
                  </a:cubicBezTo>
                  <a:cubicBezTo>
                    <a:pt x="2729" y="20"/>
                    <a:pt x="2723" y="26"/>
                    <a:pt x="2716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1" y="20"/>
                    <a:pt x="2601" y="13"/>
                  </a:cubicBezTo>
                  <a:cubicBezTo>
                    <a:pt x="2601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2" y="6"/>
                    <a:pt x="2652" y="13"/>
                  </a:cubicBezTo>
                  <a:cubicBezTo>
                    <a:pt x="2652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7" y="26"/>
                  </a:lnTo>
                  <a:cubicBezTo>
                    <a:pt x="2530" y="26"/>
                    <a:pt x="2524" y="20"/>
                    <a:pt x="2524" y="13"/>
                  </a:cubicBezTo>
                  <a:cubicBezTo>
                    <a:pt x="2524" y="6"/>
                    <a:pt x="2530" y="0"/>
                    <a:pt x="2537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0" y="26"/>
                  </a:lnTo>
                  <a:cubicBezTo>
                    <a:pt x="2453" y="26"/>
                    <a:pt x="2448" y="20"/>
                    <a:pt x="2448" y="13"/>
                  </a:cubicBezTo>
                  <a:cubicBezTo>
                    <a:pt x="2448" y="6"/>
                    <a:pt x="2453" y="0"/>
                    <a:pt x="2460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09" y="26"/>
                  </a:moveTo>
                  <a:lnTo>
                    <a:pt x="2384" y="26"/>
                  </a:lnTo>
                  <a:cubicBezTo>
                    <a:pt x="2376" y="26"/>
                    <a:pt x="2371" y="20"/>
                    <a:pt x="2371" y="13"/>
                  </a:cubicBezTo>
                  <a:cubicBezTo>
                    <a:pt x="2371" y="6"/>
                    <a:pt x="2376" y="0"/>
                    <a:pt x="2384" y="0"/>
                  </a:cubicBezTo>
                  <a:lnTo>
                    <a:pt x="2409" y="0"/>
                  </a:lnTo>
                  <a:cubicBezTo>
                    <a:pt x="2416" y="0"/>
                    <a:pt x="2422" y="6"/>
                    <a:pt x="2422" y="13"/>
                  </a:cubicBezTo>
                  <a:cubicBezTo>
                    <a:pt x="2422" y="20"/>
                    <a:pt x="2416" y="26"/>
                    <a:pt x="2409" y="26"/>
                  </a:cubicBezTo>
                  <a:close/>
                  <a:moveTo>
                    <a:pt x="2332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2" y="0"/>
                  </a:lnTo>
                  <a:cubicBezTo>
                    <a:pt x="2339" y="0"/>
                    <a:pt x="2345" y="6"/>
                    <a:pt x="2345" y="13"/>
                  </a:cubicBezTo>
                  <a:cubicBezTo>
                    <a:pt x="2345" y="20"/>
                    <a:pt x="2339" y="26"/>
                    <a:pt x="2332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7" y="20"/>
                    <a:pt x="2217" y="13"/>
                  </a:cubicBezTo>
                  <a:cubicBezTo>
                    <a:pt x="2217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8" y="6"/>
                    <a:pt x="2268" y="13"/>
                  </a:cubicBezTo>
                  <a:cubicBezTo>
                    <a:pt x="2268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3" y="26"/>
                  </a:lnTo>
                  <a:cubicBezTo>
                    <a:pt x="2146" y="26"/>
                    <a:pt x="2140" y="20"/>
                    <a:pt x="2140" y="13"/>
                  </a:cubicBezTo>
                  <a:cubicBezTo>
                    <a:pt x="2140" y="6"/>
                    <a:pt x="2146" y="0"/>
                    <a:pt x="2153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6" y="26"/>
                  </a:lnTo>
                  <a:cubicBezTo>
                    <a:pt x="2069" y="26"/>
                    <a:pt x="2064" y="20"/>
                    <a:pt x="2064" y="13"/>
                  </a:cubicBezTo>
                  <a:cubicBezTo>
                    <a:pt x="2064" y="6"/>
                    <a:pt x="2069" y="0"/>
                    <a:pt x="2076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5" y="26"/>
                  </a:moveTo>
                  <a:lnTo>
                    <a:pt x="2000" y="26"/>
                  </a:lnTo>
                  <a:cubicBezTo>
                    <a:pt x="1992" y="26"/>
                    <a:pt x="1987" y="20"/>
                    <a:pt x="1987" y="13"/>
                  </a:cubicBezTo>
                  <a:cubicBezTo>
                    <a:pt x="1987" y="6"/>
                    <a:pt x="1992" y="0"/>
                    <a:pt x="2000" y="0"/>
                  </a:cubicBezTo>
                  <a:lnTo>
                    <a:pt x="2025" y="0"/>
                  </a:lnTo>
                  <a:cubicBezTo>
                    <a:pt x="2032" y="0"/>
                    <a:pt x="2038" y="6"/>
                    <a:pt x="2038" y="13"/>
                  </a:cubicBezTo>
                  <a:cubicBezTo>
                    <a:pt x="2038" y="20"/>
                    <a:pt x="2032" y="26"/>
                    <a:pt x="2025" y="26"/>
                  </a:cubicBezTo>
                  <a:close/>
                  <a:moveTo>
                    <a:pt x="1948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8" y="0"/>
                  </a:lnTo>
                  <a:cubicBezTo>
                    <a:pt x="1955" y="0"/>
                    <a:pt x="1961" y="6"/>
                    <a:pt x="1961" y="13"/>
                  </a:cubicBezTo>
                  <a:cubicBezTo>
                    <a:pt x="1961" y="20"/>
                    <a:pt x="1955" y="26"/>
                    <a:pt x="1948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3" y="20"/>
                    <a:pt x="1833" y="13"/>
                  </a:cubicBezTo>
                  <a:cubicBezTo>
                    <a:pt x="1833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4" y="6"/>
                    <a:pt x="1884" y="13"/>
                  </a:cubicBezTo>
                  <a:cubicBezTo>
                    <a:pt x="1884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69" y="26"/>
                  </a:lnTo>
                  <a:cubicBezTo>
                    <a:pt x="1762" y="26"/>
                    <a:pt x="1756" y="20"/>
                    <a:pt x="1756" y="13"/>
                  </a:cubicBezTo>
                  <a:cubicBezTo>
                    <a:pt x="1756" y="6"/>
                    <a:pt x="1762" y="0"/>
                    <a:pt x="1769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2" y="26"/>
                  </a:lnTo>
                  <a:cubicBezTo>
                    <a:pt x="1685" y="26"/>
                    <a:pt x="1680" y="20"/>
                    <a:pt x="1680" y="13"/>
                  </a:cubicBezTo>
                  <a:cubicBezTo>
                    <a:pt x="1680" y="6"/>
                    <a:pt x="1685" y="0"/>
                    <a:pt x="1692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1" y="26"/>
                  </a:moveTo>
                  <a:lnTo>
                    <a:pt x="1616" y="26"/>
                  </a:lnTo>
                  <a:cubicBezTo>
                    <a:pt x="1608" y="26"/>
                    <a:pt x="1603" y="20"/>
                    <a:pt x="1603" y="13"/>
                  </a:cubicBezTo>
                  <a:cubicBezTo>
                    <a:pt x="1603" y="6"/>
                    <a:pt x="1608" y="0"/>
                    <a:pt x="1616" y="0"/>
                  </a:cubicBezTo>
                  <a:lnTo>
                    <a:pt x="1641" y="0"/>
                  </a:lnTo>
                  <a:cubicBezTo>
                    <a:pt x="1648" y="0"/>
                    <a:pt x="1654" y="6"/>
                    <a:pt x="1654" y="13"/>
                  </a:cubicBezTo>
                  <a:cubicBezTo>
                    <a:pt x="1654" y="20"/>
                    <a:pt x="1648" y="26"/>
                    <a:pt x="1641" y="26"/>
                  </a:cubicBezTo>
                  <a:close/>
                  <a:moveTo>
                    <a:pt x="1564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4" y="0"/>
                  </a:lnTo>
                  <a:cubicBezTo>
                    <a:pt x="1571" y="0"/>
                    <a:pt x="1577" y="6"/>
                    <a:pt x="1577" y="13"/>
                  </a:cubicBezTo>
                  <a:cubicBezTo>
                    <a:pt x="1577" y="20"/>
                    <a:pt x="1571" y="26"/>
                    <a:pt x="1564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49" y="20"/>
                    <a:pt x="1449" y="13"/>
                  </a:cubicBezTo>
                  <a:cubicBezTo>
                    <a:pt x="1449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0" y="6"/>
                    <a:pt x="1500" y="13"/>
                  </a:cubicBezTo>
                  <a:cubicBezTo>
                    <a:pt x="1500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5" y="26"/>
                  </a:lnTo>
                  <a:cubicBezTo>
                    <a:pt x="1378" y="26"/>
                    <a:pt x="1372" y="20"/>
                    <a:pt x="1372" y="13"/>
                  </a:cubicBezTo>
                  <a:cubicBezTo>
                    <a:pt x="1372" y="6"/>
                    <a:pt x="1378" y="0"/>
                    <a:pt x="1385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8" y="26"/>
                  </a:lnTo>
                  <a:cubicBezTo>
                    <a:pt x="1301" y="26"/>
                    <a:pt x="1296" y="20"/>
                    <a:pt x="1296" y="13"/>
                  </a:cubicBezTo>
                  <a:cubicBezTo>
                    <a:pt x="1296" y="6"/>
                    <a:pt x="1301" y="0"/>
                    <a:pt x="1308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7" y="26"/>
                  </a:moveTo>
                  <a:lnTo>
                    <a:pt x="1232" y="26"/>
                  </a:lnTo>
                  <a:cubicBezTo>
                    <a:pt x="1224" y="26"/>
                    <a:pt x="1219" y="20"/>
                    <a:pt x="1219" y="13"/>
                  </a:cubicBezTo>
                  <a:cubicBezTo>
                    <a:pt x="1219" y="6"/>
                    <a:pt x="1224" y="0"/>
                    <a:pt x="1232" y="0"/>
                  </a:cubicBezTo>
                  <a:lnTo>
                    <a:pt x="1257" y="0"/>
                  </a:lnTo>
                  <a:cubicBezTo>
                    <a:pt x="1264" y="0"/>
                    <a:pt x="1270" y="6"/>
                    <a:pt x="1270" y="13"/>
                  </a:cubicBezTo>
                  <a:cubicBezTo>
                    <a:pt x="1270" y="20"/>
                    <a:pt x="1264" y="26"/>
                    <a:pt x="1257" y="26"/>
                  </a:cubicBezTo>
                  <a:close/>
                  <a:moveTo>
                    <a:pt x="1180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0" y="0"/>
                  </a:lnTo>
                  <a:cubicBezTo>
                    <a:pt x="1187" y="0"/>
                    <a:pt x="1193" y="6"/>
                    <a:pt x="1193" y="13"/>
                  </a:cubicBezTo>
                  <a:cubicBezTo>
                    <a:pt x="1193" y="20"/>
                    <a:pt x="1187" y="26"/>
                    <a:pt x="1180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5" y="20"/>
                    <a:pt x="1065" y="13"/>
                  </a:cubicBezTo>
                  <a:cubicBezTo>
                    <a:pt x="1065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6" y="6"/>
                    <a:pt x="1116" y="13"/>
                  </a:cubicBezTo>
                  <a:cubicBezTo>
                    <a:pt x="1116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1" y="26"/>
                  </a:lnTo>
                  <a:cubicBezTo>
                    <a:pt x="994" y="26"/>
                    <a:pt x="988" y="20"/>
                    <a:pt x="988" y="13"/>
                  </a:cubicBezTo>
                  <a:cubicBezTo>
                    <a:pt x="988" y="6"/>
                    <a:pt x="994" y="0"/>
                    <a:pt x="1001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4" y="26"/>
                  </a:lnTo>
                  <a:cubicBezTo>
                    <a:pt x="917" y="26"/>
                    <a:pt x="912" y="20"/>
                    <a:pt x="912" y="13"/>
                  </a:cubicBezTo>
                  <a:cubicBezTo>
                    <a:pt x="912" y="6"/>
                    <a:pt x="917" y="0"/>
                    <a:pt x="924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3" y="26"/>
                  </a:moveTo>
                  <a:lnTo>
                    <a:pt x="848" y="26"/>
                  </a:lnTo>
                  <a:cubicBezTo>
                    <a:pt x="840" y="26"/>
                    <a:pt x="835" y="20"/>
                    <a:pt x="835" y="13"/>
                  </a:cubicBezTo>
                  <a:cubicBezTo>
                    <a:pt x="835" y="6"/>
                    <a:pt x="840" y="0"/>
                    <a:pt x="848" y="0"/>
                  </a:cubicBezTo>
                  <a:lnTo>
                    <a:pt x="873" y="0"/>
                  </a:lnTo>
                  <a:cubicBezTo>
                    <a:pt x="880" y="0"/>
                    <a:pt x="886" y="6"/>
                    <a:pt x="886" y="13"/>
                  </a:cubicBezTo>
                  <a:cubicBezTo>
                    <a:pt x="886" y="20"/>
                    <a:pt x="880" y="26"/>
                    <a:pt x="873" y="26"/>
                  </a:cubicBezTo>
                  <a:close/>
                  <a:moveTo>
                    <a:pt x="796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6" y="0"/>
                  </a:lnTo>
                  <a:cubicBezTo>
                    <a:pt x="803" y="0"/>
                    <a:pt x="809" y="6"/>
                    <a:pt x="809" y="13"/>
                  </a:cubicBezTo>
                  <a:cubicBezTo>
                    <a:pt x="809" y="20"/>
                    <a:pt x="803" y="26"/>
                    <a:pt x="796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1" y="20"/>
                    <a:pt x="681" y="13"/>
                  </a:cubicBezTo>
                  <a:cubicBezTo>
                    <a:pt x="681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2" y="6"/>
                    <a:pt x="732" y="13"/>
                  </a:cubicBezTo>
                  <a:cubicBezTo>
                    <a:pt x="732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7" y="26"/>
                  </a:lnTo>
                  <a:cubicBezTo>
                    <a:pt x="610" y="26"/>
                    <a:pt x="604" y="20"/>
                    <a:pt x="604" y="13"/>
                  </a:cubicBezTo>
                  <a:cubicBezTo>
                    <a:pt x="604" y="6"/>
                    <a:pt x="610" y="0"/>
                    <a:pt x="617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0" y="26"/>
                  </a:lnTo>
                  <a:cubicBezTo>
                    <a:pt x="533" y="26"/>
                    <a:pt x="528" y="20"/>
                    <a:pt x="528" y="13"/>
                  </a:cubicBezTo>
                  <a:cubicBezTo>
                    <a:pt x="528" y="6"/>
                    <a:pt x="533" y="0"/>
                    <a:pt x="540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89" y="26"/>
                  </a:moveTo>
                  <a:lnTo>
                    <a:pt x="464" y="26"/>
                  </a:lnTo>
                  <a:cubicBezTo>
                    <a:pt x="456" y="26"/>
                    <a:pt x="451" y="20"/>
                    <a:pt x="451" y="13"/>
                  </a:cubicBezTo>
                  <a:cubicBezTo>
                    <a:pt x="451" y="6"/>
                    <a:pt x="456" y="0"/>
                    <a:pt x="464" y="0"/>
                  </a:cubicBezTo>
                  <a:lnTo>
                    <a:pt x="489" y="0"/>
                  </a:lnTo>
                  <a:cubicBezTo>
                    <a:pt x="496" y="0"/>
                    <a:pt x="502" y="6"/>
                    <a:pt x="502" y="13"/>
                  </a:cubicBezTo>
                  <a:cubicBezTo>
                    <a:pt x="502" y="20"/>
                    <a:pt x="496" y="26"/>
                    <a:pt x="489" y="26"/>
                  </a:cubicBezTo>
                  <a:close/>
                  <a:moveTo>
                    <a:pt x="412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2" y="0"/>
                  </a:lnTo>
                  <a:cubicBezTo>
                    <a:pt x="419" y="0"/>
                    <a:pt x="425" y="6"/>
                    <a:pt x="425" y="13"/>
                  </a:cubicBezTo>
                  <a:cubicBezTo>
                    <a:pt x="425" y="20"/>
                    <a:pt x="419" y="26"/>
                    <a:pt x="412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7" y="20"/>
                    <a:pt x="297" y="13"/>
                  </a:cubicBezTo>
                  <a:cubicBezTo>
                    <a:pt x="297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8" y="6"/>
                    <a:pt x="348" y="13"/>
                  </a:cubicBezTo>
                  <a:cubicBezTo>
                    <a:pt x="348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3" y="26"/>
                  </a:lnTo>
                  <a:cubicBezTo>
                    <a:pt x="226" y="26"/>
                    <a:pt x="220" y="20"/>
                    <a:pt x="220" y="13"/>
                  </a:cubicBezTo>
                  <a:cubicBezTo>
                    <a:pt x="220" y="6"/>
                    <a:pt x="226" y="0"/>
                    <a:pt x="233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6" y="26"/>
                  </a:lnTo>
                  <a:cubicBezTo>
                    <a:pt x="149" y="26"/>
                    <a:pt x="144" y="20"/>
                    <a:pt x="144" y="13"/>
                  </a:cubicBezTo>
                  <a:cubicBezTo>
                    <a:pt x="144" y="6"/>
                    <a:pt x="149" y="0"/>
                    <a:pt x="156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5" y="26"/>
                  </a:moveTo>
                  <a:lnTo>
                    <a:pt x="80" y="26"/>
                  </a:lnTo>
                  <a:cubicBezTo>
                    <a:pt x="72" y="26"/>
                    <a:pt x="67" y="20"/>
                    <a:pt x="67" y="13"/>
                  </a:cubicBezTo>
                  <a:cubicBezTo>
                    <a:pt x="67" y="6"/>
                    <a:pt x="72" y="0"/>
                    <a:pt x="80" y="0"/>
                  </a:cubicBezTo>
                  <a:lnTo>
                    <a:pt x="105" y="0"/>
                  </a:lnTo>
                  <a:cubicBezTo>
                    <a:pt x="112" y="0"/>
                    <a:pt x="118" y="6"/>
                    <a:pt x="118" y="13"/>
                  </a:cubicBezTo>
                  <a:cubicBezTo>
                    <a:pt x="118" y="20"/>
                    <a:pt x="112" y="26"/>
                    <a:pt x="105" y="26"/>
                  </a:cubicBezTo>
                  <a:close/>
                  <a:moveTo>
                    <a:pt x="28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8" y="0"/>
                  </a:lnTo>
                  <a:cubicBezTo>
                    <a:pt x="35" y="0"/>
                    <a:pt x="41" y="6"/>
                    <a:pt x="41" y="13"/>
                  </a:cubicBezTo>
                  <a:cubicBezTo>
                    <a:pt x="41" y="20"/>
                    <a:pt x="35" y="26"/>
                    <a:pt x="28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4" name="Line 174"/>
            <p:cNvSpPr>
              <a:spLocks noChangeShapeType="1"/>
            </p:cNvSpPr>
            <p:nvPr/>
          </p:nvSpPr>
          <p:spPr bwMode="auto">
            <a:xfrm>
              <a:off x="5213490" y="5910127"/>
              <a:ext cx="53446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5" name="Freeform 175"/>
            <p:cNvSpPr>
              <a:spLocks/>
            </p:cNvSpPr>
            <p:nvPr/>
          </p:nvSpPr>
          <p:spPr bwMode="auto">
            <a:xfrm>
              <a:off x="5738883" y="5873765"/>
              <a:ext cx="67565" cy="72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6"/>
                </a:cxn>
                <a:cxn ang="0">
                  <a:pos x="0" y="0"/>
                </a:cxn>
              </a:cxnLst>
              <a:rect l="0" t="0" r="r" b="b"/>
              <a:pathLst>
                <a:path w="67" h="66">
                  <a:moveTo>
                    <a:pt x="0" y="0"/>
                  </a:moveTo>
                  <a:lnTo>
                    <a:pt x="67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7" name="Line 177"/>
            <p:cNvSpPr>
              <a:spLocks noChangeShapeType="1"/>
            </p:cNvSpPr>
            <p:nvPr/>
          </p:nvSpPr>
          <p:spPr bwMode="auto">
            <a:xfrm>
              <a:off x="5935528" y="5698568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8" name="Line 178"/>
            <p:cNvSpPr>
              <a:spLocks noChangeShapeType="1"/>
            </p:cNvSpPr>
            <p:nvPr/>
          </p:nvSpPr>
          <p:spPr bwMode="auto">
            <a:xfrm>
              <a:off x="6425626" y="5698568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9" name="Freeform 179"/>
            <p:cNvSpPr>
              <a:spLocks/>
            </p:cNvSpPr>
            <p:nvPr/>
          </p:nvSpPr>
          <p:spPr bwMode="auto">
            <a:xfrm>
              <a:off x="6512351" y="5662206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0" name="Line 180"/>
            <p:cNvSpPr>
              <a:spLocks noChangeShapeType="1"/>
            </p:cNvSpPr>
            <p:nvPr/>
          </p:nvSpPr>
          <p:spPr bwMode="auto">
            <a:xfrm>
              <a:off x="5935528" y="6123890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1" name="Line 181"/>
            <p:cNvSpPr>
              <a:spLocks noChangeShapeType="1"/>
            </p:cNvSpPr>
            <p:nvPr/>
          </p:nvSpPr>
          <p:spPr bwMode="auto">
            <a:xfrm>
              <a:off x="6425626" y="6123890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2" name="Freeform 182"/>
            <p:cNvSpPr>
              <a:spLocks/>
            </p:cNvSpPr>
            <p:nvPr/>
          </p:nvSpPr>
          <p:spPr bwMode="auto">
            <a:xfrm>
              <a:off x="6512351" y="6087528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3" name="Line 183"/>
            <p:cNvSpPr>
              <a:spLocks noChangeShapeType="1"/>
            </p:cNvSpPr>
            <p:nvPr/>
          </p:nvSpPr>
          <p:spPr bwMode="auto">
            <a:xfrm>
              <a:off x="5937545" y="5910127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4" name="Line 184"/>
            <p:cNvSpPr>
              <a:spLocks noChangeShapeType="1"/>
            </p:cNvSpPr>
            <p:nvPr/>
          </p:nvSpPr>
          <p:spPr bwMode="auto">
            <a:xfrm>
              <a:off x="6427643" y="5910127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5" name="Freeform 185"/>
            <p:cNvSpPr>
              <a:spLocks/>
            </p:cNvSpPr>
            <p:nvPr/>
          </p:nvSpPr>
          <p:spPr bwMode="auto">
            <a:xfrm>
              <a:off x="6514368" y="5873765"/>
              <a:ext cx="67565" cy="72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6"/>
                </a:cxn>
                <a:cxn ang="0">
                  <a:pos x="0" y="0"/>
                </a:cxn>
              </a:cxnLst>
              <a:rect l="0" t="0" r="r" b="b"/>
              <a:pathLst>
                <a:path w="67" h="66">
                  <a:moveTo>
                    <a:pt x="0" y="0"/>
                  </a:moveTo>
                  <a:lnTo>
                    <a:pt x="67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6" name="Rectangle 186"/>
            <p:cNvSpPr>
              <a:spLocks noChangeArrowheads="1"/>
            </p:cNvSpPr>
            <p:nvPr/>
          </p:nvSpPr>
          <p:spPr bwMode="auto">
            <a:xfrm>
              <a:off x="6013177" y="5831894"/>
              <a:ext cx="412449" cy="1509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7" name="Rectangle 187"/>
            <p:cNvSpPr>
              <a:spLocks noChangeArrowheads="1"/>
            </p:cNvSpPr>
            <p:nvPr/>
          </p:nvSpPr>
          <p:spPr bwMode="auto">
            <a:xfrm>
              <a:off x="6013177" y="5831894"/>
              <a:ext cx="412449" cy="150956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0" name="Rectangle 190"/>
            <p:cNvSpPr>
              <a:spLocks noChangeArrowheads="1"/>
            </p:cNvSpPr>
            <p:nvPr/>
          </p:nvSpPr>
          <p:spPr bwMode="auto">
            <a:xfrm>
              <a:off x="6013177" y="6045657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1" name="Rectangle 191"/>
            <p:cNvSpPr>
              <a:spLocks noChangeArrowheads="1"/>
            </p:cNvSpPr>
            <p:nvPr/>
          </p:nvSpPr>
          <p:spPr bwMode="auto">
            <a:xfrm>
              <a:off x="6013177" y="6045657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9" name="Line 199"/>
            <p:cNvSpPr>
              <a:spLocks noChangeShapeType="1"/>
            </p:cNvSpPr>
            <p:nvPr/>
          </p:nvSpPr>
          <p:spPr bwMode="auto">
            <a:xfrm flipH="1">
              <a:off x="6708995" y="5910127"/>
              <a:ext cx="6252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76348" y="2149968"/>
          <a:ext cx="2975265" cy="24106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755"/>
                <a:gridCol w="991755"/>
                <a:gridCol w="991755"/>
              </a:tblGrid>
              <a:tr h="803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3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353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Network-on-Chip</a:t>
            </a:r>
            <a:endParaRPr lang="en-US" dirty="0"/>
          </a:p>
        </p:txBody>
      </p:sp>
      <p:grpSp>
        <p:nvGrpSpPr>
          <p:cNvPr id="4" name="Group 105"/>
          <p:cNvGrpSpPr/>
          <p:nvPr/>
        </p:nvGrpSpPr>
        <p:grpSpPr>
          <a:xfrm>
            <a:off x="1657348" y="2366108"/>
            <a:ext cx="838200" cy="717187"/>
            <a:chOff x="5715000" y="2286000"/>
            <a:chExt cx="838200" cy="717187"/>
          </a:xfrm>
        </p:grpSpPr>
        <p:sp>
          <p:nvSpPr>
            <p:cNvPr id="32" name="Oval 3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5" name="Straight Connector 104"/>
            <p:cNvCxnSpPr>
              <a:endCxn id="3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06"/>
          <p:cNvGrpSpPr/>
          <p:nvPr/>
        </p:nvGrpSpPr>
        <p:grpSpPr>
          <a:xfrm>
            <a:off x="652467" y="2368062"/>
            <a:ext cx="838200" cy="717187"/>
            <a:chOff x="5715000" y="2286000"/>
            <a:chExt cx="838200" cy="717187"/>
          </a:xfrm>
        </p:grpSpPr>
        <p:sp>
          <p:nvSpPr>
            <p:cNvPr id="108" name="Oval 107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Connector 109"/>
            <p:cNvCxnSpPr>
              <a:endCxn id="108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10"/>
          <p:cNvGrpSpPr/>
          <p:nvPr/>
        </p:nvGrpSpPr>
        <p:grpSpPr>
          <a:xfrm>
            <a:off x="2647948" y="2389915"/>
            <a:ext cx="838200" cy="717187"/>
            <a:chOff x="5715000" y="2286000"/>
            <a:chExt cx="838200" cy="717187"/>
          </a:xfrm>
        </p:grpSpPr>
        <p:sp>
          <p:nvSpPr>
            <p:cNvPr id="112" name="Oval 11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Straight Connector 113"/>
            <p:cNvCxnSpPr>
              <a:endCxn id="11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14"/>
          <p:cNvGrpSpPr/>
          <p:nvPr/>
        </p:nvGrpSpPr>
        <p:grpSpPr>
          <a:xfrm>
            <a:off x="3609970" y="2404204"/>
            <a:ext cx="838200" cy="717187"/>
            <a:chOff x="5715000" y="2286000"/>
            <a:chExt cx="838200" cy="717187"/>
          </a:xfrm>
        </p:grpSpPr>
        <p:sp>
          <p:nvSpPr>
            <p:cNvPr id="116" name="Oval 115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Straight Connector 117"/>
            <p:cNvCxnSpPr>
              <a:endCxn id="116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18"/>
          <p:cNvGrpSpPr/>
          <p:nvPr/>
        </p:nvGrpSpPr>
        <p:grpSpPr>
          <a:xfrm>
            <a:off x="1643051" y="1610825"/>
            <a:ext cx="838200" cy="717187"/>
            <a:chOff x="5715000" y="2286000"/>
            <a:chExt cx="838200" cy="717187"/>
          </a:xfrm>
        </p:grpSpPr>
        <p:sp>
          <p:nvSpPr>
            <p:cNvPr id="120" name="Oval 119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2" name="Straight Connector 121"/>
            <p:cNvCxnSpPr>
              <a:endCxn id="120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22"/>
          <p:cNvGrpSpPr/>
          <p:nvPr/>
        </p:nvGrpSpPr>
        <p:grpSpPr>
          <a:xfrm>
            <a:off x="638170" y="1612779"/>
            <a:ext cx="838200" cy="717187"/>
            <a:chOff x="5715000" y="2286000"/>
            <a:chExt cx="838200" cy="717187"/>
          </a:xfrm>
        </p:grpSpPr>
        <p:sp>
          <p:nvSpPr>
            <p:cNvPr id="124" name="Oval 123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Straight Connector 125"/>
            <p:cNvCxnSpPr>
              <a:endCxn id="124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26"/>
          <p:cNvGrpSpPr/>
          <p:nvPr/>
        </p:nvGrpSpPr>
        <p:grpSpPr>
          <a:xfrm>
            <a:off x="2633651" y="1634632"/>
            <a:ext cx="838200" cy="717187"/>
            <a:chOff x="5715000" y="2286000"/>
            <a:chExt cx="838200" cy="717187"/>
          </a:xfrm>
        </p:grpSpPr>
        <p:sp>
          <p:nvSpPr>
            <p:cNvPr id="128" name="Oval 127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0" name="Straight Connector 129"/>
            <p:cNvCxnSpPr>
              <a:endCxn id="128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30"/>
          <p:cNvGrpSpPr/>
          <p:nvPr/>
        </p:nvGrpSpPr>
        <p:grpSpPr>
          <a:xfrm>
            <a:off x="3595673" y="1648921"/>
            <a:ext cx="838200" cy="717187"/>
            <a:chOff x="5715000" y="2286000"/>
            <a:chExt cx="838200" cy="717187"/>
          </a:xfrm>
        </p:grpSpPr>
        <p:sp>
          <p:nvSpPr>
            <p:cNvPr id="132" name="Oval 13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Connector 133"/>
            <p:cNvCxnSpPr>
              <a:endCxn id="13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34"/>
          <p:cNvGrpSpPr/>
          <p:nvPr/>
        </p:nvGrpSpPr>
        <p:grpSpPr>
          <a:xfrm>
            <a:off x="1640208" y="3927207"/>
            <a:ext cx="838200" cy="717187"/>
            <a:chOff x="5715000" y="2286000"/>
            <a:chExt cx="838200" cy="717187"/>
          </a:xfrm>
        </p:grpSpPr>
        <p:sp>
          <p:nvSpPr>
            <p:cNvPr id="136" name="Oval 135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8" name="Straight Connector 137"/>
            <p:cNvCxnSpPr>
              <a:endCxn id="136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8"/>
          <p:cNvGrpSpPr/>
          <p:nvPr/>
        </p:nvGrpSpPr>
        <p:grpSpPr>
          <a:xfrm>
            <a:off x="635327" y="3929161"/>
            <a:ext cx="838200" cy="717187"/>
            <a:chOff x="5715000" y="2286000"/>
            <a:chExt cx="838200" cy="717187"/>
          </a:xfrm>
        </p:grpSpPr>
        <p:sp>
          <p:nvSpPr>
            <p:cNvPr id="140" name="Oval 139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2" name="Straight Connector 141"/>
            <p:cNvCxnSpPr>
              <a:endCxn id="140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2"/>
          <p:cNvGrpSpPr/>
          <p:nvPr/>
        </p:nvGrpSpPr>
        <p:grpSpPr>
          <a:xfrm>
            <a:off x="2630808" y="3951014"/>
            <a:ext cx="838200" cy="717187"/>
            <a:chOff x="5715000" y="2286000"/>
            <a:chExt cx="838200" cy="717187"/>
          </a:xfrm>
        </p:grpSpPr>
        <p:sp>
          <p:nvSpPr>
            <p:cNvPr id="144" name="Oval 143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6" name="Straight Connector 145"/>
            <p:cNvCxnSpPr>
              <a:endCxn id="144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46"/>
          <p:cNvGrpSpPr/>
          <p:nvPr/>
        </p:nvGrpSpPr>
        <p:grpSpPr>
          <a:xfrm>
            <a:off x="3592830" y="3965303"/>
            <a:ext cx="838200" cy="717187"/>
            <a:chOff x="5715000" y="2286000"/>
            <a:chExt cx="838200" cy="717187"/>
          </a:xfrm>
        </p:grpSpPr>
        <p:sp>
          <p:nvSpPr>
            <p:cNvPr id="148" name="Oval 147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0" name="Straight Connector 149"/>
            <p:cNvCxnSpPr>
              <a:endCxn id="148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50"/>
          <p:cNvGrpSpPr/>
          <p:nvPr/>
        </p:nvGrpSpPr>
        <p:grpSpPr>
          <a:xfrm>
            <a:off x="1614481" y="3137634"/>
            <a:ext cx="838200" cy="717187"/>
            <a:chOff x="5715000" y="2286000"/>
            <a:chExt cx="838200" cy="717187"/>
          </a:xfrm>
        </p:grpSpPr>
        <p:sp>
          <p:nvSpPr>
            <p:cNvPr id="152" name="Oval 15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4" name="Straight Connector 153"/>
            <p:cNvCxnSpPr>
              <a:endCxn id="15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54"/>
          <p:cNvGrpSpPr/>
          <p:nvPr/>
        </p:nvGrpSpPr>
        <p:grpSpPr>
          <a:xfrm>
            <a:off x="609600" y="3139588"/>
            <a:ext cx="838200" cy="717187"/>
            <a:chOff x="5715000" y="2286000"/>
            <a:chExt cx="838200" cy="717187"/>
          </a:xfrm>
        </p:grpSpPr>
        <p:sp>
          <p:nvSpPr>
            <p:cNvPr id="156" name="Oval 155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Straight Connector 157"/>
            <p:cNvCxnSpPr>
              <a:endCxn id="156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58"/>
          <p:cNvGrpSpPr/>
          <p:nvPr/>
        </p:nvGrpSpPr>
        <p:grpSpPr>
          <a:xfrm>
            <a:off x="2605081" y="3161441"/>
            <a:ext cx="838200" cy="717187"/>
            <a:chOff x="5715000" y="2286000"/>
            <a:chExt cx="838200" cy="717187"/>
          </a:xfrm>
        </p:grpSpPr>
        <p:sp>
          <p:nvSpPr>
            <p:cNvPr id="160" name="Oval 159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Straight Connector 161"/>
            <p:cNvCxnSpPr>
              <a:endCxn id="160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62"/>
          <p:cNvGrpSpPr/>
          <p:nvPr/>
        </p:nvGrpSpPr>
        <p:grpSpPr>
          <a:xfrm>
            <a:off x="3567103" y="3175730"/>
            <a:ext cx="838200" cy="717187"/>
            <a:chOff x="5715000" y="2286000"/>
            <a:chExt cx="838200" cy="717187"/>
          </a:xfrm>
        </p:grpSpPr>
        <p:sp>
          <p:nvSpPr>
            <p:cNvPr id="164" name="Oval 163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6" name="Straight Connector 165"/>
            <p:cNvCxnSpPr>
              <a:endCxn id="164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7" name="Straight Arrow Connector 166"/>
          <p:cNvCxnSpPr>
            <a:stCxn id="32" idx="4"/>
          </p:cNvCxnSpPr>
          <p:nvPr/>
        </p:nvCxnSpPr>
        <p:spPr>
          <a:xfrm rot="16200000" flipH="1">
            <a:off x="1892700" y="3492899"/>
            <a:ext cx="3241305" cy="242209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32" idx="0"/>
          </p:cNvCxnSpPr>
          <p:nvPr/>
        </p:nvCxnSpPr>
        <p:spPr>
          <a:xfrm rot="5400000" flipH="1" flipV="1">
            <a:off x="3092299" y="1115006"/>
            <a:ext cx="842108" cy="242209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421"/>
          <p:cNvGrpSpPr/>
          <p:nvPr/>
        </p:nvGrpSpPr>
        <p:grpSpPr>
          <a:xfrm>
            <a:off x="6711012" y="3025435"/>
            <a:ext cx="2281600" cy="2884692"/>
            <a:chOff x="6711012" y="3025435"/>
            <a:chExt cx="2281600" cy="2884692"/>
          </a:xfrm>
        </p:grpSpPr>
        <p:grpSp>
          <p:nvGrpSpPr>
            <p:cNvPr id="22" name="Group 419"/>
            <p:cNvGrpSpPr/>
            <p:nvPr/>
          </p:nvGrpSpPr>
          <p:grpSpPr>
            <a:xfrm>
              <a:off x="6711012" y="3025435"/>
              <a:ext cx="2175930" cy="2884692"/>
              <a:chOff x="6711012" y="3025435"/>
              <a:chExt cx="2175930" cy="2884692"/>
            </a:xfrm>
          </p:grpSpPr>
          <p:sp>
            <p:nvSpPr>
              <p:cNvPr id="367" name="Line 197"/>
              <p:cNvSpPr>
                <a:spLocks noChangeShapeType="1"/>
              </p:cNvSpPr>
              <p:nvPr/>
            </p:nvSpPr>
            <p:spPr bwMode="auto">
              <a:xfrm flipH="1">
                <a:off x="6720088" y="3025435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grpSp>
            <p:nvGrpSpPr>
              <p:cNvPr id="23" name="Group 418"/>
              <p:cNvGrpSpPr/>
              <p:nvPr/>
            </p:nvGrpSpPr>
            <p:grpSpPr>
              <a:xfrm>
                <a:off x="6711012" y="3025435"/>
                <a:ext cx="2175930" cy="2884692"/>
                <a:chOff x="6711012" y="3025435"/>
                <a:chExt cx="2175930" cy="2884692"/>
              </a:xfrm>
            </p:grpSpPr>
            <p:sp>
              <p:nvSpPr>
                <p:cNvPr id="364" name="Freeform 194"/>
                <p:cNvSpPr>
                  <a:spLocks/>
                </p:cNvSpPr>
                <p:nvPr/>
              </p:nvSpPr>
              <p:spPr bwMode="auto">
                <a:xfrm>
                  <a:off x="6716055" y="3740548"/>
                  <a:ext cx="183535" cy="760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2" y="0"/>
                    </a:cxn>
                    <a:cxn ang="0">
                      <a:pos x="182" y="690"/>
                    </a:cxn>
                  </a:cxnLst>
                  <a:rect l="0" t="0" r="r" b="b"/>
                  <a:pathLst>
                    <a:path w="182" h="690">
                      <a:moveTo>
                        <a:pt x="0" y="0"/>
                      </a:moveTo>
                      <a:lnTo>
                        <a:pt x="182" y="0"/>
                      </a:lnTo>
                      <a:lnTo>
                        <a:pt x="182" y="69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68" name="Freeform 198"/>
                <p:cNvSpPr>
                  <a:spLocks/>
                </p:cNvSpPr>
                <p:nvPr/>
              </p:nvSpPr>
              <p:spPr bwMode="auto">
                <a:xfrm>
                  <a:off x="6714038" y="4473291"/>
                  <a:ext cx="134121" cy="24241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3" y="0"/>
                    </a:cxn>
                    <a:cxn ang="0">
                      <a:pos x="133" y="220"/>
                    </a:cxn>
                  </a:cxnLst>
                  <a:rect l="0" t="0" r="r" b="b"/>
                  <a:pathLst>
                    <a:path w="133" h="220">
                      <a:moveTo>
                        <a:pt x="0" y="0"/>
                      </a:moveTo>
                      <a:lnTo>
                        <a:pt x="133" y="0"/>
                      </a:lnTo>
                      <a:lnTo>
                        <a:pt x="133" y="22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0" name="Line 200"/>
                <p:cNvSpPr>
                  <a:spLocks noChangeShapeType="1"/>
                </p:cNvSpPr>
                <p:nvPr/>
              </p:nvSpPr>
              <p:spPr bwMode="auto">
                <a:xfrm>
                  <a:off x="6711012" y="5206033"/>
                  <a:ext cx="137147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40" name="Line 70"/>
                <p:cNvSpPr>
                  <a:spLocks noChangeShapeType="1"/>
                </p:cNvSpPr>
                <p:nvPr/>
              </p:nvSpPr>
              <p:spPr bwMode="auto">
                <a:xfrm>
                  <a:off x="6848159" y="4715702"/>
                  <a:ext cx="147231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3" name="Rectangle 13"/>
                <p:cNvSpPr>
                  <a:spLocks noChangeArrowheads="1"/>
                </p:cNvSpPr>
                <p:nvPr/>
              </p:nvSpPr>
              <p:spPr bwMode="auto">
                <a:xfrm>
                  <a:off x="7054888" y="4011607"/>
                  <a:ext cx="1031626" cy="1408188"/>
                </a:xfrm>
                <a:prstGeom prst="rect">
                  <a:avLst/>
                </a:prstGeom>
                <a:solidFill>
                  <a:srgbClr val="E6E6E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4" name="Rectangle 14"/>
                <p:cNvSpPr>
                  <a:spLocks noChangeArrowheads="1"/>
                </p:cNvSpPr>
                <p:nvPr/>
              </p:nvSpPr>
              <p:spPr bwMode="auto">
                <a:xfrm>
                  <a:off x="7054888" y="4011607"/>
                  <a:ext cx="1031626" cy="1408188"/>
                </a:xfrm>
                <a:prstGeom prst="rect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5" name="Freeform 15"/>
                <p:cNvSpPr>
                  <a:spLocks/>
                </p:cNvSpPr>
                <p:nvPr/>
              </p:nvSpPr>
              <p:spPr bwMode="auto">
                <a:xfrm>
                  <a:off x="7183967" y="4248509"/>
                  <a:ext cx="772459" cy="9288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3" y="0"/>
                    </a:cxn>
                    <a:cxn ang="0">
                      <a:pos x="613" y="843"/>
                    </a:cxn>
                    <a:cxn ang="0">
                      <a:pos x="766" y="843"/>
                    </a:cxn>
                  </a:cxnLst>
                  <a:rect l="0" t="0" r="r" b="b"/>
                  <a:pathLst>
                    <a:path w="766" h="843">
                      <a:moveTo>
                        <a:pt x="0" y="0"/>
                      </a:moveTo>
                      <a:lnTo>
                        <a:pt x="153" y="0"/>
                      </a:lnTo>
                      <a:lnTo>
                        <a:pt x="613" y="843"/>
                      </a:lnTo>
                      <a:lnTo>
                        <a:pt x="766" y="843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6" name="Freeform 16"/>
                <p:cNvSpPr>
                  <a:spLocks/>
                </p:cNvSpPr>
                <p:nvPr/>
              </p:nvSpPr>
              <p:spPr bwMode="auto">
                <a:xfrm>
                  <a:off x="7183967" y="4248509"/>
                  <a:ext cx="772459" cy="928875"/>
                </a:xfrm>
                <a:custGeom>
                  <a:avLst/>
                  <a:gdLst/>
                  <a:ahLst/>
                  <a:cxnLst>
                    <a:cxn ang="0">
                      <a:pos x="766" y="0"/>
                    </a:cxn>
                    <a:cxn ang="0">
                      <a:pos x="613" y="0"/>
                    </a:cxn>
                    <a:cxn ang="0">
                      <a:pos x="153" y="843"/>
                    </a:cxn>
                    <a:cxn ang="0">
                      <a:pos x="0" y="843"/>
                    </a:cxn>
                  </a:cxnLst>
                  <a:rect l="0" t="0" r="r" b="b"/>
                  <a:pathLst>
                    <a:path w="766" h="843">
                      <a:moveTo>
                        <a:pt x="766" y="0"/>
                      </a:moveTo>
                      <a:lnTo>
                        <a:pt x="613" y="0"/>
                      </a:lnTo>
                      <a:lnTo>
                        <a:pt x="153" y="843"/>
                      </a:lnTo>
                      <a:lnTo>
                        <a:pt x="0" y="843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7" name="Line 17"/>
                <p:cNvSpPr>
                  <a:spLocks noChangeShapeType="1"/>
                </p:cNvSpPr>
                <p:nvPr/>
              </p:nvSpPr>
              <p:spPr bwMode="auto">
                <a:xfrm>
                  <a:off x="8086514" y="4250713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8" name="Freeform 18"/>
                <p:cNvSpPr>
                  <a:spLocks/>
                </p:cNvSpPr>
                <p:nvPr/>
              </p:nvSpPr>
              <p:spPr bwMode="auto">
                <a:xfrm>
                  <a:off x="8327530" y="4214351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9" name="Line 19"/>
                <p:cNvSpPr>
                  <a:spLocks noChangeShapeType="1"/>
                </p:cNvSpPr>
                <p:nvPr/>
              </p:nvSpPr>
              <p:spPr bwMode="auto">
                <a:xfrm>
                  <a:off x="8086514" y="5180690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90" name="Freeform 20"/>
                <p:cNvSpPr>
                  <a:spLocks/>
                </p:cNvSpPr>
                <p:nvPr/>
              </p:nvSpPr>
              <p:spPr bwMode="auto">
                <a:xfrm>
                  <a:off x="8327530" y="5144328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91" name="Rectangle 21"/>
                <p:cNvSpPr>
                  <a:spLocks noChangeArrowheads="1"/>
                </p:cNvSpPr>
                <p:nvPr/>
              </p:nvSpPr>
              <p:spPr bwMode="auto">
                <a:xfrm>
                  <a:off x="7091191" y="5429712"/>
                  <a:ext cx="605935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Crossbar 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2" name="Rectangle 22"/>
                <p:cNvSpPr>
                  <a:spLocks noChangeArrowheads="1"/>
                </p:cNvSpPr>
                <p:nvPr/>
              </p:nvSpPr>
              <p:spPr bwMode="auto">
                <a:xfrm>
                  <a:off x="7684150" y="5429712"/>
                  <a:ext cx="56106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(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3" name="Rectangle 23"/>
                <p:cNvSpPr>
                  <a:spLocks noChangeArrowheads="1"/>
                </p:cNvSpPr>
                <p:nvPr/>
              </p:nvSpPr>
              <p:spPr bwMode="auto">
                <a:xfrm>
                  <a:off x="7725495" y="5429712"/>
                  <a:ext cx="105798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5 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4" name="Rectangle 24"/>
                <p:cNvSpPr>
                  <a:spLocks noChangeArrowheads="1"/>
                </p:cNvSpPr>
                <p:nvPr/>
              </p:nvSpPr>
              <p:spPr bwMode="auto">
                <a:xfrm>
                  <a:off x="7834405" y="5429712"/>
                  <a:ext cx="120226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x 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5" name="Rectangle 25"/>
                <p:cNvSpPr>
                  <a:spLocks noChangeArrowheads="1"/>
                </p:cNvSpPr>
                <p:nvPr/>
              </p:nvSpPr>
              <p:spPr bwMode="auto">
                <a:xfrm>
                  <a:off x="7937266" y="5429712"/>
                  <a:ext cx="70532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5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6" name="Rectangle 26"/>
                <p:cNvSpPr>
                  <a:spLocks noChangeArrowheads="1"/>
                </p:cNvSpPr>
                <p:nvPr/>
              </p:nvSpPr>
              <p:spPr bwMode="auto">
                <a:xfrm>
                  <a:off x="8011889" y="5429712"/>
                  <a:ext cx="56106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)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225" name="Freeform 55"/>
                <p:cNvSpPr>
                  <a:spLocks/>
                </p:cNvSpPr>
                <p:nvPr/>
              </p:nvSpPr>
              <p:spPr bwMode="auto">
                <a:xfrm>
                  <a:off x="6863286" y="3025435"/>
                  <a:ext cx="132104" cy="122527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8" y="0"/>
                    </a:cxn>
                    <a:cxn ang="0">
                      <a:pos x="88" y="1112"/>
                    </a:cxn>
                    <a:cxn ang="0">
                      <a:pos x="131" y="1112"/>
                    </a:cxn>
                  </a:cxnLst>
                  <a:rect l="0" t="0" r="r" b="b"/>
                  <a:pathLst>
                    <a:path w="131" h="1112">
                      <a:moveTo>
                        <a:pt x="0" y="0"/>
                      </a:moveTo>
                      <a:lnTo>
                        <a:pt x="88" y="0"/>
                      </a:lnTo>
                      <a:lnTo>
                        <a:pt x="88" y="1112"/>
                      </a:lnTo>
                      <a:lnTo>
                        <a:pt x="131" y="1112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26" name="Freeform 56"/>
                <p:cNvSpPr>
                  <a:spLocks/>
                </p:cNvSpPr>
                <p:nvPr/>
              </p:nvSpPr>
              <p:spPr bwMode="auto">
                <a:xfrm>
                  <a:off x="6987323" y="4214351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29" name="Rectangle 59"/>
                <p:cNvSpPr>
                  <a:spLocks noChangeArrowheads="1"/>
                </p:cNvSpPr>
                <p:nvPr/>
              </p:nvSpPr>
              <p:spPr bwMode="auto">
                <a:xfrm>
                  <a:off x="8407195" y="4154850"/>
                  <a:ext cx="450188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 dirty="0">
                      <a:solidFill>
                        <a:srgbClr val="000000"/>
                      </a:solidFill>
                      <a:ea typeface="굴림" pitchFamily="50" charset="-127"/>
                    </a:rPr>
                    <a:t>To East</a:t>
                  </a:r>
                  <a:endParaRPr lang="en-US" altLang="ko-KR" sz="1400" dirty="0">
                    <a:ea typeface="굴림" pitchFamily="50" charset="-127"/>
                  </a:endParaRPr>
                </a:p>
              </p:txBody>
            </p:sp>
            <p:sp>
              <p:nvSpPr>
                <p:cNvPr id="230" name="Rectangle 60"/>
                <p:cNvSpPr>
                  <a:spLocks noChangeArrowheads="1"/>
                </p:cNvSpPr>
                <p:nvPr/>
              </p:nvSpPr>
              <p:spPr bwMode="auto">
                <a:xfrm>
                  <a:off x="8407195" y="5087030"/>
                  <a:ext cx="354008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To PE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241" name="Freeform 71"/>
                <p:cNvSpPr>
                  <a:spLocks/>
                </p:cNvSpPr>
                <p:nvPr/>
              </p:nvSpPr>
              <p:spPr bwMode="auto">
                <a:xfrm>
                  <a:off x="6987323" y="4679340"/>
                  <a:ext cx="67565" cy="7272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6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42" name="Freeform 72"/>
                <p:cNvSpPr>
                  <a:spLocks/>
                </p:cNvSpPr>
                <p:nvPr/>
              </p:nvSpPr>
              <p:spPr bwMode="auto">
                <a:xfrm>
                  <a:off x="6771518" y="5177384"/>
                  <a:ext cx="223872" cy="732743"/>
                </a:xfrm>
                <a:custGeom>
                  <a:avLst/>
                  <a:gdLst/>
                  <a:ahLst/>
                  <a:cxnLst>
                    <a:cxn ang="0">
                      <a:pos x="0" y="665"/>
                    </a:cxn>
                    <a:cxn ang="0">
                      <a:pos x="129" y="665"/>
                    </a:cxn>
                    <a:cxn ang="0">
                      <a:pos x="129" y="0"/>
                    </a:cxn>
                    <a:cxn ang="0">
                      <a:pos x="222" y="0"/>
                    </a:cxn>
                  </a:cxnLst>
                  <a:rect l="0" t="0" r="r" b="b"/>
                  <a:pathLst>
                    <a:path w="222" h="665">
                      <a:moveTo>
                        <a:pt x="0" y="665"/>
                      </a:moveTo>
                      <a:lnTo>
                        <a:pt x="129" y="665"/>
                      </a:lnTo>
                      <a:lnTo>
                        <a:pt x="129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43" name="Freeform 73"/>
                <p:cNvSpPr>
                  <a:spLocks/>
                </p:cNvSpPr>
                <p:nvPr/>
              </p:nvSpPr>
              <p:spPr bwMode="auto">
                <a:xfrm>
                  <a:off x="6987323" y="5141023"/>
                  <a:ext cx="67565" cy="73825"/>
                </a:xfrm>
                <a:custGeom>
                  <a:avLst/>
                  <a:gdLst/>
                  <a:ahLst/>
                  <a:cxnLst>
                    <a:cxn ang="0">
                      <a:pos x="0" y="67"/>
                    </a:cxn>
                    <a:cxn ang="0">
                      <a:pos x="67" y="33"/>
                    </a:cxn>
                    <a:cxn ang="0">
                      <a:pos x="0" y="0"/>
                    </a:cxn>
                    <a:cxn ang="0">
                      <a:pos x="0" y="67"/>
                    </a:cxn>
                  </a:cxnLst>
                  <a:rect l="0" t="0" r="r" b="b"/>
                  <a:pathLst>
                    <a:path w="67" h="67">
                      <a:moveTo>
                        <a:pt x="0" y="67"/>
                      </a:moveTo>
                      <a:lnTo>
                        <a:pt x="67" y="33"/>
                      </a:lnTo>
                      <a:lnTo>
                        <a:pt x="0" y="0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65" name="Line 195"/>
                <p:cNvSpPr>
                  <a:spLocks noChangeShapeType="1"/>
                </p:cNvSpPr>
                <p:nvPr/>
              </p:nvSpPr>
              <p:spPr bwMode="auto">
                <a:xfrm>
                  <a:off x="6899589" y="4500837"/>
                  <a:ext cx="95801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66" name="Freeform 196"/>
                <p:cNvSpPr>
                  <a:spLocks/>
                </p:cNvSpPr>
                <p:nvPr/>
              </p:nvSpPr>
              <p:spPr bwMode="auto">
                <a:xfrm>
                  <a:off x="6987323" y="4464476"/>
                  <a:ext cx="67565" cy="738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1" name="Freeform 201"/>
                <p:cNvSpPr>
                  <a:spLocks/>
                </p:cNvSpPr>
                <p:nvPr/>
              </p:nvSpPr>
              <p:spPr bwMode="auto">
                <a:xfrm>
                  <a:off x="6848159" y="4952603"/>
                  <a:ext cx="147231" cy="253430"/>
                </a:xfrm>
                <a:custGeom>
                  <a:avLst/>
                  <a:gdLst/>
                  <a:ahLst/>
                  <a:cxnLst>
                    <a:cxn ang="0">
                      <a:pos x="146" y="0"/>
                    </a:cxn>
                    <a:cxn ang="0">
                      <a:pos x="0" y="0"/>
                    </a:cxn>
                    <a:cxn ang="0">
                      <a:pos x="0" y="230"/>
                    </a:cxn>
                  </a:cxnLst>
                  <a:rect l="0" t="0" r="r" b="b"/>
                  <a:pathLst>
                    <a:path w="146" h="230">
                      <a:moveTo>
                        <a:pt x="146" y="0"/>
                      </a:moveTo>
                      <a:lnTo>
                        <a:pt x="0" y="0"/>
                      </a:lnTo>
                      <a:lnTo>
                        <a:pt x="0" y="23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2" name="Freeform 202"/>
                <p:cNvSpPr>
                  <a:spLocks/>
                </p:cNvSpPr>
                <p:nvPr/>
              </p:nvSpPr>
              <p:spPr bwMode="auto">
                <a:xfrm>
                  <a:off x="6987323" y="4915139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4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4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3" name="Line 203"/>
                <p:cNvSpPr>
                  <a:spLocks noChangeShapeType="1"/>
                </p:cNvSpPr>
                <p:nvPr/>
              </p:nvSpPr>
              <p:spPr bwMode="auto">
                <a:xfrm>
                  <a:off x="8086514" y="4500837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4" name="Freeform 204"/>
                <p:cNvSpPr>
                  <a:spLocks/>
                </p:cNvSpPr>
                <p:nvPr/>
              </p:nvSpPr>
              <p:spPr bwMode="auto">
                <a:xfrm>
                  <a:off x="8327530" y="4464476"/>
                  <a:ext cx="67565" cy="738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5" name="Line 205"/>
                <p:cNvSpPr>
                  <a:spLocks noChangeShapeType="1"/>
                </p:cNvSpPr>
                <p:nvPr/>
              </p:nvSpPr>
              <p:spPr bwMode="auto">
                <a:xfrm>
                  <a:off x="8086514" y="4715702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6" name="Freeform 206"/>
                <p:cNvSpPr>
                  <a:spLocks/>
                </p:cNvSpPr>
                <p:nvPr/>
              </p:nvSpPr>
              <p:spPr bwMode="auto">
                <a:xfrm>
                  <a:off x="8327530" y="4679340"/>
                  <a:ext cx="67565" cy="7272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6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7" name="Line 207"/>
                <p:cNvSpPr>
                  <a:spLocks noChangeShapeType="1"/>
                </p:cNvSpPr>
                <p:nvPr/>
              </p:nvSpPr>
              <p:spPr bwMode="auto">
                <a:xfrm>
                  <a:off x="8086514" y="4952603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8" name="Freeform 208"/>
                <p:cNvSpPr>
                  <a:spLocks/>
                </p:cNvSpPr>
                <p:nvPr/>
              </p:nvSpPr>
              <p:spPr bwMode="auto">
                <a:xfrm>
                  <a:off x="8327530" y="4915139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4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4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9" name="Rectangle 209"/>
                <p:cNvSpPr>
                  <a:spLocks noChangeArrowheads="1"/>
                </p:cNvSpPr>
                <p:nvPr/>
              </p:nvSpPr>
              <p:spPr bwMode="auto">
                <a:xfrm>
                  <a:off x="8407195" y="4408279"/>
                  <a:ext cx="479747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 dirty="0">
                      <a:solidFill>
                        <a:srgbClr val="000000"/>
                      </a:solidFill>
                      <a:ea typeface="굴림" pitchFamily="50" charset="-127"/>
                    </a:rPr>
                    <a:t>To West</a:t>
                  </a:r>
                  <a:endParaRPr lang="en-US" altLang="ko-KR" sz="1400" dirty="0">
                    <a:ea typeface="굴림" pitchFamily="50" charset="-127"/>
                  </a:endParaRPr>
                </a:p>
              </p:txBody>
            </p:sp>
          </p:grpSp>
        </p:grpSp>
        <p:sp>
          <p:nvSpPr>
            <p:cNvPr id="380" name="Rectangle 210"/>
            <p:cNvSpPr>
              <a:spLocks noChangeArrowheads="1"/>
            </p:cNvSpPr>
            <p:nvPr/>
          </p:nvSpPr>
          <p:spPr bwMode="auto">
            <a:xfrm>
              <a:off x="8407195" y="4624246"/>
              <a:ext cx="58541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 dirty="0">
                  <a:solidFill>
                    <a:srgbClr val="000000"/>
                  </a:solidFill>
                  <a:ea typeface="굴림" pitchFamily="50" charset="-127"/>
                </a:rPr>
                <a:t>To North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381" name="Rectangle 211"/>
            <p:cNvSpPr>
              <a:spLocks noChangeArrowheads="1"/>
            </p:cNvSpPr>
            <p:nvPr/>
          </p:nvSpPr>
          <p:spPr bwMode="auto">
            <a:xfrm>
              <a:off x="8407195" y="4863352"/>
              <a:ext cx="57201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To South</a:t>
              </a:r>
              <a:endParaRPr lang="en-US" altLang="ko-KR" sz="1400">
                <a:ea typeface="굴림" pitchFamily="50" charset="-127"/>
              </a:endParaRPr>
            </a:p>
          </p:txBody>
        </p:sp>
      </p:grpSp>
      <p:sp>
        <p:nvSpPr>
          <p:cNvPr id="393" name="Rectangle 216"/>
          <p:cNvSpPr>
            <a:spLocks noChangeArrowheads="1"/>
          </p:cNvSpPr>
          <p:nvPr/>
        </p:nvSpPr>
        <p:spPr bwMode="auto">
          <a:xfrm>
            <a:off x="5435600" y="2438400"/>
            <a:ext cx="1371600" cy="996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394" name="Text Box 217"/>
          <p:cNvSpPr txBox="1">
            <a:spLocks noChangeArrowheads="1"/>
          </p:cNvSpPr>
          <p:nvPr/>
        </p:nvSpPr>
        <p:spPr bwMode="auto">
          <a:xfrm>
            <a:off x="5257800" y="2057400"/>
            <a:ext cx="26463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rgbClr val="FF0000"/>
                </a:solidFill>
                <a:ea typeface="굴림" pitchFamily="50" charset="-127"/>
              </a:rPr>
              <a:t>Input Port with Buffers</a:t>
            </a:r>
          </a:p>
        </p:txBody>
      </p:sp>
      <p:sp>
        <p:nvSpPr>
          <p:cNvPr id="396" name="Text Box 219"/>
          <p:cNvSpPr txBox="1">
            <a:spLocks noChangeArrowheads="1"/>
          </p:cNvSpPr>
          <p:nvPr/>
        </p:nvSpPr>
        <p:spPr bwMode="auto">
          <a:xfrm>
            <a:off x="7018421" y="2438400"/>
            <a:ext cx="18207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rgbClr val="0000FF"/>
                </a:solidFill>
                <a:ea typeface="굴림" pitchFamily="50" charset="-127"/>
              </a:rPr>
              <a:t>Control Logic</a:t>
            </a:r>
          </a:p>
        </p:txBody>
      </p:sp>
      <p:sp>
        <p:nvSpPr>
          <p:cNvPr id="398" name="Text Box 221"/>
          <p:cNvSpPr txBox="1">
            <a:spLocks noChangeArrowheads="1"/>
          </p:cNvSpPr>
          <p:nvPr/>
        </p:nvSpPr>
        <p:spPr bwMode="auto">
          <a:xfrm>
            <a:off x="7162800" y="5715000"/>
            <a:ext cx="1035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rgbClr val="99CC00"/>
                </a:solidFill>
                <a:ea typeface="굴림" pitchFamily="50" charset="-127"/>
              </a:rPr>
              <a:t>Crossbar</a:t>
            </a:r>
          </a:p>
        </p:txBody>
      </p:sp>
      <p:sp>
        <p:nvSpPr>
          <p:cNvPr id="402" name="Rectangle 401"/>
          <p:cNvSpPr/>
          <p:nvPr/>
        </p:nvSpPr>
        <p:spPr>
          <a:xfrm>
            <a:off x="4724400" y="1905000"/>
            <a:ext cx="4343400" cy="44196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228600" y="5257800"/>
            <a:ext cx="386487" cy="336187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 smtClean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rPr>
              <a:t>R</a:t>
            </a:r>
            <a:endParaRPr kumimoji="1" lang="en-US" altLang="ko-KR" sz="1600" b="1" dirty="0">
              <a:solidFill>
                <a:schemeClr val="tx1"/>
              </a:solidFill>
              <a:latin typeface="FrutigerNextLT Regular" pitchFamily="18" charset="0"/>
              <a:ea typeface="굴림" pitchFamily="50" charset="-127"/>
            </a:endParaRPr>
          </a:p>
        </p:txBody>
      </p:sp>
      <p:sp>
        <p:nvSpPr>
          <p:cNvPr id="406" name="TextBox 405"/>
          <p:cNvSpPr txBox="1"/>
          <p:nvPr/>
        </p:nvSpPr>
        <p:spPr>
          <a:xfrm>
            <a:off x="762000" y="5257800"/>
            <a:ext cx="851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Routers</a:t>
            </a:r>
            <a:endParaRPr lang="en-US" dirty="0"/>
          </a:p>
        </p:txBody>
      </p:sp>
      <p:sp>
        <p:nvSpPr>
          <p:cNvPr id="407" name="Rectangle 406"/>
          <p:cNvSpPr/>
          <p:nvPr/>
        </p:nvSpPr>
        <p:spPr>
          <a:xfrm>
            <a:off x="228600" y="5715000"/>
            <a:ext cx="4572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838200" y="5726668"/>
            <a:ext cx="291682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Processing Element</a:t>
            </a:r>
          </a:p>
          <a:p>
            <a:r>
              <a:rPr lang="en-US" sz="1600" i="1" dirty="0" smtClean="0"/>
              <a:t>(Cores, L2 Banks, Memory Controllers etc)</a:t>
            </a:r>
            <a:endParaRPr lang="en-US" sz="1600" i="1" dirty="0"/>
          </a:p>
        </p:txBody>
      </p:sp>
      <p:grpSp>
        <p:nvGrpSpPr>
          <p:cNvPr id="24" name="Group 423"/>
          <p:cNvGrpSpPr/>
          <p:nvPr/>
        </p:nvGrpSpPr>
        <p:grpSpPr>
          <a:xfrm>
            <a:off x="6666491" y="2677160"/>
            <a:ext cx="1561388" cy="1341014"/>
            <a:chOff x="6666491" y="2677160"/>
            <a:chExt cx="1561388" cy="1341014"/>
          </a:xfrm>
        </p:grpSpPr>
        <p:grpSp>
          <p:nvGrpSpPr>
            <p:cNvPr id="25" name="Group 420"/>
            <p:cNvGrpSpPr/>
            <p:nvPr/>
          </p:nvGrpSpPr>
          <p:grpSpPr>
            <a:xfrm>
              <a:off x="6667650" y="2681652"/>
              <a:ext cx="1560229" cy="1336522"/>
              <a:chOff x="6667650" y="2681652"/>
              <a:chExt cx="1560229" cy="1336522"/>
            </a:xfrm>
          </p:grpSpPr>
          <p:sp>
            <p:nvSpPr>
              <p:cNvPr id="197" name="Rectangle 27"/>
              <p:cNvSpPr>
                <a:spLocks noChangeArrowheads="1"/>
              </p:cNvSpPr>
              <p:nvPr/>
            </p:nvSpPr>
            <p:spPr bwMode="auto">
              <a:xfrm>
                <a:off x="7131529" y="2814978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8" name="Rectangle 28"/>
              <p:cNvSpPr>
                <a:spLocks noChangeArrowheads="1"/>
              </p:cNvSpPr>
              <p:nvPr/>
            </p:nvSpPr>
            <p:spPr bwMode="auto">
              <a:xfrm>
                <a:off x="7131529" y="2814978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9" name="Rectangle 29"/>
              <p:cNvSpPr>
                <a:spLocks noChangeArrowheads="1"/>
              </p:cNvSpPr>
              <p:nvPr/>
            </p:nvSpPr>
            <p:spPr bwMode="auto">
              <a:xfrm>
                <a:off x="7241448" y="2821589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0" name="Rectangle 30"/>
              <p:cNvSpPr>
                <a:spLocks noChangeArrowheads="1"/>
              </p:cNvSpPr>
              <p:nvPr/>
            </p:nvSpPr>
            <p:spPr bwMode="auto">
              <a:xfrm>
                <a:off x="7452209" y="2962629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1" name="Rectangle 31"/>
              <p:cNvSpPr>
                <a:spLocks noChangeArrowheads="1"/>
              </p:cNvSpPr>
              <p:nvPr/>
            </p:nvSpPr>
            <p:spPr bwMode="auto">
              <a:xfrm>
                <a:off x="7493556" y="2962629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2" name="Rectangle 32"/>
              <p:cNvSpPr>
                <a:spLocks noChangeArrowheads="1"/>
              </p:cNvSpPr>
              <p:nvPr/>
            </p:nvSpPr>
            <p:spPr bwMode="auto">
              <a:xfrm>
                <a:off x="7649862" y="2962629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3" name="Rectangle 33"/>
              <p:cNvSpPr>
                <a:spLocks noChangeArrowheads="1"/>
              </p:cNvSpPr>
              <p:nvPr/>
            </p:nvSpPr>
            <p:spPr bwMode="auto">
              <a:xfrm>
                <a:off x="7131529" y="3124604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4" name="Rectangle 34"/>
              <p:cNvSpPr>
                <a:spLocks noChangeArrowheads="1"/>
              </p:cNvSpPr>
              <p:nvPr/>
            </p:nvSpPr>
            <p:spPr bwMode="auto">
              <a:xfrm>
                <a:off x="7131529" y="3124604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5" name="Rectangle 35"/>
              <p:cNvSpPr>
                <a:spLocks noChangeArrowheads="1"/>
              </p:cNvSpPr>
              <p:nvPr/>
            </p:nvSpPr>
            <p:spPr bwMode="auto">
              <a:xfrm>
                <a:off x="7241448" y="3134520"/>
                <a:ext cx="88750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6" name="Rectangle 36"/>
              <p:cNvSpPr>
                <a:spLocks noChangeArrowheads="1"/>
              </p:cNvSpPr>
              <p:nvPr/>
            </p:nvSpPr>
            <p:spPr bwMode="auto">
              <a:xfrm>
                <a:off x="7459268" y="327666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7" name="Rectangle 37"/>
              <p:cNvSpPr>
                <a:spLocks noChangeArrowheads="1"/>
              </p:cNvSpPr>
              <p:nvPr/>
            </p:nvSpPr>
            <p:spPr bwMode="auto">
              <a:xfrm>
                <a:off x="7493556" y="3276661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8" name="Rectangle 38"/>
              <p:cNvSpPr>
                <a:spLocks noChangeArrowheads="1"/>
              </p:cNvSpPr>
              <p:nvPr/>
            </p:nvSpPr>
            <p:spPr bwMode="auto">
              <a:xfrm>
                <a:off x="7643811" y="327666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9" name="Rectangle 39"/>
              <p:cNvSpPr>
                <a:spLocks noChangeArrowheads="1"/>
              </p:cNvSpPr>
              <p:nvPr/>
            </p:nvSpPr>
            <p:spPr bwMode="auto">
              <a:xfrm>
                <a:off x="7131529" y="3434228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0" name="Rectangle 40"/>
              <p:cNvSpPr>
                <a:spLocks noChangeArrowheads="1"/>
              </p:cNvSpPr>
              <p:nvPr/>
            </p:nvSpPr>
            <p:spPr bwMode="auto">
              <a:xfrm>
                <a:off x="7131529" y="3434228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1" name="Rectangle 41"/>
              <p:cNvSpPr>
                <a:spLocks noChangeArrowheads="1"/>
              </p:cNvSpPr>
              <p:nvPr/>
            </p:nvSpPr>
            <p:spPr bwMode="auto">
              <a:xfrm>
                <a:off x="7390696" y="3439738"/>
                <a:ext cx="50451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Switch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2" name="Rectangle 42"/>
              <p:cNvSpPr>
                <a:spLocks noChangeArrowheads="1"/>
              </p:cNvSpPr>
              <p:nvPr/>
            </p:nvSpPr>
            <p:spPr bwMode="auto">
              <a:xfrm>
                <a:off x="7222039" y="3581879"/>
                <a:ext cx="1005840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Allocator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4" name="Rectangle 44"/>
              <p:cNvSpPr>
                <a:spLocks noChangeArrowheads="1"/>
              </p:cNvSpPr>
              <p:nvPr/>
            </p:nvSpPr>
            <p:spPr bwMode="auto">
              <a:xfrm>
                <a:off x="7834481" y="3546383"/>
                <a:ext cx="274320" cy="182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0000"/>
                    </a:solidFill>
                    <a:ea typeface="굴림" pitchFamily="50" charset="-127"/>
                  </a:rPr>
                  <a:t>(SA)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6" name="Freeform 46"/>
              <p:cNvSpPr>
                <a:spLocks/>
              </p:cNvSpPr>
              <p:nvPr/>
            </p:nvSpPr>
            <p:spPr bwMode="auto">
              <a:xfrm>
                <a:off x="6667650" y="2681652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9" name="Line 49"/>
              <p:cNvSpPr>
                <a:spLocks noChangeShapeType="1"/>
              </p:cNvSpPr>
              <p:nvPr/>
            </p:nvSpPr>
            <p:spPr bwMode="auto">
              <a:xfrm>
                <a:off x="7570196" y="3743854"/>
                <a:ext cx="1009" cy="274320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423" name="Line 49"/>
            <p:cNvSpPr>
              <a:spLocks noChangeShapeType="1"/>
            </p:cNvSpPr>
            <p:nvPr/>
          </p:nvSpPr>
          <p:spPr bwMode="auto">
            <a:xfrm>
              <a:off x="6666491" y="2677160"/>
              <a:ext cx="1009" cy="137160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400"/>
            </a:p>
          </p:txBody>
        </p:sp>
      </p:grpSp>
      <p:sp>
        <p:nvSpPr>
          <p:cNvPr id="425" name="Rectangle 218"/>
          <p:cNvSpPr>
            <a:spLocks noChangeArrowheads="1"/>
          </p:cNvSpPr>
          <p:nvPr/>
        </p:nvSpPr>
        <p:spPr bwMode="auto">
          <a:xfrm>
            <a:off x="7085185" y="2785306"/>
            <a:ext cx="1097280" cy="100584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/>
          </a:p>
        </p:txBody>
      </p:sp>
    </p:spTree>
    <p:custDataLst>
      <p:tags r:id="rId1"/>
    </p:custDataLst>
  </p:cSld>
  <p:clrMapOvr>
    <a:masterClrMapping/>
  </p:clrMapOvr>
  <p:transition advTm="717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 animBg="1"/>
      <p:bldP spid="393" grpId="0" animBg="1"/>
      <p:bldP spid="394" grpId="0"/>
      <p:bldP spid="396" grpId="0"/>
      <p:bldP spid="398" grpId="0"/>
      <p:bldP spid="402" grpId="0" animBg="1"/>
      <p:bldP spid="4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Packets have different criticality, yet </a:t>
            </a:r>
            <a:r>
              <a:rPr lang="en-US" dirty="0" smtClean="0">
                <a:sym typeface="Wingdings" pitchFamily="2" charset="2"/>
              </a:rPr>
              <a:t>e</a:t>
            </a:r>
            <a:r>
              <a:rPr lang="en-US" dirty="0" smtClean="0"/>
              <a:t>xisting packet scheduling policies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treat all packets equally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 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 smtClean="0"/>
              <a:t>We propose a new approach to packet scheduling in </a:t>
            </a:r>
            <a:r>
              <a:rPr lang="en-US" dirty="0" err="1" smtClean="0"/>
              <a:t>NoCs</a:t>
            </a:r>
            <a:endParaRPr lang="en-US" dirty="0" smtClean="0"/>
          </a:p>
          <a:p>
            <a:pPr lvl="1"/>
            <a:r>
              <a:rPr lang="en-US" dirty="0" smtClean="0"/>
              <a:t>We define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Slack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as a key measure that characterizes the relative importance of a packet.</a:t>
            </a:r>
          </a:p>
          <a:p>
            <a:pPr lvl="1"/>
            <a:r>
              <a:rPr lang="en-US" dirty="0" smtClean="0"/>
              <a:t>We propose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Aérgia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 novel architecture to accelerate low slack critical packets</a:t>
            </a:r>
          </a:p>
          <a:p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Improves system performance: 16.1% </a:t>
            </a:r>
          </a:p>
          <a:p>
            <a:pPr lvl="1"/>
            <a:r>
              <a:rPr lang="en-US" dirty="0" smtClean="0"/>
              <a:t>Improves network fairness: 30.8%</a:t>
            </a:r>
          </a:p>
        </p:txBody>
      </p:sp>
    </p:spTree>
    <p:custDataLst>
      <p:tags r:id="rId1"/>
    </p:custDataLst>
  </p:cSld>
  <p:clrMapOvr>
    <a:masterClrMapping/>
  </p:clrMapOvr>
  <p:transition advTm="267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Can we determine slack more accurately…? </a:t>
            </a:r>
          </a:p>
          <a:p>
            <a:pPr lvl="1"/>
            <a:r>
              <a:rPr lang="en-US" dirty="0" smtClean="0"/>
              <a:t>Models…? </a:t>
            </a:r>
          </a:p>
          <a:p>
            <a:pPr lvl="1"/>
            <a:r>
              <a:rPr lang="en-US" dirty="0" smtClean="0"/>
              <a:t>Take into account instruction-level dependencies…?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Slack-based arbitration in </a:t>
            </a:r>
            <a:r>
              <a:rPr lang="en-US" dirty="0" err="1" smtClean="0"/>
              <a:t>bufferless</a:t>
            </a:r>
            <a:r>
              <a:rPr lang="en-US" dirty="0" smtClean="0"/>
              <a:t> on-chip networks…? </a:t>
            </a:r>
            <a:br>
              <a:rPr lang="en-US" dirty="0" smtClean="0"/>
            </a:br>
            <a:r>
              <a:rPr lang="en-US" sz="2000" dirty="0" smtClean="0"/>
              <a:t>(see [Moscibroda, Mutlu, ISCA 2009])</a:t>
            </a:r>
          </a:p>
          <a:p>
            <a:endParaRPr lang="en-US" sz="2000" dirty="0" smtClean="0"/>
          </a:p>
          <a:p>
            <a:r>
              <a:rPr lang="en-US" dirty="0" smtClean="0"/>
              <a:t>Can we combine benefits from slack-based arbitration with providing fairness guarantees…? </a:t>
            </a:r>
          </a:p>
          <a:p>
            <a:endParaRPr lang="en-US" dirty="0" smtClean="0"/>
          </a:p>
          <a:p>
            <a:r>
              <a:rPr lang="en-US" dirty="0" smtClean="0"/>
              <a:t>Etc…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</p:cSld>
  <p:clrMapOvr>
    <a:masterClrMapping/>
  </p:clrMapOvr>
  <p:transition advTm="889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 of Predecessors which are L2 Misses</a:t>
            </a:r>
          </a:p>
          <a:p>
            <a:r>
              <a:rPr lang="en-US" dirty="0" smtClean="0"/>
              <a:t>Recall NST indicates criticality of a packet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High NST/Packet =&gt;  Low Slack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143000" y="3239361"/>
          <a:ext cx="6096000" cy="361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6200000" flipV="1">
            <a:off x="4457700" y="5067300"/>
            <a:ext cx="1752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29000" y="6488668"/>
            <a:ext cx="5579669" cy="369332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0 Predecessors have highest NST/packet and least Slack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L2 Hit or Miss</a:t>
            </a:r>
          </a:p>
          <a:p>
            <a:r>
              <a:rPr lang="en-US" dirty="0" smtClean="0"/>
              <a:t>Recall NST indicates criticality of a packet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High NST/Packet =&gt;  Low Slack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057400" y="3124200"/>
          <a:ext cx="516636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/>
          <p:cNvCxnSpPr>
            <a:stCxn id="8" idx="0"/>
          </p:cNvCxnSpPr>
          <p:nvPr/>
        </p:nvCxnSpPr>
        <p:spPr>
          <a:xfrm rot="5400000" flipH="1" flipV="1">
            <a:off x="4100018" y="5319217"/>
            <a:ext cx="1524000" cy="4867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71600" y="6324600"/>
            <a:ext cx="6494069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L2 Misses have much higher NST/packet ( lower slack) than hits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Slack of P = Maximum Predecessor Hops – Hops of P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b="1" dirty="0" smtClean="0"/>
              <a:t>Lower hops =&gt; low Slack =&gt; high criticality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dirty="0" smtClean="0"/>
              <a:t> 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1905000" y="2667000"/>
          <a:ext cx="524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6900" y="6324600"/>
            <a:ext cx="5410200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Slack computed from hops is a good approximation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TextBox 482"/>
          <p:cNvSpPr txBox="1"/>
          <p:nvPr/>
        </p:nvSpPr>
        <p:spPr>
          <a:xfrm>
            <a:off x="5181600" y="1295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223"/>
          <p:cNvGrpSpPr/>
          <p:nvPr/>
        </p:nvGrpSpPr>
        <p:grpSpPr>
          <a:xfrm>
            <a:off x="133350" y="1967464"/>
            <a:ext cx="3505455" cy="3516063"/>
            <a:chOff x="133350" y="1738864"/>
            <a:chExt cx="3505455" cy="3516063"/>
          </a:xfrm>
        </p:grpSpPr>
        <p:grpSp>
          <p:nvGrpSpPr>
            <p:cNvPr id="3" name="Group 477"/>
            <p:cNvGrpSpPr/>
            <p:nvPr/>
          </p:nvGrpSpPr>
          <p:grpSpPr>
            <a:xfrm>
              <a:off x="457200" y="1738864"/>
              <a:ext cx="3181605" cy="3516063"/>
              <a:chOff x="457200" y="1738864"/>
              <a:chExt cx="3181605" cy="3516063"/>
            </a:xfrm>
          </p:grpSpPr>
          <p:sp>
            <p:nvSpPr>
              <p:cNvPr id="174" name="Freeform 4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5" name="Freeform 5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6" name="Freeform 6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7" name="Freeform 7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8" name="Rectangle 8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9" name="Rectangle 9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0" name="Rectangle 10"/>
              <p:cNvSpPr>
                <a:spLocks noChangeArrowheads="1"/>
              </p:cNvSpPr>
              <p:nvPr/>
            </p:nvSpPr>
            <p:spPr bwMode="auto">
              <a:xfrm>
                <a:off x="1352688" y="1803874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181" name="Rectangle 11"/>
              <p:cNvSpPr>
                <a:spLocks noChangeArrowheads="1"/>
              </p:cNvSpPr>
              <p:nvPr/>
            </p:nvSpPr>
            <p:spPr bwMode="auto">
              <a:xfrm>
                <a:off x="1536222" y="1803874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183" name="Rectangle 13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4" name="Rectangle 14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5" name="Freeform 15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3" y="0"/>
                  </a:cxn>
                  <a:cxn ang="0">
                    <a:pos x="613" y="843"/>
                  </a:cxn>
                  <a:cxn ang="0">
                    <a:pos x="766" y="843"/>
                  </a:cxn>
                </a:cxnLst>
                <a:rect l="0" t="0" r="r" b="b"/>
                <a:pathLst>
                  <a:path w="766" h="843">
                    <a:moveTo>
                      <a:pt x="0" y="0"/>
                    </a:moveTo>
                    <a:lnTo>
                      <a:pt x="153" y="0"/>
                    </a:lnTo>
                    <a:lnTo>
                      <a:pt x="613" y="843"/>
                    </a:lnTo>
                    <a:lnTo>
                      <a:pt x="766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6" name="Freeform 16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766" y="0"/>
                  </a:cxn>
                  <a:cxn ang="0">
                    <a:pos x="613" y="0"/>
                  </a:cxn>
                  <a:cxn ang="0">
                    <a:pos x="153" y="843"/>
                  </a:cxn>
                  <a:cxn ang="0">
                    <a:pos x="0" y="843"/>
                  </a:cxn>
                </a:cxnLst>
                <a:rect l="0" t="0" r="r" b="b"/>
                <a:pathLst>
                  <a:path w="766" h="843">
                    <a:moveTo>
                      <a:pt x="766" y="0"/>
                    </a:moveTo>
                    <a:lnTo>
                      <a:pt x="613" y="0"/>
                    </a:lnTo>
                    <a:lnTo>
                      <a:pt x="153" y="843"/>
                    </a:lnTo>
                    <a:lnTo>
                      <a:pt x="0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7" name="Line 17"/>
              <p:cNvSpPr>
                <a:spLocks noChangeShapeType="1"/>
              </p:cNvSpPr>
              <p:nvPr/>
            </p:nvSpPr>
            <p:spPr bwMode="auto">
              <a:xfrm>
                <a:off x="3330224" y="330792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8" name="Freeform 18"/>
              <p:cNvSpPr>
                <a:spLocks/>
              </p:cNvSpPr>
              <p:nvPr/>
            </p:nvSpPr>
            <p:spPr bwMode="auto">
              <a:xfrm>
                <a:off x="3571240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>
                <a:off x="3330224" y="4237902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0" name="Freeform 20"/>
              <p:cNvSpPr>
                <a:spLocks/>
              </p:cNvSpPr>
              <p:nvPr/>
            </p:nvSpPr>
            <p:spPr bwMode="auto">
              <a:xfrm>
                <a:off x="3571240" y="42015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7" name="Rectangle 27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8" name="Rectangle 28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9" name="Rectangle 29"/>
              <p:cNvSpPr>
                <a:spLocks noChangeArrowheads="1"/>
              </p:cNvSpPr>
              <p:nvPr/>
            </p:nvSpPr>
            <p:spPr bwMode="auto">
              <a:xfrm>
                <a:off x="2485158" y="1878801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0" name="Rectangle 30"/>
              <p:cNvSpPr>
                <a:spLocks noChangeArrowheads="1"/>
              </p:cNvSpPr>
              <p:nvPr/>
            </p:nvSpPr>
            <p:spPr bwMode="auto">
              <a:xfrm>
                <a:off x="2695919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1" name="Rectangle 31"/>
              <p:cNvSpPr>
                <a:spLocks noChangeArrowheads="1"/>
              </p:cNvSpPr>
              <p:nvPr/>
            </p:nvSpPr>
            <p:spPr bwMode="auto">
              <a:xfrm>
                <a:off x="2737266" y="2019841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2" name="Rectangle 32"/>
              <p:cNvSpPr>
                <a:spLocks noChangeArrowheads="1"/>
              </p:cNvSpPr>
              <p:nvPr/>
            </p:nvSpPr>
            <p:spPr bwMode="auto">
              <a:xfrm>
                <a:off x="2893572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3" name="Rectangle 33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4" name="Rectangle 34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5" name="Rectangle 35"/>
              <p:cNvSpPr>
                <a:spLocks noChangeArrowheads="1"/>
              </p:cNvSpPr>
              <p:nvPr/>
            </p:nvSpPr>
            <p:spPr bwMode="auto">
              <a:xfrm>
                <a:off x="2485158" y="2191732"/>
                <a:ext cx="88750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206" name="Rectangle 36"/>
              <p:cNvSpPr>
                <a:spLocks noChangeArrowheads="1"/>
              </p:cNvSpPr>
              <p:nvPr/>
            </p:nvSpPr>
            <p:spPr bwMode="auto">
              <a:xfrm>
                <a:off x="2702978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7" name="Rectangle 37"/>
              <p:cNvSpPr>
                <a:spLocks noChangeArrowheads="1"/>
              </p:cNvSpPr>
              <p:nvPr/>
            </p:nvSpPr>
            <p:spPr bwMode="auto">
              <a:xfrm>
                <a:off x="2737266" y="2333873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8" name="Rectangle 38"/>
              <p:cNvSpPr>
                <a:spLocks noChangeArrowheads="1"/>
              </p:cNvSpPr>
              <p:nvPr/>
            </p:nvSpPr>
            <p:spPr bwMode="auto">
              <a:xfrm>
                <a:off x="2887521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9" name="Rectangle 39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0" name="Rectangle 40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1" name="Rectangle 41"/>
              <p:cNvSpPr>
                <a:spLocks noChangeArrowheads="1"/>
              </p:cNvSpPr>
              <p:nvPr/>
            </p:nvSpPr>
            <p:spPr bwMode="auto">
              <a:xfrm>
                <a:off x="2634406" y="2496950"/>
                <a:ext cx="50451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Switch</a:t>
                </a:r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2" name="Rectangle 42"/>
              <p:cNvSpPr>
                <a:spLocks noChangeArrowheads="1"/>
              </p:cNvSpPr>
              <p:nvPr/>
            </p:nvSpPr>
            <p:spPr bwMode="auto">
              <a:xfrm>
                <a:off x="2465749" y="2590800"/>
                <a:ext cx="688642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Allocator 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214" name="Rectangle 44"/>
              <p:cNvSpPr>
                <a:spLocks noChangeArrowheads="1"/>
              </p:cNvSpPr>
              <p:nvPr/>
            </p:nvSpPr>
            <p:spPr bwMode="auto">
              <a:xfrm>
                <a:off x="3078191" y="2603596"/>
                <a:ext cx="2743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0000"/>
                    </a:solidFill>
                    <a:ea typeface="굴림" pitchFamily="50" charset="-127"/>
                  </a:rPr>
                  <a:t>(SA)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6" name="Freeform 46"/>
              <p:cNvSpPr>
                <a:spLocks/>
              </p:cNvSpPr>
              <p:nvPr/>
            </p:nvSpPr>
            <p:spPr bwMode="auto">
              <a:xfrm>
                <a:off x="1911360" y="1738864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7" name="Line 47"/>
              <p:cNvSpPr>
                <a:spLocks noChangeShapeType="1"/>
              </p:cNvSpPr>
              <p:nvPr/>
            </p:nvSpPr>
            <p:spPr bwMode="auto">
              <a:xfrm>
                <a:off x="1911360" y="1738864"/>
                <a:ext cx="1008" cy="62806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8" name="Freeform 48"/>
              <p:cNvSpPr>
                <a:spLocks/>
              </p:cNvSpPr>
              <p:nvPr/>
            </p:nvSpPr>
            <p:spPr bwMode="auto">
              <a:xfrm>
                <a:off x="1878081" y="1782939"/>
                <a:ext cx="67565" cy="73825"/>
              </a:xfrm>
              <a:custGeom>
                <a:avLst/>
                <a:gdLst/>
                <a:ahLst/>
                <a:cxnLst>
                  <a:cxn ang="0">
                    <a:pos x="80" y="159"/>
                  </a:cxn>
                  <a:cxn ang="0">
                    <a:pos x="0" y="0"/>
                  </a:cxn>
                  <a:cxn ang="0">
                    <a:pos x="159" y="0"/>
                  </a:cxn>
                  <a:cxn ang="0">
                    <a:pos x="80" y="159"/>
                  </a:cxn>
                </a:cxnLst>
                <a:rect l="0" t="0" r="r" b="b"/>
                <a:pathLst>
                  <a:path w="159" h="159">
                    <a:moveTo>
                      <a:pt x="80" y="159"/>
                    </a:moveTo>
                    <a:lnTo>
                      <a:pt x="0" y="0"/>
                    </a:lnTo>
                    <a:cubicBezTo>
                      <a:pt x="50" y="25"/>
                      <a:pt x="109" y="25"/>
                      <a:pt x="159" y="0"/>
                    </a:cubicBezTo>
                    <a:lnTo>
                      <a:pt x="80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9" name="Line 49"/>
              <p:cNvSpPr>
                <a:spLocks noChangeShapeType="1"/>
              </p:cNvSpPr>
              <p:nvPr/>
            </p:nvSpPr>
            <p:spPr bwMode="auto">
              <a:xfrm>
                <a:off x="2813906" y="2801066"/>
                <a:ext cx="1009" cy="20274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0" name="Freeform 50"/>
              <p:cNvSpPr>
                <a:spLocks/>
              </p:cNvSpPr>
              <p:nvPr/>
            </p:nvSpPr>
            <p:spPr bwMode="auto">
              <a:xfrm>
                <a:off x="2780629" y="2994994"/>
                <a:ext cx="67565" cy="738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33" y="67"/>
                  </a:cxn>
                  <a:cxn ang="0">
                    <a:pos x="0" y="0"/>
                  </a:cxn>
                  <a:cxn ang="0">
                    <a:pos x="67" y="0"/>
                  </a:cxn>
                </a:cxnLst>
                <a:rect l="0" t="0" r="r" b="b"/>
                <a:pathLst>
                  <a:path w="67" h="67">
                    <a:moveTo>
                      <a:pt x="67" y="0"/>
                    </a:moveTo>
                    <a:lnTo>
                      <a:pt x="33" y="67"/>
                    </a:lnTo>
                    <a:lnTo>
                      <a:pt x="0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1" name="Line 51"/>
              <p:cNvSpPr>
                <a:spLocks noChangeShapeType="1"/>
              </p:cNvSpPr>
              <p:nvPr/>
            </p:nvSpPr>
            <p:spPr bwMode="auto">
              <a:xfrm>
                <a:off x="467284" y="2088156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2" name="Freeform 52"/>
              <p:cNvSpPr>
                <a:spLocks/>
              </p:cNvSpPr>
              <p:nvPr/>
            </p:nvSpPr>
            <p:spPr bwMode="auto">
              <a:xfrm>
                <a:off x="992677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5" name="Freeform 55"/>
              <p:cNvSpPr>
                <a:spLocks/>
              </p:cNvSpPr>
              <p:nvPr/>
            </p:nvSpPr>
            <p:spPr bwMode="auto">
              <a:xfrm>
                <a:off x="2106996" y="2082647"/>
                <a:ext cx="132104" cy="1225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0"/>
                  </a:cxn>
                  <a:cxn ang="0">
                    <a:pos x="88" y="1112"/>
                  </a:cxn>
                  <a:cxn ang="0">
                    <a:pos x="131" y="1112"/>
                  </a:cxn>
                </a:cxnLst>
                <a:rect l="0" t="0" r="r" b="b"/>
                <a:pathLst>
                  <a:path w="131" h="1112">
                    <a:moveTo>
                      <a:pt x="0" y="0"/>
                    </a:moveTo>
                    <a:lnTo>
                      <a:pt x="88" y="0"/>
                    </a:lnTo>
                    <a:lnTo>
                      <a:pt x="88" y="1112"/>
                    </a:lnTo>
                    <a:lnTo>
                      <a:pt x="131" y="1112"/>
                    </a:lnTo>
                  </a:path>
                </a:pathLst>
              </a:custGeom>
              <a:noFill/>
              <a:ln w="17463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6" name="Freeform 56"/>
              <p:cNvSpPr>
                <a:spLocks/>
              </p:cNvSpPr>
              <p:nvPr/>
            </p:nvSpPr>
            <p:spPr bwMode="auto">
              <a:xfrm>
                <a:off x="2231033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1" name="Line 61"/>
              <p:cNvSpPr>
                <a:spLocks noChangeShapeType="1"/>
              </p:cNvSpPr>
              <p:nvPr/>
            </p:nvSpPr>
            <p:spPr bwMode="auto">
              <a:xfrm>
                <a:off x="1189322" y="1876598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2" name="Line 62"/>
              <p:cNvSpPr>
                <a:spLocks noChangeShapeType="1"/>
              </p:cNvSpPr>
              <p:nvPr/>
            </p:nvSpPr>
            <p:spPr bwMode="auto">
              <a:xfrm>
                <a:off x="1679420" y="1876598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3" name="Freeform 63"/>
              <p:cNvSpPr>
                <a:spLocks/>
              </p:cNvSpPr>
              <p:nvPr/>
            </p:nvSpPr>
            <p:spPr bwMode="auto">
              <a:xfrm>
                <a:off x="1767154" y="1840236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4" name="Line 64"/>
              <p:cNvSpPr>
                <a:spLocks noChangeShapeType="1"/>
              </p:cNvSpPr>
              <p:nvPr/>
            </p:nvSpPr>
            <p:spPr bwMode="auto">
              <a:xfrm>
                <a:off x="1189322" y="230191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5" name="Line 65"/>
              <p:cNvSpPr>
                <a:spLocks noChangeShapeType="1"/>
              </p:cNvSpPr>
              <p:nvPr/>
            </p:nvSpPr>
            <p:spPr bwMode="auto">
              <a:xfrm>
                <a:off x="1679420" y="230191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6" name="Freeform 66"/>
              <p:cNvSpPr>
                <a:spLocks/>
              </p:cNvSpPr>
              <p:nvPr/>
            </p:nvSpPr>
            <p:spPr bwMode="auto">
              <a:xfrm>
                <a:off x="1767154" y="2265558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7" name="Line 67"/>
              <p:cNvSpPr>
                <a:spLocks noChangeShapeType="1"/>
              </p:cNvSpPr>
              <p:nvPr/>
            </p:nvSpPr>
            <p:spPr bwMode="auto">
              <a:xfrm>
                <a:off x="1191339" y="2088156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8" name="Line 68"/>
              <p:cNvSpPr>
                <a:spLocks noChangeShapeType="1"/>
              </p:cNvSpPr>
              <p:nvPr/>
            </p:nvSpPr>
            <p:spPr bwMode="auto">
              <a:xfrm>
                <a:off x="1681437" y="2088156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9" name="Freeform 69"/>
              <p:cNvSpPr>
                <a:spLocks/>
              </p:cNvSpPr>
              <p:nvPr/>
            </p:nvSpPr>
            <p:spPr bwMode="auto">
              <a:xfrm>
                <a:off x="1768162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0" name="Line 70"/>
              <p:cNvSpPr>
                <a:spLocks noChangeShapeType="1"/>
              </p:cNvSpPr>
              <p:nvPr/>
            </p:nvSpPr>
            <p:spPr bwMode="auto">
              <a:xfrm>
                <a:off x="2091869" y="3772914"/>
                <a:ext cx="14723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1" name="Freeform 71"/>
              <p:cNvSpPr>
                <a:spLocks/>
              </p:cNvSpPr>
              <p:nvPr/>
            </p:nvSpPr>
            <p:spPr bwMode="auto">
              <a:xfrm>
                <a:off x="2231033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2" name="Freeform 72"/>
              <p:cNvSpPr>
                <a:spLocks/>
              </p:cNvSpPr>
              <p:nvPr/>
            </p:nvSpPr>
            <p:spPr bwMode="auto">
              <a:xfrm>
                <a:off x="2015228" y="4234596"/>
                <a:ext cx="223872" cy="73274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129" y="665"/>
                  </a:cxn>
                  <a:cxn ang="0">
                    <a:pos x="129" y="0"/>
                  </a:cxn>
                  <a:cxn ang="0">
                    <a:pos x="222" y="0"/>
                  </a:cxn>
                </a:cxnLst>
                <a:rect l="0" t="0" r="r" b="b"/>
                <a:pathLst>
                  <a:path w="222" h="665">
                    <a:moveTo>
                      <a:pt x="0" y="665"/>
                    </a:moveTo>
                    <a:lnTo>
                      <a:pt x="129" y="665"/>
                    </a:lnTo>
                    <a:lnTo>
                      <a:pt x="129" y="0"/>
                    </a:lnTo>
                    <a:lnTo>
                      <a:pt x="222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3" name="Freeform 73"/>
              <p:cNvSpPr>
                <a:spLocks/>
              </p:cNvSpPr>
              <p:nvPr/>
            </p:nvSpPr>
            <p:spPr bwMode="auto">
              <a:xfrm>
                <a:off x="2231033" y="419823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67" y="33"/>
                  </a:cxn>
                  <a:cxn ang="0">
                    <a:pos x="0" y="0"/>
                  </a:cxn>
                  <a:cxn ang="0">
                    <a:pos x="0" y="67"/>
                  </a:cxn>
                </a:cxnLst>
                <a:rect l="0" t="0" r="r" b="b"/>
                <a:pathLst>
                  <a:path w="67" h="67">
                    <a:moveTo>
                      <a:pt x="0" y="67"/>
                    </a:moveTo>
                    <a:lnTo>
                      <a:pt x="67" y="33"/>
                    </a:lnTo>
                    <a:lnTo>
                      <a:pt x="0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4" name="Rectangle 74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5" name="Rectangle 75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6" name="Rectangle 76"/>
              <p:cNvSpPr>
                <a:spLocks noChangeArrowheads="1"/>
              </p:cNvSpPr>
              <p:nvPr/>
            </p:nvSpPr>
            <p:spPr bwMode="auto">
              <a:xfrm>
                <a:off x="1352688" y="2013229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47" name="Rectangle 77"/>
              <p:cNvSpPr>
                <a:spLocks noChangeArrowheads="1"/>
              </p:cNvSpPr>
              <p:nvPr/>
            </p:nvSpPr>
            <p:spPr bwMode="auto">
              <a:xfrm>
                <a:off x="1536222" y="2013229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48" name="Rectangle 78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9" name="Rectangle 79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0" name="Rectangle 80"/>
              <p:cNvSpPr>
                <a:spLocks noChangeArrowheads="1"/>
              </p:cNvSpPr>
              <p:nvPr/>
            </p:nvSpPr>
            <p:spPr bwMode="auto">
              <a:xfrm>
                <a:off x="1352688" y="2221483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51" name="Rectangle 81"/>
              <p:cNvSpPr>
                <a:spLocks noChangeArrowheads="1"/>
              </p:cNvSpPr>
              <p:nvPr/>
            </p:nvSpPr>
            <p:spPr bwMode="auto">
              <a:xfrm>
                <a:off x="1536222" y="2221483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52" name="Freeform 82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3" name="Freeform 83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4" name="Freeform 84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5" name="Freeform 85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7" name="Rectangle 87"/>
              <p:cNvSpPr>
                <a:spLocks noChangeArrowheads="1"/>
              </p:cNvSpPr>
              <p:nvPr/>
            </p:nvSpPr>
            <p:spPr bwMode="auto">
              <a:xfrm>
                <a:off x="1262937" y="2516784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1" name="Line 91"/>
              <p:cNvSpPr>
                <a:spLocks noChangeShapeType="1"/>
              </p:cNvSpPr>
              <p:nvPr/>
            </p:nvSpPr>
            <p:spPr bwMode="auto">
              <a:xfrm>
                <a:off x="464259" y="2804371"/>
                <a:ext cx="53346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2" name="Freeform 92"/>
              <p:cNvSpPr>
                <a:spLocks/>
              </p:cNvSpPr>
              <p:nvPr/>
            </p:nvSpPr>
            <p:spPr bwMode="auto">
              <a:xfrm>
                <a:off x="989652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4" name="Line 94"/>
              <p:cNvSpPr>
                <a:spLocks noChangeShapeType="1"/>
              </p:cNvSpPr>
              <p:nvPr/>
            </p:nvSpPr>
            <p:spPr bwMode="auto">
              <a:xfrm>
                <a:off x="1186296" y="2592812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5" name="Line 95"/>
              <p:cNvSpPr>
                <a:spLocks noChangeShapeType="1"/>
              </p:cNvSpPr>
              <p:nvPr/>
            </p:nvSpPr>
            <p:spPr bwMode="auto">
              <a:xfrm>
                <a:off x="1676395" y="2592812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6" name="Freeform 96"/>
              <p:cNvSpPr>
                <a:spLocks/>
              </p:cNvSpPr>
              <p:nvPr/>
            </p:nvSpPr>
            <p:spPr bwMode="auto">
              <a:xfrm>
                <a:off x="1763120" y="255534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7" name="Line 97"/>
              <p:cNvSpPr>
                <a:spLocks noChangeShapeType="1"/>
              </p:cNvSpPr>
              <p:nvPr/>
            </p:nvSpPr>
            <p:spPr bwMode="auto">
              <a:xfrm>
                <a:off x="1186296" y="3018133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8" name="Line 98"/>
              <p:cNvSpPr>
                <a:spLocks noChangeShapeType="1"/>
              </p:cNvSpPr>
              <p:nvPr/>
            </p:nvSpPr>
            <p:spPr bwMode="auto">
              <a:xfrm>
                <a:off x="1676395" y="3018133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9" name="Freeform 99"/>
              <p:cNvSpPr>
                <a:spLocks/>
              </p:cNvSpPr>
              <p:nvPr/>
            </p:nvSpPr>
            <p:spPr bwMode="auto">
              <a:xfrm>
                <a:off x="1763120" y="298067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0" name="Line 100"/>
              <p:cNvSpPr>
                <a:spLocks noChangeShapeType="1"/>
              </p:cNvSpPr>
              <p:nvPr/>
            </p:nvSpPr>
            <p:spPr bwMode="auto">
              <a:xfrm>
                <a:off x="1188313" y="2804371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1" name="Line 101"/>
              <p:cNvSpPr>
                <a:spLocks noChangeShapeType="1"/>
              </p:cNvSpPr>
              <p:nvPr/>
            </p:nvSpPr>
            <p:spPr bwMode="auto">
              <a:xfrm>
                <a:off x="1677403" y="2804371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2" name="Freeform 102"/>
              <p:cNvSpPr>
                <a:spLocks/>
              </p:cNvSpPr>
              <p:nvPr/>
            </p:nvSpPr>
            <p:spPr bwMode="auto">
              <a:xfrm>
                <a:off x="1765137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3" name="Rectangle 103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4" name="Rectangle 104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7" name="Rectangle 107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8" name="Rectangle 108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9" name="Freeform 109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0" name="Freeform 110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1" name="Freeform 111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2" name="Freeform 112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3" name="Rectangle 113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4" name="Rectangle 114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8" name="Line 118"/>
              <p:cNvSpPr>
                <a:spLocks noChangeShapeType="1"/>
              </p:cNvSpPr>
              <p:nvPr/>
            </p:nvSpPr>
            <p:spPr bwMode="auto">
              <a:xfrm>
                <a:off x="462242" y="3524993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9" name="Freeform 119"/>
              <p:cNvSpPr>
                <a:spLocks/>
              </p:cNvSpPr>
              <p:nvPr/>
            </p:nvSpPr>
            <p:spPr bwMode="auto">
              <a:xfrm>
                <a:off x="987636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1" name="Line 121"/>
              <p:cNvSpPr>
                <a:spLocks noChangeShapeType="1"/>
              </p:cNvSpPr>
              <p:nvPr/>
            </p:nvSpPr>
            <p:spPr bwMode="auto">
              <a:xfrm>
                <a:off x="1184280" y="3313434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2" name="Line 122"/>
              <p:cNvSpPr>
                <a:spLocks noChangeShapeType="1"/>
              </p:cNvSpPr>
              <p:nvPr/>
            </p:nvSpPr>
            <p:spPr bwMode="auto">
              <a:xfrm>
                <a:off x="1674378" y="3313434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3" name="Freeform 123"/>
              <p:cNvSpPr>
                <a:spLocks/>
              </p:cNvSpPr>
              <p:nvPr/>
            </p:nvSpPr>
            <p:spPr bwMode="auto">
              <a:xfrm>
                <a:off x="1761103" y="3277073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4" name="Line 124"/>
              <p:cNvSpPr>
                <a:spLocks noChangeShapeType="1"/>
              </p:cNvSpPr>
              <p:nvPr/>
            </p:nvSpPr>
            <p:spPr bwMode="auto">
              <a:xfrm>
                <a:off x="1184280" y="3738755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5" name="Line 125"/>
              <p:cNvSpPr>
                <a:spLocks noChangeShapeType="1"/>
              </p:cNvSpPr>
              <p:nvPr/>
            </p:nvSpPr>
            <p:spPr bwMode="auto">
              <a:xfrm>
                <a:off x="1674378" y="3738755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6" name="Freeform 126"/>
              <p:cNvSpPr>
                <a:spLocks/>
              </p:cNvSpPr>
              <p:nvPr/>
            </p:nvSpPr>
            <p:spPr bwMode="auto">
              <a:xfrm>
                <a:off x="1761103" y="370239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7" name="Line 127"/>
              <p:cNvSpPr>
                <a:spLocks noChangeShapeType="1"/>
              </p:cNvSpPr>
              <p:nvPr/>
            </p:nvSpPr>
            <p:spPr bwMode="auto">
              <a:xfrm>
                <a:off x="1186296" y="3524993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8" name="Line 128"/>
              <p:cNvSpPr>
                <a:spLocks noChangeShapeType="1"/>
              </p:cNvSpPr>
              <p:nvPr/>
            </p:nvSpPr>
            <p:spPr bwMode="auto">
              <a:xfrm>
                <a:off x="1676395" y="3524993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9" name="Freeform 129"/>
              <p:cNvSpPr>
                <a:spLocks/>
              </p:cNvSpPr>
              <p:nvPr/>
            </p:nvSpPr>
            <p:spPr bwMode="auto">
              <a:xfrm>
                <a:off x="1763120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0" name="Rectangle 130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1" name="Rectangle 131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4" name="Rectangle 134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5" name="Rectangle 135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8" name="Freeform 138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9" name="Freeform 139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0" name="Freeform 140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1" name="Freeform 141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2" name="Rectangle 142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3" name="Rectangle 143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7" name="Line 147"/>
              <p:cNvSpPr>
                <a:spLocks noChangeShapeType="1"/>
              </p:cNvSpPr>
              <p:nvPr/>
            </p:nvSpPr>
            <p:spPr bwMode="auto">
              <a:xfrm>
                <a:off x="459217" y="4246717"/>
                <a:ext cx="53346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8" name="Freeform 148"/>
              <p:cNvSpPr>
                <a:spLocks/>
              </p:cNvSpPr>
              <p:nvPr/>
            </p:nvSpPr>
            <p:spPr bwMode="auto">
              <a:xfrm>
                <a:off x="984610" y="420925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0" name="Line 150"/>
              <p:cNvSpPr>
                <a:spLocks noChangeShapeType="1"/>
              </p:cNvSpPr>
              <p:nvPr/>
            </p:nvSpPr>
            <p:spPr bwMode="auto">
              <a:xfrm>
                <a:off x="1181255" y="4035158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1" name="Line 151"/>
              <p:cNvSpPr>
                <a:spLocks noChangeShapeType="1"/>
              </p:cNvSpPr>
              <p:nvPr/>
            </p:nvSpPr>
            <p:spPr bwMode="auto">
              <a:xfrm>
                <a:off x="1671353" y="4035158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2" name="Freeform 152"/>
              <p:cNvSpPr>
                <a:spLocks/>
              </p:cNvSpPr>
              <p:nvPr/>
            </p:nvSpPr>
            <p:spPr bwMode="auto">
              <a:xfrm>
                <a:off x="1758078" y="399769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3" name="Line 153"/>
              <p:cNvSpPr>
                <a:spLocks noChangeShapeType="1"/>
              </p:cNvSpPr>
              <p:nvPr/>
            </p:nvSpPr>
            <p:spPr bwMode="auto">
              <a:xfrm>
                <a:off x="1181255" y="4460480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4" name="Line 154"/>
              <p:cNvSpPr>
                <a:spLocks noChangeShapeType="1"/>
              </p:cNvSpPr>
              <p:nvPr/>
            </p:nvSpPr>
            <p:spPr bwMode="auto">
              <a:xfrm>
                <a:off x="1671353" y="4460480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5" name="Freeform 155"/>
              <p:cNvSpPr>
                <a:spLocks/>
              </p:cNvSpPr>
              <p:nvPr/>
            </p:nvSpPr>
            <p:spPr bwMode="auto">
              <a:xfrm>
                <a:off x="1758078" y="4423016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6" name="Line 156"/>
              <p:cNvSpPr>
                <a:spLocks noChangeShapeType="1"/>
              </p:cNvSpPr>
              <p:nvPr/>
            </p:nvSpPr>
            <p:spPr bwMode="auto">
              <a:xfrm>
                <a:off x="1182263" y="4246717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7" name="Line 157"/>
              <p:cNvSpPr>
                <a:spLocks noChangeShapeType="1"/>
              </p:cNvSpPr>
              <p:nvPr/>
            </p:nvSpPr>
            <p:spPr bwMode="auto">
              <a:xfrm>
                <a:off x="1672361" y="4246717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8" name="Freeform 158"/>
              <p:cNvSpPr>
                <a:spLocks/>
              </p:cNvSpPr>
              <p:nvPr/>
            </p:nvSpPr>
            <p:spPr bwMode="auto">
              <a:xfrm>
                <a:off x="1759086" y="4209254"/>
                <a:ext cx="68573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8" h="67">
                    <a:moveTo>
                      <a:pt x="0" y="0"/>
                    </a:moveTo>
                    <a:lnTo>
                      <a:pt x="68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9" name="Rectangle 159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0" name="Rectangle 160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3" name="Rectangle 163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4" name="Rectangle 164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5" name="Freeform 165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6" name="Freeform 166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7" name="Freeform 167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8" name="Freeform 168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9" name="Rectangle 169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0" name="Rectangle 170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4" name="Line 174"/>
              <p:cNvSpPr>
                <a:spLocks noChangeShapeType="1"/>
              </p:cNvSpPr>
              <p:nvPr/>
            </p:nvSpPr>
            <p:spPr bwMode="auto">
              <a:xfrm>
                <a:off x="457200" y="4967339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5" name="Freeform 175"/>
              <p:cNvSpPr>
                <a:spLocks/>
              </p:cNvSpPr>
              <p:nvPr/>
            </p:nvSpPr>
            <p:spPr bwMode="auto">
              <a:xfrm>
                <a:off x="982593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7" name="Line 177"/>
              <p:cNvSpPr>
                <a:spLocks noChangeShapeType="1"/>
              </p:cNvSpPr>
              <p:nvPr/>
            </p:nvSpPr>
            <p:spPr bwMode="auto">
              <a:xfrm>
                <a:off x="1179238" y="4755780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8" name="Line 178"/>
              <p:cNvSpPr>
                <a:spLocks noChangeShapeType="1"/>
              </p:cNvSpPr>
              <p:nvPr/>
            </p:nvSpPr>
            <p:spPr bwMode="auto">
              <a:xfrm>
                <a:off x="1669336" y="4755780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9" name="Freeform 179"/>
              <p:cNvSpPr>
                <a:spLocks/>
              </p:cNvSpPr>
              <p:nvPr/>
            </p:nvSpPr>
            <p:spPr bwMode="auto">
              <a:xfrm>
                <a:off x="1756061" y="4719418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0" name="Line 180"/>
              <p:cNvSpPr>
                <a:spLocks noChangeShapeType="1"/>
              </p:cNvSpPr>
              <p:nvPr/>
            </p:nvSpPr>
            <p:spPr bwMode="auto">
              <a:xfrm>
                <a:off x="1179238" y="5181102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1" name="Line 181"/>
              <p:cNvSpPr>
                <a:spLocks noChangeShapeType="1"/>
              </p:cNvSpPr>
              <p:nvPr/>
            </p:nvSpPr>
            <p:spPr bwMode="auto">
              <a:xfrm>
                <a:off x="1669336" y="5181102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2" name="Freeform 182"/>
              <p:cNvSpPr>
                <a:spLocks/>
              </p:cNvSpPr>
              <p:nvPr/>
            </p:nvSpPr>
            <p:spPr bwMode="auto">
              <a:xfrm>
                <a:off x="1756061" y="51447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3" name="Line 183"/>
              <p:cNvSpPr>
                <a:spLocks noChangeShapeType="1"/>
              </p:cNvSpPr>
              <p:nvPr/>
            </p:nvSpPr>
            <p:spPr bwMode="auto">
              <a:xfrm>
                <a:off x="1181255" y="496733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4" name="Line 184"/>
              <p:cNvSpPr>
                <a:spLocks noChangeShapeType="1"/>
              </p:cNvSpPr>
              <p:nvPr/>
            </p:nvSpPr>
            <p:spPr bwMode="auto">
              <a:xfrm>
                <a:off x="1671353" y="496733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5" name="Freeform 185"/>
              <p:cNvSpPr>
                <a:spLocks/>
              </p:cNvSpPr>
              <p:nvPr/>
            </p:nvSpPr>
            <p:spPr bwMode="auto">
              <a:xfrm>
                <a:off x="1758078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6" name="Rectangle 186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7" name="Rectangle 187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0" name="Rectangle 190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1" name="Rectangle 191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4" name="Freeform 194"/>
              <p:cNvSpPr>
                <a:spLocks/>
              </p:cNvSpPr>
              <p:nvPr/>
            </p:nvSpPr>
            <p:spPr bwMode="auto">
              <a:xfrm>
                <a:off x="1959765" y="2797760"/>
                <a:ext cx="183535" cy="760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690"/>
                  </a:cxn>
                </a:cxnLst>
                <a:rect l="0" t="0" r="r" b="b"/>
                <a:pathLst>
                  <a:path w="182" h="690">
                    <a:moveTo>
                      <a:pt x="0" y="0"/>
                    </a:moveTo>
                    <a:lnTo>
                      <a:pt x="182" y="0"/>
                    </a:lnTo>
                    <a:lnTo>
                      <a:pt x="182" y="69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5" name="Line 195"/>
              <p:cNvSpPr>
                <a:spLocks noChangeShapeType="1"/>
              </p:cNvSpPr>
              <p:nvPr/>
            </p:nvSpPr>
            <p:spPr bwMode="auto">
              <a:xfrm>
                <a:off x="2143299" y="355804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6" name="Freeform 196"/>
              <p:cNvSpPr>
                <a:spLocks/>
              </p:cNvSpPr>
              <p:nvPr/>
            </p:nvSpPr>
            <p:spPr bwMode="auto">
              <a:xfrm>
                <a:off x="2231033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7" name="Line 197"/>
              <p:cNvSpPr>
                <a:spLocks noChangeShapeType="1"/>
              </p:cNvSpPr>
              <p:nvPr/>
            </p:nvSpPr>
            <p:spPr bwMode="auto">
              <a:xfrm flipH="1">
                <a:off x="1963798" y="2082647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8" name="Freeform 198"/>
              <p:cNvSpPr>
                <a:spLocks/>
              </p:cNvSpPr>
              <p:nvPr/>
            </p:nvSpPr>
            <p:spPr bwMode="auto">
              <a:xfrm>
                <a:off x="1957748" y="3530503"/>
                <a:ext cx="134121" cy="242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3" y="0"/>
                  </a:cxn>
                  <a:cxn ang="0">
                    <a:pos x="133" y="220"/>
                  </a:cxn>
                </a:cxnLst>
                <a:rect l="0" t="0" r="r" b="b"/>
                <a:pathLst>
                  <a:path w="133" h="220">
                    <a:moveTo>
                      <a:pt x="0" y="0"/>
                    </a:moveTo>
                    <a:lnTo>
                      <a:pt x="133" y="0"/>
                    </a:lnTo>
                    <a:lnTo>
                      <a:pt x="133" y="22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9" name="Line 199"/>
              <p:cNvSpPr>
                <a:spLocks noChangeShapeType="1"/>
              </p:cNvSpPr>
              <p:nvPr/>
            </p:nvSpPr>
            <p:spPr bwMode="auto">
              <a:xfrm flipH="1">
                <a:off x="1952705" y="4967339"/>
                <a:ext cx="6252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0" name="Line 200"/>
              <p:cNvSpPr>
                <a:spLocks noChangeShapeType="1"/>
              </p:cNvSpPr>
              <p:nvPr/>
            </p:nvSpPr>
            <p:spPr bwMode="auto">
              <a:xfrm>
                <a:off x="1954722" y="4263245"/>
                <a:ext cx="13714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1" name="Freeform 201"/>
              <p:cNvSpPr>
                <a:spLocks/>
              </p:cNvSpPr>
              <p:nvPr/>
            </p:nvSpPr>
            <p:spPr bwMode="auto">
              <a:xfrm>
                <a:off x="2091869" y="4009815"/>
                <a:ext cx="147231" cy="253430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0" y="0"/>
                  </a:cxn>
                  <a:cxn ang="0">
                    <a:pos x="0" y="230"/>
                  </a:cxn>
                </a:cxnLst>
                <a:rect l="0" t="0" r="r" b="b"/>
                <a:pathLst>
                  <a:path w="146" h="230">
                    <a:moveTo>
                      <a:pt x="146" y="0"/>
                    </a:moveTo>
                    <a:lnTo>
                      <a:pt x="0" y="0"/>
                    </a:lnTo>
                    <a:lnTo>
                      <a:pt x="0" y="23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2" name="Freeform 202"/>
              <p:cNvSpPr>
                <a:spLocks/>
              </p:cNvSpPr>
              <p:nvPr/>
            </p:nvSpPr>
            <p:spPr bwMode="auto">
              <a:xfrm>
                <a:off x="2231033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3" name="Line 203"/>
              <p:cNvSpPr>
                <a:spLocks noChangeShapeType="1"/>
              </p:cNvSpPr>
              <p:nvPr/>
            </p:nvSpPr>
            <p:spPr bwMode="auto">
              <a:xfrm>
                <a:off x="3330224" y="3558049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4" name="Freeform 204"/>
              <p:cNvSpPr>
                <a:spLocks/>
              </p:cNvSpPr>
              <p:nvPr/>
            </p:nvSpPr>
            <p:spPr bwMode="auto">
              <a:xfrm>
                <a:off x="3571240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5" name="Line 205"/>
              <p:cNvSpPr>
                <a:spLocks noChangeShapeType="1"/>
              </p:cNvSpPr>
              <p:nvPr/>
            </p:nvSpPr>
            <p:spPr bwMode="auto">
              <a:xfrm>
                <a:off x="3330224" y="3772914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6" name="Freeform 206"/>
              <p:cNvSpPr>
                <a:spLocks/>
              </p:cNvSpPr>
              <p:nvPr/>
            </p:nvSpPr>
            <p:spPr bwMode="auto">
              <a:xfrm>
                <a:off x="3571240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7" name="Line 207"/>
              <p:cNvSpPr>
                <a:spLocks noChangeShapeType="1"/>
              </p:cNvSpPr>
              <p:nvPr/>
            </p:nvSpPr>
            <p:spPr bwMode="auto">
              <a:xfrm>
                <a:off x="3330224" y="400981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8" name="Freeform 208"/>
              <p:cNvSpPr>
                <a:spLocks/>
              </p:cNvSpPr>
              <p:nvPr/>
            </p:nvSpPr>
            <p:spPr bwMode="auto">
              <a:xfrm>
                <a:off x="3571240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195" name="Rectangle 58"/>
            <p:cNvSpPr>
              <a:spLocks noChangeArrowheads="1"/>
            </p:cNvSpPr>
            <p:nvPr/>
          </p:nvSpPr>
          <p:spPr bwMode="auto">
            <a:xfrm>
              <a:off x="228143" y="1905000"/>
              <a:ext cx="7421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196" name="Rectangle 93"/>
            <p:cNvSpPr>
              <a:spLocks noChangeArrowheads="1"/>
            </p:cNvSpPr>
            <p:nvPr/>
          </p:nvSpPr>
          <p:spPr bwMode="auto">
            <a:xfrm>
              <a:off x="187805" y="2621214"/>
              <a:ext cx="7785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13" name="Rectangle 120"/>
            <p:cNvSpPr>
              <a:spLocks noChangeArrowheads="1"/>
            </p:cNvSpPr>
            <p:nvPr/>
          </p:nvSpPr>
          <p:spPr bwMode="auto">
            <a:xfrm>
              <a:off x="153519" y="3344040"/>
              <a:ext cx="9007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15" name="Rectangle 149"/>
            <p:cNvSpPr>
              <a:spLocks noChangeArrowheads="1"/>
            </p:cNvSpPr>
            <p:nvPr/>
          </p:nvSpPr>
          <p:spPr bwMode="auto">
            <a:xfrm>
              <a:off x="133350" y="4066866"/>
              <a:ext cx="8848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23" name="Rectangle 176"/>
            <p:cNvSpPr>
              <a:spLocks noChangeArrowheads="1"/>
            </p:cNvSpPr>
            <p:nvPr/>
          </p:nvSpPr>
          <p:spPr bwMode="auto">
            <a:xfrm>
              <a:off x="316885" y="4789691"/>
              <a:ext cx="629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600">
                <a:ea typeface="굴림" pitchFamily="50" charset="-127"/>
              </a:endParaRPr>
            </a:p>
          </p:txBody>
        </p:sp>
      </p:grpSp>
      <p:sp>
        <p:nvSpPr>
          <p:cNvPr id="227" name="Rectangle 216"/>
          <p:cNvSpPr>
            <a:spLocks noChangeArrowheads="1"/>
          </p:cNvSpPr>
          <p:nvPr/>
        </p:nvSpPr>
        <p:spPr bwMode="auto">
          <a:xfrm>
            <a:off x="2254110" y="2362200"/>
            <a:ext cx="1219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152400" y="1828800"/>
            <a:ext cx="3581400" cy="38100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Packet Scheduling in </a:t>
            </a:r>
            <a:r>
              <a:rPr lang="en-US" dirty="0" err="1" smtClean="0"/>
              <a:t>NoC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584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4" name="Straight Connector 463"/>
          <p:cNvCxnSpPr/>
          <p:nvPr/>
        </p:nvCxnSpPr>
        <p:spPr>
          <a:xfrm>
            <a:off x="5495092" y="18224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5181600" y="15621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244"/>
          <p:cNvGrpSpPr/>
          <p:nvPr/>
        </p:nvGrpSpPr>
        <p:grpSpPr>
          <a:xfrm>
            <a:off x="3886200" y="1676400"/>
            <a:ext cx="4419600" cy="4229100"/>
            <a:chOff x="3886200" y="1676400"/>
            <a:chExt cx="4419600" cy="4229100"/>
          </a:xfrm>
        </p:grpSpPr>
        <p:sp>
          <p:nvSpPr>
            <p:cNvPr id="484" name="Rectangle 483"/>
            <p:cNvSpPr/>
            <p:nvPr/>
          </p:nvSpPr>
          <p:spPr>
            <a:xfrm>
              <a:off x="5181600" y="1676400"/>
              <a:ext cx="3124200" cy="4229100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6"/>
            <p:cNvGrpSpPr/>
            <p:nvPr/>
          </p:nvGrpSpPr>
          <p:grpSpPr>
            <a:xfrm>
              <a:off x="3886200" y="3021568"/>
              <a:ext cx="1314784" cy="978932"/>
              <a:chOff x="3886200" y="2831068"/>
              <a:chExt cx="1314784" cy="978932"/>
            </a:xfrm>
          </p:grpSpPr>
          <p:sp>
            <p:nvSpPr>
              <p:cNvPr id="229" name="Right Arrow 228"/>
              <p:cNvSpPr/>
              <p:nvPr/>
            </p:nvSpPr>
            <p:spPr>
              <a:xfrm>
                <a:off x="4038600" y="3124200"/>
                <a:ext cx="990600" cy="381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TextBox 259"/>
              <p:cNvSpPr txBox="1"/>
              <p:nvPr/>
            </p:nvSpPr>
            <p:spPr>
              <a:xfrm>
                <a:off x="3886200" y="2831068"/>
                <a:ext cx="13147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Conceptual</a:t>
                </a:r>
                <a:endParaRPr lang="en-US" b="1" dirty="0"/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4185239" y="3440668"/>
                <a:ext cx="676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View</a:t>
                </a:r>
                <a:endParaRPr lang="en-US" b="1" dirty="0"/>
              </a:p>
            </p:txBody>
          </p:sp>
        </p:grpSp>
      </p:grpSp>
      <p:cxnSp>
        <p:nvCxnSpPr>
          <p:cNvPr id="588" name="Straight Connector 587"/>
          <p:cNvCxnSpPr/>
          <p:nvPr/>
        </p:nvCxnSpPr>
        <p:spPr>
          <a:xfrm>
            <a:off x="5507792" y="2564732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/>
          <p:cNvCxnSpPr/>
          <p:nvPr/>
        </p:nvCxnSpPr>
        <p:spPr>
          <a:xfrm>
            <a:off x="5508460" y="34036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Straight Connector 589"/>
          <p:cNvCxnSpPr/>
          <p:nvPr/>
        </p:nvCxnSpPr>
        <p:spPr>
          <a:xfrm>
            <a:off x="5514810" y="42418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/>
          <p:nvPr/>
        </p:nvCxnSpPr>
        <p:spPr>
          <a:xfrm>
            <a:off x="5546560" y="50228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3" name="Rectangle 58"/>
          <p:cNvSpPr>
            <a:spLocks noChangeArrowheads="1"/>
          </p:cNvSpPr>
          <p:nvPr/>
        </p:nvSpPr>
        <p:spPr bwMode="auto">
          <a:xfrm>
            <a:off x="5428793" y="2074143"/>
            <a:ext cx="74219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East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4" name="Rectangle 93"/>
          <p:cNvSpPr>
            <a:spLocks noChangeArrowheads="1"/>
          </p:cNvSpPr>
          <p:nvPr/>
        </p:nvSpPr>
        <p:spPr bwMode="auto">
          <a:xfrm>
            <a:off x="5388455" y="2790357"/>
            <a:ext cx="778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West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5" name="Rectangle 120"/>
          <p:cNvSpPr>
            <a:spLocks noChangeArrowheads="1"/>
          </p:cNvSpPr>
          <p:nvPr/>
        </p:nvSpPr>
        <p:spPr bwMode="auto">
          <a:xfrm>
            <a:off x="5354169" y="3513183"/>
            <a:ext cx="9007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North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6" name="Rectangle 149"/>
          <p:cNvSpPr>
            <a:spLocks noChangeArrowheads="1"/>
          </p:cNvSpPr>
          <p:nvPr/>
        </p:nvSpPr>
        <p:spPr bwMode="auto">
          <a:xfrm>
            <a:off x="5413979" y="4425434"/>
            <a:ext cx="884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South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7" name="Rectangle 176"/>
          <p:cNvSpPr>
            <a:spLocks noChangeArrowheads="1"/>
          </p:cNvSpPr>
          <p:nvPr/>
        </p:nvSpPr>
        <p:spPr bwMode="auto">
          <a:xfrm>
            <a:off x="5517535" y="5263634"/>
            <a:ext cx="6299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PE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8" name="Rectangle 10"/>
          <p:cNvSpPr>
            <a:spLocks noChangeArrowheads="1"/>
          </p:cNvSpPr>
          <p:nvPr/>
        </p:nvSpPr>
        <p:spPr bwMode="auto">
          <a:xfrm>
            <a:off x="6781800" y="1828800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0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09" name="Rectangle 10"/>
          <p:cNvSpPr>
            <a:spLocks noChangeArrowheads="1"/>
          </p:cNvSpPr>
          <p:nvPr/>
        </p:nvSpPr>
        <p:spPr bwMode="auto">
          <a:xfrm>
            <a:off x="6794500" y="20786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1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10" name="Rectangle 10"/>
          <p:cNvSpPr>
            <a:spLocks noChangeArrowheads="1"/>
          </p:cNvSpPr>
          <p:nvPr/>
        </p:nvSpPr>
        <p:spPr bwMode="auto">
          <a:xfrm>
            <a:off x="6810635" y="23072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2 </a:t>
            </a:r>
            <a:endParaRPr lang="en-US" altLang="ko-KR" sz="1400" dirty="0">
              <a:ea typeface="굴림" pitchFamily="50" charset="-127"/>
            </a:endParaRPr>
          </a:p>
        </p:txBody>
      </p:sp>
      <p:grpSp>
        <p:nvGrpSpPr>
          <p:cNvPr id="4" name="Group 628"/>
          <p:cNvGrpSpPr/>
          <p:nvPr/>
        </p:nvGrpSpPr>
        <p:grpSpPr>
          <a:xfrm>
            <a:off x="5211751" y="5905500"/>
            <a:ext cx="3108348" cy="609600"/>
            <a:chOff x="5211751" y="5715000"/>
            <a:chExt cx="3108348" cy="609600"/>
          </a:xfrm>
        </p:grpSpPr>
        <p:sp>
          <p:nvSpPr>
            <p:cNvPr id="611" name="Rounded Rectangle 610"/>
            <p:cNvSpPr/>
            <p:nvPr/>
          </p:nvSpPr>
          <p:spPr>
            <a:xfrm>
              <a:off x="5211751" y="579755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2" name="TextBox 611"/>
            <p:cNvSpPr txBox="1"/>
            <p:nvPr/>
          </p:nvSpPr>
          <p:spPr>
            <a:xfrm>
              <a:off x="5410200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App1</a:t>
              </a:r>
              <a:endParaRPr lang="en-US" i="1" dirty="0"/>
            </a:p>
          </p:txBody>
        </p:sp>
        <p:sp>
          <p:nvSpPr>
            <p:cNvPr id="613" name="Rounded Rectangle 612"/>
            <p:cNvSpPr/>
            <p:nvPr/>
          </p:nvSpPr>
          <p:spPr>
            <a:xfrm>
              <a:off x="5924940" y="579755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4" name="TextBox 613"/>
            <p:cNvSpPr txBox="1"/>
            <p:nvPr/>
          </p:nvSpPr>
          <p:spPr>
            <a:xfrm>
              <a:off x="61233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App2</a:t>
              </a:r>
              <a:endParaRPr lang="en-US" i="1" dirty="0"/>
            </a:p>
          </p:txBody>
        </p:sp>
        <p:sp>
          <p:nvSpPr>
            <p:cNvPr id="615" name="Rounded Rectangle 614"/>
            <p:cNvSpPr/>
            <p:nvPr/>
          </p:nvSpPr>
          <p:spPr>
            <a:xfrm>
              <a:off x="6705600" y="5797550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6" name="TextBox 615"/>
            <p:cNvSpPr txBox="1"/>
            <p:nvPr/>
          </p:nvSpPr>
          <p:spPr>
            <a:xfrm>
              <a:off x="690404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App3</a:t>
              </a:r>
              <a:endParaRPr lang="en-US" i="1" dirty="0"/>
            </a:p>
          </p:txBody>
        </p:sp>
        <p:sp>
          <p:nvSpPr>
            <p:cNvPr id="617" name="Rounded Rectangle 616"/>
            <p:cNvSpPr/>
            <p:nvPr/>
          </p:nvSpPr>
          <p:spPr>
            <a:xfrm>
              <a:off x="7525140" y="5797550"/>
              <a:ext cx="198449" cy="18474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8" name="TextBox 617"/>
            <p:cNvSpPr txBox="1"/>
            <p:nvPr/>
          </p:nvSpPr>
          <p:spPr>
            <a:xfrm>
              <a:off x="77235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App4</a:t>
              </a:r>
              <a:endParaRPr lang="en-US" i="1" dirty="0"/>
            </a:p>
          </p:txBody>
        </p:sp>
        <p:sp>
          <p:nvSpPr>
            <p:cNvPr id="619" name="Rounded Rectangle 618"/>
            <p:cNvSpPr/>
            <p:nvPr/>
          </p:nvSpPr>
          <p:spPr>
            <a:xfrm>
              <a:off x="5226050" y="6037818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0" name="TextBox 619"/>
            <p:cNvSpPr txBox="1"/>
            <p:nvPr/>
          </p:nvSpPr>
          <p:spPr>
            <a:xfrm>
              <a:off x="5424499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App5</a:t>
              </a:r>
              <a:endParaRPr lang="en-US" i="1" dirty="0"/>
            </a:p>
          </p:txBody>
        </p:sp>
        <p:sp>
          <p:nvSpPr>
            <p:cNvPr id="621" name="Rounded Rectangle 620"/>
            <p:cNvSpPr/>
            <p:nvPr/>
          </p:nvSpPr>
          <p:spPr>
            <a:xfrm>
              <a:off x="5939239" y="603781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2" name="TextBox 621"/>
            <p:cNvSpPr txBox="1"/>
            <p:nvPr/>
          </p:nvSpPr>
          <p:spPr>
            <a:xfrm>
              <a:off x="61376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App6</a:t>
              </a:r>
              <a:endParaRPr lang="en-US" i="1" dirty="0"/>
            </a:p>
          </p:txBody>
        </p:sp>
        <p:sp>
          <p:nvSpPr>
            <p:cNvPr id="623" name="Rounded Rectangle 622"/>
            <p:cNvSpPr/>
            <p:nvPr/>
          </p:nvSpPr>
          <p:spPr>
            <a:xfrm>
              <a:off x="6719899" y="6037818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4" name="TextBox 623"/>
            <p:cNvSpPr txBox="1"/>
            <p:nvPr/>
          </p:nvSpPr>
          <p:spPr>
            <a:xfrm>
              <a:off x="691834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App7</a:t>
              </a:r>
              <a:endParaRPr lang="en-US" i="1" dirty="0"/>
            </a:p>
          </p:txBody>
        </p:sp>
        <p:sp>
          <p:nvSpPr>
            <p:cNvPr id="625" name="Rounded Rectangle 624"/>
            <p:cNvSpPr/>
            <p:nvPr/>
          </p:nvSpPr>
          <p:spPr>
            <a:xfrm>
              <a:off x="7539439" y="6037818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6" name="TextBox 625"/>
            <p:cNvSpPr txBox="1"/>
            <p:nvPr/>
          </p:nvSpPr>
          <p:spPr>
            <a:xfrm>
              <a:off x="77378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App8</a:t>
              </a:r>
              <a:endParaRPr lang="en-US" i="1" dirty="0"/>
            </a:p>
          </p:txBody>
        </p:sp>
      </p:grpSp>
      <p:grpSp>
        <p:nvGrpSpPr>
          <p:cNvPr id="5" name="Group 245"/>
          <p:cNvGrpSpPr/>
          <p:nvPr/>
        </p:nvGrpSpPr>
        <p:grpSpPr>
          <a:xfrm>
            <a:off x="5731521" y="1866900"/>
            <a:ext cx="1015449" cy="3898054"/>
            <a:chOff x="5731521" y="1866900"/>
            <a:chExt cx="1015449" cy="3898054"/>
          </a:xfrm>
        </p:grpSpPr>
        <p:sp>
          <p:nvSpPr>
            <p:cNvPr id="449" name="Rounded Rectangle 448"/>
            <p:cNvSpPr/>
            <p:nvPr/>
          </p:nvSpPr>
          <p:spPr>
            <a:xfrm>
              <a:off x="6497721" y="2317154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0" name="Rounded Rectangle 449"/>
            <p:cNvSpPr/>
            <p:nvPr/>
          </p:nvSpPr>
          <p:spPr>
            <a:xfrm>
              <a:off x="6246116" y="2317154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1" name="Rounded Rectangle 450"/>
            <p:cNvSpPr/>
            <p:nvPr/>
          </p:nvSpPr>
          <p:spPr>
            <a:xfrm>
              <a:off x="6507151" y="209550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6497721" y="28752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4" name="Rounded Rectangle 453"/>
            <p:cNvSpPr/>
            <p:nvPr/>
          </p:nvSpPr>
          <p:spPr>
            <a:xfrm>
              <a:off x="6246116" y="28752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5" name="Rounded Rectangle 454"/>
            <p:cNvSpPr/>
            <p:nvPr/>
          </p:nvSpPr>
          <p:spPr>
            <a:xfrm>
              <a:off x="6497721" y="2628900"/>
              <a:ext cx="198449" cy="18474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7" name="Rounded Rectangle 456"/>
            <p:cNvSpPr/>
            <p:nvPr/>
          </p:nvSpPr>
          <p:spPr>
            <a:xfrm>
              <a:off x="6497721" y="3713428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8" name="Rounded Rectangle 457"/>
            <p:cNvSpPr/>
            <p:nvPr/>
          </p:nvSpPr>
          <p:spPr>
            <a:xfrm>
              <a:off x="6246116" y="346710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9" name="Rounded Rectangle 458"/>
            <p:cNvSpPr/>
            <p:nvPr/>
          </p:nvSpPr>
          <p:spPr>
            <a:xfrm>
              <a:off x="6497721" y="346710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1" name="Rounded Rectangle 460"/>
            <p:cNvSpPr/>
            <p:nvPr/>
          </p:nvSpPr>
          <p:spPr>
            <a:xfrm>
              <a:off x="6497721" y="4557979"/>
              <a:ext cx="198449" cy="184746"/>
            </a:xfrm>
            <a:prstGeom prst="roundRect">
              <a:avLst/>
            </a:prstGeom>
            <a:solidFill>
              <a:srgbClr val="5EFA26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2" name="Rounded Rectangle 461"/>
            <p:cNvSpPr/>
            <p:nvPr/>
          </p:nvSpPr>
          <p:spPr>
            <a:xfrm>
              <a:off x="6497721" y="4311650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5" name="Rounded Rectangle 464"/>
            <p:cNvSpPr/>
            <p:nvPr/>
          </p:nvSpPr>
          <p:spPr>
            <a:xfrm>
              <a:off x="6491600" y="186690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6" name="Rounded Rectangle 465"/>
            <p:cNvSpPr/>
            <p:nvPr/>
          </p:nvSpPr>
          <p:spPr>
            <a:xfrm>
              <a:off x="6246345" y="186690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7" name="Rounded Rectangle 466"/>
            <p:cNvSpPr/>
            <p:nvPr/>
          </p:nvSpPr>
          <p:spPr>
            <a:xfrm>
              <a:off x="6261585" y="4768850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8" name="Rounded Rectangle 467"/>
            <p:cNvSpPr/>
            <p:nvPr/>
          </p:nvSpPr>
          <p:spPr>
            <a:xfrm>
              <a:off x="6513190" y="4768850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9" name="Rounded Rectangle 468"/>
            <p:cNvSpPr/>
            <p:nvPr/>
          </p:nvSpPr>
          <p:spPr>
            <a:xfrm>
              <a:off x="6474945" y="3988405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0" name="Rounded Rectangle 469"/>
            <p:cNvSpPr/>
            <p:nvPr/>
          </p:nvSpPr>
          <p:spPr>
            <a:xfrm>
              <a:off x="6486046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1" name="Rounded Rectangle 470"/>
            <p:cNvSpPr/>
            <p:nvPr/>
          </p:nvSpPr>
          <p:spPr>
            <a:xfrm>
              <a:off x="6234441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2" name="Rounded Rectangle 471"/>
            <p:cNvSpPr/>
            <p:nvPr/>
          </p:nvSpPr>
          <p:spPr>
            <a:xfrm>
              <a:off x="5983126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3" name="Rounded Rectangle 472"/>
            <p:cNvSpPr/>
            <p:nvPr/>
          </p:nvSpPr>
          <p:spPr>
            <a:xfrm>
              <a:off x="5731521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4" name="Rounded Rectangle 473"/>
            <p:cNvSpPr/>
            <p:nvPr/>
          </p:nvSpPr>
          <p:spPr>
            <a:xfrm>
              <a:off x="6257446" y="3715951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5" name="Rounded Rectangle 474"/>
            <p:cNvSpPr/>
            <p:nvPr/>
          </p:nvSpPr>
          <p:spPr>
            <a:xfrm>
              <a:off x="6006131" y="3715951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6" name="Rounded Rectangle 475"/>
            <p:cNvSpPr/>
            <p:nvPr/>
          </p:nvSpPr>
          <p:spPr>
            <a:xfrm>
              <a:off x="5754526" y="3715951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2" name="Rounded Rectangle 591"/>
            <p:cNvSpPr/>
            <p:nvPr/>
          </p:nvSpPr>
          <p:spPr>
            <a:xfrm>
              <a:off x="6548521" y="53136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3" name="Rounded Rectangle 592"/>
            <p:cNvSpPr/>
            <p:nvPr/>
          </p:nvSpPr>
          <p:spPr>
            <a:xfrm>
              <a:off x="6296916" y="53136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4" name="Rounded Rectangle 593"/>
            <p:cNvSpPr/>
            <p:nvPr/>
          </p:nvSpPr>
          <p:spPr>
            <a:xfrm>
              <a:off x="6529471" y="5067300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5" name="Rounded Rectangle 594"/>
            <p:cNvSpPr/>
            <p:nvPr/>
          </p:nvSpPr>
          <p:spPr>
            <a:xfrm>
              <a:off x="6536846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6" name="Rounded Rectangle 595"/>
            <p:cNvSpPr/>
            <p:nvPr/>
          </p:nvSpPr>
          <p:spPr>
            <a:xfrm>
              <a:off x="6285241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7" name="Rounded Rectangle 596"/>
            <p:cNvSpPr/>
            <p:nvPr/>
          </p:nvSpPr>
          <p:spPr>
            <a:xfrm>
              <a:off x="6033926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8" name="Rounded Rectangle 597"/>
            <p:cNvSpPr/>
            <p:nvPr/>
          </p:nvSpPr>
          <p:spPr>
            <a:xfrm>
              <a:off x="5782321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7" name="Rounded Rectangle 626"/>
            <p:cNvSpPr/>
            <p:nvPr/>
          </p:nvSpPr>
          <p:spPr>
            <a:xfrm>
              <a:off x="6280150" y="5067300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30" name="Straight Connector 629"/>
          <p:cNvCxnSpPr/>
          <p:nvPr/>
        </p:nvCxnSpPr>
        <p:spPr>
          <a:xfrm>
            <a:off x="5559928" y="58420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Packet Scheduling in </a:t>
            </a:r>
            <a:r>
              <a:rPr lang="en-US" dirty="0" err="1" smtClean="0"/>
              <a:t>NoC</a:t>
            </a:r>
            <a:endParaRPr lang="en-US" dirty="0"/>
          </a:p>
        </p:txBody>
      </p:sp>
      <p:grpSp>
        <p:nvGrpSpPr>
          <p:cNvPr id="6" name="Group 243"/>
          <p:cNvGrpSpPr/>
          <p:nvPr/>
        </p:nvGrpSpPr>
        <p:grpSpPr>
          <a:xfrm>
            <a:off x="133350" y="1967464"/>
            <a:ext cx="3505455" cy="3516063"/>
            <a:chOff x="133350" y="1738864"/>
            <a:chExt cx="3505455" cy="3516063"/>
          </a:xfrm>
        </p:grpSpPr>
        <p:grpSp>
          <p:nvGrpSpPr>
            <p:cNvPr id="7" name="Group 477"/>
            <p:cNvGrpSpPr/>
            <p:nvPr/>
          </p:nvGrpSpPr>
          <p:grpSpPr>
            <a:xfrm>
              <a:off x="457200" y="1738864"/>
              <a:ext cx="3181605" cy="3516063"/>
              <a:chOff x="457200" y="1738864"/>
              <a:chExt cx="3181605" cy="3516063"/>
            </a:xfrm>
          </p:grpSpPr>
          <p:sp>
            <p:nvSpPr>
              <p:cNvPr id="254" name="Freeform 4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5" name="Freeform 5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6" name="Freeform 6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7" name="Freeform 7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8" name="Rectangle 8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9" name="Rectangle 9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1" name="Rectangle 10"/>
              <p:cNvSpPr>
                <a:spLocks noChangeArrowheads="1"/>
              </p:cNvSpPr>
              <p:nvPr/>
            </p:nvSpPr>
            <p:spPr bwMode="auto">
              <a:xfrm>
                <a:off x="1352688" y="1803874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62" name="Rectangle 11"/>
              <p:cNvSpPr>
                <a:spLocks noChangeArrowheads="1"/>
              </p:cNvSpPr>
              <p:nvPr/>
            </p:nvSpPr>
            <p:spPr bwMode="auto">
              <a:xfrm>
                <a:off x="1536222" y="1803874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64" name="Rectangle 13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5" name="Rectangle 14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6" name="Freeform 15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3" y="0"/>
                  </a:cxn>
                  <a:cxn ang="0">
                    <a:pos x="613" y="843"/>
                  </a:cxn>
                  <a:cxn ang="0">
                    <a:pos x="766" y="843"/>
                  </a:cxn>
                </a:cxnLst>
                <a:rect l="0" t="0" r="r" b="b"/>
                <a:pathLst>
                  <a:path w="766" h="843">
                    <a:moveTo>
                      <a:pt x="0" y="0"/>
                    </a:moveTo>
                    <a:lnTo>
                      <a:pt x="153" y="0"/>
                    </a:lnTo>
                    <a:lnTo>
                      <a:pt x="613" y="843"/>
                    </a:lnTo>
                    <a:lnTo>
                      <a:pt x="766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7" name="Freeform 16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766" y="0"/>
                  </a:cxn>
                  <a:cxn ang="0">
                    <a:pos x="613" y="0"/>
                  </a:cxn>
                  <a:cxn ang="0">
                    <a:pos x="153" y="843"/>
                  </a:cxn>
                  <a:cxn ang="0">
                    <a:pos x="0" y="843"/>
                  </a:cxn>
                </a:cxnLst>
                <a:rect l="0" t="0" r="r" b="b"/>
                <a:pathLst>
                  <a:path w="766" h="843">
                    <a:moveTo>
                      <a:pt x="766" y="0"/>
                    </a:moveTo>
                    <a:lnTo>
                      <a:pt x="613" y="0"/>
                    </a:lnTo>
                    <a:lnTo>
                      <a:pt x="153" y="843"/>
                    </a:lnTo>
                    <a:lnTo>
                      <a:pt x="0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8" name="Line 17"/>
              <p:cNvSpPr>
                <a:spLocks noChangeShapeType="1"/>
              </p:cNvSpPr>
              <p:nvPr/>
            </p:nvSpPr>
            <p:spPr bwMode="auto">
              <a:xfrm>
                <a:off x="3330224" y="330792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9" name="Freeform 18"/>
              <p:cNvSpPr>
                <a:spLocks/>
              </p:cNvSpPr>
              <p:nvPr/>
            </p:nvSpPr>
            <p:spPr bwMode="auto">
              <a:xfrm>
                <a:off x="3571240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0" name="Line 19"/>
              <p:cNvSpPr>
                <a:spLocks noChangeShapeType="1"/>
              </p:cNvSpPr>
              <p:nvPr/>
            </p:nvSpPr>
            <p:spPr bwMode="auto">
              <a:xfrm>
                <a:off x="3330224" y="4237902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1" name="Freeform 20"/>
              <p:cNvSpPr>
                <a:spLocks/>
              </p:cNvSpPr>
              <p:nvPr/>
            </p:nvSpPr>
            <p:spPr bwMode="auto">
              <a:xfrm>
                <a:off x="3571240" y="42015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2" name="Rectangle 27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3" name="Rectangle 28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4" name="Rectangle 29"/>
              <p:cNvSpPr>
                <a:spLocks noChangeArrowheads="1"/>
              </p:cNvSpPr>
              <p:nvPr/>
            </p:nvSpPr>
            <p:spPr bwMode="auto">
              <a:xfrm>
                <a:off x="2485158" y="1878801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75" name="Rectangle 30"/>
              <p:cNvSpPr>
                <a:spLocks noChangeArrowheads="1"/>
              </p:cNvSpPr>
              <p:nvPr/>
            </p:nvSpPr>
            <p:spPr bwMode="auto">
              <a:xfrm>
                <a:off x="2695919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76" name="Rectangle 31"/>
              <p:cNvSpPr>
                <a:spLocks noChangeArrowheads="1"/>
              </p:cNvSpPr>
              <p:nvPr/>
            </p:nvSpPr>
            <p:spPr bwMode="auto">
              <a:xfrm>
                <a:off x="2737266" y="2019841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77" name="Rectangle 32"/>
              <p:cNvSpPr>
                <a:spLocks noChangeArrowheads="1"/>
              </p:cNvSpPr>
              <p:nvPr/>
            </p:nvSpPr>
            <p:spPr bwMode="auto">
              <a:xfrm>
                <a:off x="2893572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78" name="Rectangle 33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9" name="Rectangle 34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0" name="Rectangle 35"/>
              <p:cNvSpPr>
                <a:spLocks noChangeArrowheads="1"/>
              </p:cNvSpPr>
              <p:nvPr/>
            </p:nvSpPr>
            <p:spPr bwMode="auto">
              <a:xfrm>
                <a:off x="2485158" y="2191732"/>
                <a:ext cx="88750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281" name="Rectangle 36"/>
              <p:cNvSpPr>
                <a:spLocks noChangeArrowheads="1"/>
              </p:cNvSpPr>
              <p:nvPr/>
            </p:nvSpPr>
            <p:spPr bwMode="auto">
              <a:xfrm>
                <a:off x="2702978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82" name="Rectangle 37"/>
              <p:cNvSpPr>
                <a:spLocks noChangeArrowheads="1"/>
              </p:cNvSpPr>
              <p:nvPr/>
            </p:nvSpPr>
            <p:spPr bwMode="auto">
              <a:xfrm>
                <a:off x="2737266" y="2333873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83" name="Rectangle 38"/>
              <p:cNvSpPr>
                <a:spLocks noChangeArrowheads="1"/>
              </p:cNvSpPr>
              <p:nvPr/>
            </p:nvSpPr>
            <p:spPr bwMode="auto">
              <a:xfrm>
                <a:off x="2887521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84" name="Rectangle 39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5" name="Rectangle 40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6" name="Rectangle 41"/>
              <p:cNvSpPr>
                <a:spLocks noChangeArrowheads="1"/>
              </p:cNvSpPr>
              <p:nvPr/>
            </p:nvSpPr>
            <p:spPr bwMode="auto">
              <a:xfrm>
                <a:off x="2634406" y="2496950"/>
                <a:ext cx="50451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Switch</a:t>
                </a:r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90" name="Freeform 46"/>
              <p:cNvSpPr>
                <a:spLocks/>
              </p:cNvSpPr>
              <p:nvPr/>
            </p:nvSpPr>
            <p:spPr bwMode="auto">
              <a:xfrm>
                <a:off x="1911360" y="1738864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1" name="Line 47"/>
              <p:cNvSpPr>
                <a:spLocks noChangeShapeType="1"/>
              </p:cNvSpPr>
              <p:nvPr/>
            </p:nvSpPr>
            <p:spPr bwMode="auto">
              <a:xfrm>
                <a:off x="1911360" y="1738864"/>
                <a:ext cx="1008" cy="62806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2" name="Freeform 48"/>
              <p:cNvSpPr>
                <a:spLocks/>
              </p:cNvSpPr>
              <p:nvPr/>
            </p:nvSpPr>
            <p:spPr bwMode="auto">
              <a:xfrm>
                <a:off x="1878081" y="1782939"/>
                <a:ext cx="67565" cy="73825"/>
              </a:xfrm>
              <a:custGeom>
                <a:avLst/>
                <a:gdLst/>
                <a:ahLst/>
                <a:cxnLst>
                  <a:cxn ang="0">
                    <a:pos x="80" y="159"/>
                  </a:cxn>
                  <a:cxn ang="0">
                    <a:pos x="0" y="0"/>
                  </a:cxn>
                  <a:cxn ang="0">
                    <a:pos x="159" y="0"/>
                  </a:cxn>
                  <a:cxn ang="0">
                    <a:pos x="80" y="159"/>
                  </a:cxn>
                </a:cxnLst>
                <a:rect l="0" t="0" r="r" b="b"/>
                <a:pathLst>
                  <a:path w="159" h="159">
                    <a:moveTo>
                      <a:pt x="80" y="159"/>
                    </a:moveTo>
                    <a:lnTo>
                      <a:pt x="0" y="0"/>
                    </a:lnTo>
                    <a:cubicBezTo>
                      <a:pt x="50" y="25"/>
                      <a:pt x="109" y="25"/>
                      <a:pt x="159" y="0"/>
                    </a:cubicBezTo>
                    <a:lnTo>
                      <a:pt x="80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3" name="Line 49"/>
              <p:cNvSpPr>
                <a:spLocks noChangeShapeType="1"/>
              </p:cNvSpPr>
              <p:nvPr/>
            </p:nvSpPr>
            <p:spPr bwMode="auto">
              <a:xfrm>
                <a:off x="2813906" y="2801066"/>
                <a:ext cx="1009" cy="20274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4" name="Freeform 50"/>
              <p:cNvSpPr>
                <a:spLocks/>
              </p:cNvSpPr>
              <p:nvPr/>
            </p:nvSpPr>
            <p:spPr bwMode="auto">
              <a:xfrm>
                <a:off x="2780629" y="2994994"/>
                <a:ext cx="67565" cy="738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33" y="67"/>
                  </a:cxn>
                  <a:cxn ang="0">
                    <a:pos x="0" y="0"/>
                  </a:cxn>
                  <a:cxn ang="0">
                    <a:pos x="67" y="0"/>
                  </a:cxn>
                </a:cxnLst>
                <a:rect l="0" t="0" r="r" b="b"/>
                <a:pathLst>
                  <a:path w="67" h="67">
                    <a:moveTo>
                      <a:pt x="67" y="0"/>
                    </a:moveTo>
                    <a:lnTo>
                      <a:pt x="33" y="67"/>
                    </a:lnTo>
                    <a:lnTo>
                      <a:pt x="0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5" name="Line 51"/>
              <p:cNvSpPr>
                <a:spLocks noChangeShapeType="1"/>
              </p:cNvSpPr>
              <p:nvPr/>
            </p:nvSpPr>
            <p:spPr bwMode="auto">
              <a:xfrm>
                <a:off x="467284" y="2088156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6" name="Freeform 52"/>
              <p:cNvSpPr>
                <a:spLocks/>
              </p:cNvSpPr>
              <p:nvPr/>
            </p:nvSpPr>
            <p:spPr bwMode="auto">
              <a:xfrm>
                <a:off x="992677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7" name="Freeform 55"/>
              <p:cNvSpPr>
                <a:spLocks/>
              </p:cNvSpPr>
              <p:nvPr/>
            </p:nvSpPr>
            <p:spPr bwMode="auto">
              <a:xfrm>
                <a:off x="2106996" y="2082647"/>
                <a:ext cx="132104" cy="1225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0"/>
                  </a:cxn>
                  <a:cxn ang="0">
                    <a:pos x="88" y="1112"/>
                  </a:cxn>
                  <a:cxn ang="0">
                    <a:pos x="131" y="1112"/>
                  </a:cxn>
                </a:cxnLst>
                <a:rect l="0" t="0" r="r" b="b"/>
                <a:pathLst>
                  <a:path w="131" h="1112">
                    <a:moveTo>
                      <a:pt x="0" y="0"/>
                    </a:moveTo>
                    <a:lnTo>
                      <a:pt x="88" y="0"/>
                    </a:lnTo>
                    <a:lnTo>
                      <a:pt x="88" y="1112"/>
                    </a:lnTo>
                    <a:lnTo>
                      <a:pt x="131" y="1112"/>
                    </a:lnTo>
                  </a:path>
                </a:pathLst>
              </a:custGeom>
              <a:noFill/>
              <a:ln w="17463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8" name="Freeform 56"/>
              <p:cNvSpPr>
                <a:spLocks/>
              </p:cNvSpPr>
              <p:nvPr/>
            </p:nvSpPr>
            <p:spPr bwMode="auto">
              <a:xfrm>
                <a:off x="2231033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9" name="Line 61"/>
              <p:cNvSpPr>
                <a:spLocks noChangeShapeType="1"/>
              </p:cNvSpPr>
              <p:nvPr/>
            </p:nvSpPr>
            <p:spPr bwMode="auto">
              <a:xfrm>
                <a:off x="1189322" y="1876598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0" name="Line 62"/>
              <p:cNvSpPr>
                <a:spLocks noChangeShapeType="1"/>
              </p:cNvSpPr>
              <p:nvPr/>
            </p:nvSpPr>
            <p:spPr bwMode="auto">
              <a:xfrm>
                <a:off x="1679420" y="1876598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1" name="Freeform 63"/>
              <p:cNvSpPr>
                <a:spLocks/>
              </p:cNvSpPr>
              <p:nvPr/>
            </p:nvSpPr>
            <p:spPr bwMode="auto">
              <a:xfrm>
                <a:off x="1767154" y="1840236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2" name="Line 64"/>
              <p:cNvSpPr>
                <a:spLocks noChangeShapeType="1"/>
              </p:cNvSpPr>
              <p:nvPr/>
            </p:nvSpPr>
            <p:spPr bwMode="auto">
              <a:xfrm>
                <a:off x="1189322" y="230191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3" name="Line 65"/>
              <p:cNvSpPr>
                <a:spLocks noChangeShapeType="1"/>
              </p:cNvSpPr>
              <p:nvPr/>
            </p:nvSpPr>
            <p:spPr bwMode="auto">
              <a:xfrm>
                <a:off x="1679420" y="230191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4" name="Freeform 66"/>
              <p:cNvSpPr>
                <a:spLocks/>
              </p:cNvSpPr>
              <p:nvPr/>
            </p:nvSpPr>
            <p:spPr bwMode="auto">
              <a:xfrm>
                <a:off x="1767154" y="2265558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5" name="Line 67"/>
              <p:cNvSpPr>
                <a:spLocks noChangeShapeType="1"/>
              </p:cNvSpPr>
              <p:nvPr/>
            </p:nvSpPr>
            <p:spPr bwMode="auto">
              <a:xfrm>
                <a:off x="1191339" y="2088156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6" name="Line 68"/>
              <p:cNvSpPr>
                <a:spLocks noChangeShapeType="1"/>
              </p:cNvSpPr>
              <p:nvPr/>
            </p:nvSpPr>
            <p:spPr bwMode="auto">
              <a:xfrm>
                <a:off x="1681437" y="2088156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7" name="Freeform 69"/>
              <p:cNvSpPr>
                <a:spLocks/>
              </p:cNvSpPr>
              <p:nvPr/>
            </p:nvSpPr>
            <p:spPr bwMode="auto">
              <a:xfrm>
                <a:off x="1768162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8" name="Line 70"/>
              <p:cNvSpPr>
                <a:spLocks noChangeShapeType="1"/>
              </p:cNvSpPr>
              <p:nvPr/>
            </p:nvSpPr>
            <p:spPr bwMode="auto">
              <a:xfrm>
                <a:off x="2091869" y="3772914"/>
                <a:ext cx="14723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9" name="Freeform 71"/>
              <p:cNvSpPr>
                <a:spLocks/>
              </p:cNvSpPr>
              <p:nvPr/>
            </p:nvSpPr>
            <p:spPr bwMode="auto">
              <a:xfrm>
                <a:off x="2231033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0" name="Freeform 72"/>
              <p:cNvSpPr>
                <a:spLocks/>
              </p:cNvSpPr>
              <p:nvPr/>
            </p:nvSpPr>
            <p:spPr bwMode="auto">
              <a:xfrm>
                <a:off x="2015228" y="4234596"/>
                <a:ext cx="223872" cy="73274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129" y="665"/>
                  </a:cxn>
                  <a:cxn ang="0">
                    <a:pos x="129" y="0"/>
                  </a:cxn>
                  <a:cxn ang="0">
                    <a:pos x="222" y="0"/>
                  </a:cxn>
                </a:cxnLst>
                <a:rect l="0" t="0" r="r" b="b"/>
                <a:pathLst>
                  <a:path w="222" h="665">
                    <a:moveTo>
                      <a:pt x="0" y="665"/>
                    </a:moveTo>
                    <a:lnTo>
                      <a:pt x="129" y="665"/>
                    </a:lnTo>
                    <a:lnTo>
                      <a:pt x="129" y="0"/>
                    </a:lnTo>
                    <a:lnTo>
                      <a:pt x="222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1" name="Freeform 73"/>
              <p:cNvSpPr>
                <a:spLocks/>
              </p:cNvSpPr>
              <p:nvPr/>
            </p:nvSpPr>
            <p:spPr bwMode="auto">
              <a:xfrm>
                <a:off x="2231033" y="419823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67" y="33"/>
                  </a:cxn>
                  <a:cxn ang="0">
                    <a:pos x="0" y="0"/>
                  </a:cxn>
                  <a:cxn ang="0">
                    <a:pos x="0" y="67"/>
                  </a:cxn>
                </a:cxnLst>
                <a:rect l="0" t="0" r="r" b="b"/>
                <a:pathLst>
                  <a:path w="67" h="67">
                    <a:moveTo>
                      <a:pt x="0" y="67"/>
                    </a:moveTo>
                    <a:lnTo>
                      <a:pt x="67" y="33"/>
                    </a:lnTo>
                    <a:lnTo>
                      <a:pt x="0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2" name="Rectangle 74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3" name="Rectangle 75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4" name="Rectangle 76"/>
              <p:cNvSpPr>
                <a:spLocks noChangeArrowheads="1"/>
              </p:cNvSpPr>
              <p:nvPr/>
            </p:nvSpPr>
            <p:spPr bwMode="auto">
              <a:xfrm>
                <a:off x="1352688" y="2013229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15" name="Rectangle 77"/>
              <p:cNvSpPr>
                <a:spLocks noChangeArrowheads="1"/>
              </p:cNvSpPr>
              <p:nvPr/>
            </p:nvSpPr>
            <p:spPr bwMode="auto">
              <a:xfrm>
                <a:off x="1536222" y="2013229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17" name="Rectangle 78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8" name="Rectangle 79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9" name="Rectangle 80"/>
              <p:cNvSpPr>
                <a:spLocks noChangeArrowheads="1"/>
              </p:cNvSpPr>
              <p:nvPr/>
            </p:nvSpPr>
            <p:spPr bwMode="auto">
              <a:xfrm>
                <a:off x="1352688" y="2221483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20" name="Rectangle 81"/>
              <p:cNvSpPr>
                <a:spLocks noChangeArrowheads="1"/>
              </p:cNvSpPr>
              <p:nvPr/>
            </p:nvSpPr>
            <p:spPr bwMode="auto">
              <a:xfrm>
                <a:off x="1536222" y="2221483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21" name="Freeform 82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2" name="Freeform 83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3" name="Freeform 84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4" name="Freeform 85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5" name="Rectangle 87"/>
              <p:cNvSpPr>
                <a:spLocks noChangeArrowheads="1"/>
              </p:cNvSpPr>
              <p:nvPr/>
            </p:nvSpPr>
            <p:spPr bwMode="auto">
              <a:xfrm>
                <a:off x="1262937" y="2516784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6" name="Line 91"/>
              <p:cNvSpPr>
                <a:spLocks noChangeShapeType="1"/>
              </p:cNvSpPr>
              <p:nvPr/>
            </p:nvSpPr>
            <p:spPr bwMode="auto">
              <a:xfrm>
                <a:off x="464259" y="2804371"/>
                <a:ext cx="53346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7" name="Freeform 92"/>
              <p:cNvSpPr>
                <a:spLocks/>
              </p:cNvSpPr>
              <p:nvPr/>
            </p:nvSpPr>
            <p:spPr bwMode="auto">
              <a:xfrm>
                <a:off x="989652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8" name="Line 94"/>
              <p:cNvSpPr>
                <a:spLocks noChangeShapeType="1"/>
              </p:cNvSpPr>
              <p:nvPr/>
            </p:nvSpPr>
            <p:spPr bwMode="auto">
              <a:xfrm>
                <a:off x="1186296" y="2592812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9" name="Line 95"/>
              <p:cNvSpPr>
                <a:spLocks noChangeShapeType="1"/>
              </p:cNvSpPr>
              <p:nvPr/>
            </p:nvSpPr>
            <p:spPr bwMode="auto">
              <a:xfrm>
                <a:off x="1676395" y="2592812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0" name="Freeform 96"/>
              <p:cNvSpPr>
                <a:spLocks/>
              </p:cNvSpPr>
              <p:nvPr/>
            </p:nvSpPr>
            <p:spPr bwMode="auto">
              <a:xfrm>
                <a:off x="1763120" y="255534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1" name="Line 97"/>
              <p:cNvSpPr>
                <a:spLocks noChangeShapeType="1"/>
              </p:cNvSpPr>
              <p:nvPr/>
            </p:nvSpPr>
            <p:spPr bwMode="auto">
              <a:xfrm>
                <a:off x="1186296" y="3018133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2" name="Line 98"/>
              <p:cNvSpPr>
                <a:spLocks noChangeShapeType="1"/>
              </p:cNvSpPr>
              <p:nvPr/>
            </p:nvSpPr>
            <p:spPr bwMode="auto">
              <a:xfrm>
                <a:off x="1676395" y="3018133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3" name="Freeform 99"/>
              <p:cNvSpPr>
                <a:spLocks/>
              </p:cNvSpPr>
              <p:nvPr/>
            </p:nvSpPr>
            <p:spPr bwMode="auto">
              <a:xfrm>
                <a:off x="1763120" y="298067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4" name="Line 100"/>
              <p:cNvSpPr>
                <a:spLocks noChangeShapeType="1"/>
              </p:cNvSpPr>
              <p:nvPr/>
            </p:nvSpPr>
            <p:spPr bwMode="auto">
              <a:xfrm>
                <a:off x="1188313" y="2804371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5" name="Line 101"/>
              <p:cNvSpPr>
                <a:spLocks noChangeShapeType="1"/>
              </p:cNvSpPr>
              <p:nvPr/>
            </p:nvSpPr>
            <p:spPr bwMode="auto">
              <a:xfrm>
                <a:off x="1677403" y="2804371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6" name="Freeform 102"/>
              <p:cNvSpPr>
                <a:spLocks/>
              </p:cNvSpPr>
              <p:nvPr/>
            </p:nvSpPr>
            <p:spPr bwMode="auto">
              <a:xfrm>
                <a:off x="1765137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7" name="Rectangle 103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8" name="Rectangle 104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9" name="Rectangle 107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0" name="Rectangle 108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1" name="Freeform 109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2" name="Freeform 110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4" name="Freeform 111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5" name="Freeform 112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7" name="Rectangle 113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8" name="Rectangle 114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9" name="Line 118"/>
              <p:cNvSpPr>
                <a:spLocks noChangeShapeType="1"/>
              </p:cNvSpPr>
              <p:nvPr/>
            </p:nvSpPr>
            <p:spPr bwMode="auto">
              <a:xfrm>
                <a:off x="462242" y="3524993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0" name="Freeform 119"/>
              <p:cNvSpPr>
                <a:spLocks/>
              </p:cNvSpPr>
              <p:nvPr/>
            </p:nvSpPr>
            <p:spPr bwMode="auto">
              <a:xfrm>
                <a:off x="987636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1" name="Line 121"/>
              <p:cNvSpPr>
                <a:spLocks noChangeShapeType="1"/>
              </p:cNvSpPr>
              <p:nvPr/>
            </p:nvSpPr>
            <p:spPr bwMode="auto">
              <a:xfrm>
                <a:off x="1184280" y="3313434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2" name="Line 122"/>
              <p:cNvSpPr>
                <a:spLocks noChangeShapeType="1"/>
              </p:cNvSpPr>
              <p:nvPr/>
            </p:nvSpPr>
            <p:spPr bwMode="auto">
              <a:xfrm>
                <a:off x="1674378" y="3313434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3" name="Freeform 123"/>
              <p:cNvSpPr>
                <a:spLocks/>
              </p:cNvSpPr>
              <p:nvPr/>
            </p:nvSpPr>
            <p:spPr bwMode="auto">
              <a:xfrm>
                <a:off x="1761103" y="3277073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4" name="Line 124"/>
              <p:cNvSpPr>
                <a:spLocks noChangeShapeType="1"/>
              </p:cNvSpPr>
              <p:nvPr/>
            </p:nvSpPr>
            <p:spPr bwMode="auto">
              <a:xfrm>
                <a:off x="1184280" y="3738755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5" name="Line 125"/>
              <p:cNvSpPr>
                <a:spLocks noChangeShapeType="1"/>
              </p:cNvSpPr>
              <p:nvPr/>
            </p:nvSpPr>
            <p:spPr bwMode="auto">
              <a:xfrm>
                <a:off x="1674378" y="3738755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6" name="Freeform 126"/>
              <p:cNvSpPr>
                <a:spLocks/>
              </p:cNvSpPr>
              <p:nvPr/>
            </p:nvSpPr>
            <p:spPr bwMode="auto">
              <a:xfrm>
                <a:off x="1761103" y="370239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7" name="Line 127"/>
              <p:cNvSpPr>
                <a:spLocks noChangeShapeType="1"/>
              </p:cNvSpPr>
              <p:nvPr/>
            </p:nvSpPr>
            <p:spPr bwMode="auto">
              <a:xfrm>
                <a:off x="1186296" y="3524993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8" name="Line 128"/>
              <p:cNvSpPr>
                <a:spLocks noChangeShapeType="1"/>
              </p:cNvSpPr>
              <p:nvPr/>
            </p:nvSpPr>
            <p:spPr bwMode="auto">
              <a:xfrm>
                <a:off x="1676395" y="3524993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9" name="Freeform 129"/>
              <p:cNvSpPr>
                <a:spLocks/>
              </p:cNvSpPr>
              <p:nvPr/>
            </p:nvSpPr>
            <p:spPr bwMode="auto">
              <a:xfrm>
                <a:off x="1763120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0" name="Rectangle 130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1" name="Rectangle 131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2" name="Rectangle 134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3" name="Rectangle 135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4" name="Freeform 138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5" name="Freeform 139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6" name="Freeform 140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7" name="Freeform 141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8" name="Rectangle 142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9" name="Rectangle 143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0" name="Line 147"/>
              <p:cNvSpPr>
                <a:spLocks noChangeShapeType="1"/>
              </p:cNvSpPr>
              <p:nvPr/>
            </p:nvSpPr>
            <p:spPr bwMode="auto">
              <a:xfrm>
                <a:off x="459217" y="4246717"/>
                <a:ext cx="53346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1" name="Freeform 148"/>
              <p:cNvSpPr>
                <a:spLocks/>
              </p:cNvSpPr>
              <p:nvPr/>
            </p:nvSpPr>
            <p:spPr bwMode="auto">
              <a:xfrm>
                <a:off x="984610" y="420925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2" name="Line 150"/>
              <p:cNvSpPr>
                <a:spLocks noChangeShapeType="1"/>
              </p:cNvSpPr>
              <p:nvPr/>
            </p:nvSpPr>
            <p:spPr bwMode="auto">
              <a:xfrm>
                <a:off x="1181255" y="4035158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3" name="Line 151"/>
              <p:cNvSpPr>
                <a:spLocks noChangeShapeType="1"/>
              </p:cNvSpPr>
              <p:nvPr/>
            </p:nvSpPr>
            <p:spPr bwMode="auto">
              <a:xfrm>
                <a:off x="1671353" y="4035158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4" name="Freeform 152"/>
              <p:cNvSpPr>
                <a:spLocks/>
              </p:cNvSpPr>
              <p:nvPr/>
            </p:nvSpPr>
            <p:spPr bwMode="auto">
              <a:xfrm>
                <a:off x="1758078" y="399769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5" name="Line 153"/>
              <p:cNvSpPr>
                <a:spLocks noChangeShapeType="1"/>
              </p:cNvSpPr>
              <p:nvPr/>
            </p:nvSpPr>
            <p:spPr bwMode="auto">
              <a:xfrm>
                <a:off x="1181255" y="4460480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6" name="Line 154"/>
              <p:cNvSpPr>
                <a:spLocks noChangeShapeType="1"/>
              </p:cNvSpPr>
              <p:nvPr/>
            </p:nvSpPr>
            <p:spPr bwMode="auto">
              <a:xfrm>
                <a:off x="1671353" y="4460480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7" name="Freeform 155"/>
              <p:cNvSpPr>
                <a:spLocks/>
              </p:cNvSpPr>
              <p:nvPr/>
            </p:nvSpPr>
            <p:spPr bwMode="auto">
              <a:xfrm>
                <a:off x="1758078" y="4423016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8" name="Line 156"/>
              <p:cNvSpPr>
                <a:spLocks noChangeShapeType="1"/>
              </p:cNvSpPr>
              <p:nvPr/>
            </p:nvSpPr>
            <p:spPr bwMode="auto">
              <a:xfrm>
                <a:off x="1182263" y="4246717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9" name="Line 157"/>
              <p:cNvSpPr>
                <a:spLocks noChangeShapeType="1"/>
              </p:cNvSpPr>
              <p:nvPr/>
            </p:nvSpPr>
            <p:spPr bwMode="auto">
              <a:xfrm>
                <a:off x="1672361" y="4246717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2" name="Freeform 158"/>
              <p:cNvSpPr>
                <a:spLocks/>
              </p:cNvSpPr>
              <p:nvPr/>
            </p:nvSpPr>
            <p:spPr bwMode="auto">
              <a:xfrm>
                <a:off x="1759086" y="4209254"/>
                <a:ext cx="68573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8" h="67">
                    <a:moveTo>
                      <a:pt x="0" y="0"/>
                    </a:moveTo>
                    <a:lnTo>
                      <a:pt x="68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3" name="Rectangle 159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4" name="Rectangle 160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5" name="Rectangle 163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7" name="Rectangle 164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3" name="Freeform 165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5" name="Freeform 166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52" name="Freeform 167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56" name="Freeform 168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60" name="Rectangle 169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63" name="Rectangle 170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1" name="Line 174"/>
              <p:cNvSpPr>
                <a:spLocks noChangeShapeType="1"/>
              </p:cNvSpPr>
              <p:nvPr/>
            </p:nvSpPr>
            <p:spPr bwMode="auto">
              <a:xfrm>
                <a:off x="457200" y="4967339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5" name="Freeform 175"/>
              <p:cNvSpPr>
                <a:spLocks/>
              </p:cNvSpPr>
              <p:nvPr/>
            </p:nvSpPr>
            <p:spPr bwMode="auto">
              <a:xfrm>
                <a:off x="982593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6" name="Line 177"/>
              <p:cNvSpPr>
                <a:spLocks noChangeShapeType="1"/>
              </p:cNvSpPr>
              <p:nvPr/>
            </p:nvSpPr>
            <p:spPr bwMode="auto">
              <a:xfrm>
                <a:off x="1179238" y="4755780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7" name="Line 178"/>
              <p:cNvSpPr>
                <a:spLocks noChangeShapeType="1"/>
              </p:cNvSpPr>
              <p:nvPr/>
            </p:nvSpPr>
            <p:spPr bwMode="auto">
              <a:xfrm>
                <a:off x="1669336" y="4755780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7" name="Freeform 179"/>
              <p:cNvSpPr>
                <a:spLocks/>
              </p:cNvSpPr>
              <p:nvPr/>
            </p:nvSpPr>
            <p:spPr bwMode="auto">
              <a:xfrm>
                <a:off x="1756061" y="4719418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99" name="Line 180"/>
              <p:cNvSpPr>
                <a:spLocks noChangeShapeType="1"/>
              </p:cNvSpPr>
              <p:nvPr/>
            </p:nvSpPr>
            <p:spPr bwMode="auto">
              <a:xfrm>
                <a:off x="1179238" y="5181102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00" name="Line 181"/>
              <p:cNvSpPr>
                <a:spLocks noChangeShapeType="1"/>
              </p:cNvSpPr>
              <p:nvPr/>
            </p:nvSpPr>
            <p:spPr bwMode="auto">
              <a:xfrm>
                <a:off x="1669336" y="5181102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01" name="Freeform 182"/>
              <p:cNvSpPr>
                <a:spLocks/>
              </p:cNvSpPr>
              <p:nvPr/>
            </p:nvSpPr>
            <p:spPr bwMode="auto">
              <a:xfrm>
                <a:off x="1756061" y="51447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02" name="Line 183"/>
              <p:cNvSpPr>
                <a:spLocks noChangeShapeType="1"/>
              </p:cNvSpPr>
              <p:nvPr/>
            </p:nvSpPr>
            <p:spPr bwMode="auto">
              <a:xfrm>
                <a:off x="1181255" y="496733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1" name="Line 184"/>
              <p:cNvSpPr>
                <a:spLocks noChangeShapeType="1"/>
              </p:cNvSpPr>
              <p:nvPr/>
            </p:nvSpPr>
            <p:spPr bwMode="auto">
              <a:xfrm>
                <a:off x="1671353" y="496733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2" name="Freeform 185"/>
              <p:cNvSpPr>
                <a:spLocks/>
              </p:cNvSpPr>
              <p:nvPr/>
            </p:nvSpPr>
            <p:spPr bwMode="auto">
              <a:xfrm>
                <a:off x="1758078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3" name="Rectangle 186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4" name="Rectangle 187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5" name="Rectangle 190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6" name="Rectangle 191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7" name="Freeform 194"/>
              <p:cNvSpPr>
                <a:spLocks/>
              </p:cNvSpPr>
              <p:nvPr/>
            </p:nvSpPr>
            <p:spPr bwMode="auto">
              <a:xfrm>
                <a:off x="1959765" y="2797760"/>
                <a:ext cx="183535" cy="760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690"/>
                  </a:cxn>
                </a:cxnLst>
                <a:rect l="0" t="0" r="r" b="b"/>
                <a:pathLst>
                  <a:path w="182" h="690">
                    <a:moveTo>
                      <a:pt x="0" y="0"/>
                    </a:moveTo>
                    <a:lnTo>
                      <a:pt x="182" y="0"/>
                    </a:lnTo>
                    <a:lnTo>
                      <a:pt x="182" y="69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8" name="Line 195"/>
              <p:cNvSpPr>
                <a:spLocks noChangeShapeType="1"/>
              </p:cNvSpPr>
              <p:nvPr/>
            </p:nvSpPr>
            <p:spPr bwMode="auto">
              <a:xfrm>
                <a:off x="2143299" y="355804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9" name="Freeform 196"/>
              <p:cNvSpPr>
                <a:spLocks/>
              </p:cNvSpPr>
              <p:nvPr/>
            </p:nvSpPr>
            <p:spPr bwMode="auto">
              <a:xfrm>
                <a:off x="2231033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0" name="Line 197"/>
              <p:cNvSpPr>
                <a:spLocks noChangeShapeType="1"/>
              </p:cNvSpPr>
              <p:nvPr/>
            </p:nvSpPr>
            <p:spPr bwMode="auto">
              <a:xfrm flipH="1">
                <a:off x="1963798" y="2082647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1" name="Freeform 198"/>
              <p:cNvSpPr>
                <a:spLocks/>
              </p:cNvSpPr>
              <p:nvPr/>
            </p:nvSpPr>
            <p:spPr bwMode="auto">
              <a:xfrm>
                <a:off x="1957748" y="3530503"/>
                <a:ext cx="134121" cy="242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3" y="0"/>
                  </a:cxn>
                  <a:cxn ang="0">
                    <a:pos x="133" y="220"/>
                  </a:cxn>
                </a:cxnLst>
                <a:rect l="0" t="0" r="r" b="b"/>
                <a:pathLst>
                  <a:path w="133" h="220">
                    <a:moveTo>
                      <a:pt x="0" y="0"/>
                    </a:moveTo>
                    <a:lnTo>
                      <a:pt x="133" y="0"/>
                    </a:lnTo>
                    <a:lnTo>
                      <a:pt x="133" y="22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2" name="Line 199"/>
              <p:cNvSpPr>
                <a:spLocks noChangeShapeType="1"/>
              </p:cNvSpPr>
              <p:nvPr/>
            </p:nvSpPr>
            <p:spPr bwMode="auto">
              <a:xfrm flipH="1">
                <a:off x="1952705" y="4967339"/>
                <a:ext cx="6252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3" name="Line 200"/>
              <p:cNvSpPr>
                <a:spLocks noChangeShapeType="1"/>
              </p:cNvSpPr>
              <p:nvPr/>
            </p:nvSpPr>
            <p:spPr bwMode="auto">
              <a:xfrm>
                <a:off x="1954722" y="4263245"/>
                <a:ext cx="13714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4" name="Freeform 201"/>
              <p:cNvSpPr>
                <a:spLocks/>
              </p:cNvSpPr>
              <p:nvPr/>
            </p:nvSpPr>
            <p:spPr bwMode="auto">
              <a:xfrm>
                <a:off x="2091869" y="4009815"/>
                <a:ext cx="147231" cy="253430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0" y="0"/>
                  </a:cxn>
                  <a:cxn ang="0">
                    <a:pos x="0" y="230"/>
                  </a:cxn>
                </a:cxnLst>
                <a:rect l="0" t="0" r="r" b="b"/>
                <a:pathLst>
                  <a:path w="146" h="230">
                    <a:moveTo>
                      <a:pt x="146" y="0"/>
                    </a:moveTo>
                    <a:lnTo>
                      <a:pt x="0" y="0"/>
                    </a:lnTo>
                    <a:lnTo>
                      <a:pt x="0" y="23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5" name="Freeform 202"/>
              <p:cNvSpPr>
                <a:spLocks/>
              </p:cNvSpPr>
              <p:nvPr/>
            </p:nvSpPr>
            <p:spPr bwMode="auto">
              <a:xfrm>
                <a:off x="2231033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6" name="Line 203"/>
              <p:cNvSpPr>
                <a:spLocks noChangeShapeType="1"/>
              </p:cNvSpPr>
              <p:nvPr/>
            </p:nvSpPr>
            <p:spPr bwMode="auto">
              <a:xfrm>
                <a:off x="3330224" y="3558049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7" name="Freeform 204"/>
              <p:cNvSpPr>
                <a:spLocks/>
              </p:cNvSpPr>
              <p:nvPr/>
            </p:nvSpPr>
            <p:spPr bwMode="auto">
              <a:xfrm>
                <a:off x="3571240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8" name="Line 205"/>
              <p:cNvSpPr>
                <a:spLocks noChangeShapeType="1"/>
              </p:cNvSpPr>
              <p:nvPr/>
            </p:nvSpPr>
            <p:spPr bwMode="auto">
              <a:xfrm>
                <a:off x="3330224" y="3772914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9" name="Freeform 206"/>
              <p:cNvSpPr>
                <a:spLocks/>
              </p:cNvSpPr>
              <p:nvPr/>
            </p:nvSpPr>
            <p:spPr bwMode="auto">
              <a:xfrm>
                <a:off x="3571240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50" name="Line 207"/>
              <p:cNvSpPr>
                <a:spLocks noChangeShapeType="1"/>
              </p:cNvSpPr>
              <p:nvPr/>
            </p:nvSpPr>
            <p:spPr bwMode="auto">
              <a:xfrm>
                <a:off x="3330224" y="400981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51" name="Freeform 208"/>
              <p:cNvSpPr>
                <a:spLocks/>
              </p:cNvSpPr>
              <p:nvPr/>
            </p:nvSpPr>
            <p:spPr bwMode="auto">
              <a:xfrm>
                <a:off x="3571240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248" name="Rectangle 58"/>
            <p:cNvSpPr>
              <a:spLocks noChangeArrowheads="1"/>
            </p:cNvSpPr>
            <p:nvPr/>
          </p:nvSpPr>
          <p:spPr bwMode="auto">
            <a:xfrm>
              <a:off x="228143" y="1905000"/>
              <a:ext cx="7421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250" name="Rectangle 93"/>
            <p:cNvSpPr>
              <a:spLocks noChangeArrowheads="1"/>
            </p:cNvSpPr>
            <p:nvPr/>
          </p:nvSpPr>
          <p:spPr bwMode="auto">
            <a:xfrm>
              <a:off x="187805" y="2621214"/>
              <a:ext cx="7785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51" name="Rectangle 120"/>
            <p:cNvSpPr>
              <a:spLocks noChangeArrowheads="1"/>
            </p:cNvSpPr>
            <p:nvPr/>
          </p:nvSpPr>
          <p:spPr bwMode="auto">
            <a:xfrm>
              <a:off x="153519" y="3344040"/>
              <a:ext cx="9007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52" name="Rectangle 149"/>
            <p:cNvSpPr>
              <a:spLocks noChangeArrowheads="1"/>
            </p:cNvSpPr>
            <p:nvPr/>
          </p:nvSpPr>
          <p:spPr bwMode="auto">
            <a:xfrm>
              <a:off x="133350" y="4066866"/>
              <a:ext cx="8848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53" name="Rectangle 176"/>
            <p:cNvSpPr>
              <a:spLocks noChangeArrowheads="1"/>
            </p:cNvSpPr>
            <p:nvPr/>
          </p:nvSpPr>
          <p:spPr bwMode="auto">
            <a:xfrm>
              <a:off x="316885" y="4789691"/>
              <a:ext cx="629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600">
                <a:ea typeface="굴림" pitchFamily="50" charset="-127"/>
              </a:endParaRPr>
            </a:p>
          </p:txBody>
        </p:sp>
      </p:grpSp>
      <p:sp>
        <p:nvSpPr>
          <p:cNvPr id="652" name="Rectangle 216"/>
          <p:cNvSpPr>
            <a:spLocks noChangeArrowheads="1"/>
          </p:cNvSpPr>
          <p:nvPr/>
        </p:nvSpPr>
        <p:spPr bwMode="auto">
          <a:xfrm>
            <a:off x="2254110" y="2362200"/>
            <a:ext cx="1219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3" name="Rectangle 652"/>
          <p:cNvSpPr/>
          <p:nvPr/>
        </p:nvSpPr>
        <p:spPr>
          <a:xfrm>
            <a:off x="152400" y="1828800"/>
            <a:ext cx="3581400" cy="38100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Rectangle 42"/>
          <p:cNvSpPr>
            <a:spLocks noChangeArrowheads="1"/>
          </p:cNvSpPr>
          <p:nvPr/>
        </p:nvSpPr>
        <p:spPr bwMode="auto">
          <a:xfrm>
            <a:off x="2465749" y="2819400"/>
            <a:ext cx="688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ko-KR" sz="1200" b="1" dirty="0">
                <a:solidFill>
                  <a:srgbClr val="000000"/>
                </a:solidFill>
                <a:ea typeface="굴림" pitchFamily="50" charset="-127"/>
              </a:rPr>
              <a:t>Allocator 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55" name="Rectangle 44"/>
          <p:cNvSpPr>
            <a:spLocks noChangeArrowheads="1"/>
          </p:cNvSpPr>
          <p:nvPr/>
        </p:nvSpPr>
        <p:spPr bwMode="auto">
          <a:xfrm>
            <a:off x="3078191" y="2832196"/>
            <a:ext cx="27432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(SA)</a:t>
            </a:r>
            <a:endParaRPr lang="en-US" altLang="ko-KR" sz="1400" dirty="0">
              <a:ea typeface="굴림" pitchFamily="50" charset="-127"/>
            </a:endParaRPr>
          </a:p>
        </p:txBody>
      </p:sp>
    </p:spTree>
    <p:custDataLst>
      <p:tags r:id="rId1"/>
    </p:custDataLst>
  </p:cSld>
  <p:clrMapOvr>
    <a:masterClrMapping/>
  </p:clrMapOvr>
  <p:transition advTm="113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Oval 422"/>
          <p:cNvSpPr/>
          <p:nvPr/>
        </p:nvSpPr>
        <p:spPr>
          <a:xfrm>
            <a:off x="7315200" y="1790700"/>
            <a:ext cx="533400" cy="3733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TextBox 480"/>
          <p:cNvSpPr txBox="1"/>
          <p:nvPr/>
        </p:nvSpPr>
        <p:spPr>
          <a:xfrm>
            <a:off x="7315200" y="2825511"/>
            <a:ext cx="553998" cy="140358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sz="2400" b="1" dirty="0"/>
          </a:p>
        </p:txBody>
      </p:sp>
      <p:cxnSp>
        <p:nvCxnSpPr>
          <p:cNvPr id="425" name="Straight Arrow Connector 424"/>
          <p:cNvCxnSpPr>
            <a:endCxn id="423" idx="2"/>
          </p:cNvCxnSpPr>
          <p:nvPr/>
        </p:nvCxnSpPr>
        <p:spPr>
          <a:xfrm rot="5400000">
            <a:off x="7258050" y="3600450"/>
            <a:ext cx="1143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Rounded Rectangle 448"/>
          <p:cNvSpPr/>
          <p:nvPr/>
        </p:nvSpPr>
        <p:spPr>
          <a:xfrm>
            <a:off x="6497721" y="2317154"/>
            <a:ext cx="198449" cy="184746"/>
          </a:xfrm>
          <a:prstGeom prst="roundRect">
            <a:avLst/>
          </a:prstGeom>
          <a:solidFill>
            <a:srgbClr val="FF99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0" name="Rounded Rectangle 449"/>
          <p:cNvSpPr/>
          <p:nvPr/>
        </p:nvSpPr>
        <p:spPr>
          <a:xfrm>
            <a:off x="6246116" y="2317154"/>
            <a:ext cx="198449" cy="184746"/>
          </a:xfrm>
          <a:prstGeom prst="roundRect">
            <a:avLst/>
          </a:prstGeom>
          <a:solidFill>
            <a:srgbClr val="FF99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1" name="Rounded Rectangle 450"/>
          <p:cNvSpPr/>
          <p:nvPr/>
        </p:nvSpPr>
        <p:spPr>
          <a:xfrm>
            <a:off x="6507151" y="2095500"/>
            <a:ext cx="198449" cy="18474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 dirty="0"/>
          </a:p>
        </p:txBody>
      </p:sp>
      <p:sp>
        <p:nvSpPr>
          <p:cNvPr id="453" name="Rounded Rectangle 452"/>
          <p:cNvSpPr/>
          <p:nvPr/>
        </p:nvSpPr>
        <p:spPr>
          <a:xfrm>
            <a:off x="6497721" y="28752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4" name="Rounded Rectangle 453"/>
          <p:cNvSpPr/>
          <p:nvPr/>
        </p:nvSpPr>
        <p:spPr>
          <a:xfrm>
            <a:off x="6246116" y="28752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5" name="Rounded Rectangle 454"/>
          <p:cNvSpPr/>
          <p:nvPr/>
        </p:nvSpPr>
        <p:spPr>
          <a:xfrm>
            <a:off x="6497721" y="2628900"/>
            <a:ext cx="198449" cy="18474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7" name="Rounded Rectangle 456"/>
          <p:cNvSpPr/>
          <p:nvPr/>
        </p:nvSpPr>
        <p:spPr>
          <a:xfrm>
            <a:off x="6497721" y="3713428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8" name="Rounded Rectangle 457"/>
          <p:cNvSpPr/>
          <p:nvPr/>
        </p:nvSpPr>
        <p:spPr>
          <a:xfrm>
            <a:off x="6246116" y="3467100"/>
            <a:ext cx="198449" cy="18474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9" name="Rounded Rectangle 458"/>
          <p:cNvSpPr/>
          <p:nvPr/>
        </p:nvSpPr>
        <p:spPr>
          <a:xfrm>
            <a:off x="6497721" y="3467100"/>
            <a:ext cx="198449" cy="18474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1" name="Rounded Rectangle 460"/>
          <p:cNvSpPr/>
          <p:nvPr/>
        </p:nvSpPr>
        <p:spPr>
          <a:xfrm>
            <a:off x="6497721" y="4557979"/>
            <a:ext cx="198449" cy="184746"/>
          </a:xfrm>
          <a:prstGeom prst="roundRect">
            <a:avLst/>
          </a:prstGeom>
          <a:solidFill>
            <a:srgbClr val="5EFA26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2" name="Rounded Rectangle 461"/>
          <p:cNvSpPr/>
          <p:nvPr/>
        </p:nvSpPr>
        <p:spPr>
          <a:xfrm>
            <a:off x="6497721" y="4311650"/>
            <a:ext cx="198449" cy="18474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cxnSp>
        <p:nvCxnSpPr>
          <p:cNvPr id="464" name="Straight Connector 463"/>
          <p:cNvCxnSpPr/>
          <p:nvPr/>
        </p:nvCxnSpPr>
        <p:spPr>
          <a:xfrm>
            <a:off x="5495092" y="18224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Rounded Rectangle 464"/>
          <p:cNvSpPr/>
          <p:nvPr/>
        </p:nvSpPr>
        <p:spPr>
          <a:xfrm>
            <a:off x="6491600" y="1866900"/>
            <a:ext cx="198449" cy="18474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6" name="Rounded Rectangle 465"/>
          <p:cNvSpPr/>
          <p:nvPr/>
        </p:nvSpPr>
        <p:spPr>
          <a:xfrm>
            <a:off x="6246345" y="1866900"/>
            <a:ext cx="198449" cy="18474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7" name="Rounded Rectangle 466"/>
          <p:cNvSpPr/>
          <p:nvPr/>
        </p:nvSpPr>
        <p:spPr>
          <a:xfrm>
            <a:off x="6261585" y="4768850"/>
            <a:ext cx="198449" cy="18474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8" name="Rounded Rectangle 467"/>
          <p:cNvSpPr/>
          <p:nvPr/>
        </p:nvSpPr>
        <p:spPr>
          <a:xfrm>
            <a:off x="6513190" y="4768850"/>
            <a:ext cx="198449" cy="18474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9" name="Rounded Rectangle 468"/>
          <p:cNvSpPr/>
          <p:nvPr/>
        </p:nvSpPr>
        <p:spPr>
          <a:xfrm>
            <a:off x="6474945" y="3988405"/>
            <a:ext cx="198449" cy="18474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0" name="Rounded Rectangle 469"/>
          <p:cNvSpPr/>
          <p:nvPr/>
        </p:nvSpPr>
        <p:spPr>
          <a:xfrm>
            <a:off x="6486046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1" name="Rounded Rectangle 470"/>
          <p:cNvSpPr/>
          <p:nvPr/>
        </p:nvSpPr>
        <p:spPr>
          <a:xfrm>
            <a:off x="6234441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2" name="Rounded Rectangle 471"/>
          <p:cNvSpPr/>
          <p:nvPr/>
        </p:nvSpPr>
        <p:spPr>
          <a:xfrm>
            <a:off x="5983126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3" name="Rounded Rectangle 472"/>
          <p:cNvSpPr/>
          <p:nvPr/>
        </p:nvSpPr>
        <p:spPr>
          <a:xfrm>
            <a:off x="5731521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4" name="Rounded Rectangle 473"/>
          <p:cNvSpPr/>
          <p:nvPr/>
        </p:nvSpPr>
        <p:spPr>
          <a:xfrm>
            <a:off x="6257446" y="3715951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5" name="Rounded Rectangle 474"/>
          <p:cNvSpPr/>
          <p:nvPr/>
        </p:nvSpPr>
        <p:spPr>
          <a:xfrm>
            <a:off x="6006131" y="3715951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6" name="Rounded Rectangle 475"/>
          <p:cNvSpPr/>
          <p:nvPr/>
        </p:nvSpPr>
        <p:spPr>
          <a:xfrm>
            <a:off x="5754526" y="3715951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83" name="TextBox 482"/>
          <p:cNvSpPr txBox="1"/>
          <p:nvPr/>
        </p:nvSpPr>
        <p:spPr>
          <a:xfrm>
            <a:off x="5181600" y="15621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244"/>
          <p:cNvGrpSpPr/>
          <p:nvPr/>
        </p:nvGrpSpPr>
        <p:grpSpPr>
          <a:xfrm>
            <a:off x="3886200" y="1676400"/>
            <a:ext cx="4419600" cy="4229100"/>
            <a:chOff x="3886200" y="1676400"/>
            <a:chExt cx="4419600" cy="4229100"/>
          </a:xfrm>
        </p:grpSpPr>
        <p:sp>
          <p:nvSpPr>
            <p:cNvPr id="484" name="Rectangle 483"/>
            <p:cNvSpPr/>
            <p:nvPr/>
          </p:nvSpPr>
          <p:spPr>
            <a:xfrm>
              <a:off x="5181600" y="1676400"/>
              <a:ext cx="3124200" cy="4229100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6"/>
            <p:cNvGrpSpPr/>
            <p:nvPr/>
          </p:nvGrpSpPr>
          <p:grpSpPr>
            <a:xfrm>
              <a:off x="3886200" y="3021568"/>
              <a:ext cx="1314784" cy="978932"/>
              <a:chOff x="3886200" y="2831068"/>
              <a:chExt cx="1314784" cy="978932"/>
            </a:xfrm>
          </p:grpSpPr>
          <p:sp>
            <p:nvSpPr>
              <p:cNvPr id="229" name="Right Arrow 228"/>
              <p:cNvSpPr/>
              <p:nvPr/>
            </p:nvSpPr>
            <p:spPr>
              <a:xfrm>
                <a:off x="4038600" y="3124200"/>
                <a:ext cx="990600" cy="381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TextBox 259"/>
              <p:cNvSpPr txBox="1"/>
              <p:nvPr/>
            </p:nvSpPr>
            <p:spPr>
              <a:xfrm>
                <a:off x="3886200" y="2831068"/>
                <a:ext cx="13147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Conceptual</a:t>
                </a:r>
                <a:endParaRPr lang="en-US" b="1" dirty="0"/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4185239" y="3440668"/>
                <a:ext cx="676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View</a:t>
                </a:r>
                <a:endParaRPr lang="en-US" b="1" dirty="0"/>
              </a:p>
            </p:txBody>
          </p:sp>
        </p:grpSp>
      </p:grpSp>
      <p:grpSp>
        <p:nvGrpSpPr>
          <p:cNvPr id="4" name="Group 315"/>
          <p:cNvGrpSpPr/>
          <p:nvPr/>
        </p:nvGrpSpPr>
        <p:grpSpPr>
          <a:xfrm>
            <a:off x="152400" y="1828800"/>
            <a:ext cx="3581400" cy="3810000"/>
            <a:chOff x="152400" y="1638300"/>
            <a:chExt cx="3581400" cy="3810000"/>
          </a:xfrm>
        </p:grpSpPr>
        <p:grpSp>
          <p:nvGrpSpPr>
            <p:cNvPr id="5" name="Group 477"/>
            <p:cNvGrpSpPr/>
            <p:nvPr/>
          </p:nvGrpSpPr>
          <p:grpSpPr>
            <a:xfrm>
              <a:off x="457200" y="1738864"/>
              <a:ext cx="3181605" cy="3516063"/>
              <a:chOff x="457200" y="1738864"/>
              <a:chExt cx="3181605" cy="3516063"/>
            </a:xfrm>
          </p:grpSpPr>
          <p:sp>
            <p:nvSpPr>
              <p:cNvPr id="389" name="Freeform 4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0" name="Freeform 5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1" name="Freeform 6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2" name="Freeform 7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3" name="Rectangle 8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4" name="Rectangle 9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5" name="Rectangle 10"/>
              <p:cNvSpPr>
                <a:spLocks noChangeArrowheads="1"/>
              </p:cNvSpPr>
              <p:nvPr/>
            </p:nvSpPr>
            <p:spPr bwMode="auto">
              <a:xfrm>
                <a:off x="1352688" y="1803874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396" name="Rectangle 11"/>
              <p:cNvSpPr>
                <a:spLocks noChangeArrowheads="1"/>
              </p:cNvSpPr>
              <p:nvPr/>
            </p:nvSpPr>
            <p:spPr bwMode="auto">
              <a:xfrm>
                <a:off x="1536222" y="1803874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98" name="Rectangle 13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9" name="Rectangle 14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0" name="Freeform 15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3" y="0"/>
                  </a:cxn>
                  <a:cxn ang="0">
                    <a:pos x="613" y="843"/>
                  </a:cxn>
                  <a:cxn ang="0">
                    <a:pos x="766" y="843"/>
                  </a:cxn>
                </a:cxnLst>
                <a:rect l="0" t="0" r="r" b="b"/>
                <a:pathLst>
                  <a:path w="766" h="843">
                    <a:moveTo>
                      <a:pt x="0" y="0"/>
                    </a:moveTo>
                    <a:lnTo>
                      <a:pt x="153" y="0"/>
                    </a:lnTo>
                    <a:lnTo>
                      <a:pt x="613" y="843"/>
                    </a:lnTo>
                    <a:lnTo>
                      <a:pt x="766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1" name="Freeform 16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766" y="0"/>
                  </a:cxn>
                  <a:cxn ang="0">
                    <a:pos x="613" y="0"/>
                  </a:cxn>
                  <a:cxn ang="0">
                    <a:pos x="153" y="843"/>
                  </a:cxn>
                  <a:cxn ang="0">
                    <a:pos x="0" y="843"/>
                  </a:cxn>
                </a:cxnLst>
                <a:rect l="0" t="0" r="r" b="b"/>
                <a:pathLst>
                  <a:path w="766" h="843">
                    <a:moveTo>
                      <a:pt x="766" y="0"/>
                    </a:moveTo>
                    <a:lnTo>
                      <a:pt x="613" y="0"/>
                    </a:lnTo>
                    <a:lnTo>
                      <a:pt x="153" y="843"/>
                    </a:lnTo>
                    <a:lnTo>
                      <a:pt x="0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2" name="Line 17"/>
              <p:cNvSpPr>
                <a:spLocks noChangeShapeType="1"/>
              </p:cNvSpPr>
              <p:nvPr/>
            </p:nvSpPr>
            <p:spPr bwMode="auto">
              <a:xfrm>
                <a:off x="3330224" y="330792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3" name="Freeform 18"/>
              <p:cNvSpPr>
                <a:spLocks/>
              </p:cNvSpPr>
              <p:nvPr/>
            </p:nvSpPr>
            <p:spPr bwMode="auto">
              <a:xfrm>
                <a:off x="3571240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4" name="Line 19"/>
              <p:cNvSpPr>
                <a:spLocks noChangeShapeType="1"/>
              </p:cNvSpPr>
              <p:nvPr/>
            </p:nvSpPr>
            <p:spPr bwMode="auto">
              <a:xfrm>
                <a:off x="3330224" y="4237902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5" name="Freeform 20"/>
              <p:cNvSpPr>
                <a:spLocks/>
              </p:cNvSpPr>
              <p:nvPr/>
            </p:nvSpPr>
            <p:spPr bwMode="auto">
              <a:xfrm>
                <a:off x="3571240" y="42015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6" name="Rectangle 27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7" name="Rectangle 28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8" name="Rectangle 29"/>
              <p:cNvSpPr>
                <a:spLocks noChangeArrowheads="1"/>
              </p:cNvSpPr>
              <p:nvPr/>
            </p:nvSpPr>
            <p:spPr bwMode="auto">
              <a:xfrm>
                <a:off x="2485158" y="1878801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09" name="Rectangle 30"/>
              <p:cNvSpPr>
                <a:spLocks noChangeArrowheads="1"/>
              </p:cNvSpPr>
              <p:nvPr/>
            </p:nvSpPr>
            <p:spPr bwMode="auto">
              <a:xfrm>
                <a:off x="2695919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0" name="Rectangle 31"/>
              <p:cNvSpPr>
                <a:spLocks noChangeArrowheads="1"/>
              </p:cNvSpPr>
              <p:nvPr/>
            </p:nvSpPr>
            <p:spPr bwMode="auto">
              <a:xfrm>
                <a:off x="2737266" y="2019841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1" name="Rectangle 32"/>
              <p:cNvSpPr>
                <a:spLocks noChangeArrowheads="1"/>
              </p:cNvSpPr>
              <p:nvPr/>
            </p:nvSpPr>
            <p:spPr bwMode="auto">
              <a:xfrm>
                <a:off x="2893572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2" name="Rectangle 33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13" name="Rectangle 34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14" name="Rectangle 35"/>
              <p:cNvSpPr>
                <a:spLocks noChangeArrowheads="1"/>
              </p:cNvSpPr>
              <p:nvPr/>
            </p:nvSpPr>
            <p:spPr bwMode="auto">
              <a:xfrm>
                <a:off x="2485158" y="2191732"/>
                <a:ext cx="88750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415" name="Rectangle 36"/>
              <p:cNvSpPr>
                <a:spLocks noChangeArrowheads="1"/>
              </p:cNvSpPr>
              <p:nvPr/>
            </p:nvSpPr>
            <p:spPr bwMode="auto">
              <a:xfrm>
                <a:off x="2702978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6" name="Rectangle 37"/>
              <p:cNvSpPr>
                <a:spLocks noChangeArrowheads="1"/>
              </p:cNvSpPr>
              <p:nvPr/>
            </p:nvSpPr>
            <p:spPr bwMode="auto">
              <a:xfrm>
                <a:off x="2737266" y="2333873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17" name="Rectangle 38"/>
              <p:cNvSpPr>
                <a:spLocks noChangeArrowheads="1"/>
              </p:cNvSpPr>
              <p:nvPr/>
            </p:nvSpPr>
            <p:spPr bwMode="auto">
              <a:xfrm>
                <a:off x="2887521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18" name="Rectangle 39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19" name="Rectangle 40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0" name="Rectangle 41"/>
              <p:cNvSpPr>
                <a:spLocks noChangeArrowheads="1"/>
              </p:cNvSpPr>
              <p:nvPr/>
            </p:nvSpPr>
            <p:spPr bwMode="auto">
              <a:xfrm>
                <a:off x="2634406" y="2496950"/>
                <a:ext cx="50451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Switch 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421" name="Rectangle 42"/>
              <p:cNvSpPr>
                <a:spLocks noChangeArrowheads="1"/>
              </p:cNvSpPr>
              <p:nvPr/>
            </p:nvSpPr>
            <p:spPr bwMode="auto">
              <a:xfrm>
                <a:off x="2465749" y="2590800"/>
                <a:ext cx="688642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Allocator 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422" name="Rectangle 44"/>
              <p:cNvSpPr>
                <a:spLocks noChangeArrowheads="1"/>
              </p:cNvSpPr>
              <p:nvPr/>
            </p:nvSpPr>
            <p:spPr bwMode="auto">
              <a:xfrm>
                <a:off x="3078190" y="2603596"/>
                <a:ext cx="274609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0000"/>
                    </a:solidFill>
                    <a:ea typeface="굴림" pitchFamily="50" charset="-127"/>
                  </a:rPr>
                  <a:t>(SA)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24" name="Freeform 46"/>
              <p:cNvSpPr>
                <a:spLocks/>
              </p:cNvSpPr>
              <p:nvPr/>
            </p:nvSpPr>
            <p:spPr bwMode="auto">
              <a:xfrm>
                <a:off x="1911360" y="1738864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6" name="Line 47"/>
              <p:cNvSpPr>
                <a:spLocks noChangeShapeType="1"/>
              </p:cNvSpPr>
              <p:nvPr/>
            </p:nvSpPr>
            <p:spPr bwMode="auto">
              <a:xfrm>
                <a:off x="1911360" y="1738864"/>
                <a:ext cx="1008" cy="62806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7" name="Freeform 48"/>
              <p:cNvSpPr>
                <a:spLocks/>
              </p:cNvSpPr>
              <p:nvPr/>
            </p:nvSpPr>
            <p:spPr bwMode="auto">
              <a:xfrm>
                <a:off x="1878081" y="1782939"/>
                <a:ext cx="67565" cy="73825"/>
              </a:xfrm>
              <a:custGeom>
                <a:avLst/>
                <a:gdLst/>
                <a:ahLst/>
                <a:cxnLst>
                  <a:cxn ang="0">
                    <a:pos x="80" y="159"/>
                  </a:cxn>
                  <a:cxn ang="0">
                    <a:pos x="0" y="0"/>
                  </a:cxn>
                  <a:cxn ang="0">
                    <a:pos x="159" y="0"/>
                  </a:cxn>
                  <a:cxn ang="0">
                    <a:pos x="80" y="159"/>
                  </a:cxn>
                </a:cxnLst>
                <a:rect l="0" t="0" r="r" b="b"/>
                <a:pathLst>
                  <a:path w="159" h="159">
                    <a:moveTo>
                      <a:pt x="80" y="159"/>
                    </a:moveTo>
                    <a:lnTo>
                      <a:pt x="0" y="0"/>
                    </a:lnTo>
                    <a:cubicBezTo>
                      <a:pt x="50" y="25"/>
                      <a:pt x="109" y="25"/>
                      <a:pt x="159" y="0"/>
                    </a:cubicBezTo>
                    <a:lnTo>
                      <a:pt x="80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8" name="Line 49"/>
              <p:cNvSpPr>
                <a:spLocks noChangeShapeType="1"/>
              </p:cNvSpPr>
              <p:nvPr/>
            </p:nvSpPr>
            <p:spPr bwMode="auto">
              <a:xfrm>
                <a:off x="2813906" y="2801066"/>
                <a:ext cx="1009" cy="20274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9" name="Freeform 50"/>
              <p:cNvSpPr>
                <a:spLocks/>
              </p:cNvSpPr>
              <p:nvPr/>
            </p:nvSpPr>
            <p:spPr bwMode="auto">
              <a:xfrm>
                <a:off x="2780629" y="2994994"/>
                <a:ext cx="67565" cy="738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33" y="67"/>
                  </a:cxn>
                  <a:cxn ang="0">
                    <a:pos x="0" y="0"/>
                  </a:cxn>
                  <a:cxn ang="0">
                    <a:pos x="67" y="0"/>
                  </a:cxn>
                </a:cxnLst>
                <a:rect l="0" t="0" r="r" b="b"/>
                <a:pathLst>
                  <a:path w="67" h="67">
                    <a:moveTo>
                      <a:pt x="67" y="0"/>
                    </a:moveTo>
                    <a:lnTo>
                      <a:pt x="33" y="67"/>
                    </a:lnTo>
                    <a:lnTo>
                      <a:pt x="0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0" name="Line 51"/>
              <p:cNvSpPr>
                <a:spLocks noChangeShapeType="1"/>
              </p:cNvSpPr>
              <p:nvPr/>
            </p:nvSpPr>
            <p:spPr bwMode="auto">
              <a:xfrm>
                <a:off x="467284" y="2088156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1" name="Freeform 52"/>
              <p:cNvSpPr>
                <a:spLocks/>
              </p:cNvSpPr>
              <p:nvPr/>
            </p:nvSpPr>
            <p:spPr bwMode="auto">
              <a:xfrm>
                <a:off x="992677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2" name="Freeform 55"/>
              <p:cNvSpPr>
                <a:spLocks/>
              </p:cNvSpPr>
              <p:nvPr/>
            </p:nvSpPr>
            <p:spPr bwMode="auto">
              <a:xfrm>
                <a:off x="2106996" y="2082647"/>
                <a:ext cx="132104" cy="1225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0"/>
                  </a:cxn>
                  <a:cxn ang="0">
                    <a:pos x="88" y="1112"/>
                  </a:cxn>
                  <a:cxn ang="0">
                    <a:pos x="131" y="1112"/>
                  </a:cxn>
                </a:cxnLst>
                <a:rect l="0" t="0" r="r" b="b"/>
                <a:pathLst>
                  <a:path w="131" h="1112">
                    <a:moveTo>
                      <a:pt x="0" y="0"/>
                    </a:moveTo>
                    <a:lnTo>
                      <a:pt x="88" y="0"/>
                    </a:lnTo>
                    <a:lnTo>
                      <a:pt x="88" y="1112"/>
                    </a:lnTo>
                    <a:lnTo>
                      <a:pt x="131" y="1112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3" name="Freeform 56"/>
              <p:cNvSpPr>
                <a:spLocks/>
              </p:cNvSpPr>
              <p:nvPr/>
            </p:nvSpPr>
            <p:spPr bwMode="auto">
              <a:xfrm>
                <a:off x="2231033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4" name="Line 61"/>
              <p:cNvSpPr>
                <a:spLocks noChangeShapeType="1"/>
              </p:cNvSpPr>
              <p:nvPr/>
            </p:nvSpPr>
            <p:spPr bwMode="auto">
              <a:xfrm>
                <a:off x="1189322" y="1876598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5" name="Line 62"/>
              <p:cNvSpPr>
                <a:spLocks noChangeShapeType="1"/>
              </p:cNvSpPr>
              <p:nvPr/>
            </p:nvSpPr>
            <p:spPr bwMode="auto">
              <a:xfrm>
                <a:off x="1679420" y="1876598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6" name="Freeform 63"/>
              <p:cNvSpPr>
                <a:spLocks/>
              </p:cNvSpPr>
              <p:nvPr/>
            </p:nvSpPr>
            <p:spPr bwMode="auto">
              <a:xfrm>
                <a:off x="1767154" y="1840236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7" name="Line 64"/>
              <p:cNvSpPr>
                <a:spLocks noChangeShapeType="1"/>
              </p:cNvSpPr>
              <p:nvPr/>
            </p:nvSpPr>
            <p:spPr bwMode="auto">
              <a:xfrm>
                <a:off x="1189322" y="230191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8" name="Line 65"/>
              <p:cNvSpPr>
                <a:spLocks noChangeShapeType="1"/>
              </p:cNvSpPr>
              <p:nvPr/>
            </p:nvSpPr>
            <p:spPr bwMode="auto">
              <a:xfrm>
                <a:off x="1679420" y="230191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9" name="Freeform 66"/>
              <p:cNvSpPr>
                <a:spLocks/>
              </p:cNvSpPr>
              <p:nvPr/>
            </p:nvSpPr>
            <p:spPr bwMode="auto">
              <a:xfrm>
                <a:off x="1767154" y="2265558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0" name="Line 67"/>
              <p:cNvSpPr>
                <a:spLocks noChangeShapeType="1"/>
              </p:cNvSpPr>
              <p:nvPr/>
            </p:nvSpPr>
            <p:spPr bwMode="auto">
              <a:xfrm>
                <a:off x="1191339" y="2088156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1" name="Line 68"/>
              <p:cNvSpPr>
                <a:spLocks noChangeShapeType="1"/>
              </p:cNvSpPr>
              <p:nvPr/>
            </p:nvSpPr>
            <p:spPr bwMode="auto">
              <a:xfrm>
                <a:off x="1681437" y="2088156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2" name="Freeform 69"/>
              <p:cNvSpPr>
                <a:spLocks/>
              </p:cNvSpPr>
              <p:nvPr/>
            </p:nvSpPr>
            <p:spPr bwMode="auto">
              <a:xfrm>
                <a:off x="1768162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3" name="Line 70"/>
              <p:cNvSpPr>
                <a:spLocks noChangeShapeType="1"/>
              </p:cNvSpPr>
              <p:nvPr/>
            </p:nvSpPr>
            <p:spPr bwMode="auto">
              <a:xfrm>
                <a:off x="2091869" y="3772914"/>
                <a:ext cx="14723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4" name="Freeform 71"/>
              <p:cNvSpPr>
                <a:spLocks/>
              </p:cNvSpPr>
              <p:nvPr/>
            </p:nvSpPr>
            <p:spPr bwMode="auto">
              <a:xfrm>
                <a:off x="2231033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5" name="Freeform 72"/>
              <p:cNvSpPr>
                <a:spLocks/>
              </p:cNvSpPr>
              <p:nvPr/>
            </p:nvSpPr>
            <p:spPr bwMode="auto">
              <a:xfrm>
                <a:off x="2015228" y="4234596"/>
                <a:ext cx="223872" cy="73274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129" y="665"/>
                  </a:cxn>
                  <a:cxn ang="0">
                    <a:pos x="129" y="0"/>
                  </a:cxn>
                  <a:cxn ang="0">
                    <a:pos x="222" y="0"/>
                  </a:cxn>
                </a:cxnLst>
                <a:rect l="0" t="0" r="r" b="b"/>
                <a:pathLst>
                  <a:path w="222" h="665">
                    <a:moveTo>
                      <a:pt x="0" y="665"/>
                    </a:moveTo>
                    <a:lnTo>
                      <a:pt x="129" y="665"/>
                    </a:lnTo>
                    <a:lnTo>
                      <a:pt x="129" y="0"/>
                    </a:lnTo>
                    <a:lnTo>
                      <a:pt x="222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6" name="Freeform 73"/>
              <p:cNvSpPr>
                <a:spLocks/>
              </p:cNvSpPr>
              <p:nvPr/>
            </p:nvSpPr>
            <p:spPr bwMode="auto">
              <a:xfrm>
                <a:off x="2231033" y="419823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67" y="33"/>
                  </a:cxn>
                  <a:cxn ang="0">
                    <a:pos x="0" y="0"/>
                  </a:cxn>
                  <a:cxn ang="0">
                    <a:pos x="0" y="67"/>
                  </a:cxn>
                </a:cxnLst>
                <a:rect l="0" t="0" r="r" b="b"/>
                <a:pathLst>
                  <a:path w="67" h="67">
                    <a:moveTo>
                      <a:pt x="0" y="67"/>
                    </a:moveTo>
                    <a:lnTo>
                      <a:pt x="67" y="33"/>
                    </a:lnTo>
                    <a:lnTo>
                      <a:pt x="0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7" name="Rectangle 74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8" name="Rectangle 75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77" name="Rectangle 76"/>
              <p:cNvSpPr>
                <a:spLocks noChangeArrowheads="1"/>
              </p:cNvSpPr>
              <p:nvPr/>
            </p:nvSpPr>
            <p:spPr bwMode="auto">
              <a:xfrm>
                <a:off x="1352688" y="2013229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78" name="Rectangle 77"/>
              <p:cNvSpPr>
                <a:spLocks noChangeArrowheads="1"/>
              </p:cNvSpPr>
              <p:nvPr/>
            </p:nvSpPr>
            <p:spPr bwMode="auto">
              <a:xfrm>
                <a:off x="1536222" y="2013229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79" name="Rectangle 78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0" name="Rectangle 79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2" name="Rectangle 80"/>
              <p:cNvSpPr>
                <a:spLocks noChangeArrowheads="1"/>
              </p:cNvSpPr>
              <p:nvPr/>
            </p:nvSpPr>
            <p:spPr bwMode="auto">
              <a:xfrm>
                <a:off x="1352688" y="2221483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88" name="Rectangle 81"/>
              <p:cNvSpPr>
                <a:spLocks noChangeArrowheads="1"/>
              </p:cNvSpPr>
              <p:nvPr/>
            </p:nvSpPr>
            <p:spPr bwMode="auto">
              <a:xfrm>
                <a:off x="1536222" y="2221483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89" name="Freeform 82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0" name="Freeform 83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1" name="Freeform 84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2" name="Freeform 85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3" name="Rectangle 87"/>
              <p:cNvSpPr>
                <a:spLocks noChangeArrowheads="1"/>
              </p:cNvSpPr>
              <p:nvPr/>
            </p:nvSpPr>
            <p:spPr bwMode="auto">
              <a:xfrm>
                <a:off x="1262937" y="2516784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4" name="Line 91"/>
              <p:cNvSpPr>
                <a:spLocks noChangeShapeType="1"/>
              </p:cNvSpPr>
              <p:nvPr/>
            </p:nvSpPr>
            <p:spPr bwMode="auto">
              <a:xfrm>
                <a:off x="464259" y="2804371"/>
                <a:ext cx="53346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5" name="Freeform 92"/>
              <p:cNvSpPr>
                <a:spLocks/>
              </p:cNvSpPr>
              <p:nvPr/>
            </p:nvSpPr>
            <p:spPr bwMode="auto">
              <a:xfrm>
                <a:off x="989652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6" name="Line 94"/>
              <p:cNvSpPr>
                <a:spLocks noChangeShapeType="1"/>
              </p:cNvSpPr>
              <p:nvPr/>
            </p:nvSpPr>
            <p:spPr bwMode="auto">
              <a:xfrm>
                <a:off x="1186296" y="2592812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7" name="Line 95"/>
              <p:cNvSpPr>
                <a:spLocks noChangeShapeType="1"/>
              </p:cNvSpPr>
              <p:nvPr/>
            </p:nvSpPr>
            <p:spPr bwMode="auto">
              <a:xfrm>
                <a:off x="1676395" y="2592812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8" name="Freeform 96"/>
              <p:cNvSpPr>
                <a:spLocks/>
              </p:cNvSpPr>
              <p:nvPr/>
            </p:nvSpPr>
            <p:spPr bwMode="auto">
              <a:xfrm>
                <a:off x="1763120" y="255534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9" name="Line 97"/>
              <p:cNvSpPr>
                <a:spLocks noChangeShapeType="1"/>
              </p:cNvSpPr>
              <p:nvPr/>
            </p:nvSpPr>
            <p:spPr bwMode="auto">
              <a:xfrm>
                <a:off x="1186296" y="3018133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0" name="Line 98"/>
              <p:cNvSpPr>
                <a:spLocks noChangeShapeType="1"/>
              </p:cNvSpPr>
              <p:nvPr/>
            </p:nvSpPr>
            <p:spPr bwMode="auto">
              <a:xfrm>
                <a:off x="1676395" y="3018133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1" name="Freeform 99"/>
              <p:cNvSpPr>
                <a:spLocks/>
              </p:cNvSpPr>
              <p:nvPr/>
            </p:nvSpPr>
            <p:spPr bwMode="auto">
              <a:xfrm>
                <a:off x="1763120" y="298067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2" name="Line 100"/>
              <p:cNvSpPr>
                <a:spLocks noChangeShapeType="1"/>
              </p:cNvSpPr>
              <p:nvPr/>
            </p:nvSpPr>
            <p:spPr bwMode="auto">
              <a:xfrm>
                <a:off x="1188313" y="2804371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3" name="Line 101"/>
              <p:cNvSpPr>
                <a:spLocks noChangeShapeType="1"/>
              </p:cNvSpPr>
              <p:nvPr/>
            </p:nvSpPr>
            <p:spPr bwMode="auto">
              <a:xfrm>
                <a:off x="1677403" y="2804371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4" name="Freeform 102"/>
              <p:cNvSpPr>
                <a:spLocks/>
              </p:cNvSpPr>
              <p:nvPr/>
            </p:nvSpPr>
            <p:spPr bwMode="auto">
              <a:xfrm>
                <a:off x="1765137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5" name="Rectangle 103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6" name="Rectangle 104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7" name="Rectangle 107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8" name="Rectangle 108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9" name="Freeform 109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0" name="Freeform 110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1" name="Freeform 111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2" name="Freeform 112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3" name="Rectangle 113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4" name="Rectangle 114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5" name="Line 118"/>
              <p:cNvSpPr>
                <a:spLocks noChangeShapeType="1"/>
              </p:cNvSpPr>
              <p:nvPr/>
            </p:nvSpPr>
            <p:spPr bwMode="auto">
              <a:xfrm>
                <a:off x="462242" y="3524993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6" name="Freeform 119"/>
              <p:cNvSpPr>
                <a:spLocks/>
              </p:cNvSpPr>
              <p:nvPr/>
            </p:nvSpPr>
            <p:spPr bwMode="auto">
              <a:xfrm>
                <a:off x="987636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7" name="Line 121"/>
              <p:cNvSpPr>
                <a:spLocks noChangeShapeType="1"/>
              </p:cNvSpPr>
              <p:nvPr/>
            </p:nvSpPr>
            <p:spPr bwMode="auto">
              <a:xfrm>
                <a:off x="1184280" y="3313434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8" name="Line 122"/>
              <p:cNvSpPr>
                <a:spLocks noChangeShapeType="1"/>
              </p:cNvSpPr>
              <p:nvPr/>
            </p:nvSpPr>
            <p:spPr bwMode="auto">
              <a:xfrm>
                <a:off x="1674378" y="3313434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9" name="Freeform 123"/>
              <p:cNvSpPr>
                <a:spLocks/>
              </p:cNvSpPr>
              <p:nvPr/>
            </p:nvSpPr>
            <p:spPr bwMode="auto">
              <a:xfrm>
                <a:off x="1761103" y="3277073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0" name="Line 124"/>
              <p:cNvSpPr>
                <a:spLocks noChangeShapeType="1"/>
              </p:cNvSpPr>
              <p:nvPr/>
            </p:nvSpPr>
            <p:spPr bwMode="auto">
              <a:xfrm>
                <a:off x="1184280" y="3738755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1" name="Line 125"/>
              <p:cNvSpPr>
                <a:spLocks noChangeShapeType="1"/>
              </p:cNvSpPr>
              <p:nvPr/>
            </p:nvSpPr>
            <p:spPr bwMode="auto">
              <a:xfrm>
                <a:off x="1674378" y="3738755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2" name="Freeform 126"/>
              <p:cNvSpPr>
                <a:spLocks/>
              </p:cNvSpPr>
              <p:nvPr/>
            </p:nvSpPr>
            <p:spPr bwMode="auto">
              <a:xfrm>
                <a:off x="1761103" y="370239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3" name="Line 127"/>
              <p:cNvSpPr>
                <a:spLocks noChangeShapeType="1"/>
              </p:cNvSpPr>
              <p:nvPr/>
            </p:nvSpPr>
            <p:spPr bwMode="auto">
              <a:xfrm>
                <a:off x="1186296" y="3524993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4" name="Line 128"/>
              <p:cNvSpPr>
                <a:spLocks noChangeShapeType="1"/>
              </p:cNvSpPr>
              <p:nvPr/>
            </p:nvSpPr>
            <p:spPr bwMode="auto">
              <a:xfrm>
                <a:off x="1676395" y="3524993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5" name="Freeform 129"/>
              <p:cNvSpPr>
                <a:spLocks/>
              </p:cNvSpPr>
              <p:nvPr/>
            </p:nvSpPr>
            <p:spPr bwMode="auto">
              <a:xfrm>
                <a:off x="1763120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6" name="Rectangle 130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7" name="Rectangle 131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8" name="Rectangle 134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9" name="Rectangle 135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0" name="Freeform 138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1" name="Freeform 139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2" name="Freeform 140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3" name="Freeform 141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4" name="Rectangle 142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5" name="Rectangle 143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6" name="Line 147"/>
              <p:cNvSpPr>
                <a:spLocks noChangeShapeType="1"/>
              </p:cNvSpPr>
              <p:nvPr/>
            </p:nvSpPr>
            <p:spPr bwMode="auto">
              <a:xfrm>
                <a:off x="459217" y="4246717"/>
                <a:ext cx="53346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7" name="Freeform 148"/>
              <p:cNvSpPr>
                <a:spLocks/>
              </p:cNvSpPr>
              <p:nvPr/>
            </p:nvSpPr>
            <p:spPr bwMode="auto">
              <a:xfrm>
                <a:off x="984610" y="420925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8" name="Line 150"/>
              <p:cNvSpPr>
                <a:spLocks noChangeShapeType="1"/>
              </p:cNvSpPr>
              <p:nvPr/>
            </p:nvSpPr>
            <p:spPr bwMode="auto">
              <a:xfrm>
                <a:off x="1181255" y="4035158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9" name="Line 151"/>
              <p:cNvSpPr>
                <a:spLocks noChangeShapeType="1"/>
              </p:cNvSpPr>
              <p:nvPr/>
            </p:nvSpPr>
            <p:spPr bwMode="auto">
              <a:xfrm>
                <a:off x="1671353" y="4035158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0" name="Freeform 152"/>
              <p:cNvSpPr>
                <a:spLocks/>
              </p:cNvSpPr>
              <p:nvPr/>
            </p:nvSpPr>
            <p:spPr bwMode="auto">
              <a:xfrm>
                <a:off x="1758078" y="399769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1" name="Line 153"/>
              <p:cNvSpPr>
                <a:spLocks noChangeShapeType="1"/>
              </p:cNvSpPr>
              <p:nvPr/>
            </p:nvSpPr>
            <p:spPr bwMode="auto">
              <a:xfrm>
                <a:off x="1181255" y="4460480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2" name="Line 154"/>
              <p:cNvSpPr>
                <a:spLocks noChangeShapeType="1"/>
              </p:cNvSpPr>
              <p:nvPr/>
            </p:nvSpPr>
            <p:spPr bwMode="auto">
              <a:xfrm>
                <a:off x="1671353" y="4460480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3" name="Freeform 155"/>
              <p:cNvSpPr>
                <a:spLocks/>
              </p:cNvSpPr>
              <p:nvPr/>
            </p:nvSpPr>
            <p:spPr bwMode="auto">
              <a:xfrm>
                <a:off x="1758078" y="4423016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4" name="Line 156"/>
              <p:cNvSpPr>
                <a:spLocks noChangeShapeType="1"/>
              </p:cNvSpPr>
              <p:nvPr/>
            </p:nvSpPr>
            <p:spPr bwMode="auto">
              <a:xfrm>
                <a:off x="1182263" y="4246717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5" name="Line 157"/>
              <p:cNvSpPr>
                <a:spLocks noChangeShapeType="1"/>
              </p:cNvSpPr>
              <p:nvPr/>
            </p:nvSpPr>
            <p:spPr bwMode="auto">
              <a:xfrm>
                <a:off x="1672361" y="4246717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6" name="Freeform 158"/>
              <p:cNvSpPr>
                <a:spLocks/>
              </p:cNvSpPr>
              <p:nvPr/>
            </p:nvSpPr>
            <p:spPr bwMode="auto">
              <a:xfrm>
                <a:off x="1759086" y="4209254"/>
                <a:ext cx="68573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8" h="67">
                    <a:moveTo>
                      <a:pt x="0" y="0"/>
                    </a:moveTo>
                    <a:lnTo>
                      <a:pt x="68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7" name="Rectangle 159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8" name="Rectangle 160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9" name="Rectangle 163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0" name="Rectangle 164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1" name="Freeform 165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2" name="Freeform 166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3" name="Freeform 167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4" name="Freeform 168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5" name="Rectangle 169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6" name="Rectangle 170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7" name="Line 174"/>
              <p:cNvSpPr>
                <a:spLocks noChangeShapeType="1"/>
              </p:cNvSpPr>
              <p:nvPr/>
            </p:nvSpPr>
            <p:spPr bwMode="auto">
              <a:xfrm>
                <a:off x="457200" y="4967339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8" name="Freeform 175"/>
              <p:cNvSpPr>
                <a:spLocks/>
              </p:cNvSpPr>
              <p:nvPr/>
            </p:nvSpPr>
            <p:spPr bwMode="auto">
              <a:xfrm>
                <a:off x="982593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9" name="Line 177"/>
              <p:cNvSpPr>
                <a:spLocks noChangeShapeType="1"/>
              </p:cNvSpPr>
              <p:nvPr/>
            </p:nvSpPr>
            <p:spPr bwMode="auto">
              <a:xfrm>
                <a:off x="1179238" y="4755780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0" name="Line 178"/>
              <p:cNvSpPr>
                <a:spLocks noChangeShapeType="1"/>
              </p:cNvSpPr>
              <p:nvPr/>
            </p:nvSpPr>
            <p:spPr bwMode="auto">
              <a:xfrm>
                <a:off x="1669336" y="4755780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1" name="Freeform 179"/>
              <p:cNvSpPr>
                <a:spLocks/>
              </p:cNvSpPr>
              <p:nvPr/>
            </p:nvSpPr>
            <p:spPr bwMode="auto">
              <a:xfrm>
                <a:off x="1756061" y="4719418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2" name="Line 180"/>
              <p:cNvSpPr>
                <a:spLocks noChangeShapeType="1"/>
              </p:cNvSpPr>
              <p:nvPr/>
            </p:nvSpPr>
            <p:spPr bwMode="auto">
              <a:xfrm>
                <a:off x="1179238" y="5181102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3" name="Line 181"/>
              <p:cNvSpPr>
                <a:spLocks noChangeShapeType="1"/>
              </p:cNvSpPr>
              <p:nvPr/>
            </p:nvSpPr>
            <p:spPr bwMode="auto">
              <a:xfrm>
                <a:off x="1669336" y="5181102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4" name="Freeform 182"/>
              <p:cNvSpPr>
                <a:spLocks/>
              </p:cNvSpPr>
              <p:nvPr/>
            </p:nvSpPr>
            <p:spPr bwMode="auto">
              <a:xfrm>
                <a:off x="1756061" y="51447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5" name="Line 183"/>
              <p:cNvSpPr>
                <a:spLocks noChangeShapeType="1"/>
              </p:cNvSpPr>
              <p:nvPr/>
            </p:nvSpPr>
            <p:spPr bwMode="auto">
              <a:xfrm>
                <a:off x="1181255" y="496733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6" name="Line 184"/>
              <p:cNvSpPr>
                <a:spLocks noChangeShapeType="1"/>
              </p:cNvSpPr>
              <p:nvPr/>
            </p:nvSpPr>
            <p:spPr bwMode="auto">
              <a:xfrm>
                <a:off x="1671353" y="496733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7" name="Freeform 185"/>
              <p:cNvSpPr>
                <a:spLocks/>
              </p:cNvSpPr>
              <p:nvPr/>
            </p:nvSpPr>
            <p:spPr bwMode="auto">
              <a:xfrm>
                <a:off x="1758078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8" name="Rectangle 186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9" name="Rectangle 187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0" name="Rectangle 190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1" name="Rectangle 191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2" name="Freeform 194"/>
              <p:cNvSpPr>
                <a:spLocks/>
              </p:cNvSpPr>
              <p:nvPr/>
            </p:nvSpPr>
            <p:spPr bwMode="auto">
              <a:xfrm>
                <a:off x="1959765" y="2797760"/>
                <a:ext cx="183535" cy="760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690"/>
                  </a:cxn>
                </a:cxnLst>
                <a:rect l="0" t="0" r="r" b="b"/>
                <a:pathLst>
                  <a:path w="182" h="690">
                    <a:moveTo>
                      <a:pt x="0" y="0"/>
                    </a:moveTo>
                    <a:lnTo>
                      <a:pt x="182" y="0"/>
                    </a:lnTo>
                    <a:lnTo>
                      <a:pt x="182" y="69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3" name="Line 195"/>
              <p:cNvSpPr>
                <a:spLocks noChangeShapeType="1"/>
              </p:cNvSpPr>
              <p:nvPr/>
            </p:nvSpPr>
            <p:spPr bwMode="auto">
              <a:xfrm>
                <a:off x="2143299" y="355804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4" name="Freeform 196"/>
              <p:cNvSpPr>
                <a:spLocks/>
              </p:cNvSpPr>
              <p:nvPr/>
            </p:nvSpPr>
            <p:spPr bwMode="auto">
              <a:xfrm>
                <a:off x="2231033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5" name="Line 197"/>
              <p:cNvSpPr>
                <a:spLocks noChangeShapeType="1"/>
              </p:cNvSpPr>
              <p:nvPr/>
            </p:nvSpPr>
            <p:spPr bwMode="auto">
              <a:xfrm flipH="1">
                <a:off x="1963798" y="2082647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6" name="Freeform 198"/>
              <p:cNvSpPr>
                <a:spLocks/>
              </p:cNvSpPr>
              <p:nvPr/>
            </p:nvSpPr>
            <p:spPr bwMode="auto">
              <a:xfrm>
                <a:off x="1957748" y="3530503"/>
                <a:ext cx="134121" cy="242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3" y="0"/>
                  </a:cxn>
                  <a:cxn ang="0">
                    <a:pos x="133" y="220"/>
                  </a:cxn>
                </a:cxnLst>
                <a:rect l="0" t="0" r="r" b="b"/>
                <a:pathLst>
                  <a:path w="133" h="220">
                    <a:moveTo>
                      <a:pt x="0" y="0"/>
                    </a:moveTo>
                    <a:lnTo>
                      <a:pt x="133" y="0"/>
                    </a:lnTo>
                    <a:lnTo>
                      <a:pt x="133" y="22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7" name="Line 199"/>
              <p:cNvSpPr>
                <a:spLocks noChangeShapeType="1"/>
              </p:cNvSpPr>
              <p:nvPr/>
            </p:nvSpPr>
            <p:spPr bwMode="auto">
              <a:xfrm flipH="1">
                <a:off x="1952705" y="4967339"/>
                <a:ext cx="6252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8" name="Line 200"/>
              <p:cNvSpPr>
                <a:spLocks noChangeShapeType="1"/>
              </p:cNvSpPr>
              <p:nvPr/>
            </p:nvSpPr>
            <p:spPr bwMode="auto">
              <a:xfrm>
                <a:off x="1954722" y="4263245"/>
                <a:ext cx="13714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9" name="Freeform 201"/>
              <p:cNvSpPr>
                <a:spLocks/>
              </p:cNvSpPr>
              <p:nvPr/>
            </p:nvSpPr>
            <p:spPr bwMode="auto">
              <a:xfrm>
                <a:off x="2091869" y="4009815"/>
                <a:ext cx="147231" cy="253430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0" y="0"/>
                  </a:cxn>
                  <a:cxn ang="0">
                    <a:pos x="0" y="230"/>
                  </a:cxn>
                </a:cxnLst>
                <a:rect l="0" t="0" r="r" b="b"/>
                <a:pathLst>
                  <a:path w="146" h="230">
                    <a:moveTo>
                      <a:pt x="146" y="0"/>
                    </a:moveTo>
                    <a:lnTo>
                      <a:pt x="0" y="0"/>
                    </a:lnTo>
                    <a:lnTo>
                      <a:pt x="0" y="23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0" name="Freeform 202"/>
              <p:cNvSpPr>
                <a:spLocks/>
              </p:cNvSpPr>
              <p:nvPr/>
            </p:nvSpPr>
            <p:spPr bwMode="auto">
              <a:xfrm>
                <a:off x="2231033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1" name="Line 203"/>
              <p:cNvSpPr>
                <a:spLocks noChangeShapeType="1"/>
              </p:cNvSpPr>
              <p:nvPr/>
            </p:nvSpPr>
            <p:spPr bwMode="auto">
              <a:xfrm>
                <a:off x="3330224" y="3558049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2" name="Freeform 204"/>
              <p:cNvSpPr>
                <a:spLocks/>
              </p:cNvSpPr>
              <p:nvPr/>
            </p:nvSpPr>
            <p:spPr bwMode="auto">
              <a:xfrm>
                <a:off x="3571240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3" name="Line 205"/>
              <p:cNvSpPr>
                <a:spLocks noChangeShapeType="1"/>
              </p:cNvSpPr>
              <p:nvPr/>
            </p:nvSpPr>
            <p:spPr bwMode="auto">
              <a:xfrm>
                <a:off x="3330224" y="3772914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4" name="Freeform 206"/>
              <p:cNvSpPr>
                <a:spLocks/>
              </p:cNvSpPr>
              <p:nvPr/>
            </p:nvSpPr>
            <p:spPr bwMode="auto">
              <a:xfrm>
                <a:off x="3571240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5" name="Line 207"/>
              <p:cNvSpPr>
                <a:spLocks noChangeShapeType="1"/>
              </p:cNvSpPr>
              <p:nvPr/>
            </p:nvSpPr>
            <p:spPr bwMode="auto">
              <a:xfrm>
                <a:off x="3330224" y="400981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6" name="Freeform 208"/>
              <p:cNvSpPr>
                <a:spLocks/>
              </p:cNvSpPr>
              <p:nvPr/>
            </p:nvSpPr>
            <p:spPr bwMode="auto">
              <a:xfrm>
                <a:off x="3571240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346" name="Rectangle 345"/>
            <p:cNvSpPr/>
            <p:nvPr/>
          </p:nvSpPr>
          <p:spPr>
            <a:xfrm>
              <a:off x="152400" y="1638300"/>
              <a:ext cx="3581400" cy="3810000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ectangle 58"/>
            <p:cNvSpPr>
              <a:spLocks noChangeArrowheads="1"/>
            </p:cNvSpPr>
            <p:nvPr/>
          </p:nvSpPr>
          <p:spPr bwMode="auto">
            <a:xfrm>
              <a:off x="190500" y="1905000"/>
              <a:ext cx="7421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381" name="Rectangle 93"/>
            <p:cNvSpPr>
              <a:spLocks noChangeArrowheads="1"/>
            </p:cNvSpPr>
            <p:nvPr/>
          </p:nvSpPr>
          <p:spPr bwMode="auto">
            <a:xfrm>
              <a:off x="213205" y="2621214"/>
              <a:ext cx="7785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386" name="Rectangle 120"/>
            <p:cNvSpPr>
              <a:spLocks noChangeArrowheads="1"/>
            </p:cNvSpPr>
            <p:nvPr/>
          </p:nvSpPr>
          <p:spPr bwMode="auto">
            <a:xfrm>
              <a:off x="178919" y="3344040"/>
              <a:ext cx="9007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387" name="Rectangle 149"/>
            <p:cNvSpPr>
              <a:spLocks noChangeArrowheads="1"/>
            </p:cNvSpPr>
            <p:nvPr/>
          </p:nvSpPr>
          <p:spPr bwMode="auto">
            <a:xfrm>
              <a:off x="158750" y="4066866"/>
              <a:ext cx="8848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388" name="Rectangle 176"/>
            <p:cNvSpPr>
              <a:spLocks noChangeArrowheads="1"/>
            </p:cNvSpPr>
            <p:nvPr/>
          </p:nvSpPr>
          <p:spPr bwMode="auto">
            <a:xfrm>
              <a:off x="342285" y="4789691"/>
              <a:ext cx="629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600">
                <a:ea typeface="굴림" pitchFamily="50" charset="-127"/>
              </a:endParaRPr>
            </a:p>
          </p:txBody>
        </p:sp>
      </p:grpSp>
      <p:cxnSp>
        <p:nvCxnSpPr>
          <p:cNvPr id="588" name="Straight Connector 587"/>
          <p:cNvCxnSpPr/>
          <p:nvPr/>
        </p:nvCxnSpPr>
        <p:spPr>
          <a:xfrm>
            <a:off x="5507792" y="2564732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/>
          <p:cNvCxnSpPr/>
          <p:nvPr/>
        </p:nvCxnSpPr>
        <p:spPr>
          <a:xfrm>
            <a:off x="5508460" y="34036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Straight Connector 589"/>
          <p:cNvCxnSpPr/>
          <p:nvPr/>
        </p:nvCxnSpPr>
        <p:spPr>
          <a:xfrm>
            <a:off x="5514810" y="42418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/>
          <p:nvPr/>
        </p:nvCxnSpPr>
        <p:spPr>
          <a:xfrm>
            <a:off x="5546560" y="50228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Rounded Rectangle 591"/>
          <p:cNvSpPr/>
          <p:nvPr/>
        </p:nvSpPr>
        <p:spPr>
          <a:xfrm>
            <a:off x="6548521" y="53136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3" name="Rounded Rectangle 592"/>
          <p:cNvSpPr/>
          <p:nvPr/>
        </p:nvSpPr>
        <p:spPr>
          <a:xfrm>
            <a:off x="6296916" y="53136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4" name="Rounded Rectangle 593"/>
          <p:cNvSpPr/>
          <p:nvPr/>
        </p:nvSpPr>
        <p:spPr>
          <a:xfrm>
            <a:off x="6529471" y="5067300"/>
            <a:ext cx="198449" cy="184746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5" name="Rounded Rectangle 594"/>
          <p:cNvSpPr/>
          <p:nvPr/>
        </p:nvSpPr>
        <p:spPr>
          <a:xfrm>
            <a:off x="6536846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6" name="Rounded Rectangle 595"/>
          <p:cNvSpPr/>
          <p:nvPr/>
        </p:nvSpPr>
        <p:spPr>
          <a:xfrm>
            <a:off x="6285241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7" name="Rounded Rectangle 596"/>
          <p:cNvSpPr/>
          <p:nvPr/>
        </p:nvSpPr>
        <p:spPr>
          <a:xfrm>
            <a:off x="6033926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8" name="Rounded Rectangle 597"/>
          <p:cNvSpPr/>
          <p:nvPr/>
        </p:nvSpPr>
        <p:spPr>
          <a:xfrm>
            <a:off x="5782321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603" name="Rectangle 58"/>
          <p:cNvSpPr>
            <a:spLocks noChangeArrowheads="1"/>
          </p:cNvSpPr>
          <p:nvPr/>
        </p:nvSpPr>
        <p:spPr bwMode="auto">
          <a:xfrm>
            <a:off x="5428793" y="2074143"/>
            <a:ext cx="74219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East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4" name="Rectangle 93"/>
          <p:cNvSpPr>
            <a:spLocks noChangeArrowheads="1"/>
          </p:cNvSpPr>
          <p:nvPr/>
        </p:nvSpPr>
        <p:spPr bwMode="auto">
          <a:xfrm>
            <a:off x="5388455" y="2790357"/>
            <a:ext cx="778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West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5" name="Rectangle 120"/>
          <p:cNvSpPr>
            <a:spLocks noChangeArrowheads="1"/>
          </p:cNvSpPr>
          <p:nvPr/>
        </p:nvSpPr>
        <p:spPr bwMode="auto">
          <a:xfrm>
            <a:off x="5354169" y="3513183"/>
            <a:ext cx="9007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North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6" name="Rectangle 149"/>
          <p:cNvSpPr>
            <a:spLocks noChangeArrowheads="1"/>
          </p:cNvSpPr>
          <p:nvPr/>
        </p:nvSpPr>
        <p:spPr bwMode="auto">
          <a:xfrm>
            <a:off x="5413979" y="4425434"/>
            <a:ext cx="884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South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7" name="Rectangle 176"/>
          <p:cNvSpPr>
            <a:spLocks noChangeArrowheads="1"/>
          </p:cNvSpPr>
          <p:nvPr/>
        </p:nvSpPr>
        <p:spPr bwMode="auto">
          <a:xfrm>
            <a:off x="5517535" y="5263634"/>
            <a:ext cx="6299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PE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8" name="Rectangle 10"/>
          <p:cNvSpPr>
            <a:spLocks noChangeArrowheads="1"/>
          </p:cNvSpPr>
          <p:nvPr/>
        </p:nvSpPr>
        <p:spPr bwMode="auto">
          <a:xfrm>
            <a:off x="6781800" y="1828800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0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09" name="Rectangle 10"/>
          <p:cNvSpPr>
            <a:spLocks noChangeArrowheads="1"/>
          </p:cNvSpPr>
          <p:nvPr/>
        </p:nvSpPr>
        <p:spPr bwMode="auto">
          <a:xfrm>
            <a:off x="6794500" y="20786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1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10" name="Rectangle 10"/>
          <p:cNvSpPr>
            <a:spLocks noChangeArrowheads="1"/>
          </p:cNvSpPr>
          <p:nvPr/>
        </p:nvSpPr>
        <p:spPr bwMode="auto">
          <a:xfrm>
            <a:off x="6810635" y="23072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2 </a:t>
            </a:r>
            <a:endParaRPr lang="en-US" altLang="ko-KR" sz="1400" dirty="0">
              <a:ea typeface="굴림" pitchFamily="50" charset="-127"/>
            </a:endParaRPr>
          </a:p>
        </p:txBody>
      </p:sp>
      <p:grpSp>
        <p:nvGrpSpPr>
          <p:cNvPr id="6" name="Group 628"/>
          <p:cNvGrpSpPr/>
          <p:nvPr/>
        </p:nvGrpSpPr>
        <p:grpSpPr>
          <a:xfrm>
            <a:off x="5211751" y="5905500"/>
            <a:ext cx="3108348" cy="609600"/>
            <a:chOff x="5211751" y="5715000"/>
            <a:chExt cx="3108348" cy="609600"/>
          </a:xfrm>
        </p:grpSpPr>
        <p:sp>
          <p:nvSpPr>
            <p:cNvPr id="611" name="Rounded Rectangle 610"/>
            <p:cNvSpPr/>
            <p:nvPr/>
          </p:nvSpPr>
          <p:spPr>
            <a:xfrm>
              <a:off x="5211751" y="579755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2" name="TextBox 611"/>
            <p:cNvSpPr txBox="1"/>
            <p:nvPr/>
          </p:nvSpPr>
          <p:spPr>
            <a:xfrm>
              <a:off x="5410200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App1</a:t>
              </a:r>
              <a:endParaRPr lang="en-US" i="1" dirty="0"/>
            </a:p>
          </p:txBody>
        </p:sp>
        <p:sp>
          <p:nvSpPr>
            <p:cNvPr id="613" name="Rounded Rectangle 612"/>
            <p:cNvSpPr/>
            <p:nvPr/>
          </p:nvSpPr>
          <p:spPr>
            <a:xfrm>
              <a:off x="5924940" y="579755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4" name="TextBox 613"/>
            <p:cNvSpPr txBox="1"/>
            <p:nvPr/>
          </p:nvSpPr>
          <p:spPr>
            <a:xfrm>
              <a:off x="61233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App2</a:t>
              </a:r>
              <a:endParaRPr lang="en-US" i="1" dirty="0"/>
            </a:p>
          </p:txBody>
        </p:sp>
        <p:sp>
          <p:nvSpPr>
            <p:cNvPr id="615" name="Rounded Rectangle 614"/>
            <p:cNvSpPr/>
            <p:nvPr/>
          </p:nvSpPr>
          <p:spPr>
            <a:xfrm>
              <a:off x="6705600" y="5797550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6" name="TextBox 615"/>
            <p:cNvSpPr txBox="1"/>
            <p:nvPr/>
          </p:nvSpPr>
          <p:spPr>
            <a:xfrm>
              <a:off x="690404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App3</a:t>
              </a:r>
              <a:endParaRPr lang="en-US" i="1" dirty="0"/>
            </a:p>
          </p:txBody>
        </p:sp>
        <p:sp>
          <p:nvSpPr>
            <p:cNvPr id="617" name="Rounded Rectangle 616"/>
            <p:cNvSpPr/>
            <p:nvPr/>
          </p:nvSpPr>
          <p:spPr>
            <a:xfrm>
              <a:off x="7525140" y="5797550"/>
              <a:ext cx="198449" cy="18474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8" name="TextBox 617"/>
            <p:cNvSpPr txBox="1"/>
            <p:nvPr/>
          </p:nvSpPr>
          <p:spPr>
            <a:xfrm>
              <a:off x="77235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App4</a:t>
              </a:r>
              <a:endParaRPr lang="en-US" i="1" dirty="0"/>
            </a:p>
          </p:txBody>
        </p:sp>
        <p:sp>
          <p:nvSpPr>
            <p:cNvPr id="619" name="Rounded Rectangle 618"/>
            <p:cNvSpPr/>
            <p:nvPr/>
          </p:nvSpPr>
          <p:spPr>
            <a:xfrm>
              <a:off x="5226050" y="6037818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0" name="TextBox 619"/>
            <p:cNvSpPr txBox="1"/>
            <p:nvPr/>
          </p:nvSpPr>
          <p:spPr>
            <a:xfrm>
              <a:off x="5424499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App5</a:t>
              </a:r>
              <a:endParaRPr lang="en-US" i="1" dirty="0"/>
            </a:p>
          </p:txBody>
        </p:sp>
        <p:sp>
          <p:nvSpPr>
            <p:cNvPr id="621" name="Rounded Rectangle 620"/>
            <p:cNvSpPr/>
            <p:nvPr/>
          </p:nvSpPr>
          <p:spPr>
            <a:xfrm>
              <a:off x="5939239" y="603781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2" name="TextBox 621"/>
            <p:cNvSpPr txBox="1"/>
            <p:nvPr/>
          </p:nvSpPr>
          <p:spPr>
            <a:xfrm>
              <a:off x="61376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App6</a:t>
              </a:r>
              <a:endParaRPr lang="en-US" i="1" dirty="0"/>
            </a:p>
          </p:txBody>
        </p:sp>
        <p:sp>
          <p:nvSpPr>
            <p:cNvPr id="623" name="Rounded Rectangle 622"/>
            <p:cNvSpPr/>
            <p:nvPr/>
          </p:nvSpPr>
          <p:spPr>
            <a:xfrm>
              <a:off x="6719899" y="6037818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4" name="TextBox 623"/>
            <p:cNvSpPr txBox="1"/>
            <p:nvPr/>
          </p:nvSpPr>
          <p:spPr>
            <a:xfrm>
              <a:off x="691834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App7</a:t>
              </a:r>
              <a:endParaRPr lang="en-US" i="1" dirty="0"/>
            </a:p>
          </p:txBody>
        </p:sp>
        <p:sp>
          <p:nvSpPr>
            <p:cNvPr id="625" name="Rounded Rectangle 624"/>
            <p:cNvSpPr/>
            <p:nvPr/>
          </p:nvSpPr>
          <p:spPr>
            <a:xfrm>
              <a:off x="7539439" y="6037818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6" name="TextBox 625"/>
            <p:cNvSpPr txBox="1"/>
            <p:nvPr/>
          </p:nvSpPr>
          <p:spPr>
            <a:xfrm>
              <a:off x="77378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App8</a:t>
              </a:r>
              <a:endParaRPr lang="en-US" i="1" dirty="0"/>
            </a:p>
          </p:txBody>
        </p:sp>
      </p:grpSp>
      <p:sp>
        <p:nvSpPr>
          <p:cNvPr id="627" name="Rounded Rectangle 626"/>
          <p:cNvSpPr/>
          <p:nvPr/>
        </p:nvSpPr>
        <p:spPr>
          <a:xfrm>
            <a:off x="6280150" y="5067300"/>
            <a:ext cx="198449" cy="184746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628" name="Rectangle 216"/>
          <p:cNvSpPr>
            <a:spLocks noChangeArrowheads="1"/>
          </p:cNvSpPr>
          <p:nvPr/>
        </p:nvSpPr>
        <p:spPr bwMode="auto">
          <a:xfrm>
            <a:off x="2254110" y="2324100"/>
            <a:ext cx="1219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30" name="Straight Connector 629"/>
          <p:cNvCxnSpPr/>
          <p:nvPr/>
        </p:nvCxnSpPr>
        <p:spPr>
          <a:xfrm>
            <a:off x="5559928" y="58420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/>
          <p:cNvSpPr txBox="1"/>
          <p:nvPr/>
        </p:nvSpPr>
        <p:spPr>
          <a:xfrm>
            <a:off x="53632" y="4495800"/>
            <a:ext cx="5051768" cy="646331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Which packet to choose?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Packet Scheduling in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NoC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150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0.26389 C 0.04514 -0.26389 0.05833 -0.14213 0.05833 0.00833 C 0.05833 0.15833 0.04514 0.28055 0.02917 0.28055 C 0.01302 0.28055 0 0.15833 0 0.00833 C 0 -0.14213 0.01302 -0.26389 0.02917 -0.2638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Packet Scheduling in </a:t>
            </a:r>
            <a:r>
              <a:rPr lang="en-US" dirty="0" err="1" smtClean="0"/>
              <a:t>NoC</a:t>
            </a:r>
            <a:endParaRPr lang="en-US" dirty="0"/>
          </a:p>
        </p:txBody>
      </p:sp>
      <p:sp>
        <p:nvSpPr>
          <p:cNvPr id="287" name="Content Placeholder 28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Existing scheduling policies  </a:t>
            </a:r>
          </a:p>
          <a:p>
            <a:pPr lvl="1"/>
            <a:r>
              <a:rPr lang="en-US" dirty="0" smtClean="0"/>
              <a:t>Round robin  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Treat all packets equally</a:t>
            </a:r>
          </a:p>
          <a:p>
            <a:pPr lvl="1"/>
            <a:r>
              <a:rPr lang="en-US" dirty="0" smtClean="0"/>
              <a:t>Application-oblivious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Packets have </a:t>
            </a:r>
            <a:r>
              <a:rPr lang="en-US" dirty="0" smtClean="0">
                <a:solidFill>
                  <a:srgbClr val="FF0000"/>
                </a:solidFill>
              </a:rPr>
              <a:t>different criticality </a:t>
            </a:r>
          </a:p>
          <a:p>
            <a:pPr lvl="1"/>
            <a:r>
              <a:rPr lang="en-US" dirty="0" smtClean="0"/>
              <a:t>Packet is critical if latency of a packet affects application’s performance</a:t>
            </a:r>
          </a:p>
          <a:p>
            <a:pPr lvl="1"/>
            <a:r>
              <a:rPr lang="en-US" dirty="0" smtClean="0"/>
              <a:t>Different criticality due to memory level parallelism (MLP)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25107" y="3528648"/>
            <a:ext cx="3165231" cy="5509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packets are not the same…!!!</a:t>
            </a:r>
            <a:endParaRPr lang="en-US" dirty="0"/>
          </a:p>
        </p:txBody>
      </p:sp>
      <p:pic>
        <p:nvPicPr>
          <p:cNvPr id="5" name="Picture 4" descr="exclamation_mark_yellow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20525" y="3357783"/>
            <a:ext cx="1029382" cy="103837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467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/>
          <p:nvPr/>
        </p:nvCxnSpPr>
        <p:spPr>
          <a:xfrm>
            <a:off x="2910738" y="2896257"/>
            <a:ext cx="3200400" cy="1588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79"/>
          <p:cNvGrpSpPr/>
          <p:nvPr/>
        </p:nvGrpSpPr>
        <p:grpSpPr>
          <a:xfrm>
            <a:off x="3099931" y="3044578"/>
            <a:ext cx="1792007" cy="502419"/>
            <a:chOff x="2779993" y="2739778"/>
            <a:chExt cx="1792007" cy="502419"/>
          </a:xfrm>
        </p:grpSpPr>
        <p:grpSp>
          <p:nvGrpSpPr>
            <p:cNvPr id="3" name="Group 67"/>
            <p:cNvGrpSpPr/>
            <p:nvPr/>
          </p:nvGrpSpPr>
          <p:grpSpPr>
            <a:xfrm>
              <a:off x="2779993" y="2739778"/>
              <a:ext cx="1792007" cy="502419"/>
              <a:chOff x="5324749" y="4610710"/>
              <a:chExt cx="1792007" cy="502419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 rot="10800000" flipH="1" flipV="1">
                <a:off x="5324749" y="4610710"/>
                <a:ext cx="1177" cy="91440"/>
              </a:xfrm>
              <a:prstGeom prst="straightConnector1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rot="10800000" flipH="1" flipV="1">
                <a:off x="7115579" y="4610710"/>
                <a:ext cx="1177" cy="91440"/>
              </a:xfrm>
              <a:prstGeom prst="straightConnector1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Left Brace 76"/>
              <p:cNvSpPr/>
              <p:nvPr/>
            </p:nvSpPr>
            <p:spPr>
              <a:xfrm rot="16200000">
                <a:off x="6126559" y="3879126"/>
                <a:ext cx="182880" cy="1783080"/>
              </a:xfrm>
              <a:prstGeom prst="leftBrace">
                <a:avLst>
                  <a:gd name="adj1" fmla="val 8333"/>
                  <a:gd name="adj2" fmla="val 4753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cs typeface="Arial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585864" y="4774575"/>
                <a:ext cx="10561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cs typeface="Arial" pitchFamily="34" charset="0"/>
                  </a:rPr>
                  <a:t>Latency</a:t>
                </a:r>
                <a:r>
                  <a:rPr lang="en-US" sz="1200" b="1" dirty="0" smtClean="0">
                    <a:cs typeface="Arial" pitchFamily="34" charset="0"/>
                  </a:rPr>
                  <a:t> </a:t>
                </a:r>
                <a:r>
                  <a:rPr lang="en-US" sz="1400" b="1" dirty="0" smtClean="0">
                    <a:cs typeface="Arial" pitchFamily="34" charset="0"/>
                  </a:rPr>
                  <a:t>(   )</a:t>
                </a:r>
                <a:endParaRPr lang="en-US" sz="1400" b="1" dirty="0">
                  <a:cs typeface="Arial" pitchFamily="34" charset="0"/>
                </a:endParaRPr>
              </a:p>
            </p:txBody>
          </p:sp>
        </p:grpSp>
        <p:sp>
          <p:nvSpPr>
            <p:cNvPr id="79" name="Rectangle 78"/>
            <p:cNvSpPr/>
            <p:nvPr/>
          </p:nvSpPr>
          <p:spPr>
            <a:xfrm rot="16200000">
              <a:off x="3768271" y="3017520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MLP Principle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787034" y="2712385"/>
            <a:ext cx="1097280" cy="369332"/>
            <a:chOff x="2580721" y="3013612"/>
            <a:chExt cx="1608298" cy="369332"/>
          </a:xfrm>
        </p:grpSpPr>
        <p:sp>
          <p:nvSpPr>
            <p:cNvPr id="6" name="Rounded Rectangle 5"/>
            <p:cNvSpPr/>
            <p:nvPr/>
          </p:nvSpPr>
          <p:spPr>
            <a:xfrm>
              <a:off x="2580721" y="3059668"/>
              <a:ext cx="1608298" cy="267504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63912" y="3013612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cs typeface="Arial" pitchFamily="34" charset="0"/>
                </a:rPr>
                <a:t>Stall</a:t>
              </a:r>
              <a:endParaRPr lang="en-US" dirty="0"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72715" y="2209801"/>
            <a:ext cx="91440" cy="548640"/>
            <a:chOff x="2382296" y="2511028"/>
            <a:chExt cx="91440" cy="548640"/>
          </a:xfrm>
          <a:solidFill>
            <a:srgbClr val="FF0000"/>
          </a:solidFill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2143588" y="2784951"/>
              <a:ext cx="548640" cy="793"/>
            </a:xfrm>
            <a:prstGeom prst="straightConnector1">
              <a:avLst/>
            </a:prstGeom>
            <a:grpFill/>
            <a:ln w="19050">
              <a:solidFill>
                <a:srgbClr val="FF000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 rot="16200000">
              <a:off x="2336576" y="2709149"/>
              <a:ext cx="182880" cy="914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367938" y="2209801"/>
            <a:ext cx="91440" cy="548640"/>
            <a:chOff x="2535368" y="2511028"/>
            <a:chExt cx="91440" cy="548640"/>
          </a:xfrm>
        </p:grpSpPr>
        <p:cxnSp>
          <p:nvCxnSpPr>
            <p:cNvPr id="12" name="Straight Arrow Connector 11"/>
            <p:cNvCxnSpPr/>
            <p:nvPr/>
          </p:nvCxnSpPr>
          <p:spPr>
            <a:xfrm rot="16200000" flipH="1">
              <a:off x="2296973" y="2784759"/>
              <a:ext cx="548640" cy="1178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 rot="16200000">
              <a:off x="2489648" y="2709149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81550" y="2209801"/>
            <a:ext cx="91440" cy="548640"/>
            <a:chOff x="3068096" y="2511028"/>
            <a:chExt cx="91440" cy="548640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2829784" y="2785347"/>
              <a:ext cx="548640" cy="1"/>
            </a:xfrm>
            <a:prstGeom prst="straightConnector1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 rot="16200000">
              <a:off x="3022376" y="2709149"/>
              <a:ext cx="182880" cy="91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815738" y="2209800"/>
            <a:ext cx="91440" cy="548640"/>
            <a:chOff x="4170904" y="2511027"/>
            <a:chExt cx="91440" cy="548640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3931921" y="2785346"/>
              <a:ext cx="548640" cy="2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 rot="5400000">
              <a:off x="4125184" y="2709148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4882420" y="2769845"/>
            <a:ext cx="365760" cy="254412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cs typeface="Arial" pitchFamily="34" charset="0"/>
            </a:endParaRPr>
          </a:p>
        </p:txBody>
      </p:sp>
      <p:grpSp>
        <p:nvGrpSpPr>
          <p:cNvPr id="20" name="Group 36"/>
          <p:cNvGrpSpPr/>
          <p:nvPr/>
        </p:nvGrpSpPr>
        <p:grpSpPr>
          <a:xfrm>
            <a:off x="2948842" y="2743163"/>
            <a:ext cx="838200" cy="307777"/>
            <a:chOff x="1943104" y="2285963"/>
            <a:chExt cx="838200" cy="307777"/>
          </a:xfrm>
        </p:grpSpPr>
        <p:sp>
          <p:nvSpPr>
            <p:cNvPr id="4" name="Rounded Rectangle 3"/>
            <p:cNvSpPr/>
            <p:nvPr/>
          </p:nvSpPr>
          <p:spPr>
            <a:xfrm>
              <a:off x="1950720" y="2312645"/>
              <a:ext cx="822960" cy="254412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43104" y="2285963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cs typeface="Arial" pitchFamily="34" charset="0"/>
                </a:rPr>
                <a:t>Compute</a:t>
              </a:r>
              <a:endParaRPr lang="en-US" sz="1400" dirty="0">
                <a:cs typeface="Arial" pitchFamily="34" charset="0"/>
              </a:endParaRPr>
            </a:p>
          </p:txBody>
        </p:sp>
      </p:grpSp>
      <p:grpSp>
        <p:nvGrpSpPr>
          <p:cNvPr id="21" name="Group 25"/>
          <p:cNvGrpSpPr/>
          <p:nvPr/>
        </p:nvGrpSpPr>
        <p:grpSpPr>
          <a:xfrm>
            <a:off x="3047898" y="2209800"/>
            <a:ext cx="91440" cy="548640"/>
            <a:chOff x="2382296" y="2511028"/>
            <a:chExt cx="91440" cy="548640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2143588" y="2784951"/>
              <a:ext cx="548640" cy="793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 rot="16200000">
              <a:off x="2336576" y="2709149"/>
              <a:ext cx="182880" cy="9144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5258657" y="2763299"/>
            <a:ext cx="365760" cy="267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b="1" dirty="0">
              <a:cs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631074" y="2769845"/>
            <a:ext cx="365760" cy="254412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>
              <a:cs typeface="Arial" pitchFamily="34" charset="0"/>
            </a:endParaRPr>
          </a:p>
        </p:txBody>
      </p:sp>
      <p:grpSp>
        <p:nvGrpSpPr>
          <p:cNvPr id="26" name="Group 32"/>
          <p:cNvGrpSpPr/>
          <p:nvPr/>
        </p:nvGrpSpPr>
        <p:grpSpPr>
          <a:xfrm>
            <a:off x="5105298" y="2209800"/>
            <a:ext cx="91440" cy="548640"/>
            <a:chOff x="3068096" y="2511028"/>
            <a:chExt cx="91440" cy="548640"/>
          </a:xfrm>
          <a:solidFill>
            <a:srgbClr val="FF0000"/>
          </a:solidFill>
        </p:grpSpPr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829784" y="2785347"/>
              <a:ext cx="548640" cy="1"/>
            </a:xfrm>
            <a:prstGeom prst="straightConnector1">
              <a:avLst/>
            </a:prstGeom>
            <a:grpFill/>
            <a:ln w="19050">
              <a:solidFill>
                <a:srgbClr val="FF000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 rot="16200000">
              <a:off x="3022376" y="2709149"/>
              <a:ext cx="18288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Group 80"/>
          <p:cNvGrpSpPr/>
          <p:nvPr/>
        </p:nvGrpSpPr>
        <p:grpSpPr>
          <a:xfrm>
            <a:off x="3595603" y="3047999"/>
            <a:ext cx="1601134" cy="868978"/>
            <a:chOff x="2970865" y="2373219"/>
            <a:chExt cx="1601134" cy="868978"/>
          </a:xfrm>
        </p:grpSpPr>
        <p:grpSp>
          <p:nvGrpSpPr>
            <p:cNvPr id="52" name="Group 67"/>
            <p:cNvGrpSpPr/>
            <p:nvPr/>
          </p:nvGrpSpPr>
          <p:grpSpPr>
            <a:xfrm>
              <a:off x="2970865" y="2373219"/>
              <a:ext cx="1601134" cy="868978"/>
              <a:chOff x="5515621" y="4244151"/>
              <a:chExt cx="1601134" cy="868978"/>
            </a:xfrm>
          </p:grpSpPr>
          <p:cxnSp>
            <p:nvCxnSpPr>
              <p:cNvPr id="84" name="Straight Arrow Connector 83"/>
              <p:cNvCxnSpPr/>
              <p:nvPr/>
            </p:nvCxnSpPr>
            <p:spPr>
              <a:xfrm rot="10800000" flipH="1" flipV="1">
                <a:off x="5516557" y="4244151"/>
                <a:ext cx="1177" cy="457200"/>
              </a:xfrm>
              <a:prstGeom prst="straightConnector1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 rot="10800000" flipH="1" flipV="1">
                <a:off x="7116755" y="4272943"/>
                <a:ext cx="0" cy="457200"/>
              </a:xfrm>
              <a:prstGeom prst="straightConnector1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Left Brace 85"/>
              <p:cNvSpPr/>
              <p:nvPr/>
            </p:nvSpPr>
            <p:spPr>
              <a:xfrm rot="16200000">
                <a:off x="6224281" y="3970566"/>
                <a:ext cx="182880" cy="1600200"/>
              </a:xfrm>
              <a:prstGeom prst="leftBrace">
                <a:avLst>
                  <a:gd name="adj1" fmla="val 8333"/>
                  <a:gd name="adj2" fmla="val 4753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cs typeface="Arial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5585864" y="4774575"/>
                <a:ext cx="10625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cs typeface="Arial" pitchFamily="34" charset="0"/>
                  </a:rPr>
                  <a:t>Latency</a:t>
                </a:r>
                <a:r>
                  <a:rPr lang="en-US" sz="1600" b="1" dirty="0" smtClean="0">
                    <a:cs typeface="Arial" pitchFamily="34" charset="0"/>
                  </a:rPr>
                  <a:t> </a:t>
                </a:r>
                <a:r>
                  <a:rPr lang="en-US" sz="1400" b="1" dirty="0" smtClean="0">
                    <a:cs typeface="Arial" pitchFamily="34" charset="0"/>
                  </a:rPr>
                  <a:t>(   )</a:t>
                </a:r>
                <a:endParaRPr lang="en-US" sz="1400" b="1" dirty="0">
                  <a:cs typeface="Arial" pitchFamily="34" charset="0"/>
                </a:endParaRPr>
              </a:p>
            </p:txBody>
          </p:sp>
        </p:grpSp>
        <p:sp>
          <p:nvSpPr>
            <p:cNvPr id="83" name="Rectangle 82"/>
            <p:cNvSpPr/>
            <p:nvPr/>
          </p:nvSpPr>
          <p:spPr>
            <a:xfrm rot="16200000">
              <a:off x="3777602" y="3017520"/>
              <a:ext cx="182880" cy="914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Group 87"/>
          <p:cNvGrpSpPr/>
          <p:nvPr/>
        </p:nvGrpSpPr>
        <p:grpSpPr>
          <a:xfrm>
            <a:off x="3395932" y="3048000"/>
            <a:ext cx="2258006" cy="1219200"/>
            <a:chOff x="2390193" y="2022997"/>
            <a:chExt cx="2258006" cy="1219200"/>
          </a:xfrm>
        </p:grpSpPr>
        <p:grpSp>
          <p:nvGrpSpPr>
            <p:cNvPr id="56" name="Group 67"/>
            <p:cNvGrpSpPr/>
            <p:nvPr/>
          </p:nvGrpSpPr>
          <p:grpSpPr>
            <a:xfrm>
              <a:off x="2390193" y="2022997"/>
              <a:ext cx="2258006" cy="1219200"/>
              <a:chOff x="4934949" y="3893929"/>
              <a:chExt cx="2258006" cy="1219200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 rot="10800000" flipH="1" flipV="1">
                <a:off x="4934949" y="3893929"/>
                <a:ext cx="1177" cy="822960"/>
              </a:xfrm>
              <a:prstGeom prst="straightConnector1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rot="10800000" flipH="1" flipV="1">
                <a:off x="7192955" y="3909168"/>
                <a:ext cx="0" cy="822960"/>
              </a:xfrm>
              <a:prstGeom prst="straightConnector1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Left Brace 92"/>
              <p:cNvSpPr/>
              <p:nvPr/>
            </p:nvSpPr>
            <p:spPr>
              <a:xfrm rot="16200000">
                <a:off x="5972979" y="3650526"/>
                <a:ext cx="182880" cy="2240280"/>
              </a:xfrm>
              <a:prstGeom prst="leftBrace">
                <a:avLst>
                  <a:gd name="adj1" fmla="val 8333"/>
                  <a:gd name="adj2" fmla="val 4753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cs typeface="Arial" pitchFamily="34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5662998" y="4774575"/>
                <a:ext cx="10625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cs typeface="Arial" pitchFamily="34" charset="0"/>
                  </a:rPr>
                  <a:t>Latency</a:t>
                </a:r>
                <a:r>
                  <a:rPr lang="en-US" sz="1600" b="1" dirty="0" smtClean="0">
                    <a:cs typeface="Arial" pitchFamily="34" charset="0"/>
                  </a:rPr>
                  <a:t> </a:t>
                </a:r>
                <a:r>
                  <a:rPr lang="en-US" sz="1400" b="1" dirty="0" smtClean="0">
                    <a:cs typeface="Arial" pitchFamily="34" charset="0"/>
                  </a:rPr>
                  <a:t>(   )</a:t>
                </a:r>
                <a:endParaRPr lang="en-US" sz="1400" b="1" dirty="0">
                  <a:cs typeface="Arial" pitchFamily="34" charset="0"/>
                </a:endParaRPr>
              </a:p>
            </p:txBody>
          </p:sp>
        </p:grpSp>
        <p:sp>
          <p:nvSpPr>
            <p:cNvPr id="90" name="Rectangle 89"/>
            <p:cNvSpPr/>
            <p:nvPr/>
          </p:nvSpPr>
          <p:spPr>
            <a:xfrm rot="16200000">
              <a:off x="3845405" y="3026851"/>
              <a:ext cx="182880" cy="91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oup 126"/>
          <p:cNvGrpSpPr/>
          <p:nvPr/>
        </p:nvGrpSpPr>
        <p:grpSpPr>
          <a:xfrm>
            <a:off x="6111138" y="2133600"/>
            <a:ext cx="1356462" cy="369332"/>
            <a:chOff x="5414401" y="1535668"/>
            <a:chExt cx="1356462" cy="369332"/>
          </a:xfrm>
        </p:grpSpPr>
        <p:sp>
          <p:nvSpPr>
            <p:cNvPr id="123" name="TextBox 122"/>
            <p:cNvSpPr txBox="1"/>
            <p:nvPr/>
          </p:nvSpPr>
          <p:spPr>
            <a:xfrm>
              <a:off x="5414401" y="1535668"/>
              <a:ext cx="1356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cs typeface="Arial" pitchFamily="34" charset="0"/>
                </a:rPr>
                <a:t>Stall</a:t>
              </a:r>
              <a:r>
                <a:rPr lang="en-US" dirty="0" smtClean="0">
                  <a:cs typeface="Arial" pitchFamily="34" charset="0"/>
                </a:rPr>
                <a:t> </a:t>
              </a:r>
              <a:r>
                <a:rPr lang="en-US" sz="1400" b="1" dirty="0" smtClean="0">
                  <a:cs typeface="Arial" pitchFamily="34" charset="0"/>
                </a:rPr>
                <a:t>(   )  = 0   </a:t>
              </a:r>
              <a:endParaRPr lang="en-US" sz="1400" b="1" dirty="0">
                <a:cs typeface="Arial" pitchFamily="34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 rot="16200000">
              <a:off x="5997716" y="1702523"/>
              <a:ext cx="182880" cy="914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2529114" y="4572000"/>
            <a:ext cx="3381888" cy="369332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Packet Latency != Network Stall 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880283" y="5410200"/>
            <a:ext cx="4679551" cy="369332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Different Packets have different criticality due to MLP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859599" y="6096000"/>
            <a:ext cx="4720919" cy="369332"/>
            <a:chOff x="2052981" y="6096000"/>
            <a:chExt cx="4720919" cy="369332"/>
          </a:xfrm>
        </p:grpSpPr>
        <p:grpSp>
          <p:nvGrpSpPr>
            <p:cNvPr id="109" name="Group 126"/>
            <p:cNvGrpSpPr/>
            <p:nvPr/>
          </p:nvGrpSpPr>
          <p:grpSpPr>
            <a:xfrm>
              <a:off x="2052981" y="6096000"/>
              <a:ext cx="1757019" cy="369332"/>
              <a:chOff x="4876582" y="1535668"/>
              <a:chExt cx="1757019" cy="369332"/>
            </a:xfrm>
          </p:grpSpPr>
          <p:sp>
            <p:nvSpPr>
              <p:cNvPr id="110" name="TextBox 109"/>
              <p:cNvSpPr txBox="1"/>
              <p:nvPr/>
            </p:nvSpPr>
            <p:spPr>
              <a:xfrm>
                <a:off x="4876582" y="1535668"/>
                <a:ext cx="17570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cs typeface="Arial" pitchFamily="34" charset="0"/>
                  </a:rPr>
                  <a:t>Criticality</a:t>
                </a:r>
                <a:r>
                  <a:rPr lang="en-US" sz="1400" b="1" dirty="0" smtClean="0">
                    <a:cs typeface="Arial" pitchFamily="34" charset="0"/>
                  </a:rPr>
                  <a:t>(   )  &gt;   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 rot="16200000">
                <a:off x="5997716" y="1702523"/>
                <a:ext cx="182880" cy="9144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4" name="Group 126"/>
            <p:cNvGrpSpPr/>
            <p:nvPr/>
          </p:nvGrpSpPr>
          <p:grpSpPr>
            <a:xfrm>
              <a:off x="3576981" y="6096000"/>
              <a:ext cx="1757019" cy="369332"/>
              <a:chOff x="4876582" y="1535668"/>
              <a:chExt cx="1757019" cy="369332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4876582" y="1535668"/>
                <a:ext cx="17570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cs typeface="Arial" pitchFamily="34" charset="0"/>
                  </a:rPr>
                  <a:t>Criticality</a:t>
                </a:r>
                <a:r>
                  <a:rPr lang="en-US" sz="1400" b="1" dirty="0" smtClean="0">
                    <a:cs typeface="Arial" pitchFamily="34" charset="0"/>
                  </a:rPr>
                  <a:t>(   )  &gt;   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 rot="16200000">
                <a:off x="5997716" y="1702523"/>
                <a:ext cx="182880" cy="914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7" name="Group 126"/>
            <p:cNvGrpSpPr/>
            <p:nvPr/>
          </p:nvGrpSpPr>
          <p:grpSpPr>
            <a:xfrm>
              <a:off x="5177181" y="6096000"/>
              <a:ext cx="1596719" cy="369332"/>
              <a:chOff x="4876582" y="1535668"/>
              <a:chExt cx="1596719" cy="369332"/>
            </a:xfrm>
          </p:grpSpPr>
          <p:sp>
            <p:nvSpPr>
              <p:cNvPr id="138" name="TextBox 137"/>
              <p:cNvSpPr txBox="1"/>
              <p:nvPr/>
            </p:nvSpPr>
            <p:spPr>
              <a:xfrm>
                <a:off x="4876582" y="1535668"/>
                <a:ext cx="15967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cs typeface="Arial" pitchFamily="34" charset="0"/>
                  </a:rPr>
                  <a:t>Criticality</a:t>
                </a:r>
                <a:r>
                  <a:rPr lang="en-US" sz="1400" b="1" dirty="0" smtClean="0">
                    <a:cs typeface="Arial" pitchFamily="34" charset="0"/>
                  </a:rPr>
                  <a:t>(   )   </a:t>
                </a:r>
                <a:endParaRPr lang="en-US" sz="1400" b="1" dirty="0">
                  <a:cs typeface="Arial" pitchFamily="34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 rot="16200000">
                <a:off x="5997716" y="1702523"/>
                <a:ext cx="182880" cy="9144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1034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0" grpId="0" animBg="1"/>
      <p:bldP spid="32" grpId="0" animBg="1"/>
      <p:bldP spid="129" grpId="0" animBg="1"/>
      <p:bldP spid="1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Packet Scheduling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Level Parallelism</a:t>
            </a:r>
          </a:p>
          <a:p>
            <a:r>
              <a:rPr lang="en-US" dirty="0" smtClean="0"/>
              <a:t>Aérgia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Concept of Slack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Estimating Slack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advTm="1357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SCITHO@YFBGJJQFUVWXY5MJ" val="381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|25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8.4|4|2.9|4.8|2|10.9|8.8|3.3|2.7|1|4.9|2.7|23.3|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9|16.9|5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9|19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9.8|11.3|1.4|37.6|6.4|24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1.3|1.9|5.5|7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4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7|1|2.3|1.2|0.6|1.6|1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|7.8|6.8|14.1|14|17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8|6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7|12.1|3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6|7.5|28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1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0.9|18.6|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10.8|5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7|8|5.2|5.3|1.9|8.3|4.3|12.3|0.7|14.2|34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3.9|7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parbs</Template>
  <TotalTime>16234</TotalTime>
  <Words>1998</Words>
  <Application>Microsoft Office PowerPoint</Application>
  <PresentationFormat>On-screen Show (4:3)</PresentationFormat>
  <Paragraphs>588</Paragraphs>
  <Slides>35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Equity</vt:lpstr>
      <vt:lpstr>Aérgia: Exploiting Packet Latency Slack in On-Chip Networks</vt:lpstr>
      <vt:lpstr>Network-on-Chip</vt:lpstr>
      <vt:lpstr>Network-on-Chip</vt:lpstr>
      <vt:lpstr>Packet Scheduling in NoC</vt:lpstr>
      <vt:lpstr>Packet Scheduling in NoC</vt:lpstr>
      <vt:lpstr>Slide 6</vt:lpstr>
      <vt:lpstr>Packet Scheduling in NoC</vt:lpstr>
      <vt:lpstr>MLP Principle</vt:lpstr>
      <vt:lpstr>Outline</vt:lpstr>
      <vt:lpstr>What is Aérgia?</vt:lpstr>
      <vt:lpstr>Outline</vt:lpstr>
      <vt:lpstr>Slack of Packets</vt:lpstr>
      <vt:lpstr>Concept of Slack </vt:lpstr>
      <vt:lpstr>Prioritizing using Slack </vt:lpstr>
      <vt:lpstr>Slack in Applications</vt:lpstr>
      <vt:lpstr>Slack in Applications</vt:lpstr>
      <vt:lpstr>Diversity in Slack</vt:lpstr>
      <vt:lpstr>Diversity in Slack</vt:lpstr>
      <vt:lpstr>Outline</vt:lpstr>
      <vt:lpstr>Estimating Slack Priority</vt:lpstr>
      <vt:lpstr>Estimating Slack Priority</vt:lpstr>
      <vt:lpstr>Estimating Slack Priority</vt:lpstr>
      <vt:lpstr>Starvation Avoidance</vt:lpstr>
      <vt:lpstr>Putting it all together</vt:lpstr>
      <vt:lpstr>Outline</vt:lpstr>
      <vt:lpstr>Evaluation Methodology</vt:lpstr>
      <vt:lpstr>Qualitative Comparison</vt:lpstr>
      <vt:lpstr>System Performance</vt:lpstr>
      <vt:lpstr>Network Unfairness</vt:lpstr>
      <vt:lpstr>Conclusions &amp; Future Directions</vt:lpstr>
      <vt:lpstr>Future Directions</vt:lpstr>
      <vt:lpstr>Backup</vt:lpstr>
      <vt:lpstr>Heuristic 1</vt:lpstr>
      <vt:lpstr>Heuristic 2</vt:lpstr>
      <vt:lpstr>Heuristic 3</vt:lpstr>
    </vt:vector>
  </TitlesOfParts>
  <Company>CSE-PSU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Xshare Architecture</dc:title>
  <dc:creator>rdas</dc:creator>
  <cp:lastModifiedBy>Thomas Moscibroda</cp:lastModifiedBy>
  <cp:revision>1952</cp:revision>
  <dcterms:created xsi:type="dcterms:W3CDTF">2009-02-10T19:14:51Z</dcterms:created>
  <dcterms:modified xsi:type="dcterms:W3CDTF">2010-06-21T06:40:56Z</dcterms:modified>
</cp:coreProperties>
</file>