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7"/>
  </p:notesMasterIdLst>
  <p:handoutMasterIdLst>
    <p:handoutMasterId r:id="rId228"/>
  </p:handoutMasterIdLst>
  <p:sldIdLst>
    <p:sldId id="256" r:id="rId2"/>
    <p:sldId id="708" r:id="rId3"/>
    <p:sldId id="532" r:id="rId4"/>
    <p:sldId id="523" r:id="rId5"/>
    <p:sldId id="524" r:id="rId6"/>
    <p:sldId id="533" r:id="rId7"/>
    <p:sldId id="702" r:id="rId8"/>
    <p:sldId id="505" r:id="rId9"/>
    <p:sldId id="703" r:id="rId10"/>
    <p:sldId id="687" r:id="rId11"/>
    <p:sldId id="522" r:id="rId12"/>
    <p:sldId id="529" r:id="rId13"/>
    <p:sldId id="525" r:id="rId14"/>
    <p:sldId id="526" r:id="rId15"/>
    <p:sldId id="535" r:id="rId16"/>
    <p:sldId id="527" r:id="rId17"/>
    <p:sldId id="528" r:id="rId18"/>
    <p:sldId id="530" r:id="rId19"/>
    <p:sldId id="531" r:id="rId20"/>
    <p:sldId id="534" r:id="rId21"/>
    <p:sldId id="536" r:id="rId22"/>
    <p:sldId id="537" r:id="rId23"/>
    <p:sldId id="538" r:id="rId24"/>
    <p:sldId id="689" r:id="rId25"/>
    <p:sldId id="539" r:id="rId26"/>
    <p:sldId id="584" r:id="rId27"/>
    <p:sldId id="595" r:id="rId28"/>
    <p:sldId id="540" r:id="rId29"/>
    <p:sldId id="541" r:id="rId30"/>
    <p:sldId id="588" r:id="rId31"/>
    <p:sldId id="591" r:id="rId32"/>
    <p:sldId id="542" r:id="rId33"/>
    <p:sldId id="543" r:id="rId34"/>
    <p:sldId id="544" r:id="rId35"/>
    <p:sldId id="593" r:id="rId36"/>
    <p:sldId id="545" r:id="rId37"/>
    <p:sldId id="550" r:id="rId38"/>
    <p:sldId id="901" r:id="rId39"/>
    <p:sldId id="590" r:id="rId40"/>
    <p:sldId id="902" r:id="rId41"/>
    <p:sldId id="547" r:id="rId42"/>
    <p:sldId id="599" r:id="rId43"/>
    <p:sldId id="597" r:id="rId44"/>
    <p:sldId id="596" r:id="rId45"/>
    <p:sldId id="598" r:id="rId46"/>
    <p:sldId id="602" r:id="rId47"/>
    <p:sldId id="603" r:id="rId48"/>
    <p:sldId id="605" r:id="rId49"/>
    <p:sldId id="600" r:id="rId50"/>
    <p:sldId id="601" r:id="rId51"/>
    <p:sldId id="549" r:id="rId52"/>
    <p:sldId id="548" r:id="rId53"/>
    <p:sldId id="594" r:id="rId54"/>
    <p:sldId id="691" r:id="rId55"/>
    <p:sldId id="704" r:id="rId56"/>
    <p:sldId id="551" r:id="rId57"/>
    <p:sldId id="552" r:id="rId58"/>
    <p:sldId id="609" r:id="rId59"/>
    <p:sldId id="610" r:id="rId60"/>
    <p:sldId id="611" r:id="rId61"/>
    <p:sldId id="608" r:id="rId62"/>
    <p:sldId id="612" r:id="rId63"/>
    <p:sldId id="613" r:id="rId64"/>
    <p:sldId id="692" r:id="rId65"/>
    <p:sldId id="693" r:id="rId66"/>
    <p:sldId id="709" r:id="rId67"/>
    <p:sldId id="710" r:id="rId68"/>
    <p:sldId id="711" r:id="rId69"/>
    <p:sldId id="714" r:id="rId70"/>
    <p:sldId id="715" r:id="rId71"/>
    <p:sldId id="713" r:id="rId72"/>
    <p:sldId id="712" r:id="rId73"/>
    <p:sldId id="716" r:id="rId74"/>
    <p:sldId id="717" r:id="rId75"/>
    <p:sldId id="718" r:id="rId76"/>
    <p:sldId id="719" r:id="rId77"/>
    <p:sldId id="761" r:id="rId78"/>
    <p:sldId id="763" r:id="rId79"/>
    <p:sldId id="720" r:id="rId80"/>
    <p:sldId id="721" r:id="rId81"/>
    <p:sldId id="722" r:id="rId82"/>
    <p:sldId id="723" r:id="rId83"/>
    <p:sldId id="724" r:id="rId84"/>
    <p:sldId id="725" r:id="rId85"/>
    <p:sldId id="726" r:id="rId86"/>
    <p:sldId id="727" r:id="rId87"/>
    <p:sldId id="728" r:id="rId88"/>
    <p:sldId id="729" r:id="rId89"/>
    <p:sldId id="730" r:id="rId90"/>
    <p:sldId id="731" r:id="rId91"/>
    <p:sldId id="732" r:id="rId92"/>
    <p:sldId id="733" r:id="rId93"/>
    <p:sldId id="734" r:id="rId94"/>
    <p:sldId id="735" r:id="rId95"/>
    <p:sldId id="736" r:id="rId96"/>
    <p:sldId id="737" r:id="rId97"/>
    <p:sldId id="738" r:id="rId98"/>
    <p:sldId id="739" r:id="rId99"/>
    <p:sldId id="740" r:id="rId100"/>
    <p:sldId id="741" r:id="rId101"/>
    <p:sldId id="742" r:id="rId102"/>
    <p:sldId id="743" r:id="rId103"/>
    <p:sldId id="744" r:id="rId104"/>
    <p:sldId id="745" r:id="rId105"/>
    <p:sldId id="746" r:id="rId106"/>
    <p:sldId id="747" r:id="rId107"/>
    <p:sldId id="748" r:id="rId108"/>
    <p:sldId id="749" r:id="rId109"/>
    <p:sldId id="750" r:id="rId110"/>
    <p:sldId id="751" r:id="rId111"/>
    <p:sldId id="752" r:id="rId112"/>
    <p:sldId id="753" r:id="rId113"/>
    <p:sldId id="754" r:id="rId114"/>
    <p:sldId id="755" r:id="rId115"/>
    <p:sldId id="756" r:id="rId116"/>
    <p:sldId id="757" r:id="rId117"/>
    <p:sldId id="758" r:id="rId118"/>
    <p:sldId id="759" r:id="rId119"/>
    <p:sldId id="760" r:id="rId120"/>
    <p:sldId id="904" r:id="rId121"/>
    <p:sldId id="905" r:id="rId122"/>
    <p:sldId id="906" r:id="rId123"/>
    <p:sldId id="907" r:id="rId124"/>
    <p:sldId id="908" r:id="rId125"/>
    <p:sldId id="909" r:id="rId126"/>
    <p:sldId id="910" r:id="rId127"/>
    <p:sldId id="911" r:id="rId128"/>
    <p:sldId id="912" r:id="rId129"/>
    <p:sldId id="913" r:id="rId130"/>
    <p:sldId id="914" r:id="rId131"/>
    <p:sldId id="915" r:id="rId132"/>
    <p:sldId id="916" r:id="rId133"/>
    <p:sldId id="917" r:id="rId134"/>
    <p:sldId id="918" r:id="rId135"/>
    <p:sldId id="919" r:id="rId136"/>
    <p:sldId id="920" r:id="rId137"/>
    <p:sldId id="921" r:id="rId138"/>
    <p:sldId id="922" r:id="rId139"/>
    <p:sldId id="923" r:id="rId140"/>
    <p:sldId id="924" r:id="rId141"/>
    <p:sldId id="925" r:id="rId142"/>
    <p:sldId id="926" r:id="rId143"/>
    <p:sldId id="927" r:id="rId144"/>
    <p:sldId id="928" r:id="rId145"/>
    <p:sldId id="929" r:id="rId146"/>
    <p:sldId id="930" r:id="rId147"/>
    <p:sldId id="931" r:id="rId148"/>
    <p:sldId id="932" r:id="rId149"/>
    <p:sldId id="933" r:id="rId150"/>
    <p:sldId id="934" r:id="rId151"/>
    <p:sldId id="935" r:id="rId152"/>
    <p:sldId id="936" r:id="rId153"/>
    <p:sldId id="937" r:id="rId154"/>
    <p:sldId id="938" r:id="rId155"/>
    <p:sldId id="939" r:id="rId156"/>
    <p:sldId id="940" r:id="rId157"/>
    <p:sldId id="941" r:id="rId158"/>
    <p:sldId id="942" r:id="rId159"/>
    <p:sldId id="943" r:id="rId160"/>
    <p:sldId id="944" r:id="rId161"/>
    <p:sldId id="945" r:id="rId162"/>
    <p:sldId id="946" r:id="rId163"/>
    <p:sldId id="947" r:id="rId164"/>
    <p:sldId id="948" r:id="rId165"/>
    <p:sldId id="949" r:id="rId166"/>
    <p:sldId id="950" r:id="rId167"/>
    <p:sldId id="951" r:id="rId168"/>
    <p:sldId id="952" r:id="rId169"/>
    <p:sldId id="953" r:id="rId170"/>
    <p:sldId id="954" r:id="rId171"/>
    <p:sldId id="955" r:id="rId172"/>
    <p:sldId id="956" r:id="rId173"/>
    <p:sldId id="957" r:id="rId174"/>
    <p:sldId id="958" r:id="rId175"/>
    <p:sldId id="959" r:id="rId176"/>
    <p:sldId id="960" r:id="rId177"/>
    <p:sldId id="961" r:id="rId178"/>
    <p:sldId id="962" r:id="rId179"/>
    <p:sldId id="963" r:id="rId180"/>
    <p:sldId id="964" r:id="rId181"/>
    <p:sldId id="965" r:id="rId182"/>
    <p:sldId id="966" r:id="rId183"/>
    <p:sldId id="967" r:id="rId184"/>
    <p:sldId id="968" r:id="rId185"/>
    <p:sldId id="969" r:id="rId186"/>
    <p:sldId id="970" r:id="rId187"/>
    <p:sldId id="971" r:id="rId188"/>
    <p:sldId id="972" r:id="rId189"/>
    <p:sldId id="973" r:id="rId190"/>
    <p:sldId id="974" r:id="rId191"/>
    <p:sldId id="975" r:id="rId192"/>
    <p:sldId id="976" r:id="rId193"/>
    <p:sldId id="977" r:id="rId194"/>
    <p:sldId id="978" r:id="rId195"/>
    <p:sldId id="979" r:id="rId196"/>
    <p:sldId id="980" r:id="rId197"/>
    <p:sldId id="981" r:id="rId198"/>
    <p:sldId id="982" r:id="rId199"/>
    <p:sldId id="983" r:id="rId200"/>
    <p:sldId id="984" r:id="rId201"/>
    <p:sldId id="985" r:id="rId202"/>
    <p:sldId id="986" r:id="rId203"/>
    <p:sldId id="987" r:id="rId204"/>
    <p:sldId id="988" r:id="rId205"/>
    <p:sldId id="989" r:id="rId206"/>
    <p:sldId id="990" r:id="rId207"/>
    <p:sldId id="991" r:id="rId208"/>
    <p:sldId id="992" r:id="rId209"/>
    <p:sldId id="993" r:id="rId210"/>
    <p:sldId id="994" r:id="rId211"/>
    <p:sldId id="995" r:id="rId212"/>
    <p:sldId id="996" r:id="rId213"/>
    <p:sldId id="997" r:id="rId214"/>
    <p:sldId id="998" r:id="rId215"/>
    <p:sldId id="999" r:id="rId216"/>
    <p:sldId id="1000" r:id="rId217"/>
    <p:sldId id="1001" r:id="rId218"/>
    <p:sldId id="1002" r:id="rId219"/>
    <p:sldId id="1003" r:id="rId220"/>
    <p:sldId id="1004" r:id="rId221"/>
    <p:sldId id="1005" r:id="rId222"/>
    <p:sldId id="1006" r:id="rId223"/>
    <p:sldId id="1007" r:id="rId224"/>
    <p:sldId id="1008" r:id="rId225"/>
    <p:sldId id="1009" r:id="rId22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0B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029" autoAdjust="0"/>
  </p:normalViewPr>
  <p:slideViewPr>
    <p:cSldViewPr>
      <p:cViewPr varScale="1">
        <p:scale>
          <a:sx n="89" d="100"/>
          <a:sy n="89" d="100"/>
        </p:scale>
        <p:origin x="1310" y="77"/>
      </p:cViewPr>
      <p:guideLst>
        <p:guide orient="horz" pos="2160"/>
        <p:guide pos="2880"/>
      </p:guideLst>
    </p:cSldViewPr>
  </p:slideViewPr>
  <p:outlineViewPr>
    <p:cViewPr>
      <p:scale>
        <a:sx n="33" d="100"/>
        <a:sy n="33" d="100"/>
      </p:scale>
      <p:origin x="0" y="-2346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0" d="100"/>
          <a:sy n="50" d="100"/>
        </p:scale>
        <p:origin x="2898" y="5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smtClean="0"/>
              <a:t>GOV2</a:t>
            </a:r>
            <a:endParaRPr lang="en-US" dirty="0"/>
          </a:p>
        </c:rich>
      </c:tx>
      <c:layout>
        <c:manualLayout>
          <c:xMode val="edge"/>
          <c:yMode val="edge"/>
          <c:x val="0.44524302517740827"/>
          <c:y val="0.89231838616444659"/>
        </c:manualLayout>
      </c:layout>
      <c:overlay val="1"/>
    </c:title>
    <c:autoTitleDeleted val="0"/>
    <c:plotArea>
      <c:layout/>
      <c:barChart>
        <c:barDir val="col"/>
        <c:grouping val="clustered"/>
        <c:varyColors val="0"/>
        <c:ser>
          <c:idx val="0"/>
          <c:order val="0"/>
          <c:tx>
            <c:strRef>
              <c:f>Sheet1!$B$1</c:f>
              <c:strCache>
                <c:ptCount val="1"/>
                <c:pt idx="0">
                  <c:v>RM</c:v>
                </c:pt>
              </c:strCache>
            </c:strRef>
          </c:tx>
          <c:invertIfNegative val="0"/>
          <c:cat>
            <c:strRef>
              <c:f>Sheet1!$A$2:$A$3</c:f>
              <c:strCache>
                <c:ptCount val="2"/>
                <c:pt idx="0">
                  <c:v>&lt;title&gt;</c:v>
                </c:pt>
                <c:pt idx="1">
                  <c:v>&lt;desc&gt;</c:v>
                </c:pt>
              </c:strCache>
            </c:strRef>
          </c:cat>
          <c:val>
            <c:numRef>
              <c:f>Sheet1!$B$2:$B$3</c:f>
              <c:numCache>
                <c:formatCode>General</c:formatCode>
                <c:ptCount val="2"/>
                <c:pt idx="0">
                  <c:v>30.07</c:v>
                </c:pt>
                <c:pt idx="1">
                  <c:v>27.110000000000031</c:v>
                </c:pt>
              </c:numCache>
            </c:numRef>
          </c:val>
        </c:ser>
        <c:ser>
          <c:idx val="1"/>
          <c:order val="1"/>
          <c:tx>
            <c:strRef>
              <c:f>Sheet1!$C$1</c:f>
              <c:strCache>
                <c:ptCount val="1"/>
                <c:pt idx="0">
                  <c:v>LCE</c:v>
                </c:pt>
              </c:strCache>
            </c:strRef>
          </c:tx>
          <c:invertIfNegative val="0"/>
          <c:cat>
            <c:strRef>
              <c:f>Sheet1!$A$2:$A$3</c:f>
              <c:strCache>
                <c:ptCount val="2"/>
                <c:pt idx="0">
                  <c:v>&lt;title&gt;</c:v>
                </c:pt>
                <c:pt idx="1">
                  <c:v>&lt;desc&gt;</c:v>
                </c:pt>
              </c:strCache>
            </c:strRef>
          </c:cat>
          <c:val>
            <c:numRef>
              <c:f>Sheet1!$C$2:$C$3</c:f>
              <c:numCache>
                <c:formatCode>General</c:formatCode>
                <c:ptCount val="2"/>
                <c:pt idx="0">
                  <c:v>33.630000000000003</c:v>
                </c:pt>
                <c:pt idx="1">
                  <c:v>30.66</c:v>
                </c:pt>
              </c:numCache>
            </c:numRef>
          </c:val>
        </c:ser>
        <c:ser>
          <c:idx val="2"/>
          <c:order val="2"/>
          <c:tx>
            <c:strRef>
              <c:f>Sheet1!$D$1</c:f>
              <c:strCache>
                <c:ptCount val="1"/>
                <c:pt idx="0">
                  <c:v>PQE</c:v>
                </c:pt>
              </c:strCache>
            </c:strRef>
          </c:tx>
          <c:invertIfNegative val="0"/>
          <c:cat>
            <c:strRef>
              <c:f>Sheet1!$A$2:$A$3</c:f>
              <c:strCache>
                <c:ptCount val="2"/>
                <c:pt idx="0">
                  <c:v>&lt;title&gt;</c:v>
                </c:pt>
                <c:pt idx="1">
                  <c:v>&lt;desc&gt;</c:v>
                </c:pt>
              </c:strCache>
            </c:strRef>
          </c:cat>
          <c:val>
            <c:numRef>
              <c:f>Sheet1!$D$2:$D$3</c:f>
              <c:numCache>
                <c:formatCode>General</c:formatCode>
                <c:ptCount val="2"/>
                <c:pt idx="0">
                  <c:v>34.839999999999996</c:v>
                </c:pt>
                <c:pt idx="1">
                  <c:v>31.68</c:v>
                </c:pt>
              </c:numCache>
            </c:numRef>
          </c:val>
        </c:ser>
        <c:dLbls>
          <c:showLegendKey val="0"/>
          <c:showVal val="0"/>
          <c:showCatName val="0"/>
          <c:showSerName val="0"/>
          <c:showPercent val="0"/>
          <c:showBubbleSize val="0"/>
        </c:dLbls>
        <c:gapWidth val="150"/>
        <c:axId val="330849264"/>
        <c:axId val="330842992"/>
      </c:barChart>
      <c:catAx>
        <c:axId val="330849264"/>
        <c:scaling>
          <c:orientation val="minMax"/>
        </c:scaling>
        <c:delete val="0"/>
        <c:axPos val="b"/>
        <c:numFmt formatCode="General" sourceLinked="0"/>
        <c:majorTickMark val="out"/>
        <c:minorTickMark val="none"/>
        <c:tickLblPos val="nextTo"/>
        <c:txPr>
          <a:bodyPr/>
          <a:lstStyle/>
          <a:p>
            <a:pPr>
              <a:defRPr b="1">
                <a:solidFill>
                  <a:schemeClr val="accent1">
                    <a:lumMod val="50000"/>
                  </a:schemeClr>
                </a:solidFill>
              </a:defRPr>
            </a:pPr>
            <a:endParaRPr lang="en-US"/>
          </a:p>
        </c:txPr>
        <c:crossAx val="330842992"/>
        <c:crosses val="autoZero"/>
        <c:auto val="1"/>
        <c:lblAlgn val="ctr"/>
        <c:lblOffset val="100"/>
        <c:noMultiLvlLbl val="0"/>
      </c:catAx>
      <c:valAx>
        <c:axId val="330842992"/>
        <c:scaling>
          <c:orientation val="minMax"/>
          <c:max val="35"/>
          <c:min val="25"/>
        </c:scaling>
        <c:delete val="0"/>
        <c:axPos val="l"/>
        <c:majorGridlines/>
        <c:title>
          <c:tx>
            <c:rich>
              <a:bodyPr rot="-5400000" vert="horz"/>
              <a:lstStyle/>
              <a:p>
                <a:pPr>
                  <a:defRPr>
                    <a:solidFill>
                      <a:schemeClr val="accent1">
                        <a:lumMod val="50000"/>
                      </a:schemeClr>
                    </a:solidFill>
                  </a:defRPr>
                </a:pPr>
                <a:r>
                  <a:rPr lang="en-US">
                    <a:solidFill>
                      <a:schemeClr val="accent1">
                        <a:lumMod val="50000"/>
                      </a:schemeClr>
                    </a:solidFill>
                  </a:rPr>
                  <a:t>Mean Avg. Precision</a:t>
                </a:r>
              </a:p>
            </c:rich>
          </c:tx>
          <c:overlay val="0"/>
        </c:title>
        <c:numFmt formatCode="General" sourceLinked="1"/>
        <c:majorTickMark val="out"/>
        <c:minorTickMark val="none"/>
        <c:tickLblPos val="nextTo"/>
        <c:crossAx val="330849264"/>
        <c:crosses val="autoZero"/>
        <c:crossBetween val="between"/>
      </c:valAx>
    </c:plotArea>
    <c:legend>
      <c:legendPos val="r"/>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smtClean="0"/>
              <a:t>GOV2</a:t>
            </a:r>
            <a:endParaRPr lang="en-US" dirty="0"/>
          </a:p>
        </c:rich>
      </c:tx>
      <c:layout>
        <c:manualLayout>
          <c:xMode val="edge"/>
          <c:yMode val="edge"/>
          <c:x val="0.44524302517740827"/>
          <c:y val="0.89231838616444659"/>
        </c:manualLayout>
      </c:layout>
      <c:overlay val="1"/>
    </c:title>
    <c:autoTitleDeleted val="0"/>
    <c:plotArea>
      <c:layout/>
      <c:barChart>
        <c:barDir val="col"/>
        <c:grouping val="clustered"/>
        <c:varyColors val="0"/>
        <c:ser>
          <c:idx val="0"/>
          <c:order val="0"/>
          <c:tx>
            <c:strRef>
              <c:f>Sheet1!$B$1</c:f>
              <c:strCache>
                <c:ptCount val="1"/>
                <c:pt idx="0">
                  <c:v>WRM</c:v>
                </c:pt>
              </c:strCache>
            </c:strRef>
          </c:tx>
          <c:invertIfNegative val="0"/>
          <c:cat>
            <c:strRef>
              <c:f>Sheet1!$A$2:$A$3</c:f>
              <c:strCache>
                <c:ptCount val="2"/>
                <c:pt idx="0">
                  <c:v>&lt;title&gt;</c:v>
                </c:pt>
                <c:pt idx="1">
                  <c:v>&lt;desc&gt;</c:v>
                </c:pt>
              </c:strCache>
            </c:strRef>
          </c:cat>
          <c:val>
            <c:numRef>
              <c:f>Sheet1!$B$2:$B$3</c:f>
              <c:numCache>
                <c:formatCode>General</c:formatCode>
                <c:ptCount val="2"/>
                <c:pt idx="0">
                  <c:v>31.08</c:v>
                </c:pt>
                <c:pt idx="1">
                  <c:v>29.89</c:v>
                </c:pt>
              </c:numCache>
            </c:numRef>
          </c:val>
        </c:ser>
        <c:ser>
          <c:idx val="1"/>
          <c:order val="1"/>
          <c:tx>
            <c:strRef>
              <c:f>Sheet1!$C$1</c:f>
              <c:strCache>
                <c:ptCount val="1"/>
                <c:pt idx="0">
                  <c:v>WSD</c:v>
                </c:pt>
              </c:strCache>
            </c:strRef>
          </c:tx>
          <c:invertIfNegative val="0"/>
          <c:cat>
            <c:strRef>
              <c:f>Sheet1!$A$2:$A$3</c:f>
              <c:strCache>
                <c:ptCount val="2"/>
                <c:pt idx="0">
                  <c:v>&lt;title&gt;</c:v>
                </c:pt>
                <c:pt idx="1">
                  <c:v>&lt;desc&gt;</c:v>
                </c:pt>
              </c:strCache>
            </c:strRef>
          </c:cat>
          <c:val>
            <c:numRef>
              <c:f>Sheet1!$C$2:$C$3</c:f>
              <c:numCache>
                <c:formatCode>General</c:formatCode>
                <c:ptCount val="2"/>
                <c:pt idx="0">
                  <c:v>33.130000000000003</c:v>
                </c:pt>
                <c:pt idx="1">
                  <c:v>29.459999999999987</c:v>
                </c:pt>
              </c:numCache>
            </c:numRef>
          </c:val>
        </c:ser>
        <c:ser>
          <c:idx val="2"/>
          <c:order val="2"/>
          <c:tx>
            <c:strRef>
              <c:f>Sheet1!$D$1</c:f>
              <c:strCache>
                <c:ptCount val="1"/>
                <c:pt idx="0">
                  <c:v>PQE</c:v>
                </c:pt>
              </c:strCache>
            </c:strRef>
          </c:tx>
          <c:invertIfNegative val="0"/>
          <c:cat>
            <c:strRef>
              <c:f>Sheet1!$A$2:$A$3</c:f>
              <c:strCache>
                <c:ptCount val="2"/>
                <c:pt idx="0">
                  <c:v>&lt;title&gt;</c:v>
                </c:pt>
                <c:pt idx="1">
                  <c:v>&lt;desc&gt;</c:v>
                </c:pt>
              </c:strCache>
            </c:strRef>
          </c:cat>
          <c:val>
            <c:numRef>
              <c:f>Sheet1!$D$2:$D$3</c:f>
              <c:numCache>
                <c:formatCode>General</c:formatCode>
                <c:ptCount val="2"/>
                <c:pt idx="0">
                  <c:v>34.840000000000003</c:v>
                </c:pt>
                <c:pt idx="1">
                  <c:v>31.68</c:v>
                </c:pt>
              </c:numCache>
            </c:numRef>
          </c:val>
        </c:ser>
        <c:dLbls>
          <c:showLegendKey val="0"/>
          <c:showVal val="0"/>
          <c:showCatName val="0"/>
          <c:showSerName val="0"/>
          <c:showPercent val="0"/>
          <c:showBubbleSize val="0"/>
        </c:dLbls>
        <c:gapWidth val="150"/>
        <c:axId val="330848088"/>
        <c:axId val="330848872"/>
      </c:barChart>
      <c:catAx>
        <c:axId val="330848088"/>
        <c:scaling>
          <c:orientation val="minMax"/>
        </c:scaling>
        <c:delete val="0"/>
        <c:axPos val="b"/>
        <c:numFmt formatCode="General" sourceLinked="0"/>
        <c:majorTickMark val="out"/>
        <c:minorTickMark val="none"/>
        <c:tickLblPos val="nextTo"/>
        <c:txPr>
          <a:bodyPr/>
          <a:lstStyle/>
          <a:p>
            <a:pPr>
              <a:defRPr b="1">
                <a:solidFill>
                  <a:schemeClr val="accent1">
                    <a:lumMod val="50000"/>
                  </a:schemeClr>
                </a:solidFill>
              </a:defRPr>
            </a:pPr>
            <a:endParaRPr lang="en-US"/>
          </a:p>
        </c:txPr>
        <c:crossAx val="330848872"/>
        <c:crosses val="autoZero"/>
        <c:auto val="1"/>
        <c:lblAlgn val="ctr"/>
        <c:lblOffset val="100"/>
        <c:noMultiLvlLbl val="0"/>
      </c:catAx>
      <c:valAx>
        <c:axId val="330848872"/>
        <c:scaling>
          <c:orientation val="minMax"/>
          <c:max val="35"/>
          <c:min val="25"/>
        </c:scaling>
        <c:delete val="0"/>
        <c:axPos val="l"/>
        <c:majorGridlines/>
        <c:title>
          <c:tx>
            <c:rich>
              <a:bodyPr rot="-5400000" vert="horz"/>
              <a:lstStyle/>
              <a:p>
                <a:pPr>
                  <a:defRPr>
                    <a:solidFill>
                      <a:schemeClr val="accent1">
                        <a:lumMod val="50000"/>
                      </a:schemeClr>
                    </a:solidFill>
                  </a:defRPr>
                </a:pPr>
                <a:r>
                  <a:rPr lang="en-US">
                    <a:solidFill>
                      <a:schemeClr val="accent1">
                        <a:lumMod val="50000"/>
                      </a:schemeClr>
                    </a:solidFill>
                  </a:rPr>
                  <a:t>Mean Avg. Precision</a:t>
                </a:r>
              </a:p>
            </c:rich>
          </c:tx>
          <c:overlay val="0"/>
        </c:title>
        <c:numFmt formatCode="General" sourceLinked="1"/>
        <c:majorTickMark val="out"/>
        <c:minorTickMark val="none"/>
        <c:tickLblPos val="nextTo"/>
        <c:crossAx val="330848088"/>
        <c:crosses val="autoZero"/>
        <c:crossBetween val="between"/>
      </c:valAx>
    </c:plotArea>
    <c:legend>
      <c:legendPos val="r"/>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barChart>
        <c:barDir val="col"/>
        <c:grouping val="clustered"/>
        <c:varyColors val="0"/>
        <c:ser>
          <c:idx val="0"/>
          <c:order val="0"/>
          <c:tx>
            <c:strRef>
              <c:f>Sheet1!$B$1</c:f>
              <c:strCache>
                <c:ptCount val="1"/>
                <c:pt idx="0">
                  <c:v>LCE</c:v>
                </c:pt>
              </c:strCache>
            </c:strRef>
          </c:tx>
          <c:invertIfNegative val="0"/>
          <c:cat>
            <c:numRef>
              <c:f>Sheet1!$A$2</c:f>
              <c:numCache>
                <c:formatCode>General</c:formatCode>
                <c:ptCount val="1"/>
              </c:numCache>
            </c:numRef>
          </c:cat>
          <c:val>
            <c:numRef>
              <c:f>Sheet1!$B$2</c:f>
              <c:numCache>
                <c:formatCode>General</c:formatCode>
                <c:ptCount val="1"/>
                <c:pt idx="0">
                  <c:v>14</c:v>
                </c:pt>
              </c:numCache>
            </c:numRef>
          </c:val>
        </c:ser>
        <c:ser>
          <c:idx val="1"/>
          <c:order val="1"/>
          <c:tx>
            <c:strRef>
              <c:f>Sheet1!$C$1</c:f>
              <c:strCache>
                <c:ptCount val="1"/>
                <c:pt idx="0">
                  <c:v>PQE</c:v>
                </c:pt>
              </c:strCache>
            </c:strRef>
          </c:tx>
          <c:invertIfNegative val="0"/>
          <c:cat>
            <c:numRef>
              <c:f>Sheet1!$A$2</c:f>
              <c:numCache>
                <c:formatCode>General</c:formatCode>
                <c:ptCount val="1"/>
              </c:numCache>
            </c:numRef>
          </c:cat>
          <c:val>
            <c:numRef>
              <c:f>Sheet1!$C$2</c:f>
              <c:numCache>
                <c:formatCode>General</c:formatCode>
                <c:ptCount val="1"/>
                <c:pt idx="0">
                  <c:v>14.1</c:v>
                </c:pt>
              </c:numCache>
            </c:numRef>
          </c:val>
        </c:ser>
        <c:ser>
          <c:idx val="2"/>
          <c:order val="2"/>
          <c:tx>
            <c:strRef>
              <c:f>Sheet1!$D$1</c:f>
              <c:strCache>
                <c:ptCount val="1"/>
                <c:pt idx="0">
                  <c:v>LCE-WP</c:v>
                </c:pt>
              </c:strCache>
            </c:strRef>
          </c:tx>
          <c:invertIfNegative val="0"/>
          <c:cat>
            <c:numRef>
              <c:f>Sheet1!$A$2</c:f>
              <c:numCache>
                <c:formatCode>General</c:formatCode>
                <c:ptCount val="1"/>
              </c:numCache>
            </c:numRef>
          </c:cat>
          <c:val>
            <c:numRef>
              <c:f>Sheet1!$D$2</c:f>
              <c:numCache>
                <c:formatCode>General</c:formatCode>
                <c:ptCount val="1"/>
                <c:pt idx="0">
                  <c:v>14.52</c:v>
                </c:pt>
              </c:numCache>
            </c:numRef>
          </c:val>
        </c:ser>
        <c:ser>
          <c:idx val="3"/>
          <c:order val="3"/>
          <c:tx>
            <c:strRef>
              <c:f>Sheet1!$E$1</c:f>
              <c:strCache>
                <c:ptCount val="1"/>
                <c:pt idx="0">
                  <c:v>MSE</c:v>
                </c:pt>
              </c:strCache>
            </c:strRef>
          </c:tx>
          <c:invertIfNegative val="0"/>
          <c:cat>
            <c:numRef>
              <c:f>Sheet1!$A$2</c:f>
              <c:numCache>
                <c:formatCode>General</c:formatCode>
                <c:ptCount val="1"/>
              </c:numCache>
            </c:numRef>
          </c:cat>
          <c:val>
            <c:numRef>
              <c:f>Sheet1!$E$2</c:f>
              <c:numCache>
                <c:formatCode>General</c:formatCode>
                <c:ptCount val="1"/>
                <c:pt idx="0">
                  <c:v>15.23</c:v>
                </c:pt>
              </c:numCache>
            </c:numRef>
          </c:val>
        </c:ser>
        <c:dLbls>
          <c:showLegendKey val="0"/>
          <c:showVal val="0"/>
          <c:showCatName val="0"/>
          <c:showSerName val="0"/>
          <c:showPercent val="0"/>
          <c:showBubbleSize val="0"/>
        </c:dLbls>
        <c:gapWidth val="150"/>
        <c:axId val="330842208"/>
        <c:axId val="330843384"/>
      </c:barChart>
      <c:catAx>
        <c:axId val="330842208"/>
        <c:scaling>
          <c:orientation val="minMax"/>
        </c:scaling>
        <c:delete val="0"/>
        <c:axPos val="b"/>
        <c:numFmt formatCode="General" sourceLinked="1"/>
        <c:majorTickMark val="out"/>
        <c:minorTickMark val="none"/>
        <c:tickLblPos val="nextTo"/>
        <c:txPr>
          <a:bodyPr/>
          <a:lstStyle/>
          <a:p>
            <a:pPr>
              <a:defRPr b="1">
                <a:solidFill>
                  <a:schemeClr val="accent1">
                    <a:lumMod val="50000"/>
                  </a:schemeClr>
                </a:solidFill>
              </a:defRPr>
            </a:pPr>
            <a:endParaRPr lang="en-US"/>
          </a:p>
        </c:txPr>
        <c:crossAx val="330843384"/>
        <c:crosses val="autoZero"/>
        <c:auto val="1"/>
        <c:lblAlgn val="ctr"/>
        <c:lblOffset val="100"/>
        <c:noMultiLvlLbl val="0"/>
      </c:catAx>
      <c:valAx>
        <c:axId val="330843384"/>
        <c:scaling>
          <c:orientation val="minMax"/>
          <c:max val="16"/>
          <c:min val="12.5"/>
        </c:scaling>
        <c:delete val="0"/>
        <c:axPos val="l"/>
        <c:majorGridlines/>
        <c:title>
          <c:tx>
            <c:rich>
              <a:bodyPr rot="-5400000" vert="horz"/>
              <a:lstStyle/>
              <a:p>
                <a:pPr>
                  <a:defRPr>
                    <a:solidFill>
                      <a:schemeClr val="accent1">
                        <a:lumMod val="50000"/>
                      </a:schemeClr>
                    </a:solidFill>
                  </a:defRPr>
                </a:pPr>
                <a:r>
                  <a:rPr lang="en-US">
                    <a:solidFill>
                      <a:schemeClr val="accent1">
                        <a:lumMod val="50000"/>
                      </a:schemeClr>
                    </a:solidFill>
                  </a:rPr>
                  <a:t>Mean Avg. Precision</a:t>
                </a:r>
              </a:p>
            </c:rich>
          </c:tx>
          <c:overlay val="0"/>
        </c:title>
        <c:numFmt formatCode="General" sourceLinked="1"/>
        <c:majorTickMark val="out"/>
        <c:minorTickMark val="none"/>
        <c:tickLblPos val="nextTo"/>
        <c:crossAx val="330842208"/>
        <c:crosses val="autoZero"/>
        <c:crossBetween val="between"/>
        <c:majorUnit val="0.5"/>
      </c:valAx>
    </c:plotArea>
    <c:legend>
      <c:legendPos val="r"/>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barChart>
        <c:barDir val="col"/>
        <c:grouping val="clustered"/>
        <c:varyColors val="0"/>
        <c:ser>
          <c:idx val="0"/>
          <c:order val="0"/>
          <c:tx>
            <c:strRef>
              <c:f>Sheet1!$B$1</c:f>
              <c:strCache>
                <c:ptCount val="1"/>
                <c:pt idx="0">
                  <c:v>LCE</c:v>
                </c:pt>
              </c:strCache>
            </c:strRef>
          </c:tx>
          <c:invertIfNegative val="0"/>
          <c:cat>
            <c:numRef>
              <c:f>Sheet1!$A$2</c:f>
              <c:numCache>
                <c:formatCode>General</c:formatCode>
                <c:ptCount val="1"/>
              </c:numCache>
            </c:numRef>
          </c:cat>
          <c:val>
            <c:numRef>
              <c:f>Sheet1!$B$2</c:f>
              <c:numCache>
                <c:formatCode>General</c:formatCode>
                <c:ptCount val="1"/>
                <c:pt idx="0">
                  <c:v>20.759999999999987</c:v>
                </c:pt>
              </c:numCache>
            </c:numRef>
          </c:val>
        </c:ser>
        <c:ser>
          <c:idx val="1"/>
          <c:order val="1"/>
          <c:tx>
            <c:strRef>
              <c:f>Sheet1!$C$1</c:f>
              <c:strCache>
                <c:ptCount val="1"/>
                <c:pt idx="0">
                  <c:v>PQE</c:v>
                </c:pt>
              </c:strCache>
            </c:strRef>
          </c:tx>
          <c:invertIfNegative val="0"/>
          <c:cat>
            <c:numRef>
              <c:f>Sheet1!$A$2</c:f>
              <c:numCache>
                <c:formatCode>General</c:formatCode>
                <c:ptCount val="1"/>
              </c:numCache>
            </c:numRef>
          </c:cat>
          <c:val>
            <c:numRef>
              <c:f>Sheet1!$C$2</c:f>
              <c:numCache>
                <c:formatCode>General</c:formatCode>
                <c:ptCount val="1"/>
                <c:pt idx="0">
                  <c:v>21.07</c:v>
                </c:pt>
              </c:numCache>
            </c:numRef>
          </c:val>
        </c:ser>
        <c:ser>
          <c:idx val="2"/>
          <c:order val="2"/>
          <c:tx>
            <c:strRef>
              <c:f>Sheet1!$D$1</c:f>
              <c:strCache>
                <c:ptCount val="1"/>
                <c:pt idx="0">
                  <c:v>LCE-WP</c:v>
                </c:pt>
              </c:strCache>
            </c:strRef>
          </c:tx>
          <c:invertIfNegative val="0"/>
          <c:cat>
            <c:numRef>
              <c:f>Sheet1!$A$2</c:f>
              <c:numCache>
                <c:formatCode>General</c:formatCode>
                <c:ptCount val="1"/>
              </c:numCache>
            </c:numRef>
          </c:cat>
          <c:val>
            <c:numRef>
              <c:f>Sheet1!$D$2</c:f>
              <c:numCache>
                <c:formatCode>General</c:formatCode>
                <c:ptCount val="1"/>
                <c:pt idx="0">
                  <c:v>24.51</c:v>
                </c:pt>
              </c:numCache>
            </c:numRef>
          </c:val>
        </c:ser>
        <c:ser>
          <c:idx val="3"/>
          <c:order val="3"/>
          <c:tx>
            <c:strRef>
              <c:f>Sheet1!$E$1</c:f>
              <c:strCache>
                <c:ptCount val="1"/>
                <c:pt idx="0">
                  <c:v>MSE</c:v>
                </c:pt>
              </c:strCache>
            </c:strRef>
          </c:tx>
          <c:invertIfNegative val="0"/>
          <c:cat>
            <c:numRef>
              <c:f>Sheet1!$A$2</c:f>
              <c:numCache>
                <c:formatCode>General</c:formatCode>
                <c:ptCount val="1"/>
              </c:numCache>
            </c:numRef>
          </c:cat>
          <c:val>
            <c:numRef>
              <c:f>Sheet1!$E$2</c:f>
              <c:numCache>
                <c:formatCode>General</c:formatCode>
                <c:ptCount val="1"/>
                <c:pt idx="0">
                  <c:v>25.85</c:v>
                </c:pt>
              </c:numCache>
            </c:numRef>
          </c:val>
        </c:ser>
        <c:dLbls>
          <c:showLegendKey val="0"/>
          <c:showVal val="0"/>
          <c:showCatName val="0"/>
          <c:showSerName val="0"/>
          <c:showPercent val="0"/>
          <c:showBubbleSize val="0"/>
        </c:dLbls>
        <c:gapWidth val="150"/>
        <c:axId val="330844168"/>
        <c:axId val="330845344"/>
      </c:barChart>
      <c:catAx>
        <c:axId val="330844168"/>
        <c:scaling>
          <c:orientation val="minMax"/>
        </c:scaling>
        <c:delete val="0"/>
        <c:axPos val="b"/>
        <c:numFmt formatCode="General" sourceLinked="1"/>
        <c:majorTickMark val="out"/>
        <c:minorTickMark val="none"/>
        <c:tickLblPos val="nextTo"/>
        <c:txPr>
          <a:bodyPr/>
          <a:lstStyle/>
          <a:p>
            <a:pPr>
              <a:defRPr b="1">
                <a:solidFill>
                  <a:schemeClr val="accent1">
                    <a:lumMod val="50000"/>
                  </a:schemeClr>
                </a:solidFill>
              </a:defRPr>
            </a:pPr>
            <a:endParaRPr lang="en-US"/>
          </a:p>
        </c:txPr>
        <c:crossAx val="330845344"/>
        <c:crosses val="autoZero"/>
        <c:auto val="1"/>
        <c:lblAlgn val="ctr"/>
        <c:lblOffset val="100"/>
        <c:noMultiLvlLbl val="0"/>
      </c:catAx>
      <c:valAx>
        <c:axId val="330845344"/>
        <c:scaling>
          <c:orientation val="minMax"/>
          <c:max val="26"/>
          <c:min val="20"/>
        </c:scaling>
        <c:delete val="0"/>
        <c:axPos val="l"/>
        <c:majorGridlines/>
        <c:title>
          <c:tx>
            <c:rich>
              <a:bodyPr rot="-5400000" vert="horz"/>
              <a:lstStyle/>
              <a:p>
                <a:pPr>
                  <a:defRPr>
                    <a:solidFill>
                      <a:schemeClr val="accent1">
                        <a:lumMod val="50000"/>
                      </a:schemeClr>
                    </a:solidFill>
                  </a:defRPr>
                </a:pPr>
                <a:r>
                  <a:rPr lang="en-US" sz="2000" dirty="0" smtClean="0">
                    <a:solidFill>
                      <a:schemeClr val="accent1">
                        <a:lumMod val="50000"/>
                      </a:schemeClr>
                    </a:solidFill>
                    <a:sym typeface="Symbol"/>
                  </a:rPr>
                  <a:t>-NDCG@20</a:t>
                </a:r>
                <a:endParaRPr lang="en-US" sz="2000" dirty="0">
                  <a:solidFill>
                    <a:schemeClr val="accent1">
                      <a:lumMod val="50000"/>
                    </a:schemeClr>
                  </a:solidFill>
                </a:endParaRPr>
              </a:p>
            </c:rich>
          </c:tx>
          <c:overlay val="0"/>
        </c:title>
        <c:numFmt formatCode="General" sourceLinked="1"/>
        <c:majorTickMark val="out"/>
        <c:minorTickMark val="none"/>
        <c:tickLblPos val="nextTo"/>
        <c:crossAx val="330844168"/>
        <c:crosses val="autoZero"/>
        <c:crossBetween val="between"/>
        <c:majorUnit val="0.5"/>
      </c:valAx>
    </c:plotArea>
    <c:legend>
      <c:legendPos val="r"/>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52A285F-CD55-4613-8279-D7D20A32147B}" type="datetimeFigureOut">
              <a:rPr lang="en-US" smtClean="0"/>
              <a:pPr/>
              <a:t>Mon-10-Aug-2015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3DD7B00-CC92-44F3-B5F1-FF30A1F3B5ED}" type="slidenum">
              <a:rPr lang="en-US" smtClean="0"/>
              <a:pPr/>
              <a:t>‹#›</a:t>
            </a:fld>
            <a:endParaRPr lang="en-US"/>
          </a:p>
        </p:txBody>
      </p:sp>
    </p:spTree>
    <p:extLst>
      <p:ext uri="{BB962C8B-B14F-4D97-AF65-F5344CB8AC3E}">
        <p14:creationId xmlns:p14="http://schemas.microsoft.com/office/powerpoint/2010/main" val="4237141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BD67FA4-4B8E-4962-BC4F-01AF972A6F53}" type="datetimeFigureOut">
              <a:rPr lang="en-US" smtClean="0"/>
              <a:pPr/>
              <a:t>Mon-10-Aug-2015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570A28F-C7BF-400B-AC21-D5A873D0488F}" type="slidenum">
              <a:rPr lang="en-US" smtClean="0"/>
              <a:pPr/>
              <a:t>‹#›</a:t>
            </a:fld>
            <a:endParaRPr lang="en-US"/>
          </a:p>
        </p:txBody>
      </p:sp>
    </p:spTree>
    <p:extLst>
      <p:ext uri="{BB962C8B-B14F-4D97-AF65-F5344CB8AC3E}">
        <p14:creationId xmlns:p14="http://schemas.microsoft.com/office/powerpoint/2010/main" val="317384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0A28F-C7BF-400B-AC21-D5A873D0488F}" type="slidenum">
              <a:rPr lang="en-US" smtClean="0"/>
              <a:pPr/>
              <a:t>1</a:t>
            </a:fld>
            <a:endParaRPr lang="en-US"/>
          </a:p>
        </p:txBody>
      </p:sp>
    </p:spTree>
    <p:extLst>
      <p:ext uri="{BB962C8B-B14F-4D97-AF65-F5344CB8AC3E}">
        <p14:creationId xmlns:p14="http://schemas.microsoft.com/office/powerpoint/2010/main" val="118913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bendersky2009_wscd</a:t>
            </a:r>
            <a:endParaRPr lang="en-US" dirty="0"/>
          </a:p>
        </p:txBody>
      </p:sp>
      <p:sp>
        <p:nvSpPr>
          <p:cNvPr id="4" name="Slide Number Placeholder 3"/>
          <p:cNvSpPr>
            <a:spLocks noGrp="1"/>
          </p:cNvSpPr>
          <p:nvPr>
            <p:ph type="sldNum" sz="quarter" idx="10"/>
          </p:nvPr>
        </p:nvSpPr>
        <p:spPr/>
        <p:txBody>
          <a:bodyPr/>
          <a:lstStyle/>
          <a:p>
            <a:fld id="{E570A28F-C7BF-400B-AC21-D5A873D0488F}" type="slidenum">
              <a:rPr lang="en-US" smtClean="0"/>
              <a:pPr/>
              <a:t>13</a:t>
            </a:fld>
            <a:endParaRPr lang="en-US"/>
          </a:p>
        </p:txBody>
      </p:sp>
    </p:spTree>
    <p:extLst>
      <p:ext uri="{BB962C8B-B14F-4D97-AF65-F5344CB8AC3E}">
        <p14:creationId xmlns:p14="http://schemas.microsoft.com/office/powerpoint/2010/main" val="96255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0A28F-C7BF-400B-AC21-D5A873D0488F}" type="slidenum">
              <a:rPr lang="en-US" smtClean="0"/>
              <a:pPr/>
              <a:t>57</a:t>
            </a:fld>
            <a:endParaRPr lang="en-US"/>
          </a:p>
        </p:txBody>
      </p:sp>
    </p:spTree>
    <p:extLst>
      <p:ext uri="{BB962C8B-B14F-4D97-AF65-F5344CB8AC3E}">
        <p14:creationId xmlns:p14="http://schemas.microsoft.com/office/powerpoint/2010/main" val="40693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0A28F-C7BF-400B-AC21-D5A873D0488F}" type="slidenum">
              <a:rPr lang="en-US" smtClean="0"/>
              <a:pPr/>
              <a:t>58</a:t>
            </a:fld>
            <a:endParaRPr lang="en-US"/>
          </a:p>
        </p:txBody>
      </p:sp>
    </p:spTree>
    <p:extLst>
      <p:ext uri="{BB962C8B-B14F-4D97-AF65-F5344CB8AC3E}">
        <p14:creationId xmlns:p14="http://schemas.microsoft.com/office/powerpoint/2010/main" val="412732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70A28F-C7BF-400B-AC21-D5A873D0488F}" type="slidenum">
              <a:rPr lang="en-US" smtClean="0"/>
              <a:pPr/>
              <a:t>218</a:t>
            </a:fld>
            <a:endParaRPr lang="en-US"/>
          </a:p>
        </p:txBody>
      </p:sp>
    </p:spTree>
    <p:extLst>
      <p:ext uri="{BB962C8B-B14F-4D97-AF65-F5344CB8AC3E}">
        <p14:creationId xmlns:p14="http://schemas.microsoft.com/office/powerpoint/2010/main" val="391394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D5C474-4230-4742-8879-996C73AA547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lvl1pPr>
              <a:defRPr sz="3600" b="1">
                <a:solidFill>
                  <a:srgbClr val="FF0000"/>
                </a:solidFill>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57200" y="1371600"/>
            <a:ext cx="8229600" cy="4754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D5C474-4230-4742-8879-996C73AA5470}" type="slidenum">
              <a:rPr lang="en-US" smtClean="0"/>
              <a:pPr/>
              <a:t>‹#›</a:t>
            </a:fld>
            <a:endParaRPr lang="en-US"/>
          </a:p>
        </p:txBody>
      </p:sp>
      <p:sp>
        <p:nvSpPr>
          <p:cNvPr id="9" name="Footer Placeholder 2"/>
          <p:cNvSpPr txBox="1">
            <a:spLocks/>
          </p:cNvSpPr>
          <p:nvPr userDrawn="1"/>
        </p:nvSpPr>
        <p:spPr>
          <a:xfrm>
            <a:off x="1066800" y="6356350"/>
            <a:ext cx="7086600" cy="349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1" dirty="0">
              <a:solidFill>
                <a:srgbClr val="FF0000"/>
              </a:solidFill>
            </a:endParaRPr>
          </a:p>
        </p:txBody>
      </p:sp>
      <p:sp>
        <p:nvSpPr>
          <p:cNvPr id="4" name="Slide Number Placeholder 3"/>
          <p:cNvSpPr>
            <a:spLocks noGrp="1"/>
          </p:cNvSpPr>
          <p:nvPr>
            <p:ph type="sldNum" sz="quarter" idx="15"/>
          </p:nvPr>
        </p:nvSpPr>
        <p:spPr/>
        <p:txBody>
          <a:bodyPr/>
          <a:lstStyle/>
          <a:p>
            <a:fld id="{8D4A95AB-7B14-4CE2-8EF6-8DDF97F0F3DA}" type="slidenum">
              <a:rPr lang="en-US" smtClean="0"/>
              <a:pPr/>
              <a:t>‹#›</a:t>
            </a:fld>
            <a:endParaRPr lang="en-US"/>
          </a:p>
        </p:txBody>
      </p:sp>
    </p:spTree>
    <p:extLst>
      <p:ext uri="{BB962C8B-B14F-4D97-AF65-F5344CB8AC3E}">
        <p14:creationId xmlns:p14="http://schemas.microsoft.com/office/powerpoint/2010/main" val="20387809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500" b="1">
                <a:solidFill>
                  <a:srgbClr val="FF0000"/>
                </a:solidFill>
                <a:latin typeface="Arial" pitchFamily="34" charset="0"/>
                <a:cs typeface="Arial" pitchFamily="34" charset="0"/>
              </a:defRPr>
            </a:lvl1pPr>
          </a:lstStyle>
          <a:p>
            <a:r>
              <a:rPr lang="en-US" smtClean="0"/>
              <a:t>gmanish@microsoft.com</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A95AB-7B14-4CE2-8EF6-8DDF97F0F3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0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4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70.png"/></Relationships>
</file>

<file path=ppt/slides/_rels/slide1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5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470.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158.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6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4.png"/><Relationship Id="rId7" Type="http://schemas.openxmlformats.org/officeDocument/2006/relationships/image" Target="../media/image199.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research.microsoft.com/en-us/people/hangli/wsdm12tutorial.pdf"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9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92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zdnet.com/blog/micro-markets/yahoo-searches-more-sophisticated-and-specific/27"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229600" cy="1470025"/>
          </a:xfrm>
        </p:spPr>
        <p:txBody>
          <a:bodyPr>
            <a:normAutofit/>
          </a:bodyPr>
          <a:lstStyle/>
          <a:p>
            <a:r>
              <a:rPr lang="en-US" b="1" dirty="0" smtClean="0">
                <a:solidFill>
                  <a:srgbClr val="FF0000"/>
                </a:solidFill>
              </a:rPr>
              <a:t>Information Retrieval with Verbose Queries</a:t>
            </a:r>
            <a:endParaRPr lang="en-US" b="1" dirty="0">
              <a:solidFill>
                <a:srgbClr val="FF0000"/>
              </a:solidFill>
            </a:endParaRPr>
          </a:p>
        </p:txBody>
      </p:sp>
      <p:sp>
        <p:nvSpPr>
          <p:cNvPr id="3" name="Subtitle 2"/>
          <p:cNvSpPr>
            <a:spLocks noGrp="1"/>
          </p:cNvSpPr>
          <p:nvPr>
            <p:ph type="subTitle" idx="1"/>
          </p:nvPr>
        </p:nvSpPr>
        <p:spPr>
          <a:xfrm>
            <a:off x="914400" y="1828800"/>
            <a:ext cx="3323580" cy="587022"/>
          </a:xfrm>
        </p:spPr>
        <p:txBody>
          <a:bodyPr>
            <a:noAutofit/>
          </a:bodyPr>
          <a:lstStyle/>
          <a:p>
            <a:r>
              <a:rPr lang="en-US" sz="3600" b="1" dirty="0" smtClean="0">
                <a:solidFill>
                  <a:srgbClr val="0070C0"/>
                </a:solidFill>
              </a:rPr>
              <a:t>Manish Gupta</a:t>
            </a:r>
          </a:p>
          <a:p>
            <a:endParaRPr lang="en-US" sz="3600" b="1" dirty="0" smtClean="0">
              <a:solidFill>
                <a:srgbClr val="0070C0"/>
              </a:solidFill>
            </a:endParaRPr>
          </a:p>
        </p:txBody>
      </p:sp>
      <p:pic>
        <p:nvPicPr>
          <p:cNvPr id="1026" name="Picture 2" descr="ms.jpg (35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802" y="2438400"/>
            <a:ext cx="2002876" cy="48934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2"/>
          <p:cNvSpPr txBox="1">
            <a:spLocks/>
          </p:cNvSpPr>
          <p:nvPr/>
        </p:nvSpPr>
        <p:spPr>
          <a:xfrm>
            <a:off x="1066800" y="6127750"/>
            <a:ext cx="7086600" cy="349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1" dirty="0">
              <a:solidFill>
                <a:srgbClr val="FF0000"/>
              </a:solidFill>
            </a:endParaRPr>
          </a:p>
        </p:txBody>
      </p:sp>
      <p:sp>
        <p:nvSpPr>
          <p:cNvPr id="10" name="Subtitle 2"/>
          <p:cNvSpPr txBox="1">
            <a:spLocks/>
          </p:cNvSpPr>
          <p:nvPr/>
        </p:nvSpPr>
        <p:spPr>
          <a:xfrm>
            <a:off x="1524000" y="3067807"/>
            <a:ext cx="6400800" cy="7421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rgbClr val="00B050"/>
                </a:solidFill>
              </a:rPr>
              <a:t>9</a:t>
            </a:r>
            <a:r>
              <a:rPr lang="en-US" baseline="30000" dirty="0" smtClean="0">
                <a:solidFill>
                  <a:srgbClr val="00B050"/>
                </a:solidFill>
              </a:rPr>
              <a:t>th</a:t>
            </a:r>
            <a:r>
              <a:rPr lang="en-US" dirty="0" smtClean="0">
                <a:solidFill>
                  <a:srgbClr val="00B050"/>
                </a:solidFill>
              </a:rPr>
              <a:t> Aug 2015</a:t>
            </a:r>
          </a:p>
        </p:txBody>
      </p:sp>
      <p:sp>
        <p:nvSpPr>
          <p:cNvPr id="8" name="Subtitle 2"/>
          <p:cNvSpPr txBox="1">
            <a:spLocks/>
          </p:cNvSpPr>
          <p:nvPr/>
        </p:nvSpPr>
        <p:spPr>
          <a:xfrm>
            <a:off x="4419600" y="1828800"/>
            <a:ext cx="4114800" cy="5870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600" b="1" dirty="0" smtClean="0">
                <a:solidFill>
                  <a:srgbClr val="0070C0"/>
                </a:solidFill>
              </a:rPr>
              <a:t>Michael Bendersky</a:t>
            </a:r>
          </a:p>
        </p:txBody>
      </p:sp>
      <p:pic>
        <p:nvPicPr>
          <p:cNvPr id="4" name="Picture 2" descr="http://fineprintnyc.com/images/blog/history-of-logos/google/google-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951" b="16165"/>
          <a:stretch/>
        </p:blipFill>
        <p:spPr bwMode="auto">
          <a:xfrm>
            <a:off x="5585809" y="2403489"/>
            <a:ext cx="1520825" cy="571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stretch>
            <a:fillRect/>
          </a:stretch>
        </p:blipFill>
        <p:spPr>
          <a:xfrm>
            <a:off x="334065" y="3928694"/>
            <a:ext cx="8475870" cy="2167306"/>
          </a:xfrm>
          <a:prstGeom prst="rect">
            <a:avLst/>
          </a:prstGeom>
        </p:spPr>
      </p:pic>
    </p:spTree>
    <p:extLst>
      <p:ext uri="{BB962C8B-B14F-4D97-AF65-F5344CB8AC3E}">
        <p14:creationId xmlns:p14="http://schemas.microsoft.com/office/powerpoint/2010/main" val="3959652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b="1" dirty="0">
                <a:solidFill>
                  <a:srgbClr val="7030A0"/>
                </a:solidFill>
              </a:rPr>
              <a:t>Properties of Verbose </a:t>
            </a:r>
            <a:r>
              <a:rPr lang="en-US" b="1" dirty="0" smtClean="0">
                <a:solidFill>
                  <a:srgbClr val="7030A0"/>
                </a:solidFill>
              </a:rPr>
              <a:t>Queries [30 min]</a:t>
            </a:r>
            <a:endParaRPr lang="en-US" b="1" dirty="0">
              <a:solidFill>
                <a:srgbClr val="7030A0"/>
              </a:solidFill>
            </a:endParaRPr>
          </a:p>
          <a:p>
            <a:r>
              <a:rPr lang="en-US" dirty="0"/>
              <a:t>Techniques for Processing Verbose Web </a:t>
            </a:r>
            <a:r>
              <a:rPr lang="en-US" dirty="0" smtClean="0"/>
              <a:t>Queries</a:t>
            </a:r>
          </a:p>
          <a:p>
            <a:pPr lvl="1"/>
            <a:r>
              <a:rPr lang="en-US" dirty="0" smtClean="0"/>
              <a:t>Query </a:t>
            </a:r>
            <a:r>
              <a:rPr lang="en-US" dirty="0"/>
              <a:t>Reduction </a:t>
            </a:r>
            <a:r>
              <a:rPr lang="en-US" dirty="0" smtClean="0"/>
              <a:t>to a Single Sub-Query [50 min]</a:t>
            </a:r>
          </a:p>
          <a:p>
            <a:pPr lvl="1"/>
            <a:r>
              <a:rPr lang="en-US" dirty="0"/>
              <a:t>Query Reduction by Choosing Multiple Sub-Queries </a:t>
            </a:r>
            <a:r>
              <a:rPr lang="en-US" dirty="0" smtClean="0"/>
              <a:t>[10 </a:t>
            </a:r>
            <a:r>
              <a:rPr lang="en-US" dirty="0"/>
              <a:t>min</a:t>
            </a:r>
            <a:r>
              <a:rPr lang="en-US" dirty="0" smtClean="0"/>
              <a:t>]</a:t>
            </a:r>
          </a:p>
          <a:p>
            <a:pPr lvl="1"/>
            <a:r>
              <a:rPr lang="en-US" dirty="0" smtClean="0"/>
              <a:t>Break [30 min]</a:t>
            </a:r>
            <a:endParaRPr lang="en-US" dirty="0"/>
          </a:p>
          <a:p>
            <a:pPr lvl="1"/>
            <a:r>
              <a:rPr lang="en-US" dirty="0" smtClean="0"/>
              <a:t>Weighting </a:t>
            </a:r>
            <a:r>
              <a:rPr lang="en-US" dirty="0"/>
              <a:t>Query Words [90 min</a:t>
            </a:r>
            <a:r>
              <a:rPr lang="en-US" dirty="0" smtClean="0"/>
              <a:t>]</a:t>
            </a:r>
          </a:p>
          <a:p>
            <a:pPr lvl="1"/>
            <a:r>
              <a:rPr lang="en-US" dirty="0" smtClean="0"/>
              <a:t>Lunch Break [90 </a:t>
            </a:r>
            <a:r>
              <a:rPr lang="en-US" dirty="0"/>
              <a:t>min</a:t>
            </a:r>
            <a:r>
              <a:rPr lang="en-US" dirty="0" smtClean="0"/>
              <a:t>]</a:t>
            </a:r>
          </a:p>
          <a:p>
            <a:pPr lvl="1"/>
            <a:r>
              <a:rPr lang="en-US" dirty="0"/>
              <a:t>Query Expansion by Including Related Concepts [20 min]</a:t>
            </a:r>
          </a:p>
          <a:p>
            <a:pPr lvl="1"/>
            <a:r>
              <a:rPr lang="en-US" dirty="0"/>
              <a:t>Query Reformulation [30 min]</a:t>
            </a:r>
          </a:p>
          <a:p>
            <a:pPr lvl="1"/>
            <a:r>
              <a:rPr lang="en-US" dirty="0"/>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29756106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sp>
        <p:nvSpPr>
          <p:cNvPr id="7" name="Oval 6"/>
          <p:cNvSpPr/>
          <p:nvPr/>
        </p:nvSpPr>
        <p:spPr>
          <a:xfrm>
            <a:off x="1688748" y="3457515"/>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D</a:t>
            </a:r>
            <a:endParaRPr lang="en-US" b="1" dirty="0"/>
          </a:p>
        </p:txBody>
      </p:sp>
      <p:sp>
        <p:nvSpPr>
          <p:cNvPr id="8" name="Oval 7"/>
          <p:cNvSpPr/>
          <p:nvPr/>
        </p:nvSpPr>
        <p:spPr>
          <a:xfrm>
            <a:off x="3517548" y="3381315"/>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1</a:t>
            </a:r>
            <a:endParaRPr lang="en-US" sz="2400" b="1" dirty="0"/>
          </a:p>
        </p:txBody>
      </p:sp>
      <p:sp>
        <p:nvSpPr>
          <p:cNvPr id="9" name="Oval 8"/>
          <p:cNvSpPr/>
          <p:nvPr/>
        </p:nvSpPr>
        <p:spPr>
          <a:xfrm>
            <a:off x="4889148" y="3381315"/>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2</a:t>
            </a:r>
            <a:endParaRPr lang="en-US" sz="2400" b="1" dirty="0"/>
          </a:p>
        </p:txBody>
      </p:sp>
      <p:sp>
        <p:nvSpPr>
          <p:cNvPr id="10" name="Oval 9"/>
          <p:cNvSpPr/>
          <p:nvPr/>
        </p:nvSpPr>
        <p:spPr>
          <a:xfrm>
            <a:off x="6260748" y="3381315"/>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n</a:t>
            </a:r>
            <a:endParaRPr lang="en-US" sz="2400" b="1" dirty="0"/>
          </a:p>
        </p:txBody>
      </p:sp>
      <p:sp>
        <p:nvSpPr>
          <p:cNvPr id="11" name="Flowchart: Process 10"/>
          <p:cNvSpPr/>
          <p:nvPr/>
        </p:nvSpPr>
        <p:spPr>
          <a:xfrm>
            <a:off x="3822348" y="4600515"/>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p:cNvSpPr/>
          <p:nvPr/>
        </p:nvSpPr>
        <p:spPr>
          <a:xfrm>
            <a:off x="5193948" y="4600515"/>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p:cNvSpPr/>
          <p:nvPr/>
        </p:nvSpPr>
        <p:spPr>
          <a:xfrm>
            <a:off x="6565548" y="4600515"/>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a:off x="5193948" y="1857315"/>
            <a:ext cx="152400" cy="152400"/>
          </a:xfrm>
          <a:prstGeom prst="flowChartProcess">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730578" y="3453050"/>
            <a:ext cx="453970" cy="461665"/>
          </a:xfrm>
          <a:prstGeom prst="rect">
            <a:avLst/>
          </a:prstGeom>
          <a:noFill/>
        </p:spPr>
        <p:txBody>
          <a:bodyPr wrap="none" rtlCol="0">
            <a:spAutoFit/>
          </a:bodyPr>
          <a:lstStyle/>
          <a:p>
            <a:r>
              <a:rPr lang="en-US" sz="2400" b="1" dirty="0" smtClean="0">
                <a:solidFill>
                  <a:schemeClr val="accent1">
                    <a:lumMod val="50000"/>
                  </a:schemeClr>
                </a:solidFill>
              </a:rPr>
              <a:t>…</a:t>
            </a:r>
            <a:endParaRPr lang="en-US" b="1" dirty="0">
              <a:solidFill>
                <a:schemeClr val="accent1">
                  <a:lumMod val="50000"/>
                </a:schemeClr>
              </a:solidFill>
            </a:endParaRPr>
          </a:p>
        </p:txBody>
      </p:sp>
      <p:cxnSp>
        <p:nvCxnSpPr>
          <p:cNvPr id="16" name="Shape 15"/>
          <p:cNvCxnSpPr>
            <a:stCxn id="14" idx="1"/>
            <a:endCxn id="7" idx="0"/>
          </p:cNvCxnSpPr>
          <p:nvPr/>
        </p:nvCxnSpPr>
        <p:spPr>
          <a:xfrm rot="10800000" flipV="1">
            <a:off x="2069748" y="1933515"/>
            <a:ext cx="3124200" cy="1524000"/>
          </a:xfrm>
          <a:prstGeom prst="bentConnector2">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2"/>
            <a:endCxn id="9" idx="0"/>
          </p:cNvCxnSpPr>
          <p:nvPr/>
        </p:nvCxnSpPr>
        <p:spPr>
          <a:xfrm>
            <a:off x="5270148" y="2009715"/>
            <a:ext cx="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2"/>
            <a:endCxn id="10" idx="0"/>
          </p:cNvCxnSpPr>
          <p:nvPr/>
        </p:nvCxnSpPr>
        <p:spPr>
          <a:xfrm>
            <a:off x="5270148" y="2009715"/>
            <a:ext cx="137160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4" idx="2"/>
            <a:endCxn id="8" idx="0"/>
          </p:cNvCxnSpPr>
          <p:nvPr/>
        </p:nvCxnSpPr>
        <p:spPr>
          <a:xfrm flipH="1">
            <a:off x="3898548" y="2009715"/>
            <a:ext cx="137160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4"/>
            <a:endCxn id="11" idx="0"/>
          </p:cNvCxnSpPr>
          <p:nvPr/>
        </p:nvCxnSpPr>
        <p:spPr>
          <a:xfrm>
            <a:off x="3898548" y="4067115"/>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4"/>
            <a:endCxn id="12" idx="0"/>
          </p:cNvCxnSpPr>
          <p:nvPr/>
        </p:nvCxnSpPr>
        <p:spPr>
          <a:xfrm>
            <a:off x="5270148" y="4067115"/>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4"/>
            <a:endCxn id="13" idx="0"/>
          </p:cNvCxnSpPr>
          <p:nvPr/>
        </p:nvCxnSpPr>
        <p:spPr>
          <a:xfrm>
            <a:off x="6641748" y="4067115"/>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3" name="Shape 142"/>
          <p:cNvCxnSpPr>
            <a:stCxn id="11" idx="2"/>
            <a:endCxn id="7" idx="5"/>
          </p:cNvCxnSpPr>
          <p:nvPr/>
        </p:nvCxnSpPr>
        <p:spPr>
          <a:xfrm rot="5400000" flipH="1">
            <a:off x="2763835" y="3618203"/>
            <a:ext cx="710033" cy="1559392"/>
          </a:xfrm>
          <a:prstGeom prst="bentConnector3">
            <a:avLst>
              <a:gd name="adj1" fmla="val -32196"/>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4" name="Shape 144"/>
          <p:cNvCxnSpPr>
            <a:stCxn id="12" idx="2"/>
            <a:endCxn id="7" idx="4"/>
          </p:cNvCxnSpPr>
          <p:nvPr/>
        </p:nvCxnSpPr>
        <p:spPr>
          <a:xfrm rot="5400000" flipH="1">
            <a:off x="3365148" y="2847915"/>
            <a:ext cx="609600" cy="3200400"/>
          </a:xfrm>
          <a:prstGeom prst="bentConnector3">
            <a:avLst>
              <a:gd name="adj1" fmla="val -64063"/>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3" idx="2"/>
            <a:endCxn id="7" idx="3"/>
          </p:cNvCxnSpPr>
          <p:nvPr/>
        </p:nvCxnSpPr>
        <p:spPr>
          <a:xfrm rot="5400000" flipH="1">
            <a:off x="3866027" y="1977195"/>
            <a:ext cx="710033" cy="4841408"/>
          </a:xfrm>
          <a:prstGeom prst="bentConnector3">
            <a:avLst>
              <a:gd name="adj1" fmla="val -84514"/>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736998" y="4476690"/>
            <a:ext cx="1497526" cy="400110"/>
          </a:xfrm>
          <a:prstGeom prst="rect">
            <a:avLst/>
          </a:prstGeom>
          <a:noFill/>
        </p:spPr>
        <p:txBody>
          <a:bodyPr wrap="none" rtlCol="0">
            <a:spAutoFit/>
          </a:bodyPr>
          <a:lstStyle/>
          <a:p>
            <a:r>
              <a:rPr lang="en-US" sz="2000" b="1" dirty="0" smtClean="0"/>
              <a:t>Local Edges</a:t>
            </a:r>
            <a:endParaRPr lang="en-US" sz="2000" b="1" dirty="0"/>
          </a:p>
        </p:txBody>
      </p:sp>
      <p:sp>
        <p:nvSpPr>
          <p:cNvPr id="27" name="TextBox 26"/>
          <p:cNvSpPr txBox="1"/>
          <p:nvPr/>
        </p:nvSpPr>
        <p:spPr>
          <a:xfrm>
            <a:off x="5289198" y="1552515"/>
            <a:ext cx="2175596" cy="400110"/>
          </a:xfrm>
          <a:prstGeom prst="rect">
            <a:avLst/>
          </a:prstGeom>
          <a:noFill/>
        </p:spPr>
        <p:txBody>
          <a:bodyPr wrap="none" rtlCol="0">
            <a:spAutoFit/>
          </a:bodyPr>
          <a:lstStyle/>
          <a:p>
            <a:r>
              <a:rPr lang="en-US" sz="2000" b="1" dirty="0" smtClean="0">
                <a:solidFill>
                  <a:schemeClr val="bg2">
                    <a:lumMod val="50000"/>
                  </a:schemeClr>
                </a:solidFill>
              </a:rPr>
              <a:t>Global </a:t>
            </a:r>
            <a:r>
              <a:rPr lang="en-US" sz="2000" b="1" dirty="0" err="1" smtClean="0">
                <a:solidFill>
                  <a:schemeClr val="bg2">
                    <a:lumMod val="50000"/>
                  </a:schemeClr>
                </a:solidFill>
              </a:rPr>
              <a:t>Hyperedge</a:t>
            </a:r>
            <a:endParaRPr lang="en-US" sz="2000" b="1" dirty="0">
              <a:solidFill>
                <a:schemeClr val="bg2">
                  <a:lumMod val="50000"/>
                </a:schemeClr>
              </a:solidFill>
            </a:endParaRPr>
          </a:p>
        </p:txBody>
      </p:sp>
    </p:spTree>
    <p:extLst>
      <p:ext uri="{BB962C8B-B14F-4D97-AF65-F5344CB8AC3E}">
        <p14:creationId xmlns:p14="http://schemas.microsoft.com/office/powerpoint/2010/main" val="104258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6" grpId="0"/>
      <p:bldP spid="2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pic>
        <p:nvPicPr>
          <p:cNvPr id="5" name="Picture 2"/>
          <p:cNvPicPr>
            <a:picLocks noChangeAspect="1" noChangeArrowheads="1"/>
          </p:cNvPicPr>
          <p:nvPr/>
        </p:nvPicPr>
        <p:blipFill>
          <a:blip r:embed="rId2" cstate="print"/>
          <a:srcRect/>
          <a:stretch>
            <a:fillRect/>
          </a:stretch>
        </p:blipFill>
        <p:spPr bwMode="auto">
          <a:xfrm>
            <a:off x="533400" y="2590800"/>
            <a:ext cx="8077200" cy="3055149"/>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6" name="TextBox 5"/>
          <p:cNvSpPr txBox="1"/>
          <p:nvPr/>
        </p:nvSpPr>
        <p:spPr>
          <a:xfrm>
            <a:off x="533400" y="1828800"/>
            <a:ext cx="643798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800" b="1" i="1" dirty="0" smtClean="0">
                <a:solidFill>
                  <a:schemeClr val="tx1">
                    <a:lumMod val="75000"/>
                    <a:lumOff val="25000"/>
                  </a:schemeClr>
                </a:solidFill>
              </a:rPr>
              <a:t>use of dogs for law enforcement purposes</a:t>
            </a:r>
            <a:endParaRPr lang="en-US" sz="2800" b="1" i="1" dirty="0">
              <a:solidFill>
                <a:schemeClr val="tx1">
                  <a:lumMod val="75000"/>
                  <a:lumOff val="25000"/>
                </a:schemeClr>
              </a:solidFill>
            </a:endParaRPr>
          </a:p>
        </p:txBody>
      </p:sp>
      <p:pic>
        <p:nvPicPr>
          <p:cNvPr id="7" name="Picture 2" descr="http://www.celebrityjewelers.com/images/global/magnifying_glass.gif"/>
          <p:cNvPicPr preferRelativeResize="0">
            <a:picLocks noChangeArrowheads="1"/>
          </p:cNvPicPr>
          <p:nvPr/>
        </p:nvPicPr>
        <p:blipFill>
          <a:blip r:embed="rId3" cstate="print"/>
          <a:srcRect/>
          <a:stretch>
            <a:fillRect/>
          </a:stretch>
        </p:blipFill>
        <p:spPr bwMode="auto">
          <a:xfrm>
            <a:off x="7067550" y="1885950"/>
            <a:ext cx="533400" cy="457200"/>
          </a:xfrm>
          <a:prstGeom prst="rect">
            <a:avLst/>
          </a:prstGeom>
        </p:spPr>
        <p:style>
          <a:lnRef idx="2">
            <a:schemeClr val="accent1"/>
          </a:lnRef>
          <a:fillRef idx="1">
            <a:schemeClr val="lt1"/>
          </a:fillRef>
          <a:effectRef idx="0">
            <a:schemeClr val="accent1"/>
          </a:effectRef>
          <a:fontRef idx="minor">
            <a:schemeClr val="dk1"/>
          </a:fontRef>
        </p:style>
      </p:pic>
      <p:sp>
        <p:nvSpPr>
          <p:cNvPr id="8" name="Rounded Rectangle 7"/>
          <p:cNvSpPr/>
          <p:nvPr/>
        </p:nvSpPr>
        <p:spPr>
          <a:xfrm>
            <a:off x="5715000" y="2971800"/>
            <a:ext cx="2819400" cy="3810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572000" y="3733800"/>
            <a:ext cx="609600" cy="3810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096000" y="4495800"/>
            <a:ext cx="838200" cy="3810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8" idx="2"/>
            <a:endCxn id="9" idx="3"/>
          </p:cNvCxnSpPr>
          <p:nvPr/>
        </p:nvCxnSpPr>
        <p:spPr>
          <a:xfrm flipH="1">
            <a:off x="5181600" y="3352800"/>
            <a:ext cx="1943100" cy="571500"/>
          </a:xfrm>
          <a:prstGeom prst="line">
            <a:avLst/>
          </a:prstGeom>
          <a:ln w="38100">
            <a:solidFill>
              <a:schemeClr val="accent1">
                <a:shade val="95000"/>
                <a:satMod val="105000"/>
                <a:alpha val="8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0"/>
            <a:endCxn id="9" idx="3"/>
          </p:cNvCxnSpPr>
          <p:nvPr/>
        </p:nvCxnSpPr>
        <p:spPr>
          <a:xfrm flipH="1" flipV="1">
            <a:off x="5181600" y="3924300"/>
            <a:ext cx="1333500" cy="571500"/>
          </a:xfrm>
          <a:prstGeom prst="line">
            <a:avLst/>
          </a:prstGeom>
          <a:ln w="38100">
            <a:solidFill>
              <a:schemeClr val="accent1">
                <a:shade val="95000"/>
                <a:satMod val="105000"/>
                <a:alpha val="8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 idx="2"/>
            <a:endCxn id="10" idx="0"/>
          </p:cNvCxnSpPr>
          <p:nvPr/>
        </p:nvCxnSpPr>
        <p:spPr>
          <a:xfrm flipH="1">
            <a:off x="6515100" y="3352800"/>
            <a:ext cx="609600" cy="1143000"/>
          </a:xfrm>
          <a:prstGeom prst="line">
            <a:avLst/>
          </a:prstGeom>
          <a:ln w="38100">
            <a:solidFill>
              <a:schemeClr val="accent1">
                <a:shade val="95000"/>
                <a:satMod val="105000"/>
                <a:alpha val="80000"/>
              </a:schemeClr>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31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sp>
        <p:nvSpPr>
          <p:cNvPr id="5" name="Oval 4"/>
          <p:cNvSpPr/>
          <p:nvPr/>
        </p:nvSpPr>
        <p:spPr>
          <a:xfrm>
            <a:off x="1600200" y="3806952"/>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D</a:t>
            </a:r>
            <a:endParaRPr lang="en-US" b="1" dirty="0"/>
          </a:p>
        </p:txBody>
      </p:sp>
      <p:sp>
        <p:nvSpPr>
          <p:cNvPr id="6" name="Oval 5"/>
          <p:cNvSpPr/>
          <p:nvPr/>
        </p:nvSpPr>
        <p:spPr>
          <a:xfrm>
            <a:off x="3429000" y="3730752"/>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1</a:t>
            </a:r>
            <a:endParaRPr lang="en-US" sz="2400" b="1" dirty="0"/>
          </a:p>
        </p:txBody>
      </p:sp>
      <p:sp>
        <p:nvSpPr>
          <p:cNvPr id="7" name="Oval 6"/>
          <p:cNvSpPr/>
          <p:nvPr/>
        </p:nvSpPr>
        <p:spPr>
          <a:xfrm>
            <a:off x="4800600" y="3730752"/>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2</a:t>
            </a:r>
            <a:endParaRPr lang="en-US" sz="2400" b="1" dirty="0"/>
          </a:p>
        </p:txBody>
      </p:sp>
      <p:sp>
        <p:nvSpPr>
          <p:cNvPr id="8" name="Oval 7"/>
          <p:cNvSpPr/>
          <p:nvPr/>
        </p:nvSpPr>
        <p:spPr>
          <a:xfrm>
            <a:off x="6172200" y="3730752"/>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n</a:t>
            </a:r>
            <a:endParaRPr lang="en-US" sz="2400" b="1" dirty="0"/>
          </a:p>
        </p:txBody>
      </p:sp>
      <p:sp>
        <p:nvSpPr>
          <p:cNvPr id="9" name="Flowchart: Process 8"/>
          <p:cNvSpPr/>
          <p:nvPr/>
        </p:nvSpPr>
        <p:spPr>
          <a:xfrm>
            <a:off x="3733800" y="4949952"/>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p:cNvSpPr/>
          <p:nvPr/>
        </p:nvSpPr>
        <p:spPr>
          <a:xfrm>
            <a:off x="5105400" y="4949952"/>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p:cNvSpPr/>
          <p:nvPr/>
        </p:nvSpPr>
        <p:spPr>
          <a:xfrm>
            <a:off x="6477000" y="4949952"/>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p:cNvSpPr/>
          <p:nvPr/>
        </p:nvSpPr>
        <p:spPr>
          <a:xfrm>
            <a:off x="5105400" y="2206752"/>
            <a:ext cx="152400" cy="152400"/>
          </a:xfrm>
          <a:prstGeom prst="flowChartProcess">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42030" y="3802487"/>
            <a:ext cx="453970" cy="461665"/>
          </a:xfrm>
          <a:prstGeom prst="rect">
            <a:avLst/>
          </a:prstGeom>
          <a:noFill/>
        </p:spPr>
        <p:txBody>
          <a:bodyPr wrap="none" rtlCol="0">
            <a:spAutoFit/>
          </a:bodyPr>
          <a:lstStyle/>
          <a:p>
            <a:r>
              <a:rPr lang="en-US" sz="2400" b="1" dirty="0" smtClean="0">
                <a:solidFill>
                  <a:schemeClr val="accent1">
                    <a:lumMod val="50000"/>
                  </a:schemeClr>
                </a:solidFill>
              </a:rPr>
              <a:t>…</a:t>
            </a:r>
            <a:endParaRPr lang="en-US" b="1" dirty="0">
              <a:solidFill>
                <a:schemeClr val="accent1">
                  <a:lumMod val="50000"/>
                </a:schemeClr>
              </a:solidFill>
            </a:endParaRPr>
          </a:p>
        </p:txBody>
      </p:sp>
      <p:cxnSp>
        <p:nvCxnSpPr>
          <p:cNvPr id="14" name="Shape 13"/>
          <p:cNvCxnSpPr>
            <a:stCxn id="12" idx="1"/>
            <a:endCxn id="5" idx="0"/>
          </p:cNvCxnSpPr>
          <p:nvPr/>
        </p:nvCxnSpPr>
        <p:spPr>
          <a:xfrm rot="10800000" flipV="1">
            <a:off x="1981200" y="2282952"/>
            <a:ext cx="3124200" cy="1524000"/>
          </a:xfrm>
          <a:prstGeom prst="bentConnector2">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2" idx="2"/>
            <a:endCxn id="7" idx="0"/>
          </p:cNvCxnSpPr>
          <p:nvPr/>
        </p:nvCxnSpPr>
        <p:spPr>
          <a:xfrm>
            <a:off x="5181600" y="2359152"/>
            <a:ext cx="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2"/>
            <a:endCxn id="8" idx="0"/>
          </p:cNvCxnSpPr>
          <p:nvPr/>
        </p:nvCxnSpPr>
        <p:spPr>
          <a:xfrm>
            <a:off x="5181600" y="2359152"/>
            <a:ext cx="137160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2"/>
            <a:endCxn id="6" idx="0"/>
          </p:cNvCxnSpPr>
          <p:nvPr/>
        </p:nvCxnSpPr>
        <p:spPr>
          <a:xfrm flipH="1">
            <a:off x="3810000" y="2359152"/>
            <a:ext cx="137160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6" idx="4"/>
            <a:endCxn id="9" idx="0"/>
          </p:cNvCxnSpPr>
          <p:nvPr/>
        </p:nvCxnSpPr>
        <p:spPr>
          <a:xfrm>
            <a:off x="3810000" y="4416552"/>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4"/>
            <a:endCxn id="10" idx="0"/>
          </p:cNvCxnSpPr>
          <p:nvPr/>
        </p:nvCxnSpPr>
        <p:spPr>
          <a:xfrm>
            <a:off x="5181600" y="4416552"/>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4"/>
            <a:endCxn id="11" idx="0"/>
          </p:cNvCxnSpPr>
          <p:nvPr/>
        </p:nvCxnSpPr>
        <p:spPr>
          <a:xfrm>
            <a:off x="6553200" y="4416552"/>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Shape 142"/>
          <p:cNvCxnSpPr>
            <a:stCxn id="9" idx="2"/>
            <a:endCxn id="5" idx="5"/>
          </p:cNvCxnSpPr>
          <p:nvPr/>
        </p:nvCxnSpPr>
        <p:spPr>
          <a:xfrm rot="5400000" flipH="1">
            <a:off x="2675287" y="3967640"/>
            <a:ext cx="710033" cy="1559392"/>
          </a:xfrm>
          <a:prstGeom prst="bentConnector3">
            <a:avLst>
              <a:gd name="adj1" fmla="val -32196"/>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Shape 144"/>
          <p:cNvCxnSpPr>
            <a:stCxn id="10" idx="2"/>
            <a:endCxn id="5" idx="4"/>
          </p:cNvCxnSpPr>
          <p:nvPr/>
        </p:nvCxnSpPr>
        <p:spPr>
          <a:xfrm rot="5400000" flipH="1">
            <a:off x="3276600" y="3197352"/>
            <a:ext cx="609600" cy="3200400"/>
          </a:xfrm>
          <a:prstGeom prst="bentConnector3">
            <a:avLst>
              <a:gd name="adj1" fmla="val -64063"/>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2"/>
            <a:endCxn id="5" idx="3"/>
          </p:cNvCxnSpPr>
          <p:nvPr/>
        </p:nvCxnSpPr>
        <p:spPr>
          <a:xfrm rot="5400000" flipH="1">
            <a:off x="3777479" y="2326632"/>
            <a:ext cx="710033" cy="4841408"/>
          </a:xfrm>
          <a:prstGeom prst="bentConnector3">
            <a:avLst>
              <a:gd name="adj1" fmla="val -84514"/>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4" name="Line Callout 1 23"/>
          <p:cNvSpPr/>
          <p:nvPr/>
        </p:nvSpPr>
        <p:spPr>
          <a:xfrm>
            <a:off x="5105400" y="5864352"/>
            <a:ext cx="2667000" cy="612648"/>
          </a:xfrm>
          <a:prstGeom prst="borderCallout1">
            <a:avLst>
              <a:gd name="adj1" fmla="val 18750"/>
              <a:gd name="adj2" fmla="val -8333"/>
              <a:gd name="adj3" fmla="val -97699"/>
              <a:gd name="adj4" fmla="val -8267"/>
            </a:avLst>
          </a:prstGeom>
          <a:ln w="254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Concept occurrences in the document </a:t>
            </a:r>
            <a:endParaRPr lang="en-US" b="1" dirty="0"/>
          </a:p>
        </p:txBody>
      </p:sp>
      <p:cxnSp>
        <p:nvCxnSpPr>
          <p:cNvPr id="25" name="Straight Connector 24"/>
          <p:cNvCxnSpPr/>
          <p:nvPr/>
        </p:nvCxnSpPr>
        <p:spPr>
          <a:xfrm>
            <a:off x="3962400" y="5254752"/>
            <a:ext cx="3810000" cy="0"/>
          </a:xfrm>
          <a:prstGeom prst="line">
            <a:avLst/>
          </a:prstGeom>
          <a:ln>
            <a:tailEnd type="non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676400" y="1444752"/>
            <a:ext cx="3124200" cy="646331"/>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Concept co-occurrence in the highest scoring passage</a:t>
            </a:r>
            <a:endParaRPr lang="en-US" b="1" dirty="0"/>
          </a:p>
        </p:txBody>
      </p:sp>
      <p:pic>
        <p:nvPicPr>
          <p:cNvPr id="27" name="Picture 2"/>
          <p:cNvPicPr>
            <a:picLocks noChangeAspect="1" noChangeArrowheads="1"/>
          </p:cNvPicPr>
          <p:nvPr/>
        </p:nvPicPr>
        <p:blipFill>
          <a:blip r:embed="rId2" cstate="print"/>
          <a:srcRect/>
          <a:stretch>
            <a:fillRect/>
          </a:stretch>
        </p:blipFill>
        <p:spPr bwMode="auto">
          <a:xfrm>
            <a:off x="5334000" y="1139952"/>
            <a:ext cx="3352800" cy="1268175"/>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28" name="Rounded Rectangle 27"/>
          <p:cNvSpPr/>
          <p:nvPr/>
        </p:nvSpPr>
        <p:spPr>
          <a:xfrm>
            <a:off x="7467600" y="1292352"/>
            <a:ext cx="1219200" cy="1524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987540" y="1620012"/>
            <a:ext cx="304800" cy="1524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7620000" y="1940052"/>
            <a:ext cx="304800" cy="1524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28" idx="2"/>
            <a:endCxn id="29" idx="3"/>
          </p:cNvCxnSpPr>
          <p:nvPr/>
        </p:nvCxnSpPr>
        <p:spPr>
          <a:xfrm flipH="1">
            <a:off x="7292340" y="1444752"/>
            <a:ext cx="784860" cy="251460"/>
          </a:xfrm>
          <a:prstGeom prst="line">
            <a:avLst/>
          </a:prstGeom>
          <a:ln w="38100">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8" idx="2"/>
            <a:endCxn id="30" idx="0"/>
          </p:cNvCxnSpPr>
          <p:nvPr/>
        </p:nvCxnSpPr>
        <p:spPr>
          <a:xfrm flipH="1">
            <a:off x="7772400" y="1444752"/>
            <a:ext cx="304800" cy="495300"/>
          </a:xfrm>
          <a:prstGeom prst="line">
            <a:avLst/>
          </a:prstGeom>
          <a:ln w="38100">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0" idx="0"/>
            <a:endCxn id="29" idx="3"/>
          </p:cNvCxnSpPr>
          <p:nvPr/>
        </p:nvCxnSpPr>
        <p:spPr>
          <a:xfrm flipH="1" flipV="1">
            <a:off x="7292340" y="1696212"/>
            <a:ext cx="480060" cy="243840"/>
          </a:xfrm>
          <a:prstGeom prst="line">
            <a:avLst/>
          </a:prstGeom>
          <a:ln w="38100">
            <a:tailEnd type="none"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886200" y="4492752"/>
            <a:ext cx="694421"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i="1" dirty="0" smtClean="0">
                <a:latin typeface="+mj-lt"/>
                <a:cs typeface="Times New Roman" pitchFamily="18" charset="0"/>
              </a:rPr>
              <a:t>dogs</a:t>
            </a:r>
            <a:endParaRPr lang="en-US" b="1" i="1" dirty="0">
              <a:latin typeface="+mj-lt"/>
              <a:cs typeface="Times New Roman" pitchFamily="18" charset="0"/>
            </a:endParaRPr>
          </a:p>
        </p:txBody>
      </p:sp>
      <p:sp>
        <p:nvSpPr>
          <p:cNvPr id="35" name="TextBox 34"/>
          <p:cNvSpPr txBox="1"/>
          <p:nvPr/>
        </p:nvSpPr>
        <p:spPr>
          <a:xfrm>
            <a:off x="5257800" y="4492752"/>
            <a:ext cx="580608"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i="1" dirty="0" smtClean="0">
                <a:latin typeface="+mj-lt"/>
                <a:cs typeface="Times New Roman" pitchFamily="18" charset="0"/>
              </a:rPr>
              <a:t>law</a:t>
            </a:r>
            <a:endParaRPr lang="en-US" b="1" i="1" dirty="0">
              <a:latin typeface="+mj-lt"/>
              <a:cs typeface="Times New Roman" pitchFamily="18" charset="0"/>
            </a:endParaRPr>
          </a:p>
        </p:txBody>
      </p:sp>
      <p:sp>
        <p:nvSpPr>
          <p:cNvPr id="36" name="TextBox 35"/>
          <p:cNvSpPr txBox="1"/>
          <p:nvPr/>
        </p:nvSpPr>
        <p:spPr>
          <a:xfrm>
            <a:off x="6629400" y="4492752"/>
            <a:ext cx="2076209"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i="1" dirty="0" smtClean="0">
                <a:latin typeface="+mj-lt"/>
                <a:cs typeface="Times New Roman" pitchFamily="18" charset="0"/>
              </a:rPr>
              <a:t>law enforcement</a:t>
            </a:r>
            <a:endParaRPr lang="en-US" b="1" i="1" dirty="0">
              <a:latin typeface="+mj-lt"/>
              <a:cs typeface="Times New Roman" pitchFamily="18" charset="0"/>
            </a:endParaRPr>
          </a:p>
        </p:txBody>
      </p:sp>
    </p:spTree>
    <p:extLst>
      <p:ext uri="{BB962C8B-B14F-4D97-AF65-F5344CB8AC3E}">
        <p14:creationId xmlns:p14="http://schemas.microsoft.com/office/powerpoint/2010/main" val="37516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P spid="30" grpId="0" animBg="1"/>
      <p:bldP spid="34" grpId="0" animBg="1"/>
      <p:bldP spid="35" grpId="0" animBg="1"/>
      <p:bldP spid="3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sp>
        <p:nvSpPr>
          <p:cNvPr id="5" name="Oval 4"/>
          <p:cNvSpPr/>
          <p:nvPr/>
        </p:nvSpPr>
        <p:spPr>
          <a:xfrm>
            <a:off x="1371600" y="3810000"/>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D</a:t>
            </a:r>
            <a:endParaRPr lang="en-US" b="1" dirty="0"/>
          </a:p>
        </p:txBody>
      </p:sp>
      <p:sp>
        <p:nvSpPr>
          <p:cNvPr id="6" name="Oval 5"/>
          <p:cNvSpPr/>
          <p:nvPr/>
        </p:nvSpPr>
        <p:spPr>
          <a:xfrm>
            <a:off x="3200400" y="3733800"/>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1</a:t>
            </a:r>
            <a:endParaRPr lang="en-US" sz="2400" b="1" dirty="0"/>
          </a:p>
        </p:txBody>
      </p:sp>
      <p:sp>
        <p:nvSpPr>
          <p:cNvPr id="7" name="Oval 6"/>
          <p:cNvSpPr/>
          <p:nvPr/>
        </p:nvSpPr>
        <p:spPr>
          <a:xfrm>
            <a:off x="4572000" y="3733800"/>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2</a:t>
            </a:r>
            <a:endParaRPr lang="en-US" sz="2400" b="1" dirty="0"/>
          </a:p>
        </p:txBody>
      </p:sp>
      <p:sp>
        <p:nvSpPr>
          <p:cNvPr id="8" name="Oval 7"/>
          <p:cNvSpPr/>
          <p:nvPr/>
        </p:nvSpPr>
        <p:spPr>
          <a:xfrm>
            <a:off x="5943600" y="3733800"/>
            <a:ext cx="7620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ym typeface="Symbol"/>
              </a:rPr>
              <a:t></a:t>
            </a:r>
            <a:r>
              <a:rPr lang="en-US" sz="2400" b="1" baseline="-25000" dirty="0" smtClean="0">
                <a:sym typeface="Symbol"/>
              </a:rPr>
              <a:t>n</a:t>
            </a:r>
            <a:endParaRPr lang="en-US" sz="2400" b="1" dirty="0"/>
          </a:p>
        </p:txBody>
      </p:sp>
      <p:sp>
        <p:nvSpPr>
          <p:cNvPr id="9" name="Flowchart: Process 8"/>
          <p:cNvSpPr/>
          <p:nvPr/>
        </p:nvSpPr>
        <p:spPr>
          <a:xfrm>
            <a:off x="3505200" y="4953000"/>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p:cNvSpPr/>
          <p:nvPr/>
        </p:nvSpPr>
        <p:spPr>
          <a:xfrm>
            <a:off x="4876800" y="4953000"/>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p:cNvSpPr/>
          <p:nvPr/>
        </p:nvSpPr>
        <p:spPr>
          <a:xfrm>
            <a:off x="6248400" y="4953000"/>
            <a:ext cx="152400" cy="15240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p:cNvSpPr/>
          <p:nvPr/>
        </p:nvSpPr>
        <p:spPr>
          <a:xfrm>
            <a:off x="4876800" y="2209800"/>
            <a:ext cx="152400" cy="152400"/>
          </a:xfrm>
          <a:prstGeom prst="flowChartProcess">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3430" y="3805535"/>
            <a:ext cx="453970" cy="461665"/>
          </a:xfrm>
          <a:prstGeom prst="rect">
            <a:avLst/>
          </a:prstGeom>
          <a:noFill/>
        </p:spPr>
        <p:txBody>
          <a:bodyPr wrap="none" rtlCol="0">
            <a:spAutoFit/>
          </a:bodyPr>
          <a:lstStyle/>
          <a:p>
            <a:r>
              <a:rPr lang="en-US" sz="2400" b="1" dirty="0" smtClean="0">
                <a:solidFill>
                  <a:schemeClr val="accent1">
                    <a:lumMod val="50000"/>
                  </a:schemeClr>
                </a:solidFill>
              </a:rPr>
              <a:t>…</a:t>
            </a:r>
            <a:endParaRPr lang="en-US" b="1" dirty="0">
              <a:solidFill>
                <a:schemeClr val="accent1">
                  <a:lumMod val="50000"/>
                </a:schemeClr>
              </a:solidFill>
            </a:endParaRPr>
          </a:p>
        </p:txBody>
      </p:sp>
      <p:cxnSp>
        <p:nvCxnSpPr>
          <p:cNvPr id="14" name="Shape 13"/>
          <p:cNvCxnSpPr>
            <a:stCxn id="12" idx="1"/>
            <a:endCxn id="5" idx="0"/>
          </p:cNvCxnSpPr>
          <p:nvPr/>
        </p:nvCxnSpPr>
        <p:spPr>
          <a:xfrm rot="10800000" flipV="1">
            <a:off x="1752600" y="2286000"/>
            <a:ext cx="3124200" cy="1524000"/>
          </a:xfrm>
          <a:prstGeom prst="bentConnector2">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2" idx="2"/>
            <a:endCxn id="7" idx="0"/>
          </p:cNvCxnSpPr>
          <p:nvPr/>
        </p:nvCxnSpPr>
        <p:spPr>
          <a:xfrm>
            <a:off x="4953000" y="2362200"/>
            <a:ext cx="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2"/>
            <a:endCxn id="8" idx="0"/>
          </p:cNvCxnSpPr>
          <p:nvPr/>
        </p:nvCxnSpPr>
        <p:spPr>
          <a:xfrm>
            <a:off x="4953000" y="2362200"/>
            <a:ext cx="137160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2"/>
            <a:endCxn id="6" idx="0"/>
          </p:cNvCxnSpPr>
          <p:nvPr/>
        </p:nvCxnSpPr>
        <p:spPr>
          <a:xfrm flipH="1">
            <a:off x="3581400" y="2362200"/>
            <a:ext cx="1371600" cy="1371600"/>
          </a:xfrm>
          <a:prstGeom prst="line">
            <a:avLst/>
          </a:prstGeom>
          <a:ln w="38100">
            <a:solidFill>
              <a:schemeClr val="bg2">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6" idx="4"/>
            <a:endCxn id="9" idx="0"/>
          </p:cNvCxnSpPr>
          <p:nvPr/>
        </p:nvCxnSpPr>
        <p:spPr>
          <a:xfrm>
            <a:off x="3581400" y="4419600"/>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4"/>
            <a:endCxn id="10" idx="0"/>
          </p:cNvCxnSpPr>
          <p:nvPr/>
        </p:nvCxnSpPr>
        <p:spPr>
          <a:xfrm>
            <a:off x="4953000" y="4419600"/>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4"/>
            <a:endCxn id="11" idx="0"/>
          </p:cNvCxnSpPr>
          <p:nvPr/>
        </p:nvCxnSpPr>
        <p:spPr>
          <a:xfrm>
            <a:off x="6324600" y="4419600"/>
            <a:ext cx="0" cy="533400"/>
          </a:xfrm>
          <a:prstGeom prst="line">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Shape 142"/>
          <p:cNvCxnSpPr>
            <a:stCxn id="9" idx="2"/>
            <a:endCxn id="5" idx="5"/>
          </p:cNvCxnSpPr>
          <p:nvPr/>
        </p:nvCxnSpPr>
        <p:spPr>
          <a:xfrm rot="5400000" flipH="1">
            <a:off x="2446687" y="3970688"/>
            <a:ext cx="710033" cy="1559392"/>
          </a:xfrm>
          <a:prstGeom prst="bentConnector3">
            <a:avLst>
              <a:gd name="adj1" fmla="val -32196"/>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Shape 144"/>
          <p:cNvCxnSpPr>
            <a:stCxn id="10" idx="2"/>
            <a:endCxn id="5" idx="4"/>
          </p:cNvCxnSpPr>
          <p:nvPr/>
        </p:nvCxnSpPr>
        <p:spPr>
          <a:xfrm rot="5400000" flipH="1">
            <a:off x="3048000" y="3200400"/>
            <a:ext cx="609600" cy="3200400"/>
          </a:xfrm>
          <a:prstGeom prst="bentConnector3">
            <a:avLst>
              <a:gd name="adj1" fmla="val -64063"/>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2"/>
            <a:endCxn id="5" idx="3"/>
          </p:cNvCxnSpPr>
          <p:nvPr/>
        </p:nvCxnSpPr>
        <p:spPr>
          <a:xfrm rot="5400000" flipH="1">
            <a:off x="3548879" y="2329680"/>
            <a:ext cx="710033" cy="4841408"/>
          </a:xfrm>
          <a:prstGeom prst="bentConnector3">
            <a:avLst>
              <a:gd name="adj1" fmla="val -84514"/>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10000" y="4495800"/>
            <a:ext cx="1085714" cy="361905"/>
          </a:xfrm>
          <a:prstGeom prst="rect">
            <a:avLst/>
          </a:prstGeom>
          <a:noFill/>
        </p:spPr>
      </p:pic>
      <p:pic>
        <p:nvPicPr>
          <p:cNvPr id="25"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81600" y="4495800"/>
            <a:ext cx="1085714" cy="361905"/>
          </a:xfrm>
          <a:prstGeom prst="rect">
            <a:avLst/>
          </a:prstGeom>
          <a:noFill/>
        </p:spPr>
      </p:pic>
      <p:pic>
        <p:nvPicPr>
          <p:cNvPr id="26"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53200" y="4495800"/>
            <a:ext cx="1100952" cy="361905"/>
          </a:xfrm>
          <a:prstGeom prst="rect">
            <a:avLst/>
          </a:prstGeom>
          <a:noFill/>
        </p:spPr>
      </p:pic>
      <p:pic>
        <p:nvPicPr>
          <p:cNvPr id="27"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57800" y="1371600"/>
            <a:ext cx="3048000" cy="934387"/>
          </a:xfrm>
          <a:prstGeom prst="rect">
            <a:avLst/>
          </a:prstGeom>
          <a:noFill/>
        </p:spPr>
      </p:pic>
      <p:sp>
        <p:nvSpPr>
          <p:cNvPr id="28" name="Line Callout 1 27"/>
          <p:cNvSpPr/>
          <p:nvPr/>
        </p:nvSpPr>
        <p:spPr>
          <a:xfrm>
            <a:off x="6781800" y="5715000"/>
            <a:ext cx="1524000" cy="457200"/>
          </a:xfrm>
          <a:prstGeom prst="borderCallout1">
            <a:avLst>
              <a:gd name="adj1" fmla="val 18750"/>
              <a:gd name="adj2" fmla="val -8333"/>
              <a:gd name="adj3" fmla="val -97699"/>
              <a:gd name="adj4" fmla="val -8267"/>
            </a:avLst>
          </a:prstGeom>
          <a:ln w="254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Local Factors</a:t>
            </a:r>
            <a:endParaRPr lang="en-US" b="1" dirty="0"/>
          </a:p>
        </p:txBody>
      </p:sp>
      <p:cxnSp>
        <p:nvCxnSpPr>
          <p:cNvPr id="29" name="Straight Connector 28"/>
          <p:cNvCxnSpPr/>
          <p:nvPr/>
        </p:nvCxnSpPr>
        <p:spPr>
          <a:xfrm>
            <a:off x="3733800" y="5257800"/>
            <a:ext cx="3810000" cy="0"/>
          </a:xfrm>
          <a:prstGeom prst="line">
            <a:avLst/>
          </a:prstGeom>
          <a:ln>
            <a:tailEnd type="none"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429000" y="1752600"/>
            <a:ext cx="1524000" cy="369332"/>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Global Factor</a:t>
            </a:r>
            <a:endParaRPr lang="en-US" b="1" dirty="0"/>
          </a:p>
        </p:txBody>
      </p:sp>
      <p:pic>
        <p:nvPicPr>
          <p:cNvPr id="31"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06800" y="4546600"/>
            <a:ext cx="205154" cy="533399"/>
          </a:xfrm>
          <a:prstGeom prst="rect">
            <a:avLst/>
          </a:prstGeom>
          <a:noFill/>
        </p:spPr>
      </p:pic>
      <p:pic>
        <p:nvPicPr>
          <p:cNvPr id="32"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78400" y="4559301"/>
            <a:ext cx="205154" cy="533399"/>
          </a:xfrm>
          <a:prstGeom prst="rect">
            <a:avLst/>
          </a:prstGeom>
          <a:noFill/>
        </p:spPr>
      </p:pic>
      <p:pic>
        <p:nvPicPr>
          <p:cNvPr id="33"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350000" y="4559300"/>
            <a:ext cx="205154" cy="533399"/>
          </a:xfrm>
          <a:prstGeom prst="rect">
            <a:avLst/>
          </a:prstGeom>
          <a:noFill/>
        </p:spPr>
      </p:pic>
      <p:pic>
        <p:nvPicPr>
          <p:cNvPr id="34"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29200" y="1828800"/>
            <a:ext cx="205154" cy="533399"/>
          </a:xfrm>
          <a:prstGeom prst="rect">
            <a:avLst/>
          </a:prstGeom>
          <a:noFill/>
        </p:spPr>
      </p:pic>
    </p:spTree>
    <p:extLst>
      <p:ext uri="{BB962C8B-B14F-4D97-AF65-F5344CB8AC3E}">
        <p14:creationId xmlns:p14="http://schemas.microsoft.com/office/powerpoint/2010/main" val="39622028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pic>
        <p:nvPicPr>
          <p:cNvPr id="5" name="Picture 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35231" y="2590800"/>
            <a:ext cx="4722769" cy="1447800"/>
          </a:xfrm>
          <a:prstGeom prst="rect">
            <a:avLst/>
          </a:prstGeom>
          <a:noFill/>
        </p:spPr>
      </p:pic>
      <p:sp>
        <p:nvSpPr>
          <p:cNvPr id="6" name="Rounded Rectangle 5"/>
          <p:cNvSpPr/>
          <p:nvPr/>
        </p:nvSpPr>
        <p:spPr>
          <a:xfrm>
            <a:off x="1981200" y="2819400"/>
            <a:ext cx="1295400" cy="9144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ne Callout 1 6"/>
          <p:cNvSpPr/>
          <p:nvPr/>
        </p:nvSpPr>
        <p:spPr>
          <a:xfrm>
            <a:off x="2895600" y="4114800"/>
            <a:ext cx="2819400" cy="612648"/>
          </a:xfrm>
          <a:prstGeom prst="borderCallout1">
            <a:avLst>
              <a:gd name="adj1" fmla="val 18750"/>
              <a:gd name="adj2" fmla="val -8333"/>
              <a:gd name="adj3" fmla="val -54168"/>
              <a:gd name="adj4" fmla="val -2566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accent1">
                    <a:lumMod val="50000"/>
                  </a:schemeClr>
                </a:solidFill>
              </a:rPr>
              <a:t>Highest scoring passage in the document</a:t>
            </a:r>
            <a:endParaRPr lang="en-US" b="1" dirty="0">
              <a:solidFill>
                <a:schemeClr val="accent1">
                  <a:lumMod val="50000"/>
                </a:schemeClr>
              </a:solidFill>
            </a:endParaRPr>
          </a:p>
        </p:txBody>
      </p:sp>
      <p:sp>
        <p:nvSpPr>
          <p:cNvPr id="8" name="TextBox 7"/>
          <p:cNvSpPr txBox="1"/>
          <p:nvPr/>
        </p:nvSpPr>
        <p:spPr>
          <a:xfrm>
            <a:off x="685800" y="1371600"/>
            <a:ext cx="2362200" cy="461665"/>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Global Factor</a:t>
            </a:r>
            <a:endParaRPr lang="en-US" sz="2400" b="1" dirty="0"/>
          </a:p>
        </p:txBody>
      </p:sp>
    </p:spTree>
    <p:extLst>
      <p:ext uri="{BB962C8B-B14F-4D97-AF65-F5344CB8AC3E}">
        <p14:creationId xmlns:p14="http://schemas.microsoft.com/office/powerpoint/2010/main" val="19921896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sp>
        <p:nvSpPr>
          <p:cNvPr id="5" name="TextBox 4"/>
          <p:cNvSpPr txBox="1"/>
          <p:nvPr/>
        </p:nvSpPr>
        <p:spPr>
          <a:xfrm>
            <a:off x="685800" y="1371600"/>
            <a:ext cx="2362200" cy="461665"/>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Global Factor</a:t>
            </a:r>
            <a:endParaRPr lang="en-US" sz="2400" b="1" dirty="0"/>
          </a:p>
        </p:txBody>
      </p:sp>
      <p:pic>
        <p:nvPicPr>
          <p:cNvPr id="6" name="Picture 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35231" y="2590800"/>
            <a:ext cx="4722769" cy="1447800"/>
          </a:xfrm>
          <a:prstGeom prst="rect">
            <a:avLst/>
          </a:prstGeom>
          <a:noFill/>
        </p:spPr>
      </p:pic>
      <p:sp>
        <p:nvSpPr>
          <p:cNvPr id="7" name="Rounded Rectangle 6"/>
          <p:cNvSpPr/>
          <p:nvPr/>
        </p:nvSpPr>
        <p:spPr>
          <a:xfrm>
            <a:off x="5356860" y="2773680"/>
            <a:ext cx="1524000" cy="6858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Callout 1 7"/>
          <p:cNvSpPr/>
          <p:nvPr/>
        </p:nvSpPr>
        <p:spPr>
          <a:xfrm>
            <a:off x="6553200" y="3657600"/>
            <a:ext cx="2286000" cy="612648"/>
          </a:xfrm>
          <a:prstGeom prst="borderCallout1">
            <a:avLst>
              <a:gd name="adj1" fmla="val 18750"/>
              <a:gd name="adj2" fmla="val -8333"/>
              <a:gd name="adj3" fmla="val -24317"/>
              <a:gd name="adj4" fmla="val -2833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accent1">
                    <a:lumMod val="50000"/>
                  </a:schemeClr>
                </a:solidFill>
              </a:rPr>
              <a:t>Passage </a:t>
            </a:r>
          </a:p>
          <a:p>
            <a:pPr algn="ctr"/>
            <a:r>
              <a:rPr lang="en-US" b="1" dirty="0" smtClean="0">
                <a:solidFill>
                  <a:schemeClr val="accent1">
                    <a:lumMod val="50000"/>
                  </a:schemeClr>
                </a:solidFill>
              </a:rPr>
              <a:t>Matching Function</a:t>
            </a:r>
            <a:endParaRPr lang="en-US" b="1" dirty="0">
              <a:solidFill>
                <a:schemeClr val="accent1">
                  <a:lumMod val="50000"/>
                </a:schemeClr>
              </a:solidFill>
            </a:endParaRPr>
          </a:p>
        </p:txBody>
      </p:sp>
    </p:spTree>
    <p:extLst>
      <p:ext uri="{BB962C8B-B14F-4D97-AF65-F5344CB8AC3E}">
        <p14:creationId xmlns:p14="http://schemas.microsoft.com/office/powerpoint/2010/main" val="4348802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sp>
        <p:nvSpPr>
          <p:cNvPr id="5" name="TextBox 4"/>
          <p:cNvSpPr txBox="1"/>
          <p:nvPr/>
        </p:nvSpPr>
        <p:spPr>
          <a:xfrm>
            <a:off x="685800" y="1371600"/>
            <a:ext cx="2362200" cy="461665"/>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Global Factor</a:t>
            </a:r>
            <a:endParaRPr lang="en-US" sz="2400" b="1" dirty="0"/>
          </a:p>
        </p:txBody>
      </p:sp>
      <p:pic>
        <p:nvPicPr>
          <p:cNvPr id="6" name="Picture 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35231" y="2590800"/>
            <a:ext cx="4722769" cy="1447800"/>
          </a:xfrm>
          <a:prstGeom prst="rect">
            <a:avLst/>
          </a:prstGeom>
          <a:noFill/>
        </p:spPr>
      </p:pic>
      <p:sp>
        <p:nvSpPr>
          <p:cNvPr id="7" name="Rounded Rectangle 6"/>
          <p:cNvSpPr/>
          <p:nvPr/>
        </p:nvSpPr>
        <p:spPr>
          <a:xfrm>
            <a:off x="4114800" y="2743200"/>
            <a:ext cx="1295400" cy="7620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Callout 1 7"/>
          <p:cNvSpPr/>
          <p:nvPr/>
        </p:nvSpPr>
        <p:spPr>
          <a:xfrm>
            <a:off x="5257800" y="3730752"/>
            <a:ext cx="2286000" cy="612648"/>
          </a:xfrm>
          <a:prstGeom prst="borderCallout1">
            <a:avLst>
              <a:gd name="adj1" fmla="val 18750"/>
              <a:gd name="adj2" fmla="val -8333"/>
              <a:gd name="adj3" fmla="val -24317"/>
              <a:gd name="adj4" fmla="val -2833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accent1">
                    <a:lumMod val="50000"/>
                  </a:schemeClr>
                </a:solidFill>
              </a:rPr>
              <a:t>Query-Dependent</a:t>
            </a:r>
          </a:p>
          <a:p>
            <a:pPr algn="ctr"/>
            <a:r>
              <a:rPr lang="en-US" b="1" dirty="0" smtClean="0">
                <a:solidFill>
                  <a:schemeClr val="accent1">
                    <a:lumMod val="50000"/>
                  </a:schemeClr>
                </a:solidFill>
              </a:rPr>
              <a:t>Concept Weight</a:t>
            </a:r>
            <a:endParaRPr lang="en-US" b="1" dirty="0">
              <a:solidFill>
                <a:schemeClr val="accent1">
                  <a:lumMod val="50000"/>
                </a:schemeClr>
              </a:solidFill>
            </a:endParaRPr>
          </a:p>
        </p:txBody>
      </p:sp>
    </p:spTree>
    <p:extLst>
      <p:ext uri="{BB962C8B-B14F-4D97-AF65-F5344CB8AC3E}">
        <p14:creationId xmlns:p14="http://schemas.microsoft.com/office/powerpoint/2010/main" val="25591726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sp>
        <p:nvSpPr>
          <p:cNvPr id="5" name="Rectangle 4"/>
          <p:cNvSpPr/>
          <p:nvPr/>
        </p:nvSpPr>
        <p:spPr>
          <a:xfrm>
            <a:off x="838200" y="1524000"/>
            <a:ext cx="7696200" cy="3046988"/>
          </a:xfrm>
          <a:prstGeom prst="rect">
            <a:avLst/>
          </a:prstGeom>
        </p:spPr>
        <p:txBody>
          <a:bodyPr wrap="square">
            <a:spAutoFit/>
          </a:bodyPr>
          <a:lstStyle/>
          <a:p>
            <a:r>
              <a:rPr lang="en-US" sz="2400" b="1" dirty="0" smtClean="0"/>
              <a:t>Non-parameterized query </a:t>
            </a:r>
            <a:r>
              <a:rPr lang="en-US" sz="2400" b="1" dirty="0" err="1" smtClean="0"/>
              <a:t>hypergraph</a:t>
            </a:r>
            <a:endParaRPr lang="en-US" sz="2400" b="1" dirty="0" smtClean="0"/>
          </a:p>
          <a:p>
            <a:pPr lvl="1"/>
            <a:r>
              <a:rPr lang="en-US" sz="2400" i="1" dirty="0" smtClean="0"/>
              <a:t>Assume equal concept weights</a:t>
            </a:r>
          </a:p>
          <a:p>
            <a:pPr lvl="1"/>
            <a:r>
              <a:rPr lang="en-US" sz="2400" i="1" dirty="0" smtClean="0"/>
              <a:t>All local factors are equally weighted</a:t>
            </a:r>
          </a:p>
          <a:p>
            <a:pPr lvl="1"/>
            <a:r>
              <a:rPr lang="en-US" sz="2400" i="1" dirty="0" smtClean="0"/>
              <a:t>An additional weight for the global factor</a:t>
            </a:r>
          </a:p>
          <a:p>
            <a:r>
              <a:rPr lang="en-US" sz="2400" b="1" dirty="0" smtClean="0"/>
              <a:t>Parameterized query </a:t>
            </a:r>
            <a:r>
              <a:rPr lang="en-US" sz="2400" b="1" dirty="0" err="1" smtClean="0"/>
              <a:t>hypergraph</a:t>
            </a:r>
            <a:endParaRPr lang="en-US" sz="2400" b="1" dirty="0" smtClean="0"/>
          </a:p>
          <a:p>
            <a:pPr lvl="1"/>
            <a:r>
              <a:rPr lang="en-US" sz="2400" i="1" dirty="0" smtClean="0"/>
              <a:t>Concepts are parameterized using importance features</a:t>
            </a:r>
          </a:p>
          <a:p>
            <a:pPr lvl="1"/>
            <a:r>
              <a:rPr lang="en-US" sz="2400" i="1" dirty="0" smtClean="0"/>
              <a:t>Twice as many parameters as in the parameterized concept weighting</a:t>
            </a:r>
            <a:endParaRPr lang="en-US" sz="2400" i="1" dirty="0"/>
          </a:p>
        </p:txBody>
      </p:sp>
    </p:spTree>
    <p:extLst>
      <p:ext uri="{BB962C8B-B14F-4D97-AF65-F5344CB8AC3E}">
        <p14:creationId xmlns:p14="http://schemas.microsoft.com/office/powerpoint/2010/main" val="25777678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pic>
        <p:nvPicPr>
          <p:cNvPr id="5" name="Picture 2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00200" y="3733800"/>
            <a:ext cx="5410476" cy="1073333"/>
          </a:xfrm>
          <a:prstGeom prst="rect">
            <a:avLst/>
          </a:prstGeom>
          <a:noFill/>
        </p:spPr>
      </p:pic>
      <p:pic>
        <p:nvPicPr>
          <p:cNvPr id="6" name="Picture 1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2514600"/>
            <a:ext cx="6440000" cy="1073333"/>
          </a:xfrm>
          <a:prstGeom prst="rect">
            <a:avLst/>
          </a:prstGeom>
          <a:noFill/>
        </p:spPr>
      </p:pic>
      <p:sp>
        <p:nvSpPr>
          <p:cNvPr id="7" name="TextBox 6"/>
          <p:cNvSpPr txBox="1"/>
          <p:nvPr/>
        </p:nvSpPr>
        <p:spPr>
          <a:xfrm>
            <a:off x="7010400" y="2584270"/>
            <a:ext cx="1828800" cy="400110"/>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smtClean="0"/>
              <a:t>Local Factors</a:t>
            </a:r>
            <a:endParaRPr lang="en-US" sz="2000" b="1" dirty="0"/>
          </a:p>
        </p:txBody>
      </p:sp>
      <p:sp>
        <p:nvSpPr>
          <p:cNvPr id="8" name="TextBox 7"/>
          <p:cNvSpPr txBox="1"/>
          <p:nvPr/>
        </p:nvSpPr>
        <p:spPr>
          <a:xfrm>
            <a:off x="7010400" y="3955870"/>
            <a:ext cx="1828800" cy="400110"/>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smtClean="0"/>
              <a:t>Global Factor</a:t>
            </a:r>
            <a:endParaRPr lang="en-US" sz="2000" b="1" dirty="0"/>
          </a:p>
        </p:txBody>
      </p:sp>
      <p:sp>
        <p:nvSpPr>
          <p:cNvPr id="9" name="Rounded Rectangle 8"/>
          <p:cNvSpPr/>
          <p:nvPr/>
        </p:nvSpPr>
        <p:spPr>
          <a:xfrm>
            <a:off x="3352800" y="2590800"/>
            <a:ext cx="609600" cy="53340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71700" y="1447800"/>
            <a:ext cx="2971800" cy="707886"/>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smtClean="0"/>
              <a:t>Document-level Parameters</a:t>
            </a:r>
            <a:endParaRPr lang="en-US" sz="2000" b="1" dirty="0"/>
          </a:p>
        </p:txBody>
      </p:sp>
      <p:cxnSp>
        <p:nvCxnSpPr>
          <p:cNvPr id="11" name="Straight Connector 10"/>
          <p:cNvCxnSpPr>
            <a:stCxn id="10" idx="2"/>
            <a:endCxn id="9" idx="0"/>
          </p:cNvCxnSpPr>
          <p:nvPr/>
        </p:nvCxnSpPr>
        <p:spPr>
          <a:xfrm>
            <a:off x="3657600" y="2155686"/>
            <a:ext cx="0" cy="435114"/>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939540" y="3840480"/>
            <a:ext cx="609600" cy="53340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2" idx="2"/>
            <a:endCxn id="14" idx="0"/>
          </p:cNvCxnSpPr>
          <p:nvPr/>
        </p:nvCxnSpPr>
        <p:spPr>
          <a:xfrm flipH="1">
            <a:off x="4229100" y="4373880"/>
            <a:ext cx="15240" cy="655320"/>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43200" y="5029200"/>
            <a:ext cx="2971800" cy="707886"/>
          </a:xfrm>
          <a:prstGeom prst="rect">
            <a:avLst/>
          </a:prstGeom>
          <a:ln w="2540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smtClean="0"/>
              <a:t>Passage-level Parameters</a:t>
            </a:r>
            <a:endParaRPr lang="en-US" sz="2000" b="1" dirty="0"/>
          </a:p>
        </p:txBody>
      </p:sp>
    </p:spTree>
    <p:extLst>
      <p:ext uri="{BB962C8B-B14F-4D97-AF65-F5344CB8AC3E}">
        <p14:creationId xmlns:p14="http://schemas.microsoft.com/office/powerpoint/2010/main" val="234684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2" grpId="1" animBg="1"/>
      <p:bldP spid="12" grpId="2" animBg="1"/>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pic>
        <p:nvPicPr>
          <p:cNvPr id="6" name="Content Placeholder 5"/>
          <p:cNvPicPr>
            <a:picLocks noGrp="1" noChangeAspect="1"/>
          </p:cNvPicPr>
          <p:nvPr>
            <p:ph idx="13"/>
          </p:nvPr>
        </p:nvPicPr>
        <p:blipFill>
          <a:blip r:embed="rId2" cstate="print"/>
          <a:stretch>
            <a:fillRect/>
          </a:stretch>
        </p:blipFill>
        <p:spPr>
          <a:xfrm>
            <a:off x="457200" y="1804525"/>
            <a:ext cx="8229600" cy="3888712"/>
          </a:xfrm>
          <a:prstGeom prst="rect">
            <a:avLst/>
          </a:prstGeom>
        </p:spPr>
      </p:pic>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88401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Length Distribution of TREC/Web Queries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8229600" cy="1143000"/>
              </a:xfrm>
            </p:spPr>
            <p:txBody>
              <a:bodyPr>
                <a:normAutofit fontScale="85000" lnSpcReduction="20000"/>
              </a:bodyPr>
              <a:lstStyle/>
              <a:p>
                <a:r>
                  <a:rPr lang="en-US" dirty="0" smtClean="0"/>
                  <a:t>Power law distribution: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m:t>
                        </m:r>
                        <m:r>
                          <a:rPr lang="en-US" b="0" i="1" smtClean="0">
                            <a:latin typeface="Cambria Math" panose="02040503050406030204" pitchFamily="18" charset="0"/>
                          </a:rPr>
                          <m:t>𝑠</m:t>
                        </m:r>
                      </m:sup>
                    </m:sSup>
                  </m:oMath>
                </a14:m>
                <a:r>
                  <a:rPr lang="en-US" dirty="0" smtClean="0"/>
                  <a:t> for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𝑜</m:t>
                        </m:r>
                      </m:sub>
                    </m:sSub>
                  </m:oMath>
                </a14:m>
                <a:endParaRPr lang="en-US" b="0" dirty="0" smtClean="0"/>
              </a:p>
              <a:p>
                <a:pPr lvl="1"/>
                <a14:m>
                  <m:oMath xmlns:m="http://schemas.openxmlformats.org/officeDocument/2006/math">
                    <m:r>
                      <a:rPr lang="en-US" i="1" dirty="0" smtClean="0">
                        <a:latin typeface="Cambria Math" panose="02040503050406030204" pitchFamily="18" charset="0"/>
                      </a:rPr>
                      <m:t>𝐶</m:t>
                    </m:r>
                  </m:oMath>
                </a14:m>
                <a:r>
                  <a:rPr lang="en-US" dirty="0" smtClean="0"/>
                  <a:t> is normalizing constant, </a:t>
                </a:r>
                <a14:m>
                  <m:oMath xmlns:m="http://schemas.openxmlformats.org/officeDocument/2006/math">
                    <m:r>
                      <a:rPr lang="en-US" i="1" dirty="0" smtClean="0">
                        <a:latin typeface="Cambria Math" panose="02040503050406030204" pitchFamily="18" charset="0"/>
                      </a:rPr>
                      <m:t>𝑠</m:t>
                    </m:r>
                  </m:oMath>
                </a14:m>
                <a:r>
                  <a:rPr lang="en-US" dirty="0" smtClean="0"/>
                  <a:t> is slope,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0</m:t>
                        </m:r>
                      </m:sub>
                    </m:sSub>
                  </m:oMath>
                </a14:m>
                <a:r>
                  <a:rPr lang="en-US" dirty="0" smtClean="0"/>
                  <a:t> is lower bound from which power law holds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8229600" cy="1143000"/>
              </a:xfrm>
              <a:blipFill rotWithShape="0">
                <a:blip r:embed="rId2" cstate="print"/>
                <a:stretch>
                  <a:fillRect l="-1259" t="-11170" b="-6915"/>
                </a:stretch>
              </a:blipFill>
            </p:spPr>
            <p:txBody>
              <a:bodyPr/>
              <a:lstStyle/>
              <a:p>
                <a:r>
                  <a:rPr lang="en-US">
                    <a:noFill/>
                  </a:rPr>
                  <a:t> </a:t>
                </a:r>
              </a:p>
            </p:txBody>
          </p:sp>
        </mc:Fallback>
      </mc:AlternateContent>
      <p:pic>
        <p:nvPicPr>
          <p:cNvPr id="5" name="Content Placeholder 3"/>
          <p:cNvPicPr>
            <a:picLocks noChangeAspect="1"/>
          </p:cNvPicPr>
          <p:nvPr/>
        </p:nvPicPr>
        <p:blipFill>
          <a:blip r:embed="rId3" cstate="print"/>
          <a:stretch>
            <a:fillRect/>
          </a:stretch>
        </p:blipFill>
        <p:spPr>
          <a:xfrm>
            <a:off x="2081438" y="2454660"/>
            <a:ext cx="4890220" cy="3717540"/>
          </a:xfrm>
          <a:prstGeom prst="rect">
            <a:avLst/>
          </a:prstGeom>
        </p:spPr>
      </p:pic>
      <p:sp>
        <p:nvSpPr>
          <p:cNvPr id="4" name="Rectangle 3"/>
          <p:cNvSpPr/>
          <p:nvPr/>
        </p:nvSpPr>
        <p:spPr>
          <a:xfrm>
            <a:off x="7303097" y="43934"/>
            <a:ext cx="1851789" cy="369332"/>
          </a:xfrm>
          <a:prstGeom prst="rect">
            <a:avLst/>
          </a:prstGeom>
        </p:spPr>
        <p:txBody>
          <a:bodyPr wrap="none">
            <a:spAutoFit/>
          </a:bodyPr>
          <a:lstStyle/>
          <a:p>
            <a:r>
              <a:rPr lang="en-US" dirty="0" smtClean="0">
                <a:solidFill>
                  <a:srgbClr val="0000FF"/>
                </a:solidFill>
                <a:latin typeface="CMR10"/>
              </a:rPr>
              <a:t>AK08</a:t>
            </a:r>
            <a:r>
              <a:rPr lang="en-US" dirty="0">
                <a:solidFill>
                  <a:srgbClr val="000000"/>
                </a:solidFill>
                <a:latin typeface="CMR10"/>
              </a:rPr>
              <a:t>, </a:t>
            </a:r>
            <a:r>
              <a:rPr lang="en-US" dirty="0">
                <a:solidFill>
                  <a:srgbClr val="0000FF"/>
                </a:solidFill>
                <a:latin typeface="CMR10"/>
              </a:rPr>
              <a:t>BWLK10</a:t>
            </a:r>
            <a:endParaRPr lang="en-US" dirty="0"/>
          </a:p>
        </p:txBody>
      </p:sp>
    </p:spTree>
    <p:extLst>
      <p:ext uri="{BB962C8B-B14F-4D97-AF65-F5344CB8AC3E}">
        <p14:creationId xmlns:p14="http://schemas.microsoft.com/office/powerpoint/2010/main" val="12374783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pic>
        <p:nvPicPr>
          <p:cNvPr id="10242" name="Picture 2"/>
          <p:cNvPicPr>
            <a:picLocks noChangeAspect="1" noChangeArrowheads="1"/>
          </p:cNvPicPr>
          <p:nvPr/>
        </p:nvPicPr>
        <p:blipFill>
          <a:blip r:embed="rId2" cstate="print"/>
          <a:srcRect/>
          <a:stretch>
            <a:fillRect/>
          </a:stretch>
        </p:blipFill>
        <p:spPr bwMode="auto">
          <a:xfrm>
            <a:off x="304800" y="1295400"/>
            <a:ext cx="8610600" cy="3909071"/>
          </a:xfrm>
          <a:prstGeom prst="rect">
            <a:avLst/>
          </a:prstGeom>
          <a:noFill/>
          <a:ln w="9525">
            <a:noFill/>
            <a:miter lim="800000"/>
            <a:headEnd/>
            <a:tailEnd/>
          </a:ln>
        </p:spPr>
      </p:pic>
      <p:sp>
        <p:nvSpPr>
          <p:cNvPr id="7" name="Minus 6"/>
          <p:cNvSpPr/>
          <p:nvPr/>
        </p:nvSpPr>
        <p:spPr>
          <a:xfrm>
            <a:off x="3124200" y="5181600"/>
            <a:ext cx="22860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7"/>
          <p:cNvSpPr/>
          <p:nvPr/>
        </p:nvSpPr>
        <p:spPr>
          <a:xfrm>
            <a:off x="3200400" y="3352800"/>
            <a:ext cx="22860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7582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Source Formulation</a:t>
            </a:r>
          </a:p>
        </p:txBody>
      </p:sp>
      <p:sp>
        <p:nvSpPr>
          <p:cNvPr id="3" name="Content Placeholder 2"/>
          <p:cNvSpPr>
            <a:spLocks noGrp="1"/>
          </p:cNvSpPr>
          <p:nvPr>
            <p:ph idx="13"/>
          </p:nvPr>
        </p:nvSpPr>
        <p:spPr/>
        <p:txBody>
          <a:bodyPr/>
          <a:lstStyle/>
          <a:p>
            <a:r>
              <a:rPr lang="en-US" dirty="0" smtClean="0"/>
              <a:t>Simultaneously perform query weighting and query expansion across multiple information sources to optimize</a:t>
            </a:r>
          </a:p>
          <a:p>
            <a:pPr lvl="1"/>
            <a:r>
              <a:rPr lang="en-US" dirty="0" smtClean="0"/>
              <a:t>Effectiveness</a:t>
            </a:r>
          </a:p>
          <a:p>
            <a:pPr lvl="1"/>
            <a:r>
              <a:rPr lang="en-US" dirty="0" smtClean="0"/>
              <a:t>Efficiency</a:t>
            </a:r>
          </a:p>
          <a:p>
            <a:pPr lvl="1"/>
            <a:r>
              <a:rPr lang="en-US" dirty="0" smtClean="0"/>
              <a:t>Result diversity</a:t>
            </a:r>
          </a:p>
          <a:p>
            <a:endParaRPr lang="en-US" dirty="0" smtClean="0"/>
          </a:p>
          <a:p>
            <a:endParaRPr lang="en-US" dirty="0"/>
          </a:p>
        </p:txBody>
      </p:sp>
      <p:sp>
        <p:nvSpPr>
          <p:cNvPr id="4" name="TextBox 3"/>
          <p:cNvSpPr txBox="1"/>
          <p:nvPr/>
        </p:nvSpPr>
        <p:spPr>
          <a:xfrm>
            <a:off x="8077200" y="143159"/>
            <a:ext cx="43434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7743082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Source Formulation</a:t>
            </a:r>
            <a:endParaRPr lang="en-US" dirty="0"/>
          </a:p>
        </p:txBody>
      </p:sp>
      <p:graphicFrame>
        <p:nvGraphicFramePr>
          <p:cNvPr id="4" name="Table 3"/>
          <p:cNvGraphicFramePr>
            <a:graphicFrameLocks noGrp="1"/>
          </p:cNvGraphicFramePr>
          <p:nvPr/>
        </p:nvGraphicFramePr>
        <p:xfrm>
          <a:off x="1219200" y="1905000"/>
          <a:ext cx="6602730" cy="2773680"/>
        </p:xfrm>
        <a:graphic>
          <a:graphicData uri="http://schemas.openxmlformats.org/drawingml/2006/table">
            <a:tbl>
              <a:tblPr firstRow="1" bandRow="1">
                <a:tableStyleId>{5C22544A-7EE6-4342-B048-85BDC9FD1C3A}</a:tableStyleId>
              </a:tblPr>
              <a:tblGrid>
                <a:gridCol w="1600200"/>
                <a:gridCol w="5002530"/>
              </a:tblGrid>
              <a:tr h="370840">
                <a:tc>
                  <a:txBody>
                    <a:bodyPr/>
                    <a:lstStyle/>
                    <a:p>
                      <a:r>
                        <a:rPr lang="en-US" sz="2000" dirty="0" smtClean="0"/>
                        <a:t>Source</a:t>
                      </a:r>
                      <a:endParaRPr lang="en-US" sz="2000" dirty="0"/>
                    </a:p>
                  </a:txBody>
                  <a:tcPr/>
                </a:tc>
                <a:tc>
                  <a:txBody>
                    <a:bodyPr/>
                    <a:lstStyle/>
                    <a:p>
                      <a:r>
                        <a:rPr lang="en-US" sz="2000" dirty="0" smtClean="0"/>
                        <a:t>Description</a:t>
                      </a:r>
                      <a:endParaRPr lang="en-US" sz="2000" dirty="0"/>
                    </a:p>
                  </a:txBody>
                  <a:tcPr/>
                </a:tc>
              </a:tr>
              <a:tr h="370840">
                <a:tc>
                  <a:txBody>
                    <a:bodyPr/>
                    <a:lstStyle/>
                    <a:p>
                      <a:r>
                        <a:rPr lang="en-US" sz="2000" b="1" dirty="0" smtClean="0"/>
                        <a:t>GF(</a:t>
                      </a:r>
                      <a:r>
                        <a:rPr lang="en-US" sz="2000" b="1" dirty="0" smtClean="0">
                          <a:sym typeface="Symbol"/>
                        </a:rPr>
                        <a:t>)</a:t>
                      </a:r>
                      <a:endParaRPr lang="en-US" sz="2000" b="1" dirty="0"/>
                    </a:p>
                  </a:txBody>
                  <a:tcPr/>
                </a:tc>
                <a:tc>
                  <a:txBody>
                    <a:bodyPr/>
                    <a:lstStyle/>
                    <a:p>
                      <a:r>
                        <a:rPr lang="en-US" sz="2000" dirty="0" smtClean="0"/>
                        <a:t>Frequency of concept </a:t>
                      </a:r>
                      <a:r>
                        <a:rPr lang="en-US" sz="2000" b="1" dirty="0" smtClean="0">
                          <a:solidFill>
                            <a:schemeClr val="accent1">
                              <a:lumMod val="50000"/>
                            </a:schemeClr>
                          </a:solidFill>
                          <a:sym typeface="Symbol"/>
                        </a:rPr>
                        <a:t></a:t>
                      </a:r>
                      <a:r>
                        <a:rPr lang="en-US" sz="2000" b="1" dirty="0" smtClean="0">
                          <a:sym typeface="Symbol"/>
                        </a:rPr>
                        <a:t> </a:t>
                      </a:r>
                      <a:r>
                        <a:rPr lang="en-US" sz="2000" b="0" dirty="0" smtClean="0">
                          <a:sym typeface="Symbol"/>
                        </a:rPr>
                        <a:t>in</a:t>
                      </a:r>
                      <a:r>
                        <a:rPr lang="en-US" sz="2000" b="0" baseline="0" dirty="0" smtClean="0">
                          <a:sym typeface="Symbol"/>
                        </a:rPr>
                        <a:t> Google n-grams</a:t>
                      </a:r>
                      <a:endParaRPr lang="en-US" sz="20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WF(</a:t>
                      </a:r>
                      <a:r>
                        <a:rPr lang="en-US" sz="2000" b="1" dirty="0" smtClean="0">
                          <a:sym typeface="Symbol"/>
                        </a:rPr>
                        <a:t>)</a:t>
                      </a:r>
                      <a:endParaRPr lang="en-US" sz="20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Frequency of concept </a:t>
                      </a:r>
                      <a:r>
                        <a:rPr lang="en-US" sz="2000" b="1" dirty="0" smtClean="0">
                          <a:solidFill>
                            <a:schemeClr val="accent1">
                              <a:lumMod val="50000"/>
                            </a:schemeClr>
                          </a:solidFill>
                          <a:sym typeface="Symbol"/>
                        </a:rPr>
                        <a:t></a:t>
                      </a:r>
                      <a:r>
                        <a:rPr lang="en-US" sz="2000" b="1" dirty="0" smtClean="0">
                          <a:sym typeface="Symbol"/>
                        </a:rPr>
                        <a:t> </a:t>
                      </a:r>
                      <a:r>
                        <a:rPr lang="en-US" sz="2000" b="0" dirty="0" smtClean="0">
                          <a:sym typeface="Symbol"/>
                        </a:rPr>
                        <a:t>in</a:t>
                      </a:r>
                      <a:r>
                        <a:rPr lang="en-US" sz="2000" b="0" baseline="0" dirty="0" smtClean="0">
                          <a:sym typeface="Symbol"/>
                        </a:rPr>
                        <a:t> Wikipedia titles</a:t>
                      </a:r>
                      <a:endParaRPr lang="en-US"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QF(</a:t>
                      </a:r>
                      <a:r>
                        <a:rPr lang="en-US" sz="2000" b="1" dirty="0" smtClean="0">
                          <a:sym typeface="Symbol"/>
                        </a:rPr>
                        <a:t>)</a:t>
                      </a:r>
                      <a:endParaRPr lang="en-US" sz="20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Frequency of concept </a:t>
                      </a:r>
                      <a:r>
                        <a:rPr lang="en-US" sz="2000" b="1" dirty="0" smtClean="0">
                          <a:solidFill>
                            <a:schemeClr val="accent1">
                              <a:lumMod val="50000"/>
                            </a:schemeClr>
                          </a:solidFill>
                          <a:sym typeface="Symbol"/>
                        </a:rPr>
                        <a:t></a:t>
                      </a:r>
                      <a:r>
                        <a:rPr lang="en-US" sz="2000" b="1" dirty="0" smtClean="0">
                          <a:sym typeface="Symbol"/>
                        </a:rPr>
                        <a:t> </a:t>
                      </a:r>
                      <a:r>
                        <a:rPr lang="en-US" sz="2000" b="0" dirty="0" smtClean="0">
                          <a:sym typeface="Symbol"/>
                        </a:rPr>
                        <a:t>in</a:t>
                      </a:r>
                      <a:r>
                        <a:rPr lang="en-US" sz="2000" b="0" baseline="0" dirty="0" smtClean="0">
                          <a:sym typeface="Symbol"/>
                        </a:rPr>
                        <a:t> a search log</a:t>
                      </a:r>
                      <a:endParaRPr lang="en-US"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CF(</a:t>
                      </a:r>
                      <a:r>
                        <a:rPr lang="en-US" sz="2000" b="1" dirty="0" smtClean="0">
                          <a:sym typeface="Symbol"/>
                        </a:rPr>
                        <a:t>)</a:t>
                      </a:r>
                      <a:endParaRPr lang="en-US" sz="20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Frequency of concept </a:t>
                      </a:r>
                      <a:r>
                        <a:rPr lang="en-US" sz="2000" b="1" dirty="0" smtClean="0">
                          <a:solidFill>
                            <a:schemeClr val="accent1">
                              <a:lumMod val="50000"/>
                            </a:schemeClr>
                          </a:solidFill>
                          <a:sym typeface="Symbol"/>
                        </a:rPr>
                        <a:t></a:t>
                      </a:r>
                      <a:r>
                        <a:rPr lang="en-US" sz="2000" b="1" dirty="0" smtClean="0">
                          <a:sym typeface="Symbol"/>
                        </a:rPr>
                        <a:t> </a:t>
                      </a:r>
                      <a:r>
                        <a:rPr lang="en-US" sz="2000" b="0" dirty="0" smtClean="0">
                          <a:sym typeface="Symbol"/>
                        </a:rPr>
                        <a:t>in</a:t>
                      </a:r>
                      <a:r>
                        <a:rPr lang="en-US" sz="2000" b="0" baseline="0" dirty="0" smtClean="0">
                          <a:sym typeface="Symbol"/>
                        </a:rPr>
                        <a:t> the collection</a:t>
                      </a:r>
                      <a:endParaRPr lang="en-US"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DF(</a:t>
                      </a:r>
                      <a:r>
                        <a:rPr lang="en-US" sz="2000" b="1" dirty="0" smtClean="0">
                          <a:sym typeface="Symbol"/>
                        </a:rPr>
                        <a:t>)</a:t>
                      </a:r>
                      <a:endParaRPr lang="en-US" sz="20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Document</a:t>
                      </a:r>
                      <a:r>
                        <a:rPr lang="en-US" sz="2000" baseline="0" dirty="0" smtClean="0"/>
                        <a:t> f</a:t>
                      </a:r>
                      <a:r>
                        <a:rPr lang="en-US" sz="2000" dirty="0" smtClean="0"/>
                        <a:t>requency of concept </a:t>
                      </a:r>
                      <a:r>
                        <a:rPr lang="en-US" sz="2000" b="1" dirty="0" smtClean="0">
                          <a:solidFill>
                            <a:schemeClr val="accent1">
                              <a:lumMod val="50000"/>
                            </a:schemeClr>
                          </a:solidFill>
                          <a:sym typeface="Symbol"/>
                        </a:rPr>
                        <a:t></a:t>
                      </a:r>
                      <a:r>
                        <a:rPr lang="en-US" sz="2000" b="1" dirty="0" smtClean="0">
                          <a:sym typeface="Symbol"/>
                        </a:rPr>
                        <a:t> </a:t>
                      </a:r>
                      <a:endParaRPr lang="en-US"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AP(</a:t>
                      </a:r>
                      <a:r>
                        <a:rPr lang="en-US" sz="2000" b="1" dirty="0" smtClean="0">
                          <a:sym typeface="Symbol"/>
                        </a:rPr>
                        <a:t>)</a:t>
                      </a:r>
                      <a:endParaRPr lang="en-US" sz="2000" b="1" dirty="0" smtClean="0"/>
                    </a:p>
                  </a:txBody>
                  <a:tcPr/>
                </a:tc>
                <a:tc>
                  <a:txBody>
                    <a:bodyPr/>
                    <a:lstStyle/>
                    <a:p>
                      <a:r>
                        <a:rPr lang="en-US" sz="2000" dirty="0" smtClean="0"/>
                        <a:t>A priori concept weight</a:t>
                      </a:r>
                      <a:endParaRPr lang="en-US" sz="2000" dirty="0"/>
                    </a:p>
                  </a:txBody>
                  <a:tcPr/>
                </a:tc>
              </a:tr>
            </a:tbl>
          </a:graphicData>
        </a:graphic>
      </p:graphicFrame>
      <p:sp>
        <p:nvSpPr>
          <p:cNvPr id="5" name="TextBox 4"/>
          <p:cNvSpPr txBox="1"/>
          <p:nvPr/>
        </p:nvSpPr>
        <p:spPr>
          <a:xfrm>
            <a:off x="8077200" y="143159"/>
            <a:ext cx="10668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sp>
        <p:nvSpPr>
          <p:cNvPr id="6" name="TextBox 5"/>
          <p:cNvSpPr txBox="1"/>
          <p:nvPr/>
        </p:nvSpPr>
        <p:spPr>
          <a:xfrm>
            <a:off x="304800" y="1371600"/>
            <a:ext cx="5494646" cy="400110"/>
          </a:xfrm>
          <a:prstGeom prst="rect">
            <a:avLst/>
          </a:prstGeom>
          <a:noFill/>
        </p:spPr>
        <p:txBody>
          <a:bodyPr wrap="none" rtlCol="0">
            <a:spAutoFit/>
          </a:bodyPr>
          <a:lstStyle/>
          <a:p>
            <a:r>
              <a:rPr lang="en-US" sz="2000" b="1" dirty="0" smtClean="0"/>
              <a:t>Concept Weighting Sources (similar to WSD / PQE)</a:t>
            </a:r>
            <a:endParaRPr lang="en-US" sz="2000" b="1" dirty="0"/>
          </a:p>
        </p:txBody>
      </p:sp>
    </p:spTree>
    <p:extLst>
      <p:ext uri="{BB962C8B-B14F-4D97-AF65-F5344CB8AC3E}">
        <p14:creationId xmlns:p14="http://schemas.microsoft.com/office/powerpoint/2010/main" val="3294405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Source Formulation</a:t>
            </a:r>
            <a:endParaRPr lang="en-US" dirty="0"/>
          </a:p>
        </p:txBody>
      </p:sp>
      <p:sp>
        <p:nvSpPr>
          <p:cNvPr id="5" name="TextBox 4"/>
          <p:cNvSpPr txBox="1"/>
          <p:nvPr/>
        </p:nvSpPr>
        <p:spPr>
          <a:xfrm>
            <a:off x="8077200" y="143159"/>
            <a:ext cx="10668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sp>
        <p:nvSpPr>
          <p:cNvPr id="6" name="TextBox 5"/>
          <p:cNvSpPr txBox="1"/>
          <p:nvPr/>
        </p:nvSpPr>
        <p:spPr>
          <a:xfrm>
            <a:off x="304800" y="1371600"/>
            <a:ext cx="3086229" cy="400110"/>
          </a:xfrm>
          <a:prstGeom prst="rect">
            <a:avLst/>
          </a:prstGeom>
          <a:noFill/>
        </p:spPr>
        <p:txBody>
          <a:bodyPr wrap="none" rtlCol="0">
            <a:spAutoFit/>
          </a:bodyPr>
          <a:lstStyle/>
          <a:p>
            <a:r>
              <a:rPr lang="en-US" sz="2000" b="1" dirty="0" smtClean="0"/>
              <a:t>Concept Expansion Sources</a:t>
            </a:r>
            <a:endParaRPr lang="en-US" sz="2000" b="1" dirty="0"/>
          </a:p>
        </p:txBody>
      </p:sp>
      <p:graphicFrame>
        <p:nvGraphicFramePr>
          <p:cNvPr id="7" name="Table 6"/>
          <p:cNvGraphicFramePr>
            <a:graphicFrameLocks noGrp="1"/>
          </p:cNvGraphicFramePr>
          <p:nvPr/>
        </p:nvGraphicFramePr>
        <p:xfrm>
          <a:off x="914400" y="2057400"/>
          <a:ext cx="7382701" cy="1981200"/>
        </p:xfrm>
        <a:graphic>
          <a:graphicData uri="http://schemas.openxmlformats.org/drawingml/2006/table">
            <a:tbl>
              <a:tblPr firstRow="1" bandRow="1">
                <a:tableStyleId>{5C22544A-7EE6-4342-B048-85BDC9FD1C3A}</a:tableStyleId>
              </a:tblPr>
              <a:tblGrid>
                <a:gridCol w="2380171"/>
                <a:gridCol w="5002530"/>
              </a:tblGrid>
              <a:tr h="370840">
                <a:tc>
                  <a:txBody>
                    <a:bodyPr/>
                    <a:lstStyle/>
                    <a:p>
                      <a:r>
                        <a:rPr lang="en-US" sz="2000" dirty="0" smtClean="0"/>
                        <a:t>Source</a:t>
                      </a:r>
                      <a:endParaRPr lang="en-US" sz="2000" dirty="0"/>
                    </a:p>
                  </a:txBody>
                  <a:tcPr/>
                </a:tc>
                <a:tc>
                  <a:txBody>
                    <a:bodyPr/>
                    <a:lstStyle/>
                    <a:p>
                      <a:r>
                        <a:rPr lang="en-US" sz="2000" dirty="0" smtClean="0"/>
                        <a:t>Description</a:t>
                      </a:r>
                      <a:endParaRPr lang="en-US" sz="2000" dirty="0"/>
                    </a:p>
                  </a:txBody>
                  <a:tcPr/>
                </a:tc>
              </a:tr>
              <a:tr h="370840">
                <a:tc>
                  <a:txBody>
                    <a:bodyPr/>
                    <a:lstStyle/>
                    <a:p>
                      <a:r>
                        <a:rPr lang="en-US" sz="2000" b="1" dirty="0" smtClean="0"/>
                        <a:t>Web</a:t>
                      </a:r>
                      <a:r>
                        <a:rPr lang="en-US" sz="2000" b="1" baseline="0" dirty="0" smtClean="0"/>
                        <a:t> </a:t>
                      </a:r>
                      <a:r>
                        <a:rPr lang="en-US" sz="2000" b="1" dirty="0" smtClean="0"/>
                        <a:t>Headings</a:t>
                      </a:r>
                      <a:endParaRPr lang="en-US" sz="2000" b="1" dirty="0"/>
                    </a:p>
                  </a:txBody>
                  <a:tcPr/>
                </a:tc>
                <a:tc>
                  <a:txBody>
                    <a:bodyPr/>
                    <a:lstStyle/>
                    <a:p>
                      <a:r>
                        <a:rPr lang="en-US" sz="2000" dirty="0" smtClean="0"/>
                        <a:t>Text in the </a:t>
                      </a:r>
                      <a:r>
                        <a:rPr lang="en-US" sz="2000" baseline="0" dirty="0" smtClean="0"/>
                        <a:t>&lt;h*&gt; tags in HTML mark-up</a:t>
                      </a:r>
                      <a:endParaRPr lang="en-US" sz="20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Anchor</a:t>
                      </a:r>
                      <a:r>
                        <a:rPr lang="en-US" sz="2000" b="1" baseline="0" dirty="0" smtClean="0"/>
                        <a:t> Text</a:t>
                      </a:r>
                      <a:endParaRPr lang="en-US" sz="20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Text in the &lt;a&gt; tag in HTML mark-up</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Wikipedia</a:t>
                      </a:r>
                      <a:r>
                        <a:rPr lang="en-US" sz="2000" b="1" baseline="0" dirty="0" smtClean="0"/>
                        <a:t> Corpus</a:t>
                      </a:r>
                      <a:endParaRPr lang="en-US" sz="20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Wikipedia articles</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Retrieval</a:t>
                      </a:r>
                      <a:r>
                        <a:rPr lang="en-US" sz="2000" b="1" baseline="0" dirty="0" smtClean="0"/>
                        <a:t> Corpus</a:t>
                      </a:r>
                      <a:endParaRPr lang="en-US" sz="20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Documents</a:t>
                      </a:r>
                      <a:r>
                        <a:rPr lang="en-US" sz="2000" baseline="0" dirty="0" smtClean="0"/>
                        <a:t> in the retrieval corpus</a:t>
                      </a:r>
                      <a:endParaRPr lang="en-US" sz="2000" dirty="0" smtClean="0"/>
                    </a:p>
                  </a:txBody>
                  <a:tcPr/>
                </a:tc>
              </a:tr>
            </a:tbl>
          </a:graphicData>
        </a:graphic>
      </p:graphicFrame>
    </p:spTree>
    <p:extLst>
      <p:ext uri="{BB962C8B-B14F-4D97-AF65-F5344CB8AC3E}">
        <p14:creationId xmlns:p14="http://schemas.microsoft.com/office/powerpoint/2010/main" val="38375456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Source Formulation</a:t>
            </a:r>
          </a:p>
        </p:txBody>
      </p:sp>
      <p:sp>
        <p:nvSpPr>
          <p:cNvPr id="4" name="TextBox 3"/>
          <p:cNvSpPr txBox="1"/>
          <p:nvPr/>
        </p:nvSpPr>
        <p:spPr>
          <a:xfrm>
            <a:off x="8077200" y="143159"/>
            <a:ext cx="43434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sp>
        <p:nvSpPr>
          <p:cNvPr id="9" name="Rectangle 8"/>
          <p:cNvSpPr/>
          <p:nvPr/>
        </p:nvSpPr>
        <p:spPr>
          <a:xfrm>
            <a:off x="1219200" y="5833216"/>
            <a:ext cx="6781800" cy="5334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81400" y="1143000"/>
            <a:ext cx="2161169"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800" b="1" i="1" dirty="0" smtClean="0">
                <a:solidFill>
                  <a:schemeClr val="tx1">
                    <a:lumMod val="75000"/>
                    <a:lumOff val="25000"/>
                  </a:schemeClr>
                </a:solidFill>
              </a:rPr>
              <a:t>ER TV show</a:t>
            </a:r>
            <a:endParaRPr lang="en-US" sz="2800" b="1" i="1" dirty="0">
              <a:solidFill>
                <a:schemeClr val="tx1">
                  <a:lumMod val="75000"/>
                  <a:lumOff val="25000"/>
                </a:schemeClr>
              </a:solidFill>
            </a:endParaRPr>
          </a:p>
        </p:txBody>
      </p:sp>
      <p:cxnSp>
        <p:nvCxnSpPr>
          <p:cNvPr id="12" name="Straight Arrow Connector 11"/>
          <p:cNvCxnSpPr>
            <a:stCxn id="10" idx="2"/>
          </p:cNvCxnSpPr>
          <p:nvPr/>
        </p:nvCxnSpPr>
        <p:spPr>
          <a:xfrm rot="5400000">
            <a:off x="3133149" y="1061964"/>
            <a:ext cx="924580" cy="21330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3" name="Table 12"/>
          <p:cNvGraphicFramePr>
            <a:graphicFrameLocks noGrp="1"/>
          </p:cNvGraphicFramePr>
          <p:nvPr/>
        </p:nvGraphicFramePr>
        <p:xfrm>
          <a:off x="547693" y="2667000"/>
          <a:ext cx="2286000" cy="2865120"/>
        </p:xfrm>
        <a:graphic>
          <a:graphicData uri="http://schemas.openxmlformats.org/drawingml/2006/table">
            <a:tbl>
              <a:tblPr firstRow="1" bandRow="1">
                <a:tableStyleId>{3B4B98B0-60AC-42C2-AFA5-B58CD77FA1E5}</a:tableStyleId>
              </a:tblPr>
              <a:tblGrid>
                <a:gridCol w="663681"/>
                <a:gridCol w="1622319"/>
              </a:tblGrid>
              <a:tr h="370840">
                <a:tc gridSpan="2">
                  <a:txBody>
                    <a:bodyPr/>
                    <a:lstStyle/>
                    <a:p>
                      <a:pPr algn="l"/>
                      <a:r>
                        <a:rPr lang="en-US" sz="1800" dirty="0" smtClean="0">
                          <a:solidFill>
                            <a:schemeClr val="accent1">
                              <a:lumMod val="50000"/>
                            </a:schemeClr>
                          </a:solidFill>
                        </a:rPr>
                        <a:t>Expansion from </a:t>
                      </a:r>
                    </a:p>
                    <a:p>
                      <a:pPr algn="l"/>
                      <a:r>
                        <a:rPr lang="en-US" sz="1800" dirty="0" smtClean="0">
                          <a:solidFill>
                            <a:schemeClr val="accent1">
                              <a:lumMod val="50000"/>
                            </a:schemeClr>
                          </a:solidFill>
                        </a:rPr>
                        <a:t>the</a:t>
                      </a:r>
                      <a:r>
                        <a:rPr lang="en-US" sz="1800" baseline="0" dirty="0" smtClean="0">
                          <a:solidFill>
                            <a:schemeClr val="accent1">
                              <a:lumMod val="50000"/>
                            </a:schemeClr>
                          </a:solidFill>
                        </a:rPr>
                        <a:t> corpus</a:t>
                      </a:r>
                      <a:endParaRPr lang="en-US" sz="1800" dirty="0">
                        <a:solidFill>
                          <a:schemeClr val="accent1">
                            <a:lumMod val="50000"/>
                          </a:schemeClr>
                        </a:solidFill>
                      </a:endParaRPr>
                    </a:p>
                  </a:txBody>
                  <a:tcPr/>
                </a:tc>
                <a:tc hMerge="1">
                  <a:txBody>
                    <a:bodyPr/>
                    <a:lstStyle/>
                    <a:p>
                      <a:endParaRPr lang="en-US"/>
                    </a:p>
                  </a:txBody>
                  <a:tcPr/>
                </a:tc>
              </a:tr>
              <a:tr h="370840">
                <a:tc>
                  <a:txBody>
                    <a:bodyPr/>
                    <a:lstStyle/>
                    <a:p>
                      <a:r>
                        <a:rPr lang="en-US" sz="1800" b="1" dirty="0" smtClean="0"/>
                        <a:t>.145</a:t>
                      </a:r>
                      <a:endParaRPr lang="en-US" sz="1800" b="1" i="1" dirty="0"/>
                    </a:p>
                  </a:txBody>
                  <a:tcPr/>
                </a:tc>
                <a:tc>
                  <a:txBody>
                    <a:bodyPr/>
                    <a:lstStyle/>
                    <a:p>
                      <a:r>
                        <a:rPr lang="en-US" sz="1800" dirty="0" err="1" smtClean="0"/>
                        <a:t>tv</a:t>
                      </a:r>
                      <a:endParaRPr lang="en-US" sz="1800" dirty="0"/>
                    </a:p>
                  </a:txBody>
                  <a:tcPr/>
                </a:tc>
              </a:tr>
              <a:tr h="370840">
                <a:tc>
                  <a:txBody>
                    <a:bodyPr/>
                    <a:lstStyle/>
                    <a:p>
                      <a:r>
                        <a:rPr lang="en-US" sz="1800" b="1" dirty="0" smtClean="0"/>
                        <a:t>.112</a:t>
                      </a:r>
                      <a:endParaRPr lang="en-US" sz="1800" b="1" i="1" dirty="0"/>
                    </a:p>
                  </a:txBody>
                  <a:tcPr/>
                </a:tc>
                <a:tc>
                  <a:txBody>
                    <a:bodyPr/>
                    <a:lstStyle/>
                    <a:p>
                      <a:r>
                        <a:rPr lang="en-US" sz="1800" dirty="0" err="1" smtClean="0"/>
                        <a:t>er</a:t>
                      </a:r>
                      <a:endParaRPr lang="en-US" sz="1800" dirty="0"/>
                    </a:p>
                  </a:txBody>
                  <a:tcPr/>
                </a:tc>
              </a:tr>
              <a:tr h="370840">
                <a:tc>
                  <a:txBody>
                    <a:bodyPr/>
                    <a:lstStyle/>
                    <a:p>
                      <a:r>
                        <a:rPr lang="en-US" sz="1800" b="1" dirty="0" smtClean="0"/>
                        <a:t>.055</a:t>
                      </a:r>
                      <a:endParaRPr lang="en-US" sz="1800" b="1" i="1" dirty="0"/>
                    </a:p>
                  </a:txBody>
                  <a:tcPr/>
                </a:tc>
                <a:tc>
                  <a:txBody>
                    <a:bodyPr/>
                    <a:lstStyle/>
                    <a:p>
                      <a:r>
                        <a:rPr lang="en-US" sz="1800" dirty="0" err="1" smtClean="0"/>
                        <a:t>folge</a:t>
                      </a:r>
                      <a:endParaRPr lang="en-US" sz="1800" dirty="0"/>
                    </a:p>
                  </a:txBody>
                  <a:tcPr/>
                </a:tc>
              </a:tr>
              <a:tr h="370840">
                <a:tc>
                  <a:txBody>
                    <a:bodyPr/>
                    <a:lstStyle/>
                    <a:p>
                      <a:r>
                        <a:rPr lang="en-US" sz="1800" b="1" dirty="0" smtClean="0"/>
                        <a:t>.054</a:t>
                      </a:r>
                      <a:endParaRPr lang="en-US" sz="1800" b="1" i="1" dirty="0"/>
                    </a:p>
                  </a:txBody>
                  <a:tcPr/>
                </a:tc>
                <a:tc>
                  <a:txBody>
                    <a:bodyPr/>
                    <a:lstStyle/>
                    <a:p>
                      <a:r>
                        <a:rPr lang="en-US" sz="1800" dirty="0" err="1" smtClean="0"/>
                        <a:t>selbst</a:t>
                      </a:r>
                      <a:endParaRPr lang="en-US" sz="1800" dirty="0"/>
                    </a:p>
                  </a:txBody>
                  <a:tcPr/>
                </a:tc>
              </a:tr>
              <a:tr h="370840">
                <a:tc>
                  <a:txBody>
                    <a:bodyPr/>
                    <a:lstStyle/>
                    <a:p>
                      <a:r>
                        <a:rPr lang="en-US" sz="1800" b="1" i="0" dirty="0" smtClean="0"/>
                        <a:t>.034</a:t>
                      </a:r>
                      <a:endParaRPr lang="en-US" sz="1800" b="1" i="0" dirty="0"/>
                    </a:p>
                  </a:txBody>
                  <a:tcPr/>
                </a:tc>
                <a:tc>
                  <a:txBody>
                    <a:bodyPr/>
                    <a:lstStyle/>
                    <a:p>
                      <a:r>
                        <a:rPr lang="en-US" sz="1800" dirty="0" smtClean="0"/>
                        <a:t>show</a:t>
                      </a:r>
                      <a:endParaRPr lang="en-US" sz="1800" dirty="0"/>
                    </a:p>
                  </a:txBody>
                  <a:tcPr/>
                </a:tc>
              </a:tr>
              <a:tr h="370840">
                <a:tc>
                  <a:txBody>
                    <a:bodyPr/>
                    <a:lstStyle/>
                    <a:p>
                      <a:endParaRPr lang="en-US" sz="1800" i="1" dirty="0"/>
                    </a:p>
                  </a:txBody>
                  <a:tcPr/>
                </a:tc>
                <a:tc>
                  <a:txBody>
                    <a:bodyPr/>
                    <a:lstStyle/>
                    <a:p>
                      <a:r>
                        <a:rPr lang="en-US" sz="1800" dirty="0" smtClean="0"/>
                        <a:t>…. </a:t>
                      </a:r>
                      <a:endParaRPr lang="en-US" sz="1800" dirty="0"/>
                    </a:p>
                  </a:txBody>
                  <a:tcPr/>
                </a:tc>
              </a:tr>
            </a:tbl>
          </a:graphicData>
        </a:graphic>
      </p:graphicFrame>
      <p:graphicFrame>
        <p:nvGraphicFramePr>
          <p:cNvPr id="14" name="Table 13"/>
          <p:cNvGraphicFramePr>
            <a:graphicFrameLocks noGrp="1"/>
          </p:cNvGraphicFramePr>
          <p:nvPr/>
        </p:nvGraphicFramePr>
        <p:xfrm>
          <a:off x="3519493" y="2667000"/>
          <a:ext cx="2362200" cy="2865120"/>
        </p:xfrm>
        <a:graphic>
          <a:graphicData uri="http://schemas.openxmlformats.org/drawingml/2006/table">
            <a:tbl>
              <a:tblPr firstRow="1" bandRow="1">
                <a:tableStyleId>{3B4B98B0-60AC-42C2-AFA5-B58CD77FA1E5}</a:tableStyleId>
              </a:tblPr>
              <a:tblGrid>
                <a:gridCol w="685803"/>
                <a:gridCol w="1676397"/>
              </a:tblGrid>
              <a:tr h="370840">
                <a:tc gridSpan="2">
                  <a:txBody>
                    <a:bodyPr/>
                    <a:lstStyle/>
                    <a:p>
                      <a:pPr algn="l"/>
                      <a:r>
                        <a:rPr lang="en-US" sz="1800" dirty="0" smtClean="0">
                          <a:solidFill>
                            <a:schemeClr val="accent1">
                              <a:lumMod val="50000"/>
                            </a:schemeClr>
                          </a:solidFill>
                        </a:rPr>
                        <a:t>Expansion from </a:t>
                      </a:r>
                    </a:p>
                    <a:p>
                      <a:pPr algn="l"/>
                      <a:r>
                        <a:rPr lang="en-US" sz="1800" dirty="0" smtClean="0">
                          <a:solidFill>
                            <a:schemeClr val="accent1">
                              <a:lumMod val="50000"/>
                            </a:schemeClr>
                          </a:solidFill>
                        </a:rPr>
                        <a:t>Wikipedia</a:t>
                      </a:r>
                      <a:endParaRPr lang="en-US" sz="1800" dirty="0">
                        <a:solidFill>
                          <a:schemeClr val="accent1">
                            <a:lumMod val="50000"/>
                          </a:schemeClr>
                        </a:solidFill>
                      </a:endParaRPr>
                    </a:p>
                  </a:txBody>
                  <a:tcPr/>
                </a:tc>
                <a:tc hMerge="1">
                  <a:txBody>
                    <a:bodyPr/>
                    <a:lstStyle/>
                    <a:p>
                      <a:endParaRPr lang="en-US"/>
                    </a:p>
                  </a:txBody>
                  <a:tcPr/>
                </a:tc>
              </a:tr>
              <a:tr h="370840">
                <a:tc>
                  <a:txBody>
                    <a:bodyPr/>
                    <a:lstStyle/>
                    <a:p>
                      <a:r>
                        <a:rPr lang="en-US" sz="1800" b="1" dirty="0" smtClean="0"/>
                        <a:t>.156</a:t>
                      </a:r>
                      <a:endParaRPr lang="en-US" sz="1800" b="1" i="1" dirty="0"/>
                    </a:p>
                  </a:txBody>
                  <a:tcPr/>
                </a:tc>
                <a:tc>
                  <a:txBody>
                    <a:bodyPr/>
                    <a:lstStyle/>
                    <a:p>
                      <a:r>
                        <a:rPr lang="en-US" sz="1800" dirty="0" err="1" smtClean="0"/>
                        <a:t>tv</a:t>
                      </a:r>
                      <a:endParaRPr lang="en-US" sz="1800" dirty="0"/>
                    </a:p>
                  </a:txBody>
                  <a:tcPr/>
                </a:tc>
              </a:tr>
              <a:tr h="370840">
                <a:tc>
                  <a:txBody>
                    <a:bodyPr/>
                    <a:lstStyle/>
                    <a:p>
                      <a:r>
                        <a:rPr lang="en-US" sz="1800" b="1" dirty="0" smtClean="0"/>
                        <a:t>.074</a:t>
                      </a:r>
                      <a:endParaRPr lang="en-US" sz="1800" b="1" i="1" dirty="0"/>
                    </a:p>
                  </a:txBody>
                  <a:tcPr/>
                </a:tc>
                <a:tc>
                  <a:txBody>
                    <a:bodyPr/>
                    <a:lstStyle/>
                    <a:p>
                      <a:r>
                        <a:rPr lang="en-US" sz="1800" dirty="0" smtClean="0"/>
                        <a:t>bisexual</a:t>
                      </a:r>
                      <a:endParaRPr lang="en-US" sz="1800" dirty="0"/>
                    </a:p>
                  </a:txBody>
                  <a:tcPr/>
                </a:tc>
              </a:tr>
              <a:tr h="370840">
                <a:tc>
                  <a:txBody>
                    <a:bodyPr/>
                    <a:lstStyle/>
                    <a:p>
                      <a:r>
                        <a:rPr lang="en-US" sz="1800" b="1" dirty="0" smtClean="0"/>
                        <a:t>.066</a:t>
                      </a:r>
                      <a:endParaRPr lang="en-US" sz="1800" b="1" i="1" dirty="0"/>
                    </a:p>
                  </a:txBody>
                  <a:tcPr/>
                </a:tc>
                <a:tc>
                  <a:txBody>
                    <a:bodyPr/>
                    <a:lstStyle/>
                    <a:p>
                      <a:r>
                        <a:rPr lang="en-US" sz="1800" dirty="0" smtClean="0"/>
                        <a:t>film</a:t>
                      </a:r>
                      <a:endParaRPr lang="en-US" sz="1800" dirty="0"/>
                    </a:p>
                  </a:txBody>
                  <a:tcPr/>
                </a:tc>
              </a:tr>
              <a:tr h="370840">
                <a:tc>
                  <a:txBody>
                    <a:bodyPr/>
                    <a:lstStyle/>
                    <a:p>
                      <a:r>
                        <a:rPr lang="en-US" sz="1800" b="1" dirty="0" smtClean="0"/>
                        <a:t>.064</a:t>
                      </a:r>
                      <a:endParaRPr lang="en-US" sz="1800" b="1" i="1" dirty="0"/>
                    </a:p>
                  </a:txBody>
                  <a:tcPr/>
                </a:tc>
                <a:tc>
                  <a:txBody>
                    <a:bodyPr/>
                    <a:lstStyle/>
                    <a:p>
                      <a:r>
                        <a:rPr lang="en-US" sz="1800" dirty="0" smtClean="0"/>
                        <a:t>season</a:t>
                      </a:r>
                      <a:endParaRPr lang="en-US" sz="1800" dirty="0"/>
                    </a:p>
                  </a:txBody>
                  <a:tcPr/>
                </a:tc>
              </a:tr>
              <a:tr h="370840">
                <a:tc>
                  <a:txBody>
                    <a:bodyPr/>
                    <a:lstStyle/>
                    <a:p>
                      <a:r>
                        <a:rPr lang="en-US" sz="1800" b="1" i="0" dirty="0" smtClean="0"/>
                        <a:t>.059</a:t>
                      </a:r>
                      <a:endParaRPr lang="en-US" sz="1800" b="1" i="0" dirty="0"/>
                    </a:p>
                  </a:txBody>
                  <a:tcPr/>
                </a:tc>
                <a:tc>
                  <a:txBody>
                    <a:bodyPr/>
                    <a:lstStyle/>
                    <a:p>
                      <a:r>
                        <a:rPr lang="en-US" sz="1800" dirty="0" smtClean="0"/>
                        <a:t>series</a:t>
                      </a:r>
                      <a:endParaRPr lang="en-US" sz="1800" dirty="0"/>
                    </a:p>
                  </a:txBody>
                  <a:tcPr/>
                </a:tc>
              </a:tr>
              <a:tr h="370840">
                <a:tc>
                  <a:txBody>
                    <a:bodyPr/>
                    <a:lstStyle/>
                    <a:p>
                      <a:endParaRPr lang="en-US" sz="1800" i="1" dirty="0"/>
                    </a:p>
                  </a:txBody>
                  <a:tcPr/>
                </a:tc>
                <a:tc>
                  <a:txBody>
                    <a:bodyPr/>
                    <a:lstStyle/>
                    <a:p>
                      <a:r>
                        <a:rPr lang="en-US" sz="1800" dirty="0" smtClean="0"/>
                        <a:t>…. </a:t>
                      </a:r>
                      <a:endParaRPr lang="en-US" sz="1800" dirty="0"/>
                    </a:p>
                  </a:txBody>
                  <a:tcPr/>
                </a:tc>
              </a:tr>
            </a:tbl>
          </a:graphicData>
        </a:graphic>
      </p:graphicFrame>
      <p:graphicFrame>
        <p:nvGraphicFramePr>
          <p:cNvPr id="15" name="Table 14"/>
          <p:cNvGraphicFramePr>
            <a:graphicFrameLocks noGrp="1"/>
          </p:cNvGraphicFramePr>
          <p:nvPr/>
        </p:nvGraphicFramePr>
        <p:xfrm>
          <a:off x="6291269" y="2652712"/>
          <a:ext cx="2057400" cy="2865120"/>
        </p:xfrm>
        <a:graphic>
          <a:graphicData uri="http://schemas.openxmlformats.org/drawingml/2006/table">
            <a:tbl>
              <a:tblPr firstRow="1" bandRow="1">
                <a:tableStyleId>{3B4B98B0-60AC-42C2-AFA5-B58CD77FA1E5}</a:tableStyleId>
              </a:tblPr>
              <a:tblGrid>
                <a:gridCol w="907030"/>
                <a:gridCol w="1150370"/>
              </a:tblGrid>
              <a:tr h="370840">
                <a:tc gridSpan="2">
                  <a:txBody>
                    <a:bodyPr/>
                    <a:lstStyle/>
                    <a:p>
                      <a:pPr algn="l"/>
                      <a:r>
                        <a:rPr lang="en-US" sz="1800" dirty="0" smtClean="0">
                          <a:solidFill>
                            <a:schemeClr val="accent1">
                              <a:lumMod val="50000"/>
                            </a:schemeClr>
                          </a:solidFill>
                        </a:rPr>
                        <a:t>Expansion from </a:t>
                      </a:r>
                    </a:p>
                    <a:p>
                      <a:pPr algn="l"/>
                      <a:r>
                        <a:rPr lang="en-US" sz="1800" dirty="0" smtClean="0">
                          <a:solidFill>
                            <a:schemeClr val="accent1">
                              <a:lumMod val="50000"/>
                            </a:schemeClr>
                          </a:solidFill>
                        </a:rPr>
                        <a:t>anchor</a:t>
                      </a:r>
                      <a:r>
                        <a:rPr lang="en-US" sz="1800" baseline="0" dirty="0" smtClean="0">
                          <a:solidFill>
                            <a:schemeClr val="accent1">
                              <a:lumMod val="50000"/>
                            </a:schemeClr>
                          </a:solidFill>
                        </a:rPr>
                        <a:t> text</a:t>
                      </a:r>
                      <a:endParaRPr lang="en-US" sz="1800" dirty="0">
                        <a:solidFill>
                          <a:schemeClr val="accent1">
                            <a:lumMod val="50000"/>
                          </a:schemeClr>
                        </a:solidFill>
                      </a:endParaRPr>
                    </a:p>
                  </a:txBody>
                  <a:tcPr/>
                </a:tc>
                <a:tc hMerge="1">
                  <a:txBody>
                    <a:bodyPr/>
                    <a:lstStyle/>
                    <a:p>
                      <a:endParaRPr lang="en-US"/>
                    </a:p>
                  </a:txBody>
                  <a:tcPr/>
                </a:tc>
              </a:tr>
              <a:tr h="370840">
                <a:tc>
                  <a:txBody>
                    <a:bodyPr/>
                    <a:lstStyle/>
                    <a:p>
                      <a:r>
                        <a:rPr lang="en-US" sz="1800" b="1" dirty="0" smtClean="0"/>
                        <a:t>.177</a:t>
                      </a:r>
                      <a:endParaRPr lang="en-US" sz="1800" b="1" i="1" dirty="0"/>
                    </a:p>
                  </a:txBody>
                  <a:tcPr/>
                </a:tc>
                <a:tc>
                  <a:txBody>
                    <a:bodyPr/>
                    <a:lstStyle/>
                    <a:p>
                      <a:r>
                        <a:rPr lang="en-US" sz="1800" dirty="0" smtClean="0"/>
                        <a:t>show</a:t>
                      </a:r>
                      <a:endParaRPr lang="en-US" sz="1800" dirty="0"/>
                    </a:p>
                  </a:txBody>
                  <a:tcPr/>
                </a:tc>
              </a:tr>
              <a:tr h="370840">
                <a:tc>
                  <a:txBody>
                    <a:bodyPr/>
                    <a:lstStyle/>
                    <a:p>
                      <a:r>
                        <a:rPr lang="en-US" sz="1800" b="1" dirty="0" smtClean="0"/>
                        <a:t>.095</a:t>
                      </a:r>
                      <a:endParaRPr lang="en-US" sz="1800" b="1" i="1" dirty="0"/>
                    </a:p>
                  </a:txBody>
                  <a:tcPr/>
                </a:tc>
                <a:tc>
                  <a:txBody>
                    <a:bodyPr/>
                    <a:lstStyle/>
                    <a:p>
                      <a:r>
                        <a:rPr lang="en-US" sz="1800" dirty="0" smtClean="0"/>
                        <a:t>case</a:t>
                      </a:r>
                      <a:endParaRPr lang="en-US" sz="1800" dirty="0"/>
                    </a:p>
                  </a:txBody>
                  <a:tcPr/>
                </a:tc>
              </a:tr>
              <a:tr h="370840">
                <a:tc>
                  <a:txBody>
                    <a:bodyPr/>
                    <a:lstStyle/>
                    <a:p>
                      <a:r>
                        <a:rPr lang="en-US" sz="1800" b="1" dirty="0" smtClean="0"/>
                        <a:t>.025</a:t>
                      </a:r>
                      <a:endParaRPr lang="en-US" sz="1800" b="1" i="1" dirty="0"/>
                    </a:p>
                  </a:txBody>
                  <a:tcPr/>
                </a:tc>
                <a:tc>
                  <a:txBody>
                    <a:bodyPr/>
                    <a:lstStyle/>
                    <a:p>
                      <a:r>
                        <a:rPr lang="en-US" sz="1800" dirty="0" smtClean="0"/>
                        <a:t>appear</a:t>
                      </a:r>
                      <a:endParaRPr lang="en-US" sz="1800" dirty="0"/>
                    </a:p>
                  </a:txBody>
                  <a:tcPr/>
                </a:tc>
              </a:tr>
              <a:tr h="370840">
                <a:tc>
                  <a:txBody>
                    <a:bodyPr/>
                    <a:lstStyle/>
                    <a:p>
                      <a:r>
                        <a:rPr lang="en-US" sz="1800" b="1" i="0" dirty="0" smtClean="0"/>
                        <a:t>.019</a:t>
                      </a:r>
                      <a:endParaRPr lang="en-US" sz="1800" b="1" i="1" dirty="0"/>
                    </a:p>
                  </a:txBody>
                  <a:tcPr/>
                </a:tc>
                <a:tc>
                  <a:txBody>
                    <a:bodyPr/>
                    <a:lstStyle/>
                    <a:p>
                      <a:r>
                        <a:rPr lang="en-US" sz="1800" dirty="0" smtClean="0"/>
                        <a:t>spoiler</a:t>
                      </a:r>
                      <a:endParaRPr lang="en-US" sz="1800" dirty="0"/>
                    </a:p>
                  </a:txBody>
                  <a:tcPr/>
                </a:tc>
              </a:tr>
              <a:tr h="370840">
                <a:tc>
                  <a:txBody>
                    <a:bodyPr/>
                    <a:lstStyle/>
                    <a:p>
                      <a:r>
                        <a:rPr lang="en-US" sz="1800" b="1" i="0" dirty="0" smtClean="0"/>
                        <a:t>.008</a:t>
                      </a:r>
                      <a:endParaRPr lang="en-US" sz="1800" b="1" i="0" dirty="0"/>
                    </a:p>
                  </a:txBody>
                  <a:tcPr/>
                </a:tc>
                <a:tc>
                  <a:txBody>
                    <a:bodyPr/>
                    <a:lstStyle/>
                    <a:p>
                      <a:r>
                        <a:rPr lang="en-US" sz="1800" dirty="0" smtClean="0"/>
                        <a:t>1994</a:t>
                      </a:r>
                      <a:endParaRPr lang="en-US" sz="1800" dirty="0"/>
                    </a:p>
                  </a:txBody>
                  <a:tcPr/>
                </a:tc>
              </a:tr>
              <a:tr h="370840">
                <a:tc>
                  <a:txBody>
                    <a:bodyPr/>
                    <a:lstStyle/>
                    <a:p>
                      <a:endParaRPr lang="en-US" sz="1800" i="1" dirty="0"/>
                    </a:p>
                  </a:txBody>
                  <a:tcPr/>
                </a:tc>
                <a:tc>
                  <a:txBody>
                    <a:bodyPr/>
                    <a:lstStyle/>
                    <a:p>
                      <a:r>
                        <a:rPr lang="en-US" sz="1800" dirty="0" smtClean="0"/>
                        <a:t>…. </a:t>
                      </a:r>
                      <a:endParaRPr lang="en-US" sz="1800" dirty="0"/>
                    </a:p>
                  </a:txBody>
                  <a:tcPr/>
                </a:tc>
              </a:tr>
            </a:tbl>
          </a:graphicData>
        </a:graphic>
      </p:graphicFrame>
      <p:cxnSp>
        <p:nvCxnSpPr>
          <p:cNvPr id="16" name="Straight Arrow Connector 15"/>
          <p:cNvCxnSpPr>
            <a:stCxn id="10" idx="2"/>
          </p:cNvCxnSpPr>
          <p:nvPr/>
        </p:nvCxnSpPr>
        <p:spPr>
          <a:xfrm rot="16200000" flipH="1">
            <a:off x="4199949" y="2128256"/>
            <a:ext cx="924580" cy="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0" idx="2"/>
          </p:cNvCxnSpPr>
          <p:nvPr/>
        </p:nvCxnSpPr>
        <p:spPr>
          <a:xfrm rot="16200000" flipH="1">
            <a:off x="5114349" y="1213856"/>
            <a:ext cx="848380" cy="1753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371600" y="5791200"/>
            <a:ext cx="768159" cy="523220"/>
          </a:xfrm>
          <a:prstGeom prst="rect">
            <a:avLst/>
          </a:prstGeom>
          <a:noFill/>
        </p:spPr>
        <p:txBody>
          <a:bodyPr wrap="none" rtlCol="0">
            <a:spAutoFit/>
          </a:bodyPr>
          <a:lstStyle/>
          <a:p>
            <a:r>
              <a:rPr lang="en-US" sz="2800" b="1" dirty="0" smtClean="0">
                <a:solidFill>
                  <a:schemeClr val="tx1">
                    <a:lumMod val="75000"/>
                    <a:lumOff val="25000"/>
                  </a:schemeClr>
                </a:solidFill>
              </a:rPr>
              <a:t>w</a:t>
            </a:r>
            <a:r>
              <a:rPr lang="en-US" sz="2800" b="1" baseline="-25000" dirty="0" smtClean="0">
                <a:solidFill>
                  <a:schemeClr val="tx1">
                    <a:lumMod val="75000"/>
                    <a:lumOff val="25000"/>
                  </a:schemeClr>
                </a:solidFill>
                <a:sym typeface="Symbol"/>
              </a:rPr>
              <a:t></a:t>
            </a:r>
            <a:r>
              <a:rPr lang="en-US" sz="2800" b="1" baseline="30000" dirty="0" smtClean="0">
                <a:solidFill>
                  <a:schemeClr val="tx1">
                    <a:lumMod val="75000"/>
                    <a:lumOff val="25000"/>
                  </a:schemeClr>
                </a:solidFill>
                <a:sym typeface="Symbol"/>
              </a:rPr>
              <a:t>1</a:t>
            </a:r>
            <a:endParaRPr lang="en-US" sz="2800" b="1" baseline="-25000" dirty="0">
              <a:solidFill>
                <a:schemeClr val="tx1">
                  <a:lumMod val="75000"/>
                  <a:lumOff val="25000"/>
                </a:schemeClr>
              </a:solidFill>
            </a:endParaRPr>
          </a:p>
        </p:txBody>
      </p:sp>
      <p:sp>
        <p:nvSpPr>
          <p:cNvPr id="23" name="TextBox 22"/>
          <p:cNvSpPr txBox="1"/>
          <p:nvPr/>
        </p:nvSpPr>
        <p:spPr>
          <a:xfrm>
            <a:off x="3657600" y="5791200"/>
            <a:ext cx="768159" cy="523220"/>
          </a:xfrm>
          <a:prstGeom prst="rect">
            <a:avLst/>
          </a:prstGeom>
          <a:noFill/>
        </p:spPr>
        <p:txBody>
          <a:bodyPr wrap="none" rtlCol="0">
            <a:spAutoFit/>
          </a:bodyPr>
          <a:lstStyle/>
          <a:p>
            <a:r>
              <a:rPr lang="en-US" sz="2800" b="1" dirty="0" smtClean="0">
                <a:solidFill>
                  <a:schemeClr val="tx1">
                    <a:lumMod val="75000"/>
                    <a:lumOff val="25000"/>
                  </a:schemeClr>
                </a:solidFill>
              </a:rPr>
              <a:t>w</a:t>
            </a:r>
            <a:r>
              <a:rPr lang="en-US" sz="2800" b="1" baseline="-25000" dirty="0" smtClean="0">
                <a:solidFill>
                  <a:schemeClr val="tx1">
                    <a:lumMod val="75000"/>
                    <a:lumOff val="25000"/>
                  </a:schemeClr>
                </a:solidFill>
                <a:sym typeface="Symbol"/>
              </a:rPr>
              <a:t></a:t>
            </a:r>
            <a:r>
              <a:rPr lang="en-US" sz="2800" b="1" baseline="30000" dirty="0" smtClean="0">
                <a:solidFill>
                  <a:schemeClr val="tx1">
                    <a:lumMod val="75000"/>
                    <a:lumOff val="25000"/>
                  </a:schemeClr>
                </a:solidFill>
                <a:sym typeface="Symbol"/>
              </a:rPr>
              <a:t>2</a:t>
            </a:r>
            <a:endParaRPr lang="en-US" sz="2800" b="1" baseline="-25000" dirty="0">
              <a:solidFill>
                <a:schemeClr val="tx1">
                  <a:lumMod val="75000"/>
                  <a:lumOff val="25000"/>
                </a:schemeClr>
              </a:solidFill>
            </a:endParaRPr>
          </a:p>
        </p:txBody>
      </p:sp>
      <p:sp>
        <p:nvSpPr>
          <p:cNvPr id="24" name="TextBox 23"/>
          <p:cNvSpPr txBox="1"/>
          <p:nvPr/>
        </p:nvSpPr>
        <p:spPr>
          <a:xfrm>
            <a:off x="6781800" y="5791200"/>
            <a:ext cx="768159" cy="523220"/>
          </a:xfrm>
          <a:prstGeom prst="rect">
            <a:avLst/>
          </a:prstGeom>
          <a:noFill/>
        </p:spPr>
        <p:txBody>
          <a:bodyPr wrap="none" rtlCol="0">
            <a:spAutoFit/>
          </a:bodyPr>
          <a:lstStyle/>
          <a:p>
            <a:r>
              <a:rPr lang="en-US" sz="2800" b="1" dirty="0" smtClean="0">
                <a:solidFill>
                  <a:schemeClr val="tx1">
                    <a:lumMod val="75000"/>
                    <a:lumOff val="25000"/>
                  </a:schemeClr>
                </a:solidFill>
              </a:rPr>
              <a:t>w</a:t>
            </a:r>
            <a:r>
              <a:rPr lang="en-US" sz="2800" b="1" baseline="-25000" dirty="0" smtClean="0">
                <a:solidFill>
                  <a:schemeClr val="tx1">
                    <a:lumMod val="75000"/>
                    <a:lumOff val="25000"/>
                  </a:schemeClr>
                </a:solidFill>
                <a:sym typeface="Symbol"/>
              </a:rPr>
              <a:t></a:t>
            </a:r>
            <a:r>
              <a:rPr lang="en-US" sz="2800" b="1" baseline="30000" dirty="0" smtClean="0">
                <a:solidFill>
                  <a:schemeClr val="tx1">
                    <a:lumMod val="75000"/>
                    <a:lumOff val="25000"/>
                  </a:schemeClr>
                </a:solidFill>
                <a:sym typeface="Symbol"/>
              </a:rPr>
              <a:t>3</a:t>
            </a:r>
            <a:endParaRPr lang="en-US" sz="2800" b="1" baseline="-25000" dirty="0">
              <a:solidFill>
                <a:schemeClr val="tx1">
                  <a:lumMod val="75000"/>
                  <a:lumOff val="25000"/>
                </a:schemeClr>
              </a:solidFill>
            </a:endParaRPr>
          </a:p>
        </p:txBody>
      </p:sp>
      <p:sp>
        <p:nvSpPr>
          <p:cNvPr id="25" name="Line Callout 2 (Border and Accent Bar) 24"/>
          <p:cNvSpPr/>
          <p:nvPr/>
        </p:nvSpPr>
        <p:spPr>
          <a:xfrm>
            <a:off x="609600" y="6477000"/>
            <a:ext cx="1828800" cy="381000"/>
          </a:xfrm>
          <a:prstGeom prst="accentBorderCallout2">
            <a:avLst>
              <a:gd name="adj1" fmla="val 18750"/>
              <a:gd name="adj2" fmla="val -8333"/>
              <a:gd name="adj3" fmla="val 18750"/>
              <a:gd name="adj4" fmla="val -16667"/>
              <a:gd name="adj5" fmla="val -80002"/>
              <a:gd name="adj6" fmla="val 4185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i="1" dirty="0" smtClean="0"/>
              <a:t>Source Weights</a:t>
            </a:r>
            <a:endParaRPr lang="en-US" b="1" i="1" dirty="0"/>
          </a:p>
        </p:txBody>
      </p:sp>
      <p:sp>
        <p:nvSpPr>
          <p:cNvPr id="36" name="Rectangle 35"/>
          <p:cNvSpPr/>
          <p:nvPr/>
        </p:nvSpPr>
        <p:spPr>
          <a:xfrm>
            <a:off x="838200" y="5334000"/>
            <a:ext cx="2230098" cy="338554"/>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1600" b="1" dirty="0" smtClean="0"/>
              <a:t>Mean Avg. Prec. = 12.29</a:t>
            </a:r>
            <a:endParaRPr lang="en-US" sz="1600" b="1" dirty="0"/>
          </a:p>
        </p:txBody>
      </p:sp>
      <p:sp>
        <p:nvSpPr>
          <p:cNvPr id="37" name="Rectangle 36"/>
          <p:cNvSpPr/>
          <p:nvPr/>
        </p:nvSpPr>
        <p:spPr>
          <a:xfrm>
            <a:off x="3733800" y="5334000"/>
            <a:ext cx="2230098" cy="338554"/>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1600" b="1" dirty="0" smtClean="0"/>
              <a:t>Mean Avg. Prec. = 25.68</a:t>
            </a:r>
            <a:endParaRPr lang="en-US" sz="1600" b="1" dirty="0"/>
          </a:p>
        </p:txBody>
      </p:sp>
    </p:spTree>
    <p:extLst>
      <p:ext uri="{BB962C8B-B14F-4D97-AF65-F5344CB8AC3E}">
        <p14:creationId xmlns:p14="http://schemas.microsoft.com/office/powerpoint/2010/main" val="18330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heckerboard(across)">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Source Formulation</a:t>
            </a:r>
          </a:p>
        </p:txBody>
      </p:sp>
      <p:sp>
        <p:nvSpPr>
          <p:cNvPr id="4" name="TextBox 3"/>
          <p:cNvSpPr txBox="1"/>
          <p:nvPr/>
        </p:nvSpPr>
        <p:spPr>
          <a:xfrm>
            <a:off x="8077200" y="143159"/>
            <a:ext cx="43434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sp>
        <p:nvSpPr>
          <p:cNvPr id="18" name="TextBox 17"/>
          <p:cNvSpPr txBox="1"/>
          <p:nvPr/>
        </p:nvSpPr>
        <p:spPr>
          <a:xfrm>
            <a:off x="3505200" y="1752600"/>
            <a:ext cx="2161169"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800" b="1" i="1" dirty="0" smtClean="0">
                <a:solidFill>
                  <a:schemeClr val="tx1">
                    <a:lumMod val="75000"/>
                    <a:lumOff val="25000"/>
                  </a:schemeClr>
                </a:solidFill>
              </a:rPr>
              <a:t>ER TV show</a:t>
            </a:r>
            <a:endParaRPr lang="en-US" sz="2800" b="1" i="1" dirty="0">
              <a:solidFill>
                <a:schemeClr val="tx1">
                  <a:lumMod val="75000"/>
                  <a:lumOff val="25000"/>
                </a:schemeClr>
              </a:solidFill>
            </a:endParaRPr>
          </a:p>
        </p:txBody>
      </p:sp>
      <p:cxnSp>
        <p:nvCxnSpPr>
          <p:cNvPr id="19" name="Straight Arrow Connector 18"/>
          <p:cNvCxnSpPr>
            <a:stCxn id="18" idx="2"/>
            <a:endCxn id="20" idx="0"/>
          </p:cNvCxnSpPr>
          <p:nvPr/>
        </p:nvCxnSpPr>
        <p:spPr>
          <a:xfrm flipH="1">
            <a:off x="4572000" y="2275820"/>
            <a:ext cx="13785" cy="619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419600" y="2895600"/>
            <a:ext cx="304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nvGraphicFramePr>
        <p:xfrm>
          <a:off x="2590800" y="2971800"/>
          <a:ext cx="4343400" cy="3139440"/>
        </p:xfrm>
        <a:graphic>
          <a:graphicData uri="http://schemas.openxmlformats.org/drawingml/2006/table">
            <a:tbl>
              <a:tblPr firstRow="1" bandRow="1">
                <a:tableStyleId>{3B4B98B0-60AC-42C2-AFA5-B58CD77FA1E5}</a:tableStyleId>
              </a:tblPr>
              <a:tblGrid>
                <a:gridCol w="1260993"/>
                <a:gridCol w="3082407"/>
              </a:tblGrid>
              <a:tr h="370840">
                <a:tc gridSpan="2">
                  <a:txBody>
                    <a:bodyPr/>
                    <a:lstStyle/>
                    <a:p>
                      <a:pPr algn="l"/>
                      <a:r>
                        <a:rPr lang="en-US" sz="2000" dirty="0" smtClean="0">
                          <a:solidFill>
                            <a:schemeClr val="accent1">
                              <a:lumMod val="50000"/>
                            </a:schemeClr>
                          </a:solidFill>
                        </a:rPr>
                        <a:t>Multi</a:t>
                      </a:r>
                      <a:r>
                        <a:rPr lang="en-US" sz="2000" baseline="0" dirty="0" smtClean="0">
                          <a:solidFill>
                            <a:schemeClr val="accent1">
                              <a:lumMod val="50000"/>
                            </a:schemeClr>
                          </a:solidFill>
                        </a:rPr>
                        <a:t>ple </a:t>
                      </a:r>
                      <a:r>
                        <a:rPr lang="en-US" sz="2000" dirty="0" smtClean="0">
                          <a:solidFill>
                            <a:schemeClr val="accent1">
                              <a:lumMod val="50000"/>
                            </a:schemeClr>
                          </a:solidFill>
                        </a:rPr>
                        <a:t>Source Expansion</a:t>
                      </a:r>
                      <a:endParaRPr lang="en-US" sz="2000" dirty="0">
                        <a:solidFill>
                          <a:schemeClr val="accent1">
                            <a:lumMod val="50000"/>
                          </a:schemeClr>
                        </a:solidFill>
                      </a:endParaRPr>
                    </a:p>
                  </a:txBody>
                  <a:tcPr/>
                </a:tc>
                <a:tc hMerge="1">
                  <a:txBody>
                    <a:bodyPr/>
                    <a:lstStyle/>
                    <a:p>
                      <a:endParaRPr lang="en-US"/>
                    </a:p>
                  </a:txBody>
                  <a:tcPr/>
                </a:tc>
              </a:tr>
              <a:tr h="370840">
                <a:tc>
                  <a:txBody>
                    <a:bodyPr/>
                    <a:lstStyle/>
                    <a:p>
                      <a:r>
                        <a:rPr lang="en-US" sz="2400" b="1" dirty="0" smtClean="0"/>
                        <a:t>.085</a:t>
                      </a:r>
                      <a:endParaRPr lang="en-US" sz="2400" b="1" i="1" dirty="0"/>
                    </a:p>
                  </a:txBody>
                  <a:tcPr/>
                </a:tc>
                <a:tc>
                  <a:txBody>
                    <a:bodyPr/>
                    <a:lstStyle/>
                    <a:p>
                      <a:r>
                        <a:rPr lang="en-US" sz="2400" dirty="0" smtClean="0"/>
                        <a:t>season</a:t>
                      </a:r>
                      <a:endParaRPr lang="en-US" sz="2400" dirty="0"/>
                    </a:p>
                  </a:txBody>
                  <a:tcPr/>
                </a:tc>
              </a:tr>
              <a:tr h="370840">
                <a:tc>
                  <a:txBody>
                    <a:bodyPr/>
                    <a:lstStyle/>
                    <a:p>
                      <a:r>
                        <a:rPr lang="en-US" sz="2400" b="1" dirty="0" smtClean="0"/>
                        <a:t>.065</a:t>
                      </a:r>
                      <a:endParaRPr lang="en-US" sz="2400" b="1" i="1" dirty="0"/>
                    </a:p>
                  </a:txBody>
                  <a:tcPr/>
                </a:tc>
                <a:tc>
                  <a:txBody>
                    <a:bodyPr/>
                    <a:lstStyle/>
                    <a:p>
                      <a:r>
                        <a:rPr lang="en-US" sz="2400" dirty="0" smtClean="0"/>
                        <a:t>episode</a:t>
                      </a:r>
                      <a:endParaRPr lang="en-US" sz="2400" dirty="0"/>
                    </a:p>
                  </a:txBody>
                  <a:tcPr/>
                </a:tc>
              </a:tr>
              <a:tr h="370840">
                <a:tc>
                  <a:txBody>
                    <a:bodyPr/>
                    <a:lstStyle/>
                    <a:p>
                      <a:r>
                        <a:rPr lang="en-US" sz="2400" b="1" dirty="0" smtClean="0"/>
                        <a:t>.051</a:t>
                      </a:r>
                      <a:endParaRPr lang="en-US" sz="2400" b="1" i="1" dirty="0"/>
                    </a:p>
                  </a:txBody>
                  <a:tcPr/>
                </a:tc>
                <a:tc>
                  <a:txBody>
                    <a:bodyPr/>
                    <a:lstStyle/>
                    <a:p>
                      <a:r>
                        <a:rPr lang="en-US" sz="2400" dirty="0" smtClean="0"/>
                        <a:t>dr.</a:t>
                      </a:r>
                      <a:endParaRPr lang="en-US" sz="2400" dirty="0"/>
                    </a:p>
                  </a:txBody>
                  <a:tcPr/>
                </a:tc>
              </a:tr>
              <a:tr h="370840">
                <a:tc>
                  <a:txBody>
                    <a:bodyPr/>
                    <a:lstStyle/>
                    <a:p>
                      <a:r>
                        <a:rPr lang="en-US" sz="2400" b="1" dirty="0" smtClean="0"/>
                        <a:t>.043</a:t>
                      </a:r>
                      <a:endParaRPr lang="en-US" sz="2400" b="1" i="1" dirty="0"/>
                    </a:p>
                  </a:txBody>
                  <a:tcPr/>
                </a:tc>
                <a:tc>
                  <a:txBody>
                    <a:bodyPr/>
                    <a:lstStyle/>
                    <a:p>
                      <a:r>
                        <a:rPr lang="en-US" sz="2400" dirty="0" smtClean="0"/>
                        <a:t>drama</a:t>
                      </a:r>
                      <a:endParaRPr lang="en-US" sz="2400" dirty="0"/>
                    </a:p>
                  </a:txBody>
                  <a:tcPr/>
                </a:tc>
              </a:tr>
              <a:tr h="370840">
                <a:tc>
                  <a:txBody>
                    <a:bodyPr/>
                    <a:lstStyle/>
                    <a:p>
                      <a:r>
                        <a:rPr lang="en-US" sz="2400" b="1" i="0" dirty="0" smtClean="0"/>
                        <a:t>.036</a:t>
                      </a:r>
                      <a:endParaRPr lang="en-US" sz="2400" b="1" i="0" dirty="0"/>
                    </a:p>
                  </a:txBody>
                  <a:tcPr/>
                </a:tc>
                <a:tc>
                  <a:txBody>
                    <a:bodyPr/>
                    <a:lstStyle/>
                    <a:p>
                      <a:r>
                        <a:rPr lang="en-US" sz="2400" dirty="0" smtClean="0"/>
                        <a:t>series</a:t>
                      </a:r>
                      <a:endParaRPr lang="en-US" sz="2400" dirty="0"/>
                    </a:p>
                  </a:txBody>
                  <a:tcPr/>
                </a:tc>
              </a:tr>
              <a:tr h="370840">
                <a:tc>
                  <a:txBody>
                    <a:bodyPr/>
                    <a:lstStyle/>
                    <a:p>
                      <a:endParaRPr lang="en-US" sz="2400" i="1" dirty="0"/>
                    </a:p>
                  </a:txBody>
                  <a:tcPr/>
                </a:tc>
                <a:tc>
                  <a:txBody>
                    <a:bodyPr/>
                    <a:lstStyle/>
                    <a:p>
                      <a:r>
                        <a:rPr lang="en-US" sz="2400" dirty="0" smtClean="0"/>
                        <a:t>…. </a:t>
                      </a:r>
                      <a:endParaRPr lang="en-US" sz="2400" dirty="0"/>
                    </a:p>
                  </a:txBody>
                  <a:tcPr/>
                </a:tc>
              </a:tr>
            </a:tbl>
          </a:graphicData>
        </a:graphic>
      </p:graphicFrame>
      <p:sp>
        <p:nvSpPr>
          <p:cNvPr id="27" name="Rectangle 26"/>
          <p:cNvSpPr/>
          <p:nvPr/>
        </p:nvSpPr>
        <p:spPr>
          <a:xfrm>
            <a:off x="5943600" y="5638800"/>
            <a:ext cx="2909514"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000" b="1" dirty="0" smtClean="0"/>
              <a:t>Mean Avg. Prec. = 38.31</a:t>
            </a:r>
            <a:endParaRPr lang="en-US" sz="2000" b="1" dirty="0"/>
          </a:p>
        </p:txBody>
      </p:sp>
    </p:spTree>
    <p:extLst>
      <p:ext uri="{BB962C8B-B14F-4D97-AF65-F5344CB8AC3E}">
        <p14:creationId xmlns:p14="http://schemas.microsoft.com/office/powerpoint/2010/main" val="26593029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Source Formulation</a:t>
            </a:r>
          </a:p>
        </p:txBody>
      </p:sp>
      <p:sp>
        <p:nvSpPr>
          <p:cNvPr id="4" name="TextBox 3"/>
          <p:cNvSpPr txBox="1"/>
          <p:nvPr/>
        </p:nvSpPr>
        <p:spPr>
          <a:xfrm>
            <a:off x="8077200" y="143159"/>
            <a:ext cx="43434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sp>
        <p:nvSpPr>
          <p:cNvPr id="9" name="TextBox 8"/>
          <p:cNvSpPr txBox="1"/>
          <p:nvPr/>
        </p:nvSpPr>
        <p:spPr>
          <a:xfrm>
            <a:off x="1841765" y="2145268"/>
            <a:ext cx="20574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Explicit </a:t>
            </a:r>
          </a:p>
          <a:p>
            <a:r>
              <a:rPr lang="en-US" b="1" dirty="0" smtClean="0"/>
              <a:t>Concept Weights</a:t>
            </a:r>
            <a:endParaRPr lang="en-US" b="1" dirty="0"/>
          </a:p>
        </p:txBody>
      </p:sp>
      <p:cxnSp>
        <p:nvCxnSpPr>
          <p:cNvPr id="10" name="Shape 9"/>
          <p:cNvCxnSpPr>
            <a:stCxn id="9" idx="3"/>
            <a:endCxn id="9" idx="0"/>
          </p:cNvCxnSpPr>
          <p:nvPr/>
        </p:nvCxnSpPr>
        <p:spPr>
          <a:xfrm flipH="1" flipV="1">
            <a:off x="2870465" y="2145268"/>
            <a:ext cx="1028700" cy="323166"/>
          </a:xfrm>
          <a:prstGeom prst="curvedConnector4">
            <a:avLst>
              <a:gd name="adj1" fmla="val -22222"/>
              <a:gd name="adj2" fmla="val 170738"/>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32565" y="2754868"/>
            <a:ext cx="1343638"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t>Expansion </a:t>
            </a:r>
          </a:p>
          <a:p>
            <a:r>
              <a:rPr lang="en-US" b="1" dirty="0" smtClean="0"/>
              <a:t>from </a:t>
            </a:r>
          </a:p>
          <a:p>
            <a:r>
              <a:rPr lang="en-US" b="1" dirty="0" smtClean="0"/>
              <a:t>Source 1</a:t>
            </a:r>
            <a:endParaRPr lang="en-US" b="1" dirty="0"/>
          </a:p>
        </p:txBody>
      </p:sp>
      <p:cxnSp>
        <p:nvCxnSpPr>
          <p:cNvPr id="12" name="Shape 15"/>
          <p:cNvCxnSpPr>
            <a:stCxn id="9" idx="3"/>
            <a:endCxn id="11" idx="1"/>
          </p:cNvCxnSpPr>
          <p:nvPr/>
        </p:nvCxnSpPr>
        <p:spPr>
          <a:xfrm>
            <a:off x="3899165" y="2468434"/>
            <a:ext cx="533400" cy="74809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89765" y="4343400"/>
            <a:ext cx="24384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Source Weights</a:t>
            </a:r>
            <a:endParaRPr lang="en-US" b="1" dirty="0"/>
          </a:p>
        </p:txBody>
      </p:sp>
      <p:cxnSp>
        <p:nvCxnSpPr>
          <p:cNvPr id="14" name="Shape 13"/>
          <p:cNvCxnSpPr>
            <a:stCxn id="13" idx="3"/>
            <a:endCxn id="13" idx="0"/>
          </p:cNvCxnSpPr>
          <p:nvPr/>
        </p:nvCxnSpPr>
        <p:spPr>
          <a:xfrm flipH="1" flipV="1">
            <a:off x="6108965" y="4343400"/>
            <a:ext cx="1219200" cy="184666"/>
          </a:xfrm>
          <a:prstGeom prst="curvedConnector4">
            <a:avLst>
              <a:gd name="adj1" fmla="val -18750"/>
              <a:gd name="adj2" fmla="val 22379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1565" y="1535668"/>
            <a:ext cx="115929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t>Explicit </a:t>
            </a:r>
          </a:p>
          <a:p>
            <a:r>
              <a:rPr lang="en-US" b="1" dirty="0" smtClean="0"/>
              <a:t>Concepts</a:t>
            </a:r>
            <a:endParaRPr lang="en-US" b="1" dirty="0"/>
          </a:p>
        </p:txBody>
      </p:sp>
      <p:cxnSp>
        <p:nvCxnSpPr>
          <p:cNvPr id="16" name="Shape 49"/>
          <p:cNvCxnSpPr>
            <a:stCxn id="15" idx="3"/>
            <a:endCxn id="9" idx="1"/>
          </p:cNvCxnSpPr>
          <p:nvPr/>
        </p:nvCxnSpPr>
        <p:spPr>
          <a:xfrm>
            <a:off x="1400857" y="1858834"/>
            <a:ext cx="440908" cy="6096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718565" y="5257800"/>
            <a:ext cx="1649426" cy="83099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smtClean="0"/>
              <a:t>Complete </a:t>
            </a:r>
          </a:p>
          <a:p>
            <a:r>
              <a:rPr lang="en-US" sz="2400" b="1" dirty="0" smtClean="0"/>
              <a:t>Weighting</a:t>
            </a:r>
            <a:endParaRPr lang="en-US" sz="2400" b="1" dirty="0"/>
          </a:p>
        </p:txBody>
      </p:sp>
      <p:cxnSp>
        <p:nvCxnSpPr>
          <p:cNvPr id="22" name="Elbow Connector 18"/>
          <p:cNvCxnSpPr>
            <a:stCxn id="13" idx="2"/>
            <a:endCxn id="17" idx="1"/>
          </p:cNvCxnSpPr>
          <p:nvPr/>
        </p:nvCxnSpPr>
        <p:spPr>
          <a:xfrm rot="16200000" flipH="1">
            <a:off x="5933482" y="4888215"/>
            <a:ext cx="960567" cy="609600"/>
          </a:xfrm>
          <a:prstGeom prst="bentConnector2">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584965" y="2907268"/>
            <a:ext cx="1343638"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t>Expansion </a:t>
            </a:r>
          </a:p>
          <a:p>
            <a:r>
              <a:rPr lang="en-US" b="1" dirty="0" smtClean="0"/>
              <a:t>from </a:t>
            </a:r>
          </a:p>
          <a:p>
            <a:r>
              <a:rPr lang="en-US" b="1" dirty="0" smtClean="0"/>
              <a:t>Source 2</a:t>
            </a:r>
            <a:endParaRPr lang="en-US" b="1" dirty="0"/>
          </a:p>
        </p:txBody>
      </p:sp>
      <p:sp>
        <p:nvSpPr>
          <p:cNvPr id="24" name="TextBox 23"/>
          <p:cNvSpPr txBox="1"/>
          <p:nvPr/>
        </p:nvSpPr>
        <p:spPr>
          <a:xfrm>
            <a:off x="4737365" y="3059668"/>
            <a:ext cx="1343638"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t>Expansion </a:t>
            </a:r>
          </a:p>
          <a:p>
            <a:r>
              <a:rPr lang="en-US" b="1" dirty="0" smtClean="0"/>
              <a:t>from </a:t>
            </a:r>
          </a:p>
          <a:p>
            <a:r>
              <a:rPr lang="en-US" b="1" dirty="0" smtClean="0"/>
              <a:t>Source N</a:t>
            </a:r>
            <a:endParaRPr lang="en-US" b="1" dirty="0"/>
          </a:p>
        </p:txBody>
      </p:sp>
      <p:cxnSp>
        <p:nvCxnSpPr>
          <p:cNvPr id="25" name="Elbow Connector 29"/>
          <p:cNvCxnSpPr>
            <a:stCxn id="24" idx="2"/>
            <a:endCxn id="13" idx="1"/>
          </p:cNvCxnSpPr>
          <p:nvPr/>
        </p:nvCxnSpPr>
        <p:spPr>
          <a:xfrm rot="5400000">
            <a:off x="4876941" y="3995823"/>
            <a:ext cx="545068" cy="519419"/>
          </a:xfrm>
          <a:prstGeom prst="bentConnector4">
            <a:avLst>
              <a:gd name="adj1" fmla="val 33060"/>
              <a:gd name="adj2" fmla="val 14401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261365" y="3657600"/>
            <a:ext cx="2730235" cy="369332"/>
          </a:xfrm>
          <a:prstGeom prst="rect">
            <a:avLst/>
          </a:prstGeom>
          <a:noFill/>
        </p:spPr>
        <p:txBody>
          <a:bodyPr wrap="none" rtlCol="0">
            <a:spAutoFit/>
          </a:bodyPr>
          <a:lstStyle/>
          <a:p>
            <a:r>
              <a:rPr lang="en-US" b="1" dirty="0" smtClean="0">
                <a:solidFill>
                  <a:schemeClr val="accent1">
                    <a:lumMod val="50000"/>
                  </a:schemeClr>
                </a:solidFill>
              </a:rPr>
              <a:t>Parameter Optimization</a:t>
            </a:r>
            <a:endParaRPr lang="en-US" b="1" dirty="0">
              <a:solidFill>
                <a:schemeClr val="accent1">
                  <a:lumMod val="50000"/>
                </a:schemeClr>
              </a:solidFill>
            </a:endParaRPr>
          </a:p>
        </p:txBody>
      </p:sp>
      <p:sp>
        <p:nvSpPr>
          <p:cNvPr id="28" name="TextBox 27"/>
          <p:cNvSpPr txBox="1"/>
          <p:nvPr/>
        </p:nvSpPr>
        <p:spPr>
          <a:xfrm>
            <a:off x="2451365" y="1447800"/>
            <a:ext cx="2730235" cy="369332"/>
          </a:xfrm>
          <a:prstGeom prst="rect">
            <a:avLst/>
          </a:prstGeom>
          <a:noFill/>
        </p:spPr>
        <p:txBody>
          <a:bodyPr wrap="none" rtlCol="0">
            <a:spAutoFit/>
          </a:bodyPr>
          <a:lstStyle/>
          <a:p>
            <a:r>
              <a:rPr lang="en-US" b="1" dirty="0" smtClean="0">
                <a:solidFill>
                  <a:schemeClr val="accent1">
                    <a:lumMod val="50000"/>
                  </a:schemeClr>
                </a:solidFill>
              </a:rPr>
              <a:t>Parameter Optimization</a:t>
            </a:r>
            <a:endParaRPr lang="en-US" b="1" dirty="0">
              <a:solidFill>
                <a:schemeClr val="accent1">
                  <a:lumMod val="50000"/>
                </a:schemeClr>
              </a:solidFill>
            </a:endParaRPr>
          </a:p>
        </p:txBody>
      </p:sp>
      <p:sp>
        <p:nvSpPr>
          <p:cNvPr id="29" name="TextBox 28"/>
          <p:cNvSpPr txBox="1"/>
          <p:nvPr/>
        </p:nvSpPr>
        <p:spPr>
          <a:xfrm>
            <a:off x="304800" y="5638800"/>
            <a:ext cx="5154553" cy="523220"/>
          </a:xfrm>
          <a:prstGeom prst="rect">
            <a:avLst/>
          </a:prstGeom>
          <a:noFill/>
        </p:spPr>
        <p:txBody>
          <a:bodyPr wrap="none" rtlCol="0">
            <a:spAutoFit/>
          </a:bodyPr>
          <a:lstStyle/>
          <a:p>
            <a:r>
              <a:rPr lang="en-US" sz="2800" b="1" dirty="0" smtClean="0"/>
              <a:t>Two – stage MSE Training Process</a:t>
            </a:r>
            <a:endParaRPr lang="en-US" sz="2800" b="1" dirty="0"/>
          </a:p>
        </p:txBody>
      </p:sp>
    </p:spTree>
    <p:extLst>
      <p:ext uri="{BB962C8B-B14F-4D97-AF65-F5344CB8AC3E}">
        <p14:creationId xmlns:p14="http://schemas.microsoft.com/office/powerpoint/2010/main" val="10646882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Source Formulation</a:t>
            </a:r>
          </a:p>
        </p:txBody>
      </p:sp>
      <p:sp>
        <p:nvSpPr>
          <p:cNvPr id="4" name="TextBox 3"/>
          <p:cNvSpPr txBox="1"/>
          <p:nvPr/>
        </p:nvSpPr>
        <p:spPr>
          <a:xfrm>
            <a:off x="8077200" y="143159"/>
            <a:ext cx="43434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graphicFrame>
        <p:nvGraphicFramePr>
          <p:cNvPr id="5" name="Content Placeholder 4"/>
          <p:cNvGraphicFramePr>
            <a:graphicFrameLocks noGrp="1"/>
          </p:cNvGraphicFramePr>
          <p:nvPr>
            <p:ph idx="4294967295"/>
          </p:nvPr>
        </p:nvGraphicFramePr>
        <p:xfrm>
          <a:off x="990600" y="1752600"/>
          <a:ext cx="723900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57600" y="5562600"/>
            <a:ext cx="1769267" cy="646331"/>
          </a:xfrm>
          <a:prstGeom prst="rect">
            <a:avLst/>
          </a:prstGeom>
          <a:noFill/>
        </p:spPr>
        <p:txBody>
          <a:bodyPr wrap="none" rtlCol="0">
            <a:spAutoFit/>
          </a:bodyPr>
          <a:lstStyle/>
          <a:p>
            <a:r>
              <a:rPr lang="en-US" b="1" dirty="0" err="1" smtClean="0"/>
              <a:t>ClueWeb</a:t>
            </a:r>
            <a:r>
              <a:rPr lang="en-US" b="1" dirty="0" smtClean="0"/>
              <a:t> corpus </a:t>
            </a:r>
          </a:p>
          <a:p>
            <a:r>
              <a:rPr lang="en-US" b="1" dirty="0" smtClean="0"/>
              <a:t>&lt;</a:t>
            </a:r>
            <a:r>
              <a:rPr lang="en-US" b="1" dirty="0" err="1" smtClean="0"/>
              <a:t>desc</a:t>
            </a:r>
            <a:r>
              <a:rPr lang="en-US" b="1" dirty="0" smtClean="0"/>
              <a:t>&gt; queries</a:t>
            </a:r>
            <a:endParaRPr lang="en-US" b="1" dirty="0"/>
          </a:p>
        </p:txBody>
      </p:sp>
    </p:spTree>
    <p:extLst>
      <p:ext uri="{BB962C8B-B14F-4D97-AF65-F5344CB8AC3E}">
        <p14:creationId xmlns:p14="http://schemas.microsoft.com/office/powerpoint/2010/main" val="37932404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Source Formulation</a:t>
            </a:r>
          </a:p>
        </p:txBody>
      </p:sp>
      <p:sp>
        <p:nvSpPr>
          <p:cNvPr id="4" name="TextBox 3"/>
          <p:cNvSpPr txBox="1"/>
          <p:nvPr/>
        </p:nvSpPr>
        <p:spPr>
          <a:xfrm>
            <a:off x="8077200" y="143159"/>
            <a:ext cx="43434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pic>
        <p:nvPicPr>
          <p:cNvPr id="5" name="Picture 2"/>
          <p:cNvPicPr>
            <a:picLocks noChangeAspect="1" noChangeArrowheads="1"/>
          </p:cNvPicPr>
          <p:nvPr/>
        </p:nvPicPr>
        <p:blipFill>
          <a:blip r:embed="rId2" cstate="print"/>
          <a:srcRect/>
          <a:stretch>
            <a:fillRect/>
          </a:stretch>
        </p:blipFill>
        <p:spPr bwMode="auto">
          <a:xfrm>
            <a:off x="1905000" y="1524000"/>
            <a:ext cx="5238650" cy="4617720"/>
          </a:xfrm>
          <a:prstGeom prst="rect">
            <a:avLst/>
          </a:prstGeom>
          <a:noFill/>
          <a:ln w="9525">
            <a:noFill/>
            <a:miter lim="800000"/>
            <a:headEnd/>
            <a:tailEnd/>
          </a:ln>
        </p:spPr>
      </p:pic>
      <p:sp>
        <p:nvSpPr>
          <p:cNvPr id="6" name="TextBox 5"/>
          <p:cNvSpPr txBox="1"/>
          <p:nvPr/>
        </p:nvSpPr>
        <p:spPr>
          <a:xfrm rot="16200000">
            <a:off x="273992" y="3429000"/>
            <a:ext cx="2595326" cy="400110"/>
          </a:xfrm>
          <a:prstGeom prst="rect">
            <a:avLst/>
          </a:prstGeom>
          <a:noFill/>
        </p:spPr>
        <p:txBody>
          <a:bodyPr wrap="none" rtlCol="0">
            <a:spAutoFit/>
          </a:bodyPr>
          <a:lstStyle/>
          <a:p>
            <a:r>
              <a:rPr lang="en-US" sz="2000" b="1" dirty="0" smtClean="0">
                <a:solidFill>
                  <a:schemeClr val="accent1">
                    <a:lumMod val="50000"/>
                  </a:schemeClr>
                </a:solidFill>
              </a:rPr>
              <a:t>Mean Avg. Precision</a:t>
            </a:r>
            <a:endParaRPr lang="en-US" sz="2000" b="1" dirty="0">
              <a:solidFill>
                <a:schemeClr val="accent1">
                  <a:lumMod val="50000"/>
                </a:schemeClr>
              </a:solidFill>
            </a:endParaRPr>
          </a:p>
        </p:txBody>
      </p:sp>
      <p:sp>
        <p:nvSpPr>
          <p:cNvPr id="7" name="TextBox 6"/>
          <p:cNvSpPr txBox="1"/>
          <p:nvPr/>
        </p:nvSpPr>
        <p:spPr>
          <a:xfrm>
            <a:off x="4724400" y="5943600"/>
            <a:ext cx="397866" cy="400110"/>
          </a:xfrm>
          <a:prstGeom prst="rect">
            <a:avLst/>
          </a:prstGeom>
          <a:noFill/>
        </p:spPr>
        <p:txBody>
          <a:bodyPr wrap="none" rtlCol="0">
            <a:spAutoFit/>
          </a:bodyPr>
          <a:lstStyle/>
          <a:p>
            <a:r>
              <a:rPr lang="en-US" sz="2000" b="1" dirty="0" smtClean="0">
                <a:solidFill>
                  <a:schemeClr val="accent1">
                    <a:lumMod val="50000"/>
                  </a:schemeClr>
                </a:solidFill>
              </a:rPr>
              <a:t>N</a:t>
            </a:r>
            <a:endParaRPr lang="en-US" sz="2000" b="1" dirty="0">
              <a:solidFill>
                <a:schemeClr val="accent1">
                  <a:lumMod val="50000"/>
                </a:schemeClr>
              </a:solidFill>
            </a:endParaRPr>
          </a:p>
        </p:txBody>
      </p:sp>
      <p:sp>
        <p:nvSpPr>
          <p:cNvPr id="8" name="TextBox 7"/>
          <p:cNvSpPr txBox="1"/>
          <p:nvPr/>
        </p:nvSpPr>
        <p:spPr>
          <a:xfrm>
            <a:off x="7162800" y="4038600"/>
            <a:ext cx="1292341"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smtClean="0"/>
              <a:t>LCE[10]</a:t>
            </a:r>
            <a:endParaRPr lang="en-US" sz="2400" b="1" dirty="0"/>
          </a:p>
        </p:txBody>
      </p:sp>
      <p:sp>
        <p:nvSpPr>
          <p:cNvPr id="9" name="TextBox 8"/>
          <p:cNvSpPr txBox="1"/>
          <p:nvPr/>
        </p:nvSpPr>
        <p:spPr>
          <a:xfrm>
            <a:off x="7151891" y="3276600"/>
            <a:ext cx="1915909"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smtClean="0"/>
              <a:t>LCE-WP[N] </a:t>
            </a:r>
          </a:p>
        </p:txBody>
      </p:sp>
      <p:sp>
        <p:nvSpPr>
          <p:cNvPr id="10" name="TextBox 9"/>
          <p:cNvSpPr txBox="1"/>
          <p:nvPr/>
        </p:nvSpPr>
        <p:spPr>
          <a:xfrm>
            <a:off x="7130592" y="2514600"/>
            <a:ext cx="1327608"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smtClean="0"/>
              <a:t>MSE[N]</a:t>
            </a:r>
            <a:endParaRPr lang="en-US" sz="2400" b="1" dirty="0"/>
          </a:p>
        </p:txBody>
      </p:sp>
      <p:sp>
        <p:nvSpPr>
          <p:cNvPr id="11" name="Line Callout 2 10"/>
          <p:cNvSpPr/>
          <p:nvPr/>
        </p:nvSpPr>
        <p:spPr>
          <a:xfrm>
            <a:off x="3886200" y="1371600"/>
            <a:ext cx="3581400" cy="838200"/>
          </a:xfrm>
          <a:prstGeom prst="borderCallout2">
            <a:avLst>
              <a:gd name="adj1" fmla="val 18750"/>
              <a:gd name="adj2" fmla="val -8333"/>
              <a:gd name="adj3" fmla="val 18750"/>
              <a:gd name="adj4" fmla="val -16667"/>
              <a:gd name="adj5" fmla="val 191907"/>
              <a:gd name="adj6" fmla="val -35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Improvement with as few as 3 expansion terms</a:t>
            </a:r>
            <a:endParaRPr lang="en-US" sz="2000" b="1" dirty="0"/>
          </a:p>
        </p:txBody>
      </p:sp>
      <p:sp>
        <p:nvSpPr>
          <p:cNvPr id="12" name="TextBox 11"/>
          <p:cNvSpPr txBox="1"/>
          <p:nvPr/>
        </p:nvSpPr>
        <p:spPr>
          <a:xfrm>
            <a:off x="4658281" y="5257800"/>
            <a:ext cx="2352119" cy="400110"/>
          </a:xfrm>
          <a:prstGeom prst="rect">
            <a:avLst/>
          </a:prstGeom>
          <a:noFill/>
        </p:spPr>
        <p:txBody>
          <a:bodyPr wrap="none" rtlCol="0">
            <a:spAutoFit/>
          </a:bodyPr>
          <a:lstStyle/>
          <a:p>
            <a:r>
              <a:rPr lang="en-US" sz="2000" b="1" dirty="0" err="1" smtClean="0"/>
              <a:t>ClueWeb</a:t>
            </a:r>
            <a:r>
              <a:rPr lang="en-US" sz="2000" b="1" dirty="0" smtClean="0"/>
              <a:t>-B </a:t>
            </a:r>
            <a:r>
              <a:rPr lang="en-US" sz="2000" b="1" i="1" dirty="0" smtClean="0"/>
              <a:t>&lt;</a:t>
            </a:r>
            <a:r>
              <a:rPr lang="en-US" sz="2000" b="1" i="1" dirty="0" err="1" smtClean="0"/>
              <a:t>desc</a:t>
            </a:r>
            <a:r>
              <a:rPr lang="en-US" sz="2000" b="1" i="1" dirty="0" smtClean="0"/>
              <a:t>&gt;</a:t>
            </a:r>
            <a:endParaRPr lang="en-US" sz="2000" b="1" i="1" dirty="0"/>
          </a:p>
        </p:txBody>
      </p:sp>
    </p:spTree>
    <p:extLst>
      <p:ext uri="{BB962C8B-B14F-4D97-AF65-F5344CB8AC3E}">
        <p14:creationId xmlns:p14="http://schemas.microsoft.com/office/powerpoint/2010/main" val="26328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down)">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Source Formulation</a:t>
            </a:r>
          </a:p>
        </p:txBody>
      </p:sp>
      <p:sp>
        <p:nvSpPr>
          <p:cNvPr id="4" name="TextBox 3"/>
          <p:cNvSpPr txBox="1"/>
          <p:nvPr/>
        </p:nvSpPr>
        <p:spPr>
          <a:xfrm>
            <a:off x="8077200" y="143159"/>
            <a:ext cx="4343400" cy="646331"/>
          </a:xfrm>
          <a:prstGeom prst="rect">
            <a:avLst/>
          </a:prstGeom>
          <a:noFill/>
        </p:spPr>
        <p:txBody>
          <a:bodyPr wrap="square" rtlCol="0">
            <a:spAutoFit/>
          </a:bodyPr>
          <a:lstStyle/>
          <a:p>
            <a:r>
              <a:rPr lang="en-US" dirty="0"/>
              <a:t>[BMC12]</a:t>
            </a:r>
          </a:p>
          <a:p>
            <a:endParaRPr lang="en-US" sz="1800" kern="1200" dirty="0">
              <a:solidFill>
                <a:schemeClr val="tx1"/>
              </a:solidFill>
              <a:latin typeface="+mn-lt"/>
              <a:ea typeface="+mn-ea"/>
              <a:cs typeface="+mn-cs"/>
            </a:endParaRPr>
          </a:p>
        </p:txBody>
      </p:sp>
      <p:graphicFrame>
        <p:nvGraphicFramePr>
          <p:cNvPr id="13" name="Content Placeholder 4"/>
          <p:cNvGraphicFramePr>
            <a:graphicFrameLocks noGrp="1"/>
          </p:cNvGraphicFramePr>
          <p:nvPr>
            <p:ph idx="4294967295"/>
          </p:nvPr>
        </p:nvGraphicFramePr>
        <p:xfrm>
          <a:off x="990600" y="1752600"/>
          <a:ext cx="723900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3657600" y="5562600"/>
            <a:ext cx="1769267" cy="646331"/>
          </a:xfrm>
          <a:prstGeom prst="rect">
            <a:avLst/>
          </a:prstGeom>
          <a:noFill/>
        </p:spPr>
        <p:txBody>
          <a:bodyPr wrap="none" rtlCol="0">
            <a:spAutoFit/>
          </a:bodyPr>
          <a:lstStyle/>
          <a:p>
            <a:r>
              <a:rPr lang="en-US" b="1" dirty="0" err="1" smtClean="0"/>
              <a:t>ClueWeb</a:t>
            </a:r>
            <a:r>
              <a:rPr lang="en-US" b="1" dirty="0" smtClean="0"/>
              <a:t> corpus </a:t>
            </a:r>
          </a:p>
          <a:p>
            <a:r>
              <a:rPr lang="en-US" b="1" dirty="0" smtClean="0"/>
              <a:t>&lt;</a:t>
            </a:r>
            <a:r>
              <a:rPr lang="en-US" b="1" dirty="0" err="1" smtClean="0"/>
              <a:t>desc</a:t>
            </a:r>
            <a:r>
              <a:rPr lang="en-US" b="1" dirty="0" smtClean="0"/>
              <a:t>&gt; queries</a:t>
            </a:r>
            <a:endParaRPr lang="en-US" b="1" dirty="0"/>
          </a:p>
        </p:txBody>
      </p:sp>
      <p:sp>
        <p:nvSpPr>
          <p:cNvPr id="15" name="TextBox 14"/>
          <p:cNvSpPr txBox="1"/>
          <p:nvPr/>
        </p:nvSpPr>
        <p:spPr>
          <a:xfrm>
            <a:off x="4343400" y="1295400"/>
            <a:ext cx="3194657" cy="646331"/>
          </a:xfrm>
          <a:prstGeom prst="rect">
            <a:avLst/>
          </a:prstGeom>
          <a:noFill/>
        </p:spPr>
        <p:txBody>
          <a:bodyPr wrap="none" rtlCol="0">
            <a:spAutoFit/>
          </a:bodyPr>
          <a:lstStyle/>
          <a:p>
            <a:pPr algn="ctr"/>
            <a:r>
              <a:rPr lang="en-US" b="1" dirty="0" smtClean="0"/>
              <a:t>Diversification due to</a:t>
            </a:r>
          </a:p>
          <a:p>
            <a:pPr algn="ctr"/>
            <a:r>
              <a:rPr lang="en-US" b="1" dirty="0" smtClean="0"/>
              <a:t>multiple sources of information</a:t>
            </a:r>
            <a:endParaRPr lang="en-US" b="1" dirty="0"/>
          </a:p>
        </p:txBody>
      </p:sp>
    </p:spTree>
    <p:extLst>
      <p:ext uri="{BB962C8B-B14F-4D97-AF65-F5344CB8AC3E}">
        <p14:creationId xmlns:p14="http://schemas.microsoft.com/office/powerpoint/2010/main" val="303148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Length </a:t>
            </a:r>
            <a:r>
              <a:rPr lang="en-US" dirty="0" err="1" smtClean="0"/>
              <a:t>wrt</a:t>
            </a:r>
            <a:r>
              <a:rPr lang="en-US" dirty="0" smtClean="0"/>
              <a:t> Categories</a:t>
            </a:r>
            <a:endParaRPr lang="en-US" dirty="0"/>
          </a:p>
        </p:txBody>
      </p:sp>
      <p:pic>
        <p:nvPicPr>
          <p:cNvPr id="6" name="Content Placeholder 5"/>
          <p:cNvPicPr>
            <a:picLocks noGrp="1" noChangeAspect="1"/>
          </p:cNvPicPr>
          <p:nvPr>
            <p:ph idx="13"/>
          </p:nvPr>
        </p:nvPicPr>
        <p:blipFill>
          <a:blip r:embed="rId2" cstate="print"/>
          <a:stretch>
            <a:fillRect/>
          </a:stretch>
        </p:blipFill>
        <p:spPr>
          <a:xfrm>
            <a:off x="1387651" y="1371600"/>
            <a:ext cx="6368698" cy="4754563"/>
          </a:xfrm>
          <a:prstGeom prst="rect">
            <a:avLst/>
          </a:prstGeom>
        </p:spPr>
      </p:pic>
      <p:sp>
        <p:nvSpPr>
          <p:cNvPr id="3" name="Rectangle 2"/>
          <p:cNvSpPr/>
          <p:nvPr/>
        </p:nvSpPr>
        <p:spPr>
          <a:xfrm>
            <a:off x="8305800" y="43934"/>
            <a:ext cx="736099" cy="369332"/>
          </a:xfrm>
          <a:prstGeom prst="rect">
            <a:avLst/>
          </a:prstGeom>
        </p:spPr>
        <p:txBody>
          <a:bodyPr wrap="none">
            <a:spAutoFit/>
          </a:bodyPr>
          <a:lstStyle/>
          <a:p>
            <a:r>
              <a:rPr lang="en-US" dirty="0">
                <a:solidFill>
                  <a:srgbClr val="0000FF"/>
                </a:solidFill>
                <a:latin typeface="CMR10"/>
              </a:rPr>
              <a:t>LH99</a:t>
            </a:r>
            <a:endParaRPr lang="en-US" dirty="0"/>
          </a:p>
        </p:txBody>
      </p:sp>
    </p:spTree>
    <p:extLst>
      <p:ext uri="{BB962C8B-B14F-4D97-AF65-F5344CB8AC3E}">
        <p14:creationId xmlns:p14="http://schemas.microsoft.com/office/powerpoint/2010/main" val="64508234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b="1" dirty="0" smtClean="0">
                <a:solidFill>
                  <a:srgbClr val="7030A0"/>
                </a:solidFill>
              </a:rPr>
              <a:t>Lunch Break [90 </a:t>
            </a:r>
            <a:r>
              <a:rPr lang="en-US" b="1" dirty="0">
                <a:solidFill>
                  <a:srgbClr val="7030A0"/>
                </a:solidFill>
              </a:rPr>
              <a:t>min</a:t>
            </a:r>
            <a:r>
              <a:rPr lang="en-US" b="1" dirty="0" smtClean="0">
                <a:solidFill>
                  <a:srgbClr val="7030A0"/>
                </a:solidFill>
              </a:rPr>
              <a:t>]</a:t>
            </a:r>
          </a:p>
          <a:p>
            <a:pPr lvl="1"/>
            <a:r>
              <a:rPr lang="en-US" dirty="0"/>
              <a:t>Query Expansion by Including Related Concepts [20 min]</a:t>
            </a:r>
          </a:p>
          <a:p>
            <a:pPr lvl="1"/>
            <a:r>
              <a:rPr lang="en-US" dirty="0"/>
              <a:t>Query Reformulation [30 min]</a:t>
            </a:r>
          </a:p>
          <a:p>
            <a:pPr lvl="1"/>
            <a:r>
              <a:rPr lang="en-US" dirty="0"/>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378228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dirty="0" smtClean="0">
                <a:solidFill>
                  <a:srgbClr val="00B050"/>
                </a:solidFill>
              </a:rPr>
              <a:t>Lunch Break [90 </a:t>
            </a:r>
            <a:r>
              <a:rPr lang="en-US" dirty="0">
                <a:solidFill>
                  <a:srgbClr val="00B050"/>
                </a:solidFill>
              </a:rPr>
              <a:t>min</a:t>
            </a:r>
            <a:r>
              <a:rPr lang="en-US" dirty="0" smtClean="0">
                <a:solidFill>
                  <a:srgbClr val="00B050"/>
                </a:solidFill>
              </a:rPr>
              <a:t>]</a:t>
            </a:r>
          </a:p>
          <a:p>
            <a:pPr lvl="1"/>
            <a:r>
              <a:rPr lang="en-US" b="1" dirty="0">
                <a:solidFill>
                  <a:srgbClr val="7030A0"/>
                </a:solidFill>
              </a:rPr>
              <a:t>Query Expansion by Including Related Concepts [20 min]</a:t>
            </a:r>
          </a:p>
          <a:p>
            <a:pPr lvl="1"/>
            <a:r>
              <a:rPr lang="en-US" dirty="0"/>
              <a:t>Query Reformulation [30 min]</a:t>
            </a:r>
          </a:p>
          <a:p>
            <a:pPr lvl="1"/>
            <a:r>
              <a:rPr lang="en-US" dirty="0"/>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114205164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could </a:t>
            </a:r>
            <a:r>
              <a:rPr lang="en-US" dirty="0" smtClean="0"/>
              <a:t>Query </a:t>
            </a:r>
            <a:r>
              <a:rPr lang="en-US" dirty="0"/>
              <a:t>E</a:t>
            </a:r>
            <a:r>
              <a:rPr lang="en-US" dirty="0" smtClean="0"/>
              <a:t>xpansion </a:t>
            </a:r>
            <a:r>
              <a:rPr lang="en-US" dirty="0"/>
              <a:t>help?</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0"/>
                <a:ext cx="8229600" cy="4572000"/>
              </a:xfrm>
            </p:spPr>
            <p:txBody>
              <a:bodyPr>
                <a:normAutofit fontScale="47500" lnSpcReduction="20000"/>
              </a:bodyPr>
              <a:lstStyle/>
              <a:p>
                <a:r>
                  <a:rPr lang="en-US" dirty="0" smtClean="0"/>
                  <a:t>Query expansion (QE) does not work in all cases.</a:t>
                </a:r>
              </a:p>
              <a:p>
                <a:r>
                  <a:rPr lang="en-US" dirty="0" smtClean="0"/>
                  <a:t>How to define a measure to decide if QE will fail or succeed?</a:t>
                </a:r>
              </a:p>
              <a:p>
                <a:pPr lvl="1"/>
                <a:r>
                  <a:rPr lang="en-US" dirty="0" smtClean="0"/>
                  <a:t>QE would be helpful when the initial set of top k retrieved documents (</a:t>
                </a:r>
                <a14:m>
                  <m:oMath xmlns:m="http://schemas.openxmlformats.org/officeDocument/2006/math">
                    <m:r>
                      <a:rPr lang="en-US" i="1" dirty="0" smtClean="0">
                        <a:latin typeface="Cambria Math" panose="02040503050406030204" pitchFamily="18" charset="0"/>
                      </a:rPr>
                      <m:t>𝑅</m:t>
                    </m:r>
                  </m:oMath>
                </a14:m>
                <a:r>
                  <a:rPr lang="en-US" dirty="0" smtClean="0"/>
                  <a:t>) have a high precision</a:t>
                </a:r>
              </a:p>
              <a:p>
                <a:pPr lvl="1"/>
                <a:r>
                  <a:rPr lang="en-US" dirty="0" smtClean="0"/>
                  <a:t>QE is useful when query is short.</a:t>
                </a:r>
              </a:p>
              <a:p>
                <a:r>
                  <a:rPr lang="en-US" dirty="0" smtClean="0"/>
                  <a:t>Use DFR (Divergence From Randomness) framework. Bose-Einstein distribution is one of the basic DFR models.</a:t>
                </a:r>
              </a:p>
              <a:p>
                <a14:m>
                  <m:oMath xmlns:m="http://schemas.openxmlformats.org/officeDocument/2006/math">
                    <m:r>
                      <a:rPr lang="en-US" b="0" i="1" smtClean="0">
                        <a:latin typeface="Cambria Math" panose="02040503050406030204" pitchFamily="18" charset="0"/>
                      </a:rPr>
                      <m:t>𝐼𝑛𝑓</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𝐵𝑜</m:t>
                        </m:r>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r>
                                  <a:rPr lang="en-US" b="0" i="1" smtClean="0">
                                    <a:latin typeface="Cambria Math" panose="02040503050406030204" pitchFamily="18" charset="0"/>
                                  </a:rPr>
                                  <m:t>𝜆</m:t>
                                </m:r>
                              </m:den>
                            </m:f>
                          </m:e>
                        </m:d>
                        <m:r>
                          <a:rPr lang="en-US" b="0" i="1" smtClean="0">
                            <a:latin typeface="Cambria Math" panose="02040503050406030204" pitchFamily="18" charset="0"/>
                          </a:rPr>
                          <m:t>−</m:t>
                        </m:r>
                        <m:r>
                          <a:rPr lang="en-US" b="0" i="1" smtClean="0">
                            <a:latin typeface="Cambria Math" panose="02040503050406030204" pitchFamily="18" charset="0"/>
                          </a:rPr>
                          <m:t>𝑡</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𝑅</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𝜆</m:t>
                                    </m:r>
                                  </m:num>
                                  <m:den>
                                    <m:r>
                                      <a:rPr lang="en-US" b="0" i="1" smtClean="0">
                                        <a:latin typeface="Cambria Math" panose="02040503050406030204" pitchFamily="18" charset="0"/>
                                      </a:rPr>
                                      <m:t>1+</m:t>
                                    </m:r>
                                    <m:r>
                                      <a:rPr lang="en-US" b="0" i="1" smtClean="0">
                                        <a:latin typeface="Cambria Math" panose="02040503050406030204" pitchFamily="18" charset="0"/>
                                      </a:rPr>
                                      <m:t>𝜆</m:t>
                                    </m:r>
                                  </m:den>
                                </m:f>
                              </m:e>
                            </m:d>
                          </m:e>
                        </m:func>
                      </m:e>
                    </m:func>
                  </m:oMath>
                </a14:m>
                <a:endParaRPr lang="en-US" dirty="0" smtClean="0"/>
              </a:p>
              <a:p>
                <a:pPr lvl="1"/>
                <a:r>
                  <a:rPr lang="en-US" dirty="0" smtClean="0"/>
                  <a:t>Where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𝑅</m:t>
                        </m:r>
                      </m:e>
                    </m:d>
                    <m:f>
                      <m:fPr>
                        <m:ctrlPr>
                          <a:rPr lang="en-US" b="0" i="1" smtClean="0">
                            <a:latin typeface="Cambria Math" panose="02040503050406030204" pitchFamily="18" charset="0"/>
                          </a:rPr>
                        </m:ctrlPr>
                      </m:fPr>
                      <m:num>
                        <m:r>
                          <a:rPr lang="en-US" b="0" i="1" smtClean="0">
                            <a:latin typeface="Cambria Math" panose="02040503050406030204" pitchFamily="18" charset="0"/>
                          </a:rPr>
                          <m:t>𝑡</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𝐶</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den>
                    </m:f>
                  </m:oMath>
                </a14:m>
                <a:endParaRPr lang="en-US" dirty="0" smtClean="0"/>
              </a:p>
              <a:p>
                <a:pPr lvl="1"/>
                <a:r>
                  <a:rPr lang="en-US" dirty="0" smtClean="0"/>
                  <a:t>When summed across all terms in query, it is significantly correlated to Average Precision (correlation=0.52)</a:t>
                </a:r>
              </a:p>
              <a:p>
                <a14:m>
                  <m:oMath xmlns:m="http://schemas.openxmlformats.org/officeDocument/2006/math">
                    <m:r>
                      <a:rPr lang="en-US" b="0" i="1" smtClean="0">
                        <a:latin typeface="Cambria Math" panose="02040503050406030204" pitchFamily="18" charset="0"/>
                      </a:rPr>
                      <m:t>𝐼𝑛𝑓𝑜</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oMath>
                </a14:m>
                <a:endParaRPr lang="en-US" b="0" i="1" dirty="0" smtClean="0">
                  <a:latin typeface="Cambria Math" panose="02040503050406030204" pitchFamily="18" charset="0"/>
                </a:endParaRPr>
              </a:p>
              <a:p>
                <a:pPr lvl="1"/>
                <a14:m>
                  <m:oMath xmlns:m="http://schemas.openxmlformats.org/officeDocument/2006/math">
                    <m:r>
                      <a:rPr lang="en-US" b="0" i="1" smtClean="0">
                        <a:latin typeface="Cambria Math" panose="02040503050406030204" pitchFamily="18" charset="0"/>
                      </a:rPr>
                      <m:t>𝐼𝑛𝑓𝑜𝑃𝑟𝑖𝑜𝑟</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𝑄</m:t>
                        </m:r>
                      </m:sub>
                      <m:sup/>
                      <m:e>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f>
                              <m:fPr>
                                <m:ctrlPr>
                                  <a:rPr lang="en-US" b="0" i="1" smtClean="0">
                                    <a:latin typeface="Cambria Math" panose="02040503050406030204" pitchFamily="18" charset="0"/>
                                  </a:rPr>
                                </m:ctrlPr>
                              </m:fPr>
                              <m:num>
                                <m:r>
                                  <a:rPr lang="en-US" b="0" i="1" smtClean="0">
                                    <a:latin typeface="Cambria Math" panose="02040503050406030204" pitchFamily="18" charset="0"/>
                                  </a:rPr>
                                  <m:t>𝑡𝑓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num>
                              <m:den>
                                <m:r>
                                  <a:rPr lang="en-US" b="0" i="1" smtClean="0">
                                    <a:latin typeface="Cambria Math" panose="02040503050406030204" pitchFamily="18" charset="0"/>
                                  </a:rPr>
                                  <m:t>𝑡𝑓</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den>
                            </m:f>
                          </m:e>
                        </m:func>
                      </m:e>
                    </m:nary>
                  </m:oMath>
                </a14:m>
                <a:endParaRPr lang="en-US" dirty="0" smtClean="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𝑄</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𝐼𝑛𝑓𝑜𝑃𝑟𝑖𝑜𝑟</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𝐼𝑛𝑓𝑜𝑃𝑟𝑖𝑜𝑟</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𝐼𝑛𝑓𝑜𝑃𝑟𝑖𝑜𝑟</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sub>
                                </m:sSub>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𝐷𝐹𝑅</m:t>
                                    </m:r>
                                  </m:lim>
                                </m:limLow>
                              </m:fName>
                              <m:e>
                                <m:f>
                                  <m:fPr>
                                    <m:ctrlPr>
                                      <a:rPr lang="en-US" b="0" i="1" smtClean="0">
                                        <a:latin typeface="Cambria Math" panose="02040503050406030204" pitchFamily="18" charset="0"/>
                                      </a:rPr>
                                    </m:ctrlPr>
                                  </m:fPr>
                                  <m:num>
                                    <m:r>
                                      <a:rPr lang="en-US" b="0" i="1" smtClean="0">
                                        <a:latin typeface="Cambria Math" panose="02040503050406030204" pitchFamily="18" charset="0"/>
                                      </a:rPr>
                                      <m:t>𝐼𝑛𝑓</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𝑀</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𝐼𝑛𝑓</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𝑀</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𝐼𝑛𝑓</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𝑀</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sub>
                                    </m:sSub>
                                  </m:den>
                                </m:f>
                              </m:e>
                            </m:func>
                          </m:e>
                        </m:d>
                      </m:e>
                    </m:func>
                  </m:oMath>
                </a14:m>
                <a:endParaRPr lang="en-US" dirty="0" smtClean="0"/>
              </a:p>
              <a:p>
                <a:pPr lvl="1"/>
                <a14:m>
                  <m:oMath xmlns:m="http://schemas.openxmlformats.org/officeDocument/2006/math">
                    <m:r>
                      <a:rPr lang="en-US" b="0" i="1" smtClean="0">
                        <a:latin typeface="Cambria Math" panose="02040503050406030204" pitchFamily="18" charset="0"/>
                      </a:rPr>
                      <m:t>𝐼𝑛𝑓𝑜</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𝑄</m:t>
                            </m:r>
                          </m:e>
                        </m:d>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i="1">
                                <a:latin typeface="Cambria Math" panose="02040503050406030204" pitchFamily="18" charset="0"/>
                              </a:rPr>
                              <m:t>𝐼𝑛𝑓𝑜𝑃𝑟𝑖𝑜𝑟</m:t>
                            </m:r>
                            <m:d>
                              <m:dPr>
                                <m:ctrlPr>
                                  <a:rPr lang="en-US"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𝐼𝑛𝑓𝑜𝑃𝑟𝑖𝑜𝑟</m:t>
                                </m:r>
                                <m:d>
                                  <m:dPr>
                                    <m:ctrlPr>
                                      <a:rPr lang="en-US" i="1">
                                        <a:latin typeface="Cambria Math" panose="02040503050406030204" pitchFamily="18" charset="0"/>
                                      </a:rPr>
                                    </m:ctrlPr>
                                  </m:dPr>
                                  <m:e>
                                    <m:r>
                                      <a:rPr lang="en-US" i="1">
                                        <a:latin typeface="Cambria Math" panose="02040503050406030204" pitchFamily="18" charset="0"/>
                                      </a:rPr>
                                      <m:t>𝑄</m:t>
                                    </m:r>
                                  </m:e>
                                </m:d>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𝐼𝑛𝑓𝑜𝑃𝑟𝑖𝑜𝑟</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𝑄</m:t>
                            </m:r>
                          </m:sub>
                        </m:sSub>
                      </m:e>
                    </m:d>
                  </m:oMath>
                </a14:m>
                <a:endParaRPr lang="en-US" dirty="0" smtClean="0"/>
              </a:p>
              <a:p>
                <a14:m>
                  <m:oMath xmlns:m="http://schemas.openxmlformats.org/officeDocument/2006/math">
                    <m:r>
                      <a:rPr lang="en-US" b="0" i="1" smtClean="0">
                        <a:latin typeface="Cambria Math" panose="02040503050406030204" pitchFamily="18" charset="0"/>
                      </a:rPr>
                      <m:t>𝐼𝑛𝑓𝑜</m:t>
                    </m:r>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oMath>
                </a14:m>
                <a:r>
                  <a:rPr lang="en-US" dirty="0" smtClean="0"/>
                  <a:t> is related to AP increase after QE activation</a:t>
                </a:r>
              </a:p>
              <a:p>
                <a:pPr lvl="1"/>
                <a:r>
                  <a:rPr lang="en-US" dirty="0" smtClean="0"/>
                  <a:t>M denotes various DFR models like </a:t>
                </a:r>
                <a:r>
                  <a:rPr lang="en-US" dirty="0"/>
                  <a:t>Divergence approximation of the </a:t>
                </a:r>
                <a:r>
                  <a:rPr lang="en-US" dirty="0" smtClean="0"/>
                  <a:t>binomial, </a:t>
                </a:r>
                <a:r>
                  <a:rPr lang="en-US" dirty="0"/>
                  <a:t>Bose-Einstein </a:t>
                </a:r>
                <a:r>
                  <a:rPr lang="en-US" dirty="0" smtClean="0"/>
                  <a:t>distribution, </a:t>
                </a:r>
                <a:r>
                  <a:rPr lang="en-US" dirty="0"/>
                  <a:t>Inverse Document Frequency </a:t>
                </a:r>
                <a:r>
                  <a:rPr lang="en-US" dirty="0" smtClean="0"/>
                  <a:t>model, etc.</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0"/>
                <a:ext cx="8229600" cy="4572000"/>
              </a:xfrm>
              <a:blipFill rotWithShape="0">
                <a:blip r:embed="rId2" cstate="print"/>
                <a:stretch>
                  <a:fillRect l="-222" t="-1067"/>
                </a:stretch>
              </a:blipFill>
            </p:spPr>
            <p:txBody>
              <a:bodyPr/>
              <a:lstStyle/>
              <a:p>
                <a:r>
                  <a:rPr lang="en-US">
                    <a:noFill/>
                  </a:rPr>
                  <a:t> </a:t>
                </a:r>
              </a:p>
            </p:txBody>
          </p:sp>
        </mc:Fallback>
      </mc:AlternateContent>
      <p:sp>
        <p:nvSpPr>
          <p:cNvPr id="4" name="Rectangle 3"/>
          <p:cNvSpPr/>
          <p:nvPr/>
        </p:nvSpPr>
        <p:spPr>
          <a:xfrm flipH="1">
            <a:off x="8001000" y="43934"/>
            <a:ext cx="1897971" cy="369332"/>
          </a:xfrm>
          <a:prstGeom prst="rect">
            <a:avLst/>
          </a:prstGeom>
        </p:spPr>
        <p:txBody>
          <a:bodyPr wrap="square">
            <a:spAutoFit/>
          </a:bodyPr>
          <a:lstStyle/>
          <a:p>
            <a:r>
              <a:rPr lang="en-US" dirty="0">
                <a:solidFill>
                  <a:srgbClr val="0000FF"/>
                </a:solidFill>
                <a:latin typeface="CMR10"/>
              </a:rPr>
              <a:t>ACR04</a:t>
            </a:r>
            <a:endParaRPr lang="en-US" dirty="0"/>
          </a:p>
        </p:txBody>
      </p:sp>
    </p:spTree>
    <p:extLst>
      <p:ext uri="{BB962C8B-B14F-4D97-AF65-F5344CB8AC3E}">
        <p14:creationId xmlns:p14="http://schemas.microsoft.com/office/powerpoint/2010/main" val="327837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could </a:t>
            </a:r>
            <a:r>
              <a:rPr lang="en-US" dirty="0" smtClean="0"/>
              <a:t>Query </a:t>
            </a:r>
            <a:r>
              <a:rPr lang="en-US" dirty="0"/>
              <a:t>E</a:t>
            </a:r>
            <a:r>
              <a:rPr lang="en-US" dirty="0" smtClean="0"/>
              <a:t>xpansion </a:t>
            </a:r>
            <a:r>
              <a:rPr lang="en-US" dirty="0"/>
              <a:t>help?</a:t>
            </a:r>
          </a:p>
        </p:txBody>
      </p:sp>
      <p:sp>
        <p:nvSpPr>
          <p:cNvPr id="4" name="Rectangle 3"/>
          <p:cNvSpPr/>
          <p:nvPr/>
        </p:nvSpPr>
        <p:spPr>
          <a:xfrm flipH="1">
            <a:off x="8001000" y="43934"/>
            <a:ext cx="1897971" cy="369332"/>
          </a:xfrm>
          <a:prstGeom prst="rect">
            <a:avLst/>
          </a:prstGeom>
        </p:spPr>
        <p:txBody>
          <a:bodyPr wrap="square">
            <a:spAutoFit/>
          </a:bodyPr>
          <a:lstStyle/>
          <a:p>
            <a:r>
              <a:rPr lang="en-US" dirty="0">
                <a:solidFill>
                  <a:srgbClr val="0000FF"/>
                </a:solidFill>
                <a:latin typeface="CMR10"/>
              </a:rPr>
              <a:t>ACR04</a:t>
            </a:r>
            <a:endParaRPr lang="en-US" dirty="0"/>
          </a:p>
        </p:txBody>
      </p:sp>
      <p:sp>
        <p:nvSpPr>
          <p:cNvPr id="5" name="Content Placeholder 4"/>
          <p:cNvSpPr>
            <a:spLocks noGrp="1"/>
          </p:cNvSpPr>
          <p:nvPr>
            <p:ph idx="13"/>
          </p:nvPr>
        </p:nvSpPr>
        <p:spPr/>
        <p:txBody>
          <a:bodyPr/>
          <a:lstStyle/>
          <a:p>
            <a:r>
              <a:rPr lang="en-US" dirty="0" smtClean="0"/>
              <a:t>In other words</a:t>
            </a:r>
          </a:p>
          <a:p>
            <a:pPr lvl="1"/>
            <a:r>
              <a:rPr lang="en-US" dirty="0" smtClean="0"/>
              <a:t>The better is the initial retrieval stage / relevance feedback the more effective is the expanded query</a:t>
            </a:r>
          </a:p>
          <a:p>
            <a:pPr lvl="1"/>
            <a:r>
              <a:rPr lang="en-US" dirty="0" smtClean="0"/>
              <a:t>Problematic for long queries where the initial set is likely to be noisy / non-relevant</a:t>
            </a:r>
          </a:p>
          <a:p>
            <a:pPr lvl="1"/>
            <a:r>
              <a:rPr lang="en-US" dirty="0" smtClean="0"/>
              <a:t>One way to determine relevance is through query performance prediction metrics</a:t>
            </a:r>
          </a:p>
          <a:p>
            <a:pPr lvl="2"/>
            <a:r>
              <a:rPr lang="en-US" dirty="0" smtClean="0"/>
              <a:t>Query clarity, weighted information gain, etc.</a:t>
            </a:r>
            <a:endParaRPr lang="en-US" dirty="0"/>
          </a:p>
        </p:txBody>
      </p:sp>
    </p:spTree>
    <p:extLst>
      <p:ext uri="{BB962C8B-B14F-4D97-AF65-F5344CB8AC3E}">
        <p14:creationId xmlns:p14="http://schemas.microsoft.com/office/powerpoint/2010/main" val="195498032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ODP </a:t>
            </a:r>
            <a:r>
              <a:rPr lang="en-US" dirty="0" smtClean="0"/>
              <a:t>Category </a:t>
            </a:r>
            <a:r>
              <a:rPr lang="en-US" dirty="0"/>
              <a:t>L</a:t>
            </a:r>
            <a:r>
              <a:rPr lang="en-US" dirty="0" smtClean="0"/>
              <a:t>abel </a:t>
            </a:r>
            <a:r>
              <a:rPr lang="en-US" dirty="0"/>
              <a:t>to </a:t>
            </a:r>
            <a:r>
              <a:rPr lang="en-US" dirty="0" smtClean="0"/>
              <a:t>Queries</a:t>
            </a:r>
            <a:endParaRPr lang="en-US" dirty="0"/>
          </a:p>
        </p:txBody>
      </p:sp>
      <p:sp>
        <p:nvSpPr>
          <p:cNvPr id="3" name="Content Placeholder 2"/>
          <p:cNvSpPr>
            <a:spLocks noGrp="1"/>
          </p:cNvSpPr>
          <p:nvPr>
            <p:ph idx="13"/>
          </p:nvPr>
        </p:nvSpPr>
        <p:spPr/>
        <p:txBody>
          <a:bodyPr>
            <a:normAutofit fontScale="85000" lnSpcReduction="20000"/>
          </a:bodyPr>
          <a:lstStyle/>
          <a:p>
            <a:r>
              <a:rPr lang="en-US" dirty="0" smtClean="0"/>
              <a:t>The proposed approach</a:t>
            </a:r>
          </a:p>
          <a:p>
            <a:pPr lvl="1"/>
            <a:r>
              <a:rPr lang="en-US" dirty="0" smtClean="0"/>
              <a:t>leverages </a:t>
            </a:r>
            <a:r>
              <a:rPr lang="en-US" dirty="0"/>
              <a:t>queries for which we can assign </a:t>
            </a:r>
            <a:r>
              <a:rPr lang="en-US" dirty="0" smtClean="0"/>
              <a:t>ODP labels</a:t>
            </a:r>
          </a:p>
          <a:p>
            <a:pPr lvl="1"/>
            <a:r>
              <a:rPr lang="en-US" dirty="0" smtClean="0"/>
              <a:t>mines </a:t>
            </a:r>
            <a:r>
              <a:rPr lang="en-US" dirty="0"/>
              <a:t>these queries for those that are similar to rare long queries of </a:t>
            </a:r>
            <a:r>
              <a:rPr lang="en-US" dirty="0" smtClean="0"/>
              <a:t>interest</a:t>
            </a:r>
          </a:p>
          <a:p>
            <a:pPr lvl="1"/>
            <a:r>
              <a:rPr lang="en-US" dirty="0" smtClean="0"/>
              <a:t>propagates </a:t>
            </a:r>
            <a:r>
              <a:rPr lang="en-US" dirty="0"/>
              <a:t>the labels from them to the rare long queries. </a:t>
            </a:r>
            <a:endParaRPr lang="en-US" dirty="0" smtClean="0"/>
          </a:p>
          <a:p>
            <a:r>
              <a:rPr lang="en-US" dirty="0" smtClean="0"/>
              <a:t>For queries with successful URL trails:</a:t>
            </a:r>
          </a:p>
          <a:p>
            <a:pPr lvl="1"/>
            <a:r>
              <a:rPr lang="en-US" dirty="0" smtClean="0"/>
              <a:t>assign a URL to one of the ODP categories using a back-off strategy. If URL does not match with an ODP category, remove successive path fragments from the end of URL until there is a match.</a:t>
            </a:r>
          </a:p>
          <a:p>
            <a:pPr lvl="1"/>
            <a:r>
              <a:rPr lang="en-US" dirty="0" smtClean="0"/>
              <a:t>Thus a query is assigned a distribution over ODP categories. This is then called as aggregated labeled query trails (</a:t>
            </a:r>
            <a:r>
              <a:rPr lang="en-US" b="1" dirty="0" err="1" smtClean="0"/>
              <a:t>alqts</a:t>
            </a:r>
            <a:r>
              <a:rPr lang="en-US" dirty="0" smtClean="0"/>
              <a:t>)</a:t>
            </a:r>
          </a:p>
          <a:p>
            <a:endParaRPr lang="en-US" dirty="0"/>
          </a:p>
        </p:txBody>
      </p:sp>
      <p:sp>
        <p:nvSpPr>
          <p:cNvPr id="4" name="Rectangle 3"/>
          <p:cNvSpPr/>
          <p:nvPr/>
        </p:nvSpPr>
        <p:spPr>
          <a:xfrm>
            <a:off x="7848600" y="217714"/>
            <a:ext cx="2300186" cy="369332"/>
          </a:xfrm>
          <a:prstGeom prst="rect">
            <a:avLst/>
          </a:prstGeom>
        </p:spPr>
        <p:txBody>
          <a:bodyPr wrap="square">
            <a:spAutoFit/>
          </a:bodyPr>
          <a:lstStyle/>
          <a:p>
            <a:r>
              <a:rPr lang="en-US" dirty="0">
                <a:solidFill>
                  <a:srgbClr val="0000FF"/>
                </a:solidFill>
                <a:latin typeface="CMR10"/>
              </a:rPr>
              <a:t>BWLK10</a:t>
            </a:r>
            <a:endParaRPr lang="en-US" dirty="0"/>
          </a:p>
        </p:txBody>
      </p:sp>
    </p:spTree>
    <p:extLst>
      <p:ext uri="{BB962C8B-B14F-4D97-AF65-F5344CB8AC3E}">
        <p14:creationId xmlns:p14="http://schemas.microsoft.com/office/powerpoint/2010/main" val="39985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ODP </a:t>
            </a:r>
            <a:r>
              <a:rPr lang="en-US" dirty="0" smtClean="0"/>
              <a:t>Category </a:t>
            </a:r>
            <a:r>
              <a:rPr lang="en-US" dirty="0"/>
              <a:t>L</a:t>
            </a:r>
            <a:r>
              <a:rPr lang="en-US" dirty="0" smtClean="0"/>
              <a:t>abel </a:t>
            </a:r>
            <a:r>
              <a:rPr lang="en-US" dirty="0"/>
              <a:t>to </a:t>
            </a:r>
            <a:r>
              <a:rPr lang="en-US" dirty="0" smtClean="0"/>
              <a:t>Queries</a:t>
            </a:r>
            <a:endParaRPr lang="en-US" dirty="0"/>
          </a:p>
        </p:txBody>
      </p:sp>
      <p:sp>
        <p:nvSpPr>
          <p:cNvPr id="3" name="Content Placeholder 2"/>
          <p:cNvSpPr>
            <a:spLocks noGrp="1"/>
          </p:cNvSpPr>
          <p:nvPr>
            <p:ph idx="13"/>
          </p:nvPr>
        </p:nvSpPr>
        <p:spPr/>
        <p:txBody>
          <a:bodyPr>
            <a:normAutofit fontScale="85000" lnSpcReduction="10000"/>
          </a:bodyPr>
          <a:lstStyle/>
          <a:p>
            <a:r>
              <a:rPr lang="en-US" dirty="0" smtClean="0"/>
              <a:t>The long query is matched to obtain multiple similar </a:t>
            </a:r>
            <a:r>
              <a:rPr lang="en-US" dirty="0" err="1" smtClean="0"/>
              <a:t>alqts</a:t>
            </a:r>
            <a:r>
              <a:rPr lang="en-US" dirty="0" smtClean="0"/>
              <a:t> to obtain ODP label for this long query. 4 matching </a:t>
            </a:r>
            <a:r>
              <a:rPr lang="en-US" dirty="0" err="1" smtClean="0"/>
              <a:t>algos</a:t>
            </a:r>
            <a:endParaRPr lang="en-US" dirty="0" smtClean="0"/>
          </a:p>
          <a:p>
            <a:pPr lvl="1"/>
            <a:r>
              <a:rPr lang="en-US" dirty="0" smtClean="0"/>
              <a:t>Term dropping: Drop least frequent term </a:t>
            </a:r>
            <a:r>
              <a:rPr lang="en-US" dirty="0" err="1" smtClean="0"/>
              <a:t>wrt</a:t>
            </a:r>
            <a:r>
              <a:rPr lang="en-US" dirty="0" smtClean="0"/>
              <a:t> query log.</a:t>
            </a:r>
          </a:p>
          <a:p>
            <a:pPr lvl="1"/>
            <a:r>
              <a:rPr lang="en-US" dirty="0" smtClean="0"/>
              <a:t>Named entities: Match any past query with &gt;1 named entity from long query</a:t>
            </a:r>
          </a:p>
          <a:p>
            <a:pPr lvl="1"/>
            <a:r>
              <a:rPr lang="en-US" dirty="0" smtClean="0"/>
              <a:t>Language modeling: Long query is evaluated for match against all past queries to compute smoothed language model scores.</a:t>
            </a:r>
          </a:p>
          <a:p>
            <a:pPr lvl="1"/>
            <a:r>
              <a:rPr lang="en-US" dirty="0" smtClean="0"/>
              <a:t>BM25 scoring</a:t>
            </a:r>
          </a:p>
          <a:p>
            <a:r>
              <a:rPr lang="en-US" dirty="0" smtClean="0"/>
              <a:t>All </a:t>
            </a:r>
            <a:r>
              <a:rPr lang="en-US" dirty="0" err="1" smtClean="0"/>
              <a:t>alqts</a:t>
            </a:r>
            <a:r>
              <a:rPr lang="en-US" dirty="0" smtClean="0"/>
              <a:t> for the long query are further aggregated to compute an </a:t>
            </a:r>
            <a:r>
              <a:rPr lang="en-US" dirty="0" err="1" smtClean="0"/>
              <a:t>alqt</a:t>
            </a:r>
            <a:r>
              <a:rPr lang="en-US" dirty="0" smtClean="0"/>
              <a:t> for long query.</a:t>
            </a:r>
          </a:p>
          <a:p>
            <a:endParaRPr lang="en-US" dirty="0"/>
          </a:p>
        </p:txBody>
      </p:sp>
      <p:sp>
        <p:nvSpPr>
          <p:cNvPr id="4" name="Rectangle 3"/>
          <p:cNvSpPr/>
          <p:nvPr/>
        </p:nvSpPr>
        <p:spPr>
          <a:xfrm>
            <a:off x="7848600" y="217714"/>
            <a:ext cx="2300186" cy="369332"/>
          </a:xfrm>
          <a:prstGeom prst="rect">
            <a:avLst/>
          </a:prstGeom>
        </p:spPr>
        <p:txBody>
          <a:bodyPr wrap="square">
            <a:spAutoFit/>
          </a:bodyPr>
          <a:lstStyle/>
          <a:p>
            <a:r>
              <a:rPr lang="en-US" dirty="0">
                <a:solidFill>
                  <a:srgbClr val="0000FF"/>
                </a:solidFill>
                <a:latin typeface="CMR10"/>
              </a:rPr>
              <a:t>BWLK10</a:t>
            </a:r>
            <a:endParaRPr lang="en-US" dirty="0"/>
          </a:p>
        </p:txBody>
      </p:sp>
    </p:spTree>
    <p:extLst>
      <p:ext uri="{BB962C8B-B14F-4D97-AF65-F5344CB8AC3E}">
        <p14:creationId xmlns:p14="http://schemas.microsoft.com/office/powerpoint/2010/main" val="10697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ODP </a:t>
            </a:r>
            <a:r>
              <a:rPr lang="en-US" dirty="0" smtClean="0"/>
              <a:t>Category </a:t>
            </a:r>
            <a:r>
              <a:rPr lang="en-US" dirty="0"/>
              <a:t>L</a:t>
            </a:r>
            <a:r>
              <a:rPr lang="en-US" dirty="0" smtClean="0"/>
              <a:t>abel </a:t>
            </a:r>
            <a:r>
              <a:rPr lang="en-US" dirty="0"/>
              <a:t>to </a:t>
            </a:r>
            <a:r>
              <a:rPr lang="en-US" dirty="0" smtClean="0"/>
              <a:t>Queries</a:t>
            </a:r>
            <a:endParaRPr lang="en-US" dirty="0"/>
          </a:p>
        </p:txBody>
      </p:sp>
      <p:sp>
        <p:nvSpPr>
          <p:cNvPr id="4" name="Rectangle 3"/>
          <p:cNvSpPr/>
          <p:nvPr/>
        </p:nvSpPr>
        <p:spPr>
          <a:xfrm>
            <a:off x="7848600" y="217714"/>
            <a:ext cx="2300186" cy="369332"/>
          </a:xfrm>
          <a:prstGeom prst="rect">
            <a:avLst/>
          </a:prstGeom>
        </p:spPr>
        <p:txBody>
          <a:bodyPr wrap="square">
            <a:spAutoFit/>
          </a:bodyPr>
          <a:lstStyle/>
          <a:p>
            <a:r>
              <a:rPr lang="en-US" dirty="0">
                <a:solidFill>
                  <a:srgbClr val="0000FF"/>
                </a:solidFill>
                <a:latin typeface="CMR10"/>
              </a:rPr>
              <a:t>BWLK10</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57200" y="1371600"/>
            <a:ext cx="8315325" cy="1612717"/>
          </a:xfrm>
          <a:prstGeom prst="rect">
            <a:avLst/>
          </a:prstGeom>
          <a:noFill/>
          <a:ln w="9525">
            <a:noFill/>
            <a:miter lim="800000"/>
            <a:headEnd/>
            <a:tailEnd/>
          </a:ln>
        </p:spPr>
      </p:pic>
      <p:sp>
        <p:nvSpPr>
          <p:cNvPr id="7" name="TextBox 6"/>
          <p:cNvSpPr txBox="1"/>
          <p:nvPr/>
        </p:nvSpPr>
        <p:spPr>
          <a:xfrm>
            <a:off x="381000" y="4419600"/>
            <a:ext cx="38020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b="1" dirty="0" smtClean="0"/>
              <a:t>[</a:t>
            </a:r>
            <a:r>
              <a:rPr lang="en-US" b="1" dirty="0" err="1" smtClean="0"/>
              <a:t>ultralight</a:t>
            </a:r>
            <a:r>
              <a:rPr lang="en-US" b="1" dirty="0" smtClean="0"/>
              <a:t> backpacking essential gear]</a:t>
            </a:r>
            <a:endParaRPr lang="en-US" b="1" dirty="0"/>
          </a:p>
        </p:txBody>
      </p:sp>
      <p:sp>
        <p:nvSpPr>
          <p:cNvPr id="8" name="TextBox 7"/>
          <p:cNvSpPr txBox="1"/>
          <p:nvPr/>
        </p:nvSpPr>
        <p:spPr>
          <a:xfrm>
            <a:off x="3505200" y="3962400"/>
            <a:ext cx="52029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b="1" dirty="0" smtClean="0"/>
              <a:t>[lightweight backpacking best tent and sleeping bag]</a:t>
            </a:r>
            <a:endParaRPr lang="en-US" b="1" dirty="0"/>
          </a:p>
        </p:txBody>
      </p:sp>
      <p:cxnSp>
        <p:nvCxnSpPr>
          <p:cNvPr id="10" name="Straight Arrow Connector 9"/>
          <p:cNvCxnSpPr>
            <a:stCxn id="7" idx="0"/>
            <a:endCxn id="1026" idx="2"/>
          </p:cNvCxnSpPr>
          <p:nvPr/>
        </p:nvCxnSpPr>
        <p:spPr>
          <a:xfrm flipV="1">
            <a:off x="2282033" y="2984317"/>
            <a:ext cx="2332830" cy="14352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0"/>
          </p:cNvCxnSpPr>
          <p:nvPr/>
        </p:nvCxnSpPr>
        <p:spPr>
          <a:xfrm flipH="1" flipV="1">
            <a:off x="4648200" y="3048000"/>
            <a:ext cx="1458482"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95034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ODP </a:t>
            </a:r>
            <a:r>
              <a:rPr lang="en-US" dirty="0" smtClean="0"/>
              <a:t>Category </a:t>
            </a:r>
            <a:r>
              <a:rPr lang="en-US" dirty="0"/>
              <a:t>L</a:t>
            </a:r>
            <a:r>
              <a:rPr lang="en-US" dirty="0" smtClean="0"/>
              <a:t>abel </a:t>
            </a:r>
            <a:r>
              <a:rPr lang="en-US" dirty="0"/>
              <a:t>to </a:t>
            </a:r>
            <a:r>
              <a:rPr lang="en-US" dirty="0" smtClean="0"/>
              <a:t>Queries</a:t>
            </a:r>
            <a:endParaRPr lang="en-US" dirty="0"/>
          </a:p>
        </p:txBody>
      </p:sp>
      <p:sp>
        <p:nvSpPr>
          <p:cNvPr id="3" name="Content Placeholder 2"/>
          <p:cNvSpPr>
            <a:spLocks noGrp="1"/>
          </p:cNvSpPr>
          <p:nvPr>
            <p:ph idx="13"/>
          </p:nvPr>
        </p:nvSpPr>
        <p:spPr>
          <a:xfrm>
            <a:off x="457200" y="1371601"/>
            <a:ext cx="8229600" cy="609600"/>
          </a:xfrm>
        </p:spPr>
        <p:txBody>
          <a:bodyPr>
            <a:normAutofit fontScale="62500" lnSpcReduction="20000"/>
          </a:bodyPr>
          <a:lstStyle/>
          <a:p>
            <a:r>
              <a:rPr lang="en-US" dirty="0"/>
              <a:t>Coverage and Relevance of Query Label Prediction Using Different </a:t>
            </a:r>
            <a:r>
              <a:rPr lang="en-US" dirty="0" smtClean="0"/>
              <a:t>Similarity Matching </a:t>
            </a:r>
            <a:r>
              <a:rPr lang="en-US" dirty="0"/>
              <a:t>Algorithms</a:t>
            </a:r>
          </a:p>
        </p:txBody>
      </p:sp>
      <p:sp>
        <p:nvSpPr>
          <p:cNvPr id="4" name="Rectangle 3"/>
          <p:cNvSpPr/>
          <p:nvPr/>
        </p:nvSpPr>
        <p:spPr>
          <a:xfrm>
            <a:off x="7848600" y="217714"/>
            <a:ext cx="2300186" cy="369332"/>
          </a:xfrm>
          <a:prstGeom prst="rect">
            <a:avLst/>
          </a:prstGeom>
        </p:spPr>
        <p:txBody>
          <a:bodyPr wrap="square">
            <a:spAutoFit/>
          </a:bodyPr>
          <a:lstStyle/>
          <a:p>
            <a:r>
              <a:rPr lang="en-US" dirty="0">
                <a:solidFill>
                  <a:srgbClr val="0000FF"/>
                </a:solidFill>
                <a:latin typeface="CMR10"/>
              </a:rPr>
              <a:t>BWLK10</a:t>
            </a:r>
            <a:endParaRPr lang="en-US" dirty="0"/>
          </a:p>
        </p:txBody>
      </p:sp>
      <p:pic>
        <p:nvPicPr>
          <p:cNvPr id="5" name="Picture 4"/>
          <p:cNvPicPr>
            <a:picLocks noChangeAspect="1"/>
          </p:cNvPicPr>
          <p:nvPr/>
        </p:nvPicPr>
        <p:blipFill>
          <a:blip r:embed="rId2" cstate="print"/>
          <a:stretch>
            <a:fillRect/>
          </a:stretch>
        </p:blipFill>
        <p:spPr>
          <a:xfrm>
            <a:off x="180679" y="1992087"/>
            <a:ext cx="8610600" cy="330572"/>
          </a:xfrm>
          <a:prstGeom prst="rect">
            <a:avLst/>
          </a:prstGeom>
        </p:spPr>
      </p:pic>
      <p:pic>
        <p:nvPicPr>
          <p:cNvPr id="6" name="Picture 5"/>
          <p:cNvPicPr>
            <a:picLocks noChangeAspect="1"/>
          </p:cNvPicPr>
          <p:nvPr/>
        </p:nvPicPr>
        <p:blipFill>
          <a:blip r:embed="rId3" cstate="print"/>
          <a:stretch>
            <a:fillRect/>
          </a:stretch>
        </p:blipFill>
        <p:spPr>
          <a:xfrm>
            <a:off x="312323" y="2286000"/>
            <a:ext cx="8374477" cy="1951946"/>
          </a:xfrm>
          <a:prstGeom prst="rect">
            <a:avLst/>
          </a:prstGeom>
        </p:spPr>
      </p:pic>
      <p:pic>
        <p:nvPicPr>
          <p:cNvPr id="7" name="Picture 6"/>
          <p:cNvPicPr>
            <a:picLocks noChangeAspect="1"/>
          </p:cNvPicPr>
          <p:nvPr/>
        </p:nvPicPr>
        <p:blipFill>
          <a:blip r:embed="rId4" cstate="print"/>
          <a:stretch>
            <a:fillRect/>
          </a:stretch>
        </p:blipFill>
        <p:spPr>
          <a:xfrm>
            <a:off x="2102643" y="4237946"/>
            <a:ext cx="4938713" cy="2020676"/>
          </a:xfrm>
          <a:prstGeom prst="rect">
            <a:avLst/>
          </a:prstGeom>
        </p:spPr>
      </p:pic>
    </p:spTree>
    <p:extLst>
      <p:ext uri="{BB962C8B-B14F-4D97-AF65-F5344CB8AC3E}">
        <p14:creationId xmlns:p14="http://schemas.microsoft.com/office/powerpoint/2010/main" val="15715056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Expansion using User-Supplied Reference Documents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55000" lnSpcReduction="20000"/>
              </a:bodyPr>
              <a:lstStyle/>
              <a:p>
                <a:r>
                  <a:rPr lang="en-US" dirty="0" smtClean="0"/>
                  <a:t>User information needs are expressed using a short query (of a few keywords) together </a:t>
                </a:r>
                <a:r>
                  <a:rPr lang="en-US" dirty="0"/>
                  <a:t>with examples of key reference pages</a:t>
                </a:r>
                <a:r>
                  <a:rPr lang="en-US" dirty="0" smtClean="0"/>
                  <a:t>.</a:t>
                </a:r>
              </a:p>
              <a:p>
                <a:r>
                  <a:rPr lang="en-US" dirty="0" smtClean="0"/>
                  <a:t>For query likelihood model based document ranking, one computes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𝐷</m:t>
                            </m:r>
                          </m:sub>
                        </m:sSub>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e>
                        <m:r>
                          <a:rPr lang="en-US" b="0" i="1" smtClean="0">
                            <a:latin typeface="Cambria Math" panose="02040503050406030204" pitchFamily="18" charset="0"/>
                          </a:rPr>
                          <m:t>𝐷</m:t>
                        </m:r>
                      </m:e>
                    </m:d>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e>
                        <m:r>
                          <a:rPr lang="en-US" b="0" i="1" smtClean="0">
                            <a:latin typeface="Cambria Math" panose="02040503050406030204" pitchFamily="18" charset="0"/>
                          </a:rPr>
                          <m:t>𝐶</m:t>
                        </m:r>
                      </m:e>
                    </m:d>
                  </m:oMath>
                </a14:m>
                <a:endParaRPr lang="en-US" b="0" dirty="0" smtClean="0"/>
              </a:p>
              <a:p>
                <a:r>
                  <a:rPr lang="en-US" dirty="0" smtClean="0"/>
                  <a:t>Reference documents S can be used to influence setting of </a:t>
                </a:r>
                <a14:m>
                  <m:oMath xmlns:m="http://schemas.openxmlformats.org/officeDocument/2006/math">
                    <m:r>
                      <a:rPr lang="en-US" b="0" i="1" smtClean="0">
                        <a:latin typeface="Cambria Math" panose="02040503050406030204" pitchFamily="18" charset="0"/>
                      </a:rPr>
                      <m:t>𝜆</m:t>
                    </m:r>
                  </m:oMath>
                </a14:m>
                <a:endParaRPr lang="en-US" dirty="0" smtClean="0"/>
              </a:p>
              <a:p>
                <a:pPr lvl="1"/>
                <a:r>
                  <a:rPr lang="en-US" dirty="0"/>
                  <a:t>Maximizing Average </a:t>
                </a:r>
                <a:r>
                  <a:rPr lang="en-US" dirty="0" smtClean="0"/>
                  <a:t>Precision assuming </a:t>
                </a:r>
                <a:r>
                  <a:rPr lang="en-US" dirty="0"/>
                  <a:t>that </a:t>
                </a:r>
                <a:r>
                  <a:rPr lang="en-US" i="1" dirty="0"/>
                  <a:t>S </a:t>
                </a:r>
                <a:r>
                  <a:rPr lang="en-US" dirty="0"/>
                  <a:t>is the only set of relevant </a:t>
                </a:r>
                <a:r>
                  <a:rPr lang="en-US" dirty="0" smtClean="0"/>
                  <a:t>documents given </a:t>
                </a:r>
                <a:r>
                  <a:rPr lang="en-US" dirty="0"/>
                  <a:t>query </a:t>
                </a:r>
                <a:r>
                  <a:rPr lang="en-US" i="1" dirty="0"/>
                  <a:t>Q</a:t>
                </a:r>
                <a:r>
                  <a:rPr lang="en-US" dirty="0"/>
                  <a:t>.</a:t>
                </a:r>
              </a:p>
              <a:p>
                <a:pPr lvl="1"/>
                <a:r>
                  <a:rPr lang="en-US" dirty="0" smtClean="0"/>
                  <a:t>Maximizing </a:t>
                </a:r>
                <a:r>
                  <a:rPr lang="en-US" dirty="0"/>
                  <a:t>Query Log </a:t>
                </a:r>
                <a:r>
                  <a:rPr lang="en-US" dirty="0" smtClean="0"/>
                  <a:t>Likelihood of </a:t>
                </a:r>
                <a:r>
                  <a:rPr lang="en-US" dirty="0"/>
                  <a:t>the query </a:t>
                </a:r>
                <a:r>
                  <a:rPr lang="en-US" i="1" dirty="0"/>
                  <a:t>Q</a:t>
                </a:r>
                <a:r>
                  <a:rPr lang="en-US" dirty="0"/>
                  <a:t>, given the set of </a:t>
                </a:r>
                <a:r>
                  <a:rPr lang="en-US" dirty="0" smtClean="0"/>
                  <a:t>sample documents </a:t>
                </a:r>
                <a:r>
                  <a:rPr lang="en-US" i="1" dirty="0"/>
                  <a:t>S</a:t>
                </a:r>
                <a:r>
                  <a:rPr lang="en-US" dirty="0" smtClean="0"/>
                  <a:t>.</a:t>
                </a:r>
              </a:p>
              <a:p>
                <a:r>
                  <a:rPr lang="en-US" dirty="0" smtClean="0"/>
                  <a:t>Reference documents S can be used </a:t>
                </a:r>
                <a:r>
                  <a:rPr lang="en-US" dirty="0"/>
                  <a:t>to influence the </a:t>
                </a:r>
                <a:r>
                  <a:rPr lang="en-US" dirty="0" smtClean="0"/>
                  <a:t>pseudo-relevance feedback </a:t>
                </a:r>
                <a:r>
                  <a:rPr lang="en-US" dirty="0"/>
                  <a:t>based query </a:t>
                </a:r>
                <a:r>
                  <a:rPr lang="en-US" dirty="0" smtClean="0"/>
                  <a:t>expansion</a:t>
                </a:r>
              </a:p>
              <a:p>
                <a:pPr lvl="1"/>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e>
                        <m:r>
                          <a:rPr lang="en-US" b="0" i="1" smtClean="0">
                            <a:latin typeface="Cambria Math" panose="02040503050406030204" pitchFamily="18" charset="0"/>
                          </a:rPr>
                          <m:t>𝑆</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𝑆</m:t>
                        </m:r>
                      </m: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e>
                            <m:r>
                              <a:rPr lang="en-US" b="0" i="1" smtClean="0">
                                <a:latin typeface="Cambria Math" panose="02040503050406030204" pitchFamily="18" charset="0"/>
                              </a:rPr>
                              <m:t>𝐷</m:t>
                            </m:r>
                          </m:e>
                        </m:d>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m:t>
                        </m:r>
                      </m:e>
                    </m:nary>
                  </m:oMath>
                </a14:m>
                <a:endParaRPr lang="en-US" dirty="0" smtClean="0"/>
              </a:p>
              <a:p>
                <a:pPr lvl="1"/>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oMath>
                </a14:m>
                <a:r>
                  <a:rPr lang="en-US" dirty="0" smtClean="0"/>
                  <a:t> can be computed using </a:t>
                </a:r>
              </a:p>
              <a:p>
                <a:pPr lvl="2"/>
                <a:r>
                  <a:rPr lang="en-US" dirty="0" smtClean="0"/>
                  <a:t>Maximum </a:t>
                </a:r>
                <a:r>
                  <a:rPr lang="en-US" dirty="0"/>
                  <a:t>likelihood </a:t>
                </a:r>
                <a:r>
                  <a:rPr lang="en-US" dirty="0" smtClean="0"/>
                  <a:t>estimate: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e>
                        <m:r>
                          <a:rPr lang="en-US" b="0" i="1" smtClean="0">
                            <a:latin typeface="Cambria Math" panose="02040503050406030204" pitchFamily="18" charset="0"/>
                          </a:rPr>
                          <m:t>𝐷</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𝑀𝐿</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oMath>
                </a14:m>
                <a:endParaRPr lang="en-US" dirty="0" smtClean="0"/>
              </a:p>
              <a:p>
                <a:pPr lvl="2"/>
                <a:r>
                  <a:rPr lang="en-US" dirty="0" smtClean="0"/>
                  <a:t>Smoothed </a:t>
                </a:r>
                <a:r>
                  <a:rPr lang="en-US" dirty="0"/>
                  <a:t>estimate of a </a:t>
                </a:r>
                <a:r>
                  <a:rPr lang="en-US" dirty="0" smtClean="0"/>
                  <a:t>word: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𝑡</m:t>
                        </m:r>
                      </m:e>
                      <m:e>
                        <m:r>
                          <a:rPr lang="en-US" i="1">
                            <a:latin typeface="Cambria Math" panose="02040503050406030204" pitchFamily="18" charset="0"/>
                          </a:rPr>
                          <m:t>𝐷</m:t>
                        </m:r>
                      </m:e>
                    </m:d>
                    <m:r>
                      <a:rPr lang="en-US" i="1">
                        <a:latin typeface="Cambria Math" panose="02040503050406030204" pitchFamily="18" charset="0"/>
                      </a:rPr>
                      <m:t>=</m:t>
                    </m:r>
                    <m:sSub>
                      <m:sSubPr>
                        <m:ctrlPr>
                          <a:rPr lang="en-US" i="1">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r>
                          <a:rPr lang="en-US" b="0" i="1" smtClean="0">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𝑀𝐿</m:t>
                        </m:r>
                      </m:sub>
                    </m:sSub>
                    <m:d>
                      <m:dPr>
                        <m:ctrlPr>
                          <a:rPr lang="en-US" i="1">
                            <a:latin typeface="Cambria Math" panose="02040503050406030204" pitchFamily="18" charset="0"/>
                          </a:rPr>
                        </m:ctrlPr>
                      </m:dPr>
                      <m:e>
                        <m:r>
                          <a:rPr lang="en-US" i="1">
                            <a:latin typeface="Cambria Math" panose="02040503050406030204" pitchFamily="18" charset="0"/>
                          </a:rPr>
                          <m:t>𝑡</m:t>
                        </m:r>
                      </m:e>
                      <m:e>
                        <m:r>
                          <a:rPr lang="en-US" i="1">
                            <a:latin typeface="Cambria Math" panose="02040503050406030204" pitchFamily="18" charset="0"/>
                          </a:rPr>
                          <m:t>𝐷</m:t>
                        </m:r>
                      </m:e>
                    </m:d>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𝑀𝐿</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oMath>
                </a14:m>
                <a:endParaRPr lang="en-US" dirty="0" smtClean="0"/>
              </a:p>
              <a:p>
                <a:pPr lvl="2"/>
                <a:r>
                  <a:rPr lang="en-US" dirty="0" smtClean="0"/>
                  <a:t>Using unsupervised query expansion: </a:t>
                </a:r>
                <a14:m>
                  <m:oMath xmlns:m="http://schemas.openxmlformats.org/officeDocument/2006/math">
                    <m:r>
                      <a:rPr lang="en-US" b="0" i="1" smtClean="0">
                        <a:latin typeface="Cambria Math" panose="02040503050406030204" pitchFamily="18" charset="0"/>
                      </a:rPr>
                      <m:t>𝑠</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𝑀𝐿</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𝑀𝐿</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𝐶</m:t>
                            </m:r>
                            <m:r>
                              <a:rPr lang="en-US" i="1">
                                <a:latin typeface="Cambria Math" panose="02040503050406030204" pitchFamily="18" charset="0"/>
                              </a:rPr>
                              <m:t>)</m:t>
                            </m:r>
                          </m:den>
                        </m:f>
                      </m:e>
                    </m:func>
                  </m:oMath>
                </a14:m>
                <a:r>
                  <a:rPr lang="en-US" dirty="0" smtClean="0"/>
                  <a:t> and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e>
                        <m:r>
                          <a:rPr lang="en-US" b="0" i="1" smtClean="0">
                            <a:latin typeface="Cambria Math" panose="02040503050406030204" pitchFamily="18" charset="0"/>
                          </a:rPr>
                          <m:t>𝐷</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sub>
                          <m:sup/>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nary>
                      </m:den>
                    </m:f>
                  </m:oMath>
                </a14:m>
                <a:endParaRPr lang="en-US" dirty="0" smtClean="0"/>
              </a:p>
              <a:p>
                <a:pPr lvl="1"/>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m:t>
                    </m:r>
                  </m:oMath>
                </a14:m>
                <a:r>
                  <a:rPr lang="en-US" dirty="0" smtClean="0"/>
                  <a:t> can be computed as follows</a:t>
                </a:r>
              </a:p>
              <a:p>
                <a:pPr lvl="2"/>
                <a:r>
                  <a:rPr lang="en-US" dirty="0" smtClean="0"/>
                  <a:t>Uniform: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0" i="1" smtClean="0">
                            <a:latin typeface="Cambria Math" panose="02040503050406030204" pitchFamily="18" charset="0"/>
                          </a:rPr>
                          <m:t>𝑆</m:t>
                        </m:r>
                      </m:e>
                    </m:d>
                    <m:r>
                      <a:rPr lang="en-US" b="0" i="1" smtClean="0">
                        <a:latin typeface="Cambria Math" panose="02040503050406030204" pitchFamily="18" charset="0"/>
                      </a:rPr>
                      <m:t>=1/|</m:t>
                    </m:r>
                    <m:r>
                      <a:rPr lang="en-US" b="0" i="1" smtClean="0">
                        <a:latin typeface="Cambria Math" panose="02040503050406030204" pitchFamily="18" charset="0"/>
                      </a:rPr>
                      <m:t>𝑆</m:t>
                    </m:r>
                    <m:r>
                      <a:rPr lang="en-US" b="0" i="1" smtClean="0">
                        <a:latin typeface="Cambria Math" panose="02040503050406030204" pitchFamily="18" charset="0"/>
                      </a:rPr>
                      <m:t>|</m:t>
                    </m:r>
                  </m:oMath>
                </a14:m>
                <a:endParaRPr lang="en-US" dirty="0" smtClean="0"/>
              </a:p>
              <a:p>
                <a:pPr lvl="2"/>
                <a:r>
                  <a:rPr lang="en-US" dirty="0" smtClean="0"/>
                  <a:t>Query biased: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0" i="1" smtClean="0">
                            <a:latin typeface="Cambria Math" panose="02040503050406030204" pitchFamily="18" charset="0"/>
                          </a:rPr>
                          <m:t>𝑆</m:t>
                        </m:r>
                      </m:e>
                    </m:d>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oMath>
                </a14:m>
                <a:endParaRPr lang="en-US" dirty="0" smtClean="0"/>
              </a:p>
              <a:p>
                <a:pPr lvl="2"/>
                <a:r>
                  <a:rPr lang="en-US" dirty="0" smtClean="0"/>
                  <a:t>Inverse query-biased: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0" i="1" smtClean="0">
                            <a:latin typeface="Cambria Math" panose="02040503050406030204" pitchFamily="18" charset="0"/>
                          </a:rPr>
                          <m:t>𝑆</m:t>
                        </m:r>
                      </m:e>
                    </m:d>
                    <m:r>
                      <a:rPr lang="en-US" b="0" i="1" smtClean="0">
                        <a:latin typeface="Cambria Math" panose="02040503050406030204" pitchFamily="18" charset="0"/>
                      </a:rPr>
                      <m:t>∝1−</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0" i="1" smtClean="0">
                            <a:latin typeface="Cambria Math" panose="02040503050406030204" pitchFamily="18" charset="0"/>
                          </a:rPr>
                          <m:t>𝑄</m:t>
                        </m:r>
                      </m:e>
                    </m:d>
                  </m:oMath>
                </a14:m>
                <a:endParaRPr lang="en-US" b="0" dirty="0" smtClean="0"/>
              </a:p>
              <a:p>
                <a:pPr lvl="2"/>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444" t="-1667"/>
                </a:stretch>
              </a:blipFill>
            </p:spPr>
            <p:txBody>
              <a:bodyPr/>
              <a:lstStyle/>
              <a:p>
                <a:r>
                  <a:rPr lang="en-US">
                    <a:noFill/>
                  </a:rPr>
                  <a:t> </a:t>
                </a:r>
              </a:p>
            </p:txBody>
          </p:sp>
        </mc:Fallback>
      </mc:AlternateContent>
      <p:sp>
        <p:nvSpPr>
          <p:cNvPr id="4" name="Rectangle 3"/>
          <p:cNvSpPr/>
          <p:nvPr/>
        </p:nvSpPr>
        <p:spPr>
          <a:xfrm>
            <a:off x="8236138" y="152400"/>
            <a:ext cx="3346262" cy="369332"/>
          </a:xfrm>
          <a:prstGeom prst="rect">
            <a:avLst/>
          </a:prstGeom>
        </p:spPr>
        <p:txBody>
          <a:bodyPr wrap="square">
            <a:spAutoFit/>
          </a:bodyPr>
          <a:lstStyle/>
          <a:p>
            <a:r>
              <a:rPr lang="en-US" dirty="0" smtClean="0">
                <a:solidFill>
                  <a:srgbClr val="0000FF"/>
                </a:solidFill>
                <a:latin typeface="CMR10"/>
              </a:rPr>
              <a:t>BW+08</a:t>
            </a:r>
            <a:endParaRPr lang="en-US" dirty="0"/>
          </a:p>
        </p:txBody>
      </p:sp>
    </p:spTree>
    <p:extLst>
      <p:ext uri="{BB962C8B-B14F-4D97-AF65-F5344CB8AC3E}">
        <p14:creationId xmlns:p14="http://schemas.microsoft.com/office/powerpoint/2010/main" val="22323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Query Dependent Pseudo-Relevance Feedback based on Wikipedia</a:t>
            </a:r>
            <a:br>
              <a:rPr lang="en-US" dirty="0" smtClean="0"/>
            </a:br>
            <a:endParaRPr lang="en-US" dirty="0"/>
          </a:p>
        </p:txBody>
      </p:sp>
      <p:sp>
        <p:nvSpPr>
          <p:cNvPr id="3" name="Content Placeholder 2"/>
          <p:cNvSpPr>
            <a:spLocks noGrp="1"/>
          </p:cNvSpPr>
          <p:nvPr>
            <p:ph idx="13"/>
          </p:nvPr>
        </p:nvSpPr>
        <p:spPr>
          <a:xfrm>
            <a:off x="457200" y="1371600"/>
            <a:ext cx="8305800" cy="5029200"/>
          </a:xfrm>
        </p:spPr>
        <p:txBody>
          <a:bodyPr>
            <a:normAutofit fontScale="77500" lnSpcReduction="20000"/>
          </a:bodyPr>
          <a:lstStyle/>
          <a:p>
            <a:pPr marL="514350" indent="-514350">
              <a:buFont typeface="+mj-lt"/>
              <a:buAutoNum type="arabicPeriod"/>
            </a:pPr>
            <a:r>
              <a:rPr lang="en-US" dirty="0" smtClean="0"/>
              <a:t>Instead of retrieving / marking up a document set, rely on a single authoritative Wikipedia page</a:t>
            </a:r>
          </a:p>
          <a:p>
            <a:pPr marL="514350" indent="-514350">
              <a:buFont typeface="+mj-lt"/>
              <a:buAutoNum type="arabicPeriod"/>
            </a:pPr>
            <a:endParaRPr lang="en-US" dirty="0" smtClean="0"/>
          </a:p>
          <a:p>
            <a:pPr marL="514350" indent="-514350">
              <a:buFont typeface="+mj-lt"/>
              <a:buAutoNum type="arabicPeriod"/>
            </a:pPr>
            <a:r>
              <a:rPr lang="en-US" dirty="0" smtClean="0"/>
              <a:t>Expand the query using the terms from this page</a:t>
            </a:r>
          </a:p>
          <a:p>
            <a:pPr marL="514350" indent="-514350">
              <a:buFont typeface="+mj-lt"/>
              <a:buAutoNum type="arabicPeriod"/>
            </a:pPr>
            <a:endParaRPr lang="en-US" dirty="0" smtClean="0"/>
          </a:p>
          <a:p>
            <a:pPr marL="514350" indent="-514350">
              <a:buFont typeface="+mj-lt"/>
              <a:buAutoNum type="arabicPeriod"/>
            </a:pPr>
            <a:r>
              <a:rPr lang="en-US" dirty="0" smtClean="0"/>
              <a:t>Works best for queries that can be easily mapped to a single entity: “</a:t>
            </a:r>
            <a:r>
              <a:rPr lang="en-US" dirty="0" err="1" smtClean="0"/>
              <a:t>barack</a:t>
            </a:r>
            <a:r>
              <a:rPr lang="en-US" dirty="0" smtClean="0"/>
              <a:t> </a:t>
            </a:r>
            <a:r>
              <a:rPr lang="en-US" dirty="0" err="1" smtClean="0"/>
              <a:t>obama</a:t>
            </a:r>
            <a:r>
              <a:rPr lang="en-US" dirty="0" smtClean="0"/>
              <a:t> family tree”</a:t>
            </a:r>
          </a:p>
          <a:p>
            <a:pPr marL="514350" indent="-514350">
              <a:buFont typeface="+mj-lt"/>
              <a:buAutoNum type="arabicPeriod"/>
            </a:pPr>
            <a:endParaRPr lang="en-US" dirty="0" smtClean="0"/>
          </a:p>
          <a:p>
            <a:pPr marL="514350" indent="-514350">
              <a:buFont typeface="+mj-lt"/>
              <a:buAutoNum type="arabicPeriod"/>
            </a:pPr>
            <a:r>
              <a:rPr lang="en-US" dirty="0" smtClean="0"/>
              <a:t>Classify queries into three categories using Wikipedia itself</a:t>
            </a:r>
          </a:p>
          <a:p>
            <a:pPr marL="971550" lvl="1" indent="-514350"/>
            <a:r>
              <a:rPr lang="en-US" b="1" dirty="0" smtClean="0"/>
              <a:t>EQ </a:t>
            </a:r>
            <a:r>
              <a:rPr lang="en-US" dirty="0" smtClean="0"/>
              <a:t>entity queries </a:t>
            </a:r>
            <a:endParaRPr lang="en-US" b="1" dirty="0" smtClean="0"/>
          </a:p>
          <a:p>
            <a:pPr marL="971550" lvl="1" indent="-514350"/>
            <a:r>
              <a:rPr lang="en-US" b="1" dirty="0" smtClean="0"/>
              <a:t>AQ </a:t>
            </a:r>
            <a:r>
              <a:rPr lang="en-US" dirty="0" smtClean="0"/>
              <a:t>ambiguous queries</a:t>
            </a:r>
          </a:p>
          <a:p>
            <a:pPr marL="971550" lvl="1" indent="-514350"/>
            <a:r>
              <a:rPr lang="en-US" b="1" dirty="0" smtClean="0"/>
              <a:t>BQ </a:t>
            </a:r>
            <a:r>
              <a:rPr lang="en-US" dirty="0" smtClean="0"/>
              <a:t>broad queries (the rest)</a:t>
            </a:r>
          </a:p>
          <a:p>
            <a:pPr marL="971550" lvl="1" indent="-514350">
              <a:buFont typeface="+mj-lt"/>
              <a:buAutoNum type="arabicPeriod"/>
            </a:pPr>
            <a:endParaRPr lang="en-US" dirty="0" smtClean="0"/>
          </a:p>
          <a:p>
            <a:pPr marL="514350" indent="-514350">
              <a:buFont typeface="+mj-lt"/>
              <a:buAutoNum type="arabicPeriod"/>
            </a:pPr>
            <a:r>
              <a:rPr lang="en-US" dirty="0" smtClean="0"/>
              <a:t>Use a separate ranking function for each category</a:t>
            </a:r>
            <a:endParaRPr lang="en-US" dirty="0"/>
          </a:p>
        </p:txBody>
      </p:sp>
      <p:sp>
        <p:nvSpPr>
          <p:cNvPr id="4" name="Rectangle 3"/>
          <p:cNvSpPr/>
          <p:nvPr/>
        </p:nvSpPr>
        <p:spPr>
          <a:xfrm>
            <a:off x="8229600" y="76200"/>
            <a:ext cx="3346262" cy="369332"/>
          </a:xfrm>
          <a:prstGeom prst="rect">
            <a:avLst/>
          </a:prstGeom>
        </p:spPr>
        <p:txBody>
          <a:bodyPr wrap="square">
            <a:spAutoFit/>
          </a:bodyPr>
          <a:lstStyle/>
          <a:p>
            <a:r>
              <a:rPr lang="en-US" dirty="0" smtClean="0">
                <a:solidFill>
                  <a:srgbClr val="0000FF"/>
                </a:solidFill>
                <a:latin typeface="CMR10"/>
              </a:rPr>
              <a:t>XU09</a:t>
            </a:r>
            <a:endParaRPr lang="en-US" dirty="0"/>
          </a:p>
        </p:txBody>
      </p:sp>
    </p:spTree>
    <p:extLst>
      <p:ext uri="{BB962C8B-B14F-4D97-AF65-F5344CB8AC3E}">
        <p14:creationId xmlns:p14="http://schemas.microsoft.com/office/powerpoint/2010/main" val="15358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Verbose Queries</a:t>
            </a:r>
            <a:endParaRPr lang="en-US" dirty="0"/>
          </a:p>
        </p:txBody>
      </p:sp>
      <p:sp>
        <p:nvSpPr>
          <p:cNvPr id="3" name="Content Placeholder 2"/>
          <p:cNvSpPr>
            <a:spLocks noGrp="1"/>
          </p:cNvSpPr>
          <p:nvPr>
            <p:ph idx="13"/>
          </p:nvPr>
        </p:nvSpPr>
        <p:spPr>
          <a:xfrm>
            <a:off x="457200" y="3657600"/>
            <a:ext cx="8229600" cy="2468563"/>
          </a:xfrm>
        </p:spPr>
        <p:txBody>
          <a:bodyPr>
            <a:normAutofit fontScale="62500" lnSpcReduction="20000"/>
          </a:bodyPr>
          <a:lstStyle/>
          <a:p>
            <a:r>
              <a:rPr lang="en-US" dirty="0" smtClean="0"/>
              <a:t>QE: Queries that begin with {</a:t>
            </a:r>
            <a:r>
              <a:rPr lang="en-US" dirty="0"/>
              <a:t>what, who, where, </a:t>
            </a:r>
            <a:r>
              <a:rPr lang="en-US" dirty="0" smtClean="0"/>
              <a:t>when, …}</a:t>
            </a:r>
          </a:p>
          <a:p>
            <a:r>
              <a:rPr lang="en-US" dirty="0" smtClean="0"/>
              <a:t>OP: Queries that contain at least one Boolean operator (AND, OR, NOT), one phrase operator (+, “), one special web search operator (contains</a:t>
            </a:r>
            <a:r>
              <a:rPr lang="en-US" dirty="0"/>
              <a:t>:, </a:t>
            </a:r>
            <a:r>
              <a:rPr lang="en-US" dirty="0" err="1" smtClean="0"/>
              <a:t>filetype</a:t>
            </a:r>
            <a:r>
              <a:rPr lang="en-US" dirty="0" smtClean="0"/>
              <a:t>:, </a:t>
            </a:r>
            <a:r>
              <a:rPr lang="en-US" dirty="0" err="1" smtClean="0"/>
              <a:t>intitle</a:t>
            </a:r>
            <a:r>
              <a:rPr lang="en-US" dirty="0" smtClean="0"/>
              <a:t>:, …)</a:t>
            </a:r>
          </a:p>
          <a:p>
            <a:r>
              <a:rPr lang="en-US" dirty="0" smtClean="0"/>
              <a:t>CO: Queries which are a composition of short queries (segments)</a:t>
            </a:r>
          </a:p>
          <a:p>
            <a:r>
              <a:rPr lang="en-US" dirty="0" smtClean="0"/>
              <a:t>NC_NO: Non-composite queries that contain a noun phrase but not a verb phrase</a:t>
            </a:r>
          </a:p>
          <a:p>
            <a:r>
              <a:rPr lang="en-US" dirty="0" smtClean="0"/>
              <a:t>NC_VE: </a:t>
            </a:r>
            <a:r>
              <a:rPr lang="en-US" dirty="0"/>
              <a:t>Non-composite queries that contain a </a:t>
            </a:r>
            <a:r>
              <a:rPr lang="en-US" dirty="0" smtClean="0"/>
              <a:t>verb </a:t>
            </a:r>
            <a:r>
              <a:rPr lang="en-US" dirty="0"/>
              <a:t>phrase</a:t>
            </a:r>
            <a:endParaRPr lang="en-US" dirty="0" smtClean="0"/>
          </a:p>
          <a:p>
            <a:endParaRPr lang="en-US" dirty="0"/>
          </a:p>
        </p:txBody>
      </p:sp>
      <p:pic>
        <p:nvPicPr>
          <p:cNvPr id="5" name="Picture 4"/>
          <p:cNvPicPr>
            <a:picLocks noChangeAspect="1"/>
          </p:cNvPicPr>
          <p:nvPr/>
        </p:nvPicPr>
        <p:blipFill>
          <a:blip r:embed="rId3" cstate="print"/>
          <a:stretch>
            <a:fillRect/>
          </a:stretch>
        </p:blipFill>
        <p:spPr>
          <a:xfrm>
            <a:off x="1656157" y="1066800"/>
            <a:ext cx="5831685" cy="2471737"/>
          </a:xfrm>
          <a:prstGeom prst="rect">
            <a:avLst/>
          </a:prstGeom>
        </p:spPr>
      </p:pic>
      <p:sp>
        <p:nvSpPr>
          <p:cNvPr id="6" name="Rectangle 5"/>
          <p:cNvSpPr/>
          <p:nvPr/>
        </p:nvSpPr>
        <p:spPr>
          <a:xfrm>
            <a:off x="3236976" y="2340768"/>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OP</a:t>
            </a:r>
            <a:endParaRPr lang="en-US" dirty="0">
              <a:solidFill>
                <a:schemeClr val="tx1"/>
              </a:solidFill>
            </a:endParaRPr>
          </a:p>
        </p:txBody>
      </p:sp>
      <p:sp>
        <p:nvSpPr>
          <p:cNvPr id="7" name="Rectangle 6"/>
          <p:cNvSpPr/>
          <p:nvPr/>
        </p:nvSpPr>
        <p:spPr>
          <a:xfrm>
            <a:off x="8305926" y="195943"/>
            <a:ext cx="761747" cy="369332"/>
          </a:xfrm>
          <a:prstGeom prst="rect">
            <a:avLst/>
          </a:prstGeom>
        </p:spPr>
        <p:txBody>
          <a:bodyPr wrap="none">
            <a:spAutoFit/>
          </a:bodyPr>
          <a:lstStyle/>
          <a:p>
            <a:r>
              <a:rPr lang="en-US" dirty="0">
                <a:solidFill>
                  <a:srgbClr val="0000FF"/>
                </a:solidFill>
                <a:latin typeface="CMR10"/>
              </a:rPr>
              <a:t>BC09</a:t>
            </a:r>
            <a:endParaRPr lang="en-US" dirty="0"/>
          </a:p>
        </p:txBody>
      </p:sp>
    </p:spTree>
    <p:extLst>
      <p:ext uri="{BB962C8B-B14F-4D97-AF65-F5344CB8AC3E}">
        <p14:creationId xmlns:p14="http://schemas.microsoft.com/office/powerpoint/2010/main" val="17144049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Pseudo-Relevance Feedback based on Wikipedia</a:t>
            </a:r>
            <a:endParaRPr lang="en-US" dirty="0"/>
          </a:p>
        </p:txBody>
      </p:sp>
      <p:sp>
        <p:nvSpPr>
          <p:cNvPr id="5" name="Rectangle 4"/>
          <p:cNvSpPr/>
          <p:nvPr/>
        </p:nvSpPr>
        <p:spPr>
          <a:xfrm>
            <a:off x="8382253" y="76200"/>
            <a:ext cx="761747" cy="369332"/>
          </a:xfrm>
          <a:prstGeom prst="rect">
            <a:avLst/>
          </a:prstGeom>
        </p:spPr>
        <p:txBody>
          <a:bodyPr wrap="none">
            <a:spAutoFit/>
          </a:bodyPr>
          <a:lstStyle/>
          <a:p>
            <a:r>
              <a:rPr lang="en-US" dirty="0" smtClean="0">
                <a:solidFill>
                  <a:srgbClr val="0000FF"/>
                </a:solidFill>
                <a:latin typeface="CMR10"/>
              </a:rPr>
              <a:t>XU09</a:t>
            </a:r>
            <a:endParaRPr lang="en-US" dirty="0"/>
          </a:p>
        </p:txBody>
      </p:sp>
      <p:sp>
        <p:nvSpPr>
          <p:cNvPr id="6" name="TextBox 5"/>
          <p:cNvSpPr txBox="1"/>
          <p:nvPr/>
        </p:nvSpPr>
        <p:spPr>
          <a:xfrm>
            <a:off x="990600" y="1676400"/>
            <a:ext cx="2945871" cy="369332"/>
          </a:xfrm>
          <a:prstGeom prst="rect">
            <a:avLst/>
          </a:prstGeom>
          <a:noFill/>
        </p:spPr>
        <p:txBody>
          <a:bodyPr wrap="none" rtlCol="0">
            <a:spAutoFit/>
          </a:bodyPr>
          <a:lstStyle/>
          <a:p>
            <a:r>
              <a:rPr lang="en-US" b="1" dirty="0" smtClean="0"/>
              <a:t>Improvement for EQ  queries</a:t>
            </a:r>
            <a:endParaRPr lang="en-US" b="1" dirty="0"/>
          </a:p>
        </p:txBody>
      </p:sp>
      <p:sp>
        <p:nvSpPr>
          <p:cNvPr id="9" name="TextBox 8"/>
          <p:cNvSpPr txBox="1"/>
          <p:nvPr/>
        </p:nvSpPr>
        <p:spPr>
          <a:xfrm>
            <a:off x="914400" y="3657600"/>
            <a:ext cx="2974917" cy="369332"/>
          </a:xfrm>
          <a:prstGeom prst="rect">
            <a:avLst/>
          </a:prstGeom>
          <a:noFill/>
        </p:spPr>
        <p:txBody>
          <a:bodyPr wrap="none" rtlCol="0">
            <a:spAutoFit/>
          </a:bodyPr>
          <a:lstStyle/>
          <a:p>
            <a:r>
              <a:rPr lang="en-US" b="1" dirty="0" smtClean="0"/>
              <a:t>Improvement for AQ queries</a:t>
            </a:r>
            <a:endParaRPr lang="en-US" b="1" dirty="0"/>
          </a:p>
        </p:txBody>
      </p:sp>
      <p:pic>
        <p:nvPicPr>
          <p:cNvPr id="2052" name="Picture 4"/>
          <p:cNvPicPr>
            <a:picLocks noChangeAspect="1" noChangeArrowheads="1"/>
          </p:cNvPicPr>
          <p:nvPr/>
        </p:nvPicPr>
        <p:blipFill>
          <a:blip r:embed="rId2" cstate="print"/>
          <a:srcRect/>
          <a:stretch>
            <a:fillRect/>
          </a:stretch>
        </p:blipFill>
        <p:spPr bwMode="auto">
          <a:xfrm>
            <a:off x="1676400" y="4191000"/>
            <a:ext cx="5305425" cy="1390650"/>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1676400" y="2133600"/>
            <a:ext cx="5343525" cy="1428750"/>
          </a:xfrm>
          <a:prstGeom prst="rect">
            <a:avLst/>
          </a:prstGeom>
          <a:noFill/>
          <a:ln w="9525">
            <a:noFill/>
            <a:miter lim="800000"/>
            <a:headEnd/>
            <a:tailEnd/>
          </a:ln>
        </p:spPr>
      </p:pic>
    </p:spTree>
    <p:extLst>
      <p:ext uri="{BB962C8B-B14F-4D97-AF65-F5344CB8AC3E}">
        <p14:creationId xmlns:p14="http://schemas.microsoft.com/office/powerpoint/2010/main" val="98462616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Pseudo-Relevance Feedback based on Wikipedia</a:t>
            </a:r>
            <a:endParaRPr lang="en-US" dirty="0"/>
          </a:p>
        </p:txBody>
      </p:sp>
      <p:pic>
        <p:nvPicPr>
          <p:cNvPr id="2050" name="Picture 2"/>
          <p:cNvPicPr>
            <a:picLocks noGrp="1" noChangeAspect="1" noChangeArrowheads="1"/>
          </p:cNvPicPr>
          <p:nvPr>
            <p:ph idx="13"/>
          </p:nvPr>
        </p:nvPicPr>
        <p:blipFill>
          <a:blip r:embed="rId2" cstate="print"/>
          <a:srcRect/>
          <a:stretch>
            <a:fillRect/>
          </a:stretch>
        </p:blipFill>
        <p:spPr bwMode="auto">
          <a:xfrm>
            <a:off x="576262" y="2371725"/>
            <a:ext cx="7991475" cy="3876675"/>
          </a:xfrm>
          <a:prstGeom prst="rect">
            <a:avLst/>
          </a:prstGeom>
          <a:noFill/>
          <a:ln w="9525">
            <a:noFill/>
            <a:miter lim="800000"/>
            <a:headEnd/>
            <a:tailEnd/>
          </a:ln>
        </p:spPr>
      </p:pic>
      <p:sp>
        <p:nvSpPr>
          <p:cNvPr id="5" name="Rectangle 4"/>
          <p:cNvSpPr/>
          <p:nvPr/>
        </p:nvSpPr>
        <p:spPr>
          <a:xfrm>
            <a:off x="8382253" y="76200"/>
            <a:ext cx="761747" cy="369332"/>
          </a:xfrm>
          <a:prstGeom prst="rect">
            <a:avLst/>
          </a:prstGeom>
        </p:spPr>
        <p:txBody>
          <a:bodyPr wrap="none">
            <a:spAutoFit/>
          </a:bodyPr>
          <a:lstStyle/>
          <a:p>
            <a:r>
              <a:rPr lang="en-US" dirty="0" smtClean="0">
                <a:solidFill>
                  <a:srgbClr val="0000FF"/>
                </a:solidFill>
                <a:latin typeface="CMR10"/>
              </a:rPr>
              <a:t>XU09</a:t>
            </a:r>
            <a:endParaRPr lang="en-US" dirty="0"/>
          </a:p>
        </p:txBody>
      </p:sp>
      <p:sp>
        <p:nvSpPr>
          <p:cNvPr id="6" name="TextBox 5"/>
          <p:cNvSpPr txBox="1"/>
          <p:nvPr/>
        </p:nvSpPr>
        <p:spPr>
          <a:xfrm>
            <a:off x="990600" y="1676400"/>
            <a:ext cx="3271473" cy="369332"/>
          </a:xfrm>
          <a:prstGeom prst="rect">
            <a:avLst/>
          </a:prstGeom>
          <a:noFill/>
        </p:spPr>
        <p:txBody>
          <a:bodyPr wrap="none" rtlCol="0">
            <a:spAutoFit/>
          </a:bodyPr>
          <a:lstStyle/>
          <a:p>
            <a:r>
              <a:rPr lang="en-US" b="1" dirty="0" smtClean="0"/>
              <a:t>Improvement for all query types</a:t>
            </a:r>
            <a:endParaRPr lang="en-US" b="1" dirty="0"/>
          </a:p>
        </p:txBody>
      </p:sp>
    </p:spTree>
    <p:extLst>
      <p:ext uri="{BB962C8B-B14F-4D97-AF65-F5344CB8AC3E}">
        <p14:creationId xmlns:p14="http://schemas.microsoft.com/office/powerpoint/2010/main" val="25080874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could Query Expansion help?</a:t>
            </a:r>
          </a:p>
        </p:txBody>
      </p:sp>
      <p:pic>
        <p:nvPicPr>
          <p:cNvPr id="4" name="Content Placeholder 3"/>
          <p:cNvPicPr>
            <a:picLocks noGrp="1" noChangeAspect="1"/>
          </p:cNvPicPr>
          <p:nvPr>
            <p:ph idx="13"/>
          </p:nvPr>
        </p:nvPicPr>
        <p:blipFill>
          <a:blip r:embed="rId2" cstate="print"/>
          <a:stretch>
            <a:fillRect/>
          </a:stretch>
        </p:blipFill>
        <p:spPr>
          <a:xfrm>
            <a:off x="2524125" y="1219200"/>
            <a:ext cx="4095750" cy="3602197"/>
          </a:xfrm>
          <a:prstGeom prst="rect">
            <a:avLst/>
          </a:prstGeom>
        </p:spPr>
      </p:pic>
      <p:sp>
        <p:nvSpPr>
          <p:cNvPr id="5" name="Rectangle 4"/>
          <p:cNvSpPr/>
          <p:nvPr/>
        </p:nvSpPr>
        <p:spPr>
          <a:xfrm>
            <a:off x="457200" y="5029200"/>
            <a:ext cx="8229600" cy="646331"/>
          </a:xfrm>
          <a:prstGeom prst="rect">
            <a:avLst/>
          </a:prstGeom>
        </p:spPr>
        <p:txBody>
          <a:bodyPr wrap="square">
            <a:spAutoFit/>
          </a:bodyPr>
          <a:lstStyle/>
          <a:p>
            <a:r>
              <a:rPr lang="en-US" dirty="0">
                <a:latin typeface="CMR9"/>
              </a:rPr>
              <a:t>Some </a:t>
            </a:r>
            <a:r>
              <a:rPr lang="en-US" dirty="0" smtClean="0">
                <a:latin typeface="CMR9"/>
              </a:rPr>
              <a:t>queries are </a:t>
            </a:r>
            <a:r>
              <a:rPr lang="en-US" dirty="0">
                <a:latin typeface="CMR9"/>
              </a:rPr>
              <a:t>better suited for IQR, while others can be better </a:t>
            </a:r>
            <a:r>
              <a:rPr lang="en-US" dirty="0" smtClean="0">
                <a:latin typeface="CMR9"/>
              </a:rPr>
              <a:t>improved </a:t>
            </a:r>
            <a:r>
              <a:rPr lang="en-US" dirty="0">
                <a:latin typeface="CMR9"/>
              </a:rPr>
              <a:t>through IQE.</a:t>
            </a:r>
            <a:endParaRPr lang="en-US" dirty="0"/>
          </a:p>
        </p:txBody>
      </p:sp>
      <p:sp>
        <p:nvSpPr>
          <p:cNvPr id="6" name="TextBox 5"/>
          <p:cNvSpPr txBox="1"/>
          <p:nvPr/>
        </p:nvSpPr>
        <p:spPr>
          <a:xfrm>
            <a:off x="8153400" y="43934"/>
            <a:ext cx="813043" cy="369332"/>
          </a:xfrm>
          <a:prstGeom prst="rect">
            <a:avLst/>
          </a:prstGeom>
          <a:noFill/>
        </p:spPr>
        <p:txBody>
          <a:bodyPr wrap="none" rtlCol="0">
            <a:spAutoFit/>
          </a:bodyPr>
          <a:lstStyle/>
          <a:p>
            <a:r>
              <a:rPr lang="en-US" dirty="0" smtClean="0"/>
              <a:t>[KA08]</a:t>
            </a:r>
            <a:endParaRPr lang="en-US" dirty="0"/>
          </a:p>
        </p:txBody>
      </p:sp>
    </p:spTree>
    <p:extLst>
      <p:ext uri="{BB962C8B-B14F-4D97-AF65-F5344CB8AC3E}">
        <p14:creationId xmlns:p14="http://schemas.microsoft.com/office/powerpoint/2010/main" val="146526707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Interactive </a:t>
            </a:r>
            <a:r>
              <a:rPr lang="en-US" dirty="0" smtClean="0"/>
              <a:t>Reduction &amp; Expansion</a:t>
            </a:r>
            <a:endParaRPr lang="en-US" dirty="0"/>
          </a:p>
        </p:txBody>
      </p:sp>
      <p:sp>
        <p:nvSpPr>
          <p:cNvPr id="4" name="Rectangle 3"/>
          <p:cNvSpPr/>
          <p:nvPr/>
        </p:nvSpPr>
        <p:spPr>
          <a:xfrm>
            <a:off x="8236138" y="152400"/>
            <a:ext cx="3346262" cy="369332"/>
          </a:xfrm>
          <a:prstGeom prst="rect">
            <a:avLst/>
          </a:prstGeom>
        </p:spPr>
        <p:txBody>
          <a:bodyPr wrap="square">
            <a:spAutoFit/>
          </a:bodyPr>
          <a:lstStyle/>
          <a:p>
            <a:r>
              <a:rPr lang="en-US" dirty="0">
                <a:solidFill>
                  <a:srgbClr val="0000FF"/>
                </a:solidFill>
                <a:latin typeface="CMR10"/>
              </a:rPr>
              <a:t>KA08</a:t>
            </a:r>
            <a:endParaRPr lang="en-US" dirty="0"/>
          </a:p>
        </p:txBody>
      </p:sp>
      <p:sp>
        <p:nvSpPr>
          <p:cNvPr id="6" name="TextBox 5"/>
          <p:cNvSpPr txBox="1"/>
          <p:nvPr/>
        </p:nvSpPr>
        <p:spPr>
          <a:xfrm>
            <a:off x="1143000" y="1600200"/>
            <a:ext cx="7239000" cy="369332"/>
          </a:xfrm>
          <a:prstGeom prst="rect">
            <a:avLst/>
          </a:prstGeom>
          <a:noFill/>
        </p:spPr>
        <p:txBody>
          <a:bodyPr wrap="square" rtlCol="0">
            <a:spAutoFit/>
          </a:bodyPr>
          <a:lstStyle/>
          <a:p>
            <a:r>
              <a:rPr lang="en-US" sz="1800" b="1" kern="1200" dirty="0" smtClean="0">
                <a:solidFill>
                  <a:schemeClr val="tx1"/>
                </a:solidFill>
                <a:latin typeface="+mn-lt"/>
                <a:ea typeface="+mn-ea"/>
                <a:cs typeface="+mn-cs"/>
              </a:rPr>
              <a:t>Query expansion works best when complemented with query reduction</a:t>
            </a:r>
            <a:endParaRPr lang="en-US" sz="1800" b="1" kern="1200" dirty="0">
              <a:solidFill>
                <a:schemeClr val="tx1"/>
              </a:solidFill>
              <a:latin typeface="+mn-lt"/>
              <a:ea typeface="+mn-ea"/>
              <a:cs typeface="+mn-cs"/>
            </a:endParaRPr>
          </a:p>
        </p:txBody>
      </p:sp>
      <p:pic>
        <p:nvPicPr>
          <p:cNvPr id="3074" name="Picture 2"/>
          <p:cNvPicPr>
            <a:picLocks noChangeAspect="1" noChangeArrowheads="1"/>
          </p:cNvPicPr>
          <p:nvPr/>
        </p:nvPicPr>
        <p:blipFill>
          <a:blip r:embed="rId2" cstate="print"/>
          <a:srcRect/>
          <a:stretch>
            <a:fillRect/>
          </a:stretch>
        </p:blipFill>
        <p:spPr bwMode="auto">
          <a:xfrm>
            <a:off x="762000" y="2514600"/>
            <a:ext cx="7772400" cy="2752725"/>
          </a:xfrm>
          <a:prstGeom prst="rect">
            <a:avLst/>
          </a:prstGeom>
          <a:noFill/>
          <a:ln w="9525">
            <a:noFill/>
            <a:miter lim="800000"/>
            <a:headEnd/>
            <a:tailEnd/>
          </a:ln>
        </p:spPr>
      </p:pic>
      <p:sp>
        <p:nvSpPr>
          <p:cNvPr id="8" name="Line Callout 2 7"/>
          <p:cNvSpPr/>
          <p:nvPr/>
        </p:nvSpPr>
        <p:spPr>
          <a:xfrm>
            <a:off x="2209800" y="5486400"/>
            <a:ext cx="4724400" cy="1143000"/>
          </a:xfrm>
          <a:prstGeom prst="borderCallout2">
            <a:avLst>
              <a:gd name="adj1" fmla="val 18750"/>
              <a:gd name="adj2" fmla="val -8333"/>
              <a:gd name="adj3" fmla="val -34828"/>
              <a:gd name="adj4" fmla="val -43243"/>
              <a:gd name="adj5" fmla="val -93005"/>
              <a:gd name="adj6" fmla="val -342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Letting the user choose the best option among reduction / expansion leads to best results </a:t>
            </a:r>
          </a:p>
          <a:p>
            <a:pPr algn="ctr"/>
            <a:r>
              <a:rPr lang="en-US" b="1" dirty="0" smtClean="0"/>
              <a:t>(in an ideal scenario)</a:t>
            </a:r>
            <a:endParaRPr lang="en-US" b="1" dirty="0"/>
          </a:p>
        </p:txBody>
      </p:sp>
    </p:spTree>
    <p:extLst>
      <p:ext uri="{BB962C8B-B14F-4D97-AF65-F5344CB8AC3E}">
        <p14:creationId xmlns:p14="http://schemas.microsoft.com/office/powerpoint/2010/main" val="26337141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QRU-1: A Public Dataset for Promoting</a:t>
            </a:r>
            <a:br>
              <a:rPr lang="en-US" dirty="0" smtClean="0"/>
            </a:br>
            <a:r>
              <a:rPr lang="en-US" dirty="0" smtClean="0"/>
              <a:t>Query Representation and Understanding Research</a:t>
            </a:r>
            <a:endParaRPr lang="en-US" dirty="0"/>
          </a:p>
        </p:txBody>
      </p:sp>
      <p:sp>
        <p:nvSpPr>
          <p:cNvPr id="4" name="TextBox 3"/>
          <p:cNvSpPr txBox="1"/>
          <p:nvPr/>
        </p:nvSpPr>
        <p:spPr>
          <a:xfrm>
            <a:off x="228600" y="1600200"/>
            <a:ext cx="8610600" cy="369332"/>
          </a:xfrm>
          <a:prstGeom prst="rect">
            <a:avLst/>
          </a:prstGeom>
          <a:noFill/>
        </p:spPr>
        <p:txBody>
          <a:bodyPr wrap="square" rtlCol="0">
            <a:spAutoFit/>
          </a:bodyPr>
          <a:lstStyle/>
          <a:p>
            <a:r>
              <a:rPr lang="en-US" sz="1800" b="1" kern="1200" dirty="0" smtClean="0">
                <a:solidFill>
                  <a:schemeClr val="tx1"/>
                </a:solidFill>
                <a:latin typeface="+mn-lt"/>
                <a:ea typeface="+mn-ea"/>
                <a:cs typeface="+mn-cs"/>
              </a:rPr>
              <a:t>Even bigger gains can be achieved (</a:t>
            </a:r>
            <a:r>
              <a:rPr lang="en-US" sz="1800" b="1" kern="1200" dirty="0" smtClean="0">
                <a:solidFill>
                  <a:srgbClr val="C00000"/>
                </a:solidFill>
                <a:latin typeface="+mn-lt"/>
                <a:ea typeface="+mn-ea"/>
                <a:cs typeface="+mn-cs"/>
              </a:rPr>
              <a:t>in upper bound</a:t>
            </a:r>
            <a:r>
              <a:rPr lang="en-US" sz="1800" b="1" kern="1200" dirty="0" smtClean="0">
                <a:solidFill>
                  <a:schemeClr val="tx1"/>
                </a:solidFill>
                <a:latin typeface="+mn-lt"/>
                <a:ea typeface="+mn-ea"/>
                <a:cs typeface="+mn-cs"/>
              </a:rPr>
              <a:t>) for arbitrary query reformulations </a:t>
            </a:r>
            <a:endParaRPr lang="en-US" sz="1800" b="1" kern="1200" dirty="0">
              <a:solidFill>
                <a:schemeClr val="tx1"/>
              </a:solidFill>
              <a:latin typeface="+mn-lt"/>
              <a:ea typeface="+mn-ea"/>
              <a:cs typeface="+mn-cs"/>
            </a:endParaRPr>
          </a:p>
        </p:txBody>
      </p:sp>
      <p:sp>
        <p:nvSpPr>
          <p:cNvPr id="5" name="Rectangle 4"/>
          <p:cNvSpPr/>
          <p:nvPr/>
        </p:nvSpPr>
        <p:spPr>
          <a:xfrm>
            <a:off x="8236138" y="152400"/>
            <a:ext cx="3346262" cy="369332"/>
          </a:xfrm>
          <a:prstGeom prst="rect">
            <a:avLst/>
          </a:prstGeom>
        </p:spPr>
        <p:txBody>
          <a:bodyPr wrap="square">
            <a:spAutoFit/>
          </a:bodyPr>
          <a:lstStyle/>
          <a:p>
            <a:r>
              <a:rPr lang="en-US" dirty="0" smtClean="0">
                <a:solidFill>
                  <a:srgbClr val="0000FF"/>
                </a:solidFill>
                <a:latin typeface="CMR10"/>
              </a:rPr>
              <a:t>LI12</a:t>
            </a:r>
          </a:p>
        </p:txBody>
      </p:sp>
      <p:pic>
        <p:nvPicPr>
          <p:cNvPr id="4100" name="Picture 4"/>
          <p:cNvPicPr>
            <a:picLocks noChangeAspect="1" noChangeArrowheads="1"/>
          </p:cNvPicPr>
          <p:nvPr/>
        </p:nvPicPr>
        <p:blipFill>
          <a:blip r:embed="rId2" cstate="print"/>
          <a:srcRect/>
          <a:stretch>
            <a:fillRect/>
          </a:stretch>
        </p:blipFill>
        <p:spPr bwMode="auto">
          <a:xfrm>
            <a:off x="609600" y="2286000"/>
            <a:ext cx="7917448" cy="3505200"/>
          </a:xfrm>
          <a:prstGeom prst="rect">
            <a:avLst/>
          </a:prstGeom>
          <a:noFill/>
          <a:ln w="9525">
            <a:noFill/>
            <a:miter lim="800000"/>
            <a:headEnd/>
            <a:tailEnd/>
          </a:ln>
        </p:spPr>
      </p:pic>
    </p:spTree>
    <p:extLst>
      <p:ext uri="{BB962C8B-B14F-4D97-AF65-F5344CB8AC3E}">
        <p14:creationId xmlns:p14="http://schemas.microsoft.com/office/powerpoint/2010/main" val="6970333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QRU-1: A Public Dataset for Promoting</a:t>
            </a:r>
            <a:br>
              <a:rPr lang="en-US" dirty="0" smtClean="0"/>
            </a:br>
            <a:r>
              <a:rPr lang="en-US" dirty="0" smtClean="0"/>
              <a:t>Query Representation and Understanding Research</a:t>
            </a:r>
            <a:endParaRPr lang="en-US" dirty="0"/>
          </a:p>
        </p:txBody>
      </p:sp>
      <p:sp>
        <p:nvSpPr>
          <p:cNvPr id="4" name="TextBox 3"/>
          <p:cNvSpPr txBox="1"/>
          <p:nvPr/>
        </p:nvSpPr>
        <p:spPr>
          <a:xfrm>
            <a:off x="228600" y="1600200"/>
            <a:ext cx="8610600" cy="369332"/>
          </a:xfrm>
          <a:prstGeom prst="rect">
            <a:avLst/>
          </a:prstGeom>
          <a:noFill/>
        </p:spPr>
        <p:txBody>
          <a:bodyPr wrap="square" rtlCol="0">
            <a:spAutoFit/>
          </a:bodyPr>
          <a:lstStyle/>
          <a:p>
            <a:r>
              <a:rPr lang="en-US" sz="1800" b="1" kern="1200" dirty="0" smtClean="0">
                <a:solidFill>
                  <a:schemeClr val="tx1"/>
                </a:solidFill>
                <a:latin typeface="+mn-lt"/>
                <a:ea typeface="+mn-ea"/>
                <a:cs typeface="+mn-cs"/>
              </a:rPr>
              <a:t>Even bigger gains can be achieved (</a:t>
            </a:r>
            <a:r>
              <a:rPr lang="en-US" sz="1800" b="1" kern="1200" dirty="0" smtClean="0">
                <a:solidFill>
                  <a:srgbClr val="C00000"/>
                </a:solidFill>
                <a:latin typeface="+mn-lt"/>
                <a:ea typeface="+mn-ea"/>
                <a:cs typeface="+mn-cs"/>
              </a:rPr>
              <a:t>in upper bound</a:t>
            </a:r>
            <a:r>
              <a:rPr lang="en-US" sz="1800" b="1" kern="1200" dirty="0" smtClean="0">
                <a:solidFill>
                  <a:schemeClr val="tx1"/>
                </a:solidFill>
                <a:latin typeface="+mn-lt"/>
                <a:ea typeface="+mn-ea"/>
                <a:cs typeface="+mn-cs"/>
              </a:rPr>
              <a:t>) for arbitrary query reformulations </a:t>
            </a:r>
            <a:endParaRPr lang="en-US" sz="1800" b="1" kern="1200" dirty="0">
              <a:solidFill>
                <a:schemeClr val="tx1"/>
              </a:solidFill>
              <a:latin typeface="+mn-lt"/>
              <a:ea typeface="+mn-ea"/>
              <a:cs typeface="+mn-cs"/>
            </a:endParaRPr>
          </a:p>
        </p:txBody>
      </p:sp>
      <p:sp>
        <p:nvSpPr>
          <p:cNvPr id="5" name="Rectangle 4"/>
          <p:cNvSpPr/>
          <p:nvPr/>
        </p:nvSpPr>
        <p:spPr>
          <a:xfrm>
            <a:off x="8236138" y="152400"/>
            <a:ext cx="3346262" cy="369332"/>
          </a:xfrm>
          <a:prstGeom prst="rect">
            <a:avLst/>
          </a:prstGeom>
        </p:spPr>
        <p:txBody>
          <a:bodyPr wrap="square">
            <a:spAutoFit/>
          </a:bodyPr>
          <a:lstStyle/>
          <a:p>
            <a:r>
              <a:rPr lang="en-US" dirty="0" smtClean="0">
                <a:solidFill>
                  <a:srgbClr val="0000FF"/>
                </a:solidFill>
                <a:latin typeface="CMR10"/>
              </a:rPr>
              <a:t>LI12</a:t>
            </a:r>
          </a:p>
        </p:txBody>
      </p:sp>
      <p:pic>
        <p:nvPicPr>
          <p:cNvPr id="4099" name="Picture 3"/>
          <p:cNvPicPr>
            <a:picLocks noChangeAspect="1" noChangeArrowheads="1"/>
          </p:cNvPicPr>
          <p:nvPr/>
        </p:nvPicPr>
        <p:blipFill>
          <a:blip r:embed="rId2" cstate="print"/>
          <a:srcRect/>
          <a:stretch>
            <a:fillRect/>
          </a:stretch>
        </p:blipFill>
        <p:spPr bwMode="auto">
          <a:xfrm>
            <a:off x="838200" y="2209800"/>
            <a:ext cx="7762875" cy="1352550"/>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914400" y="3733800"/>
            <a:ext cx="8001000" cy="1027526"/>
          </a:xfrm>
          <a:prstGeom prst="rect">
            <a:avLst/>
          </a:prstGeom>
          <a:noFill/>
          <a:ln w="9525">
            <a:noFill/>
            <a:miter lim="800000"/>
            <a:headEnd/>
            <a:tailEnd/>
          </a:ln>
        </p:spPr>
      </p:pic>
      <p:sp>
        <p:nvSpPr>
          <p:cNvPr id="9" name="Line Callout 2 8"/>
          <p:cNvSpPr/>
          <p:nvPr/>
        </p:nvSpPr>
        <p:spPr>
          <a:xfrm>
            <a:off x="3505200" y="5486400"/>
            <a:ext cx="3962400" cy="533400"/>
          </a:xfrm>
          <a:prstGeom prst="borderCallout2">
            <a:avLst>
              <a:gd name="adj1" fmla="val 18750"/>
              <a:gd name="adj2" fmla="val -8333"/>
              <a:gd name="adj3" fmla="val 18750"/>
              <a:gd name="adj4" fmla="val -16667"/>
              <a:gd name="adj5" fmla="val -148575"/>
              <a:gd name="adj6" fmla="val -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Reliably identifying these winning cases is still an open research problem</a:t>
            </a:r>
            <a:endParaRPr lang="en-US" b="1" dirty="0"/>
          </a:p>
        </p:txBody>
      </p:sp>
    </p:spTree>
    <p:extLst>
      <p:ext uri="{BB962C8B-B14F-4D97-AF65-F5344CB8AC3E}">
        <p14:creationId xmlns:p14="http://schemas.microsoft.com/office/powerpoint/2010/main" val="13784986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dirty="0" smtClean="0">
                <a:solidFill>
                  <a:srgbClr val="00B050"/>
                </a:solidFill>
              </a:rPr>
              <a:t>Lunch Break [90 </a:t>
            </a:r>
            <a:r>
              <a:rPr lang="en-US" dirty="0">
                <a:solidFill>
                  <a:srgbClr val="00B050"/>
                </a:solidFill>
              </a:rPr>
              <a:t>min</a:t>
            </a:r>
            <a:r>
              <a:rPr lang="en-US" dirty="0" smtClean="0">
                <a:solidFill>
                  <a:srgbClr val="00B050"/>
                </a:solidFill>
              </a:rPr>
              <a:t>]</a:t>
            </a:r>
          </a:p>
          <a:p>
            <a:pPr lvl="1"/>
            <a:r>
              <a:rPr lang="en-US" dirty="0">
                <a:solidFill>
                  <a:srgbClr val="00B050"/>
                </a:solidFill>
              </a:rPr>
              <a:t>Query Expansion by Including Related Concepts [20 min]</a:t>
            </a:r>
          </a:p>
          <a:p>
            <a:pPr lvl="1"/>
            <a:r>
              <a:rPr lang="en-US" b="1" dirty="0">
                <a:solidFill>
                  <a:srgbClr val="7030A0"/>
                </a:solidFill>
              </a:rPr>
              <a:t>Query Reformulation [30 min]</a:t>
            </a:r>
          </a:p>
          <a:p>
            <a:pPr lvl="1"/>
            <a:r>
              <a:rPr lang="en-US" dirty="0"/>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71122304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Reformulation</a:t>
            </a:r>
            <a:endParaRPr lang="en-US" dirty="0"/>
          </a:p>
        </p:txBody>
      </p:sp>
      <p:sp>
        <p:nvSpPr>
          <p:cNvPr id="3" name="Content Placeholder 2"/>
          <p:cNvSpPr>
            <a:spLocks noGrp="1"/>
          </p:cNvSpPr>
          <p:nvPr>
            <p:ph idx="13"/>
          </p:nvPr>
        </p:nvSpPr>
        <p:spPr/>
        <p:txBody>
          <a:bodyPr>
            <a:normAutofit fontScale="85000" lnSpcReduction="10000"/>
          </a:bodyPr>
          <a:lstStyle/>
          <a:p>
            <a:r>
              <a:rPr lang="en-US" dirty="0" smtClean="0"/>
              <a:t>Query reduction and query weighting methods almost completely </a:t>
            </a:r>
            <a:r>
              <a:rPr lang="en-US" dirty="0"/>
              <a:t>ignore user interaction with these queries, as can be </a:t>
            </a:r>
            <a:r>
              <a:rPr lang="en-US" dirty="0" smtClean="0"/>
              <a:t>evidenced from </a:t>
            </a:r>
            <a:r>
              <a:rPr lang="en-US" dirty="0"/>
              <a:t>search logs, or other sources</a:t>
            </a:r>
            <a:r>
              <a:rPr lang="en-US" dirty="0" smtClean="0"/>
              <a:t>.</a:t>
            </a:r>
          </a:p>
          <a:p>
            <a:r>
              <a:rPr lang="en-US" dirty="0"/>
              <a:t>“Find information about Mitchell College in </a:t>
            </a:r>
            <a:r>
              <a:rPr lang="en-US" dirty="0" smtClean="0"/>
              <a:t>Connecticut’’</a:t>
            </a:r>
          </a:p>
          <a:p>
            <a:pPr lvl="1"/>
            <a:r>
              <a:rPr lang="en-US" dirty="0"/>
              <a:t>“</a:t>
            </a:r>
            <a:r>
              <a:rPr lang="en-US" dirty="0" err="1"/>
              <a:t>mitchell</a:t>
            </a:r>
            <a:r>
              <a:rPr lang="en-US" dirty="0"/>
              <a:t> college new </a:t>
            </a:r>
            <a:r>
              <a:rPr lang="en-US" dirty="0" err="1"/>
              <a:t>london</a:t>
            </a:r>
            <a:r>
              <a:rPr lang="en-US" dirty="0"/>
              <a:t>” – expansion and reduction applied</a:t>
            </a:r>
          </a:p>
          <a:p>
            <a:pPr lvl="1"/>
            <a:r>
              <a:rPr lang="en-US" dirty="0"/>
              <a:t>“</a:t>
            </a:r>
            <a:r>
              <a:rPr lang="en-US" dirty="0" err="1"/>
              <a:t>mitchell</a:t>
            </a:r>
            <a:r>
              <a:rPr lang="en-US" dirty="0"/>
              <a:t> college new </a:t>
            </a:r>
            <a:r>
              <a:rPr lang="en-US" dirty="0" err="1"/>
              <a:t>london</a:t>
            </a:r>
            <a:r>
              <a:rPr lang="en-US" dirty="0"/>
              <a:t> </a:t>
            </a:r>
            <a:r>
              <a:rPr lang="en-US" dirty="0" err="1"/>
              <a:t>ct</a:t>
            </a:r>
            <a:r>
              <a:rPr lang="en-US" dirty="0"/>
              <a:t>” – abbreviation induction applied</a:t>
            </a:r>
          </a:p>
          <a:p>
            <a:pPr lvl="1"/>
            <a:r>
              <a:rPr lang="en-US" dirty="0"/>
              <a:t>“</a:t>
            </a:r>
            <a:r>
              <a:rPr lang="en-US" dirty="0" err="1"/>
              <a:t>mitchell</a:t>
            </a:r>
            <a:r>
              <a:rPr lang="en-US" dirty="0"/>
              <a:t> college mitchell.edu” – relevant URL </a:t>
            </a:r>
            <a:r>
              <a:rPr lang="en-US" dirty="0" smtClean="0"/>
              <a:t>added</a:t>
            </a:r>
          </a:p>
          <a:p>
            <a:r>
              <a:rPr lang="en-IN" dirty="0" smtClean="0"/>
              <a:t>Original query could often be rewritten in a better way using a variety of operations.</a:t>
            </a:r>
            <a:endParaRPr lang="en-US" dirty="0"/>
          </a:p>
        </p:txBody>
      </p:sp>
    </p:spTree>
    <p:extLst>
      <p:ext uri="{BB962C8B-B14F-4D97-AF65-F5344CB8AC3E}">
        <p14:creationId xmlns:p14="http://schemas.microsoft.com/office/powerpoint/2010/main" val="28312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Translation-based Language Model</a:t>
            </a:r>
          </a:p>
        </p:txBody>
      </p:sp>
      <p:sp>
        <p:nvSpPr>
          <p:cNvPr id="3" name="Content Placeholder 2"/>
          <p:cNvSpPr>
            <a:spLocks noGrp="1"/>
          </p:cNvSpPr>
          <p:nvPr>
            <p:ph idx="13"/>
          </p:nvPr>
        </p:nvSpPr>
        <p:spPr>
          <a:xfrm>
            <a:off x="457200" y="1371601"/>
            <a:ext cx="8229600" cy="1676400"/>
          </a:xfrm>
        </p:spPr>
        <p:txBody>
          <a:bodyPr>
            <a:normAutofit fontScale="47500" lnSpcReduction="20000"/>
          </a:bodyPr>
          <a:lstStyle/>
          <a:p>
            <a:r>
              <a:rPr lang="en-US" dirty="0" smtClean="0"/>
              <a:t>Finding answer to a question from Question-answer archives.</a:t>
            </a:r>
          </a:p>
          <a:p>
            <a:r>
              <a:rPr lang="en-US" dirty="0" smtClean="0"/>
              <a:t>The proposed retrieval model combines a word-to-word translation-based </a:t>
            </a:r>
            <a:r>
              <a:rPr lang="en-US" dirty="0"/>
              <a:t>language model for the </a:t>
            </a:r>
            <a:r>
              <a:rPr lang="en-US" dirty="0" smtClean="0"/>
              <a:t>question part </a:t>
            </a:r>
            <a:r>
              <a:rPr lang="en-US" dirty="0"/>
              <a:t>with a query likelihood approach for the answer part</a:t>
            </a:r>
            <a:r>
              <a:rPr lang="en-US" dirty="0" smtClean="0"/>
              <a:t>.</a:t>
            </a:r>
          </a:p>
          <a:p>
            <a:r>
              <a:rPr lang="en-US" dirty="0" smtClean="0"/>
              <a:t>Major problem: word </a:t>
            </a:r>
            <a:r>
              <a:rPr lang="en-US" dirty="0"/>
              <a:t>mismatch between </a:t>
            </a:r>
            <a:r>
              <a:rPr lang="en-US" dirty="0" smtClean="0"/>
              <a:t>the user’s </a:t>
            </a:r>
            <a:r>
              <a:rPr lang="en-US" dirty="0"/>
              <a:t>question and the question-answer pairs in the archive.</a:t>
            </a:r>
          </a:p>
          <a:p>
            <a:pPr lvl="1"/>
            <a:r>
              <a:rPr lang="en-US" dirty="0"/>
              <a:t>For example, “what is </a:t>
            </a:r>
            <a:r>
              <a:rPr lang="en-US" dirty="0" err="1"/>
              <a:t>francis</a:t>
            </a:r>
            <a:r>
              <a:rPr lang="en-US" dirty="0"/>
              <a:t> </a:t>
            </a:r>
            <a:r>
              <a:rPr lang="en-US" dirty="0" err="1"/>
              <a:t>scott</a:t>
            </a:r>
            <a:r>
              <a:rPr lang="en-US" dirty="0"/>
              <a:t> key best known for?” </a:t>
            </a:r>
            <a:r>
              <a:rPr lang="en-US" dirty="0" smtClean="0"/>
              <a:t>and “</a:t>
            </a:r>
            <a:r>
              <a:rPr lang="en-US" dirty="0"/>
              <a:t>who wrote the star spangle banner?” are two very </a:t>
            </a:r>
            <a:r>
              <a:rPr lang="en-US" dirty="0" smtClean="0"/>
              <a:t>similar questions</a:t>
            </a:r>
            <a:r>
              <a:rPr lang="en-US" dirty="0"/>
              <a:t>, but they have no words in common. </a:t>
            </a:r>
            <a:endParaRPr lang="en-US" dirty="0" smtClean="0"/>
          </a:p>
          <a:p>
            <a:endParaRPr lang="en-US" dirty="0"/>
          </a:p>
        </p:txBody>
      </p:sp>
      <p:sp>
        <p:nvSpPr>
          <p:cNvPr id="4" name="Rectangle 3"/>
          <p:cNvSpPr/>
          <p:nvPr/>
        </p:nvSpPr>
        <p:spPr>
          <a:xfrm>
            <a:off x="8190637" y="76200"/>
            <a:ext cx="877163" cy="369332"/>
          </a:xfrm>
          <a:prstGeom prst="rect">
            <a:avLst/>
          </a:prstGeom>
        </p:spPr>
        <p:txBody>
          <a:bodyPr wrap="none">
            <a:spAutoFit/>
          </a:bodyPr>
          <a:lstStyle/>
          <a:p>
            <a:r>
              <a:rPr lang="en-US" dirty="0">
                <a:solidFill>
                  <a:srgbClr val="0000FF"/>
                </a:solidFill>
                <a:latin typeface="CMR10"/>
              </a:rPr>
              <a:t>XJC08</a:t>
            </a:r>
            <a:endParaRPr lang="en-US" dirty="0"/>
          </a:p>
        </p:txBody>
      </p:sp>
      <p:sp>
        <p:nvSpPr>
          <p:cNvPr id="6" name="Rectangle 5"/>
          <p:cNvSpPr/>
          <p:nvPr/>
        </p:nvSpPr>
        <p:spPr>
          <a:xfrm>
            <a:off x="304800" y="4535949"/>
            <a:ext cx="3185487" cy="369332"/>
          </a:xfrm>
          <a:prstGeom prst="rect">
            <a:avLst/>
          </a:prstGeom>
        </p:spPr>
        <p:txBody>
          <a:bodyPr wrap="none">
            <a:spAutoFit/>
          </a:bodyPr>
          <a:lstStyle/>
          <a:p>
            <a:r>
              <a:rPr lang="en-US" dirty="0">
                <a:latin typeface="CMR9"/>
                <a:ea typeface="Calibri" panose="020F0502020204030204" pitchFamily="34" charset="0"/>
                <a:cs typeface="CMR9"/>
              </a:rPr>
              <a:t>Incorporating the answer part</a:t>
            </a:r>
            <a:endParaRPr lang="en-US" dirty="0"/>
          </a:p>
        </p:txBody>
      </p:sp>
      <p:pic>
        <p:nvPicPr>
          <p:cNvPr id="8" name="Picture 7"/>
          <p:cNvPicPr>
            <a:picLocks noChangeAspect="1"/>
          </p:cNvPicPr>
          <p:nvPr/>
        </p:nvPicPr>
        <p:blipFill>
          <a:blip r:embed="rId2" cstate="print"/>
          <a:stretch>
            <a:fillRect/>
          </a:stretch>
        </p:blipFill>
        <p:spPr>
          <a:xfrm>
            <a:off x="457200" y="3097149"/>
            <a:ext cx="2857500" cy="537882"/>
          </a:xfrm>
          <a:prstGeom prst="rect">
            <a:avLst/>
          </a:prstGeom>
        </p:spPr>
      </p:pic>
      <p:pic>
        <p:nvPicPr>
          <p:cNvPr id="10" name="Picture 9"/>
          <p:cNvPicPr>
            <a:picLocks noChangeAspect="1"/>
          </p:cNvPicPr>
          <p:nvPr/>
        </p:nvPicPr>
        <p:blipFill>
          <a:blip r:embed="rId3" cstate="print"/>
          <a:stretch>
            <a:fillRect/>
          </a:stretch>
        </p:blipFill>
        <p:spPr>
          <a:xfrm>
            <a:off x="3834659" y="3097149"/>
            <a:ext cx="4838701" cy="523103"/>
          </a:xfrm>
          <a:prstGeom prst="rect">
            <a:avLst/>
          </a:prstGeom>
        </p:spPr>
      </p:pic>
      <p:pic>
        <p:nvPicPr>
          <p:cNvPr id="11" name="Picture 10"/>
          <p:cNvPicPr>
            <a:picLocks noChangeAspect="1"/>
          </p:cNvPicPr>
          <p:nvPr/>
        </p:nvPicPr>
        <p:blipFill>
          <a:blip r:embed="rId4" cstate="print"/>
          <a:stretch>
            <a:fillRect/>
          </a:stretch>
        </p:blipFill>
        <p:spPr>
          <a:xfrm>
            <a:off x="2324100" y="3948919"/>
            <a:ext cx="4495800" cy="495018"/>
          </a:xfrm>
          <a:prstGeom prst="rect">
            <a:avLst/>
          </a:prstGeom>
        </p:spPr>
      </p:pic>
      <p:pic>
        <p:nvPicPr>
          <p:cNvPr id="12" name="Picture 11"/>
          <p:cNvPicPr>
            <a:picLocks noChangeAspect="1"/>
          </p:cNvPicPr>
          <p:nvPr/>
        </p:nvPicPr>
        <p:blipFill>
          <a:blip r:embed="rId5" cstate="print"/>
          <a:stretch>
            <a:fillRect/>
          </a:stretch>
        </p:blipFill>
        <p:spPr>
          <a:xfrm>
            <a:off x="1600200" y="4997293"/>
            <a:ext cx="6058763" cy="594511"/>
          </a:xfrm>
          <a:prstGeom prst="rect">
            <a:avLst/>
          </a:prstGeom>
        </p:spPr>
      </p:pic>
      <p:pic>
        <p:nvPicPr>
          <p:cNvPr id="13" name="Picture 12"/>
          <p:cNvPicPr>
            <a:picLocks noChangeAspect="1"/>
          </p:cNvPicPr>
          <p:nvPr/>
        </p:nvPicPr>
        <p:blipFill>
          <a:blip r:embed="rId6" cstate="print"/>
          <a:stretch>
            <a:fillRect/>
          </a:stretch>
        </p:blipFill>
        <p:spPr>
          <a:xfrm>
            <a:off x="3858892" y="5820978"/>
            <a:ext cx="1426216" cy="259726"/>
          </a:xfrm>
          <a:prstGeom prst="rect">
            <a:avLst/>
          </a:prstGeom>
        </p:spPr>
      </p:pic>
    </p:spTree>
    <p:extLst>
      <p:ext uri="{BB962C8B-B14F-4D97-AF65-F5344CB8AC3E}">
        <p14:creationId xmlns:p14="http://schemas.microsoft.com/office/powerpoint/2010/main" val="278078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Translation-based Language Model</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77500" lnSpcReduction="20000"/>
              </a:bodyPr>
              <a:lstStyle/>
              <a:p>
                <a:r>
                  <a:rPr lang="en-US" dirty="0" smtClean="0"/>
                  <a:t>Learning word-word translation prob.</a:t>
                </a:r>
              </a:p>
              <a:p>
                <a:pPr lvl="1"/>
                <a:r>
                  <a:rPr lang="en-US" dirty="0"/>
                  <a:t>Translation from English word e to French word f.</a:t>
                </a:r>
              </a:p>
              <a:p>
                <a:pPr lvl="1"/>
                <a:r>
                  <a:rPr lang="en-US" dirty="0"/>
                  <a:t>Parallel corpus: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𝟏</m:t>
                            </m:r>
                          </m:sub>
                        </m:sSub>
                      </m:e>
                    </m:d>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𝟐</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𝟐</m:t>
                            </m:r>
                          </m:sub>
                        </m:sSub>
                      </m:e>
                    </m:d>
                    <m:r>
                      <a:rPr lang="en-US" i="1">
                        <a:latin typeface="Cambria Math" panose="02040503050406030204" pitchFamily="18" charset="0"/>
                      </a:rPr>
                      <m:t>,…, </m:t>
                    </m:r>
                    <m:d>
                      <m:dPr>
                        <m:ctrlPr>
                          <a:rPr lang="en-US"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𝒏</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𝒏</m:t>
                            </m:r>
                          </m:sub>
                        </m:sSub>
                      </m:e>
                    </m:d>
                    <m:r>
                      <a:rPr lang="en-US" i="1">
                        <a:latin typeface="Cambria Math" panose="02040503050406030204" pitchFamily="18" charset="0"/>
                      </a:rPr>
                      <m:t>}</m:t>
                    </m:r>
                  </m:oMath>
                </a14:m>
                <a:endParaRPr lang="en-US" dirty="0"/>
              </a:p>
              <a:p>
                <a:pPr lvl="1"/>
                <a:r>
                  <a:rPr lang="en-US" dirty="0"/>
                  <a:t>EM algorithm</a:t>
                </a:r>
              </a:p>
              <a:p>
                <a:pPr lvl="2"/>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𝑓</m:t>
                        </m:r>
                      </m:e>
                      <m:e>
                        <m:r>
                          <a:rPr lang="en-US" i="1">
                            <a:latin typeface="Cambria Math" panose="02040503050406030204" pitchFamily="18" charset="0"/>
                          </a:rPr>
                          <m:t>𝑒</m:t>
                        </m:r>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i="1">
                            <a:latin typeface="Cambria Math" panose="02040503050406030204" pitchFamily="18" charset="0"/>
                          </a:rPr>
                          <m:t>𝑒</m:t>
                        </m:r>
                      </m:sub>
                      <m:sup>
                        <m:r>
                          <a:rPr lang="en-US" i="1">
                            <a:latin typeface="Cambria Math" panose="02040503050406030204" pitchFamily="18" charset="0"/>
                          </a:rPr>
                          <m:t>−1</m:t>
                        </m:r>
                      </m:sup>
                    </m:sSubSup>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𝑒</m:t>
                        </m:r>
                        <m:r>
                          <a:rPr lang="en-US"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𝒊</m:t>
                            </m:r>
                          </m:sub>
                        </m:sSub>
                        <m:r>
                          <a:rPr lang="en-US" i="1">
                            <a:latin typeface="Cambria Math" panose="02040503050406030204" pitchFamily="18" charset="0"/>
                          </a:rPr>
                          <m:t>)</m:t>
                        </m:r>
                      </m:e>
                    </m:nary>
                  </m:oMath>
                </a14:m>
                <a:endParaRPr lang="en-US" dirty="0"/>
              </a:p>
              <a:p>
                <a:pPr lvl="3"/>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𝑒</m:t>
                        </m:r>
                      </m:sub>
                    </m:sSub>
                  </m:oMath>
                </a14:m>
                <a:r>
                  <a:rPr lang="en-US" dirty="0"/>
                  <a:t> is a normalization factor across all f’s</a:t>
                </a:r>
              </a:p>
              <a:p>
                <a:pPr lvl="2"/>
                <a14:m>
                  <m:oMath xmlns:m="http://schemas.openxmlformats.org/officeDocument/2006/math">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𝑓</m:t>
                        </m:r>
                      </m:e>
                      <m:e>
                        <m:r>
                          <a:rPr lang="en-US" i="1">
                            <a:latin typeface="Cambria Math" panose="02040503050406030204" pitchFamily="18" charset="0"/>
                          </a:rPr>
                          <m:t>𝑒</m:t>
                        </m:r>
                        <m:r>
                          <a:rPr lang="en-US"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𝒊</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𝑒</m:t>
                        </m:r>
                        <m:r>
                          <a:rPr lang="en-US" i="1">
                            <a:latin typeface="Cambria Math" panose="02040503050406030204" pitchFamily="18" charset="0"/>
                          </a:rPr>
                          <m:t>)</m:t>
                        </m:r>
                      </m:num>
                      <m:den>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𝑓</m:t>
                            </m:r>
                          </m:e>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e>
                        </m:d>
                        <m:r>
                          <a:rPr lang="en-US" i="1">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𝑙</m:t>
                            </m:r>
                          </m:sub>
                        </m:sSub>
                        <m:r>
                          <a:rPr lang="en-US" i="1">
                            <a:latin typeface="Cambria Math" panose="02040503050406030204" pitchFamily="18" charset="0"/>
                          </a:rPr>
                          <m:t>)</m:t>
                        </m:r>
                      </m:den>
                    </m:f>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𝑓</m:t>
                        </m:r>
                        <m:r>
                          <a:rPr lang="en-US"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𝒊</m:t>
                            </m:r>
                          </m:sub>
                        </m:sSub>
                      </m:e>
                    </m:d>
                    <m:r>
                      <a:rPr lang="en-US" i="1">
                        <a:latin typeface="Cambria Math" panose="02040503050406030204" pitchFamily="18" charset="0"/>
                      </a:rPr>
                      <m:t>#(</m:t>
                    </m:r>
                    <m:r>
                      <a:rPr lang="en-US" i="1">
                        <a:latin typeface="Cambria Math" panose="02040503050406030204" pitchFamily="18" charset="0"/>
                      </a:rPr>
                      <m:t>𝑒</m:t>
                    </m:r>
                    <m:r>
                      <a:rPr lang="en-US"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𝒊</m:t>
                        </m:r>
                      </m:sub>
                    </m:sSub>
                    <m:r>
                      <a:rPr lang="en-US" i="1">
                        <a:latin typeface="Cambria Math" panose="02040503050406030204" pitchFamily="18" charset="0"/>
                      </a:rPr>
                      <m:t>)</m:t>
                    </m:r>
                  </m:oMath>
                </a14:m>
                <a:endParaRPr lang="en-US" dirty="0" smtClean="0"/>
              </a:p>
              <a:p>
                <a:pPr lvl="3"/>
                <a14:m>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panose="02040503050406030204" pitchFamily="18" charset="0"/>
                          </a:rPr>
                          <m:t>𝑒</m:t>
                        </m:r>
                      </m:e>
                      <m:sub>
                        <m:r>
                          <a:rPr lang="en-IN" b="0" i="1" smtClean="0">
                            <a:latin typeface="Cambria Math" panose="02040503050406030204" pitchFamily="18" charset="0"/>
                          </a:rPr>
                          <m:t>1</m:t>
                        </m:r>
                      </m:sub>
                    </m:sSub>
                    <m:r>
                      <a:rPr lang="en-IN" b="0" i="1" smtClean="0">
                        <a:latin typeface="Cambria Math" panose="02040503050406030204" pitchFamily="18" charset="0"/>
                      </a:rPr>
                      <m:t>,…, </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𝑒</m:t>
                        </m:r>
                      </m:e>
                      <m:sub>
                        <m:r>
                          <a:rPr lang="en-IN" b="0" i="1" smtClean="0">
                            <a:latin typeface="Cambria Math" panose="02040503050406030204" pitchFamily="18" charset="0"/>
                          </a:rPr>
                          <m:t>𝑙</m:t>
                        </m:r>
                      </m:sub>
                    </m:sSub>
                    <m:r>
                      <a:rPr lang="en-IN" b="0" i="1" smtClean="0">
                        <a:latin typeface="Cambria Math" panose="02040503050406030204" pitchFamily="18" charset="0"/>
                      </a:rPr>
                      <m:t> </m:t>
                    </m:r>
                  </m:oMath>
                </a14:m>
                <a:r>
                  <a:rPr lang="en-US" dirty="0" smtClean="0"/>
                  <a:t>are words in </a:t>
                </a:r>
                <a14:m>
                  <m:oMath xmlns:m="http://schemas.openxmlformats.org/officeDocument/2006/math">
                    <m:sSub>
                      <m:sSubPr>
                        <m:ctrlPr>
                          <a:rPr lang="en-IN" b="1" i="1" smtClean="0">
                            <a:latin typeface="Cambria Math" panose="02040503050406030204" pitchFamily="18" charset="0"/>
                          </a:rPr>
                        </m:ctrlPr>
                      </m:sSubPr>
                      <m:e>
                        <m:r>
                          <a:rPr lang="en-IN" b="1" i="1" smtClean="0">
                            <a:latin typeface="Cambria Math" panose="02040503050406030204" pitchFamily="18" charset="0"/>
                          </a:rPr>
                          <m:t>𝒆</m:t>
                        </m:r>
                      </m:e>
                      <m:sub>
                        <m:r>
                          <a:rPr lang="en-IN" b="1" i="1" smtClean="0">
                            <a:latin typeface="Cambria Math" panose="02040503050406030204" pitchFamily="18" charset="0"/>
                          </a:rPr>
                          <m:t>𝒊</m:t>
                        </m:r>
                      </m:sub>
                    </m:sSub>
                  </m:oMath>
                </a14:m>
                <a:endParaRPr lang="en-US" b="1" dirty="0"/>
              </a:p>
              <a:p>
                <a:pPr lvl="1"/>
                <a:r>
                  <a:rPr lang="en-US" dirty="0" smtClean="0"/>
                  <a:t>For </a:t>
                </a:r>
                <a:r>
                  <a:rPr lang="en-US" dirty="0"/>
                  <a:t>Q&amp;A archives, either question or answer could be the source and target leading to P(A|Q) or P(Q|A).</a:t>
                </a:r>
              </a:p>
              <a:p>
                <a:pPr lvl="1"/>
                <a:r>
                  <a:rPr lang="en-US" dirty="0"/>
                  <a:t>The 2 models could then be combined in 2 ways</a:t>
                </a:r>
              </a:p>
              <a:p>
                <a:pPr lvl="2"/>
                <a:r>
                  <a:rPr lang="en-US" dirty="0"/>
                  <a:t>Linear: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𝑙𝑖𝑛</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e>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𝛿</m:t>
                        </m:r>
                      </m:e>
                    </m:d>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𝑄</m:t>
                        </m:r>
                      </m:e>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r>
                          <a:rPr lang="en-US" i="1">
                            <a:latin typeface="Cambria Math" panose="02040503050406030204" pitchFamily="18" charset="0"/>
                          </a:rPr>
                          <m:t>, </m:t>
                        </m:r>
                        <m:r>
                          <a:rPr lang="en-US" i="1">
                            <a:latin typeface="Cambria Math" panose="02040503050406030204" pitchFamily="18" charset="0"/>
                          </a:rPr>
                          <m:t>𝐴</m:t>
                        </m:r>
                      </m:e>
                    </m:d>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𝐴</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r>
                      <a:rPr lang="en-US"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m:t>
                    </m:r>
                  </m:oMath>
                </a14:m>
                <a:endParaRPr lang="en-US" dirty="0"/>
              </a:p>
              <a:p>
                <a:pPr lvl="2"/>
                <a:r>
                  <a:rPr lang="en-US" dirty="0"/>
                  <a:t>Pooling: The dataset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𝑎</m:t>
                                </m:r>
                              </m:e>
                            </m:d>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𝑎</m:t>
                                </m:r>
                              </m:e>
                            </m:d>
                          </m:e>
                          <m:sub>
                            <m:r>
                              <a:rPr lang="en-US" i="1">
                                <a:latin typeface="Cambria Math" panose="02040503050406030204" pitchFamily="18" charset="0"/>
                              </a:rPr>
                              <m:t>𝑛</m:t>
                            </m:r>
                          </m:sub>
                        </m:sSub>
                        <m:r>
                          <a:rPr lang="en-US" i="1">
                            <a:latin typeface="Cambria Math" panose="02040503050406030204" pitchFamily="18" charset="0"/>
                          </a:rPr>
                          <m:t>, </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𝑞</m:t>
                                </m:r>
                              </m:e>
                            </m:d>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𝑞</m:t>
                                </m:r>
                                <m:r>
                                  <a:rPr lang="en-US" i="1">
                                    <a:latin typeface="Cambria Math" panose="02040503050406030204" pitchFamily="18" charset="0"/>
                                  </a:rPr>
                                  <m:t> </m:t>
                                </m:r>
                              </m:e>
                            </m:d>
                          </m:e>
                          <m:sub>
                            <m:r>
                              <a:rPr lang="en-US" i="1">
                                <a:latin typeface="Cambria Math" panose="02040503050406030204" pitchFamily="18" charset="0"/>
                              </a:rPr>
                              <m:t>𝑛</m:t>
                            </m:r>
                          </m:sub>
                        </m:sSub>
                      </m:e>
                    </m:d>
                  </m:oMath>
                </a14:m>
                <a:r>
                  <a:rPr lang="en-US" dirty="0"/>
                  <a:t> is used with the EM to compute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𝑝𝑜𝑜𝑙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r>
                      <a:rPr lang="en-US" i="1">
                        <a:latin typeface="Cambria Math" panose="02040503050406030204" pitchFamily="18" charset="0"/>
                      </a:rPr>
                      <m:t>)</m:t>
                    </m:r>
                  </m:oMath>
                </a14:m>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a:stretch>
                  <a:fillRect l="-1037" t="-2308"/>
                </a:stretch>
              </a:blipFill>
            </p:spPr>
            <p:txBody>
              <a:bodyPr/>
              <a:lstStyle/>
              <a:p>
                <a:r>
                  <a:rPr lang="en-US">
                    <a:noFill/>
                  </a:rPr>
                  <a:t> </a:t>
                </a:r>
              </a:p>
            </p:txBody>
          </p:sp>
        </mc:Fallback>
      </mc:AlternateContent>
      <p:sp>
        <p:nvSpPr>
          <p:cNvPr id="4" name="Rectangle 3"/>
          <p:cNvSpPr/>
          <p:nvPr/>
        </p:nvSpPr>
        <p:spPr>
          <a:xfrm>
            <a:off x="8190637" y="76200"/>
            <a:ext cx="877163" cy="369332"/>
          </a:xfrm>
          <a:prstGeom prst="rect">
            <a:avLst/>
          </a:prstGeom>
        </p:spPr>
        <p:txBody>
          <a:bodyPr wrap="none">
            <a:spAutoFit/>
          </a:bodyPr>
          <a:lstStyle/>
          <a:p>
            <a:r>
              <a:rPr lang="en-US" dirty="0">
                <a:solidFill>
                  <a:srgbClr val="0000FF"/>
                </a:solidFill>
                <a:latin typeface="CMR10"/>
              </a:rPr>
              <a:t>XJC08</a:t>
            </a:r>
            <a:endParaRPr lang="en-US" dirty="0"/>
          </a:p>
        </p:txBody>
      </p:sp>
    </p:spTree>
    <p:extLst>
      <p:ext uri="{BB962C8B-B14F-4D97-AF65-F5344CB8AC3E}">
        <p14:creationId xmlns:p14="http://schemas.microsoft.com/office/powerpoint/2010/main" val="2949040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Data Analysis</a:t>
            </a:r>
            <a:endParaRPr lang="en-US" dirty="0"/>
          </a:p>
        </p:txBody>
      </p:sp>
      <p:sp>
        <p:nvSpPr>
          <p:cNvPr id="3" name="Content Placeholder 2"/>
          <p:cNvSpPr>
            <a:spLocks noGrp="1"/>
          </p:cNvSpPr>
          <p:nvPr>
            <p:ph idx="13"/>
          </p:nvPr>
        </p:nvSpPr>
        <p:spPr>
          <a:xfrm>
            <a:off x="457200" y="1371601"/>
            <a:ext cx="8229600" cy="1066800"/>
          </a:xfrm>
        </p:spPr>
        <p:txBody>
          <a:bodyPr>
            <a:normAutofit fontScale="77500" lnSpcReduction="20000"/>
          </a:bodyPr>
          <a:lstStyle/>
          <a:p>
            <a:r>
              <a:rPr lang="en-US" dirty="0"/>
              <a:t>T</a:t>
            </a:r>
            <a:r>
              <a:rPr lang="en-US" dirty="0" smtClean="0"/>
              <a:t>here </a:t>
            </a:r>
            <a:r>
              <a:rPr lang="en-US" dirty="0"/>
              <a:t>is a 29% </a:t>
            </a:r>
            <a:r>
              <a:rPr lang="en-US" dirty="0" smtClean="0"/>
              <a:t>decrease in </a:t>
            </a:r>
            <a:r>
              <a:rPr lang="en-US" dirty="0"/>
              <a:t>the expected reciprocal rank of the </a:t>
            </a:r>
            <a:r>
              <a:rPr lang="en-US" dirty="0" smtClean="0"/>
              <a:t>first </a:t>
            </a:r>
            <a:r>
              <a:rPr lang="en-US" dirty="0"/>
              <a:t>click between </a:t>
            </a:r>
            <a:r>
              <a:rPr lang="en-US" dirty="0" smtClean="0"/>
              <a:t>the shortest (length </a:t>
            </a:r>
            <a:r>
              <a:rPr lang="en-US" dirty="0"/>
              <a:t>= 1) and the longest </a:t>
            </a:r>
            <a:r>
              <a:rPr lang="en-US" dirty="0" smtClean="0"/>
              <a:t>(length </a:t>
            </a:r>
            <a:r>
              <a:rPr lang="en-US" dirty="0"/>
              <a:t>= 12) queries in </a:t>
            </a:r>
            <a:r>
              <a:rPr lang="en-US" dirty="0" smtClean="0"/>
              <a:t>MSN query log</a:t>
            </a:r>
          </a:p>
        </p:txBody>
      </p:sp>
      <p:pic>
        <p:nvPicPr>
          <p:cNvPr id="4" name="Picture 3"/>
          <p:cNvPicPr>
            <a:picLocks noChangeAspect="1"/>
          </p:cNvPicPr>
          <p:nvPr/>
        </p:nvPicPr>
        <p:blipFill rotWithShape="1">
          <a:blip r:embed="rId2" cstate="print"/>
          <a:srcRect t="5564"/>
          <a:stretch/>
        </p:blipFill>
        <p:spPr>
          <a:xfrm>
            <a:off x="1066799" y="2400545"/>
            <a:ext cx="7010402" cy="3695455"/>
          </a:xfrm>
          <a:prstGeom prst="rect">
            <a:avLst/>
          </a:prstGeom>
        </p:spPr>
      </p:pic>
      <p:sp>
        <p:nvSpPr>
          <p:cNvPr id="6" name="Rectangle 5"/>
          <p:cNvSpPr/>
          <p:nvPr/>
        </p:nvSpPr>
        <p:spPr>
          <a:xfrm>
            <a:off x="8305926" y="195943"/>
            <a:ext cx="761747" cy="369332"/>
          </a:xfrm>
          <a:prstGeom prst="rect">
            <a:avLst/>
          </a:prstGeom>
        </p:spPr>
        <p:txBody>
          <a:bodyPr wrap="none">
            <a:spAutoFit/>
          </a:bodyPr>
          <a:lstStyle/>
          <a:p>
            <a:r>
              <a:rPr lang="en-US" dirty="0">
                <a:solidFill>
                  <a:srgbClr val="0000FF"/>
                </a:solidFill>
                <a:latin typeface="CMR10"/>
              </a:rPr>
              <a:t>BC09</a:t>
            </a:r>
            <a:endParaRPr lang="en-US" dirty="0"/>
          </a:p>
        </p:txBody>
      </p:sp>
    </p:spTree>
    <p:extLst>
      <p:ext uri="{BB962C8B-B14F-4D97-AF65-F5344CB8AC3E}">
        <p14:creationId xmlns:p14="http://schemas.microsoft.com/office/powerpoint/2010/main" val="97944320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3"/>
          </p:nvPr>
        </p:nvPicPr>
        <p:blipFill>
          <a:blip r:embed="rId2" cstate="print"/>
          <a:stretch>
            <a:fillRect/>
          </a:stretch>
        </p:blipFill>
        <p:spPr>
          <a:xfrm>
            <a:off x="304800" y="1143000"/>
            <a:ext cx="8229600" cy="2095475"/>
          </a:xfrm>
          <a:prstGeom prst="rect">
            <a:avLst/>
          </a:prstGeom>
        </p:spPr>
      </p:pic>
      <p:sp>
        <p:nvSpPr>
          <p:cNvPr id="4" name="Title 1"/>
          <p:cNvSpPr>
            <a:spLocks noGrp="1"/>
          </p:cNvSpPr>
          <p:nvPr>
            <p:ph type="title"/>
          </p:nvPr>
        </p:nvSpPr>
        <p:spPr>
          <a:xfrm>
            <a:off x="0" y="228600"/>
            <a:ext cx="9144000" cy="1143000"/>
          </a:xfrm>
        </p:spPr>
        <p:txBody>
          <a:bodyPr/>
          <a:lstStyle/>
          <a:p>
            <a:r>
              <a:rPr lang="en-US" dirty="0"/>
              <a:t>Translation-based Language Model</a:t>
            </a:r>
          </a:p>
        </p:txBody>
      </p:sp>
      <p:sp>
        <p:nvSpPr>
          <p:cNvPr id="5" name="Rectangle 4"/>
          <p:cNvSpPr/>
          <p:nvPr/>
        </p:nvSpPr>
        <p:spPr>
          <a:xfrm>
            <a:off x="8190637" y="76200"/>
            <a:ext cx="877163" cy="369332"/>
          </a:xfrm>
          <a:prstGeom prst="rect">
            <a:avLst/>
          </a:prstGeom>
        </p:spPr>
        <p:txBody>
          <a:bodyPr wrap="none">
            <a:spAutoFit/>
          </a:bodyPr>
          <a:lstStyle/>
          <a:p>
            <a:r>
              <a:rPr lang="en-US" dirty="0">
                <a:solidFill>
                  <a:srgbClr val="0000FF"/>
                </a:solidFill>
                <a:latin typeface="CMR10"/>
              </a:rPr>
              <a:t>XJC08</a:t>
            </a:r>
            <a:endParaRPr lang="en-US" dirty="0"/>
          </a:p>
        </p:txBody>
      </p:sp>
      <p:pic>
        <p:nvPicPr>
          <p:cNvPr id="7" name="Picture 6"/>
          <p:cNvPicPr>
            <a:picLocks noChangeAspect="1"/>
          </p:cNvPicPr>
          <p:nvPr/>
        </p:nvPicPr>
        <p:blipFill>
          <a:blip r:embed="rId3" cstate="print"/>
          <a:stretch>
            <a:fillRect/>
          </a:stretch>
        </p:blipFill>
        <p:spPr>
          <a:xfrm>
            <a:off x="381000" y="3347468"/>
            <a:ext cx="2286000" cy="1176950"/>
          </a:xfrm>
          <a:prstGeom prst="rect">
            <a:avLst/>
          </a:prstGeom>
        </p:spPr>
      </p:pic>
      <p:sp>
        <p:nvSpPr>
          <p:cNvPr id="8" name="TextBox 7"/>
          <p:cNvSpPr txBox="1"/>
          <p:nvPr/>
        </p:nvSpPr>
        <p:spPr>
          <a:xfrm>
            <a:off x="319177" y="4576161"/>
            <a:ext cx="2590800" cy="646331"/>
          </a:xfrm>
          <a:prstGeom prst="rect">
            <a:avLst/>
          </a:prstGeom>
          <a:noFill/>
        </p:spPr>
        <p:txBody>
          <a:bodyPr wrap="square" rtlCol="0">
            <a:spAutoFit/>
          </a:bodyPr>
          <a:lstStyle/>
          <a:p>
            <a:r>
              <a:rPr lang="en-US" sz="1800" kern="1200" dirty="0" smtClean="0">
                <a:solidFill>
                  <a:schemeClr val="tx1"/>
                </a:solidFill>
                <a:latin typeface="+mn-lt"/>
                <a:ea typeface="+mn-ea"/>
                <a:cs typeface="+mn-cs"/>
              </a:rPr>
              <a:t>Word-word translation prob. accuracy</a:t>
            </a:r>
            <a:endParaRPr lang="en-US" sz="1800" kern="1200" dirty="0">
              <a:solidFill>
                <a:schemeClr val="tx1"/>
              </a:solidFill>
              <a:latin typeface="+mn-lt"/>
              <a:ea typeface="+mn-ea"/>
              <a:cs typeface="+mn-cs"/>
            </a:endParaRPr>
          </a:p>
        </p:txBody>
      </p:sp>
      <p:pic>
        <p:nvPicPr>
          <p:cNvPr id="9" name="Picture 8"/>
          <p:cNvPicPr>
            <a:picLocks noChangeAspect="1"/>
          </p:cNvPicPr>
          <p:nvPr/>
        </p:nvPicPr>
        <p:blipFill>
          <a:blip r:embed="rId4" cstate="print"/>
          <a:stretch>
            <a:fillRect/>
          </a:stretch>
        </p:blipFill>
        <p:spPr>
          <a:xfrm>
            <a:off x="4419600" y="3347468"/>
            <a:ext cx="3105150" cy="1228693"/>
          </a:xfrm>
          <a:prstGeom prst="rect">
            <a:avLst/>
          </a:prstGeom>
        </p:spPr>
      </p:pic>
      <p:sp>
        <p:nvSpPr>
          <p:cNvPr id="10" name="TextBox 9"/>
          <p:cNvSpPr txBox="1"/>
          <p:nvPr/>
        </p:nvSpPr>
        <p:spPr>
          <a:xfrm>
            <a:off x="4075837" y="4685154"/>
            <a:ext cx="4114800" cy="1477328"/>
          </a:xfrm>
          <a:prstGeom prst="rect">
            <a:avLst/>
          </a:prstGeom>
          <a:noFill/>
        </p:spPr>
        <p:txBody>
          <a:bodyPr wrap="square" rtlCol="0">
            <a:spAutoFit/>
          </a:bodyPr>
          <a:lstStyle/>
          <a:p>
            <a:r>
              <a:rPr lang="en-US" sz="1800" kern="1200" dirty="0" smtClean="0">
                <a:solidFill>
                  <a:schemeClr val="tx1"/>
                </a:solidFill>
                <a:latin typeface="+mn-lt"/>
                <a:ea typeface="+mn-ea"/>
                <a:cs typeface="+mn-cs"/>
              </a:rPr>
              <a:t>LM-Comb combines the LM for questions with LM for the answers.</a:t>
            </a:r>
          </a:p>
          <a:p>
            <a:r>
              <a:rPr lang="en-US" dirty="0" err="1" smtClean="0"/>
              <a:t>TransLM</a:t>
            </a:r>
            <a:r>
              <a:rPr lang="en-US" dirty="0" smtClean="0"/>
              <a:t> does not consider the answer part when performing translation, while </a:t>
            </a:r>
            <a:r>
              <a:rPr lang="en-US" dirty="0" err="1" smtClean="0"/>
              <a:t>TransLM+QL</a:t>
            </a:r>
            <a:r>
              <a:rPr lang="en-US" dirty="0" smtClean="0"/>
              <a:t> does.</a:t>
            </a:r>
          </a:p>
        </p:txBody>
      </p:sp>
    </p:spTree>
    <p:extLst>
      <p:ext uri="{BB962C8B-B14F-4D97-AF65-F5344CB8AC3E}">
        <p14:creationId xmlns:p14="http://schemas.microsoft.com/office/powerpoint/2010/main" val="20118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Random </a:t>
            </a:r>
            <a:r>
              <a:rPr lang="en-US" dirty="0" smtClean="0"/>
              <a:t>Walks</a:t>
            </a:r>
            <a:br>
              <a:rPr lang="en-US" dirty="0" smtClean="0"/>
            </a:br>
            <a:r>
              <a:rPr lang="en-US" dirty="0"/>
              <a:t>Query Log-based Term-Query Graph</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8229600" cy="2667000"/>
              </a:xfrm>
            </p:spPr>
            <p:txBody>
              <a:bodyPr>
                <a:normAutofit fontScale="62500" lnSpcReduction="20000"/>
              </a:bodyPr>
              <a:lstStyle/>
              <a:p>
                <a:r>
                  <a:rPr lang="en-US" dirty="0" smtClean="0"/>
                  <a:t>Term-Query Graph consists of terms and queries</a:t>
                </a:r>
              </a:p>
              <a:p>
                <a:pPr lvl="1"/>
                <a:r>
                  <a:rPr lang="en-US" dirty="0" smtClean="0"/>
                  <a:t>Link a term to a query if it appears in the query</a:t>
                </a:r>
              </a:p>
              <a:p>
                <a:pPr lvl="1"/>
                <a:r>
                  <a:rPr lang="en-US" dirty="0" smtClean="0"/>
                  <a:t>Link query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oMath>
                </a14:m>
                <a:r>
                  <a:rPr lang="en-US" dirty="0" smtClean="0"/>
                  <a:t> from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oMath>
                </a14:m>
                <a:r>
                  <a:rPr lang="en-US" dirty="0" smtClean="0"/>
                  <a:t> </a:t>
                </a:r>
                <a:r>
                  <a:rPr lang="en-US" dirty="0" err="1" smtClean="0"/>
                  <a:t>iff</a:t>
                </a:r>
                <a:r>
                  <a:rPr lang="en-US" dirty="0" smtClean="0"/>
                  <a:t> the likelihood of query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oMath>
                </a14:m>
                <a:r>
                  <a:rPr lang="en-US" dirty="0" smtClean="0"/>
                  <a:t> appearing after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oMath>
                </a14:m>
                <a:r>
                  <a:rPr lang="en-US" dirty="0" smtClean="0"/>
                  <a:t> is not null.</a:t>
                </a:r>
              </a:p>
              <a:p>
                <a:r>
                  <a:rPr lang="en-US" dirty="0" smtClean="0"/>
                  <a:t>Query suggestions for a query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m:t>
                            </m:r>
                          </m:sub>
                        </m:sSub>
                      </m:e>
                    </m:d>
                  </m:oMath>
                </a14:m>
                <a:r>
                  <a:rPr lang="en-US" dirty="0" smtClean="0"/>
                  <a:t> are generated as follows</a:t>
                </a:r>
              </a:p>
              <a:p>
                <a:pPr lvl="1"/>
                <a:r>
                  <a:rPr lang="en-US" dirty="0" smtClean="0"/>
                  <a:t>Compute </a:t>
                </a:r>
                <a14:m>
                  <m:oMath xmlns:m="http://schemas.openxmlformats.org/officeDocument/2006/math">
                    <m:r>
                      <a:rPr lang="en-US" i="1" dirty="0" smtClean="0">
                        <a:latin typeface="Cambria Math" panose="02040503050406030204" pitchFamily="18" charset="0"/>
                      </a:rPr>
                      <m:t>𝑚</m:t>
                    </m:r>
                  </m:oMath>
                </a14:m>
                <a:r>
                  <a:rPr lang="en-US" dirty="0" smtClean="0"/>
                  <a:t> random walks from each term in </a:t>
                </a:r>
                <a14:m>
                  <m:oMath xmlns:m="http://schemas.openxmlformats.org/officeDocument/2006/math">
                    <m:r>
                      <a:rPr lang="en-US" i="1" dirty="0" smtClean="0">
                        <a:latin typeface="Cambria Math" panose="02040503050406030204" pitchFamily="18" charset="0"/>
                      </a:rPr>
                      <m:t>𝑞</m:t>
                    </m:r>
                  </m:oMath>
                </a14:m>
                <a:r>
                  <a:rPr lang="en-US" dirty="0" smtClean="0"/>
                  <a:t>.</a:t>
                </a:r>
              </a:p>
              <a:p>
                <a:pPr lvl="1"/>
                <a:r>
                  <a:rPr lang="en-US" dirty="0" smtClean="0"/>
                  <a:t>Compute </a:t>
                </a:r>
                <a:r>
                  <a:rPr lang="en-US" dirty="0" err="1" smtClean="0"/>
                  <a:t>Hadamard</a:t>
                </a:r>
                <a:r>
                  <a:rPr lang="en-US" dirty="0" smtClean="0"/>
                  <a:t> product of these m vectors to get a resultant score for every other query in the graph.</a:t>
                </a:r>
              </a:p>
              <a:p>
                <a:pPr lvl="1"/>
                <a:r>
                  <a:rPr lang="en-US" dirty="0" smtClean="0"/>
                  <a:t>Return top ranking queries as suggestions.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8229600" cy="2667000"/>
              </a:xfrm>
              <a:blipFill rotWithShape="0">
                <a:blip r:embed="rId2" cstate="print"/>
                <a:stretch>
                  <a:fillRect l="-667" t="-3196"/>
                </a:stretch>
              </a:blipFill>
            </p:spPr>
            <p:txBody>
              <a:bodyPr/>
              <a:lstStyle/>
              <a:p>
                <a:r>
                  <a:rPr lang="en-US">
                    <a:noFill/>
                  </a:rPr>
                  <a:t> </a:t>
                </a:r>
              </a:p>
            </p:txBody>
          </p:sp>
        </mc:Fallback>
      </mc:AlternateContent>
      <p:sp>
        <p:nvSpPr>
          <p:cNvPr id="4" name="Rectangle 3"/>
          <p:cNvSpPr/>
          <p:nvPr/>
        </p:nvSpPr>
        <p:spPr>
          <a:xfrm>
            <a:off x="8077200" y="152400"/>
            <a:ext cx="945002" cy="369332"/>
          </a:xfrm>
          <a:prstGeom prst="rect">
            <a:avLst/>
          </a:prstGeom>
        </p:spPr>
        <p:txBody>
          <a:bodyPr wrap="none">
            <a:spAutoFit/>
          </a:bodyPr>
          <a:lstStyle/>
          <a:p>
            <a:r>
              <a:rPr lang="en-US" dirty="0">
                <a:solidFill>
                  <a:srgbClr val="0000FF"/>
                </a:solidFill>
                <a:latin typeface="CMR10"/>
              </a:rPr>
              <a:t>BPS</a:t>
            </a:r>
            <a:r>
              <a:rPr lang="en-US" sz="800" dirty="0">
                <a:solidFill>
                  <a:srgbClr val="0000FF"/>
                </a:solidFill>
                <a:latin typeface="CMR7"/>
              </a:rPr>
              <a:t>+</a:t>
            </a:r>
            <a:r>
              <a:rPr lang="en-US" dirty="0">
                <a:solidFill>
                  <a:srgbClr val="0000FF"/>
                </a:solidFill>
                <a:latin typeface="CMR10"/>
              </a:rPr>
              <a:t>11</a:t>
            </a:r>
            <a:endParaRPr lang="en-US" dirty="0"/>
          </a:p>
        </p:txBody>
      </p:sp>
      <p:pic>
        <p:nvPicPr>
          <p:cNvPr id="5" name="Picture 4"/>
          <p:cNvPicPr>
            <a:picLocks noChangeAspect="1"/>
          </p:cNvPicPr>
          <p:nvPr/>
        </p:nvPicPr>
        <p:blipFill>
          <a:blip r:embed="rId3" cstate="print"/>
          <a:stretch>
            <a:fillRect/>
          </a:stretch>
        </p:blipFill>
        <p:spPr>
          <a:xfrm>
            <a:off x="228600" y="3810000"/>
            <a:ext cx="3657600" cy="1328024"/>
          </a:xfrm>
          <a:prstGeom prst="rect">
            <a:avLst/>
          </a:prstGeom>
        </p:spPr>
      </p:pic>
      <p:pic>
        <p:nvPicPr>
          <p:cNvPr id="6" name="Picture 5"/>
          <p:cNvPicPr>
            <a:picLocks noChangeAspect="1"/>
          </p:cNvPicPr>
          <p:nvPr/>
        </p:nvPicPr>
        <p:blipFill>
          <a:blip r:embed="rId4" cstate="print"/>
          <a:stretch>
            <a:fillRect/>
          </a:stretch>
        </p:blipFill>
        <p:spPr>
          <a:xfrm>
            <a:off x="4648200" y="3871975"/>
            <a:ext cx="3580387" cy="1266049"/>
          </a:xfrm>
          <a:prstGeom prst="rect">
            <a:avLst/>
          </a:prstGeom>
        </p:spPr>
      </p:pic>
      <p:pic>
        <p:nvPicPr>
          <p:cNvPr id="7" name="Picture 6"/>
          <p:cNvPicPr>
            <a:picLocks noChangeAspect="1"/>
          </p:cNvPicPr>
          <p:nvPr/>
        </p:nvPicPr>
        <p:blipFill>
          <a:blip r:embed="rId5" cstate="print"/>
          <a:stretch>
            <a:fillRect/>
          </a:stretch>
        </p:blipFill>
        <p:spPr>
          <a:xfrm>
            <a:off x="2560856" y="5118740"/>
            <a:ext cx="3725643" cy="1282060"/>
          </a:xfrm>
          <a:prstGeom prst="rect">
            <a:avLst/>
          </a:prstGeom>
        </p:spPr>
      </p:pic>
    </p:spTree>
    <p:extLst>
      <p:ext uri="{BB962C8B-B14F-4D97-AF65-F5344CB8AC3E}">
        <p14:creationId xmlns:p14="http://schemas.microsoft.com/office/powerpoint/2010/main" val="377655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Random Walks</a:t>
            </a:r>
            <a:br>
              <a:rPr lang="en-US" dirty="0" smtClean="0"/>
            </a:br>
            <a:r>
              <a:rPr lang="en-US" dirty="0" err="1" smtClean="0"/>
              <a:t>LambdaMerge</a:t>
            </a:r>
            <a:r>
              <a:rPr lang="en-US" dirty="0" smtClean="0"/>
              <a:t> with Click Graph</a:t>
            </a:r>
            <a:endParaRPr lang="en-US" dirty="0"/>
          </a:p>
        </p:txBody>
      </p:sp>
      <p:sp>
        <p:nvSpPr>
          <p:cNvPr id="3" name="Content Placeholder 2"/>
          <p:cNvSpPr>
            <a:spLocks noGrp="1"/>
          </p:cNvSpPr>
          <p:nvPr>
            <p:ph idx="13"/>
          </p:nvPr>
        </p:nvSpPr>
        <p:spPr/>
        <p:txBody>
          <a:bodyPr>
            <a:normAutofit lnSpcReduction="10000"/>
          </a:bodyPr>
          <a:lstStyle/>
          <a:p>
            <a:r>
              <a:rPr lang="en-US" dirty="0" smtClean="0"/>
              <a:t>A supervised merging method to merge results from several reformulations generated by random walks on a click graph. </a:t>
            </a:r>
          </a:p>
          <a:p>
            <a:pPr lvl="1"/>
            <a:r>
              <a:rPr lang="en-US" dirty="0" smtClean="0"/>
              <a:t>Directly optimizes a retrieval metric using features that describe both the reformulations and the documents they return.</a:t>
            </a:r>
          </a:p>
          <a:p>
            <a:pPr lvl="1"/>
            <a:r>
              <a:rPr lang="en-US" dirty="0" smtClean="0"/>
              <a:t>Features: document quality (retrieval score), score distribution for the result list, overlap between result lists.</a:t>
            </a:r>
          </a:p>
          <a:p>
            <a:pPr lvl="1"/>
            <a:r>
              <a:rPr lang="en-US" dirty="0" err="1" smtClean="0"/>
              <a:t>CombRW</a:t>
            </a:r>
            <a:r>
              <a:rPr lang="en-US" dirty="0" smtClean="0"/>
              <a:t> uses random walk probabilities as merging weights.</a:t>
            </a:r>
            <a:endParaRPr lang="en-US" dirty="0"/>
          </a:p>
        </p:txBody>
      </p:sp>
      <p:sp>
        <p:nvSpPr>
          <p:cNvPr id="4" name="Rectangle 3"/>
          <p:cNvSpPr/>
          <p:nvPr/>
        </p:nvSpPr>
        <p:spPr>
          <a:xfrm>
            <a:off x="8069825" y="228600"/>
            <a:ext cx="1052404" cy="369332"/>
          </a:xfrm>
          <a:prstGeom prst="rect">
            <a:avLst/>
          </a:prstGeom>
        </p:spPr>
        <p:txBody>
          <a:bodyPr wrap="none">
            <a:spAutoFit/>
          </a:bodyPr>
          <a:lstStyle/>
          <a:p>
            <a:r>
              <a:rPr lang="en-US" dirty="0">
                <a:solidFill>
                  <a:srgbClr val="0000FF"/>
                </a:solidFill>
                <a:latin typeface="CMR10"/>
              </a:rPr>
              <a:t>SSSC11</a:t>
            </a:r>
            <a:endParaRPr lang="en-US" dirty="0"/>
          </a:p>
        </p:txBody>
      </p:sp>
    </p:spTree>
    <p:extLst>
      <p:ext uri="{BB962C8B-B14F-4D97-AF65-F5344CB8AC3E}">
        <p14:creationId xmlns:p14="http://schemas.microsoft.com/office/powerpoint/2010/main" val="18987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Random Walks</a:t>
            </a:r>
            <a:br>
              <a:rPr lang="en-US" dirty="0"/>
            </a:br>
            <a:r>
              <a:rPr lang="en-US" dirty="0" err="1"/>
              <a:t>LambdaMerge</a:t>
            </a:r>
            <a:r>
              <a:rPr lang="en-US" dirty="0"/>
              <a:t> with Click Graph</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0" y="1371600"/>
                <a:ext cx="4114800" cy="4754563"/>
              </a:xfrm>
            </p:spPr>
            <p:txBody>
              <a:bodyPr>
                <a:normAutofit fontScale="40000" lnSpcReduction="20000"/>
              </a:bodyPr>
              <a:lstStyle/>
              <a:p>
                <a:r>
                  <a:rPr lang="en-US" dirty="0" smtClean="0"/>
                  <a:t>For query </a:t>
                </a:r>
                <a14:m>
                  <m:oMath xmlns:m="http://schemas.openxmlformats.org/officeDocument/2006/math">
                    <m:r>
                      <a:rPr lang="en-US" b="0" i="1" smtClean="0">
                        <a:latin typeface="Cambria Math" panose="02040503050406030204" pitchFamily="18" charset="0"/>
                      </a:rPr>
                      <m:t>𝑞</m:t>
                    </m:r>
                  </m:oMath>
                </a14:m>
                <a:r>
                  <a:rPr lang="en-US" dirty="0" smtClean="0"/>
                  <a:t>, 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m:t>
                        </m:r>
                      </m:sup>
                    </m:sSup>
                  </m:oMath>
                </a14:m>
                <a:r>
                  <a:rPr lang="en-US" dirty="0" smtClean="0"/>
                  <a:t>, …,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1">
                            <a:latin typeface="Cambria Math" panose="02040503050406030204" pitchFamily="18" charset="0"/>
                          </a:rPr>
                          <m:t>(</m:t>
                        </m:r>
                        <m:r>
                          <a:rPr lang="en-US" b="0" i="1" smtClean="0">
                            <a:latin typeface="Cambria Math" panose="02040503050406030204" pitchFamily="18" charset="0"/>
                          </a:rPr>
                          <m:t>𝐾</m:t>
                        </m:r>
                        <m:r>
                          <a:rPr lang="en-US" i="1">
                            <a:latin typeface="Cambria Math" panose="02040503050406030204" pitchFamily="18" charset="0"/>
                          </a:rPr>
                          <m:t>)</m:t>
                        </m:r>
                      </m:sup>
                    </m:sSup>
                  </m:oMath>
                </a14:m>
                <a:r>
                  <a:rPr lang="en-US" dirty="0" smtClean="0"/>
                  <a:t> be the different reformulations and 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d>
                          <m:dPr>
                            <m:ctrlPr>
                              <a:rPr lang="en-US" i="1">
                                <a:latin typeface="Cambria Math" panose="02040503050406030204" pitchFamily="18" charset="0"/>
                              </a:rPr>
                            </m:ctrlPr>
                          </m:dPr>
                          <m:e>
                            <m:r>
                              <a:rPr lang="en-US" b="0" i="1" smtClean="0">
                                <a:latin typeface="Cambria Math" panose="02040503050406030204" pitchFamily="18" charset="0"/>
                              </a:rPr>
                              <m:t>2</m:t>
                            </m:r>
                          </m:e>
                        </m:d>
                      </m:sup>
                    </m:sSup>
                    <m:r>
                      <a:rPr lang="en-US" b="0" i="1"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𝐷</m:t>
                        </m:r>
                      </m:e>
                      <m:sup>
                        <m:d>
                          <m:dPr>
                            <m:ctrlPr>
                              <a:rPr lang="en-US" i="1">
                                <a:latin typeface="Cambria Math" panose="02040503050406030204" pitchFamily="18" charset="0"/>
                              </a:rPr>
                            </m:ctrlPr>
                          </m:dPr>
                          <m:e>
                            <m:r>
                              <a:rPr lang="en-US" b="0" i="1" smtClean="0">
                                <a:latin typeface="Cambria Math" panose="02040503050406030204" pitchFamily="18" charset="0"/>
                              </a:rPr>
                              <m:t>𝐾</m:t>
                            </m:r>
                          </m:e>
                        </m:d>
                      </m:sup>
                    </m:sSup>
                  </m:oMath>
                </a14:m>
                <a:r>
                  <a:rPr lang="en-US" dirty="0" smtClean="0"/>
                  <a:t> be the corresponding result lists.</a:t>
                </a:r>
              </a:p>
              <a:p>
                <a:r>
                  <a:rPr lang="en-US" dirty="0" smtClean="0"/>
                  <a:t>Let </a:t>
                </a:r>
                <a14:m>
                  <m:oMath xmlns:m="http://schemas.openxmlformats.org/officeDocument/2006/math">
                    <m:r>
                      <a:rPr lang="en-US" b="0" i="1" smtClean="0">
                        <a:latin typeface="Cambria Math" panose="02040503050406030204" pitchFamily="18" charset="0"/>
                      </a:rPr>
                      <m:t>𝑁𝑜𝑟𝑚𝑆𝑐𝑜𝑟𝑒</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r>
                          <a:rPr lang="en-US" b="0" i="1" smtClean="0">
                            <a:latin typeface="Cambria Math" panose="02040503050406030204" pitchFamily="18" charset="0"/>
                          </a:rPr>
                          <m:t>, </m:t>
                        </m:r>
                        <m:r>
                          <a:rPr lang="en-US" b="0" i="1" smtClean="0">
                            <a:latin typeface="Cambria Math" panose="02040503050406030204" pitchFamily="18" charset="0"/>
                          </a:rPr>
                          <m:t>𝑑</m:t>
                        </m:r>
                      </m:e>
                    </m:d>
                  </m:oMath>
                </a14:m>
                <a:r>
                  <a:rPr lang="en-US" dirty="0" smtClean="0"/>
                  <a:t> be relevance score of </a:t>
                </a:r>
                <a14:m>
                  <m:oMath xmlns:m="http://schemas.openxmlformats.org/officeDocument/2006/math">
                    <m:r>
                      <a:rPr lang="en-US" b="0" i="1" smtClean="0">
                        <a:latin typeface="Cambria Math" panose="02040503050406030204" pitchFamily="18" charset="0"/>
                      </a:rPr>
                      <m:t>𝑑</m:t>
                    </m:r>
                  </m:oMath>
                </a14:m>
                <a:r>
                  <a:rPr lang="en-US" dirty="0" smtClean="0"/>
                  <a:t> for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oMath>
                </a14:m>
                <a:r>
                  <a:rPr lang="en-US" dirty="0" smtClean="0"/>
                  <a:t> between 0 and 1.</a:t>
                </a:r>
              </a:p>
              <a:p>
                <a14:m>
                  <m:oMath xmlns:m="http://schemas.openxmlformats.org/officeDocument/2006/math">
                    <m:r>
                      <a:rPr lang="en-US" b="0" i="1" smtClean="0">
                        <a:latin typeface="Cambria Math" panose="02040503050406030204" pitchFamily="18" charset="0"/>
                      </a:rPr>
                      <m:t>𝐶𝑜𝑚𝑏𝑆𝑢𝑚</m:t>
                    </m:r>
                    <m:d>
                      <m:dPr>
                        <m:ctrlPr>
                          <a:rPr lang="en-US" b="0" i="1" smtClean="0">
                            <a:latin typeface="Cambria Math" panose="02040503050406030204" pitchFamily="18" charset="0"/>
                          </a:rPr>
                        </m:ctrlPr>
                      </m:dPr>
                      <m:e>
                        <m:r>
                          <a:rPr lang="en-US" b="0" i="1" smtClean="0">
                            <a:latin typeface="Cambria Math" panose="02040503050406030204" pitchFamily="18" charset="0"/>
                          </a:rPr>
                          <m:t>𝑑</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sub>
                      <m:sup/>
                      <m:e>
                        <m:r>
                          <a:rPr lang="en-US" b="0" i="1" smtClean="0">
                            <a:latin typeface="Cambria Math" panose="02040503050406030204" pitchFamily="18" charset="0"/>
                          </a:rPr>
                          <m:t>𝑁𝑜𝑟𝑚𝑆𝑐𝑜𝑟𝑒</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e>
                    </m:nary>
                  </m:oMath>
                </a14:m>
                <a:endParaRPr lang="en-US" dirty="0" smtClean="0"/>
              </a:p>
              <a:p>
                <a14:m>
                  <m:oMath xmlns:m="http://schemas.openxmlformats.org/officeDocument/2006/math">
                    <m:r>
                      <a:rPr lang="en-US" i="1">
                        <a:latin typeface="Cambria Math" panose="02040503050406030204" pitchFamily="18" charset="0"/>
                      </a:rPr>
                      <m:t>𝐶𝑜𝑚𝑏</m:t>
                    </m:r>
                    <m:r>
                      <a:rPr lang="en-US" b="0" i="1" smtClean="0">
                        <a:latin typeface="Cambria Math" panose="02040503050406030204" pitchFamily="18" charset="0"/>
                      </a:rPr>
                      <m:t>𝑅𝑊</m:t>
                    </m:r>
                    <m:d>
                      <m:dPr>
                        <m:ctrlPr>
                          <a:rPr lang="en-US" i="1">
                            <a:latin typeface="Cambria Math" panose="02040503050406030204" pitchFamily="18" charset="0"/>
                          </a:rPr>
                        </m:ctrlPr>
                      </m:dPr>
                      <m:e>
                        <m:r>
                          <a:rPr lang="en-US" i="1">
                            <a:latin typeface="Cambria Math" panose="02040503050406030204" pitchFamily="18" charset="0"/>
                          </a:rPr>
                          <m:t>𝑑</m:t>
                        </m:r>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d>
                              <m:dPr>
                                <m:ctrlPr>
                                  <a:rPr lang="en-US" i="1">
                                    <a:latin typeface="Cambria Math" panose="02040503050406030204" pitchFamily="18" charset="0"/>
                                  </a:rPr>
                                </m:ctrlPr>
                              </m:dPr>
                              <m:e>
                                <m:r>
                                  <a:rPr lang="en-US" i="1">
                                    <a:latin typeface="Cambria Math" panose="02040503050406030204" pitchFamily="18" charset="0"/>
                                  </a:rPr>
                                  <m:t>𝑘</m:t>
                                </m:r>
                              </m:e>
                            </m:d>
                          </m:sup>
                        </m:sSup>
                      </m:sub>
                      <m:sup/>
                      <m:e>
                        <m:r>
                          <a:rPr lang="en-US" i="1">
                            <a:latin typeface="Cambria Math" panose="02040503050406030204" pitchFamily="18" charset="0"/>
                          </a:rPr>
                          <m:t>𝑁𝑜𝑟𝑚𝑆𝑐𝑜𝑟𝑒</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𝑞</m:t>
                                </m:r>
                              </m:e>
                              <m:sup>
                                <m:d>
                                  <m:dPr>
                                    <m:ctrlPr>
                                      <a:rPr lang="en-US" i="1">
                                        <a:latin typeface="Cambria Math" panose="02040503050406030204" pitchFamily="18" charset="0"/>
                                      </a:rPr>
                                    </m:ctrlPr>
                                  </m:dPr>
                                  <m:e>
                                    <m:r>
                                      <a:rPr lang="en-US" i="1">
                                        <a:latin typeface="Cambria Math" panose="02040503050406030204" pitchFamily="18" charset="0"/>
                                      </a:rPr>
                                      <m:t>𝑘</m:t>
                                    </m:r>
                                  </m:e>
                                </m:d>
                              </m:sup>
                            </m:sSup>
                            <m:r>
                              <a:rPr lang="en-US" i="1">
                                <a:latin typeface="Cambria Math" panose="02040503050406030204" pitchFamily="18" charset="0"/>
                              </a:rPr>
                              <m:t>,</m:t>
                            </m:r>
                            <m:r>
                              <a:rPr lang="en-US" i="1">
                                <a:latin typeface="Cambria Math" panose="02040503050406030204" pitchFamily="18" charset="0"/>
                              </a:rPr>
                              <m:t>𝑑</m:t>
                            </m:r>
                          </m:e>
                        </m:d>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r>
                          <a:rPr lang="en-US" b="0" i="1" smtClean="0">
                            <a:latin typeface="Cambria Math" panose="02040503050406030204" pitchFamily="18" charset="0"/>
                          </a:rPr>
                          <m:t>)</m:t>
                        </m:r>
                      </m:e>
                    </m:nary>
                  </m:oMath>
                </a14:m>
                <a:endParaRPr lang="en-US" dirty="0" smtClean="0"/>
              </a:p>
              <a:p>
                <a:pPr lvl="1"/>
                <a:r>
                  <a:rPr lang="en-US" dirty="0" smtClean="0"/>
                  <a:t>Where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r>
                      <a:rPr lang="en-US" b="0" i="1" smtClean="0">
                        <a:latin typeface="Cambria Math" panose="02040503050406030204" pitchFamily="18" charset="0"/>
                      </a:rPr>
                      <m:t>)</m:t>
                    </m:r>
                  </m:oMath>
                </a14:m>
                <a:r>
                  <a:rPr lang="en-US" dirty="0" smtClean="0"/>
                  <a:t> is </a:t>
                </a:r>
                <a:r>
                  <a:rPr lang="en-US" dirty="0" err="1" smtClean="0"/>
                  <a:t>prob</a:t>
                </a:r>
                <a:r>
                  <a:rPr lang="en-US" dirty="0" smtClean="0"/>
                  <a:t> assigned to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oMath>
                </a14:m>
                <a:r>
                  <a:rPr lang="en-US" dirty="0" smtClean="0"/>
                  <a:t> by a random walk in query-URL graph starting at q. </a:t>
                </a:r>
              </a:p>
              <a:p>
                <a:r>
                  <a:rPr lang="en-US" dirty="0" smtClean="0"/>
                  <a:t>Supervised merging: </a:t>
                </a:r>
                <a:r>
                  <a:rPr lang="en-US" dirty="0" err="1" smtClean="0"/>
                  <a:t>LambdaMerge</a:t>
                </a:r>
                <a:r>
                  <a:rPr lang="en-US" dirty="0"/>
                  <a:t> provides a flexible class of gated neural-network score-combination functions that </a:t>
                </a:r>
                <a:endParaRPr lang="en-US" dirty="0" smtClean="0"/>
              </a:p>
              <a:p>
                <a:pPr lvl="1"/>
                <a:r>
                  <a:rPr lang="en-US" dirty="0" smtClean="0"/>
                  <a:t>(</a:t>
                </a:r>
                <a:r>
                  <a:rPr lang="en-US" dirty="0"/>
                  <a:t>1) utilize multiple query-document features instead of just the retrieval score, </a:t>
                </a:r>
                <a:endParaRPr lang="en-US" dirty="0" smtClean="0"/>
              </a:p>
              <a:p>
                <a:pPr lvl="1"/>
                <a:r>
                  <a:rPr lang="en-US" dirty="0" smtClean="0"/>
                  <a:t>(</a:t>
                </a:r>
                <a:r>
                  <a:rPr lang="en-US" dirty="0"/>
                  <a:t>2) weight contributions from each reformulation according to multiple features, such as those predicting list quality and query drift, so that contributions vary depending on the query and reformulation, and </a:t>
                </a:r>
                <a:endParaRPr lang="en-US" dirty="0" smtClean="0"/>
              </a:p>
              <a:p>
                <a:pPr lvl="1"/>
                <a:r>
                  <a:rPr lang="en-US" dirty="0" smtClean="0"/>
                  <a:t>(</a:t>
                </a:r>
                <a:r>
                  <a:rPr lang="en-US" dirty="0"/>
                  <a:t>3) are trained to optimize a retrieval metric.</a:t>
                </a:r>
              </a:p>
              <a:p>
                <a:r>
                  <a:rPr lang="en-US" dirty="0" smtClean="0"/>
                  <a:t>2 types of features</a:t>
                </a:r>
              </a:p>
              <a:p>
                <a:pPr lvl="1"/>
                <a:r>
                  <a:rPr lang="en-US" dirty="0" smtClean="0"/>
                  <a:t>Query-doc features</a:t>
                </a:r>
              </a:p>
              <a:p>
                <a:pPr lvl="1"/>
                <a:r>
                  <a:rPr lang="en-US" dirty="0" smtClean="0"/>
                  <a:t>Gating features that describe quality </a:t>
                </a:r>
                <a:r>
                  <a:rPr lang="en-US" dirty="0"/>
                  <a:t>of </a:t>
                </a:r>
                <a:r>
                  <a:rPr lang="en-US" dirty="0" smtClean="0"/>
                  <a:t>reformulation and </a:t>
                </a:r>
                <a:r>
                  <a:rPr lang="en-US" dirty="0"/>
                  <a:t>its results list (e.g. query clarity score).</a:t>
                </a:r>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0" y="1371600"/>
                <a:ext cx="4114800" cy="4754563"/>
              </a:xfrm>
              <a:blipFill rotWithShape="0">
                <a:blip r:embed="rId2" cstate="print"/>
                <a:stretch>
                  <a:fillRect t="-769"/>
                </a:stretch>
              </a:blipFill>
            </p:spPr>
            <p:txBody>
              <a:bodyPr/>
              <a:lstStyle/>
              <a:p>
                <a:r>
                  <a:rPr lang="en-US">
                    <a:noFill/>
                  </a:rPr>
                  <a:t> </a:t>
                </a:r>
              </a:p>
            </p:txBody>
          </p:sp>
        </mc:Fallback>
      </mc:AlternateContent>
      <p:sp>
        <p:nvSpPr>
          <p:cNvPr id="4" name="Rectangle 3"/>
          <p:cNvSpPr/>
          <p:nvPr/>
        </p:nvSpPr>
        <p:spPr>
          <a:xfrm>
            <a:off x="8069825" y="228600"/>
            <a:ext cx="1052404" cy="369332"/>
          </a:xfrm>
          <a:prstGeom prst="rect">
            <a:avLst/>
          </a:prstGeom>
        </p:spPr>
        <p:txBody>
          <a:bodyPr wrap="none">
            <a:spAutoFit/>
          </a:bodyPr>
          <a:lstStyle/>
          <a:p>
            <a:r>
              <a:rPr lang="en-US" dirty="0">
                <a:solidFill>
                  <a:srgbClr val="0000FF"/>
                </a:solidFill>
                <a:latin typeface="CMR10"/>
              </a:rPr>
              <a:t>SSSC11</a:t>
            </a:r>
            <a:endParaRPr lang="en-US" dirty="0"/>
          </a:p>
        </p:txBody>
      </p:sp>
      <p:pic>
        <p:nvPicPr>
          <p:cNvPr id="6" name="Picture 5"/>
          <p:cNvPicPr>
            <a:picLocks noChangeAspect="1"/>
          </p:cNvPicPr>
          <p:nvPr/>
        </p:nvPicPr>
        <p:blipFill>
          <a:blip r:embed="rId3" cstate="print"/>
          <a:stretch>
            <a:fillRect/>
          </a:stretch>
        </p:blipFill>
        <p:spPr>
          <a:xfrm>
            <a:off x="389809" y="1752600"/>
            <a:ext cx="3851376" cy="3861313"/>
          </a:xfrm>
          <a:prstGeom prst="rect">
            <a:avLst/>
          </a:prstGeom>
        </p:spPr>
      </p:pic>
      <p:sp>
        <p:nvSpPr>
          <p:cNvPr id="7" name="TextBox 6"/>
          <p:cNvSpPr txBox="1"/>
          <p:nvPr/>
        </p:nvSpPr>
        <p:spPr>
          <a:xfrm>
            <a:off x="834513" y="5640952"/>
            <a:ext cx="2961968" cy="369332"/>
          </a:xfrm>
          <a:prstGeom prst="rect">
            <a:avLst/>
          </a:prstGeom>
          <a:noFill/>
        </p:spPr>
        <p:txBody>
          <a:bodyPr wrap="square" rtlCol="0">
            <a:spAutoFit/>
          </a:bodyPr>
          <a:lstStyle/>
          <a:p>
            <a:r>
              <a:rPr lang="en-US" sz="1800" kern="1200" dirty="0" err="1" smtClean="0">
                <a:solidFill>
                  <a:schemeClr val="tx1"/>
                </a:solidFill>
                <a:latin typeface="+mn-lt"/>
                <a:ea typeface="+mn-ea"/>
                <a:cs typeface="+mn-cs"/>
              </a:rPr>
              <a:t>LambdaMerge</a:t>
            </a:r>
            <a:r>
              <a:rPr lang="en-US" sz="1800" kern="1200" dirty="0" smtClean="0">
                <a:solidFill>
                  <a:schemeClr val="tx1"/>
                </a:solidFill>
                <a:latin typeface="+mn-lt"/>
                <a:ea typeface="+mn-ea"/>
                <a:cs typeface="+mn-cs"/>
              </a:rPr>
              <a:t> Architecture</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97959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Random Walks</a:t>
            </a:r>
            <a:br>
              <a:rPr lang="en-US" dirty="0"/>
            </a:br>
            <a:r>
              <a:rPr lang="en-US" dirty="0" err="1"/>
              <a:t>LambdaMerge</a:t>
            </a:r>
            <a:r>
              <a:rPr lang="en-US" dirty="0"/>
              <a:t> with Click Graph</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62500" lnSpcReduction="20000"/>
              </a:bodyPr>
              <a:lstStyle/>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𝑑</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bSup>
                  </m:oMath>
                </a14:m>
                <a:r>
                  <a:rPr lang="en-US" dirty="0" smtClean="0"/>
                  <a:t> is a vector of query-doc features for doc d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𝑡h</m:t>
                        </m:r>
                      </m:sup>
                    </m:sSup>
                  </m:oMath>
                </a14:m>
                <a:r>
                  <a:rPr lang="en-US" dirty="0" smtClean="0"/>
                  <a:t> query reformulation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oMath>
                </a14:m>
                <a:r>
                  <a:rPr lang="en-US" dirty="0" smtClean="0"/>
                  <a:t>.</a:t>
                </a:r>
              </a:p>
              <a:p>
                <a:r>
                  <a:rPr lang="en-US" dirty="0" smtClean="0"/>
                  <a:t>Let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smtClean="0"/>
                  <a:t> be scoring function with parameters </a:t>
                </a:r>
                <a14:m>
                  <m:oMath xmlns:m="http://schemas.openxmlformats.org/officeDocument/2006/math">
                    <m:r>
                      <a:rPr lang="en-US" b="0" i="1" smtClean="0">
                        <a:latin typeface="Cambria Math" panose="02040503050406030204" pitchFamily="18" charset="0"/>
                      </a:rPr>
                      <m:t>𝜃</m:t>
                    </m:r>
                  </m:oMath>
                </a14:m>
                <a:r>
                  <a:rPr lang="en-US" dirty="0" smtClean="0"/>
                  <a:t>.</a:t>
                </a:r>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oMath>
                </a14:m>
                <a:r>
                  <a:rPr lang="en-US" dirty="0" smtClean="0"/>
                  <a:t> is a vector of gating features for reformulation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oMath>
                </a14:m>
                <a:r>
                  <a:rPr lang="en-US" dirty="0" smtClean="0"/>
                  <a:t> which describe qualities of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𝑡h</m:t>
                        </m:r>
                      </m:sup>
                    </m:sSup>
                  </m:oMath>
                </a14:m>
                <a:r>
                  <a:rPr lang="en-US" dirty="0" smtClean="0"/>
                  <a:t> reformulation and its result list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oMath>
                </a14:m>
                <a:endParaRPr lang="en-US" dirty="0" smtClean="0"/>
              </a:p>
              <a:p>
                <a:r>
                  <a:rPr lang="en-US" dirty="0" smtClean="0"/>
                  <a:t>Gating network determines contribution of each reformulation to final score.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𝑠𝑜𝑓𝑡𝑚𝑎𝑥</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𝑧</m:t>
                            </m:r>
                          </m:e>
                          <m:sup>
                            <m:d>
                              <m:dPr>
                                <m:ctrlPr>
                                  <a:rPr lang="en-US" i="1">
                                    <a:latin typeface="Cambria Math" panose="02040503050406030204" pitchFamily="18" charset="0"/>
                                  </a:rPr>
                                </m:ctrlPr>
                              </m:dPr>
                              <m:e>
                                <m:r>
                                  <a:rPr lang="en-US" b="0" i="1" smtClean="0">
                                    <a:latin typeface="Cambria Math" panose="02040503050406030204" pitchFamily="18" charset="0"/>
                                  </a:rPr>
                                  <m:t>2</m:t>
                                </m:r>
                              </m:e>
                            </m:d>
                          </m:sup>
                        </m:sSup>
                        <m:r>
                          <a:rPr lang="en-US" b="0" i="1"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b="0" i="1" smtClean="0">
                                <a:latin typeface="Cambria Math" panose="02040503050406030204" pitchFamily="18" charset="0"/>
                              </a:rPr>
                              <m:t>𝑘</m:t>
                            </m:r>
                          </m:sup>
                        </m:sSup>
                        <m:r>
                          <a:rPr lang="en-US" b="0" i="1" smtClean="0">
                            <a:latin typeface="Cambria Math" panose="02040503050406030204" pitchFamily="18" charset="0"/>
                          </a:rPr>
                          <m:t>;</m:t>
                        </m:r>
                        <m:r>
                          <a:rPr lang="en-US" b="0" i="1" smtClean="0">
                            <a:latin typeface="Cambria Math" panose="02040503050406030204" pitchFamily="18" charset="0"/>
                          </a:rPr>
                          <m:t>𝜋</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exp</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𝑇</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p>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𝑝</m:t>
                            </m:r>
                          </m:sub>
                          <m:sup/>
                          <m:e>
                            <m:r>
                              <m:rPr>
                                <m:sty m:val="p"/>
                              </m:rPr>
                              <a:rPr lang="en-US" b="0" i="0" smtClean="0">
                                <a:latin typeface="Cambria Math" panose="02040503050406030204" pitchFamily="18" charset="0"/>
                              </a:rPr>
                              <m:t>exp</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𝑇</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sup>
                            </m:sSup>
                            <m:r>
                              <a:rPr lang="en-US" b="0" i="1" smtClean="0">
                                <a:latin typeface="Cambria Math" panose="02040503050406030204" pitchFamily="18" charset="0"/>
                              </a:rPr>
                              <m:t>)</m:t>
                            </m:r>
                          </m:e>
                        </m:nary>
                      </m:den>
                    </m:f>
                  </m:oMath>
                </a14:m>
                <a:r>
                  <a:rPr lang="en-US" dirty="0" smtClean="0"/>
                  <a:t> for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𝑡h</m:t>
                        </m:r>
                      </m:sup>
                    </m:sSup>
                  </m:oMath>
                </a14:m>
                <a:r>
                  <a:rPr lang="en-US" dirty="0" smtClean="0"/>
                  <a:t> result list</a:t>
                </a:r>
              </a:p>
              <a:p>
                <a:pPr lvl="1"/>
                <a:r>
                  <a:rPr lang="en-US" dirty="0" smtClean="0"/>
                  <a:t>Mixing weights are normalized to sum to 1</a:t>
                </a:r>
              </a:p>
              <a:p>
                <a:r>
                  <a:rPr lang="en-US" dirty="0" smtClean="0"/>
                  <a:t>Final score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𝑑</m:t>
                        </m:r>
                      </m:sub>
                    </m:sSub>
                  </m:oMath>
                </a14:m>
                <a:r>
                  <a:rPr lang="en-US" dirty="0" smtClean="0"/>
                  <a:t> for doc is given by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𝑑</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𝑘</m:t>
                            </m:r>
                          </m:sub>
                        </m:sSub>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𝑑</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bSup>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nary>
                  </m:oMath>
                </a14:m>
                <a:endParaRPr lang="en-US" dirty="0" smtClean="0"/>
              </a:p>
              <a:p>
                <a:pPr lvl="1"/>
                <a14:m>
                  <m:oMath xmlns:m="http://schemas.openxmlformats.org/officeDocument/2006/math">
                    <m:r>
                      <a:rPr lang="en-US" b="0" i="1" smtClean="0">
                        <a:latin typeface="Cambria Math" panose="02040503050406030204" pitchFamily="18" charset="0"/>
                      </a:rPr>
                      <m:t>𝑓</m:t>
                    </m:r>
                  </m:oMath>
                </a14:m>
                <a:r>
                  <a:rPr lang="en-US" dirty="0" smtClean="0"/>
                  <a:t> could be </a:t>
                </a:r>
                <a:r>
                  <a:rPr lang="en-US" dirty="0"/>
                  <a:t>any differentiable function like a linear function, a neural network, or a set of boosted decision trees</a:t>
                </a:r>
                <a:r>
                  <a:rPr lang="en-US" dirty="0" smtClean="0"/>
                  <a:t>.</a:t>
                </a:r>
              </a:p>
              <a:p>
                <a:pPr lvl="1"/>
                <a:r>
                  <a:rPr lang="en-US" dirty="0"/>
                  <a:t>They </a:t>
                </a:r>
                <a:r>
                  <a:rPr lang="en-US" dirty="0" smtClean="0"/>
                  <a:t>use a </a:t>
                </a:r>
                <a:r>
                  <a:rPr lang="en-US" dirty="0"/>
                  <a:t>2 layer neural network with </a:t>
                </a:r>
                <a:r>
                  <a:rPr lang="en-US" dirty="0" err="1"/>
                  <a:t>tanh</a:t>
                </a:r>
                <a:r>
                  <a:rPr lang="en-US" dirty="0"/>
                  <a:t> activation functions</a:t>
                </a:r>
                <a:r>
                  <a:rPr lang="en-US" dirty="0" smtClean="0"/>
                  <a:t>.</a:t>
                </a:r>
              </a:p>
              <a:p>
                <a:pPr lvl="1"/>
                <a:r>
                  <a:rPr lang="en-US" dirty="0" smtClean="0"/>
                  <a:t>Scoring parameters </a:t>
                </a:r>
                <a14:m>
                  <m:oMath xmlns:m="http://schemas.openxmlformats.org/officeDocument/2006/math">
                    <m:r>
                      <a:rPr lang="en-US" b="0" i="1" smtClean="0">
                        <a:latin typeface="Cambria Math" panose="02040503050406030204" pitchFamily="18" charset="0"/>
                      </a:rPr>
                      <m:t>𝜃</m:t>
                    </m:r>
                  </m:oMath>
                </a14:m>
                <a:r>
                  <a:rPr lang="en-US" dirty="0" smtClean="0"/>
                  <a:t> and </a:t>
                </a:r>
                <a14:m>
                  <m:oMath xmlns:m="http://schemas.openxmlformats.org/officeDocument/2006/math">
                    <m:r>
                      <a:rPr lang="en-US" b="0" i="1" smtClean="0">
                        <a:latin typeface="Cambria Math" panose="02040503050406030204" pitchFamily="18" charset="0"/>
                      </a:rPr>
                      <m:t>𝜋</m:t>
                    </m:r>
                  </m:oMath>
                </a14:m>
                <a:r>
                  <a:rPr lang="en-US" dirty="0" smtClean="0"/>
                  <a:t> are trained to optimize NDCG</a:t>
                </a:r>
              </a:p>
              <a:p>
                <a:pPr lvl="2"/>
                <a:r>
                  <a:rPr lang="en-US" dirty="0"/>
                  <a:t>Some tricks to use a smoothed version of NDCG so that gradient descent can be used effectively.</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667" t="-769"/>
                </a:stretch>
              </a:blipFill>
            </p:spPr>
            <p:txBody>
              <a:bodyPr/>
              <a:lstStyle/>
              <a:p>
                <a:r>
                  <a:rPr lang="en-US">
                    <a:noFill/>
                  </a:rPr>
                  <a:t> </a:t>
                </a:r>
              </a:p>
            </p:txBody>
          </p:sp>
        </mc:Fallback>
      </mc:AlternateContent>
      <p:sp>
        <p:nvSpPr>
          <p:cNvPr id="4" name="Rectangle 3"/>
          <p:cNvSpPr/>
          <p:nvPr/>
        </p:nvSpPr>
        <p:spPr>
          <a:xfrm>
            <a:off x="8069825" y="228600"/>
            <a:ext cx="1052404" cy="369332"/>
          </a:xfrm>
          <a:prstGeom prst="rect">
            <a:avLst/>
          </a:prstGeom>
        </p:spPr>
        <p:txBody>
          <a:bodyPr wrap="none">
            <a:spAutoFit/>
          </a:bodyPr>
          <a:lstStyle/>
          <a:p>
            <a:r>
              <a:rPr lang="en-US" dirty="0">
                <a:solidFill>
                  <a:srgbClr val="0000FF"/>
                </a:solidFill>
                <a:latin typeface="CMR10"/>
              </a:rPr>
              <a:t>SSSC11</a:t>
            </a:r>
            <a:endParaRPr lang="en-US" dirty="0"/>
          </a:p>
        </p:txBody>
      </p:sp>
    </p:spTree>
    <p:extLst>
      <p:ext uri="{BB962C8B-B14F-4D97-AF65-F5344CB8AC3E}">
        <p14:creationId xmlns:p14="http://schemas.microsoft.com/office/powerpoint/2010/main" val="184006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0"/>
                <a:ext cx="8229600" cy="4800599"/>
              </a:xfrm>
            </p:spPr>
            <p:txBody>
              <a:bodyPr>
                <a:normAutofit fontScale="55000" lnSpcReduction="20000"/>
              </a:bodyPr>
              <a:lstStyle/>
              <a:p>
                <a:r>
                  <a:rPr lang="en-US" dirty="0" smtClean="0"/>
                  <a:t>Query-doc features</a:t>
                </a:r>
              </a:p>
              <a:p>
                <a:pPr lvl="1"/>
                <a:r>
                  <a:rPr lang="en-US" dirty="0" smtClean="0"/>
                  <a:t>Bing Ranker Score</a:t>
                </a:r>
              </a:p>
              <a:p>
                <a:pPr lvl="1"/>
                <a:r>
                  <a:rPr lang="en-US" dirty="0" smtClean="0"/>
                  <a:t>Rank</a:t>
                </a:r>
              </a:p>
              <a:p>
                <a:pPr lvl="1"/>
                <a14:m>
                  <m:oMath xmlns:m="http://schemas.openxmlformats.org/officeDocument/2006/math">
                    <m:r>
                      <a:rPr lang="en-US" i="1" dirty="0" smtClean="0">
                        <a:latin typeface="Cambria Math" panose="02040503050406030204" pitchFamily="18" charset="0"/>
                      </a:rPr>
                      <m:t>𝑁𝑜𝑟𝑚𝑆𝑐𝑜𝑟</m:t>
                    </m:r>
                    <m:sSub>
                      <m:sSubPr>
                        <m:ctrlPr>
                          <a:rPr lang="en-US" b="0" i="1" smtClean="0">
                            <a:latin typeface="Cambria Math" panose="02040503050406030204" pitchFamily="18" charset="0"/>
                          </a:rPr>
                        </m:ctrlPr>
                      </m:sSubPr>
                      <m:e>
                        <m:r>
                          <a:rPr lang="en-US" i="1" dirty="0" smtClean="0">
                            <a:latin typeface="Cambria Math" panose="02040503050406030204" pitchFamily="18" charset="0"/>
                          </a:rPr>
                          <m:t>𝑒</m:t>
                        </m:r>
                      </m:e>
                      <m: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sub>
                    </m:sSub>
                    <m:r>
                      <a:rPr lang="en-US" b="0" i="1" smtClean="0">
                        <a:latin typeface="Cambria Math" panose="02040503050406030204" pitchFamily="18" charset="0"/>
                      </a:rPr>
                      <m:t> </m:t>
                    </m:r>
                  </m:oMath>
                </a14:m>
                <a:r>
                  <a:rPr lang="en-US" dirty="0" smtClean="0"/>
                  <a:t>is score normalized using min-max normalization</a:t>
                </a:r>
              </a:p>
              <a:p>
                <a:pPr lvl="1"/>
                <a14:m>
                  <m:oMath xmlns:m="http://schemas.openxmlformats.org/officeDocument/2006/math">
                    <m:r>
                      <a:rPr lang="en-US" b="0" i="1" smtClean="0">
                        <a:latin typeface="Cambria Math" panose="02040503050406030204" pitchFamily="18" charset="0"/>
                      </a:rPr>
                      <m:t>𝑁𝑜𝑟𝑚𝑆𝑐𝑜𝑟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sub>
                    </m:sSub>
                  </m:oMath>
                </a14:m>
                <a:r>
                  <a:rPr lang="en-US" dirty="0" smtClean="0"/>
                  <a:t> is score </a:t>
                </a:r>
                <a:r>
                  <a:rPr lang="en-US" dirty="0" err="1" smtClean="0"/>
                  <a:t>normalizaed</a:t>
                </a:r>
                <a:r>
                  <a:rPr lang="en-US" dirty="0" smtClean="0"/>
                  <a:t> to fit a standard Gaussian</a:t>
                </a:r>
              </a:p>
              <a:p>
                <a:pPr lvl="1"/>
                <a:r>
                  <a:rPr lang="en-US" dirty="0" err="1" smtClean="0"/>
                  <a:t>isTopN</a:t>
                </a:r>
                <a:r>
                  <a:rPr lang="en-US" dirty="0" smtClean="0"/>
                  <a:t> is binary feature to indicate if doc is within top 1,3,5, 10</a:t>
                </a:r>
              </a:p>
              <a:p>
                <a:r>
                  <a:rPr lang="en-US" dirty="0" smtClean="0"/>
                  <a:t>Gating Features</a:t>
                </a:r>
              </a:p>
              <a:p>
                <a:pPr lvl="1"/>
                <a:r>
                  <a:rPr lang="en-US" dirty="0" err="1" smtClean="0"/>
                  <a:t>isRewrite</a:t>
                </a:r>
                <a:r>
                  <a:rPr lang="en-US" dirty="0" smtClean="0"/>
                  <a:t>: distinguishes between original query and reformulation</a:t>
                </a:r>
              </a:p>
              <a:p>
                <a:pPr lvl="1"/>
                <a:r>
                  <a:rPr lang="en-US" dirty="0" err="1" smtClean="0"/>
                  <a:t>RewriteScore</a:t>
                </a:r>
                <a:r>
                  <a:rPr lang="en-US" dirty="0" smtClean="0"/>
                  <a:t>: Random walk based reformulation score</a:t>
                </a:r>
              </a:p>
              <a:p>
                <a:pPr lvl="1"/>
                <a:r>
                  <a:rPr lang="en-US" dirty="0" err="1" smtClean="0"/>
                  <a:t>RewriteRank</a:t>
                </a:r>
                <a:r>
                  <a:rPr lang="en-US" dirty="0" smtClean="0"/>
                  <a:t>, </a:t>
                </a:r>
                <a:r>
                  <a:rPr lang="en-US" dirty="0" err="1" smtClean="0"/>
                  <a:t>ListMeanm</a:t>
                </a:r>
                <a:r>
                  <a:rPr lang="en-US" dirty="0" smtClean="0"/>
                  <a:t> </a:t>
                </a:r>
                <a:r>
                  <a:rPr lang="en-US" dirty="0" err="1" smtClean="0"/>
                  <a:t>ListStd</a:t>
                </a:r>
                <a:r>
                  <a:rPr lang="en-US" dirty="0" smtClean="0"/>
                  <a:t>, </a:t>
                </a:r>
                <a:r>
                  <a:rPr lang="en-US" dirty="0" err="1" smtClean="0"/>
                  <a:t>ListSkew</a:t>
                </a:r>
                <a:r>
                  <a:rPr lang="en-US" dirty="0" smtClean="0"/>
                  <a:t>, </a:t>
                </a:r>
                <a:r>
                  <a:rPr lang="en-US" dirty="0" err="1" smtClean="0"/>
                  <a:t>RewriteLen</a:t>
                </a:r>
                <a:endParaRPr lang="en-US" dirty="0" smtClean="0"/>
              </a:p>
              <a:p>
                <a:pPr lvl="1"/>
                <a:r>
                  <a:rPr lang="en-US" dirty="0" smtClean="0"/>
                  <a:t>Clarity: KL divergence between query language model (over top 10 snippets) and collection model</a:t>
                </a:r>
              </a:p>
              <a:p>
                <a:pPr lvl="1"/>
                <a:r>
                  <a:rPr lang="en-US" dirty="0" err="1" smtClean="0"/>
                  <a:t>Overlap@N</a:t>
                </a:r>
                <a:r>
                  <a:rPr lang="en-US" dirty="0" smtClean="0"/>
                  <a:t>: overlap in top 10 docs for original query vs reformulated query</a:t>
                </a:r>
              </a:p>
              <a:p>
                <a:pPr lvl="1"/>
                <a:r>
                  <a:rPr lang="en-US" dirty="0" smtClean="0"/>
                  <a:t>RAPP: Linear regression model score trained to predict NDCG using above features.</a:t>
                </a:r>
              </a:p>
              <a:p>
                <a:r>
                  <a:rPr lang="en-US" dirty="0" smtClean="0"/>
                  <a:t>Baselines</a:t>
                </a:r>
              </a:p>
              <a:p>
                <a:pPr lvl="1"/>
                <a:r>
                  <a:rPr lang="en-US" dirty="0" smtClean="0"/>
                  <a:t>ORG: original query </a:t>
                </a:r>
              </a:p>
              <a:p>
                <a:pPr lvl="1"/>
                <a:r>
                  <a:rPr lang="en-US" dirty="0" err="1" smtClean="0"/>
                  <a:t>CombSUM</a:t>
                </a:r>
                <a:endParaRPr lang="en-US" dirty="0" smtClean="0"/>
              </a:p>
              <a:p>
                <a:pPr lvl="1"/>
                <a:r>
                  <a:rPr lang="en-US" dirty="0" smtClean="0"/>
                  <a:t>RAPP-L: Linear regression trained to predict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𝑁𝐷𝐶𝐺</m:t>
                    </m:r>
                  </m:oMath>
                </a14:m>
                <a:endParaRPr lang="en-US" dirty="0" smtClean="0"/>
              </a:p>
              <a:p>
                <a:pPr lvl="1"/>
                <a:r>
                  <a:rPr lang="en-US" dirty="0" smtClean="0"/>
                  <a:t>RAPP-</a:t>
                </a:r>
                <a14:m>
                  <m:oMath xmlns:m="http://schemas.openxmlformats.org/officeDocument/2006/math">
                    <m:r>
                      <m:rPr>
                        <m:sty m:val="p"/>
                      </m:rPr>
                      <a:rPr lang="en-US" b="0" i="0" smtClean="0">
                        <a:latin typeface="Cambria Math" panose="02040503050406030204" pitchFamily="18" charset="0"/>
                      </a:rPr>
                      <m:t>Ω</m:t>
                    </m:r>
                  </m:oMath>
                </a14:m>
                <a:r>
                  <a:rPr lang="en-US" dirty="0" smtClean="0"/>
                  <a:t>: Oracle that chooses a single reformulation that gives highest NDCG@5</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0"/>
                <a:ext cx="8229600" cy="4800599"/>
              </a:xfrm>
              <a:blipFill rotWithShape="0">
                <a:blip r:embed="rId2"/>
                <a:stretch>
                  <a:fillRect l="-444" t="-1652"/>
                </a:stretch>
              </a:blipFill>
            </p:spPr>
            <p:txBody>
              <a:bodyPr/>
              <a:lstStyle/>
              <a:p>
                <a:r>
                  <a:rPr lang="en-US">
                    <a:noFill/>
                  </a:rPr>
                  <a:t> </a:t>
                </a:r>
              </a:p>
            </p:txBody>
          </p:sp>
        </mc:Fallback>
      </mc:AlternateContent>
      <p:sp>
        <p:nvSpPr>
          <p:cNvPr id="4" name="Title 1"/>
          <p:cNvSpPr>
            <a:spLocks noGrp="1"/>
          </p:cNvSpPr>
          <p:nvPr>
            <p:ph type="title"/>
          </p:nvPr>
        </p:nvSpPr>
        <p:spPr>
          <a:xfrm>
            <a:off x="0" y="228600"/>
            <a:ext cx="9144000" cy="1143000"/>
          </a:xfrm>
        </p:spPr>
        <p:txBody>
          <a:bodyPr>
            <a:normAutofit fontScale="90000"/>
          </a:bodyPr>
          <a:lstStyle/>
          <a:p>
            <a:r>
              <a:rPr lang="en-US" dirty="0"/>
              <a:t>Random Walks</a:t>
            </a:r>
            <a:br>
              <a:rPr lang="en-US" dirty="0"/>
            </a:br>
            <a:r>
              <a:rPr lang="en-US" dirty="0" err="1"/>
              <a:t>LambdaMerge</a:t>
            </a:r>
            <a:r>
              <a:rPr lang="en-US" dirty="0"/>
              <a:t> with Click Graph</a:t>
            </a:r>
          </a:p>
        </p:txBody>
      </p:sp>
      <p:sp>
        <p:nvSpPr>
          <p:cNvPr id="5" name="Rectangle 4"/>
          <p:cNvSpPr/>
          <p:nvPr/>
        </p:nvSpPr>
        <p:spPr>
          <a:xfrm>
            <a:off x="8069825" y="228600"/>
            <a:ext cx="1052404" cy="369332"/>
          </a:xfrm>
          <a:prstGeom prst="rect">
            <a:avLst/>
          </a:prstGeom>
        </p:spPr>
        <p:txBody>
          <a:bodyPr wrap="none">
            <a:spAutoFit/>
          </a:bodyPr>
          <a:lstStyle/>
          <a:p>
            <a:r>
              <a:rPr lang="en-US" dirty="0">
                <a:solidFill>
                  <a:srgbClr val="0000FF"/>
                </a:solidFill>
                <a:latin typeface="CMR10"/>
              </a:rPr>
              <a:t>SSSC11</a:t>
            </a:r>
            <a:endParaRPr lang="en-US" dirty="0"/>
          </a:p>
        </p:txBody>
      </p:sp>
    </p:spTree>
    <p:extLst>
      <p:ext uri="{BB962C8B-B14F-4D97-AF65-F5344CB8AC3E}">
        <p14:creationId xmlns:p14="http://schemas.microsoft.com/office/powerpoint/2010/main" val="6700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8600"/>
            <a:ext cx="9144000" cy="1143000"/>
          </a:xfrm>
        </p:spPr>
        <p:txBody>
          <a:bodyPr>
            <a:normAutofit fontScale="90000"/>
          </a:bodyPr>
          <a:lstStyle/>
          <a:p>
            <a:r>
              <a:rPr lang="en-US" dirty="0"/>
              <a:t>Random Walks</a:t>
            </a:r>
            <a:br>
              <a:rPr lang="en-US" dirty="0"/>
            </a:br>
            <a:r>
              <a:rPr lang="en-US" dirty="0" err="1"/>
              <a:t>LambdaMerge</a:t>
            </a:r>
            <a:r>
              <a:rPr lang="en-US" dirty="0"/>
              <a:t> with Click Graph</a:t>
            </a:r>
          </a:p>
        </p:txBody>
      </p:sp>
      <p:sp>
        <p:nvSpPr>
          <p:cNvPr id="5" name="Rectangle 4"/>
          <p:cNvSpPr/>
          <p:nvPr/>
        </p:nvSpPr>
        <p:spPr>
          <a:xfrm>
            <a:off x="8069825" y="228600"/>
            <a:ext cx="1052404" cy="369332"/>
          </a:xfrm>
          <a:prstGeom prst="rect">
            <a:avLst/>
          </a:prstGeom>
        </p:spPr>
        <p:txBody>
          <a:bodyPr wrap="none">
            <a:spAutoFit/>
          </a:bodyPr>
          <a:lstStyle/>
          <a:p>
            <a:r>
              <a:rPr lang="en-US" dirty="0">
                <a:solidFill>
                  <a:srgbClr val="0000FF"/>
                </a:solidFill>
                <a:latin typeface="CMR10"/>
              </a:rPr>
              <a:t>SSSC11</a:t>
            </a:r>
            <a:endParaRPr lang="en-US" dirty="0"/>
          </a:p>
        </p:txBody>
      </p:sp>
      <p:pic>
        <p:nvPicPr>
          <p:cNvPr id="7" name="Picture 6"/>
          <p:cNvPicPr>
            <a:picLocks noChangeAspect="1"/>
          </p:cNvPicPr>
          <p:nvPr/>
        </p:nvPicPr>
        <p:blipFill>
          <a:blip r:embed="rId2" cstate="print"/>
          <a:stretch>
            <a:fillRect/>
          </a:stretch>
        </p:blipFill>
        <p:spPr>
          <a:xfrm>
            <a:off x="366712" y="2362200"/>
            <a:ext cx="4586288" cy="1611304"/>
          </a:xfrm>
          <a:prstGeom prst="rect">
            <a:avLst/>
          </a:prstGeom>
        </p:spPr>
      </p:pic>
      <p:sp>
        <p:nvSpPr>
          <p:cNvPr id="8" name="Rectangle 7"/>
          <p:cNvSpPr/>
          <p:nvPr/>
        </p:nvSpPr>
        <p:spPr>
          <a:xfrm>
            <a:off x="366712" y="4087943"/>
            <a:ext cx="4658032" cy="461665"/>
          </a:xfrm>
          <a:prstGeom prst="rect">
            <a:avLst/>
          </a:prstGeom>
        </p:spPr>
        <p:txBody>
          <a:bodyPr wrap="square">
            <a:spAutoFit/>
          </a:bodyPr>
          <a:lstStyle/>
          <a:p>
            <a:r>
              <a:rPr lang="en-US" sz="1200" dirty="0">
                <a:latin typeface="CMBX9"/>
              </a:rPr>
              <a:t>The performance of </a:t>
            </a:r>
            <a:r>
              <a:rPr lang="en-US" sz="1200" dirty="0" smtClean="0">
                <a:latin typeface="CMBX9"/>
              </a:rPr>
              <a:t>different techniques averaged </a:t>
            </a:r>
            <a:r>
              <a:rPr lang="en-US" sz="1200" dirty="0">
                <a:latin typeface="CMBX9"/>
              </a:rPr>
              <a:t>over a subset of queries with at least </a:t>
            </a:r>
            <a:r>
              <a:rPr lang="en-US" sz="1200" dirty="0" smtClean="0">
                <a:latin typeface="CMBX9"/>
              </a:rPr>
              <a:t>5 random-walk </a:t>
            </a:r>
            <a:r>
              <a:rPr lang="en-US" sz="1200" dirty="0">
                <a:latin typeface="CMBX9"/>
              </a:rPr>
              <a:t>candidates (</a:t>
            </a:r>
            <a:r>
              <a:rPr lang="en-US" sz="1200" dirty="0" smtClean="0">
                <a:latin typeface="CMBX9"/>
              </a:rPr>
              <a:t>1872 queries</a:t>
            </a:r>
            <a:r>
              <a:rPr lang="en-US" sz="1200" dirty="0">
                <a:latin typeface="CMBX9"/>
              </a:rPr>
              <a:t>).</a:t>
            </a:r>
            <a:endParaRPr lang="en-US" sz="1200" dirty="0"/>
          </a:p>
        </p:txBody>
      </p:sp>
      <p:pic>
        <p:nvPicPr>
          <p:cNvPr id="9" name="Picture 8"/>
          <p:cNvPicPr>
            <a:picLocks noChangeAspect="1"/>
          </p:cNvPicPr>
          <p:nvPr/>
        </p:nvPicPr>
        <p:blipFill>
          <a:blip r:embed="rId3" cstate="print"/>
          <a:stretch>
            <a:fillRect/>
          </a:stretch>
        </p:blipFill>
        <p:spPr>
          <a:xfrm>
            <a:off x="5715000" y="2913283"/>
            <a:ext cx="2588187" cy="2349320"/>
          </a:xfrm>
          <a:prstGeom prst="rect">
            <a:avLst/>
          </a:prstGeom>
        </p:spPr>
      </p:pic>
      <p:sp>
        <p:nvSpPr>
          <p:cNvPr id="10" name="Rectangle 9"/>
          <p:cNvSpPr/>
          <p:nvPr/>
        </p:nvSpPr>
        <p:spPr>
          <a:xfrm>
            <a:off x="5410200" y="5262603"/>
            <a:ext cx="4572000" cy="461665"/>
          </a:xfrm>
          <a:prstGeom prst="rect">
            <a:avLst/>
          </a:prstGeom>
        </p:spPr>
        <p:txBody>
          <a:bodyPr>
            <a:spAutoFit/>
          </a:bodyPr>
          <a:lstStyle/>
          <a:p>
            <a:r>
              <a:rPr lang="en-US" sz="1200" dirty="0">
                <a:latin typeface="CMBX9"/>
              </a:rPr>
              <a:t>Retrieval accuracy for various </a:t>
            </a:r>
            <a:r>
              <a:rPr lang="en-US" sz="1200" dirty="0" smtClean="0">
                <a:latin typeface="CMBX9"/>
              </a:rPr>
              <a:t>combinations of </a:t>
            </a:r>
          </a:p>
          <a:p>
            <a:r>
              <a:rPr lang="en-US" sz="1200" dirty="0" smtClean="0">
                <a:latin typeface="CMBX9"/>
              </a:rPr>
              <a:t>gating features</a:t>
            </a:r>
            <a:endParaRPr lang="en-US" sz="1200" dirty="0"/>
          </a:p>
        </p:txBody>
      </p:sp>
    </p:spTree>
    <p:extLst>
      <p:ext uri="{BB962C8B-B14F-4D97-AF65-F5344CB8AC3E}">
        <p14:creationId xmlns:p14="http://schemas.microsoft.com/office/powerpoint/2010/main" val="42603789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Question Reformulation Patterns from Query Logs</a:t>
            </a:r>
          </a:p>
        </p:txBody>
      </p:sp>
      <p:sp>
        <p:nvSpPr>
          <p:cNvPr id="3" name="Content Placeholder 2"/>
          <p:cNvSpPr>
            <a:spLocks noGrp="1"/>
          </p:cNvSpPr>
          <p:nvPr>
            <p:ph idx="13"/>
          </p:nvPr>
        </p:nvSpPr>
        <p:spPr>
          <a:xfrm>
            <a:off x="457200" y="1371601"/>
            <a:ext cx="8229600" cy="2057400"/>
          </a:xfrm>
        </p:spPr>
        <p:txBody>
          <a:bodyPr>
            <a:normAutofit fontScale="62500" lnSpcReduction="20000"/>
          </a:bodyPr>
          <a:lstStyle/>
          <a:p>
            <a:r>
              <a:rPr lang="en-US" dirty="0" smtClean="0"/>
              <a:t>[WZ08] extract term associations based on their context distribution in queries in query log. </a:t>
            </a:r>
            <a:r>
              <a:rPr lang="en-US" dirty="0"/>
              <a:t>For a new query, the method will </a:t>
            </a:r>
            <a:r>
              <a:rPr lang="en-US" dirty="0" smtClean="0"/>
              <a:t>decide whether </a:t>
            </a:r>
            <a:r>
              <a:rPr lang="en-US" dirty="0"/>
              <a:t>to substitute a term with one of its </a:t>
            </a:r>
            <a:r>
              <a:rPr lang="en-US" dirty="0" smtClean="0"/>
              <a:t>“similar” words </a:t>
            </a:r>
            <a:r>
              <a:rPr lang="en-US" dirty="0"/>
              <a:t>based on whether this new word matches the </a:t>
            </a:r>
            <a:r>
              <a:rPr lang="en-US" dirty="0" smtClean="0"/>
              <a:t>context of </a:t>
            </a:r>
            <a:r>
              <a:rPr lang="en-US" dirty="0"/>
              <a:t>the query better than the original term</a:t>
            </a:r>
            <a:r>
              <a:rPr lang="en-US" dirty="0" smtClean="0"/>
              <a:t>.</a:t>
            </a:r>
          </a:p>
          <a:p>
            <a:r>
              <a:rPr lang="en-US" dirty="0" smtClean="0"/>
              <a:t>Context sensitive stemming based on query logs is another type of query reformulation. [PALL07]</a:t>
            </a:r>
          </a:p>
          <a:p>
            <a:r>
              <a:rPr lang="en-US" dirty="0" smtClean="0"/>
              <a:t>Mine 5w1h question reformulation patterns from query logs.</a:t>
            </a:r>
          </a:p>
          <a:p>
            <a:pPr lvl="1"/>
            <a:endParaRPr lang="en-US" dirty="0" smtClean="0"/>
          </a:p>
          <a:p>
            <a:endParaRPr lang="en-US" dirty="0"/>
          </a:p>
        </p:txBody>
      </p:sp>
      <p:sp>
        <p:nvSpPr>
          <p:cNvPr id="4" name="Rectangle 3"/>
          <p:cNvSpPr/>
          <p:nvPr/>
        </p:nvSpPr>
        <p:spPr>
          <a:xfrm>
            <a:off x="8001000" y="43934"/>
            <a:ext cx="979755" cy="369332"/>
          </a:xfrm>
          <a:prstGeom prst="rect">
            <a:avLst/>
          </a:prstGeom>
        </p:spPr>
        <p:txBody>
          <a:bodyPr wrap="none">
            <a:spAutoFit/>
          </a:bodyPr>
          <a:lstStyle/>
          <a:p>
            <a:r>
              <a:rPr lang="en-US" dirty="0">
                <a:solidFill>
                  <a:srgbClr val="0000FF"/>
                </a:solidFill>
                <a:latin typeface="CMR10"/>
              </a:rPr>
              <a:t>XTJL12</a:t>
            </a:r>
            <a:endParaRPr lang="en-US" dirty="0"/>
          </a:p>
        </p:txBody>
      </p:sp>
      <p:pic>
        <p:nvPicPr>
          <p:cNvPr id="5" name="Picture 4"/>
          <p:cNvPicPr/>
          <p:nvPr/>
        </p:nvPicPr>
        <p:blipFill>
          <a:blip r:embed="rId2" cstate="print"/>
          <a:stretch>
            <a:fillRect/>
          </a:stretch>
        </p:blipFill>
        <p:spPr>
          <a:xfrm>
            <a:off x="0" y="3276600"/>
            <a:ext cx="4700905" cy="1964690"/>
          </a:xfrm>
          <a:prstGeom prst="rect">
            <a:avLst/>
          </a:prstGeom>
        </p:spPr>
      </p:pic>
      <p:pic>
        <p:nvPicPr>
          <p:cNvPr id="6" name="Picture 5"/>
          <p:cNvPicPr/>
          <p:nvPr/>
        </p:nvPicPr>
        <p:blipFill>
          <a:blip r:embed="rId3" cstate="print"/>
          <a:stretch>
            <a:fillRect/>
          </a:stretch>
        </p:blipFill>
        <p:spPr>
          <a:xfrm>
            <a:off x="4442757" y="3390697"/>
            <a:ext cx="4465320" cy="1971040"/>
          </a:xfrm>
          <a:prstGeom prst="rect">
            <a:avLst/>
          </a:prstGeom>
        </p:spPr>
      </p:pic>
      <mc:AlternateContent xmlns:mc="http://schemas.openxmlformats.org/markup-compatibility/2006" xmlns:a14="http://schemas.microsoft.com/office/drawing/2010/main">
        <mc:Choice Requires="a14">
          <p:sp>
            <p:nvSpPr>
              <p:cNvPr id="8" name="Content Placeholder 2"/>
              <p:cNvSpPr txBox="1">
                <a:spLocks/>
              </p:cNvSpPr>
              <p:nvPr/>
            </p:nvSpPr>
            <p:spPr>
              <a:xfrm>
                <a:off x="327957" y="5313577"/>
                <a:ext cx="6453843" cy="1316787"/>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Extract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r>
                      <a:rPr lang="en-US" b="0" i="1" smtClean="0">
                        <a:latin typeface="Cambria Math" panose="02040503050406030204" pitchFamily="18" charset="0"/>
                      </a:rPr>
                      <m:t>)</m:t>
                    </m:r>
                  </m:oMath>
                </a14:m>
                <a:r>
                  <a:rPr lang="en-US" dirty="0" smtClean="0"/>
                  <a:t> pairs from query log such that they are issued by same user one after the other within a certain time period, and </a:t>
                </a:r>
                <a14:m>
                  <m:oMath xmlns:m="http://schemas.openxmlformats.org/officeDocument/2006/math">
                    <m:r>
                      <a:rPr lang="en-US" b="0" i="1" smtClean="0">
                        <a:latin typeface="Cambria Math" panose="02040503050406030204" pitchFamily="18" charset="0"/>
                      </a:rPr>
                      <m:t>𝑞</m:t>
                    </m:r>
                  </m:oMath>
                </a14:m>
                <a:r>
                  <a:rPr lang="en-US" dirty="0" smtClean="0"/>
                  <a:t> is a 5w1h query.</a:t>
                </a:r>
              </a:p>
              <a:p>
                <a:r>
                  <a:rPr lang="en-US" dirty="0" smtClean="0"/>
                  <a:t>Patterns are extracted from pairs with many common words and that occur with a high frequency.</a:t>
                </a:r>
              </a:p>
              <a:p>
                <a:r>
                  <a:rPr lang="en-US" dirty="0" smtClean="0"/>
                  <a:t>Given a new query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𝑛𝑒𝑤</m:t>
                        </m:r>
                        <m:r>
                          <a:rPr lang="en-US" b="0" i="1" smtClean="0">
                            <a:latin typeface="Cambria Math" panose="02040503050406030204" pitchFamily="18" charset="0"/>
                          </a:rPr>
                          <m:t> </m:t>
                        </m:r>
                      </m:sup>
                    </m:sSup>
                  </m:oMath>
                </a14:m>
                <a:r>
                  <a:rPr lang="en-US" dirty="0" smtClean="0"/>
                  <a:t>pick best question pattern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oMath>
                </a14:m>
                <a:r>
                  <a:rPr lang="en-US" dirty="0" smtClean="0"/>
                  <a:t> according to #prefix words and total number of matching words in pattern. Query reformulations are ranked by frequency</a:t>
                </a:r>
                <a:endParaRPr lang="en-US"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327957" y="5313577"/>
                <a:ext cx="6453843" cy="1316787"/>
              </a:xfrm>
              <a:prstGeom prst="rect">
                <a:avLst/>
              </a:prstGeom>
              <a:blipFill rotWithShape="0">
                <a:blip r:embed="rId4" cstate="print"/>
                <a:stretch>
                  <a:fillRect l="-94" t="-2778" r="-378" b="-1852"/>
                </a:stretch>
              </a:blipFill>
            </p:spPr>
            <p:txBody>
              <a:bodyPr/>
              <a:lstStyle/>
              <a:p>
                <a:r>
                  <a:rPr lang="en-US">
                    <a:noFill/>
                  </a:rPr>
                  <a:t> </a:t>
                </a:r>
              </a:p>
            </p:txBody>
          </p:sp>
        </mc:Fallback>
      </mc:AlternateContent>
      <p:pic>
        <p:nvPicPr>
          <p:cNvPr id="9" name="Picture 8"/>
          <p:cNvPicPr>
            <a:picLocks noChangeAspect="1"/>
          </p:cNvPicPr>
          <p:nvPr/>
        </p:nvPicPr>
        <p:blipFill>
          <a:blip r:embed="rId5" cstate="print"/>
          <a:stretch>
            <a:fillRect/>
          </a:stretch>
        </p:blipFill>
        <p:spPr>
          <a:xfrm>
            <a:off x="6877050" y="5507789"/>
            <a:ext cx="2266950" cy="629708"/>
          </a:xfrm>
          <a:prstGeom prst="rect">
            <a:avLst/>
          </a:prstGeom>
        </p:spPr>
      </p:pic>
      <p:sp>
        <p:nvSpPr>
          <p:cNvPr id="7" name="Rectangle 6"/>
          <p:cNvSpPr/>
          <p:nvPr/>
        </p:nvSpPr>
        <p:spPr>
          <a:xfrm>
            <a:off x="152400" y="3390697"/>
            <a:ext cx="609600" cy="190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62920" y="3369793"/>
            <a:ext cx="694879" cy="211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85000" lnSpcReduction="10000"/>
              </a:bodyPr>
              <a:lstStyle/>
              <a:p>
                <a:r>
                  <a:rPr lang="en-US" dirty="0" smtClean="0"/>
                  <a:t>Retrieval model</a:t>
                </a:r>
              </a:p>
              <a:p>
                <a:pPr lvl="1"/>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𝑛𝑒𝑤</m:t>
                            </m:r>
                          </m:sup>
                        </m:sSup>
                        <m:r>
                          <a:rPr lang="en-US" b="0" i="1" smtClean="0">
                            <a:latin typeface="Cambria Math" panose="02040503050406030204" pitchFamily="18" charset="0"/>
                          </a:rPr>
                          <m:t>,</m:t>
                        </m:r>
                        <m:r>
                          <a:rPr lang="en-US" b="0" i="1" smtClean="0">
                            <a:latin typeface="Cambria Math" panose="02040503050406030204" pitchFamily="18" charset="0"/>
                          </a:rPr>
                          <m:t>𝐷</m:t>
                        </m:r>
                      </m:e>
                    </m:d>
                    <m:r>
                      <a:rPr lang="en-US" b="0" i="1" smtClean="0">
                        <a:latin typeface="Cambria Math" panose="02040503050406030204" pitchFamily="18" charset="0"/>
                      </a:rPr>
                      <m:t>=</m:t>
                    </m:r>
                    <m:r>
                      <a:rPr lang="en-US" b="0" i="1" smtClean="0">
                        <a:latin typeface="Cambria Math" panose="02040503050406030204" pitchFamily="18" charset="0"/>
                      </a:rPr>
                      <m:t>𝜆</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𝑛𝑒𝑤</m:t>
                                </m:r>
                              </m:sup>
                            </m:sSup>
                          </m:e>
                          <m:e>
                            <m:r>
                              <a:rPr lang="en-US" b="0" i="1" smtClean="0">
                                <a:latin typeface="Cambria Math" panose="02040503050406030204" pitchFamily="18" charset="0"/>
                              </a:rPr>
                              <m:t>𝐷</m:t>
                            </m:r>
                          </m:e>
                        </m:d>
                        <m:r>
                          <a:rPr lang="en-US" b="0" i="1" smtClean="0">
                            <a:latin typeface="Cambria Math" panose="02040503050406030204" pitchFamily="18" charset="0"/>
                          </a:rPr>
                          <m:t>+(1−</m:t>
                        </m:r>
                        <m:r>
                          <a:rPr lang="en-US" b="0" i="1" smtClean="0">
                            <a:latin typeface="Cambria Math" panose="02040503050406030204" pitchFamily="18" charset="0"/>
                          </a:rPr>
                          <m:t>𝜆</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𝑘</m:t>
                            </m:r>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sub>
                                </m:sSub>
                              </m:e>
                              <m:e>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𝑃</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𝑞</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𝑛𝑒𝑤</m:t>
                                    </m:r>
                                  </m:sup>
                                </m:sSubSup>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e>
                            </m:func>
                          </m:e>
                        </m:nary>
                      </m:e>
                    </m:func>
                  </m:oMath>
                </a14:m>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1259" t="-2051"/>
                </a:stretch>
              </a:blipFill>
            </p:spPr>
            <p:txBody>
              <a:bodyPr/>
              <a:lstStyle/>
              <a:p>
                <a:r>
                  <a:rPr lang="en-US">
                    <a:noFill/>
                  </a:rPr>
                  <a:t> </a:t>
                </a:r>
              </a:p>
            </p:txBody>
          </p:sp>
        </mc:Fallback>
      </mc:AlternateContent>
      <p:sp>
        <p:nvSpPr>
          <p:cNvPr id="5" name="Title 1"/>
          <p:cNvSpPr>
            <a:spLocks noGrp="1"/>
          </p:cNvSpPr>
          <p:nvPr>
            <p:ph type="title"/>
          </p:nvPr>
        </p:nvSpPr>
        <p:spPr>
          <a:xfrm>
            <a:off x="0" y="228600"/>
            <a:ext cx="9144000" cy="1143000"/>
          </a:xfrm>
        </p:spPr>
        <p:txBody>
          <a:bodyPr>
            <a:normAutofit fontScale="90000"/>
          </a:bodyPr>
          <a:lstStyle/>
          <a:p>
            <a:r>
              <a:rPr lang="en-US" dirty="0"/>
              <a:t>Question Reformulation Patterns from Query Logs</a:t>
            </a:r>
          </a:p>
        </p:txBody>
      </p:sp>
      <p:sp>
        <p:nvSpPr>
          <p:cNvPr id="6" name="Rectangle 5"/>
          <p:cNvSpPr/>
          <p:nvPr/>
        </p:nvSpPr>
        <p:spPr>
          <a:xfrm>
            <a:off x="8001000" y="43934"/>
            <a:ext cx="979755" cy="369332"/>
          </a:xfrm>
          <a:prstGeom prst="rect">
            <a:avLst/>
          </a:prstGeom>
        </p:spPr>
        <p:txBody>
          <a:bodyPr wrap="none">
            <a:spAutoFit/>
          </a:bodyPr>
          <a:lstStyle/>
          <a:p>
            <a:r>
              <a:rPr lang="en-US" dirty="0">
                <a:solidFill>
                  <a:srgbClr val="0000FF"/>
                </a:solidFill>
                <a:latin typeface="CMR10"/>
              </a:rPr>
              <a:t>XTJL12</a:t>
            </a:r>
            <a:endParaRPr lang="en-US" dirty="0"/>
          </a:p>
        </p:txBody>
      </p:sp>
      <p:pic>
        <p:nvPicPr>
          <p:cNvPr id="9" name="Picture 8"/>
          <p:cNvPicPr>
            <a:picLocks noChangeAspect="1"/>
          </p:cNvPicPr>
          <p:nvPr/>
        </p:nvPicPr>
        <p:blipFill>
          <a:blip r:embed="rId3" cstate="print"/>
          <a:stretch>
            <a:fillRect/>
          </a:stretch>
        </p:blipFill>
        <p:spPr>
          <a:xfrm>
            <a:off x="890587" y="2667000"/>
            <a:ext cx="7362825" cy="1896685"/>
          </a:xfrm>
          <a:prstGeom prst="rect">
            <a:avLst/>
          </a:prstGeom>
        </p:spPr>
      </p:pic>
      <p:sp>
        <p:nvSpPr>
          <p:cNvPr id="10" name="Rectangle 9"/>
          <p:cNvSpPr/>
          <p:nvPr/>
        </p:nvSpPr>
        <p:spPr>
          <a:xfrm>
            <a:off x="863549" y="5638800"/>
            <a:ext cx="7823251" cy="685188"/>
          </a:xfrm>
          <a:prstGeom prst="rect">
            <a:avLst/>
          </a:prstGeom>
        </p:spPr>
        <p:txBody>
          <a:bodyPr wrap="square">
            <a:spAutoFit/>
          </a:bodyPr>
          <a:lstStyle/>
          <a:p>
            <a:pPr>
              <a:lnSpc>
                <a:spcPct val="107000"/>
              </a:lnSpc>
            </a:pPr>
            <a:r>
              <a:rPr lang="en-US" sz="1200" dirty="0">
                <a:latin typeface="NimbusRomNo9L-Regu"/>
                <a:ea typeface="Calibri" panose="020F0502020204030204" pitchFamily="34" charset="0"/>
                <a:cs typeface="NimbusRomNo9L-Regu"/>
              </a:rPr>
              <a:t>Table </a:t>
            </a:r>
            <a:r>
              <a:rPr lang="en-US" sz="1200" dirty="0" smtClean="0">
                <a:latin typeface="NimbusRomNo9L-Regu"/>
                <a:ea typeface="Calibri" panose="020F0502020204030204" pitchFamily="34" charset="0"/>
                <a:cs typeface="NimbusRomNo9L-Regu"/>
              </a:rPr>
              <a:t>shows </a:t>
            </a:r>
            <a:r>
              <a:rPr lang="en-US" sz="1200" dirty="0">
                <a:latin typeface="NimbusRomNo9L-Regu"/>
                <a:ea typeface="Calibri" panose="020F0502020204030204" pitchFamily="34" charset="0"/>
                <a:cs typeface="NimbusRomNo9L-Regu"/>
              </a:rPr>
              <a:t>that using the question </a:t>
            </a:r>
            <a:r>
              <a:rPr lang="en-US" sz="1200" dirty="0" smtClean="0">
                <a:latin typeface="NimbusRomNo9L-Regu"/>
                <a:ea typeface="Calibri" panose="020F0502020204030204" pitchFamily="34" charset="0"/>
                <a:cs typeface="NimbusRomNo9L-Regu"/>
              </a:rPr>
              <a:t>reformulations</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NimbusRomNo9L-Regu"/>
                <a:ea typeface="Calibri" panose="020F0502020204030204" pitchFamily="34" charset="0"/>
                <a:cs typeface="NimbusRomNo9L-Regu"/>
              </a:rPr>
              <a:t>can </a:t>
            </a:r>
            <a:r>
              <a:rPr lang="en-US" sz="1200" dirty="0">
                <a:latin typeface="NimbusRomNo9L-Regu"/>
                <a:ea typeface="Calibri" panose="020F0502020204030204" pitchFamily="34" charset="0"/>
                <a:cs typeface="NimbusRomNo9L-Regu"/>
              </a:rPr>
              <a:t>significantly improve the retrieval </a:t>
            </a:r>
            <a:r>
              <a:rPr lang="en-US" sz="1200" dirty="0" smtClean="0">
                <a:latin typeface="NimbusRomNo9L-Regu"/>
                <a:ea typeface="Calibri" panose="020F0502020204030204" pitchFamily="34" charset="0"/>
                <a:cs typeface="NimbusRomNo9L-Regu"/>
              </a:rPr>
              <a:t>performance</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NimbusRomNo9L-Regu"/>
                <a:ea typeface="Calibri" panose="020F0502020204030204" pitchFamily="34" charset="0"/>
                <a:cs typeface="NimbusRomNo9L-Regu"/>
              </a:rPr>
              <a:t>of </a:t>
            </a:r>
            <a:r>
              <a:rPr lang="en-US" sz="1200" dirty="0">
                <a:latin typeface="NimbusRomNo9L-Regu"/>
                <a:ea typeface="Calibri" panose="020F0502020204030204" pitchFamily="34" charset="0"/>
                <a:cs typeface="NimbusRomNo9L-Regu"/>
              </a:rPr>
              <a:t>natural language questions. Note that, </a:t>
            </a:r>
            <a:r>
              <a:rPr lang="en-US" sz="1200" dirty="0" smtClean="0">
                <a:latin typeface="NimbusRomNo9L-Regu"/>
                <a:ea typeface="Calibri" panose="020F0502020204030204" pitchFamily="34" charset="0"/>
                <a:cs typeface="NimbusRomNo9L-Regu"/>
              </a:rPr>
              <a:t>considering</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NimbusRomNo9L-Regu"/>
                <a:ea typeface="Calibri" panose="020F0502020204030204" pitchFamily="34" charset="0"/>
                <a:cs typeface="NimbusRomNo9L-Regu"/>
              </a:rPr>
              <a:t>the </a:t>
            </a:r>
            <a:r>
              <a:rPr lang="en-US" sz="1200" dirty="0">
                <a:latin typeface="NimbusRomNo9L-Regu"/>
                <a:ea typeface="Calibri" panose="020F0502020204030204" pitchFamily="34" charset="0"/>
                <a:cs typeface="NimbusRomNo9L-Regu"/>
              </a:rPr>
              <a:t>scale of experiments (10,000 queries</a:t>
            </a:r>
            <a:r>
              <a:rPr lang="en-US" sz="1200" dirty="0" smtClean="0">
                <a:latin typeface="NimbusRomNo9L-Regu"/>
                <a:ea typeface="Calibri" panose="020F0502020204030204" pitchFamily="34" charset="0"/>
                <a:cs typeface="NimbusRomNo9L-Regu"/>
              </a:rPr>
              <a:t>),</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NimbusRomNo9L-Regu"/>
                <a:ea typeface="Calibri" panose="020F0502020204030204" pitchFamily="34" charset="0"/>
                <a:cs typeface="NimbusRomNo9L-Regu"/>
              </a:rPr>
              <a:t>around </a:t>
            </a:r>
            <a:r>
              <a:rPr lang="en-US" sz="1200" dirty="0">
                <a:latin typeface="NimbusRomNo9L-Regu"/>
                <a:ea typeface="Calibri" panose="020F0502020204030204" pitchFamily="34" charset="0"/>
                <a:cs typeface="NimbusRomNo9L-Regu"/>
              </a:rPr>
              <a:t>3% improvement with respect to NDCG is </a:t>
            </a:r>
            <a:r>
              <a:rPr lang="en-US" sz="1200" dirty="0" smtClean="0">
                <a:latin typeface="NimbusRomNo9L-Regu"/>
                <a:ea typeface="Calibri" panose="020F0502020204030204" pitchFamily="34" charset="0"/>
                <a:cs typeface="NimbusRomNo9L-Regu"/>
              </a:rPr>
              <a:t>a</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NimbusRomNo9L-Regu"/>
                <a:ea typeface="Calibri" panose="020F0502020204030204" pitchFamily="34" charset="0"/>
                <a:cs typeface="NimbusRomNo9L-Regu"/>
              </a:rPr>
              <a:t>very </a:t>
            </a:r>
            <a:r>
              <a:rPr lang="en-US" sz="1200" dirty="0">
                <a:latin typeface="NimbusRomNo9L-Regu"/>
                <a:ea typeface="Calibri" panose="020F0502020204030204" pitchFamily="34" charset="0"/>
                <a:cs typeface="NimbusRomNo9L-Regu"/>
              </a:rPr>
              <a:t>interesting result for web search.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cstate="print"/>
          <a:stretch>
            <a:fillRect/>
          </a:stretch>
        </p:blipFill>
        <p:spPr>
          <a:xfrm>
            <a:off x="1676400" y="4583350"/>
            <a:ext cx="5429250" cy="1070051"/>
          </a:xfrm>
          <a:prstGeom prst="rect">
            <a:avLst/>
          </a:prstGeom>
        </p:spPr>
      </p:pic>
      <p:sp>
        <p:nvSpPr>
          <p:cNvPr id="2" name="Rectangle 1"/>
          <p:cNvSpPr/>
          <p:nvPr/>
        </p:nvSpPr>
        <p:spPr>
          <a:xfrm>
            <a:off x="1371600" y="2590800"/>
            <a:ext cx="609600" cy="248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6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Reformulations using </a:t>
            </a:r>
            <a:r>
              <a:rPr lang="en-US" dirty="0"/>
              <a:t>Anchor Text</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8229600" cy="2743200"/>
              </a:xfrm>
            </p:spPr>
            <p:txBody>
              <a:bodyPr>
                <a:normAutofit fontScale="70000" lnSpcReduction="20000"/>
              </a:bodyPr>
              <a:lstStyle/>
              <a:p>
                <a:r>
                  <a:rPr lang="en-US" dirty="0" smtClean="0"/>
                  <a:t>In absence of query logs, anchor text is a good approximation. [DC10] method is very similar to [WZ08] </a:t>
                </a:r>
              </a:p>
              <a:p>
                <a:r>
                  <a:rPr lang="en-US" dirty="0" smtClean="0"/>
                  <a:t>Estimate context distribution for all words in query log.</a:t>
                </a:r>
              </a:p>
              <a:p>
                <a:pPr lvl="1"/>
                <a14:m>
                  <m:oMath xmlns:m="http://schemas.openxmlformats.org/officeDocument/2006/math">
                    <m:r>
                      <a:rPr lang="en-US" b="0" i="1" smtClean="0">
                        <a:latin typeface="Cambria Math" panose="02040503050406030204" pitchFamily="18" charset="0"/>
                      </a:rPr>
                      <m:t>𝑐𝑜𝑢𝑛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𝑤</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is #times word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oMath>
                </a14:m>
                <a:r>
                  <a:rPr lang="en-US" dirty="0" smtClean="0"/>
                  <a:t> occurs in context </a:t>
                </a:r>
                <a14:m>
                  <m:oMath xmlns:m="http://schemas.openxmlformats.org/officeDocument/2006/math">
                    <m:r>
                      <a:rPr lang="en-US" b="0" i="1" smtClean="0">
                        <a:latin typeface="Cambria Math" panose="02040503050406030204" pitchFamily="18" charset="0"/>
                      </a:rPr>
                      <m:t>𝐶</m:t>
                    </m:r>
                  </m:oMath>
                </a14:m>
                <a:r>
                  <a:rPr lang="en-US" dirty="0" smtClean="0"/>
                  <a:t> of </a:t>
                </a:r>
                <a14:m>
                  <m:oMath xmlns:m="http://schemas.openxmlformats.org/officeDocument/2006/math">
                    <m:r>
                      <a:rPr lang="en-US" b="0" i="1" smtClean="0">
                        <a:latin typeface="Cambria Math" panose="02040503050406030204" pitchFamily="18" charset="0"/>
                      </a:rPr>
                      <m:t>𝑤</m:t>
                    </m:r>
                  </m:oMath>
                </a14:m>
                <a:endParaRPr lang="en-US" dirty="0" smtClean="0"/>
              </a:p>
              <a:p>
                <a:pPr lvl="1"/>
                <a:r>
                  <a:rPr lang="en-US" dirty="0" smtClean="0"/>
                  <a:t>Smoothed </a:t>
                </a:r>
                <a:r>
                  <a:rPr lang="en-US" dirty="0" err="1" smtClean="0"/>
                  <a:t>prob</a:t>
                </a:r>
                <a:r>
                  <a:rPr lang="en-US" dirty="0" smtClean="0"/>
                  <a:t> is </a:t>
                </a:r>
                <a14:m>
                  <m:oMath xmlns:m="http://schemas.openxmlformats.org/officeDocument/2006/math">
                    <m:sSub>
                      <m:sSubPr>
                        <m:ctrlPr>
                          <a:rPr lang="en-US" i="1">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𝑃</m:t>
                            </m:r>
                          </m:e>
                        </m:acc>
                      </m:e>
                      <m:sub>
                        <m:r>
                          <a:rPr lang="en-US" i="1">
                            <a:latin typeface="Cambria Math" panose="02040503050406030204" pitchFamily="18" charset="0"/>
                          </a:rPr>
                          <m:t>𝐶</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𝑤</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𝑐𝑜𝑢𝑛</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𝑤</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𝜇</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num>
                      <m:den>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𝑤</m:t>
                                </m:r>
                              </m:e>
                            </m:d>
                          </m:sub>
                          <m:sup/>
                          <m:e>
                            <m:r>
                              <a:rPr lang="en-US" i="1">
                                <a:latin typeface="Cambria Math" panose="02040503050406030204" pitchFamily="18" charset="0"/>
                              </a:rPr>
                              <m:t>𝑐𝑜𝑢𝑛</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𝑤</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𝑗</m:t>
                                    </m:r>
                                  </m:sub>
                                </m:sSub>
                              </m:e>
                            </m:d>
                            <m:r>
                              <a:rPr lang="en-US" b="0" i="1" smtClean="0">
                                <a:latin typeface="Cambria Math" panose="02040503050406030204" pitchFamily="18" charset="0"/>
                              </a:rPr>
                              <m:t>+</m:t>
                            </m:r>
                            <m:r>
                              <a:rPr lang="en-US" b="0" i="1" smtClean="0">
                                <a:latin typeface="Cambria Math" panose="02040503050406030204" pitchFamily="18" charset="0"/>
                              </a:rPr>
                              <m:t>𝜇</m:t>
                            </m:r>
                          </m:e>
                        </m:nary>
                      </m:den>
                    </m:f>
                  </m:oMath>
                </a14:m>
                <a:endParaRPr lang="en-US" dirty="0" smtClean="0"/>
              </a:p>
              <a:p>
                <a:r>
                  <a:rPr lang="en-US" dirty="0" smtClean="0"/>
                  <a:t>Learn a translation model to translate from one word to another based on their distributional similarity.</a:t>
                </a:r>
              </a:p>
              <a:p>
                <a:pPr lvl="1"/>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8229600" cy="2743200"/>
              </a:xfrm>
              <a:blipFill rotWithShape="0">
                <a:blip r:embed="rId2"/>
                <a:stretch>
                  <a:fillRect l="-815" t="-3778"/>
                </a:stretch>
              </a:blipFill>
            </p:spPr>
            <p:txBody>
              <a:bodyPr/>
              <a:lstStyle/>
              <a:p>
                <a:r>
                  <a:rPr lang="en-US">
                    <a:noFill/>
                  </a:rPr>
                  <a:t> </a:t>
                </a:r>
              </a:p>
            </p:txBody>
          </p:sp>
        </mc:Fallback>
      </mc:AlternateContent>
      <p:sp>
        <p:nvSpPr>
          <p:cNvPr id="4" name="Rectangle 3"/>
          <p:cNvSpPr/>
          <p:nvPr/>
        </p:nvSpPr>
        <p:spPr>
          <a:xfrm>
            <a:off x="8299514" y="228600"/>
            <a:ext cx="774571" cy="369332"/>
          </a:xfrm>
          <a:prstGeom prst="rect">
            <a:avLst/>
          </a:prstGeom>
        </p:spPr>
        <p:txBody>
          <a:bodyPr wrap="none">
            <a:spAutoFit/>
          </a:bodyPr>
          <a:lstStyle/>
          <a:p>
            <a:r>
              <a:rPr lang="en-US" dirty="0">
                <a:solidFill>
                  <a:srgbClr val="0000FF"/>
                </a:solidFill>
                <a:latin typeface="CMR10"/>
              </a:rPr>
              <a:t>DC10</a:t>
            </a:r>
            <a:endParaRPr lang="en-US" dirty="0"/>
          </a:p>
        </p:txBody>
      </p:sp>
      <p:pic>
        <p:nvPicPr>
          <p:cNvPr id="5" name="Picture 4"/>
          <p:cNvPicPr>
            <a:picLocks noChangeAspect="1"/>
          </p:cNvPicPr>
          <p:nvPr/>
        </p:nvPicPr>
        <p:blipFill>
          <a:blip r:embed="rId3" cstate="print"/>
          <a:stretch>
            <a:fillRect/>
          </a:stretch>
        </p:blipFill>
        <p:spPr>
          <a:xfrm>
            <a:off x="1740694" y="3886200"/>
            <a:ext cx="4648200" cy="1024800"/>
          </a:xfrm>
          <a:prstGeom prst="rect">
            <a:avLst/>
          </a:prstGeom>
        </p:spPr>
      </p:pic>
      <p:pic>
        <p:nvPicPr>
          <p:cNvPr id="6" name="Picture 5"/>
          <p:cNvPicPr>
            <a:picLocks noChangeAspect="1"/>
          </p:cNvPicPr>
          <p:nvPr/>
        </p:nvPicPr>
        <p:blipFill>
          <a:blip r:embed="rId4" cstate="print"/>
          <a:stretch>
            <a:fillRect/>
          </a:stretch>
        </p:blipFill>
        <p:spPr>
          <a:xfrm>
            <a:off x="1676400" y="5257800"/>
            <a:ext cx="4776789" cy="693746"/>
          </a:xfrm>
          <a:prstGeom prst="rect">
            <a:avLst/>
          </a:prstGeom>
        </p:spPr>
      </p:pic>
    </p:spTree>
    <p:extLst>
      <p:ext uri="{BB962C8B-B14F-4D97-AF65-F5344CB8AC3E}">
        <p14:creationId xmlns:p14="http://schemas.microsoft.com/office/powerpoint/2010/main" val="36978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Abandonment and Impact</a:t>
            </a:r>
            <a:endParaRPr lang="en-US" dirty="0"/>
          </a:p>
        </p:txBody>
      </p:sp>
      <p:sp>
        <p:nvSpPr>
          <p:cNvPr id="3" name="Content Placeholder 2"/>
          <p:cNvSpPr>
            <a:spLocks noGrp="1"/>
          </p:cNvSpPr>
          <p:nvPr>
            <p:ph idx="13"/>
          </p:nvPr>
        </p:nvSpPr>
        <p:spPr>
          <a:xfrm>
            <a:off x="457200" y="1371600"/>
            <a:ext cx="3657600" cy="4754563"/>
          </a:xfrm>
        </p:spPr>
        <p:txBody>
          <a:bodyPr>
            <a:normAutofit fontScale="70000" lnSpcReduction="20000"/>
          </a:bodyPr>
          <a:lstStyle/>
          <a:p>
            <a:r>
              <a:rPr lang="en-US" dirty="0"/>
              <a:t>For a user segment the table compares degradation of purchase rate for zero recall (null) search trails from non-zero recall (non-null) search trails. Purchase rate for all classes of users is lowered when null recall situations are encountered on their </a:t>
            </a:r>
            <a:r>
              <a:rPr lang="en-US" dirty="0" smtClean="0"/>
              <a:t>trails.</a:t>
            </a:r>
          </a:p>
          <a:p>
            <a:endParaRPr lang="en-US" dirty="0"/>
          </a:p>
          <a:p>
            <a:r>
              <a:rPr lang="en-US" dirty="0"/>
              <a:t>Abandonment rate trends are generally similar to the reciprocal rank </a:t>
            </a:r>
            <a:r>
              <a:rPr lang="en-US" dirty="0" smtClean="0"/>
              <a:t>measures.</a:t>
            </a:r>
            <a:endParaRPr lang="en-US" dirty="0"/>
          </a:p>
          <a:p>
            <a:endParaRPr lang="en-US" dirty="0"/>
          </a:p>
        </p:txBody>
      </p:sp>
      <p:pic>
        <p:nvPicPr>
          <p:cNvPr id="4" name="Picture 3"/>
          <p:cNvPicPr>
            <a:picLocks noChangeAspect="1"/>
          </p:cNvPicPr>
          <p:nvPr/>
        </p:nvPicPr>
        <p:blipFill>
          <a:blip r:embed="rId2" cstate="print"/>
          <a:stretch>
            <a:fillRect/>
          </a:stretch>
        </p:blipFill>
        <p:spPr>
          <a:xfrm>
            <a:off x="4419600" y="1676400"/>
            <a:ext cx="4395536" cy="1219200"/>
          </a:xfrm>
          <a:prstGeom prst="rect">
            <a:avLst/>
          </a:prstGeom>
        </p:spPr>
      </p:pic>
      <p:grpSp>
        <p:nvGrpSpPr>
          <p:cNvPr id="10" name="Group 9"/>
          <p:cNvGrpSpPr/>
          <p:nvPr/>
        </p:nvGrpSpPr>
        <p:grpSpPr>
          <a:xfrm>
            <a:off x="4800600" y="3295642"/>
            <a:ext cx="3567113" cy="2286000"/>
            <a:chOff x="3062287" y="1581150"/>
            <a:chExt cx="5395913" cy="3695700"/>
          </a:xfrm>
        </p:grpSpPr>
        <p:pic>
          <p:nvPicPr>
            <p:cNvPr id="8" name="Picture 7"/>
            <p:cNvPicPr>
              <a:picLocks noChangeAspect="1"/>
            </p:cNvPicPr>
            <p:nvPr/>
          </p:nvPicPr>
          <p:blipFill>
            <a:blip r:embed="rId3" cstate="print"/>
            <a:stretch>
              <a:fillRect/>
            </a:stretch>
          </p:blipFill>
          <p:spPr>
            <a:xfrm>
              <a:off x="3062287" y="1585912"/>
              <a:ext cx="3019425" cy="3686175"/>
            </a:xfrm>
            <a:prstGeom prst="rect">
              <a:avLst/>
            </a:prstGeom>
          </p:spPr>
        </p:pic>
        <p:pic>
          <p:nvPicPr>
            <p:cNvPr id="9" name="Picture 8"/>
            <p:cNvPicPr>
              <a:picLocks noChangeAspect="1"/>
            </p:cNvPicPr>
            <p:nvPr/>
          </p:nvPicPr>
          <p:blipFill>
            <a:blip r:embed="rId4" cstate="print"/>
            <a:stretch>
              <a:fillRect/>
            </a:stretch>
          </p:blipFill>
          <p:spPr>
            <a:xfrm>
              <a:off x="6048375" y="1581150"/>
              <a:ext cx="2409825" cy="3695700"/>
            </a:xfrm>
            <a:prstGeom prst="rect">
              <a:avLst/>
            </a:prstGeom>
          </p:spPr>
        </p:pic>
      </p:grpSp>
      <p:sp>
        <p:nvSpPr>
          <p:cNvPr id="11" name="Rectangle 10"/>
          <p:cNvSpPr/>
          <p:nvPr/>
        </p:nvSpPr>
        <p:spPr>
          <a:xfrm>
            <a:off x="8305926" y="195943"/>
            <a:ext cx="761747" cy="369332"/>
          </a:xfrm>
          <a:prstGeom prst="rect">
            <a:avLst/>
          </a:prstGeom>
        </p:spPr>
        <p:txBody>
          <a:bodyPr wrap="none">
            <a:spAutoFit/>
          </a:bodyPr>
          <a:lstStyle/>
          <a:p>
            <a:r>
              <a:rPr lang="en-US" dirty="0">
                <a:solidFill>
                  <a:srgbClr val="0000FF"/>
                </a:solidFill>
                <a:latin typeface="CMR10"/>
              </a:rPr>
              <a:t>BC09</a:t>
            </a:r>
            <a:endParaRPr lang="en-US" dirty="0"/>
          </a:p>
        </p:txBody>
      </p:sp>
      <p:sp>
        <p:nvSpPr>
          <p:cNvPr id="5" name="Rectangle 4"/>
          <p:cNvSpPr/>
          <p:nvPr/>
        </p:nvSpPr>
        <p:spPr>
          <a:xfrm>
            <a:off x="8208405" y="493353"/>
            <a:ext cx="902811" cy="369332"/>
          </a:xfrm>
          <a:prstGeom prst="rect">
            <a:avLst/>
          </a:prstGeom>
        </p:spPr>
        <p:txBody>
          <a:bodyPr wrap="none">
            <a:spAutoFit/>
          </a:bodyPr>
          <a:lstStyle/>
          <a:p>
            <a:r>
              <a:rPr lang="en-US" dirty="0">
                <a:solidFill>
                  <a:srgbClr val="0000FF"/>
                </a:solidFill>
                <a:latin typeface="CMR10"/>
              </a:rPr>
              <a:t>SPS12</a:t>
            </a:r>
            <a:endParaRPr lang="en-US" dirty="0"/>
          </a:p>
        </p:txBody>
      </p:sp>
    </p:spTree>
    <p:extLst>
      <p:ext uri="{BB962C8B-B14F-4D97-AF65-F5344CB8AC3E}">
        <p14:creationId xmlns:p14="http://schemas.microsoft.com/office/powerpoint/2010/main" val="363567528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62500" lnSpcReduction="20000"/>
              </a:bodyPr>
              <a:lstStyle/>
              <a:p>
                <a:r>
                  <a:rPr lang="en-US" dirty="0" smtClean="0"/>
                  <a:t>A substitution model is built on top of the translation model.</a:t>
                </a:r>
              </a:p>
              <a:p>
                <a:endParaRPr lang="en-US" dirty="0"/>
              </a:p>
              <a:p>
                <a:endParaRPr lang="en-US" dirty="0" smtClean="0"/>
              </a:p>
              <a:p>
                <a:pPr marL="0" indent="0">
                  <a:buNone/>
                </a:pPr>
                <a:endParaRPr lang="en-US" dirty="0" smtClean="0"/>
              </a:p>
              <a:p>
                <a:endParaRPr lang="en-US" dirty="0"/>
              </a:p>
              <a:p>
                <a:endParaRPr lang="en-US" dirty="0"/>
              </a:p>
              <a:p>
                <a:r>
                  <a:rPr lang="en-US" dirty="0"/>
                  <a:t>Given a query term and a query context, substitution model decides whether to make a substitution, and if so, which candidates among those suggested by the translation model should be used</a:t>
                </a:r>
                <a:r>
                  <a:rPr lang="en-US" dirty="0" smtClean="0"/>
                  <a:t>.</a:t>
                </a:r>
              </a:p>
              <a:p>
                <a:pPr lvl="1"/>
                <a:r>
                  <a:rPr lang="en-US" dirty="0" smtClean="0"/>
                  <a:t>For each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oMath>
                </a14:m>
                <a:r>
                  <a:rPr lang="en-US" dirty="0" smtClean="0"/>
                  <a:t> in query, try to replace each one of them</a:t>
                </a:r>
              </a:p>
              <a:p>
                <a:pPr lvl="2"/>
                <a:r>
                  <a:rPr lang="en-US" dirty="0" smtClean="0"/>
                  <a:t>Consider only top M translation candidates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smtClean="0"/>
                  <a:t> sorted by </a:t>
                </a:r>
                <a14:m>
                  <m:oMath xmlns:m="http://schemas.openxmlformats.org/officeDocument/2006/math">
                    <m:r>
                      <a:rPr lang="en-US" b="0" i="1" smtClean="0">
                        <a:latin typeface="Cambria Math" panose="02040503050406030204" pitchFamily="18" charset="0"/>
                      </a:rPr>
                      <m:t>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e>
                    </m:d>
                  </m:oMath>
                </a14:m>
                <a:endParaRPr lang="en-US" b="0" dirty="0" smtClean="0"/>
              </a:p>
              <a:p>
                <a:pPr lvl="2"/>
                <a:r>
                  <a:rPr lang="en-US" dirty="0" smtClean="0"/>
                  <a:t>Remove all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smtClean="0"/>
                  <a:t> that have </a:t>
                </a:r>
                <a14:m>
                  <m:oMath xmlns:m="http://schemas.openxmlformats.org/officeDocument/2006/math">
                    <m:r>
                      <a:rPr lang="en-US" b="0" i="1" smtClean="0">
                        <a:latin typeface="Cambria Math" panose="02040503050406030204" pitchFamily="18" charset="0"/>
                      </a:rPr>
                      <m:t>𝑁𝑀𝐼</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e>
                    </m:d>
                    <m:r>
                      <a:rPr lang="en-US" b="0" i="1" smtClean="0">
                        <a:latin typeface="Cambria Math" panose="02040503050406030204" pitchFamily="18" charset="0"/>
                      </a:rPr>
                      <m:t>&lt;</m:t>
                    </m:r>
                    <m:r>
                      <a:rPr lang="en-US" b="0" i="1" smtClean="0">
                        <a:latin typeface="Cambria Math" panose="02040503050406030204" pitchFamily="18" charset="0"/>
                      </a:rPr>
                      <m:t>𝜏</m:t>
                    </m:r>
                  </m:oMath>
                </a14:m>
                <a:r>
                  <a:rPr lang="en-US" dirty="0" smtClean="0"/>
                  <a:t> where </a:t>
                </a:r>
                <a14:m>
                  <m:oMath xmlns:m="http://schemas.openxmlformats.org/officeDocument/2006/math">
                    <m:r>
                      <a:rPr lang="en-US" b="0" i="1" smtClean="0">
                        <a:latin typeface="Cambria Math" panose="02040503050406030204" pitchFamily="18" charset="0"/>
                      </a:rPr>
                      <m:t>𝑁𝑀𝐼</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𝑤</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𝑀𝐼</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𝑤</m:t>
                            </m:r>
                          </m:e>
                        </m:d>
                      </m:num>
                      <m:den>
                        <m:r>
                          <a:rPr lang="en-US" b="0" i="1" smtClean="0">
                            <a:latin typeface="Cambria Math" panose="02040503050406030204" pitchFamily="18" charset="0"/>
                          </a:rPr>
                          <m:t>𝑀𝐼</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𝑤</m:t>
                            </m:r>
                          </m:e>
                        </m:d>
                      </m:den>
                    </m:f>
                  </m:oMath>
                </a14:m>
                <a:r>
                  <a:rPr lang="en-US" dirty="0" smtClean="0"/>
                  <a:t> and MI is computed over query log sessions.</a:t>
                </a:r>
              </a:p>
              <a:p>
                <a:pPr lvl="2"/>
                <a:r>
                  <a:rPr lang="en-US" dirty="0" smtClean="0"/>
                  <a:t>Makes substitutions if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e>
                          <m:e>
                            <m:r>
                              <a:rPr lang="en-US" b="0" i="1" smtClean="0">
                                <a:latin typeface="Cambria Math" panose="02040503050406030204" pitchFamily="18" charset="0"/>
                              </a:rPr>
                              <m:t>𝑞</m:t>
                            </m:r>
                          </m:e>
                        </m:d>
                        <m:r>
                          <a:rPr lang="en-US" b="0" i="1" smtClean="0">
                            <a:latin typeface="Cambria Math" panose="02040503050406030204" pitchFamily="18" charset="0"/>
                          </a:rPr>
                          <m:t> </m:t>
                        </m:r>
                      </m:num>
                      <m:den>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e>
                          <m:e>
                            <m:r>
                              <a:rPr lang="en-US" b="0" i="1" smtClean="0">
                                <a:latin typeface="Cambria Math" panose="02040503050406030204" pitchFamily="18" charset="0"/>
                              </a:rPr>
                              <m:t>𝑞</m:t>
                            </m:r>
                          </m:e>
                        </m:d>
                      </m:den>
                    </m:f>
                    <m:r>
                      <a:rPr lang="en-US" b="0" i="1" smtClean="0">
                        <a:latin typeface="Cambria Math" panose="02040503050406030204" pitchFamily="18" charset="0"/>
                      </a:rPr>
                      <m:t>&gt;1</m:t>
                    </m:r>
                  </m:oMath>
                </a14:m>
                <a:endParaRPr lang="en-US" dirty="0" smtClean="0"/>
              </a:p>
              <a:p>
                <a:r>
                  <a:rPr lang="en-US" dirty="0" smtClean="0"/>
                  <a:t>Besides substitution one could also do expansion</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667" t="-1795"/>
                </a:stretch>
              </a:blipFill>
            </p:spPr>
            <p:txBody>
              <a:bodyPr/>
              <a:lstStyle/>
              <a:p>
                <a:r>
                  <a:rPr lang="en-US">
                    <a:noFill/>
                  </a:rPr>
                  <a:t> </a:t>
                </a:r>
              </a:p>
            </p:txBody>
          </p:sp>
        </mc:Fallback>
      </mc:AlternateContent>
      <p:sp>
        <p:nvSpPr>
          <p:cNvPr id="4" name="Title 1"/>
          <p:cNvSpPr>
            <a:spLocks noGrp="1"/>
          </p:cNvSpPr>
          <p:nvPr>
            <p:ph type="title"/>
          </p:nvPr>
        </p:nvSpPr>
        <p:spPr>
          <a:xfrm>
            <a:off x="0" y="228600"/>
            <a:ext cx="9144000" cy="1143000"/>
          </a:xfrm>
        </p:spPr>
        <p:txBody>
          <a:bodyPr/>
          <a:lstStyle/>
          <a:p>
            <a:r>
              <a:rPr lang="en-US" dirty="0" smtClean="0"/>
              <a:t>Query Reformulations using </a:t>
            </a:r>
            <a:r>
              <a:rPr lang="en-US" dirty="0"/>
              <a:t>Anchor Text</a:t>
            </a:r>
          </a:p>
        </p:txBody>
      </p:sp>
      <p:sp>
        <p:nvSpPr>
          <p:cNvPr id="5" name="Rectangle 4"/>
          <p:cNvSpPr/>
          <p:nvPr/>
        </p:nvSpPr>
        <p:spPr>
          <a:xfrm>
            <a:off x="8299514" y="228600"/>
            <a:ext cx="774571" cy="369332"/>
          </a:xfrm>
          <a:prstGeom prst="rect">
            <a:avLst/>
          </a:prstGeom>
        </p:spPr>
        <p:txBody>
          <a:bodyPr wrap="none">
            <a:spAutoFit/>
          </a:bodyPr>
          <a:lstStyle/>
          <a:p>
            <a:r>
              <a:rPr lang="en-US" dirty="0">
                <a:solidFill>
                  <a:srgbClr val="0000FF"/>
                </a:solidFill>
                <a:latin typeface="CMR10"/>
              </a:rPr>
              <a:t>DC10</a:t>
            </a:r>
            <a:endParaRPr lang="en-US" dirty="0"/>
          </a:p>
        </p:txBody>
      </p:sp>
      <p:pic>
        <p:nvPicPr>
          <p:cNvPr id="6" name="Picture 5"/>
          <p:cNvPicPr>
            <a:picLocks noChangeAspect="1"/>
          </p:cNvPicPr>
          <p:nvPr/>
        </p:nvPicPr>
        <p:blipFill>
          <a:blip r:embed="rId3" cstate="print"/>
          <a:stretch>
            <a:fillRect/>
          </a:stretch>
        </p:blipFill>
        <p:spPr>
          <a:xfrm>
            <a:off x="838200" y="1752600"/>
            <a:ext cx="6710516" cy="505539"/>
          </a:xfrm>
          <a:prstGeom prst="rect">
            <a:avLst/>
          </a:prstGeom>
        </p:spPr>
      </p:pic>
      <p:pic>
        <p:nvPicPr>
          <p:cNvPr id="2" name="Picture 1"/>
          <p:cNvPicPr>
            <a:picLocks noChangeAspect="1"/>
          </p:cNvPicPr>
          <p:nvPr/>
        </p:nvPicPr>
        <p:blipFill>
          <a:blip r:embed="rId4" cstate="print"/>
          <a:stretch>
            <a:fillRect/>
          </a:stretch>
        </p:blipFill>
        <p:spPr>
          <a:xfrm>
            <a:off x="914400" y="2362200"/>
            <a:ext cx="6753225" cy="866775"/>
          </a:xfrm>
          <a:prstGeom prst="rect">
            <a:avLst/>
          </a:prstGeom>
        </p:spPr>
      </p:pic>
    </p:spTree>
    <p:extLst>
      <p:ext uri="{BB962C8B-B14F-4D97-AF65-F5344CB8AC3E}">
        <p14:creationId xmlns:p14="http://schemas.microsoft.com/office/powerpoint/2010/main" val="64626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3"/>
          </p:nvPr>
        </p:nvPicPr>
        <p:blipFill>
          <a:blip r:embed="rId2" cstate="print"/>
          <a:stretch>
            <a:fillRect/>
          </a:stretch>
        </p:blipFill>
        <p:spPr>
          <a:xfrm>
            <a:off x="184355" y="1391288"/>
            <a:ext cx="4572000" cy="1707254"/>
          </a:xfrm>
          <a:prstGeom prst="rect">
            <a:avLst/>
          </a:prstGeom>
        </p:spPr>
      </p:pic>
      <p:sp>
        <p:nvSpPr>
          <p:cNvPr id="5" name="Rectangle 4"/>
          <p:cNvSpPr/>
          <p:nvPr/>
        </p:nvSpPr>
        <p:spPr>
          <a:xfrm>
            <a:off x="334298" y="3352800"/>
            <a:ext cx="8077200" cy="849720"/>
          </a:xfrm>
          <a:prstGeom prst="rect">
            <a:avLst/>
          </a:prstGeom>
        </p:spPr>
        <p:txBody>
          <a:bodyPr wrap="square">
            <a:spAutoFit/>
          </a:bodyPr>
          <a:lstStyle/>
          <a:p>
            <a:pPr>
              <a:lnSpc>
                <a:spcPct val="107000"/>
              </a:lnSpc>
            </a:pPr>
            <a:r>
              <a:rPr lang="en-US" dirty="0">
                <a:latin typeface="CMR9"/>
                <a:ea typeface="Calibri" panose="020F0502020204030204" pitchFamily="34" charset="0"/>
                <a:cs typeface="CMR9"/>
              </a:rPr>
              <a:t>The best </a:t>
            </a:r>
            <a:r>
              <a:rPr lang="en-US" dirty="0" smtClean="0">
                <a:latin typeface="CMR9"/>
                <a:ea typeface="Calibri" panose="020F0502020204030204" pitchFamily="34" charset="0"/>
                <a:cs typeface="CMR9"/>
              </a:rPr>
              <a:t>P@5</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MR9"/>
                <a:ea typeface="Calibri" panose="020F0502020204030204" pitchFamily="34" charset="0"/>
                <a:cs typeface="CMR9"/>
              </a:rPr>
              <a:t>obtained </a:t>
            </a:r>
            <a:r>
              <a:rPr lang="en-US" dirty="0">
                <a:latin typeface="CMR9"/>
                <a:ea typeface="Calibri" panose="020F0502020204030204" pitchFamily="34" charset="0"/>
                <a:cs typeface="CMR9"/>
              </a:rPr>
              <a:t>by these </a:t>
            </a:r>
            <a:r>
              <a:rPr lang="en-US" dirty="0">
                <a:latin typeface="CMMI9"/>
                <a:ea typeface="Calibri" panose="020F0502020204030204" pitchFamily="34" charset="0"/>
                <a:cs typeface="CMMI9"/>
              </a:rPr>
              <a:t>m </a:t>
            </a:r>
            <a:r>
              <a:rPr lang="en-US" dirty="0">
                <a:latin typeface="CMR9"/>
                <a:ea typeface="Calibri" panose="020F0502020204030204" pitchFamily="34" charset="0"/>
                <a:cs typeface="CMR9"/>
              </a:rPr>
              <a:t>candidates </a:t>
            </a:r>
            <a:r>
              <a:rPr lang="en-US" dirty="0" smtClean="0">
                <a:latin typeface="CMR9"/>
                <a:ea typeface="Calibri" panose="020F0502020204030204" pitchFamily="34" charset="0"/>
                <a:cs typeface="CMR9"/>
              </a:rPr>
              <a:t>is recorded </a:t>
            </a:r>
            <a:r>
              <a:rPr lang="en-US" dirty="0">
                <a:latin typeface="CMR9"/>
                <a:ea typeface="Calibri" panose="020F0502020204030204" pitchFamily="34" charset="0"/>
                <a:cs typeface="CMR9"/>
              </a:rPr>
              <a:t>as the P@5 </a:t>
            </a:r>
            <a:r>
              <a:rPr lang="en-US" dirty="0" smtClean="0">
                <a:latin typeface="CMR9"/>
                <a:ea typeface="Calibri" panose="020F0502020204030204" pitchFamily="34" charset="0"/>
                <a:cs typeface="CMR9"/>
              </a:rPr>
              <a:t>of</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MR9"/>
                <a:ea typeface="Calibri" panose="020F0502020204030204" pitchFamily="34" charset="0"/>
                <a:cs typeface="CMR9"/>
              </a:rPr>
              <a:t>the </a:t>
            </a:r>
            <a:r>
              <a:rPr lang="en-US" dirty="0">
                <a:latin typeface="CMR9"/>
                <a:ea typeface="Calibri" panose="020F0502020204030204" pitchFamily="34" charset="0"/>
                <a:cs typeface="CMR9"/>
              </a:rPr>
              <a:t>substitution solution for </a:t>
            </a:r>
            <a:r>
              <a:rPr lang="en-US" dirty="0">
                <a:latin typeface="CMMI9"/>
                <a:ea typeface="Calibri" panose="020F0502020204030204" pitchFamily="34" charset="0"/>
                <a:cs typeface="CMMI9"/>
              </a:rPr>
              <a:t>q</a:t>
            </a:r>
            <a:r>
              <a:rPr lang="en-US" dirty="0">
                <a:latin typeface="CMR9"/>
                <a:ea typeface="Calibri" panose="020F0502020204030204" pitchFamily="34" charset="0"/>
                <a:cs typeface="CMR9"/>
              </a:rPr>
              <a:t>. We varied </a:t>
            </a:r>
            <a:r>
              <a:rPr lang="en-US" dirty="0" smtClean="0">
                <a:latin typeface="CMMI9"/>
                <a:ea typeface="Calibri" panose="020F0502020204030204" pitchFamily="34" charset="0"/>
                <a:cs typeface="CMMI9"/>
              </a:rPr>
              <a:t>m </a:t>
            </a:r>
            <a:r>
              <a:rPr lang="en-US" dirty="0" smtClean="0">
                <a:latin typeface="CMR9"/>
                <a:ea typeface="Calibri" panose="020F0502020204030204" pitchFamily="34" charset="0"/>
                <a:cs typeface="CMR9"/>
              </a:rPr>
              <a:t>from </a:t>
            </a:r>
            <a:r>
              <a:rPr lang="en-US" dirty="0">
                <a:latin typeface="CMR9"/>
                <a:ea typeface="Calibri" panose="020F0502020204030204" pitchFamily="34" charset="0"/>
                <a:cs typeface="CMR9"/>
              </a:rPr>
              <a:t>1 to </a:t>
            </a:r>
            <a:r>
              <a:rPr lang="en-US" dirty="0" smtClean="0">
                <a:latin typeface="CMR9"/>
                <a:ea typeface="Calibri" panose="020F0502020204030204" pitchFamily="34" charset="0"/>
                <a:cs typeface="CMR9"/>
              </a:rPr>
              <a:t>10 in </a:t>
            </a:r>
            <a:r>
              <a:rPr lang="en-US" dirty="0">
                <a:latin typeface="CMR9"/>
                <a:ea typeface="Calibri" panose="020F0502020204030204" pitchFamily="34" charset="0"/>
                <a:cs typeface="CMR9"/>
              </a:rPr>
              <a:t>our experiment.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stretch>
            <a:fillRect/>
          </a:stretch>
        </p:blipFill>
        <p:spPr>
          <a:xfrm>
            <a:off x="4861017" y="1420010"/>
            <a:ext cx="3988015" cy="1510490"/>
          </a:xfrm>
          <a:prstGeom prst="rect">
            <a:avLst/>
          </a:prstGeom>
        </p:spPr>
      </p:pic>
      <p:pic>
        <p:nvPicPr>
          <p:cNvPr id="7" name="Picture 6"/>
          <p:cNvPicPr>
            <a:picLocks noChangeAspect="1"/>
          </p:cNvPicPr>
          <p:nvPr/>
        </p:nvPicPr>
        <p:blipFill>
          <a:blip r:embed="rId4" cstate="print"/>
          <a:stretch>
            <a:fillRect/>
          </a:stretch>
        </p:blipFill>
        <p:spPr>
          <a:xfrm>
            <a:off x="381001" y="4666957"/>
            <a:ext cx="2286000" cy="1268767"/>
          </a:xfrm>
          <a:prstGeom prst="rect">
            <a:avLst/>
          </a:prstGeom>
        </p:spPr>
      </p:pic>
      <p:sp>
        <p:nvSpPr>
          <p:cNvPr id="8" name="TextBox 7"/>
          <p:cNvSpPr txBox="1"/>
          <p:nvPr/>
        </p:nvSpPr>
        <p:spPr>
          <a:xfrm>
            <a:off x="641555" y="5986895"/>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Bad substitutions</a:t>
            </a:r>
            <a:endParaRPr lang="en-US" sz="1800" kern="1200" dirty="0">
              <a:solidFill>
                <a:schemeClr val="tx1"/>
              </a:solidFill>
              <a:latin typeface="+mn-lt"/>
              <a:ea typeface="+mn-ea"/>
              <a:cs typeface="+mn-cs"/>
            </a:endParaRPr>
          </a:p>
        </p:txBody>
      </p:sp>
      <p:pic>
        <p:nvPicPr>
          <p:cNvPr id="9" name="Picture 8"/>
          <p:cNvPicPr>
            <a:picLocks noChangeAspect="1"/>
          </p:cNvPicPr>
          <p:nvPr/>
        </p:nvPicPr>
        <p:blipFill>
          <a:blip r:embed="rId5" cstate="print"/>
          <a:stretch>
            <a:fillRect/>
          </a:stretch>
        </p:blipFill>
        <p:spPr>
          <a:xfrm>
            <a:off x="2812527" y="4489401"/>
            <a:ext cx="6036505" cy="1623878"/>
          </a:xfrm>
          <a:prstGeom prst="rect">
            <a:avLst/>
          </a:prstGeom>
        </p:spPr>
      </p:pic>
      <p:sp>
        <p:nvSpPr>
          <p:cNvPr id="10" name="Title 1"/>
          <p:cNvSpPr>
            <a:spLocks noGrp="1"/>
          </p:cNvSpPr>
          <p:nvPr>
            <p:ph type="title"/>
          </p:nvPr>
        </p:nvSpPr>
        <p:spPr>
          <a:xfrm>
            <a:off x="0" y="228600"/>
            <a:ext cx="9144000" cy="1143000"/>
          </a:xfrm>
        </p:spPr>
        <p:txBody>
          <a:bodyPr/>
          <a:lstStyle/>
          <a:p>
            <a:r>
              <a:rPr lang="en-US" dirty="0" smtClean="0"/>
              <a:t>Query Reformulations using </a:t>
            </a:r>
            <a:r>
              <a:rPr lang="en-US" dirty="0"/>
              <a:t>Anchor Text</a:t>
            </a:r>
          </a:p>
        </p:txBody>
      </p:sp>
      <p:sp>
        <p:nvSpPr>
          <p:cNvPr id="11" name="Rectangle 10"/>
          <p:cNvSpPr/>
          <p:nvPr/>
        </p:nvSpPr>
        <p:spPr>
          <a:xfrm>
            <a:off x="8299514" y="228600"/>
            <a:ext cx="774571" cy="369332"/>
          </a:xfrm>
          <a:prstGeom prst="rect">
            <a:avLst/>
          </a:prstGeom>
        </p:spPr>
        <p:txBody>
          <a:bodyPr wrap="none">
            <a:spAutoFit/>
          </a:bodyPr>
          <a:lstStyle/>
          <a:p>
            <a:r>
              <a:rPr lang="en-US" dirty="0">
                <a:solidFill>
                  <a:srgbClr val="0000FF"/>
                </a:solidFill>
                <a:latin typeface="CMR10"/>
              </a:rPr>
              <a:t>DC10</a:t>
            </a:r>
            <a:endParaRPr lang="en-US" dirty="0"/>
          </a:p>
        </p:txBody>
      </p:sp>
      <p:sp>
        <p:nvSpPr>
          <p:cNvPr id="12" name="Rectangle 11"/>
          <p:cNvSpPr/>
          <p:nvPr/>
        </p:nvSpPr>
        <p:spPr>
          <a:xfrm>
            <a:off x="533400" y="2922262"/>
            <a:ext cx="609600" cy="248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05400" y="2801882"/>
            <a:ext cx="609600" cy="248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07011" y="4356281"/>
            <a:ext cx="609600" cy="248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35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dirty="0" smtClean="0">
                <a:solidFill>
                  <a:srgbClr val="00B050"/>
                </a:solidFill>
              </a:rPr>
              <a:t>Lunch Break [90 </a:t>
            </a:r>
            <a:r>
              <a:rPr lang="en-US" dirty="0">
                <a:solidFill>
                  <a:srgbClr val="00B050"/>
                </a:solidFill>
              </a:rPr>
              <a:t>min</a:t>
            </a:r>
            <a:r>
              <a:rPr lang="en-US" dirty="0" smtClean="0">
                <a:solidFill>
                  <a:srgbClr val="00B050"/>
                </a:solidFill>
              </a:rPr>
              <a:t>]</a:t>
            </a:r>
          </a:p>
          <a:p>
            <a:pPr lvl="1"/>
            <a:r>
              <a:rPr lang="en-US" dirty="0">
                <a:solidFill>
                  <a:srgbClr val="00B050"/>
                </a:solidFill>
              </a:rPr>
              <a:t>Query Expansion by Including Related Concepts [20 min]</a:t>
            </a:r>
          </a:p>
          <a:p>
            <a:pPr lvl="1"/>
            <a:r>
              <a:rPr lang="en-US" dirty="0">
                <a:solidFill>
                  <a:srgbClr val="00B050"/>
                </a:solidFill>
              </a:rPr>
              <a:t>Query Reformulation [30 min]</a:t>
            </a:r>
          </a:p>
          <a:p>
            <a:pPr lvl="1"/>
            <a:r>
              <a:rPr lang="en-US" b="1" dirty="0">
                <a:solidFill>
                  <a:srgbClr val="7030A0"/>
                </a:solidFill>
              </a:rPr>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188551288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of Verbose Queries</a:t>
            </a:r>
            <a:endParaRPr lang="en-US" dirty="0"/>
          </a:p>
        </p:txBody>
      </p:sp>
      <p:sp>
        <p:nvSpPr>
          <p:cNvPr id="3" name="Content Placeholder 2"/>
          <p:cNvSpPr>
            <a:spLocks noGrp="1"/>
          </p:cNvSpPr>
          <p:nvPr>
            <p:ph idx="13"/>
          </p:nvPr>
        </p:nvSpPr>
        <p:spPr/>
        <p:txBody>
          <a:bodyPr>
            <a:normAutofit fontScale="70000" lnSpcReduction="20000"/>
          </a:bodyPr>
          <a:lstStyle/>
          <a:p>
            <a:r>
              <a:rPr lang="en-US" dirty="0" smtClean="0"/>
              <a:t>A verbose query often contain multiple pieces of information.</a:t>
            </a:r>
          </a:p>
          <a:p>
            <a:r>
              <a:rPr lang="en-US" dirty="0" smtClean="0"/>
              <a:t>Rather than reducing or expanding the whole query, it might make more sense to split the query into multiple segments and then process each segment separately.</a:t>
            </a:r>
          </a:p>
          <a:p>
            <a:r>
              <a:rPr lang="en-US" dirty="0" smtClean="0"/>
              <a:t>Consider a long query, like “new ac adapter and battery charger for </a:t>
            </a:r>
            <a:r>
              <a:rPr lang="en-US" dirty="0" err="1" smtClean="0"/>
              <a:t>hp</a:t>
            </a:r>
            <a:r>
              <a:rPr lang="en-US" dirty="0" smtClean="0"/>
              <a:t> pavilion notebook”; it often suffers from zero-recall on </a:t>
            </a:r>
            <a:r>
              <a:rPr lang="en-US" dirty="0" err="1" smtClean="0"/>
              <a:t>ebay</a:t>
            </a:r>
            <a:r>
              <a:rPr lang="en-US" dirty="0" smtClean="0"/>
              <a:t>, a large e-Commerce marketplace but breaking the query into meaningful phrases, such as {new | ac adapter | and | battery charger | for | </a:t>
            </a:r>
            <a:r>
              <a:rPr lang="en-US" dirty="0" err="1" smtClean="0"/>
              <a:t>hp</a:t>
            </a:r>
            <a:r>
              <a:rPr lang="en-US" dirty="0" smtClean="0"/>
              <a:t> pavilion notebook} helps in reformulating the query as new battery charger </a:t>
            </a:r>
            <a:r>
              <a:rPr lang="en-US" dirty="0" err="1" smtClean="0"/>
              <a:t>hp</a:t>
            </a:r>
            <a:r>
              <a:rPr lang="en-US" dirty="0" smtClean="0"/>
              <a:t> pavilion; this shortened query retrieves more </a:t>
            </a:r>
            <a:r>
              <a:rPr lang="en-US" dirty="0"/>
              <a:t>than four thousand </a:t>
            </a:r>
            <a:r>
              <a:rPr lang="en-US" dirty="0" smtClean="0"/>
              <a:t>products. [PSAH13]</a:t>
            </a:r>
          </a:p>
          <a:p>
            <a:r>
              <a:rPr lang="en-US" dirty="0" smtClean="0"/>
              <a:t>In this section, we will study various ways of segmenting long queries.</a:t>
            </a:r>
          </a:p>
        </p:txBody>
      </p:sp>
    </p:spTree>
    <p:extLst>
      <p:ext uri="{BB962C8B-B14F-4D97-AF65-F5344CB8AC3E}">
        <p14:creationId xmlns:p14="http://schemas.microsoft.com/office/powerpoint/2010/main" val="207939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Segmentation of Verbose Queries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85000" lnSpcReduction="20000"/>
              </a:bodyPr>
              <a:lstStyle/>
              <a:p>
                <a:r>
                  <a:rPr lang="en-US" dirty="0" smtClean="0"/>
                  <a:t>Consider a query </a:t>
                </a:r>
                <a14:m>
                  <m:oMath xmlns:m="http://schemas.openxmlformats.org/officeDocument/2006/math">
                    <m:r>
                      <m:rPr>
                        <m:sty m:val="p"/>
                      </m:rPr>
                      <a:rPr lang="en-IN" b="0" i="0" smtClean="0">
                        <a:latin typeface="Cambria Math" panose="02040503050406030204" pitchFamily="18" charset="0"/>
                      </a:rPr>
                      <m:t>Q</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IN"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𝑞</m:t>
                        </m:r>
                      </m:e>
                      <m:sub>
                        <m:r>
                          <a:rPr lang="en-IN"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IN" b="0" i="1" smtClean="0">
                            <a:latin typeface="Cambria Math" panose="02040503050406030204" pitchFamily="18" charset="0"/>
                          </a:rPr>
                          <m:t>𝑞</m:t>
                        </m:r>
                      </m:e>
                      <m:sub>
                        <m:r>
                          <a:rPr lang="en-US" b="0" i="1" smtClean="0">
                            <a:latin typeface="Cambria Math" panose="02040503050406030204" pitchFamily="18" charset="0"/>
                          </a:rPr>
                          <m:t>𝑁</m:t>
                        </m:r>
                      </m:sub>
                    </m:sSub>
                    <m:r>
                      <a:rPr lang="en-US" b="0" i="1" smtClean="0">
                        <a:latin typeface="Cambria Math" panose="02040503050406030204" pitchFamily="18" charset="0"/>
                      </a:rPr>
                      <m:t>}</m:t>
                    </m:r>
                  </m:oMath>
                </a14:m>
                <a:r>
                  <a:rPr lang="en-US" dirty="0" smtClean="0"/>
                  <a:t> consisting of N query tokens. </a:t>
                </a:r>
              </a:p>
              <a:p>
                <a:r>
                  <a:rPr lang="en-US" dirty="0" smtClean="0"/>
                  <a:t>Segmentation is a mapping </a:t>
                </a:r>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r>
                      <a:rPr lang="en-IN"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𝑁</m:t>
                        </m:r>
                      </m:sub>
                    </m:sSub>
                  </m:oMath>
                </a14:m>
                <a:r>
                  <a:rPr lang="en-US" dirty="0" smtClean="0"/>
                  <a:t>, where </a:t>
                </a:r>
                <a14:m>
                  <m:oMath xmlns:m="http://schemas.openxmlformats.org/officeDocument/2006/math">
                    <m:r>
                      <a:rPr lang="en-US" b="0" i="1" smtClean="0">
                        <a:latin typeface="Cambria Math" panose="02040503050406030204" pitchFamily="18" charset="0"/>
                      </a:rPr>
                      <m:t>𝑦</m:t>
                    </m:r>
                  </m:oMath>
                </a14:m>
                <a:r>
                  <a:rPr lang="en-US" dirty="0" smtClean="0"/>
                  <a:t> is a segmentation from the set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𝑁</m:t>
                        </m:r>
                      </m:sub>
                    </m:sSub>
                  </m:oMath>
                </a14:m>
                <a:r>
                  <a:rPr lang="en-US" dirty="0" smtClean="0"/>
                  <a:t>. </a:t>
                </a:r>
              </a:p>
              <a:p>
                <a:r>
                  <a:rPr lang="en-US" dirty="0" smtClean="0"/>
                  <a:t>Since we can either have or not have a segmentation break at each of the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−1</m:t>
                    </m:r>
                  </m:oMath>
                </a14:m>
                <a:r>
                  <a:rPr lang="en-US" dirty="0" smtClean="0"/>
                  <a:t> spaces between </a:t>
                </a:r>
                <a14:m>
                  <m:oMath xmlns:m="http://schemas.openxmlformats.org/officeDocument/2006/math">
                    <m:r>
                      <a:rPr lang="en-US" b="0" i="1" smtClean="0">
                        <a:latin typeface="Cambria Math" panose="02040503050406030204" pitchFamily="18" charset="0"/>
                      </a:rPr>
                      <m:t>𝑁</m:t>
                    </m:r>
                  </m:oMath>
                </a14:m>
                <a:r>
                  <a:rPr lang="en-US" dirty="0" smtClean="0"/>
                  <a:t> tokens,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𝑁</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𝑁</m:t>
                        </m:r>
                        <m:r>
                          <a:rPr lang="en-US" b="0" i="1" smtClean="0">
                            <a:latin typeface="Cambria Math" panose="02040503050406030204" pitchFamily="18" charset="0"/>
                          </a:rPr>
                          <m:t>−1</m:t>
                        </m:r>
                      </m:sup>
                    </m:sSup>
                  </m:oMath>
                </a14:m>
                <a:endParaRPr lang="en-US" dirty="0" smtClean="0"/>
              </a:p>
              <a:p>
                <a:r>
                  <a:rPr lang="en-IN" dirty="0" smtClean="0"/>
                  <a:t>Methods:</a:t>
                </a:r>
              </a:p>
              <a:p>
                <a:pPr lvl="1"/>
                <a:r>
                  <a:rPr lang="en-IN" dirty="0" smtClean="0"/>
                  <a:t>Statistical</a:t>
                </a:r>
              </a:p>
              <a:p>
                <a:pPr lvl="1"/>
                <a:r>
                  <a:rPr lang="en-IN" dirty="0" smtClean="0"/>
                  <a:t>Supervised</a:t>
                </a:r>
              </a:p>
              <a:p>
                <a:pPr lvl="1"/>
                <a:r>
                  <a:rPr lang="en-IN" dirty="0" smtClean="0"/>
                  <a:t>Generative</a:t>
                </a:r>
              </a:p>
              <a:p>
                <a:pPr lvl="1"/>
                <a:r>
                  <a:rPr lang="en-IN" dirty="0" smtClean="0"/>
                  <a:t>NLP-based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1259" t="-2692"/>
                </a:stretch>
              </a:blipFill>
            </p:spPr>
            <p:txBody>
              <a:bodyPr/>
              <a:lstStyle/>
              <a:p>
                <a:r>
                  <a:rPr lang="en-US">
                    <a:noFill/>
                  </a:rPr>
                  <a:t> </a:t>
                </a:r>
              </a:p>
            </p:txBody>
          </p:sp>
        </mc:Fallback>
      </mc:AlternateContent>
    </p:spTree>
    <p:extLst>
      <p:ext uri="{BB962C8B-B14F-4D97-AF65-F5344CB8AC3E}">
        <p14:creationId xmlns:p14="http://schemas.microsoft.com/office/powerpoint/2010/main" val="26665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Statistical Methods for Segmentation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85000" lnSpcReduction="20000"/>
              </a:bodyPr>
              <a:lstStyle/>
              <a:p>
                <a:r>
                  <a:rPr lang="en-IN" dirty="0" smtClean="0"/>
                  <a:t>Based on term frequency or on mutual information (MI) between terms</a:t>
                </a:r>
              </a:p>
              <a:p>
                <a:r>
                  <a:rPr lang="en-IN" dirty="0" smtClean="0"/>
                  <a:t>[JRMG06] uses MI between consecutive pairs of tokens: If MI is below a threshold, insert a segmentation break.</a:t>
                </a:r>
              </a:p>
              <a:p>
                <a:r>
                  <a:rPr lang="en-IN" dirty="0" smtClean="0"/>
                  <a:t>[RMB03] combined frequency count of a segment with MI</a:t>
                </a:r>
              </a:p>
              <a:p>
                <a:pPr marL="342900" lvl="1" indent="-342900">
                  <a:buFont typeface="Arial" pitchFamily="34" charset="0"/>
                  <a:buChar char="•"/>
                </a:pPr>
                <a:r>
                  <a:rPr lang="en-IN" dirty="0" smtClean="0"/>
                  <a:t>[MRGL+11] </a:t>
                </a:r>
              </a:p>
              <a:p>
                <a:pPr marL="742950" lvl="2" indent="-342900"/>
                <a:r>
                  <a:rPr lang="en-IN" dirty="0" smtClean="0"/>
                  <a:t>Find </a:t>
                </a:r>
                <a:r>
                  <a:rPr lang="en-IN" dirty="0" err="1" smtClean="0"/>
                  <a:t>prob</a:t>
                </a:r>
                <a:r>
                  <a:rPr lang="en-IN" dirty="0" smtClean="0"/>
                  <a:t> that </a:t>
                </a:r>
                <a:r>
                  <a:rPr lang="en-IN" dirty="0"/>
                  <a:t>a Multi-word expression (MWE</a:t>
                </a:r>
                <a:r>
                  <a:rPr lang="en-IN" dirty="0" smtClean="0"/>
                  <a:t>) </a:t>
                </a:r>
                <a14:m>
                  <m:oMath xmlns:m="http://schemas.openxmlformats.org/officeDocument/2006/math">
                    <m:r>
                      <a:rPr lang="en-IN" i="1" dirty="0" smtClean="0">
                        <a:latin typeface="Cambria Math" panose="02040503050406030204" pitchFamily="18" charset="0"/>
                      </a:rPr>
                      <m:t>𝑤</m:t>
                    </m:r>
                  </m:oMath>
                </a14:m>
                <a:r>
                  <a:rPr lang="en-IN" dirty="0" smtClean="0"/>
                  <a:t> is a phrase.</a:t>
                </a:r>
              </a:p>
              <a:p>
                <a:pPr marL="742950" lvl="2" indent="-342900"/>
                <a:r>
                  <a:rPr lang="en-IN" dirty="0" smtClean="0"/>
                  <a:t>Given </a:t>
                </a:r>
                <a14:m>
                  <m:oMath xmlns:m="http://schemas.openxmlformats.org/officeDocument/2006/math">
                    <m:r>
                      <a:rPr lang="en-IN" i="1" dirty="0" smtClean="0">
                        <a:latin typeface="Cambria Math" panose="02040503050406030204" pitchFamily="18" charset="0"/>
                      </a:rPr>
                      <m:t>𝑛</m:t>
                    </m:r>
                  </m:oMath>
                </a14:m>
                <a:r>
                  <a:rPr lang="en-IN" dirty="0" smtClean="0"/>
                  <a:t> queries that contain each of the words of </a:t>
                </a:r>
                <a14:m>
                  <m:oMath xmlns:m="http://schemas.openxmlformats.org/officeDocument/2006/math">
                    <m:r>
                      <a:rPr lang="en-IN" i="1" dirty="0" smtClean="0">
                        <a:latin typeface="Cambria Math" panose="02040503050406030204" pitchFamily="18" charset="0"/>
                      </a:rPr>
                      <m:t>𝑤</m:t>
                    </m:r>
                  </m:oMath>
                </a14:m>
                <a:r>
                  <a:rPr lang="en-IN" dirty="0" smtClean="0"/>
                  <a:t>, find </a:t>
                </a:r>
                <a14:m>
                  <m:oMath xmlns:m="http://schemas.openxmlformats.org/officeDocument/2006/math">
                    <m:r>
                      <a:rPr lang="en-IN" i="1" dirty="0" smtClean="0">
                        <a:latin typeface="Cambria Math" panose="02040503050406030204" pitchFamily="18" charset="0"/>
                      </a:rPr>
                      <m:t>𝑚</m:t>
                    </m:r>
                  </m:oMath>
                </a14:m>
                <a:r>
                  <a:rPr lang="en-IN" dirty="0" smtClean="0"/>
                  <a:t> as queries that contain </a:t>
                </a:r>
                <a14:m>
                  <m:oMath xmlns:m="http://schemas.openxmlformats.org/officeDocument/2006/math">
                    <m:r>
                      <a:rPr lang="en-IN" i="1" dirty="0" smtClean="0">
                        <a:latin typeface="Cambria Math" panose="02040503050406030204" pitchFamily="18" charset="0"/>
                      </a:rPr>
                      <m:t>𝑤</m:t>
                    </m:r>
                  </m:oMath>
                </a14:m>
                <a:r>
                  <a:rPr lang="en-IN" dirty="0" smtClean="0"/>
                  <a:t> as a MWE.</a:t>
                </a:r>
              </a:p>
              <a:p>
                <a:pPr marL="742950" lvl="2" indent="-342900"/>
                <a:r>
                  <a:rPr lang="en-US" dirty="0" smtClean="0"/>
                  <a:t>MWE score </a:t>
                </a:r>
                <a:r>
                  <a:rPr lang="en-US" dirty="0"/>
                  <a:t>is computed as </a:t>
                </a:r>
                <a14:m>
                  <m:oMath xmlns:m="http://schemas.openxmlformats.org/officeDocument/2006/math">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𝛿</m:t>
                        </m:r>
                      </m:e>
                    </m:func>
                  </m:oMath>
                </a14:m>
                <a:r>
                  <a:rPr lang="en-US" dirty="0"/>
                  <a:t> where </a:t>
                </a:r>
                <a14:m>
                  <m:oMath xmlns:m="http://schemas.openxmlformats.org/officeDocument/2006/math">
                    <m:r>
                      <a:rPr lang="en-US" i="1">
                        <a:latin typeface="Cambria Math" panose="02040503050406030204" pitchFamily="18" charset="0"/>
                      </a:rPr>
                      <m:t>𝛿</m:t>
                    </m:r>
                  </m:oMath>
                </a14:m>
                <a:r>
                  <a:rPr lang="en-US" dirty="0"/>
                  <a:t> is </a:t>
                </a:r>
                <a:r>
                  <a:rPr lang="en-US" dirty="0" err="1"/>
                  <a:t>Hoeffdings</a:t>
                </a:r>
                <a:r>
                  <a:rPr lang="en-US" dirty="0"/>
                  <a:t>’ upper bound on </a:t>
                </a:r>
                <a:r>
                  <a:rPr lang="en-US" dirty="0" err="1"/>
                  <a:t>prob</a:t>
                </a:r>
                <a:r>
                  <a:rPr lang="en-US" dirty="0"/>
                  <a:t> that using </a:t>
                </a:r>
                <a:r>
                  <a:rPr lang="en-US" dirty="0" smtClean="0"/>
                  <a:t>bag of words </a:t>
                </a:r>
                <a:r>
                  <a:rPr lang="en-US" dirty="0"/>
                  <a:t>model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𝑚</m:t>
                    </m:r>
                  </m:oMath>
                </a14:m>
                <a:r>
                  <a:rPr lang="en-US" dirty="0"/>
                  <a:t> queries may contain </a:t>
                </a:r>
                <a14:m>
                  <m:oMath xmlns:m="http://schemas.openxmlformats.org/officeDocument/2006/math">
                    <m:r>
                      <a:rPr lang="en-US" i="1" dirty="0" smtClean="0">
                        <a:latin typeface="Cambria Math" panose="02040503050406030204" pitchFamily="18" charset="0"/>
                      </a:rPr>
                      <m:t>𝑤</m:t>
                    </m:r>
                  </m:oMath>
                </a14:m>
                <a:r>
                  <a:rPr lang="en-US" dirty="0"/>
                  <a:t> as MWE.</a:t>
                </a:r>
              </a:p>
              <a:p>
                <a:endParaRPr lang="en-IN" dirty="0" smtClean="0"/>
              </a:p>
              <a:p>
                <a:endParaRPr lang="en-IN"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a:stretch>
                  <a:fillRect l="-1259" t="-2692" r="-1185"/>
                </a:stretch>
              </a:blipFill>
            </p:spPr>
            <p:txBody>
              <a:bodyPr/>
              <a:lstStyle/>
              <a:p>
                <a:r>
                  <a:rPr lang="en-US">
                    <a:noFill/>
                  </a:rPr>
                  <a:t> </a:t>
                </a:r>
              </a:p>
            </p:txBody>
          </p:sp>
        </mc:Fallback>
      </mc:AlternateContent>
    </p:spTree>
    <p:extLst>
      <p:ext uri="{BB962C8B-B14F-4D97-AF65-F5344CB8AC3E}">
        <p14:creationId xmlns:p14="http://schemas.microsoft.com/office/powerpoint/2010/main" val="207690531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Statistical </a:t>
            </a:r>
            <a:r>
              <a:rPr lang="en-US" dirty="0" smtClean="0"/>
              <a:t>Segmentation </a:t>
            </a:r>
            <a:r>
              <a:rPr lang="en-US" dirty="0"/>
              <a:t>using </a:t>
            </a:r>
            <a:r>
              <a:rPr lang="en-US" dirty="0" smtClean="0"/>
              <a:t>Category-wise n-Gram Frequencies</a:t>
            </a:r>
            <a:endParaRPr lang="en-US" dirty="0"/>
          </a:p>
        </p:txBody>
      </p:sp>
      <p:sp>
        <p:nvSpPr>
          <p:cNvPr id="3" name="Content Placeholder 2"/>
          <p:cNvSpPr>
            <a:spLocks noGrp="1"/>
          </p:cNvSpPr>
          <p:nvPr>
            <p:ph idx="13"/>
          </p:nvPr>
        </p:nvSpPr>
        <p:spPr>
          <a:xfrm>
            <a:off x="533400" y="1556266"/>
            <a:ext cx="3810000" cy="4724399"/>
          </a:xfrm>
        </p:spPr>
        <p:txBody>
          <a:bodyPr>
            <a:normAutofit fontScale="62500" lnSpcReduction="20000"/>
          </a:bodyPr>
          <a:lstStyle/>
          <a:p>
            <a:r>
              <a:rPr lang="en-US" dirty="0" err="1" smtClean="0"/>
              <a:t>QSegment</a:t>
            </a:r>
            <a:r>
              <a:rPr lang="en-US" dirty="0" smtClean="0"/>
              <a:t> focuses on domain-specific segmentation of e-commerce queries using frequency data from query log and product titles.</a:t>
            </a:r>
          </a:p>
          <a:p>
            <a:r>
              <a:rPr lang="en-US" dirty="0" smtClean="0"/>
              <a:t>Recent efforts use Wikipedia titles to find noun phrases and then perform segmentation. But this can’t be used for e-commerce (for new products, products without a wiki page).</a:t>
            </a:r>
          </a:p>
          <a:p>
            <a:r>
              <a:rPr lang="en-US" dirty="0" smtClean="0"/>
              <a:t>Different phrases in a query are permuted more often in an e-commerce query vs web query.</a:t>
            </a:r>
          </a:p>
          <a:p>
            <a:endParaRPr lang="en-US" dirty="0" smtClean="0"/>
          </a:p>
          <a:p>
            <a:endParaRPr lang="en-US" dirty="0" smtClean="0"/>
          </a:p>
          <a:p>
            <a:endParaRPr lang="en-US" dirty="0"/>
          </a:p>
        </p:txBody>
      </p:sp>
      <p:sp>
        <p:nvSpPr>
          <p:cNvPr id="4" name="Rectangle 3"/>
          <p:cNvSpPr/>
          <p:nvPr/>
        </p:nvSpPr>
        <p:spPr>
          <a:xfrm>
            <a:off x="8192565" y="43934"/>
            <a:ext cx="918778" cy="369332"/>
          </a:xfrm>
          <a:prstGeom prst="rect">
            <a:avLst/>
          </a:prstGeom>
        </p:spPr>
        <p:txBody>
          <a:bodyPr wrap="none">
            <a:spAutoFit/>
          </a:bodyPr>
          <a:lstStyle/>
          <a:p>
            <a:r>
              <a:rPr lang="en-US" dirty="0"/>
              <a:t>PSAH13</a:t>
            </a:r>
          </a:p>
        </p:txBody>
      </p:sp>
      <p:pic>
        <p:nvPicPr>
          <p:cNvPr id="5" name="Picture 4"/>
          <p:cNvPicPr/>
          <p:nvPr/>
        </p:nvPicPr>
        <p:blipFill>
          <a:blip r:embed="rId2" cstate="print"/>
          <a:stretch>
            <a:fillRect/>
          </a:stretch>
        </p:blipFill>
        <p:spPr>
          <a:xfrm>
            <a:off x="4882310" y="1676400"/>
            <a:ext cx="3310255" cy="3721735"/>
          </a:xfrm>
          <a:prstGeom prst="rect">
            <a:avLst/>
          </a:prstGeom>
        </p:spPr>
      </p:pic>
    </p:spTree>
    <p:extLst>
      <p:ext uri="{BB962C8B-B14F-4D97-AF65-F5344CB8AC3E}">
        <p14:creationId xmlns:p14="http://schemas.microsoft.com/office/powerpoint/2010/main" val="83530323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Statistical </a:t>
            </a:r>
            <a:r>
              <a:rPr lang="en-US" dirty="0" smtClean="0"/>
              <a:t>Segmentation </a:t>
            </a:r>
            <a:r>
              <a:rPr lang="en-US" dirty="0"/>
              <a:t>using </a:t>
            </a:r>
            <a:r>
              <a:rPr lang="en-US" dirty="0" smtClean="0"/>
              <a:t>Category-wise n-Gram Frequencies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0"/>
                <a:ext cx="8229600" cy="2819400"/>
              </a:xfrm>
            </p:spPr>
            <p:txBody>
              <a:bodyPr>
                <a:normAutofit fontScale="70000" lnSpcReduction="20000"/>
              </a:bodyPr>
              <a:lstStyle/>
              <a:p>
                <a:r>
                  <a:rPr lang="en-US" dirty="0" smtClean="0"/>
                  <a:t>Segmentation model: </a:t>
                </a:r>
              </a:p>
              <a:p>
                <a:endParaRPr lang="en-US" dirty="0"/>
              </a:p>
              <a:p>
                <a:r>
                  <a:rPr lang="en-US" dirty="0" smtClean="0"/>
                  <a:t>Each product belongs to a category. Let </a:t>
                </a:r>
                <a14:m>
                  <m:oMath xmlns:m="http://schemas.openxmlformats.org/officeDocument/2006/math">
                    <m:r>
                      <a:rPr lang="en-US" b="0" i="1" smtClean="0">
                        <a:latin typeface="Cambria Math" panose="02040503050406030204" pitchFamily="18" charset="0"/>
                      </a:rPr>
                      <m:t>𝑆</m:t>
                    </m:r>
                  </m:oMath>
                </a14:m>
                <a:r>
                  <a:rPr lang="en-US" dirty="0" smtClean="0"/>
                  <a:t> be set of results for </a:t>
                </a:r>
                <a14:m>
                  <m:oMath xmlns:m="http://schemas.openxmlformats.org/officeDocument/2006/math">
                    <m:r>
                      <a:rPr lang="en-US" b="0" i="1" smtClean="0">
                        <a:latin typeface="Cambria Math" panose="02040503050406030204" pitchFamily="18" charset="0"/>
                      </a:rPr>
                      <m:t>𝑞</m:t>
                    </m:r>
                  </m:oMath>
                </a14:m>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oMath>
                </a14:m>
                <a:r>
                  <a:rPr lang="en-US" dirty="0" smtClean="0"/>
                  <a:t> is recall distribution of query. Let R be set of results in which user clicks.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𝑅</m:t>
                        </m:r>
                      </m:sub>
                    </m:sSub>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oMath>
                </a14:m>
                <a:r>
                  <a:rPr lang="en-US" dirty="0" smtClean="0"/>
                  <a:t> is the user intent distribution.</a:t>
                </a:r>
              </a:p>
              <a:p>
                <a:r>
                  <a:rPr lang="en-US" dirty="0" smtClean="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m:t>
                        </m:r>
                      </m:sub>
                    </m:sSub>
                  </m:oMath>
                </a14:m>
                <a:r>
                  <a:rPr lang="en-US" dirty="0" smtClean="0"/>
                  <a:t> be one of the segmented forms of </a:t>
                </a:r>
                <a14:m>
                  <m:oMath xmlns:m="http://schemas.openxmlformats.org/officeDocument/2006/math">
                    <m:r>
                      <a:rPr lang="en-US" b="0" i="1" smtClean="0">
                        <a:latin typeface="Cambria Math" panose="02040503050406030204" pitchFamily="18" charset="0"/>
                      </a:rPr>
                      <m:t>𝑞</m:t>
                    </m:r>
                  </m:oMath>
                </a14:m>
                <a:r>
                  <a:rPr lang="en-US" dirty="0" smtClean="0"/>
                  <a:t>. User intent score is </a:t>
                </a:r>
                <a14:m>
                  <m:oMath xmlns:m="http://schemas.openxmlformats.org/officeDocument/2006/math">
                    <m:r>
                      <a:rPr lang="en-US" b="0" i="1" smtClean="0">
                        <a:latin typeface="Cambria Math" panose="02040503050406030204" pitchFamily="18" charset="0"/>
                      </a:rPr>
                      <m:t>𝐾𝐿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𝑅</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r>
                      <a:rPr lang="en-US" b="0" i="1" smtClean="0">
                        <a:latin typeface="Cambria Math" panose="02040503050406030204" pitchFamily="18" charset="0"/>
                      </a:rPr>
                      <m:t>)−</m:t>
                    </m:r>
                    <m:r>
                      <a:rPr lang="en-US" b="0" i="1" smtClean="0">
                        <a:latin typeface="Cambria Math" panose="02040503050406030204" pitchFamily="18" charset="0"/>
                      </a:rPr>
                      <m:t>𝐾𝐿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𝑅</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m:t>
                        </m:r>
                      </m:sub>
                    </m:sSub>
                    <m:r>
                      <a:rPr lang="en-US" b="0" i="1" smtClean="0">
                        <a:latin typeface="Cambria Math" panose="02040503050406030204" pitchFamily="18" charset="0"/>
                      </a:rPr>
                      <m:t>))</m:t>
                    </m:r>
                  </m:oMath>
                </a14:m>
                <a:endParaRPr lang="en-US" dirty="0" smtClean="0"/>
              </a:p>
              <a:p>
                <a:r>
                  <a:rPr lang="en-US" dirty="0"/>
                  <a:t>MI baseline computes MI at different segment boundary and based on that finds the best segmentation.</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0"/>
                <a:ext cx="8229600" cy="2819400"/>
              </a:xfrm>
              <a:blipFill rotWithShape="0">
                <a:blip r:embed="rId2"/>
                <a:stretch>
                  <a:fillRect l="-815" t="-3672" r="-741" b="-2808"/>
                </a:stretch>
              </a:blipFill>
            </p:spPr>
            <p:txBody>
              <a:bodyPr/>
              <a:lstStyle/>
              <a:p>
                <a:r>
                  <a:rPr lang="en-US">
                    <a:noFill/>
                  </a:rPr>
                  <a:t> </a:t>
                </a:r>
              </a:p>
            </p:txBody>
          </p:sp>
        </mc:Fallback>
      </mc:AlternateContent>
      <p:sp>
        <p:nvSpPr>
          <p:cNvPr id="4" name="Rectangle 3"/>
          <p:cNvSpPr/>
          <p:nvPr/>
        </p:nvSpPr>
        <p:spPr>
          <a:xfrm>
            <a:off x="8192565" y="43934"/>
            <a:ext cx="918778" cy="369332"/>
          </a:xfrm>
          <a:prstGeom prst="rect">
            <a:avLst/>
          </a:prstGeom>
        </p:spPr>
        <p:txBody>
          <a:bodyPr wrap="none">
            <a:spAutoFit/>
          </a:bodyPr>
          <a:lstStyle/>
          <a:p>
            <a:r>
              <a:rPr lang="en-US" dirty="0"/>
              <a:t>PSAH13</a:t>
            </a:r>
          </a:p>
        </p:txBody>
      </p:sp>
      <p:pic>
        <p:nvPicPr>
          <p:cNvPr id="5" name="Picture 4"/>
          <p:cNvPicPr/>
          <p:nvPr/>
        </p:nvPicPr>
        <p:blipFill>
          <a:blip r:embed="rId3" cstate="print"/>
          <a:stretch>
            <a:fillRect/>
          </a:stretch>
        </p:blipFill>
        <p:spPr>
          <a:xfrm>
            <a:off x="4245405" y="1352550"/>
            <a:ext cx="3962400" cy="738981"/>
          </a:xfrm>
          <a:prstGeom prst="rect">
            <a:avLst/>
          </a:prstGeom>
        </p:spPr>
      </p:pic>
      <p:pic>
        <p:nvPicPr>
          <p:cNvPr id="6" name="Picture 5"/>
          <p:cNvPicPr/>
          <p:nvPr/>
        </p:nvPicPr>
        <p:blipFill>
          <a:blip r:embed="rId4" cstate="print"/>
          <a:stretch>
            <a:fillRect/>
          </a:stretch>
        </p:blipFill>
        <p:spPr>
          <a:xfrm>
            <a:off x="76200" y="4448015"/>
            <a:ext cx="4169205" cy="1876585"/>
          </a:xfrm>
          <a:prstGeom prst="rect">
            <a:avLst/>
          </a:prstGeom>
        </p:spPr>
      </p:pic>
      <p:pic>
        <p:nvPicPr>
          <p:cNvPr id="8" name="Picture 7"/>
          <p:cNvPicPr/>
          <p:nvPr/>
        </p:nvPicPr>
        <p:blipFill>
          <a:blip r:embed="rId5" cstate="print"/>
          <a:stretch>
            <a:fillRect/>
          </a:stretch>
        </p:blipFill>
        <p:spPr>
          <a:xfrm>
            <a:off x="4343400" y="4448014"/>
            <a:ext cx="4695825" cy="1876585"/>
          </a:xfrm>
          <a:prstGeom prst="rect">
            <a:avLst/>
          </a:prstGeom>
        </p:spPr>
      </p:pic>
    </p:spTree>
    <p:extLst>
      <p:ext uri="{BB962C8B-B14F-4D97-AF65-F5344CB8AC3E}">
        <p14:creationId xmlns:p14="http://schemas.microsoft.com/office/powerpoint/2010/main" val="71566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Supervised Segmentation using Decision-boundary, Context and Dependency Features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0"/>
                <a:ext cx="8077200" cy="4754563"/>
              </a:xfrm>
            </p:spPr>
            <p:txBody>
              <a:bodyPr>
                <a:normAutofit fontScale="77500" lnSpcReduction="20000"/>
              </a:bodyPr>
              <a:lstStyle/>
              <a:p>
                <a:r>
                  <a:rPr lang="en-US" dirty="0" smtClean="0"/>
                  <a:t>Unsupervised approaches</a:t>
                </a:r>
              </a:p>
              <a:p>
                <a:pPr lvl="1"/>
                <a:r>
                  <a:rPr lang="en-US" dirty="0" smtClean="0"/>
                  <a:t>Combine frequency count of a segment and mutual information between pairs of words in the segment in a heuristic scoring function [RMB03]</a:t>
                </a:r>
              </a:p>
              <a:p>
                <a:pPr lvl="2"/>
                <a:r>
                  <a:rPr lang="en-US" dirty="0"/>
                  <a:t>Drawback</a:t>
                </a:r>
                <a:r>
                  <a:rPr lang="en-US" dirty="0" smtClean="0"/>
                  <a:t>: Heavy dependence on corpus statistics.</a:t>
                </a:r>
              </a:p>
              <a:p>
                <a:pPr lvl="1"/>
                <a:r>
                  <a:rPr lang="en-US" dirty="0" smtClean="0"/>
                  <a:t>Use MI between </a:t>
                </a:r>
                <a:r>
                  <a:rPr lang="en-US" dirty="0"/>
                  <a:t>pairs of tokens as the </a:t>
                </a:r>
                <a:r>
                  <a:rPr lang="en-US" dirty="0" smtClean="0"/>
                  <a:t>sole factor </a:t>
                </a:r>
                <a:r>
                  <a:rPr lang="en-US" dirty="0"/>
                  <a:t>in deciding on segmentation breaks. If the </a:t>
                </a:r>
                <a:r>
                  <a:rPr lang="en-US" dirty="0" smtClean="0"/>
                  <a:t>MI is </a:t>
                </a:r>
                <a:r>
                  <a:rPr lang="en-US" dirty="0"/>
                  <a:t>above a threshold (optimized on a small </a:t>
                </a:r>
                <a:r>
                  <a:rPr lang="en-US" dirty="0" smtClean="0"/>
                  <a:t>training set</a:t>
                </a:r>
                <a:r>
                  <a:rPr lang="en-US" dirty="0"/>
                  <a:t>), the pair of tokens is joined in a segment. </a:t>
                </a:r>
                <a:r>
                  <a:rPr lang="en-US" dirty="0" smtClean="0"/>
                  <a:t>Otherwise, a </a:t>
                </a:r>
                <a:r>
                  <a:rPr lang="en-US" dirty="0"/>
                  <a:t>segmentation break is made</a:t>
                </a:r>
                <a:r>
                  <a:rPr lang="en-US" dirty="0" smtClean="0"/>
                  <a:t>.[JRMG06]</a:t>
                </a:r>
              </a:p>
              <a:p>
                <a:pPr lvl="2"/>
                <a:r>
                  <a:rPr lang="en-US" dirty="0" smtClean="0"/>
                  <a:t>Drawback: Cannot model dependencies beyond the pair of words</a:t>
                </a:r>
              </a:p>
              <a:p>
                <a:r>
                  <a:rPr lang="en-US" dirty="0" smtClean="0"/>
                  <a:t>Supervised approach</a:t>
                </a:r>
              </a:p>
              <a:p>
                <a:pPr lvl="1"/>
                <a:r>
                  <a:rPr lang="en-US" dirty="0" smtClean="0"/>
                  <a:t>SVM is trained using features generated </a:t>
                </a:r>
                <a:r>
                  <a:rPr lang="en-US" dirty="0"/>
                  <a:t>from a window of 6</a:t>
                </a:r>
                <a:r>
                  <a:rPr lang="en-US" dirty="0" smtClean="0"/>
                  <a:t> </a:t>
                </a:r>
                <a:r>
                  <a:rPr lang="en-US" dirty="0"/>
                  <a:t>tokens in the query. </a:t>
                </a:r>
                <a14:m>
                  <m:oMath xmlns:m="http://schemas.openxmlformats.org/officeDocument/2006/math">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2</m:t>
                            </m:r>
                          </m:sub>
                        </m:sSub>
                      </m:sub>
                    </m:sSub>
                    <m:r>
                      <a:rPr lang="en-US" i="1">
                        <a:latin typeface="Cambria Math" panose="02040503050406030204" pitchFamily="18" charset="0"/>
                      </a:rPr>
                      <m:t>, </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𝐿</m:t>
                            </m:r>
                          </m:sub>
                        </m:sSub>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𝐿</m:t>
                            </m:r>
                          </m:sub>
                        </m:sSub>
                      </m:e>
                      <m:sub>
                        <m:r>
                          <a:rPr lang="en-US" i="1">
                            <a:latin typeface="Cambria Math" panose="02040503050406030204" pitchFamily="18" charset="0"/>
                          </a:rPr>
                          <m:t>0</m:t>
                        </m:r>
                      </m:sub>
                    </m:sSub>
                    <m:r>
                      <a:rPr lang="en-US" i="1">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m:t>
                            </m:r>
                          </m:sub>
                        </m:sSub>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sub>
                    </m:sSub>
                    <m:r>
                      <a:rPr lang="en-US" i="1">
                        <a:latin typeface="Cambria Math" panose="02040503050406030204" pitchFamily="18" charset="0"/>
                      </a:rPr>
                      <m:t>, …}</m:t>
                    </m:r>
                  </m:oMath>
                </a14:m>
                <a:endParaRPr lang="en-US" dirty="0"/>
              </a:p>
              <a:p>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0"/>
                <a:ext cx="8077200" cy="4754563"/>
              </a:xfrm>
              <a:blipFill rotWithShape="0">
                <a:blip r:embed="rId2"/>
                <a:stretch>
                  <a:fillRect l="-1057" t="-2308"/>
                </a:stretch>
              </a:blipFill>
            </p:spPr>
            <p:txBody>
              <a:bodyPr/>
              <a:lstStyle/>
              <a:p>
                <a:r>
                  <a:rPr lang="en-US">
                    <a:noFill/>
                  </a:rPr>
                  <a:t> </a:t>
                </a:r>
              </a:p>
            </p:txBody>
          </p:sp>
        </mc:Fallback>
      </mc:AlternateContent>
      <p:sp>
        <p:nvSpPr>
          <p:cNvPr id="4" name="Rectangle 3"/>
          <p:cNvSpPr/>
          <p:nvPr/>
        </p:nvSpPr>
        <p:spPr>
          <a:xfrm>
            <a:off x="8229600" y="43934"/>
            <a:ext cx="746230" cy="369332"/>
          </a:xfrm>
          <a:prstGeom prst="rect">
            <a:avLst/>
          </a:prstGeom>
        </p:spPr>
        <p:txBody>
          <a:bodyPr wrap="none">
            <a:spAutoFit/>
          </a:bodyPr>
          <a:lstStyle/>
          <a:p>
            <a:r>
              <a:rPr lang="en-US" dirty="0"/>
              <a:t>BW07</a:t>
            </a:r>
          </a:p>
        </p:txBody>
      </p:sp>
    </p:spTree>
    <p:extLst>
      <p:ext uri="{BB962C8B-B14F-4D97-AF65-F5344CB8AC3E}">
        <p14:creationId xmlns:p14="http://schemas.microsoft.com/office/powerpoint/2010/main" val="185553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Supervised Segmentation using Decision-boundary, Context and Dependency Features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3200400"/>
                <a:ext cx="8153400" cy="3048000"/>
              </a:xfrm>
            </p:spPr>
            <p:txBody>
              <a:bodyPr>
                <a:normAutofit fontScale="55000" lnSpcReduction="20000"/>
              </a:bodyPr>
              <a:lstStyle/>
              <a:p>
                <a:r>
                  <a:rPr lang="en-US" dirty="0" smtClean="0"/>
                  <a:t>Decision boundary features (as described in tables above)</a:t>
                </a:r>
              </a:p>
              <a:p>
                <a:r>
                  <a:rPr lang="en-US" dirty="0" smtClean="0"/>
                  <a:t>Context features</a:t>
                </a:r>
              </a:p>
              <a:p>
                <a:pPr lvl="1"/>
                <a:r>
                  <a:rPr lang="en-US" dirty="0" smtClean="0"/>
                  <a:t>Features to indicate what parts of the size-6 window are available.</a:t>
                </a:r>
              </a:p>
              <a:p>
                <a:pPr lvl="1"/>
                <a:r>
                  <a:rPr lang="en-US" dirty="0" smtClean="0"/>
                  <a:t>Token-level, pairwise, trigram and </a:t>
                </a:r>
                <a:r>
                  <a:rPr lang="en-US" dirty="0" err="1" smtClean="0"/>
                  <a:t>fourgram</a:t>
                </a:r>
                <a:r>
                  <a:rPr lang="en-US" dirty="0" smtClean="0"/>
                  <a:t> counts for all subsequences in the size-6 window</a:t>
                </a:r>
              </a:p>
              <a:p>
                <a:r>
                  <a:rPr lang="en-US" dirty="0" smtClean="0"/>
                  <a:t>Dependency features</a:t>
                </a:r>
              </a:p>
              <a:p>
                <a:pPr lvl="1"/>
                <a:r>
                  <a:rPr lang="en-US" dirty="0" smtClean="0"/>
                  <a:t>Pairwise counts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sub>
                    </m:sSub>
                  </m:oMath>
                </a14:m>
                <a:r>
                  <a:rPr lang="en-US" dirty="0" smtClean="0"/>
                  <a:t>; and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1</m:t>
                            </m:r>
                          </m:sub>
                        </m:sSub>
                      </m:sub>
                    </m:sSub>
                  </m:oMath>
                </a14:m>
                <a:r>
                  <a:rPr lang="en-US" dirty="0" smtClean="0"/>
                  <a:t>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sub>
                    </m:sSub>
                  </m:oMath>
                </a14:m>
                <a:endParaRPr lang="en-US" dirty="0" smtClean="0"/>
              </a:p>
              <a:p>
                <a:r>
                  <a:rPr lang="en-US" dirty="0" smtClean="0"/>
                  <a:t>Results</a:t>
                </a:r>
              </a:p>
              <a:p>
                <a:pPr lvl="1"/>
                <a:r>
                  <a:rPr lang="en-US" dirty="0" smtClean="0"/>
                  <a:t>Basic Decision boundary features include the counts used in computing MI</a:t>
                </a:r>
              </a:p>
              <a:p>
                <a:pPr lvl="1"/>
                <a:r>
                  <a:rPr lang="en-US" dirty="0" smtClean="0"/>
                  <a:t>MI approach </a:t>
                </a:r>
                <a:r>
                  <a:rPr lang="en-US" dirty="0"/>
                  <a:t>is the </a:t>
                </a:r>
                <a:r>
                  <a:rPr lang="en-US" dirty="0" smtClean="0"/>
                  <a:t>[</a:t>
                </a:r>
                <a:r>
                  <a:rPr lang="en-US" dirty="0"/>
                  <a:t>JRMG06</a:t>
                </a:r>
                <a:r>
                  <a:rPr lang="en-US" dirty="0" smtClean="0"/>
                  <a:t>] approach.</a:t>
                </a:r>
              </a:p>
              <a:p>
                <a:pPr lvl="1"/>
                <a:r>
                  <a:rPr lang="en-US" dirty="0" err="1" smtClean="0"/>
                  <a:t>Seg-Acc</a:t>
                </a:r>
                <a:r>
                  <a:rPr lang="en-US" dirty="0" smtClean="0"/>
                  <a:t> is Segmentation decision accuracy; </a:t>
                </a:r>
                <a:r>
                  <a:rPr lang="en-US" dirty="0" err="1" smtClean="0"/>
                  <a:t>Qry-Acc</a:t>
                </a:r>
                <a:r>
                  <a:rPr lang="en-US" dirty="0" smtClean="0"/>
                  <a:t> is Query Segmentation accuracy</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3200400"/>
                <a:ext cx="8153400" cy="3048000"/>
              </a:xfrm>
              <a:blipFill rotWithShape="0">
                <a:blip r:embed="rId2" cstate="print"/>
                <a:stretch>
                  <a:fillRect l="-448" t="-2600"/>
                </a:stretch>
              </a:blipFill>
            </p:spPr>
            <p:txBody>
              <a:bodyPr/>
              <a:lstStyle/>
              <a:p>
                <a:r>
                  <a:rPr lang="en-US">
                    <a:noFill/>
                  </a:rPr>
                  <a:t> </a:t>
                </a:r>
              </a:p>
            </p:txBody>
          </p:sp>
        </mc:Fallback>
      </mc:AlternateContent>
      <p:sp>
        <p:nvSpPr>
          <p:cNvPr id="4" name="Rectangle 3"/>
          <p:cNvSpPr/>
          <p:nvPr/>
        </p:nvSpPr>
        <p:spPr>
          <a:xfrm>
            <a:off x="8229600" y="43934"/>
            <a:ext cx="746230" cy="369332"/>
          </a:xfrm>
          <a:prstGeom prst="rect">
            <a:avLst/>
          </a:prstGeom>
        </p:spPr>
        <p:txBody>
          <a:bodyPr wrap="none">
            <a:spAutoFit/>
          </a:bodyPr>
          <a:lstStyle/>
          <a:p>
            <a:r>
              <a:rPr lang="en-US" dirty="0"/>
              <a:t>BW07</a:t>
            </a:r>
          </a:p>
        </p:txBody>
      </p:sp>
      <p:pic>
        <p:nvPicPr>
          <p:cNvPr id="6" name="Picture 5"/>
          <p:cNvPicPr/>
          <p:nvPr/>
        </p:nvPicPr>
        <p:blipFill>
          <a:blip r:embed="rId3" cstate="print"/>
          <a:stretch>
            <a:fillRect/>
          </a:stretch>
        </p:blipFill>
        <p:spPr>
          <a:xfrm>
            <a:off x="76200" y="1556266"/>
            <a:ext cx="2866390" cy="1345565"/>
          </a:xfrm>
          <a:prstGeom prst="rect">
            <a:avLst/>
          </a:prstGeom>
        </p:spPr>
      </p:pic>
      <p:pic>
        <p:nvPicPr>
          <p:cNvPr id="7" name="Picture 6"/>
          <p:cNvPicPr/>
          <p:nvPr/>
        </p:nvPicPr>
        <p:blipFill>
          <a:blip r:embed="rId4" cstate="print"/>
          <a:stretch>
            <a:fillRect/>
          </a:stretch>
        </p:blipFill>
        <p:spPr>
          <a:xfrm>
            <a:off x="2936240" y="1219200"/>
            <a:ext cx="2931160" cy="1980565"/>
          </a:xfrm>
          <a:prstGeom prst="rect">
            <a:avLst/>
          </a:prstGeom>
        </p:spPr>
      </p:pic>
      <p:pic>
        <p:nvPicPr>
          <p:cNvPr id="8" name="Picture 7"/>
          <p:cNvPicPr>
            <a:picLocks noChangeAspect="1"/>
          </p:cNvPicPr>
          <p:nvPr/>
        </p:nvPicPr>
        <p:blipFill>
          <a:blip r:embed="rId5" cstate="print"/>
          <a:stretch>
            <a:fillRect/>
          </a:stretch>
        </p:blipFill>
        <p:spPr>
          <a:xfrm>
            <a:off x="5840465" y="1676400"/>
            <a:ext cx="3303535" cy="1152122"/>
          </a:xfrm>
          <a:prstGeom prst="rect">
            <a:avLst/>
          </a:prstGeom>
        </p:spPr>
      </p:pic>
    </p:spTree>
    <p:extLst>
      <p:ext uri="{BB962C8B-B14F-4D97-AF65-F5344CB8AC3E}">
        <p14:creationId xmlns:p14="http://schemas.microsoft.com/office/powerpoint/2010/main" val="283791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Average Click Positions for Different Query Types</a:t>
            </a:r>
            <a:endParaRPr lang="en-US" dirty="0"/>
          </a:p>
        </p:txBody>
      </p:sp>
      <p:pic>
        <p:nvPicPr>
          <p:cNvPr id="4" name="Content Placeholder 3"/>
          <p:cNvPicPr>
            <a:picLocks noGrp="1" noChangeAspect="1"/>
          </p:cNvPicPr>
          <p:nvPr>
            <p:ph idx="13"/>
          </p:nvPr>
        </p:nvPicPr>
        <p:blipFill>
          <a:blip r:embed="rId2" cstate="print"/>
          <a:stretch>
            <a:fillRect/>
          </a:stretch>
        </p:blipFill>
        <p:spPr>
          <a:xfrm>
            <a:off x="1974713" y="1371600"/>
            <a:ext cx="5194573" cy="4754563"/>
          </a:xfrm>
          <a:prstGeom prst="rect">
            <a:avLst/>
          </a:prstGeom>
        </p:spPr>
      </p:pic>
      <p:sp>
        <p:nvSpPr>
          <p:cNvPr id="6" name="Rectangle 5"/>
          <p:cNvSpPr/>
          <p:nvPr/>
        </p:nvSpPr>
        <p:spPr>
          <a:xfrm>
            <a:off x="228600" y="6126163"/>
            <a:ext cx="1790875" cy="369332"/>
          </a:xfrm>
          <a:prstGeom prst="rect">
            <a:avLst/>
          </a:prstGeom>
        </p:spPr>
        <p:txBody>
          <a:bodyPr wrap="none">
            <a:spAutoFit/>
          </a:bodyPr>
          <a:lstStyle/>
          <a:p>
            <a:r>
              <a:rPr lang="en-US" dirty="0" smtClean="0"/>
              <a:t>SH=short queries</a:t>
            </a:r>
            <a:endParaRPr lang="en-US" dirty="0"/>
          </a:p>
        </p:txBody>
      </p:sp>
      <p:sp>
        <p:nvSpPr>
          <p:cNvPr id="7" name="Rectangle 6"/>
          <p:cNvSpPr/>
          <p:nvPr/>
        </p:nvSpPr>
        <p:spPr>
          <a:xfrm>
            <a:off x="8305926" y="195943"/>
            <a:ext cx="761747" cy="369332"/>
          </a:xfrm>
          <a:prstGeom prst="rect">
            <a:avLst/>
          </a:prstGeom>
        </p:spPr>
        <p:txBody>
          <a:bodyPr wrap="none">
            <a:spAutoFit/>
          </a:bodyPr>
          <a:lstStyle/>
          <a:p>
            <a:r>
              <a:rPr lang="en-US" dirty="0">
                <a:solidFill>
                  <a:srgbClr val="0000FF"/>
                </a:solidFill>
                <a:latin typeface="CMR10"/>
              </a:rPr>
              <a:t>BC09</a:t>
            </a:r>
            <a:endParaRPr lang="en-US" dirty="0"/>
          </a:p>
        </p:txBody>
      </p:sp>
    </p:spTree>
    <p:extLst>
      <p:ext uri="{BB962C8B-B14F-4D97-AF65-F5344CB8AC3E}">
        <p14:creationId xmlns:p14="http://schemas.microsoft.com/office/powerpoint/2010/main" val="206773535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Unsupervised Segmentation Using Generative Language Models and Wikipedia</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70000" lnSpcReduction="20000"/>
              </a:bodyPr>
              <a:lstStyle/>
              <a:p>
                <a:r>
                  <a:rPr lang="en-US" dirty="0" smtClean="0"/>
                  <a:t>Drawback of supervised algorithms: Need a large amount of training data and well-designed domain dependent features.</a:t>
                </a:r>
              </a:p>
              <a:p>
                <a:r>
                  <a:rPr lang="en-US" dirty="0" smtClean="0"/>
                  <a:t>They </a:t>
                </a:r>
                <a:r>
                  <a:rPr lang="en-US" dirty="0"/>
                  <a:t>use a </a:t>
                </a:r>
                <a:r>
                  <a:rPr lang="en-US" dirty="0" smtClean="0"/>
                  <a:t>generative query </a:t>
                </a:r>
                <a:r>
                  <a:rPr lang="en-US" dirty="0"/>
                  <a:t>model to recover a query’s underlying concepts that </a:t>
                </a:r>
                <a:r>
                  <a:rPr lang="en-US" dirty="0" smtClean="0"/>
                  <a:t>compose its </a:t>
                </a:r>
                <a:r>
                  <a:rPr lang="en-US" dirty="0"/>
                  <a:t>original segmented form. </a:t>
                </a:r>
                <a:endParaRPr lang="en-US" dirty="0" smtClean="0"/>
              </a:p>
              <a:p>
                <a:pPr lvl="1"/>
                <a:r>
                  <a:rPr lang="en-US" dirty="0" smtClean="0"/>
                  <a:t>Queries are made up of unigrams (1 gram=concept)</a:t>
                </a:r>
              </a:p>
              <a:p>
                <a:pPr lvl="1"/>
                <a:r>
                  <a:rPr lang="en-US" dirty="0" smtClean="0"/>
                  <a:t>How to compute parameters of the unigram model (i.e., </a:t>
                </a:r>
                <a:r>
                  <a:rPr lang="en-US" dirty="0" err="1" smtClean="0"/>
                  <a:t>prob</a:t>
                </a:r>
                <a:r>
                  <a:rPr lang="en-US" dirty="0" smtClean="0"/>
                  <a:t> of these concepts)?</a:t>
                </a:r>
              </a:p>
              <a:p>
                <a:pPr lvl="2"/>
                <a:r>
                  <a:rPr lang="en-US" dirty="0" smtClean="0"/>
                  <a:t>Given a huge web crawl, compute frequencies of all possible n-grams up to a certain length (n=1,2,…,5) that occur at least once in the corpus.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𝐶</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𝑥</m:t>
                        </m:r>
                      </m:num>
                      <m:den>
                        <m:nary>
                          <m:naryPr>
                            <m:chr m:val="∑"/>
                            <m:supHide m:val="on"/>
                            <m:ctrlPr>
                              <a:rPr lang="en-US" b="0" i="1" smtClean="0">
                                <a:latin typeface="Cambria Math" panose="02040503050406030204" pitchFamily="18" charset="0"/>
                              </a:rPr>
                            </m:ctrlPr>
                          </m:naryPr>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𝑉</m:t>
                            </m:r>
                          </m:sub>
                          <m:sup/>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nary>
                      </m:den>
                    </m:f>
                  </m:oMath>
                </a14:m>
                <a:endParaRPr lang="en-US" b="0" dirty="0" smtClean="0"/>
              </a:p>
              <a:p>
                <a:pPr lvl="3"/>
                <a:r>
                  <a:rPr lang="en-US" dirty="0" err="1" smtClean="0"/>
                  <a:t>Prob</a:t>
                </a:r>
                <a:r>
                  <a:rPr lang="en-US" dirty="0" smtClean="0"/>
                  <a:t> of a segmentation is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𝑄</m:t>
                            </m:r>
                          </m:sup>
                        </m:sSup>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m:rPr>
                                <m:brk m:alnAt="23"/>
                              </m:rPr>
                              <a:rPr lang="en-US" b="0" i="1" smtClean="0">
                                <a:latin typeface="Cambria Math" panose="02040503050406030204" pitchFamily="18" charset="0"/>
                              </a:rPr>
                              <m:t>𝑠</m:t>
                            </m:r>
                          </m:e>
                          <m:sub>
                            <m:r>
                              <m:rPr>
                                <m:brk m:alnAt="23"/>
                              </m:rP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𝑄</m:t>
                            </m:r>
                          </m:sup>
                        </m:sSup>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𝐶</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a14:m>
                <a:endParaRPr lang="en-US" b="0" dirty="0" smtClean="0"/>
              </a:p>
              <a:p>
                <a:pPr lvl="3"/>
                <a:r>
                  <a:rPr lang="en-US" dirty="0" err="1" smtClean="0"/>
                  <a:t>Prob</a:t>
                </a:r>
                <a:r>
                  <a:rPr lang="en-US" dirty="0" smtClean="0"/>
                  <a:t> of a query  is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𝑄</m:t>
                            </m:r>
                          </m:sup>
                        </m:sSup>
                      </m:sub>
                      <m:sup/>
                      <m:e>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𝑄</m:t>
                            </m:r>
                          </m:sup>
                        </m:sSup>
                        <m:r>
                          <a:rPr lang="en-US" b="0" i="1" smtClean="0">
                            <a:latin typeface="Cambria Math" panose="02040503050406030204" pitchFamily="18" charset="0"/>
                          </a:rPr>
                          <m:t>)</m:t>
                        </m:r>
                      </m:e>
                    </m:nary>
                  </m:oMath>
                </a14:m>
                <a:r>
                  <a:rPr lang="en-US" b="0" dirty="0" smtClean="0"/>
                  <a:t> where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𝑄</m:t>
                        </m:r>
                      </m:sup>
                    </m:sSup>
                  </m:oMath>
                </a14:m>
                <a:r>
                  <a:rPr lang="en-US" b="0" dirty="0" smtClean="0"/>
                  <a:t> is one of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−1</m:t>
                        </m:r>
                      </m:sup>
                    </m:sSup>
                  </m:oMath>
                </a14:m>
                <a:r>
                  <a:rPr lang="en-US" b="0" dirty="0" smtClean="0"/>
                  <a:t> different segmentations where n=#query words</a:t>
                </a:r>
              </a:p>
              <a:p>
                <a:pPr lvl="3"/>
                <a:r>
                  <a:rPr lang="en-US" dirty="0" smtClean="0"/>
                  <a:t>All possible segmentations can be evaluated using a dynamic programming algorithm in O(</a:t>
                </a:r>
                <a:r>
                  <a:rPr lang="en-US" dirty="0" err="1" smtClean="0"/>
                  <a:t>nkm</a:t>
                </a:r>
                <a:r>
                  <a:rPr lang="en-US" dirty="0" smtClean="0"/>
                  <a:t> log(km)) time where m is max allowed segment length.</a:t>
                </a:r>
                <a:endParaRPr lang="en-US" b="0" dirty="0" smtClean="0"/>
              </a:p>
              <a:p>
                <a:pPr lvl="2"/>
                <a:r>
                  <a:rPr lang="en-US" dirty="0" smtClean="0"/>
                  <a:t>2 problems: 1. How to compute V? 2. </a:t>
                </a:r>
                <a:r>
                  <a:rPr lang="en-US" dirty="0"/>
                  <a:t>n-gram is to appear in </a:t>
                </a:r>
                <a:r>
                  <a:rPr lang="en-US" dirty="0" smtClean="0"/>
                  <a:t>a</a:t>
                </a:r>
                <a:r>
                  <a:rPr lang="en-US" sz="4400" dirty="0"/>
                  <a:t> </a:t>
                </a:r>
                <a:r>
                  <a:rPr lang="en-US" dirty="0" smtClean="0"/>
                  <a:t>piece </a:t>
                </a:r>
                <a:r>
                  <a:rPr lang="en-US" dirty="0"/>
                  <a:t>of text </a:t>
                </a:r>
                <a:r>
                  <a:rPr lang="en-US" i="1" dirty="0"/>
                  <a:t>as an independent concept</a:t>
                </a:r>
                <a:r>
                  <a:rPr lang="en-US" dirty="0" smtClean="0"/>
                  <a:t>. But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𝐶</m:t>
                        </m:r>
                      </m:sub>
                    </m:sSub>
                  </m:oMath>
                </a14:m>
                <a:r>
                  <a:rPr lang="en-US" dirty="0" smtClean="0"/>
                  <a:t>(York times) will be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𝐶</m:t>
                        </m:r>
                      </m:sub>
                    </m:sSub>
                  </m:oMath>
                </a14:m>
                <a:r>
                  <a:rPr lang="en-US" dirty="0" smtClean="0"/>
                  <a:t>(new York times)</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815" t="-2179" r="-296" b="-128"/>
                </a:stretch>
              </a:blipFill>
            </p:spPr>
            <p:txBody>
              <a:bodyPr/>
              <a:lstStyle/>
              <a:p>
                <a:r>
                  <a:rPr lang="en-US">
                    <a:noFill/>
                  </a:rPr>
                  <a:t> </a:t>
                </a:r>
              </a:p>
            </p:txBody>
          </p:sp>
        </mc:Fallback>
      </mc:AlternateContent>
      <p:sp>
        <p:nvSpPr>
          <p:cNvPr id="4" name="Rectangle 3"/>
          <p:cNvSpPr/>
          <p:nvPr/>
        </p:nvSpPr>
        <p:spPr>
          <a:xfrm>
            <a:off x="8362031" y="0"/>
            <a:ext cx="649537" cy="369332"/>
          </a:xfrm>
          <a:prstGeom prst="rect">
            <a:avLst/>
          </a:prstGeom>
        </p:spPr>
        <p:txBody>
          <a:bodyPr wrap="none">
            <a:spAutoFit/>
          </a:bodyPr>
          <a:lstStyle/>
          <a:p>
            <a:r>
              <a:rPr lang="en-US" dirty="0"/>
              <a:t>TP08</a:t>
            </a:r>
          </a:p>
        </p:txBody>
      </p:sp>
    </p:spTree>
    <p:extLst>
      <p:ext uri="{BB962C8B-B14F-4D97-AF65-F5344CB8AC3E}">
        <p14:creationId xmlns:p14="http://schemas.microsoft.com/office/powerpoint/2010/main" val="57405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Unsupervised Segmentation Using Generative Language Models and Wikipedia</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3791816" y="1371600"/>
                <a:ext cx="4894984" cy="5029200"/>
              </a:xfrm>
            </p:spPr>
            <p:txBody>
              <a:bodyPr>
                <a:normAutofit fontScale="47500" lnSpcReduction="20000"/>
              </a:bodyPr>
              <a:lstStyle/>
              <a:p>
                <a:r>
                  <a:rPr lang="en-US" dirty="0" smtClean="0"/>
                  <a:t>The model’s parameters are estimated using an expectation-maximization (EM) algorithm, optimizing the minimum description length objective function on a partial corpus that is specific to the query. </a:t>
                </a:r>
              </a:p>
              <a:p>
                <a:pPr lvl="1"/>
                <a:r>
                  <a:rPr lang="en-US" dirty="0"/>
                  <a:t>In E step, the corpus is segmented using current set of estimated parameter values.</a:t>
                </a:r>
              </a:p>
              <a:p>
                <a:pPr lvl="1"/>
                <a:r>
                  <a:rPr lang="en-US" dirty="0"/>
                  <a:t>In M step, new set of parameter values (concept </a:t>
                </a:r>
                <a:r>
                  <a:rPr lang="en-US" dirty="0" err="1"/>
                  <a:t>prob</a:t>
                </a:r>
                <a:r>
                  <a:rPr lang="en-US" dirty="0"/>
                  <a:t>) are calculated to maximize the complete likelihood of the data which is augmented with segmentation information. </a:t>
                </a:r>
              </a:p>
              <a:p>
                <a:pPr lvl="1"/>
                <a:r>
                  <a:rPr lang="en-US" dirty="0"/>
                  <a:t>Efficient EM: When a new query arrives, we extract parts of the corpus that overlap with it (query-relevant partial corpus), which are then segmented into concepts, so that probabilities for n-grams in the query can be computed</a:t>
                </a:r>
                <a:r>
                  <a:rPr lang="en-US" dirty="0" smtClean="0"/>
                  <a:t>.</a:t>
                </a:r>
              </a:p>
              <a:p>
                <a:pPr lvl="2"/>
                <a:r>
                  <a:rPr lang="en-US" dirty="0" smtClean="0"/>
                  <a:t>This is a list of n-grams from the query, associated with their longest match count </a:t>
                </a: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𝑐</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e>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𝑄</m:t>
                        </m:r>
                      </m:e>
                    </m:d>
                  </m:oMath>
                </a14:m>
                <a:endParaRPr lang="en-US" b="0" dirty="0" smtClean="0"/>
              </a:p>
              <a:p>
                <a:pPr lvl="1"/>
                <a:r>
                  <a:rPr lang="en-US" dirty="0" smtClean="0"/>
                  <a:t>MAP estimate of concept </a:t>
                </a:r>
                <a:r>
                  <a:rPr lang="en-US" dirty="0" err="1" smtClean="0"/>
                  <a:t>prob</a:t>
                </a:r>
                <a:r>
                  <a:rPr lang="en-US" dirty="0" smtClean="0"/>
                  <a:t> is then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𝑎𝑟𝑔𝑚𝑎𝑥</m:t>
                    </m:r>
                    <m:r>
                      <a:rPr lang="en-US" b="0" i="1" smtClean="0">
                        <a:latin typeface="Cambria Math" panose="02040503050406030204" pitchFamily="18" charset="0"/>
                      </a:rPr>
                      <m:t> </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0" i="1" smtClean="0">
                            <a:latin typeface="Cambria Math" panose="02040503050406030204" pitchFamily="18" charset="0"/>
                          </a:rPr>
                          <m:t>𝜃</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r>
                      <a:rPr lang="en-US" b="0" i="1" smtClean="0">
                        <a:latin typeface="Cambria Math" panose="02040503050406030204" pitchFamily="18" charset="0"/>
                      </a:rPr>
                      <m:t>𝑎𝑟𝑔𝑚𝑖𝑛</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0" i="1" smtClean="0">
                                <a:latin typeface="Cambria Math" panose="02040503050406030204" pitchFamily="18" charset="0"/>
                              </a:rPr>
                              <m:t>𝜃</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e>
                    </m:func>
                    <m:r>
                      <a:rPr lang="en-US" b="0" i="1" smtClean="0">
                        <a:latin typeface="Cambria Math" panose="02040503050406030204" pitchFamily="18" charset="0"/>
                      </a:rPr>
                      <m:t>)</m:t>
                    </m:r>
                  </m:oMath>
                </a14:m>
                <a:endParaRPr lang="en-US" b="0" dirty="0" smtClean="0"/>
              </a:p>
              <a:p>
                <a:pPr lvl="2"/>
                <a14:m>
                  <m:oMath xmlns:m="http://schemas.openxmlformats.org/officeDocument/2006/math">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 </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oMath>
                </a14:m>
                <a:r>
                  <a:rPr lang="en-US" dirty="0" smtClean="0"/>
                  <a:t> is description length of corpus and </a:t>
                </a:r>
                <a14:m>
                  <m:oMath xmlns:m="http://schemas.openxmlformats.org/officeDocument/2006/math">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oMath>
                </a14:m>
                <a:r>
                  <a:rPr lang="en-US" dirty="0" smtClean="0"/>
                  <a:t> is description length of parameters</a:t>
                </a:r>
              </a:p>
              <a:p>
                <a:pPr lvl="2"/>
                <a:r>
                  <a:rPr lang="en-US" dirty="0" smtClean="0"/>
                  <a:t>Details of computing these factors are in paper.</a:t>
                </a:r>
                <a:endParaRPr lang="en-US" dirty="0"/>
              </a:p>
              <a:p>
                <a:r>
                  <a:rPr lang="en-US" dirty="0"/>
                  <a:t>To augment this unsupervised learning, they incorporate evidence from </a:t>
                </a:r>
                <a:r>
                  <a:rPr lang="en-US" dirty="0" smtClean="0"/>
                  <a:t>Wikipedia titles.</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3791816" y="1371600"/>
                <a:ext cx="4894984" cy="5029200"/>
              </a:xfrm>
              <a:blipFill rotWithShape="0">
                <a:blip r:embed="rId2"/>
                <a:stretch>
                  <a:fillRect l="-374" t="-970" r="-1245"/>
                </a:stretch>
              </a:blipFill>
            </p:spPr>
            <p:txBody>
              <a:bodyPr/>
              <a:lstStyle/>
              <a:p>
                <a:r>
                  <a:rPr lang="en-US">
                    <a:noFill/>
                  </a:rPr>
                  <a:t> </a:t>
                </a:r>
              </a:p>
            </p:txBody>
          </p:sp>
        </mc:Fallback>
      </mc:AlternateContent>
      <p:sp>
        <p:nvSpPr>
          <p:cNvPr id="4" name="Rectangle 3"/>
          <p:cNvSpPr/>
          <p:nvPr/>
        </p:nvSpPr>
        <p:spPr>
          <a:xfrm>
            <a:off x="8362031" y="0"/>
            <a:ext cx="649537" cy="369332"/>
          </a:xfrm>
          <a:prstGeom prst="rect">
            <a:avLst/>
          </a:prstGeom>
        </p:spPr>
        <p:txBody>
          <a:bodyPr wrap="none">
            <a:spAutoFit/>
          </a:bodyPr>
          <a:lstStyle/>
          <a:p>
            <a:r>
              <a:rPr lang="en-US" dirty="0"/>
              <a:t>TP08</a:t>
            </a:r>
          </a:p>
        </p:txBody>
      </p:sp>
      <p:pic>
        <p:nvPicPr>
          <p:cNvPr id="6" name="Picture 5"/>
          <p:cNvPicPr>
            <a:picLocks noChangeAspect="1"/>
          </p:cNvPicPr>
          <p:nvPr/>
        </p:nvPicPr>
        <p:blipFill>
          <a:blip r:embed="rId3" cstate="print"/>
          <a:stretch>
            <a:fillRect/>
          </a:stretch>
        </p:blipFill>
        <p:spPr>
          <a:xfrm>
            <a:off x="609600" y="1409700"/>
            <a:ext cx="3182216" cy="4762500"/>
          </a:xfrm>
          <a:prstGeom prst="rect">
            <a:avLst/>
          </a:prstGeom>
        </p:spPr>
      </p:pic>
    </p:spTree>
    <p:extLst>
      <p:ext uri="{BB962C8B-B14F-4D97-AF65-F5344CB8AC3E}">
        <p14:creationId xmlns:p14="http://schemas.microsoft.com/office/powerpoint/2010/main" val="24335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Unsupervised Segmentation Using Generative Language Models and Wikipedia</a:t>
            </a:r>
          </a:p>
        </p:txBody>
      </p:sp>
      <p:sp>
        <p:nvSpPr>
          <p:cNvPr id="3" name="Content Placeholder 2"/>
          <p:cNvSpPr>
            <a:spLocks noGrp="1"/>
          </p:cNvSpPr>
          <p:nvPr>
            <p:ph idx="13"/>
          </p:nvPr>
        </p:nvSpPr>
        <p:spPr>
          <a:xfrm>
            <a:off x="457200" y="3733800"/>
            <a:ext cx="8229600" cy="2392363"/>
          </a:xfrm>
        </p:spPr>
        <p:txBody>
          <a:bodyPr>
            <a:normAutofit fontScale="85000" lnSpcReduction="20000"/>
          </a:bodyPr>
          <a:lstStyle/>
          <a:p>
            <a:r>
              <a:rPr lang="en-US" dirty="0" smtClean="0"/>
              <a:t>Segment F1 of different query segmentation algorithms.</a:t>
            </a:r>
          </a:p>
          <a:p>
            <a:r>
              <a:rPr lang="en-US" dirty="0" smtClean="0"/>
              <a:t>3 annotators labeled query segments A, B, C</a:t>
            </a:r>
          </a:p>
          <a:p>
            <a:r>
              <a:rPr lang="en-US" dirty="0" smtClean="0"/>
              <a:t>Intersection is the set of queries when all 3 agreed.</a:t>
            </a:r>
          </a:p>
          <a:p>
            <a:r>
              <a:rPr lang="en-US" dirty="0" smtClean="0"/>
              <a:t>Conjunction: Segmentation is considered correct if it matches what is given by any of the 3 annotators.</a:t>
            </a:r>
            <a:endParaRPr lang="en-US" dirty="0"/>
          </a:p>
        </p:txBody>
      </p:sp>
      <p:sp>
        <p:nvSpPr>
          <p:cNvPr id="4" name="Rectangle 3"/>
          <p:cNvSpPr/>
          <p:nvPr/>
        </p:nvSpPr>
        <p:spPr>
          <a:xfrm>
            <a:off x="8362031" y="0"/>
            <a:ext cx="649537" cy="369332"/>
          </a:xfrm>
          <a:prstGeom prst="rect">
            <a:avLst/>
          </a:prstGeom>
        </p:spPr>
        <p:txBody>
          <a:bodyPr wrap="none">
            <a:spAutoFit/>
          </a:bodyPr>
          <a:lstStyle/>
          <a:p>
            <a:r>
              <a:rPr lang="en-US" dirty="0"/>
              <a:t>TP08</a:t>
            </a:r>
          </a:p>
        </p:txBody>
      </p:sp>
      <p:pic>
        <p:nvPicPr>
          <p:cNvPr id="5" name="Picture 4"/>
          <p:cNvPicPr>
            <a:picLocks noChangeAspect="1"/>
          </p:cNvPicPr>
          <p:nvPr/>
        </p:nvPicPr>
        <p:blipFill>
          <a:blip r:embed="rId2" cstate="print"/>
          <a:stretch>
            <a:fillRect/>
          </a:stretch>
        </p:blipFill>
        <p:spPr>
          <a:xfrm>
            <a:off x="2209800" y="1295400"/>
            <a:ext cx="4724400" cy="2416024"/>
          </a:xfrm>
          <a:prstGeom prst="rect">
            <a:avLst/>
          </a:prstGeom>
        </p:spPr>
      </p:pic>
    </p:spTree>
    <p:extLst>
      <p:ext uri="{BB962C8B-B14F-4D97-AF65-F5344CB8AC3E}">
        <p14:creationId xmlns:p14="http://schemas.microsoft.com/office/powerpoint/2010/main" val="118077459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Performing Segmentation jointly with Parts-of-speech Tagging and Capitalization</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8229600" cy="2895600"/>
              </a:xfrm>
            </p:spPr>
            <p:txBody>
              <a:bodyPr>
                <a:normAutofit fontScale="62500" lnSpcReduction="20000"/>
              </a:bodyPr>
              <a:lstStyle/>
              <a:p>
                <a:r>
                  <a:rPr lang="en-US" dirty="0" smtClean="0"/>
                  <a:t>They exploit the dependency between different unsupervised annotations to improve accuracy of the entire set of annotations.</a:t>
                </a:r>
              </a:p>
              <a:p>
                <a:pPr lvl="1"/>
                <a:r>
                  <a:rPr lang="en-US" dirty="0" smtClean="0"/>
                  <a:t>E.g., Leverage information about estimated parts of speech tags and capitalization of query terms to improve accuracy of query segmentation.</a:t>
                </a:r>
              </a:p>
              <a:p>
                <a:r>
                  <a:rPr lang="en-US" dirty="0" smtClean="0"/>
                  <a:t>Start with an initial set of independently computed annotations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𝑍</m:t>
                        </m:r>
                      </m:e>
                      <m:sub>
                        <m:r>
                          <a:rPr lang="en-US" b="0" i="1" smtClean="0">
                            <a:latin typeface="Cambria Math" panose="02040503050406030204" pitchFamily="18" charset="0"/>
                          </a:rPr>
                          <m:t>𝑄</m:t>
                        </m:r>
                      </m:sub>
                      <m: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𝐼</m:t>
                            </m:r>
                          </m:e>
                        </m:d>
                      </m:sup>
                    </m:sSubSup>
                  </m:oMath>
                </a14:m>
                <a:endParaRPr lang="en-US" dirty="0" smtClean="0"/>
              </a:p>
              <a:p>
                <a:r>
                  <a:rPr lang="en-US" dirty="0" smtClean="0"/>
                  <a:t>Given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𝑍</m:t>
                        </m:r>
                      </m:e>
                      <m:sub>
                        <m:r>
                          <a:rPr lang="en-US" i="1">
                            <a:latin typeface="Cambria Math" panose="02040503050406030204" pitchFamily="18" charset="0"/>
                          </a:rPr>
                          <m:t>𝑄</m:t>
                        </m:r>
                      </m:sub>
                      <m:sup>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𝐼</m:t>
                            </m:r>
                          </m:e>
                        </m:d>
                      </m:sup>
                    </m:sSubSup>
                  </m:oMath>
                </a14:m>
                <a:r>
                  <a:rPr lang="en-US" dirty="0" smtClean="0"/>
                  <a:t>, we are interested in obtaining an annotation set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𝑍</m:t>
                        </m:r>
                      </m:e>
                      <m:sub>
                        <m:r>
                          <a:rPr lang="en-US" i="1">
                            <a:latin typeface="Cambria Math" panose="02040503050406030204" pitchFamily="18" charset="0"/>
                          </a:rPr>
                          <m:t>𝑄</m:t>
                        </m:r>
                      </m:sub>
                      <m:sup>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𝐽</m:t>
                            </m:r>
                          </m:e>
                        </m:d>
                      </m:sup>
                    </m:sSubSup>
                  </m:oMath>
                </a14:m>
                <a:r>
                  <a:rPr lang="en-US" dirty="0" smtClean="0"/>
                  <a:t> which jointly optimizes </a:t>
                </a:r>
                <a:r>
                  <a:rPr lang="en-US" dirty="0" err="1" smtClean="0"/>
                  <a:t>prob</a:t>
                </a:r>
                <a:r>
                  <a:rPr lang="en-US" dirty="0" smtClean="0"/>
                  <a:t> of all annotations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𝑍</m:t>
                        </m:r>
                      </m:e>
                      <m:sub>
                        <m:r>
                          <a:rPr lang="en-US" i="1">
                            <a:latin typeface="Cambria Math" panose="02040503050406030204" pitchFamily="18" charset="0"/>
                          </a:rPr>
                          <m:t>𝑄</m:t>
                        </m:r>
                      </m:sub>
                      <m:sup>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𝐽</m:t>
                            </m:r>
                          </m:e>
                        </m:d>
                      </m:sup>
                    </m:sSubSup>
                    <m:r>
                      <a:rPr lang="en-US" b="0" i="1" smtClean="0">
                        <a:latin typeface="Cambria Math" panose="02040503050406030204" pitchFamily="18" charset="0"/>
                      </a:rPr>
                      <m:t>=</m:t>
                    </m:r>
                    <m:r>
                      <a:rPr lang="en-US" b="0" i="1" smtClean="0">
                        <a:latin typeface="Cambria Math" panose="02040503050406030204" pitchFamily="18" charset="0"/>
                      </a:rPr>
                      <m:t>𝑎𝑟𝑔𝑚𝑎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Z</m:t>
                            </m:r>
                          </m:e>
                          <m:sub>
                            <m:r>
                              <m:rPr>
                                <m:sty m:val="p"/>
                              </m:rPr>
                              <a:rPr lang="en-US" b="0" i="0" smtClean="0">
                                <a:latin typeface="Cambria Math" panose="02040503050406030204" pitchFamily="18" charset="0"/>
                              </a:rPr>
                              <m:t>Q</m:t>
                            </m:r>
                          </m:sub>
                        </m:sSub>
                      </m:sub>
                    </m:sSub>
                    <m:r>
                      <a:rPr lang="en-US" b="0" i="0" smtClean="0">
                        <a:latin typeface="Cambria Math" panose="02040503050406030204" pitchFamily="18" charset="0"/>
                      </a:rPr>
                      <m:t> </m:t>
                    </m:r>
                    <m:r>
                      <m:rPr>
                        <m:sty m:val="p"/>
                      </m:rPr>
                      <a:rPr lang="en-US" b="0" i="0" smtClean="0">
                        <a:latin typeface="Cambria Math" panose="02040503050406030204" pitchFamily="18" charset="0"/>
                      </a:rPr>
                      <m:t>p</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Z</m:t>
                            </m:r>
                          </m:e>
                          <m:sub>
                            <m:r>
                              <m:rPr>
                                <m:sty m:val="p"/>
                              </m:rPr>
                              <a:rPr lang="en-US" b="0" i="0" smtClean="0">
                                <a:latin typeface="Cambria Math" panose="02040503050406030204" pitchFamily="18" charset="0"/>
                              </a:rPr>
                              <m:t>Q</m:t>
                            </m:r>
                          </m:sub>
                        </m:sSub>
                      </m:e>
                      <m:e>
                        <m:sSubSup>
                          <m:sSubSupPr>
                            <m:ctrlPr>
                              <a:rPr lang="en-US" i="1">
                                <a:latin typeface="Cambria Math" panose="02040503050406030204" pitchFamily="18" charset="0"/>
                              </a:rPr>
                            </m:ctrlPr>
                          </m:sSubSupPr>
                          <m:e>
                            <m:r>
                              <a:rPr lang="en-US" i="1">
                                <a:latin typeface="Cambria Math" panose="02040503050406030204" pitchFamily="18" charset="0"/>
                              </a:rPr>
                              <m:t>𝑍</m:t>
                            </m:r>
                          </m:e>
                          <m:sub>
                            <m:r>
                              <a:rPr lang="en-US" i="1">
                                <a:latin typeface="Cambria Math" panose="02040503050406030204" pitchFamily="18" charset="0"/>
                              </a:rPr>
                              <m:t>𝑄</m:t>
                            </m:r>
                          </m:sub>
                          <m:sup>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𝐼</m:t>
                                </m:r>
                              </m:e>
                            </m:d>
                          </m:sup>
                        </m:sSubSup>
                      </m:e>
                    </m:d>
                  </m:oMath>
                </a14:m>
                <a:r>
                  <a:rPr lang="en-US" dirty="0" smtClean="0"/>
                  <a:t>  </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8229600" cy="2895600"/>
              </a:xfrm>
              <a:blipFill rotWithShape="0">
                <a:blip r:embed="rId2" cstate="print"/>
                <a:stretch>
                  <a:fillRect l="-667" t="-2947" r="-667"/>
                </a:stretch>
              </a:blipFill>
            </p:spPr>
            <p:txBody>
              <a:bodyPr/>
              <a:lstStyle/>
              <a:p>
                <a:r>
                  <a:rPr lang="en-US">
                    <a:noFill/>
                  </a:rPr>
                  <a:t> </a:t>
                </a:r>
              </a:p>
            </p:txBody>
          </p:sp>
        </mc:Fallback>
      </mc:AlternateContent>
      <p:sp>
        <p:nvSpPr>
          <p:cNvPr id="4" name="Rectangle 3"/>
          <p:cNvSpPr/>
          <p:nvPr/>
        </p:nvSpPr>
        <p:spPr>
          <a:xfrm>
            <a:off x="8153400" y="43934"/>
            <a:ext cx="772969" cy="369332"/>
          </a:xfrm>
          <a:prstGeom prst="rect">
            <a:avLst/>
          </a:prstGeom>
        </p:spPr>
        <p:txBody>
          <a:bodyPr wrap="none">
            <a:spAutoFit/>
          </a:bodyPr>
          <a:lstStyle/>
          <a:p>
            <a:r>
              <a:rPr lang="en-US" dirty="0"/>
              <a:t>BCS11</a:t>
            </a:r>
          </a:p>
        </p:txBody>
      </p:sp>
      <p:pic>
        <p:nvPicPr>
          <p:cNvPr id="5" name="Picture 4"/>
          <p:cNvPicPr/>
          <p:nvPr/>
        </p:nvPicPr>
        <p:blipFill>
          <a:blip r:embed="rId3" cstate="print"/>
          <a:stretch>
            <a:fillRect/>
          </a:stretch>
        </p:blipFill>
        <p:spPr>
          <a:xfrm>
            <a:off x="1524000" y="4355783"/>
            <a:ext cx="5943600" cy="1770380"/>
          </a:xfrm>
          <a:prstGeom prst="rect">
            <a:avLst/>
          </a:prstGeom>
        </p:spPr>
      </p:pic>
      <p:pic>
        <p:nvPicPr>
          <p:cNvPr id="6" name="Picture 5"/>
          <p:cNvPicPr>
            <a:picLocks noChangeAspect="1"/>
          </p:cNvPicPr>
          <p:nvPr/>
        </p:nvPicPr>
        <p:blipFill>
          <a:blip r:embed="rId4" cstate="print"/>
          <a:stretch>
            <a:fillRect/>
          </a:stretch>
        </p:blipFill>
        <p:spPr>
          <a:xfrm>
            <a:off x="2647950" y="3781426"/>
            <a:ext cx="3848100" cy="485775"/>
          </a:xfrm>
          <a:prstGeom prst="rect">
            <a:avLst/>
          </a:prstGeom>
        </p:spPr>
      </p:pic>
    </p:spTree>
    <p:extLst>
      <p:ext uri="{BB962C8B-B14F-4D97-AF65-F5344CB8AC3E}">
        <p14:creationId xmlns:p14="http://schemas.microsoft.com/office/powerpoint/2010/main" val="187657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Performing Segmentation jointly with Parts-of-speech Tagging and Capitalization</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1" y="1371601"/>
                <a:ext cx="4256509" cy="4953000"/>
              </a:xfrm>
            </p:spPr>
            <p:txBody>
              <a:bodyPr>
                <a:normAutofit fontScale="55000" lnSpcReduction="20000"/>
              </a:bodyPr>
              <a:lstStyle/>
              <a:p>
                <a:r>
                  <a:rPr lang="en-US" dirty="0" smtClean="0"/>
                  <a:t>This formulation of joint query annotation is basically a stacked classification in which </a:t>
                </a:r>
                <a:r>
                  <a:rPr lang="en-US" dirty="0"/>
                  <a:t>a second, more effective, classifier is </a:t>
                </a:r>
                <a:r>
                  <a:rPr lang="en-US" dirty="0" smtClean="0"/>
                  <a:t>trained using </a:t>
                </a:r>
                <a:r>
                  <a:rPr lang="en-US" dirty="0"/>
                  <a:t>the labels inferred by the first classifier as features</a:t>
                </a:r>
                <a:r>
                  <a:rPr lang="en-US" dirty="0" smtClean="0"/>
                  <a:t>.</a:t>
                </a:r>
              </a:p>
              <a:p>
                <a:r>
                  <a:rPr lang="en-US" dirty="0" smtClean="0"/>
                  <a:t>2 methods for Independent query annotations</a:t>
                </a:r>
              </a:p>
              <a:p>
                <a:pPr lvl="1"/>
                <a:r>
                  <a:rPr lang="en-US" dirty="0" smtClean="0"/>
                  <a:t>Query-based estimation</a:t>
                </a:r>
              </a:p>
              <a:p>
                <a:pPr lvl="2"/>
                <a:r>
                  <a:rPr lang="en-US" dirty="0" smtClean="0"/>
                  <a:t>Use large n-gram corpus to estimate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𝜁</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for annotating query with capitalization and segmentation markup, and a standard POS tagger for POS tagging</a:t>
                </a:r>
              </a:p>
              <a:p>
                <a:pPr lvl="1"/>
                <a:r>
                  <a:rPr lang="en-US" dirty="0" smtClean="0"/>
                  <a:t>PRF based estimation</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𝑄</m:t>
                        </m:r>
                      </m:sub>
                    </m:sSub>
                  </m:oMath>
                </a14:m>
                <a:r>
                  <a:rPr lang="en-US" dirty="0" smtClean="0"/>
                  <a:t> can be computed based on all retrievable sentences </a:t>
                </a:r>
                <a14:m>
                  <m:oMath xmlns:m="http://schemas.openxmlformats.org/officeDocument/2006/math">
                    <m:r>
                      <a:rPr lang="en-US" b="0" i="1" smtClean="0">
                        <a:latin typeface="Cambria Math" panose="02040503050406030204" pitchFamily="18" charset="0"/>
                      </a:rPr>
                      <m:t>𝑟</m:t>
                    </m:r>
                  </m:oMath>
                </a14:m>
                <a:r>
                  <a:rPr lang="en-US" dirty="0" smtClean="0"/>
                  <a:t> from collection </a:t>
                </a:r>
                <a14:m>
                  <m:oMath xmlns:m="http://schemas.openxmlformats.org/officeDocument/2006/math">
                    <m:r>
                      <a:rPr lang="en-US" b="0" i="1" smtClean="0">
                        <a:latin typeface="Cambria Math" panose="02040503050406030204" pitchFamily="18" charset="0"/>
                      </a:rPr>
                      <m:t>𝐶</m:t>
                    </m:r>
                  </m:oMath>
                </a14:m>
                <a:r>
                  <a:rPr lang="en-US" dirty="0" smtClean="0"/>
                  <a:t>. This is approximated by considering top </a:t>
                </a:r>
                <a14:m>
                  <m:oMath xmlns:m="http://schemas.openxmlformats.org/officeDocument/2006/math">
                    <m:r>
                      <a:rPr lang="en-US" b="0" i="1" smtClean="0">
                        <a:latin typeface="Cambria Math" panose="02040503050406030204" pitchFamily="18" charset="0"/>
                      </a:rPr>
                      <m:t>𝑅</m:t>
                    </m:r>
                  </m:oMath>
                </a14:m>
                <a:r>
                  <a:rPr lang="en-US" dirty="0" smtClean="0"/>
                  <a:t> sentences matching </a:t>
                </a:r>
                <a14:m>
                  <m:oMath xmlns:m="http://schemas.openxmlformats.org/officeDocument/2006/math">
                    <m:r>
                      <a:rPr lang="en-US" b="0" i="1" smtClean="0">
                        <a:latin typeface="Cambria Math" panose="02040503050406030204" pitchFamily="18" charset="0"/>
                      </a:rPr>
                      <m:t>𝑄</m:t>
                    </m:r>
                  </m:oMath>
                </a14:m>
                <a:r>
                  <a:rPr lang="en-US" dirty="0" smtClean="0"/>
                  <a:t>.</a:t>
                </a:r>
              </a:p>
              <a:p>
                <a:pPr lvl="2"/>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𝜁</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a:t>
                </a:r>
                <a:r>
                  <a:rPr lang="en-US" dirty="0"/>
                  <a:t>is a smoothed estimator that combines </a:t>
                </a:r>
                <a:r>
                  <a:rPr lang="en-US" dirty="0" smtClean="0"/>
                  <a:t>the information </a:t>
                </a:r>
                <a:r>
                  <a:rPr lang="en-US" dirty="0"/>
                  <a:t>from the retrieved sentence r with </a:t>
                </a:r>
                <a:r>
                  <a:rPr lang="en-US" dirty="0" smtClean="0"/>
                  <a:t>the information </a:t>
                </a:r>
                <a:r>
                  <a:rPr lang="en-US" dirty="0"/>
                  <a:t>about unigrams (for capitalization </a:t>
                </a:r>
                <a:r>
                  <a:rPr lang="en-US" dirty="0" smtClean="0"/>
                  <a:t>and POS </a:t>
                </a:r>
                <a:r>
                  <a:rPr lang="en-US" dirty="0"/>
                  <a:t>tagging) and bigrams (for segmentation) </a:t>
                </a:r>
                <a:r>
                  <a:rPr lang="en-US" dirty="0" smtClean="0"/>
                  <a:t>from a </a:t>
                </a:r>
                <a:r>
                  <a:rPr lang="en-US" dirty="0"/>
                  <a:t>large n-gram corpus</a:t>
                </a:r>
                <a:endParaRPr lang="en-US" dirty="0" smtClean="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1" y="1371601"/>
                <a:ext cx="4256509" cy="4953000"/>
              </a:xfrm>
              <a:blipFill rotWithShape="0">
                <a:blip r:embed="rId2" cstate="print"/>
                <a:stretch>
                  <a:fillRect l="-860" t="-1599"/>
                </a:stretch>
              </a:blipFill>
            </p:spPr>
            <p:txBody>
              <a:bodyPr/>
              <a:lstStyle/>
              <a:p>
                <a:r>
                  <a:rPr lang="en-US">
                    <a:noFill/>
                  </a:rPr>
                  <a:t> </a:t>
                </a:r>
              </a:p>
            </p:txBody>
          </p:sp>
        </mc:Fallback>
      </mc:AlternateContent>
      <p:sp>
        <p:nvSpPr>
          <p:cNvPr id="4" name="Rectangle 3"/>
          <p:cNvSpPr/>
          <p:nvPr/>
        </p:nvSpPr>
        <p:spPr>
          <a:xfrm>
            <a:off x="8153400" y="43934"/>
            <a:ext cx="772969" cy="369332"/>
          </a:xfrm>
          <a:prstGeom prst="rect">
            <a:avLst/>
          </a:prstGeom>
        </p:spPr>
        <p:txBody>
          <a:bodyPr wrap="none">
            <a:spAutoFit/>
          </a:bodyPr>
          <a:lstStyle/>
          <a:p>
            <a:r>
              <a:rPr lang="en-US" dirty="0"/>
              <a:t>BCS11</a:t>
            </a:r>
          </a:p>
        </p:txBody>
      </p:sp>
      <p:grpSp>
        <p:nvGrpSpPr>
          <p:cNvPr id="8" name="Group 7"/>
          <p:cNvGrpSpPr/>
          <p:nvPr/>
        </p:nvGrpSpPr>
        <p:grpSpPr>
          <a:xfrm>
            <a:off x="4713710" y="1318686"/>
            <a:ext cx="4343400" cy="1805514"/>
            <a:chOff x="1295399" y="1371600"/>
            <a:chExt cx="10081307" cy="4343400"/>
          </a:xfrm>
        </p:grpSpPr>
        <p:pic>
          <p:nvPicPr>
            <p:cNvPr id="6" name="Picture 5"/>
            <p:cNvPicPr>
              <a:picLocks noChangeAspect="1"/>
            </p:cNvPicPr>
            <p:nvPr/>
          </p:nvPicPr>
          <p:blipFill>
            <a:blip r:embed="rId3" cstate="print"/>
            <a:stretch>
              <a:fillRect/>
            </a:stretch>
          </p:blipFill>
          <p:spPr>
            <a:xfrm>
              <a:off x="1295399" y="1371600"/>
              <a:ext cx="10081307" cy="4343400"/>
            </a:xfrm>
            <a:prstGeom prst="rect">
              <a:avLst/>
            </a:prstGeom>
          </p:spPr>
        </p:pic>
        <p:pic>
          <p:nvPicPr>
            <p:cNvPr id="7" name="Picture 6"/>
            <p:cNvPicPr>
              <a:picLocks noChangeAspect="1"/>
            </p:cNvPicPr>
            <p:nvPr/>
          </p:nvPicPr>
          <p:blipFill>
            <a:blip r:embed="rId4" cstate="print"/>
            <a:stretch>
              <a:fillRect/>
            </a:stretch>
          </p:blipFill>
          <p:spPr>
            <a:xfrm>
              <a:off x="3962400" y="3048000"/>
              <a:ext cx="315310" cy="228600"/>
            </a:xfrm>
            <a:prstGeom prst="rect">
              <a:avLst/>
            </a:prstGeom>
          </p:spPr>
        </p:pic>
      </p:grpSp>
      <p:pic>
        <p:nvPicPr>
          <p:cNvPr id="9" name="Picture 8"/>
          <p:cNvPicPr>
            <a:picLocks noChangeAspect="1"/>
          </p:cNvPicPr>
          <p:nvPr/>
        </p:nvPicPr>
        <p:blipFill>
          <a:blip r:embed="rId5" cstate="print"/>
          <a:stretch>
            <a:fillRect/>
          </a:stretch>
        </p:blipFill>
        <p:spPr>
          <a:xfrm>
            <a:off x="5029200" y="3514473"/>
            <a:ext cx="2740819" cy="591054"/>
          </a:xfrm>
          <a:prstGeom prst="rect">
            <a:avLst/>
          </a:prstGeom>
        </p:spPr>
      </p:pic>
      <p:pic>
        <p:nvPicPr>
          <p:cNvPr id="10" name="Picture 9"/>
          <p:cNvPicPr>
            <a:picLocks noChangeAspect="1"/>
          </p:cNvPicPr>
          <p:nvPr/>
        </p:nvPicPr>
        <p:blipFill>
          <a:blip r:embed="rId6" cstate="print"/>
          <a:stretch>
            <a:fillRect/>
          </a:stretch>
        </p:blipFill>
        <p:spPr>
          <a:xfrm>
            <a:off x="5638800" y="4448462"/>
            <a:ext cx="2262648" cy="479331"/>
          </a:xfrm>
          <a:prstGeom prst="rect">
            <a:avLst/>
          </a:prstGeom>
        </p:spPr>
      </p:pic>
      <p:pic>
        <p:nvPicPr>
          <p:cNvPr id="11" name="Picture 10"/>
          <p:cNvPicPr>
            <a:picLocks noChangeAspect="1"/>
          </p:cNvPicPr>
          <p:nvPr/>
        </p:nvPicPr>
        <p:blipFill>
          <a:blip r:embed="rId7" cstate="print"/>
          <a:stretch>
            <a:fillRect/>
          </a:stretch>
        </p:blipFill>
        <p:spPr>
          <a:xfrm>
            <a:off x="5518169" y="4927793"/>
            <a:ext cx="2503910" cy="531652"/>
          </a:xfrm>
          <a:prstGeom prst="rect">
            <a:avLst/>
          </a:prstGeom>
        </p:spPr>
      </p:pic>
      <p:pic>
        <p:nvPicPr>
          <p:cNvPr id="12" name="Picture 11"/>
          <p:cNvPicPr>
            <a:picLocks noChangeAspect="1"/>
          </p:cNvPicPr>
          <p:nvPr/>
        </p:nvPicPr>
        <p:blipFill>
          <a:blip r:embed="rId8" cstate="print"/>
          <a:stretch>
            <a:fillRect/>
          </a:stretch>
        </p:blipFill>
        <p:spPr>
          <a:xfrm>
            <a:off x="5518169" y="5429789"/>
            <a:ext cx="2667000" cy="486042"/>
          </a:xfrm>
          <a:prstGeom prst="rect">
            <a:avLst/>
          </a:prstGeom>
        </p:spPr>
      </p:pic>
    </p:spTree>
    <p:extLst>
      <p:ext uri="{BB962C8B-B14F-4D97-AF65-F5344CB8AC3E}">
        <p14:creationId xmlns:p14="http://schemas.microsoft.com/office/powerpoint/2010/main" val="155309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57200" y="1371600"/>
            <a:ext cx="3905250" cy="4754563"/>
          </a:xfrm>
        </p:spPr>
        <p:txBody>
          <a:bodyPr>
            <a:normAutofit fontScale="77500" lnSpcReduction="20000"/>
          </a:bodyPr>
          <a:lstStyle/>
          <a:p>
            <a:r>
              <a:rPr lang="en-US" dirty="0"/>
              <a:t>I=independent, j=joint, mean of classification accuracies </a:t>
            </a:r>
            <a:r>
              <a:rPr lang="en-US" dirty="0" smtClean="0"/>
              <a:t>per</a:t>
            </a:r>
            <a:r>
              <a:rPr lang="en-US" dirty="0"/>
              <a:t> </a:t>
            </a:r>
            <a:r>
              <a:rPr lang="en-US" dirty="0" smtClean="0"/>
              <a:t>query </a:t>
            </a:r>
            <a:r>
              <a:rPr lang="en-US" dirty="0"/>
              <a:t>(MQA</a:t>
            </a:r>
            <a:r>
              <a:rPr lang="en-US" dirty="0" smtClean="0"/>
              <a:t>)</a:t>
            </a:r>
          </a:p>
          <a:p>
            <a:r>
              <a:rPr lang="en-US" dirty="0" smtClean="0"/>
              <a:t>SEG-1 is [HPSB10]</a:t>
            </a:r>
          </a:p>
          <a:p>
            <a:endParaRPr lang="en-US" dirty="0"/>
          </a:p>
          <a:p>
            <a:r>
              <a:rPr lang="en-US" dirty="0" smtClean="0"/>
              <a:t>SEG-2 is [BW07]</a:t>
            </a:r>
          </a:p>
          <a:p>
            <a:pPr lvl="1"/>
            <a:r>
              <a:rPr lang="en-US" dirty="0" smtClean="0"/>
              <a:t>Supervised segmentation using a large number of features.</a:t>
            </a:r>
          </a:p>
          <a:p>
            <a:r>
              <a:rPr lang="en-US" dirty="0" smtClean="0"/>
              <a:t>MQA=Mean of classification accuracies per query</a:t>
            </a:r>
          </a:p>
          <a:p>
            <a:pPr lvl="1"/>
            <a:endParaRPr lang="en-US" dirty="0"/>
          </a:p>
          <a:p>
            <a:endParaRPr lang="en-US" dirty="0"/>
          </a:p>
        </p:txBody>
      </p:sp>
      <p:sp>
        <p:nvSpPr>
          <p:cNvPr id="4" name="Title 1"/>
          <p:cNvSpPr>
            <a:spLocks noGrp="1"/>
          </p:cNvSpPr>
          <p:nvPr>
            <p:ph type="title"/>
          </p:nvPr>
        </p:nvSpPr>
        <p:spPr>
          <a:xfrm>
            <a:off x="0" y="228600"/>
            <a:ext cx="9144000" cy="1143000"/>
          </a:xfrm>
        </p:spPr>
        <p:txBody>
          <a:bodyPr>
            <a:normAutofit fontScale="90000"/>
          </a:bodyPr>
          <a:lstStyle/>
          <a:p>
            <a:r>
              <a:rPr lang="en-US" dirty="0"/>
              <a:t>Performing Segmentation jointly with Parts-of-speech Tagging and Capitalization</a:t>
            </a:r>
          </a:p>
        </p:txBody>
      </p:sp>
      <p:sp>
        <p:nvSpPr>
          <p:cNvPr id="5" name="Rectangle 4"/>
          <p:cNvSpPr/>
          <p:nvPr/>
        </p:nvSpPr>
        <p:spPr>
          <a:xfrm>
            <a:off x="8153400" y="43934"/>
            <a:ext cx="772969" cy="369332"/>
          </a:xfrm>
          <a:prstGeom prst="rect">
            <a:avLst/>
          </a:prstGeom>
        </p:spPr>
        <p:txBody>
          <a:bodyPr wrap="none">
            <a:spAutoFit/>
          </a:bodyPr>
          <a:lstStyle/>
          <a:p>
            <a:r>
              <a:rPr lang="en-US" dirty="0"/>
              <a:t>BCS11</a:t>
            </a:r>
          </a:p>
        </p:txBody>
      </p:sp>
      <p:pic>
        <p:nvPicPr>
          <p:cNvPr id="6" name="Picture 5"/>
          <p:cNvPicPr>
            <a:picLocks noChangeAspect="1"/>
          </p:cNvPicPr>
          <p:nvPr/>
        </p:nvPicPr>
        <p:blipFill>
          <a:blip r:embed="rId2" cstate="print"/>
          <a:stretch>
            <a:fillRect/>
          </a:stretch>
        </p:blipFill>
        <p:spPr>
          <a:xfrm>
            <a:off x="4876800" y="1382486"/>
            <a:ext cx="3429000" cy="3429000"/>
          </a:xfrm>
          <a:prstGeom prst="rect">
            <a:avLst/>
          </a:prstGeom>
        </p:spPr>
      </p:pic>
      <p:pic>
        <p:nvPicPr>
          <p:cNvPr id="7" name="Picture 6"/>
          <p:cNvPicPr>
            <a:picLocks noChangeAspect="1"/>
          </p:cNvPicPr>
          <p:nvPr/>
        </p:nvPicPr>
        <p:blipFill>
          <a:blip r:embed="rId3" cstate="print"/>
          <a:stretch>
            <a:fillRect/>
          </a:stretch>
        </p:blipFill>
        <p:spPr>
          <a:xfrm>
            <a:off x="4953000" y="5181600"/>
            <a:ext cx="3860944" cy="815693"/>
          </a:xfrm>
          <a:prstGeom prst="rect">
            <a:avLst/>
          </a:prstGeom>
        </p:spPr>
      </p:pic>
      <p:pic>
        <p:nvPicPr>
          <p:cNvPr id="8" name="Picture 7"/>
          <p:cNvPicPr/>
          <p:nvPr/>
        </p:nvPicPr>
        <p:blipFill>
          <a:blip r:embed="rId4" cstate="print"/>
          <a:stretch>
            <a:fillRect/>
          </a:stretch>
        </p:blipFill>
        <p:spPr>
          <a:xfrm>
            <a:off x="1447800" y="2971800"/>
            <a:ext cx="2495552" cy="461362"/>
          </a:xfrm>
          <a:prstGeom prst="rect">
            <a:avLst/>
          </a:prstGeom>
        </p:spPr>
      </p:pic>
    </p:spTree>
    <p:extLst>
      <p:ext uri="{BB962C8B-B14F-4D97-AF65-F5344CB8AC3E}">
        <p14:creationId xmlns:p14="http://schemas.microsoft.com/office/powerpoint/2010/main" val="37570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dirty="0" smtClean="0">
                <a:solidFill>
                  <a:srgbClr val="00B050"/>
                </a:solidFill>
              </a:rPr>
              <a:t>Lunch Break [90 </a:t>
            </a:r>
            <a:r>
              <a:rPr lang="en-US" dirty="0">
                <a:solidFill>
                  <a:srgbClr val="00B050"/>
                </a:solidFill>
              </a:rPr>
              <a:t>min</a:t>
            </a:r>
            <a:r>
              <a:rPr lang="en-US" dirty="0" smtClean="0">
                <a:solidFill>
                  <a:srgbClr val="00B050"/>
                </a:solidFill>
              </a:rPr>
              <a:t>]</a:t>
            </a:r>
          </a:p>
          <a:p>
            <a:pPr lvl="1"/>
            <a:r>
              <a:rPr lang="en-US" dirty="0">
                <a:solidFill>
                  <a:srgbClr val="00B050"/>
                </a:solidFill>
              </a:rPr>
              <a:t>Query Expansion by Including Related Concepts [20 min]</a:t>
            </a:r>
          </a:p>
          <a:p>
            <a:pPr lvl="1"/>
            <a:r>
              <a:rPr lang="en-US" dirty="0">
                <a:solidFill>
                  <a:srgbClr val="00B050"/>
                </a:solidFill>
              </a:rPr>
              <a:t>Query Reformulation [30 min]</a:t>
            </a:r>
          </a:p>
          <a:p>
            <a:pPr lvl="1"/>
            <a:r>
              <a:rPr lang="en-US" dirty="0">
                <a:solidFill>
                  <a:srgbClr val="00B050"/>
                </a:solidFill>
              </a:rPr>
              <a:t>Query Segmentation [40 min]</a:t>
            </a:r>
          </a:p>
          <a:p>
            <a:pPr lvl="1"/>
            <a:r>
              <a:rPr lang="en-US" b="1" dirty="0">
                <a:solidFill>
                  <a:srgbClr val="7030A0"/>
                </a:solidFill>
              </a:rPr>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130320496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dirty="0" smtClean="0">
                <a:solidFill>
                  <a:srgbClr val="00B050"/>
                </a:solidFill>
              </a:rPr>
              <a:t>Lunch Break [90 </a:t>
            </a:r>
            <a:r>
              <a:rPr lang="en-US" dirty="0">
                <a:solidFill>
                  <a:srgbClr val="00B050"/>
                </a:solidFill>
              </a:rPr>
              <a:t>min</a:t>
            </a:r>
            <a:r>
              <a:rPr lang="en-US" dirty="0" smtClean="0">
                <a:solidFill>
                  <a:srgbClr val="00B050"/>
                </a:solidFill>
              </a:rPr>
              <a:t>]</a:t>
            </a:r>
          </a:p>
          <a:p>
            <a:pPr lvl="1"/>
            <a:r>
              <a:rPr lang="en-US" dirty="0">
                <a:solidFill>
                  <a:srgbClr val="00B050"/>
                </a:solidFill>
              </a:rPr>
              <a:t>Query Expansion by Including Related Concepts [20 min]</a:t>
            </a:r>
          </a:p>
          <a:p>
            <a:pPr lvl="1"/>
            <a:r>
              <a:rPr lang="en-US" dirty="0">
                <a:solidFill>
                  <a:srgbClr val="00B050"/>
                </a:solidFill>
              </a:rPr>
              <a:t>Query Reformulation [30 min]</a:t>
            </a:r>
          </a:p>
          <a:p>
            <a:pPr lvl="1"/>
            <a:r>
              <a:rPr lang="en-US" dirty="0">
                <a:solidFill>
                  <a:srgbClr val="00B050"/>
                </a:solidFill>
              </a:rPr>
              <a:t>Query Segmentation [40 min]</a:t>
            </a:r>
          </a:p>
          <a:p>
            <a:pPr lvl="1"/>
            <a:r>
              <a:rPr lang="en-US" dirty="0">
                <a:solidFill>
                  <a:srgbClr val="00B050"/>
                </a:solidFill>
              </a:rPr>
              <a:t>Break [30 min]</a:t>
            </a:r>
          </a:p>
          <a:p>
            <a:pPr lvl="1"/>
            <a:r>
              <a:rPr lang="en-US" b="1" dirty="0">
                <a:solidFill>
                  <a:srgbClr val="7030A0"/>
                </a:solidFill>
              </a:rPr>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265241806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Rank – Crash Course</a:t>
            </a:r>
            <a:endParaRPr lang="en-US" dirty="0"/>
          </a:p>
        </p:txBody>
      </p:sp>
      <p:sp>
        <p:nvSpPr>
          <p:cNvPr id="4" name="Rectangle 3"/>
          <p:cNvSpPr/>
          <p:nvPr/>
        </p:nvSpPr>
        <p:spPr>
          <a:xfrm>
            <a:off x="8362031" y="0"/>
            <a:ext cx="721672" cy="369332"/>
          </a:xfrm>
          <a:prstGeom prst="rect">
            <a:avLst/>
          </a:prstGeom>
        </p:spPr>
        <p:txBody>
          <a:bodyPr wrap="none">
            <a:spAutoFit/>
          </a:bodyPr>
          <a:lstStyle/>
          <a:p>
            <a:r>
              <a:rPr lang="en-US" dirty="0" smtClean="0"/>
              <a:t>LIU08</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81001" y="1088308"/>
            <a:ext cx="7772400" cy="5611524"/>
          </a:xfrm>
          <a:prstGeom prst="rect">
            <a:avLst/>
          </a:prstGeom>
          <a:noFill/>
          <a:ln w="9525">
            <a:noFill/>
            <a:miter lim="800000"/>
            <a:headEnd/>
            <a:tailEnd/>
          </a:ln>
        </p:spPr>
      </p:pic>
    </p:spTree>
    <p:extLst>
      <p:ext uri="{BB962C8B-B14F-4D97-AF65-F5344CB8AC3E}">
        <p14:creationId xmlns:p14="http://schemas.microsoft.com/office/powerpoint/2010/main" val="423474128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Rank – Crash Course</a:t>
            </a:r>
            <a:endParaRPr lang="en-US" dirty="0"/>
          </a:p>
        </p:txBody>
      </p:sp>
      <p:pic>
        <p:nvPicPr>
          <p:cNvPr id="2050" name="Picture 2"/>
          <p:cNvPicPr>
            <a:picLocks noGrp="1" noChangeAspect="1" noChangeArrowheads="1"/>
          </p:cNvPicPr>
          <p:nvPr>
            <p:ph idx="13"/>
          </p:nvPr>
        </p:nvPicPr>
        <p:blipFill>
          <a:blip r:embed="rId2" cstate="print"/>
          <a:srcRect/>
          <a:stretch>
            <a:fillRect/>
          </a:stretch>
        </p:blipFill>
        <p:spPr bwMode="auto">
          <a:xfrm>
            <a:off x="457200" y="1927375"/>
            <a:ext cx="8229600" cy="3643013"/>
          </a:xfrm>
          <a:prstGeom prst="rect">
            <a:avLst/>
          </a:prstGeom>
          <a:noFill/>
          <a:ln w="9525">
            <a:noFill/>
            <a:miter lim="800000"/>
            <a:headEnd/>
            <a:tailEnd/>
          </a:ln>
        </p:spPr>
      </p:pic>
      <p:sp>
        <p:nvSpPr>
          <p:cNvPr id="5" name="Rectangle 4"/>
          <p:cNvSpPr/>
          <p:nvPr/>
        </p:nvSpPr>
        <p:spPr>
          <a:xfrm>
            <a:off x="8362031" y="0"/>
            <a:ext cx="721672" cy="369332"/>
          </a:xfrm>
          <a:prstGeom prst="rect">
            <a:avLst/>
          </a:prstGeom>
        </p:spPr>
        <p:txBody>
          <a:bodyPr wrap="none">
            <a:spAutoFit/>
          </a:bodyPr>
          <a:lstStyle/>
          <a:p>
            <a:r>
              <a:rPr lang="en-US" dirty="0" smtClean="0"/>
              <a:t>LIU08</a:t>
            </a:r>
            <a:endParaRPr lang="en-US" dirty="0"/>
          </a:p>
        </p:txBody>
      </p:sp>
    </p:spTree>
    <p:extLst>
      <p:ext uri="{BB962C8B-B14F-4D97-AF65-F5344CB8AC3E}">
        <p14:creationId xmlns:p14="http://schemas.microsoft.com/office/powerpoint/2010/main" val="12482852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a:t>
            </a:r>
            <a:r>
              <a:rPr lang="en-US" dirty="0" err="1" smtClean="0"/>
              <a:t>vs</a:t>
            </a:r>
            <a:r>
              <a:rPr lang="en-US" dirty="0" smtClean="0"/>
              <a:t> Spoken Queries</a:t>
            </a:r>
            <a:endParaRPr lang="en-US" dirty="0"/>
          </a:p>
        </p:txBody>
      </p:sp>
      <p:pic>
        <p:nvPicPr>
          <p:cNvPr id="5" name="Content Placeholder 4"/>
          <p:cNvPicPr>
            <a:picLocks noGrp="1" noChangeAspect="1"/>
          </p:cNvPicPr>
          <p:nvPr>
            <p:ph idx="13"/>
          </p:nvPr>
        </p:nvPicPr>
        <p:blipFill>
          <a:blip r:embed="rId2" cstate="print"/>
          <a:stretch>
            <a:fillRect/>
          </a:stretch>
        </p:blipFill>
        <p:spPr>
          <a:xfrm>
            <a:off x="9832" y="1066800"/>
            <a:ext cx="5410200" cy="1950423"/>
          </a:xfrm>
          <a:prstGeom prst="rect">
            <a:avLst/>
          </a:prstGeom>
        </p:spPr>
      </p:pic>
      <p:pic>
        <p:nvPicPr>
          <p:cNvPr id="6" name="Picture 5"/>
          <p:cNvPicPr>
            <a:picLocks noChangeAspect="1"/>
          </p:cNvPicPr>
          <p:nvPr/>
        </p:nvPicPr>
        <p:blipFill>
          <a:blip r:embed="rId3" cstate="print"/>
          <a:stretch>
            <a:fillRect/>
          </a:stretch>
        </p:blipFill>
        <p:spPr>
          <a:xfrm>
            <a:off x="3200400" y="3044262"/>
            <a:ext cx="5590868" cy="3306676"/>
          </a:xfrm>
          <a:prstGeom prst="rect">
            <a:avLst/>
          </a:prstGeom>
        </p:spPr>
      </p:pic>
      <p:sp>
        <p:nvSpPr>
          <p:cNvPr id="7" name="Rectangle 6"/>
          <p:cNvSpPr/>
          <p:nvPr/>
        </p:nvSpPr>
        <p:spPr>
          <a:xfrm>
            <a:off x="3168445" y="6019800"/>
            <a:ext cx="838200" cy="228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3276600"/>
            <a:ext cx="2743200" cy="2862322"/>
          </a:xfrm>
          <a:prstGeom prst="rect">
            <a:avLst/>
          </a:prstGeom>
        </p:spPr>
        <p:txBody>
          <a:bodyPr wrap="square">
            <a:spAutoFit/>
          </a:bodyPr>
          <a:lstStyle/>
          <a:p>
            <a:pPr marL="285750" indent="-285750">
              <a:buFont typeface="Arial" panose="020B0604020202020204" pitchFamily="34" charset="0"/>
              <a:buChar char="•"/>
            </a:pPr>
            <a:r>
              <a:rPr lang="en-US" dirty="0"/>
              <a:t>Voice queries are considerably longer than typed mobile queries</a:t>
            </a:r>
          </a:p>
          <a:p>
            <a:pPr marL="285750" indent="-285750">
              <a:buFont typeface="Arial" panose="020B0604020202020204" pitchFamily="34" charset="0"/>
              <a:buChar char="•"/>
            </a:pPr>
            <a:r>
              <a:rPr lang="en-US" dirty="0"/>
              <a:t>Some popular prepositions (like 'in' and 'at') appear twice as frequently in the voice sample data set as in the other samples</a:t>
            </a:r>
          </a:p>
        </p:txBody>
      </p:sp>
      <p:sp>
        <p:nvSpPr>
          <p:cNvPr id="3" name="Rectangle 2"/>
          <p:cNvSpPr/>
          <p:nvPr/>
        </p:nvSpPr>
        <p:spPr>
          <a:xfrm>
            <a:off x="8153400" y="43934"/>
            <a:ext cx="774571" cy="369332"/>
          </a:xfrm>
          <a:prstGeom prst="rect">
            <a:avLst/>
          </a:prstGeom>
        </p:spPr>
        <p:txBody>
          <a:bodyPr wrap="none">
            <a:spAutoFit/>
          </a:bodyPr>
          <a:lstStyle/>
          <a:p>
            <a:r>
              <a:rPr lang="en-US" dirty="0">
                <a:solidFill>
                  <a:srgbClr val="0000FF"/>
                </a:solidFill>
                <a:latin typeface="CMR10"/>
              </a:rPr>
              <a:t>CD06</a:t>
            </a:r>
            <a:endParaRPr lang="en-US" dirty="0"/>
          </a:p>
        </p:txBody>
      </p:sp>
      <p:sp>
        <p:nvSpPr>
          <p:cNvPr id="10" name="Rectangle 9"/>
          <p:cNvSpPr/>
          <p:nvPr/>
        </p:nvSpPr>
        <p:spPr>
          <a:xfrm>
            <a:off x="8175171" y="349321"/>
            <a:ext cx="770275" cy="369332"/>
          </a:xfrm>
          <a:prstGeom prst="rect">
            <a:avLst/>
          </a:prstGeom>
        </p:spPr>
        <p:txBody>
          <a:bodyPr wrap="none">
            <a:spAutoFit/>
          </a:bodyPr>
          <a:lstStyle/>
          <a:p>
            <a:r>
              <a:rPr lang="en-US" dirty="0">
                <a:solidFill>
                  <a:srgbClr val="0000FF"/>
                </a:solidFill>
                <a:latin typeface="CMR10"/>
              </a:rPr>
              <a:t>YM11</a:t>
            </a:r>
            <a:endParaRPr lang="en-US" dirty="0"/>
          </a:p>
        </p:txBody>
      </p:sp>
    </p:spTree>
    <p:extLst>
      <p:ext uri="{BB962C8B-B14F-4D97-AF65-F5344CB8AC3E}">
        <p14:creationId xmlns:p14="http://schemas.microsoft.com/office/powerpoint/2010/main" val="69727447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Rank – Crash Course</a:t>
            </a:r>
            <a:endParaRPr lang="en-US" dirty="0"/>
          </a:p>
        </p:txBody>
      </p:sp>
      <p:sp>
        <p:nvSpPr>
          <p:cNvPr id="3" name="Content Placeholder 2"/>
          <p:cNvSpPr>
            <a:spLocks noGrp="1"/>
          </p:cNvSpPr>
          <p:nvPr>
            <p:ph idx="13"/>
          </p:nvPr>
        </p:nvSpPr>
        <p:spPr/>
        <p:txBody>
          <a:bodyPr/>
          <a:lstStyle/>
          <a:p>
            <a:r>
              <a:rPr lang="en-US" dirty="0" smtClean="0"/>
              <a:t>Features extracted for each query-document pair</a:t>
            </a:r>
          </a:p>
          <a:p>
            <a:pPr lvl="1"/>
            <a:r>
              <a:rPr lang="en-US" b="1" dirty="0" smtClean="0"/>
              <a:t>Query-dependent</a:t>
            </a:r>
            <a:r>
              <a:rPr lang="en-US" dirty="0" smtClean="0"/>
              <a:t> – query class, length, terms</a:t>
            </a:r>
          </a:p>
          <a:p>
            <a:pPr lvl="1"/>
            <a:r>
              <a:rPr lang="en-US" b="1" dirty="0" smtClean="0"/>
              <a:t>Document-dependent</a:t>
            </a:r>
            <a:r>
              <a:rPr lang="en-US" dirty="0" smtClean="0"/>
              <a:t> – link and content based priors</a:t>
            </a:r>
          </a:p>
          <a:p>
            <a:pPr lvl="1"/>
            <a:r>
              <a:rPr lang="en-US" b="1" dirty="0" smtClean="0"/>
              <a:t>Query &amp; document dependent </a:t>
            </a:r>
            <a:r>
              <a:rPr lang="en-US" dirty="0" smtClean="0"/>
              <a:t>– match scores </a:t>
            </a:r>
            <a:endParaRPr lang="en-US" dirty="0"/>
          </a:p>
        </p:txBody>
      </p:sp>
      <p:sp>
        <p:nvSpPr>
          <p:cNvPr id="4" name="Rectangle 3"/>
          <p:cNvSpPr/>
          <p:nvPr/>
        </p:nvSpPr>
        <p:spPr>
          <a:xfrm>
            <a:off x="8362031" y="0"/>
            <a:ext cx="721672" cy="369332"/>
          </a:xfrm>
          <a:prstGeom prst="rect">
            <a:avLst/>
          </a:prstGeom>
        </p:spPr>
        <p:txBody>
          <a:bodyPr wrap="none">
            <a:spAutoFit/>
          </a:bodyPr>
          <a:lstStyle/>
          <a:p>
            <a:r>
              <a:rPr lang="en-US" dirty="0" smtClean="0"/>
              <a:t>LIU08</a:t>
            </a:r>
            <a:endParaRPr lang="en-US" dirty="0"/>
          </a:p>
        </p:txBody>
      </p:sp>
    </p:spTree>
    <p:extLst>
      <p:ext uri="{BB962C8B-B14F-4D97-AF65-F5344CB8AC3E}">
        <p14:creationId xmlns:p14="http://schemas.microsoft.com/office/powerpoint/2010/main" val="330336622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Rank – Crash Course</a:t>
            </a:r>
            <a:endParaRPr lang="en-US" dirty="0"/>
          </a:p>
        </p:txBody>
      </p:sp>
      <p:sp>
        <p:nvSpPr>
          <p:cNvPr id="3" name="Content Placeholder 2"/>
          <p:cNvSpPr>
            <a:spLocks noGrp="1"/>
          </p:cNvSpPr>
          <p:nvPr>
            <p:ph idx="13"/>
          </p:nvPr>
        </p:nvSpPr>
        <p:spPr/>
        <p:txBody>
          <a:bodyPr/>
          <a:lstStyle/>
          <a:p>
            <a:r>
              <a:rPr lang="en-US" dirty="0" smtClean="0"/>
              <a:t>Standard approach for generating training data for learning to rank</a:t>
            </a:r>
          </a:p>
          <a:p>
            <a:pPr lvl="1"/>
            <a:r>
              <a:rPr lang="en-US" dirty="0" smtClean="0"/>
              <a:t>Run a bag-of-words retrieval algorithm, e.g. BM25 for a set of queries </a:t>
            </a:r>
            <a:r>
              <a:rPr lang="en-US" b="1" dirty="0" smtClean="0"/>
              <a:t>Q</a:t>
            </a:r>
          </a:p>
          <a:p>
            <a:pPr lvl="1"/>
            <a:r>
              <a:rPr lang="en-US" dirty="0" smtClean="0"/>
              <a:t>Retain Top-K results (10 &lt; K &lt; 1000) for each query </a:t>
            </a:r>
            <a:r>
              <a:rPr lang="en-US" b="1" dirty="0" err="1" smtClean="0"/>
              <a:t>q</a:t>
            </a:r>
            <a:r>
              <a:rPr lang="en-US" b="1" baseline="-25000" dirty="0" err="1" smtClean="0"/>
              <a:t>i</a:t>
            </a:r>
            <a:endParaRPr lang="en-US" b="1" dirty="0" smtClean="0"/>
          </a:p>
          <a:p>
            <a:pPr lvl="1"/>
            <a:r>
              <a:rPr lang="en-US" dirty="0" smtClean="0"/>
              <a:t>For each result </a:t>
            </a:r>
            <a:r>
              <a:rPr lang="en-US" b="1" dirty="0" err="1" smtClean="0"/>
              <a:t>x</a:t>
            </a:r>
            <a:r>
              <a:rPr lang="en-US" b="1" baseline="-25000" dirty="0" err="1" smtClean="0"/>
              <a:t>ij</a:t>
            </a:r>
            <a:r>
              <a:rPr lang="en-US" dirty="0" smtClean="0"/>
              <a:t> extract a feature vector</a:t>
            </a:r>
          </a:p>
          <a:p>
            <a:pPr lvl="1"/>
            <a:r>
              <a:rPr lang="en-US" dirty="0" smtClean="0"/>
              <a:t>Label each result </a:t>
            </a:r>
            <a:r>
              <a:rPr lang="en-US" b="1" dirty="0" err="1" smtClean="0"/>
              <a:t>x</a:t>
            </a:r>
            <a:r>
              <a:rPr lang="en-US" b="1" baseline="-25000" dirty="0" err="1" smtClean="0"/>
              <a:t>ij</a:t>
            </a:r>
            <a:endParaRPr lang="en-US" dirty="0"/>
          </a:p>
        </p:txBody>
      </p:sp>
      <p:sp>
        <p:nvSpPr>
          <p:cNvPr id="4" name="Rectangle 3"/>
          <p:cNvSpPr/>
          <p:nvPr/>
        </p:nvSpPr>
        <p:spPr>
          <a:xfrm>
            <a:off x="8362031" y="0"/>
            <a:ext cx="721672" cy="369332"/>
          </a:xfrm>
          <a:prstGeom prst="rect">
            <a:avLst/>
          </a:prstGeom>
        </p:spPr>
        <p:txBody>
          <a:bodyPr wrap="none">
            <a:spAutoFit/>
          </a:bodyPr>
          <a:lstStyle/>
          <a:p>
            <a:r>
              <a:rPr lang="en-US" dirty="0" smtClean="0"/>
              <a:t>LIU08</a:t>
            </a:r>
            <a:endParaRPr lang="en-US" dirty="0"/>
          </a:p>
        </p:txBody>
      </p:sp>
    </p:spTree>
    <p:extLst>
      <p:ext uri="{BB962C8B-B14F-4D97-AF65-F5344CB8AC3E}">
        <p14:creationId xmlns:p14="http://schemas.microsoft.com/office/powerpoint/2010/main" val="312533765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p:txBody>
          <a:bodyPr>
            <a:normAutofit lnSpcReduction="10000"/>
          </a:bodyPr>
          <a:lstStyle/>
          <a:p>
            <a:r>
              <a:rPr lang="en-US" dirty="0" smtClean="0"/>
              <a:t>Issues that arise for learning to rank for verbose queries</a:t>
            </a:r>
          </a:p>
          <a:p>
            <a:pPr lvl="1"/>
            <a:r>
              <a:rPr lang="en-US" dirty="0" smtClean="0"/>
              <a:t>Training set may be of lower quality – less relevant documents are retrieved</a:t>
            </a:r>
          </a:p>
          <a:p>
            <a:pPr lvl="1"/>
            <a:r>
              <a:rPr lang="en-US" dirty="0" smtClean="0"/>
              <a:t>Initial relevance scores are less reliable</a:t>
            </a:r>
          </a:p>
          <a:p>
            <a:pPr lvl="1"/>
            <a:r>
              <a:rPr lang="en-US" dirty="0" smtClean="0"/>
              <a:t>Learning the same model across all the queries may be detrimental (especially for linear models)</a:t>
            </a:r>
          </a:p>
          <a:p>
            <a:pPr lvl="1"/>
            <a:r>
              <a:rPr lang="en-US" dirty="0" smtClean="0"/>
              <a:t>Potential query transformations: weighting, reduction, expansion, segmentation, are not accounted for</a:t>
            </a:r>
            <a:endParaRPr lang="en-US" dirty="0"/>
          </a:p>
        </p:txBody>
      </p:sp>
      <p:sp>
        <p:nvSpPr>
          <p:cNvPr id="4" name="Title 1"/>
          <p:cNvSpPr>
            <a:spLocks noGrp="1"/>
          </p:cNvSpPr>
          <p:nvPr>
            <p:ph type="title"/>
          </p:nvPr>
        </p:nvSpPr>
        <p:spPr/>
        <p:txBody>
          <a:bodyPr/>
          <a:lstStyle/>
          <a:p>
            <a:r>
              <a:rPr lang="en-US" dirty="0" smtClean="0"/>
              <a:t>Learning to Rank – Crash Course</a:t>
            </a:r>
            <a:endParaRPr lang="en-US" dirty="0"/>
          </a:p>
        </p:txBody>
      </p:sp>
      <p:sp>
        <p:nvSpPr>
          <p:cNvPr id="5" name="Rectangle 4"/>
          <p:cNvSpPr/>
          <p:nvPr/>
        </p:nvSpPr>
        <p:spPr>
          <a:xfrm>
            <a:off x="8362031" y="0"/>
            <a:ext cx="721672" cy="369332"/>
          </a:xfrm>
          <a:prstGeom prst="rect">
            <a:avLst/>
          </a:prstGeom>
        </p:spPr>
        <p:txBody>
          <a:bodyPr wrap="none">
            <a:spAutoFit/>
          </a:bodyPr>
          <a:lstStyle/>
          <a:p>
            <a:r>
              <a:rPr lang="en-US" dirty="0" smtClean="0"/>
              <a:t>LIU08</a:t>
            </a:r>
            <a:endParaRPr lang="en-US" dirty="0"/>
          </a:p>
        </p:txBody>
      </p:sp>
    </p:spTree>
    <p:extLst>
      <p:ext uri="{BB962C8B-B14F-4D97-AF65-F5344CB8AC3E}">
        <p14:creationId xmlns:p14="http://schemas.microsoft.com/office/powerpoint/2010/main" val="134178762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Rank – Crash Course</a:t>
            </a:r>
            <a:endParaRPr lang="en-US" dirty="0"/>
          </a:p>
        </p:txBody>
      </p:sp>
      <p:sp>
        <p:nvSpPr>
          <p:cNvPr id="3" name="Content Placeholder 2"/>
          <p:cNvSpPr>
            <a:spLocks noGrp="1"/>
          </p:cNvSpPr>
          <p:nvPr>
            <p:ph idx="13"/>
          </p:nvPr>
        </p:nvSpPr>
        <p:spPr/>
        <p:txBody>
          <a:bodyPr>
            <a:normAutofit/>
          </a:bodyPr>
          <a:lstStyle/>
          <a:p>
            <a:r>
              <a:rPr lang="en-US" dirty="0" smtClean="0"/>
              <a:t>In this section of the tutorial, we will present some work that starts to tackle these issues</a:t>
            </a:r>
          </a:p>
          <a:p>
            <a:pPr lvl="1"/>
            <a:r>
              <a:rPr lang="en-US" dirty="0" smtClean="0"/>
              <a:t>Better training set generation</a:t>
            </a:r>
          </a:p>
          <a:p>
            <a:pPr lvl="1"/>
            <a:r>
              <a:rPr lang="en-US" dirty="0" smtClean="0"/>
              <a:t>Query – dependent learning to rank</a:t>
            </a:r>
          </a:p>
          <a:p>
            <a:pPr lvl="1"/>
            <a:r>
              <a:rPr lang="en-US" dirty="0" smtClean="0"/>
              <a:t>Learning better query representations</a:t>
            </a:r>
          </a:p>
          <a:p>
            <a:pPr lvl="1"/>
            <a:endParaRPr lang="en-US" dirty="0" smtClean="0"/>
          </a:p>
          <a:p>
            <a:r>
              <a:rPr lang="en-US" dirty="0" smtClean="0"/>
              <a:t>Also worth looking at “</a:t>
            </a:r>
            <a:r>
              <a:rPr lang="en-US" dirty="0" smtClean="0">
                <a:hlinkClick r:id="rId2"/>
              </a:rPr>
              <a:t>Machine Learning for Query-Document Matching in Web Search</a:t>
            </a:r>
            <a:r>
              <a:rPr lang="en-US" dirty="0" smtClean="0"/>
              <a:t>” tutorial by Li &amp; </a:t>
            </a:r>
            <a:r>
              <a:rPr lang="en-US" dirty="0" err="1" smtClean="0"/>
              <a:t>Xu</a:t>
            </a:r>
            <a:r>
              <a:rPr lang="en-US" dirty="0" smtClean="0"/>
              <a:t>, WSDM2012</a:t>
            </a:r>
          </a:p>
          <a:p>
            <a:endParaRPr lang="en-US" dirty="0" smtClean="0"/>
          </a:p>
          <a:p>
            <a:pPr lvl="1"/>
            <a:endParaRPr lang="en-US" dirty="0"/>
          </a:p>
        </p:txBody>
      </p:sp>
      <p:sp>
        <p:nvSpPr>
          <p:cNvPr id="4" name="Rectangle 3"/>
          <p:cNvSpPr/>
          <p:nvPr/>
        </p:nvSpPr>
        <p:spPr>
          <a:xfrm>
            <a:off x="8362031" y="0"/>
            <a:ext cx="721672" cy="369332"/>
          </a:xfrm>
          <a:prstGeom prst="rect">
            <a:avLst/>
          </a:prstGeom>
        </p:spPr>
        <p:txBody>
          <a:bodyPr wrap="none">
            <a:spAutoFit/>
          </a:bodyPr>
          <a:lstStyle/>
          <a:p>
            <a:r>
              <a:rPr lang="en-US" dirty="0" smtClean="0"/>
              <a:t>LIU08</a:t>
            </a:r>
            <a:endParaRPr lang="en-US" dirty="0"/>
          </a:p>
        </p:txBody>
      </p:sp>
    </p:spTree>
    <p:extLst>
      <p:ext uri="{BB962C8B-B14F-4D97-AF65-F5344CB8AC3E}">
        <p14:creationId xmlns:p14="http://schemas.microsoft.com/office/powerpoint/2010/main" val="162707461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p:txBody>
          <a:bodyPr>
            <a:normAutofit/>
          </a:bodyPr>
          <a:lstStyle/>
          <a:p>
            <a:r>
              <a:rPr lang="en-US" dirty="0" smtClean="0"/>
              <a:t>Learning to rank for verbose natural language is still a relatively unexplored field</a:t>
            </a:r>
          </a:p>
          <a:p>
            <a:pPr lvl="1"/>
            <a:r>
              <a:rPr lang="en-US" dirty="0" smtClean="0"/>
              <a:t>Current approaches are still too simplistic</a:t>
            </a:r>
          </a:p>
          <a:p>
            <a:pPr lvl="1"/>
            <a:r>
              <a:rPr lang="en-US" dirty="0" smtClean="0"/>
              <a:t>Plenty of room for innovative research</a:t>
            </a:r>
          </a:p>
          <a:p>
            <a:pPr lvl="1"/>
            <a:r>
              <a:rPr lang="en-US" dirty="0" smtClean="0"/>
              <a:t>Many practical applications</a:t>
            </a:r>
          </a:p>
          <a:p>
            <a:pPr lvl="2"/>
            <a:r>
              <a:rPr lang="en-US" dirty="0" smtClean="0"/>
              <a:t>Question answering systems</a:t>
            </a:r>
          </a:p>
          <a:p>
            <a:pPr lvl="2"/>
            <a:r>
              <a:rPr lang="en-US" dirty="0" smtClean="0"/>
              <a:t>Dialogue systems</a:t>
            </a:r>
          </a:p>
          <a:p>
            <a:pPr lvl="2"/>
            <a:r>
              <a:rPr lang="en-US" dirty="0" smtClean="0"/>
              <a:t>Digital assistants</a:t>
            </a:r>
          </a:p>
        </p:txBody>
      </p:sp>
      <p:sp>
        <p:nvSpPr>
          <p:cNvPr id="4" name="Title 1"/>
          <p:cNvSpPr>
            <a:spLocks noGrp="1"/>
          </p:cNvSpPr>
          <p:nvPr>
            <p:ph type="title"/>
          </p:nvPr>
        </p:nvSpPr>
        <p:spPr/>
        <p:txBody>
          <a:bodyPr/>
          <a:lstStyle/>
          <a:p>
            <a:r>
              <a:rPr lang="en-US" dirty="0" smtClean="0"/>
              <a:t>Learning to Rank – Crash Course</a:t>
            </a:r>
            <a:endParaRPr lang="en-US" dirty="0"/>
          </a:p>
        </p:txBody>
      </p:sp>
      <p:sp>
        <p:nvSpPr>
          <p:cNvPr id="5" name="Rectangle 4"/>
          <p:cNvSpPr/>
          <p:nvPr/>
        </p:nvSpPr>
        <p:spPr>
          <a:xfrm>
            <a:off x="8362031" y="0"/>
            <a:ext cx="721672" cy="369332"/>
          </a:xfrm>
          <a:prstGeom prst="rect">
            <a:avLst/>
          </a:prstGeom>
        </p:spPr>
        <p:txBody>
          <a:bodyPr wrap="none">
            <a:spAutoFit/>
          </a:bodyPr>
          <a:lstStyle/>
          <a:p>
            <a:r>
              <a:rPr lang="en-US" dirty="0" smtClean="0"/>
              <a:t>LIU08</a:t>
            </a:r>
            <a:endParaRPr lang="en-US" dirty="0"/>
          </a:p>
        </p:txBody>
      </p:sp>
    </p:spTree>
    <p:extLst>
      <p:ext uri="{BB962C8B-B14F-4D97-AF65-F5344CB8AC3E}">
        <p14:creationId xmlns:p14="http://schemas.microsoft.com/office/powerpoint/2010/main" val="174936085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Two-Stage Learning to Rank for</a:t>
            </a:r>
            <a:br>
              <a:rPr lang="en-US" dirty="0" smtClean="0"/>
            </a:br>
            <a:r>
              <a:rPr lang="en-US" dirty="0" smtClean="0"/>
              <a:t>Information Retrieval</a:t>
            </a:r>
            <a:endParaRPr lang="en-US" dirty="0"/>
          </a:p>
        </p:txBody>
      </p:sp>
      <p:sp>
        <p:nvSpPr>
          <p:cNvPr id="3" name="Content Placeholder 2"/>
          <p:cNvSpPr>
            <a:spLocks noGrp="1"/>
          </p:cNvSpPr>
          <p:nvPr>
            <p:ph idx="13"/>
          </p:nvPr>
        </p:nvSpPr>
        <p:spPr/>
        <p:txBody>
          <a:bodyPr/>
          <a:lstStyle/>
          <a:p>
            <a:r>
              <a:rPr lang="en-US" dirty="0" smtClean="0"/>
              <a:t>Standard learning to rank pipeline</a:t>
            </a:r>
          </a:p>
          <a:p>
            <a:pPr lvl="1"/>
            <a:r>
              <a:rPr lang="en-US" dirty="0" smtClean="0"/>
              <a:t> </a:t>
            </a:r>
            <a:r>
              <a:rPr lang="en-US" b="1" dirty="0" smtClean="0"/>
              <a:t>Retrieval (Stage A) </a:t>
            </a:r>
            <a:r>
              <a:rPr lang="en-US" dirty="0" smtClean="0"/>
              <a:t>Run a bag-of-words model (e.g. BM25) over the entire index</a:t>
            </a:r>
          </a:p>
          <a:p>
            <a:pPr lvl="1"/>
            <a:r>
              <a:rPr lang="en-US" b="1" dirty="0" smtClean="0"/>
              <a:t>Re-ranking (Stage B) </a:t>
            </a:r>
            <a:r>
              <a:rPr lang="en-US" dirty="0" smtClean="0"/>
              <a:t>Re-score top-K retrieved results by a learning to rank model with arbitrary number of features</a:t>
            </a:r>
          </a:p>
          <a:p>
            <a:pPr lvl="1"/>
            <a:r>
              <a:rPr lang="en-US" dirty="0" smtClean="0"/>
              <a:t>Works reasonably well for short queries</a:t>
            </a:r>
          </a:p>
          <a:p>
            <a:pPr lvl="1"/>
            <a:r>
              <a:rPr lang="en-US" dirty="0" smtClean="0"/>
              <a:t>However, for verbose queries, as we have seen before, bag-of-words models may not be sufficient</a:t>
            </a:r>
          </a:p>
          <a:p>
            <a:endParaRPr lang="en-US" dirty="0" smtClean="0"/>
          </a:p>
          <a:p>
            <a:endParaRPr lang="en-US" dirty="0"/>
          </a:p>
        </p:txBody>
      </p:sp>
      <p:sp>
        <p:nvSpPr>
          <p:cNvPr id="4" name="Rectangle 3"/>
          <p:cNvSpPr/>
          <p:nvPr/>
        </p:nvSpPr>
        <p:spPr>
          <a:xfrm>
            <a:off x="8362031" y="0"/>
            <a:ext cx="809837" cy="369332"/>
          </a:xfrm>
          <a:prstGeom prst="rect">
            <a:avLst/>
          </a:prstGeom>
        </p:spPr>
        <p:txBody>
          <a:bodyPr wrap="none">
            <a:spAutoFit/>
          </a:bodyPr>
          <a:lstStyle/>
          <a:p>
            <a:r>
              <a:rPr lang="en-US" dirty="0" smtClean="0"/>
              <a:t>DBC13</a:t>
            </a:r>
            <a:endParaRPr lang="en-US" dirty="0"/>
          </a:p>
        </p:txBody>
      </p:sp>
    </p:spTree>
    <p:extLst>
      <p:ext uri="{BB962C8B-B14F-4D97-AF65-F5344CB8AC3E}">
        <p14:creationId xmlns:p14="http://schemas.microsoft.com/office/powerpoint/2010/main" val="247668539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Two-Stage Learning to Rank for</a:t>
            </a:r>
            <a:br>
              <a:rPr lang="en-US" dirty="0" smtClean="0"/>
            </a:br>
            <a:r>
              <a:rPr lang="en-US" dirty="0" smtClean="0"/>
              <a:t>Information Retrieval</a:t>
            </a:r>
            <a:endParaRPr lang="en-US" dirty="0"/>
          </a:p>
        </p:txBody>
      </p:sp>
      <p:sp>
        <p:nvSpPr>
          <p:cNvPr id="3" name="Content Placeholder 2"/>
          <p:cNvSpPr>
            <a:spLocks noGrp="1"/>
          </p:cNvSpPr>
          <p:nvPr>
            <p:ph idx="13"/>
          </p:nvPr>
        </p:nvSpPr>
        <p:spPr/>
        <p:txBody>
          <a:bodyPr/>
          <a:lstStyle/>
          <a:p>
            <a:pPr>
              <a:buNone/>
            </a:pPr>
            <a:endParaRPr lang="en-US" dirty="0" smtClean="0"/>
          </a:p>
          <a:p>
            <a:endParaRPr lang="en-US" dirty="0"/>
          </a:p>
        </p:txBody>
      </p:sp>
      <p:sp>
        <p:nvSpPr>
          <p:cNvPr id="4" name="Rectangle 3"/>
          <p:cNvSpPr/>
          <p:nvPr/>
        </p:nvSpPr>
        <p:spPr>
          <a:xfrm>
            <a:off x="8362031" y="0"/>
            <a:ext cx="809837" cy="369332"/>
          </a:xfrm>
          <a:prstGeom prst="rect">
            <a:avLst/>
          </a:prstGeom>
        </p:spPr>
        <p:txBody>
          <a:bodyPr wrap="none">
            <a:spAutoFit/>
          </a:bodyPr>
          <a:lstStyle/>
          <a:p>
            <a:r>
              <a:rPr lang="en-US" dirty="0" smtClean="0"/>
              <a:t>DBC13</a:t>
            </a:r>
            <a:endParaRPr lang="en-US" dirty="0"/>
          </a:p>
        </p:txBody>
      </p:sp>
      <p:sp>
        <p:nvSpPr>
          <p:cNvPr id="5" name="Content Placeholder 2"/>
          <p:cNvSpPr txBox="1">
            <a:spLocks/>
          </p:cNvSpPr>
          <p:nvPr/>
        </p:nvSpPr>
        <p:spPr>
          <a:xfrm>
            <a:off x="609600" y="1524001"/>
            <a:ext cx="8229600" cy="1676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If</a:t>
            </a:r>
            <a:r>
              <a:rPr kumimoji="0" lang="en-US" sz="3200" b="0" i="0" u="none" strike="noStrike" kern="1200" cap="none" spc="0" normalizeH="0" noProof="0" dirty="0" smtClean="0">
                <a:ln>
                  <a:noFill/>
                </a:ln>
                <a:solidFill>
                  <a:schemeClr val="tx1"/>
                </a:solidFill>
                <a:effectLst/>
                <a:uLnTx/>
                <a:uFillTx/>
                <a:latin typeface="+mn-lt"/>
                <a:ea typeface="+mn-ea"/>
                <a:cs typeface="+mn-cs"/>
              </a:rPr>
              <a:t> the relevant document recall at the initial retrieval stage is low, re-ranking stage will suffer.</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074" name="Picture 2"/>
          <p:cNvPicPr>
            <a:picLocks noChangeAspect="1" noChangeArrowheads="1"/>
          </p:cNvPicPr>
          <p:nvPr/>
        </p:nvPicPr>
        <p:blipFill>
          <a:blip r:embed="rId2" cstate="print"/>
          <a:srcRect/>
          <a:stretch>
            <a:fillRect/>
          </a:stretch>
        </p:blipFill>
        <p:spPr bwMode="auto">
          <a:xfrm>
            <a:off x="609600" y="3276600"/>
            <a:ext cx="7839075" cy="1781175"/>
          </a:xfrm>
          <a:prstGeom prst="rect">
            <a:avLst/>
          </a:prstGeom>
          <a:noFill/>
          <a:ln w="9525">
            <a:noFill/>
            <a:miter lim="800000"/>
            <a:headEnd/>
            <a:tailEnd/>
          </a:ln>
        </p:spPr>
      </p:pic>
    </p:spTree>
    <p:extLst>
      <p:ext uri="{BB962C8B-B14F-4D97-AF65-F5344CB8AC3E}">
        <p14:creationId xmlns:p14="http://schemas.microsoft.com/office/powerpoint/2010/main" val="143225127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Two-Stage Learning to Rank for</a:t>
            </a:r>
            <a:br>
              <a:rPr lang="en-US" dirty="0" smtClean="0"/>
            </a:br>
            <a:r>
              <a:rPr lang="en-US" dirty="0" smtClean="0"/>
              <a:t>Information Retrieval</a:t>
            </a:r>
            <a:endParaRPr lang="en-US" dirty="0"/>
          </a:p>
        </p:txBody>
      </p:sp>
      <p:sp>
        <p:nvSpPr>
          <p:cNvPr id="3" name="Content Placeholder 2"/>
          <p:cNvSpPr>
            <a:spLocks noGrp="1"/>
          </p:cNvSpPr>
          <p:nvPr>
            <p:ph idx="13"/>
          </p:nvPr>
        </p:nvSpPr>
        <p:spPr/>
        <p:txBody>
          <a:bodyPr/>
          <a:lstStyle/>
          <a:p>
            <a:pPr>
              <a:buNone/>
            </a:pPr>
            <a:endParaRPr lang="en-US" dirty="0" smtClean="0"/>
          </a:p>
          <a:p>
            <a:endParaRPr lang="en-US" dirty="0"/>
          </a:p>
        </p:txBody>
      </p:sp>
      <p:sp>
        <p:nvSpPr>
          <p:cNvPr id="4" name="Rectangle 3"/>
          <p:cNvSpPr/>
          <p:nvPr/>
        </p:nvSpPr>
        <p:spPr>
          <a:xfrm>
            <a:off x="8362031" y="0"/>
            <a:ext cx="809837" cy="369332"/>
          </a:xfrm>
          <a:prstGeom prst="rect">
            <a:avLst/>
          </a:prstGeom>
        </p:spPr>
        <p:txBody>
          <a:bodyPr wrap="none">
            <a:spAutoFit/>
          </a:bodyPr>
          <a:lstStyle/>
          <a:p>
            <a:r>
              <a:rPr lang="en-US" dirty="0" smtClean="0"/>
              <a:t>DBC13</a:t>
            </a:r>
            <a:endParaRPr lang="en-US" dirty="0"/>
          </a:p>
        </p:txBody>
      </p:sp>
      <p:sp>
        <p:nvSpPr>
          <p:cNvPr id="5" name="Content Placeholder 2"/>
          <p:cNvSpPr txBox="1">
            <a:spLocks/>
          </p:cNvSpPr>
          <p:nvPr/>
        </p:nvSpPr>
        <p:spPr>
          <a:xfrm>
            <a:off x="609600" y="1524001"/>
            <a:ext cx="8229600" cy="16764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Instead of the standard bag-of-words retrieval followed</a:t>
            </a:r>
            <a:r>
              <a:rPr kumimoji="0" lang="en-US" sz="3200" b="0" i="0" u="none" strike="noStrike" kern="1200" cap="none" spc="0" normalizeH="0" noProof="0" dirty="0" smtClean="0">
                <a:ln>
                  <a:noFill/>
                </a:ln>
                <a:solidFill>
                  <a:schemeClr val="tx1"/>
                </a:solidFill>
                <a:effectLst/>
                <a:uLnTx/>
                <a:uFillTx/>
                <a:latin typeface="+mn-lt"/>
                <a:ea typeface="+mn-ea"/>
                <a:cs typeface="+mn-cs"/>
              </a:rPr>
              <a:t> by a learning stage, learn a two-stage ranking model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aseline="0" dirty="0" smtClean="0"/>
              <a:t>Formally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1" name="Group 10"/>
          <p:cNvGrpSpPr/>
          <p:nvPr/>
        </p:nvGrpSpPr>
        <p:grpSpPr>
          <a:xfrm>
            <a:off x="3733800" y="3505200"/>
            <a:ext cx="3571875" cy="1257300"/>
            <a:chOff x="3505200" y="3276600"/>
            <a:chExt cx="3571875" cy="1257300"/>
          </a:xfrm>
        </p:grpSpPr>
        <p:pic>
          <p:nvPicPr>
            <p:cNvPr id="4098" name="Picture 2"/>
            <p:cNvPicPr>
              <a:picLocks noChangeAspect="1" noChangeArrowheads="1"/>
            </p:cNvPicPr>
            <p:nvPr/>
          </p:nvPicPr>
          <p:blipFill>
            <a:blip r:embed="rId2" cstate="print"/>
            <a:srcRect/>
            <a:stretch>
              <a:fillRect/>
            </a:stretch>
          </p:blipFill>
          <p:spPr bwMode="auto">
            <a:xfrm>
              <a:off x="3505200" y="3581400"/>
              <a:ext cx="3571875" cy="9525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581400" y="3276600"/>
              <a:ext cx="1857375" cy="533400"/>
            </a:xfrm>
            <a:prstGeom prst="rect">
              <a:avLst/>
            </a:prstGeom>
            <a:noFill/>
            <a:ln w="9525">
              <a:noFill/>
              <a:miter lim="800000"/>
              <a:headEnd/>
              <a:tailEnd/>
            </a:ln>
          </p:spPr>
        </p:pic>
      </p:grpSp>
      <p:grpSp>
        <p:nvGrpSpPr>
          <p:cNvPr id="12" name="Group 11"/>
          <p:cNvGrpSpPr/>
          <p:nvPr/>
        </p:nvGrpSpPr>
        <p:grpSpPr>
          <a:xfrm>
            <a:off x="3733800" y="4876800"/>
            <a:ext cx="3562350" cy="1219200"/>
            <a:chOff x="3352800" y="4876800"/>
            <a:chExt cx="3562350" cy="1219200"/>
          </a:xfrm>
        </p:grpSpPr>
        <p:pic>
          <p:nvPicPr>
            <p:cNvPr id="4100" name="Picture 4"/>
            <p:cNvPicPr>
              <a:picLocks noChangeAspect="1" noChangeArrowheads="1"/>
            </p:cNvPicPr>
            <p:nvPr/>
          </p:nvPicPr>
          <p:blipFill>
            <a:blip r:embed="rId4" cstate="print"/>
            <a:srcRect/>
            <a:stretch>
              <a:fillRect/>
            </a:stretch>
          </p:blipFill>
          <p:spPr bwMode="auto">
            <a:xfrm>
              <a:off x="3352800" y="4876800"/>
              <a:ext cx="3562350" cy="561975"/>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3400425" y="5429250"/>
              <a:ext cx="3305175" cy="666750"/>
            </a:xfrm>
            <a:prstGeom prst="rect">
              <a:avLst/>
            </a:prstGeom>
            <a:noFill/>
            <a:ln w="9525">
              <a:noFill/>
              <a:miter lim="800000"/>
              <a:headEnd/>
              <a:tailEnd/>
            </a:ln>
          </p:spPr>
        </p:pic>
      </p:grpSp>
      <p:sp>
        <p:nvSpPr>
          <p:cNvPr id="13" name="TextBox 12"/>
          <p:cNvSpPr txBox="1"/>
          <p:nvPr/>
        </p:nvSpPr>
        <p:spPr>
          <a:xfrm>
            <a:off x="228600" y="3657600"/>
            <a:ext cx="3352800" cy="646331"/>
          </a:xfrm>
          <a:prstGeom prst="rect">
            <a:avLst/>
          </a:prstGeom>
          <a:noFill/>
        </p:spPr>
        <p:txBody>
          <a:bodyPr wrap="square" rtlCol="0">
            <a:spAutoFit/>
          </a:bodyPr>
          <a:lstStyle/>
          <a:p>
            <a:r>
              <a:rPr lang="en-US" b="1" u="sng" dirty="0" smtClean="0"/>
              <a:t>Ranker A</a:t>
            </a:r>
            <a:r>
              <a:rPr lang="en-US" b="1" dirty="0" smtClean="0"/>
              <a:t>: </a:t>
            </a:r>
          </a:p>
          <a:p>
            <a:r>
              <a:rPr lang="en-US" b="1" dirty="0" smtClean="0"/>
              <a:t>Defined over the entire corpus C</a:t>
            </a:r>
            <a:endParaRPr lang="en-US" b="1" dirty="0"/>
          </a:p>
        </p:txBody>
      </p:sp>
      <p:sp>
        <p:nvSpPr>
          <p:cNvPr id="14" name="TextBox 13"/>
          <p:cNvSpPr txBox="1"/>
          <p:nvPr/>
        </p:nvSpPr>
        <p:spPr>
          <a:xfrm>
            <a:off x="304800" y="5105400"/>
            <a:ext cx="3352800" cy="923330"/>
          </a:xfrm>
          <a:prstGeom prst="rect">
            <a:avLst/>
          </a:prstGeom>
          <a:noFill/>
        </p:spPr>
        <p:txBody>
          <a:bodyPr wrap="square" rtlCol="0">
            <a:spAutoFit/>
          </a:bodyPr>
          <a:lstStyle/>
          <a:p>
            <a:r>
              <a:rPr lang="en-US" b="1" u="sng" dirty="0" smtClean="0"/>
              <a:t>Ranker B</a:t>
            </a:r>
            <a:r>
              <a:rPr lang="en-US" b="1" dirty="0" smtClean="0"/>
              <a:t>: </a:t>
            </a:r>
          </a:p>
          <a:p>
            <a:r>
              <a:rPr lang="en-US" b="1" dirty="0" smtClean="0"/>
              <a:t>Defined over the output of Ranker A</a:t>
            </a:r>
            <a:endParaRPr lang="en-US" b="1" dirty="0"/>
          </a:p>
        </p:txBody>
      </p:sp>
    </p:spTree>
    <p:extLst>
      <p:ext uri="{BB962C8B-B14F-4D97-AF65-F5344CB8AC3E}">
        <p14:creationId xmlns:p14="http://schemas.microsoft.com/office/powerpoint/2010/main" val="250908168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Two-Stage Learning to Rank for</a:t>
            </a:r>
            <a:br>
              <a:rPr lang="en-US" dirty="0" smtClean="0"/>
            </a:br>
            <a:r>
              <a:rPr lang="en-US" dirty="0" smtClean="0"/>
              <a:t>Information Retrieval</a:t>
            </a:r>
            <a:endParaRPr lang="en-US" dirty="0"/>
          </a:p>
        </p:txBody>
      </p:sp>
      <p:sp>
        <p:nvSpPr>
          <p:cNvPr id="3" name="Content Placeholder 2"/>
          <p:cNvSpPr>
            <a:spLocks noGrp="1"/>
          </p:cNvSpPr>
          <p:nvPr>
            <p:ph idx="13"/>
          </p:nvPr>
        </p:nvSpPr>
        <p:spPr/>
        <p:txBody>
          <a:bodyPr/>
          <a:lstStyle/>
          <a:p>
            <a:pPr>
              <a:buNone/>
            </a:pPr>
            <a:endParaRPr lang="en-US" dirty="0" smtClean="0"/>
          </a:p>
          <a:p>
            <a:endParaRPr lang="en-US" dirty="0"/>
          </a:p>
        </p:txBody>
      </p:sp>
      <p:sp>
        <p:nvSpPr>
          <p:cNvPr id="4" name="Rectangle 3"/>
          <p:cNvSpPr/>
          <p:nvPr/>
        </p:nvSpPr>
        <p:spPr>
          <a:xfrm>
            <a:off x="8362031" y="0"/>
            <a:ext cx="809837" cy="369332"/>
          </a:xfrm>
          <a:prstGeom prst="rect">
            <a:avLst/>
          </a:prstGeom>
        </p:spPr>
        <p:txBody>
          <a:bodyPr wrap="none">
            <a:spAutoFit/>
          </a:bodyPr>
          <a:lstStyle/>
          <a:p>
            <a:r>
              <a:rPr lang="en-US" dirty="0" smtClean="0"/>
              <a:t>DBC13</a:t>
            </a:r>
            <a:endParaRPr lang="en-US" dirty="0"/>
          </a:p>
        </p:txBody>
      </p:sp>
      <p:graphicFrame>
        <p:nvGraphicFramePr>
          <p:cNvPr id="15" name="Table 14"/>
          <p:cNvGraphicFramePr>
            <a:graphicFrameLocks noGrp="1"/>
          </p:cNvGraphicFramePr>
          <p:nvPr/>
        </p:nvGraphicFramePr>
        <p:xfrm>
          <a:off x="1524000" y="1676400"/>
          <a:ext cx="6096000" cy="202184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Ranker A</a:t>
                      </a:r>
                      <a:endParaRPr lang="en-US" dirty="0"/>
                    </a:p>
                  </a:txBody>
                  <a:tcPr/>
                </a:tc>
                <a:tc>
                  <a:txBody>
                    <a:bodyPr/>
                    <a:lstStyle/>
                    <a:p>
                      <a:r>
                        <a:rPr lang="en-US" dirty="0" smtClean="0"/>
                        <a:t>Ranker B</a:t>
                      </a:r>
                      <a:endParaRPr lang="en-US" dirty="0"/>
                    </a:p>
                  </a:txBody>
                  <a:tcPr/>
                </a:tc>
              </a:tr>
              <a:tr h="370840">
                <a:tc>
                  <a:txBody>
                    <a:bodyPr/>
                    <a:lstStyle/>
                    <a:p>
                      <a:r>
                        <a:rPr lang="en-US" dirty="0" smtClean="0"/>
                        <a:t>BM25</a:t>
                      </a:r>
                      <a:endParaRPr lang="en-US" dirty="0"/>
                    </a:p>
                  </a:txBody>
                  <a:tcPr/>
                </a:tc>
                <a:tc>
                  <a:txBody>
                    <a:bodyPr/>
                    <a:lstStyle/>
                    <a:p>
                      <a:r>
                        <a:rPr lang="en-US" dirty="0" err="1" smtClean="0"/>
                        <a:t>RankBoost</a:t>
                      </a:r>
                      <a:endParaRPr lang="en-US" dirty="0"/>
                    </a:p>
                  </a:txBody>
                  <a:tcPr/>
                </a:tc>
              </a:tr>
              <a:tr h="370840">
                <a:tc>
                  <a:txBody>
                    <a:bodyPr/>
                    <a:lstStyle/>
                    <a:p>
                      <a:r>
                        <a:rPr lang="en-US" dirty="0" smtClean="0"/>
                        <a:t>Weighted</a:t>
                      </a:r>
                      <a:r>
                        <a:rPr lang="en-US" baseline="0" dirty="0" smtClean="0"/>
                        <a:t> Sequential Dependence (WSD)</a:t>
                      </a:r>
                      <a:endParaRPr lang="en-US" dirty="0"/>
                    </a:p>
                  </a:txBody>
                  <a:tcPr/>
                </a:tc>
                <a:tc>
                  <a:txBody>
                    <a:bodyPr/>
                    <a:lstStyle/>
                    <a:p>
                      <a:r>
                        <a:rPr lang="en-US" dirty="0" smtClean="0"/>
                        <a:t>Coordinate Ascent</a:t>
                      </a:r>
                      <a:endParaRPr lang="en-US" dirty="0"/>
                    </a:p>
                  </a:txBody>
                  <a:tcPr/>
                </a:tc>
              </a:tr>
              <a:tr h="370840">
                <a:tc>
                  <a:txBody>
                    <a:bodyPr/>
                    <a:lstStyle/>
                    <a:p>
                      <a:r>
                        <a:rPr lang="en-US" dirty="0" smtClean="0"/>
                        <a:t>Multiple</a:t>
                      </a:r>
                      <a:r>
                        <a:rPr lang="en-US" baseline="0" dirty="0" smtClean="0"/>
                        <a:t> Source Expansion (MSE)</a:t>
                      </a:r>
                      <a:endParaRPr lang="en-US" dirty="0"/>
                    </a:p>
                  </a:txBody>
                  <a:tcPr/>
                </a:tc>
                <a:tc>
                  <a:txBody>
                    <a:bodyPr/>
                    <a:lstStyle/>
                    <a:p>
                      <a:r>
                        <a:rPr lang="en-US" dirty="0" err="1" smtClean="0"/>
                        <a:t>LambdaMart</a:t>
                      </a:r>
                      <a:endParaRPr lang="en-US" dirty="0"/>
                    </a:p>
                  </a:txBody>
                  <a:tcPr/>
                </a:tc>
              </a:tr>
            </a:tbl>
          </a:graphicData>
        </a:graphic>
      </p:graphicFrame>
      <p:sp>
        <p:nvSpPr>
          <p:cNvPr id="16" name="Content Placeholder 2"/>
          <p:cNvSpPr txBox="1">
            <a:spLocks/>
          </p:cNvSpPr>
          <p:nvPr/>
        </p:nvSpPr>
        <p:spPr>
          <a:xfrm>
            <a:off x="609600" y="3962400"/>
            <a:ext cx="8077200" cy="2057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Clearly,</a:t>
            </a:r>
            <a:r>
              <a:rPr kumimoji="0" lang="en-US" sz="3200" b="0" i="0" u="none" strike="noStrike" kern="1200" cap="none" spc="0" normalizeH="0" noProof="0" dirty="0" smtClean="0">
                <a:ln>
                  <a:noFill/>
                </a:ln>
                <a:solidFill>
                  <a:schemeClr val="tx1"/>
                </a:solidFill>
                <a:effectLst/>
                <a:uLnTx/>
                <a:uFillTx/>
                <a:latin typeface="+mn-lt"/>
                <a:ea typeface="+mn-ea"/>
                <a:cs typeface="+mn-cs"/>
              </a:rPr>
              <a:t> any </a:t>
            </a:r>
            <a:r>
              <a:rPr kumimoji="0" lang="en-US" sz="3200" b="0" i="0" u="none" strike="noStrike" kern="1200" cap="none" spc="0" normalizeH="0" noProof="0" dirty="0" err="1" smtClean="0">
                <a:ln>
                  <a:noFill/>
                </a:ln>
                <a:solidFill>
                  <a:schemeClr val="tx1"/>
                </a:solidFill>
                <a:effectLst/>
                <a:uLnTx/>
                <a:uFillTx/>
                <a:latin typeface="+mn-lt"/>
                <a:ea typeface="+mn-ea"/>
                <a:cs typeface="+mn-cs"/>
              </a:rPr>
              <a:t>pairwise</a:t>
            </a:r>
            <a:r>
              <a:rPr kumimoji="0" lang="en-US" sz="3200" b="0" i="0" u="none" strike="noStrike" kern="1200" cap="none" spc="0" normalizeH="0" noProof="0" dirty="0" smtClean="0">
                <a:ln>
                  <a:noFill/>
                </a:ln>
                <a:solidFill>
                  <a:schemeClr val="tx1"/>
                </a:solidFill>
                <a:effectLst/>
                <a:uLnTx/>
                <a:uFillTx/>
                <a:latin typeface="+mn-lt"/>
                <a:ea typeface="+mn-ea"/>
                <a:cs typeface="+mn-cs"/>
              </a:rPr>
              <a:t> combination of these (and other) rankers is possible.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t>Main trade-offs are in effectiveness / efficiency</a:t>
            </a:r>
          </a:p>
        </p:txBody>
      </p:sp>
    </p:spTree>
    <p:extLst>
      <p:ext uri="{BB962C8B-B14F-4D97-AF65-F5344CB8AC3E}">
        <p14:creationId xmlns:p14="http://schemas.microsoft.com/office/powerpoint/2010/main" val="131722078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Two-Stage Learning to Rank for</a:t>
            </a:r>
            <a:br>
              <a:rPr lang="en-US" dirty="0" smtClean="0"/>
            </a:br>
            <a:r>
              <a:rPr lang="en-US" dirty="0" smtClean="0"/>
              <a:t>Information Retrieval</a:t>
            </a:r>
            <a:endParaRPr lang="en-US" dirty="0"/>
          </a:p>
        </p:txBody>
      </p:sp>
      <p:sp>
        <p:nvSpPr>
          <p:cNvPr id="3" name="Content Placeholder 2"/>
          <p:cNvSpPr>
            <a:spLocks noGrp="1"/>
          </p:cNvSpPr>
          <p:nvPr>
            <p:ph idx="13"/>
          </p:nvPr>
        </p:nvSpPr>
        <p:spPr/>
        <p:txBody>
          <a:bodyPr/>
          <a:lstStyle/>
          <a:p>
            <a:pPr>
              <a:buNone/>
            </a:pPr>
            <a:endParaRPr lang="en-US" dirty="0" smtClean="0"/>
          </a:p>
          <a:p>
            <a:endParaRPr lang="en-US" dirty="0"/>
          </a:p>
        </p:txBody>
      </p:sp>
      <p:sp>
        <p:nvSpPr>
          <p:cNvPr id="4" name="Rectangle 3"/>
          <p:cNvSpPr/>
          <p:nvPr/>
        </p:nvSpPr>
        <p:spPr>
          <a:xfrm>
            <a:off x="8362031" y="0"/>
            <a:ext cx="809837" cy="369332"/>
          </a:xfrm>
          <a:prstGeom prst="rect">
            <a:avLst/>
          </a:prstGeom>
        </p:spPr>
        <p:txBody>
          <a:bodyPr wrap="none">
            <a:spAutoFit/>
          </a:bodyPr>
          <a:lstStyle/>
          <a:p>
            <a:r>
              <a:rPr lang="en-US" dirty="0" smtClean="0"/>
              <a:t>DBC13</a:t>
            </a:r>
            <a:endParaRPr lang="en-US" dirty="0"/>
          </a:p>
        </p:txBody>
      </p:sp>
      <p:graphicFrame>
        <p:nvGraphicFramePr>
          <p:cNvPr id="15" name="Table 14"/>
          <p:cNvGraphicFramePr>
            <a:graphicFrameLocks noGrp="1"/>
          </p:cNvGraphicFramePr>
          <p:nvPr/>
        </p:nvGraphicFramePr>
        <p:xfrm>
          <a:off x="1524000" y="1676400"/>
          <a:ext cx="6096000" cy="202184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Ranker A</a:t>
                      </a:r>
                      <a:endParaRPr lang="en-US" dirty="0"/>
                    </a:p>
                  </a:txBody>
                  <a:tcPr/>
                </a:tc>
                <a:tc>
                  <a:txBody>
                    <a:bodyPr/>
                    <a:lstStyle/>
                    <a:p>
                      <a:r>
                        <a:rPr lang="en-US" dirty="0" smtClean="0"/>
                        <a:t>Ranker B</a:t>
                      </a:r>
                      <a:endParaRPr lang="en-US" dirty="0"/>
                    </a:p>
                  </a:txBody>
                  <a:tcPr/>
                </a:tc>
              </a:tr>
              <a:tr h="370840">
                <a:tc>
                  <a:txBody>
                    <a:bodyPr/>
                    <a:lstStyle/>
                    <a:p>
                      <a:r>
                        <a:rPr lang="en-US" dirty="0" smtClean="0"/>
                        <a:t>BM25</a:t>
                      </a:r>
                      <a:endParaRPr lang="en-US" dirty="0"/>
                    </a:p>
                  </a:txBody>
                  <a:tcPr/>
                </a:tc>
                <a:tc>
                  <a:txBody>
                    <a:bodyPr/>
                    <a:lstStyle/>
                    <a:p>
                      <a:r>
                        <a:rPr lang="en-US" dirty="0" err="1" smtClean="0"/>
                        <a:t>RankBoost</a:t>
                      </a:r>
                      <a:endParaRPr lang="en-US" dirty="0"/>
                    </a:p>
                  </a:txBody>
                  <a:tcPr/>
                </a:tc>
              </a:tr>
              <a:tr h="370840">
                <a:tc>
                  <a:txBody>
                    <a:bodyPr/>
                    <a:lstStyle/>
                    <a:p>
                      <a:r>
                        <a:rPr lang="en-US" dirty="0" smtClean="0"/>
                        <a:t>Weighted</a:t>
                      </a:r>
                      <a:r>
                        <a:rPr lang="en-US" baseline="0" dirty="0" smtClean="0"/>
                        <a:t> Sequential Dependence (WSD)</a:t>
                      </a:r>
                      <a:endParaRPr lang="en-US" dirty="0"/>
                    </a:p>
                  </a:txBody>
                  <a:tcPr/>
                </a:tc>
                <a:tc>
                  <a:txBody>
                    <a:bodyPr/>
                    <a:lstStyle/>
                    <a:p>
                      <a:r>
                        <a:rPr lang="en-US" dirty="0" smtClean="0"/>
                        <a:t>Coordinate Ascent</a:t>
                      </a:r>
                      <a:endParaRPr lang="en-US" dirty="0"/>
                    </a:p>
                  </a:txBody>
                  <a:tcPr/>
                </a:tc>
              </a:tr>
              <a:tr h="370840">
                <a:tc>
                  <a:txBody>
                    <a:bodyPr/>
                    <a:lstStyle/>
                    <a:p>
                      <a:r>
                        <a:rPr lang="en-US" dirty="0" smtClean="0"/>
                        <a:t>Multiple</a:t>
                      </a:r>
                      <a:r>
                        <a:rPr lang="en-US" baseline="0" dirty="0" smtClean="0"/>
                        <a:t> Source Expansion (MSE)</a:t>
                      </a:r>
                      <a:endParaRPr lang="en-US" dirty="0"/>
                    </a:p>
                  </a:txBody>
                  <a:tcPr/>
                </a:tc>
                <a:tc>
                  <a:txBody>
                    <a:bodyPr/>
                    <a:lstStyle/>
                    <a:p>
                      <a:r>
                        <a:rPr lang="en-US" dirty="0" err="1" smtClean="0"/>
                        <a:t>LambdaMart</a:t>
                      </a:r>
                      <a:endParaRPr lang="en-US" dirty="0"/>
                    </a:p>
                  </a:txBody>
                  <a:tcPr/>
                </a:tc>
              </a:tr>
            </a:tbl>
          </a:graphicData>
        </a:graphic>
      </p:graphicFrame>
      <p:sp>
        <p:nvSpPr>
          <p:cNvPr id="16" name="Content Placeholder 2"/>
          <p:cNvSpPr txBox="1">
            <a:spLocks/>
          </p:cNvSpPr>
          <p:nvPr/>
        </p:nvSpPr>
        <p:spPr>
          <a:xfrm>
            <a:off x="609600" y="3962400"/>
            <a:ext cx="8077200" cy="2057400"/>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dirty="0" smtClean="0">
                <a:ln>
                  <a:noFill/>
                </a:ln>
                <a:solidFill>
                  <a:schemeClr val="tx1"/>
                </a:solidFill>
                <a:effectLst/>
                <a:uLnTx/>
                <a:uFillTx/>
                <a:latin typeface="+mn-lt"/>
                <a:ea typeface="+mn-ea"/>
                <a:cs typeface="+mn-cs"/>
              </a:rPr>
              <a:t>Multi-tiered</a:t>
            </a:r>
            <a:r>
              <a:rPr kumimoji="0" lang="en-US" sz="3200" b="0" i="0" u="none" strike="noStrike" kern="1200" cap="none" spc="0" normalizeH="0" dirty="0" smtClean="0">
                <a:ln>
                  <a:noFill/>
                </a:ln>
                <a:solidFill>
                  <a:schemeClr val="tx1"/>
                </a:solidFill>
                <a:effectLst/>
                <a:uLnTx/>
                <a:uFillTx/>
                <a:latin typeface="+mn-lt"/>
                <a:ea typeface="+mn-ea"/>
                <a:cs typeface="+mn-cs"/>
              </a:rPr>
              <a:t> models are also possible</a:t>
            </a:r>
          </a:p>
          <a:p>
            <a:pPr marL="800100" lvl="1" indent="-342900">
              <a:spcBef>
                <a:spcPct val="20000"/>
              </a:spcBef>
              <a:buFont typeface="Arial" pitchFamily="34" charset="0"/>
              <a:buChar char="•"/>
            </a:pPr>
            <a:r>
              <a:rPr lang="en-US" sz="3200" baseline="0" noProof="0" dirty="0" smtClean="0"/>
              <a:t>Ranker A: BM25 over</a:t>
            </a:r>
            <a:r>
              <a:rPr lang="en-US" sz="3200" noProof="0" dirty="0" smtClean="0"/>
              <a:t> the entire corpus</a:t>
            </a:r>
            <a:endParaRPr lang="en-US" sz="3200" baseline="0" noProof="0" dirty="0" smtClean="0"/>
          </a:p>
          <a:p>
            <a:pPr marL="800100" lvl="1" indent="-342900">
              <a:spcBef>
                <a:spcPct val="20000"/>
              </a:spcBef>
              <a:buFont typeface="Arial" pitchFamily="34" charset="0"/>
              <a:buChar char="•"/>
            </a:pPr>
            <a:r>
              <a:rPr kumimoji="0" lang="en-US" sz="3200" b="0" i="0" u="none" strike="noStrike" kern="1200" cap="none" spc="0" normalizeH="0" dirty="0" smtClean="0">
                <a:ln>
                  <a:noFill/>
                </a:ln>
                <a:solidFill>
                  <a:schemeClr val="tx1"/>
                </a:solidFill>
                <a:effectLst/>
                <a:uLnTx/>
                <a:uFillTx/>
                <a:latin typeface="+mn-lt"/>
                <a:ea typeface="+mn-ea"/>
                <a:cs typeface="+mn-cs"/>
              </a:rPr>
              <a:t>Ranker B: WSD over Top-10K results</a:t>
            </a:r>
          </a:p>
          <a:p>
            <a:pPr marL="800100" lvl="1" indent="-342900">
              <a:spcBef>
                <a:spcPct val="20000"/>
              </a:spcBef>
              <a:buFont typeface="Arial" pitchFamily="34" charset="0"/>
              <a:buChar char="•"/>
            </a:pPr>
            <a:r>
              <a:rPr lang="en-US" sz="3200" baseline="0" noProof="0" dirty="0" smtClean="0"/>
              <a:t>Ranker C: MSE over Top-5K results</a:t>
            </a:r>
          </a:p>
          <a:p>
            <a:pPr marL="800100" lvl="1" indent="-342900">
              <a:spcBef>
                <a:spcPct val="20000"/>
              </a:spcBef>
              <a:buFont typeface="Arial" pitchFamily="34" charset="0"/>
              <a:buChar char="•"/>
            </a:pPr>
            <a:r>
              <a:rPr lang="en-US" sz="3200" dirty="0" smtClean="0"/>
              <a:t>Ranker D: </a:t>
            </a:r>
            <a:r>
              <a:rPr lang="en-US" sz="3200" dirty="0" err="1" smtClean="0"/>
              <a:t>LambdaMart</a:t>
            </a:r>
            <a:r>
              <a:rPr lang="en-US" sz="3200" dirty="0" smtClean="0"/>
              <a:t> over Top-1K results</a:t>
            </a:r>
            <a:r>
              <a:rPr lang="en-US" sz="3200" baseline="0" noProof="0" dirty="0" smtClean="0"/>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41807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Need Specificity (Broad/Narrow)</a:t>
            </a:r>
            <a:endParaRPr lang="en-US" dirty="0"/>
          </a:p>
        </p:txBody>
      </p:sp>
      <p:sp>
        <p:nvSpPr>
          <p:cNvPr id="3" name="Content Placeholder 2"/>
          <p:cNvSpPr>
            <a:spLocks noGrp="1"/>
          </p:cNvSpPr>
          <p:nvPr>
            <p:ph idx="13"/>
          </p:nvPr>
        </p:nvSpPr>
        <p:spPr>
          <a:xfrm>
            <a:off x="457200" y="1371601"/>
            <a:ext cx="8229600" cy="1600200"/>
          </a:xfrm>
        </p:spPr>
        <p:txBody>
          <a:bodyPr>
            <a:normAutofit fontScale="85000" lnSpcReduction="20000"/>
          </a:bodyPr>
          <a:lstStyle/>
          <a:p>
            <a:r>
              <a:rPr lang="en-US" dirty="0"/>
              <a:t>R</a:t>
            </a:r>
            <a:r>
              <a:rPr lang="en-US" dirty="0" smtClean="0"/>
              <a:t>esults </a:t>
            </a:r>
            <a:r>
              <a:rPr lang="en-US" dirty="0"/>
              <a:t>show a strong correlation between </a:t>
            </a:r>
            <a:r>
              <a:rPr lang="en-US" dirty="0" smtClean="0"/>
              <a:t>decreasing query </a:t>
            </a:r>
            <a:r>
              <a:rPr lang="en-US" dirty="0"/>
              <a:t>length and increasing broadness or generality of the </a:t>
            </a:r>
            <a:r>
              <a:rPr lang="en-US" dirty="0" smtClean="0"/>
              <a:t>IR request with a cross-over at 3 words/query</a:t>
            </a:r>
          </a:p>
          <a:p>
            <a:r>
              <a:rPr lang="en-US" dirty="0" smtClean="0"/>
              <a:t>Manually labeled as broad/narrow on 4-point scale</a:t>
            </a:r>
            <a:endParaRPr lang="en-US" dirty="0"/>
          </a:p>
        </p:txBody>
      </p:sp>
      <p:pic>
        <p:nvPicPr>
          <p:cNvPr id="5" name="Picture 4"/>
          <p:cNvPicPr>
            <a:picLocks noChangeAspect="1"/>
          </p:cNvPicPr>
          <p:nvPr/>
        </p:nvPicPr>
        <p:blipFill>
          <a:blip r:embed="rId2" cstate="print"/>
          <a:stretch>
            <a:fillRect/>
          </a:stretch>
        </p:blipFill>
        <p:spPr>
          <a:xfrm>
            <a:off x="609599" y="2971801"/>
            <a:ext cx="7924802" cy="3097930"/>
          </a:xfrm>
          <a:prstGeom prst="rect">
            <a:avLst/>
          </a:prstGeom>
        </p:spPr>
      </p:pic>
      <p:sp>
        <p:nvSpPr>
          <p:cNvPr id="6" name="Rectangle 5"/>
          <p:cNvSpPr/>
          <p:nvPr/>
        </p:nvSpPr>
        <p:spPr>
          <a:xfrm>
            <a:off x="8050935" y="43934"/>
            <a:ext cx="966931" cy="369332"/>
          </a:xfrm>
          <a:prstGeom prst="rect">
            <a:avLst/>
          </a:prstGeom>
        </p:spPr>
        <p:txBody>
          <a:bodyPr wrap="none">
            <a:spAutoFit/>
          </a:bodyPr>
          <a:lstStyle/>
          <a:p>
            <a:r>
              <a:rPr lang="en-US" dirty="0">
                <a:solidFill>
                  <a:srgbClr val="0000FF"/>
                </a:solidFill>
                <a:latin typeface="CMR10"/>
              </a:rPr>
              <a:t>PBW07</a:t>
            </a:r>
            <a:endParaRPr lang="en-US" dirty="0"/>
          </a:p>
        </p:txBody>
      </p:sp>
    </p:spTree>
    <p:extLst>
      <p:ext uri="{BB962C8B-B14F-4D97-AF65-F5344CB8AC3E}">
        <p14:creationId xmlns:p14="http://schemas.microsoft.com/office/powerpoint/2010/main" val="350674771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81000" y="1905000"/>
            <a:ext cx="8543925" cy="3183849"/>
          </a:xfrm>
          <a:prstGeom prst="rect">
            <a:avLst/>
          </a:prstGeom>
          <a:noFill/>
          <a:ln w="9525">
            <a:noFill/>
            <a:miter lim="800000"/>
            <a:headEnd/>
            <a:tailEnd/>
          </a:ln>
        </p:spPr>
      </p:pic>
      <p:sp>
        <p:nvSpPr>
          <p:cNvPr id="6" name="Title 1"/>
          <p:cNvSpPr>
            <a:spLocks noGrp="1"/>
          </p:cNvSpPr>
          <p:nvPr>
            <p:ph type="title"/>
          </p:nvPr>
        </p:nvSpPr>
        <p:spPr>
          <a:xfrm>
            <a:off x="0" y="228600"/>
            <a:ext cx="9144000" cy="1143000"/>
          </a:xfrm>
        </p:spPr>
        <p:txBody>
          <a:bodyPr>
            <a:normAutofit fontScale="90000"/>
          </a:bodyPr>
          <a:lstStyle/>
          <a:p>
            <a:r>
              <a:rPr lang="en-US" dirty="0" smtClean="0"/>
              <a:t>Two-Stage Learning to Rank for</a:t>
            </a:r>
            <a:br>
              <a:rPr lang="en-US" dirty="0" smtClean="0"/>
            </a:br>
            <a:r>
              <a:rPr lang="en-US" dirty="0" smtClean="0"/>
              <a:t>Information Retrieval</a:t>
            </a:r>
            <a:endParaRPr lang="en-US" dirty="0"/>
          </a:p>
        </p:txBody>
      </p:sp>
      <p:sp>
        <p:nvSpPr>
          <p:cNvPr id="7" name="Rectangle 6"/>
          <p:cNvSpPr/>
          <p:nvPr/>
        </p:nvSpPr>
        <p:spPr>
          <a:xfrm>
            <a:off x="8362031" y="0"/>
            <a:ext cx="809837" cy="369332"/>
          </a:xfrm>
          <a:prstGeom prst="rect">
            <a:avLst/>
          </a:prstGeom>
        </p:spPr>
        <p:txBody>
          <a:bodyPr wrap="none">
            <a:spAutoFit/>
          </a:bodyPr>
          <a:lstStyle/>
          <a:p>
            <a:r>
              <a:rPr lang="en-US" dirty="0" smtClean="0"/>
              <a:t>DBC13</a:t>
            </a:r>
            <a:endParaRPr lang="en-US" dirty="0"/>
          </a:p>
        </p:txBody>
      </p:sp>
    </p:spTree>
    <p:extLst>
      <p:ext uri="{BB962C8B-B14F-4D97-AF65-F5344CB8AC3E}">
        <p14:creationId xmlns:p14="http://schemas.microsoft.com/office/powerpoint/2010/main" val="12902067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Ranking Using K-Nearest Neighbor</a:t>
            </a:r>
            <a:endParaRPr lang="en-US" dirty="0"/>
          </a:p>
        </p:txBody>
      </p:sp>
      <p:sp>
        <p:nvSpPr>
          <p:cNvPr id="3" name="Content Placeholder 2"/>
          <p:cNvSpPr>
            <a:spLocks noGrp="1"/>
          </p:cNvSpPr>
          <p:nvPr>
            <p:ph idx="13"/>
          </p:nvPr>
        </p:nvSpPr>
        <p:spPr/>
        <p:txBody>
          <a:bodyPr/>
          <a:lstStyle/>
          <a:p>
            <a:r>
              <a:rPr lang="en-US" dirty="0" smtClean="0"/>
              <a:t>Proposes k-Nearest Neighbors algorithm for query-dependent learning to rank</a:t>
            </a:r>
          </a:p>
          <a:p>
            <a:r>
              <a:rPr lang="en-US" dirty="0" smtClean="0"/>
              <a:t>Explores two families of methods</a:t>
            </a:r>
          </a:p>
          <a:p>
            <a:pPr lvl="1"/>
            <a:r>
              <a:rPr lang="en-US" dirty="0" smtClean="0"/>
              <a:t>Online – find nearest queries at rank time</a:t>
            </a:r>
          </a:p>
          <a:p>
            <a:pPr lvl="1"/>
            <a:r>
              <a:rPr lang="en-US" dirty="0" smtClean="0"/>
              <a:t>Offline – pre-computed approximation of the online method.</a:t>
            </a:r>
            <a:endParaRPr lang="en-US" dirty="0"/>
          </a:p>
        </p:txBody>
      </p:sp>
      <p:sp>
        <p:nvSpPr>
          <p:cNvPr id="4" name="Rectangle 3"/>
          <p:cNvSpPr/>
          <p:nvPr/>
        </p:nvSpPr>
        <p:spPr>
          <a:xfrm>
            <a:off x="8172259" y="0"/>
            <a:ext cx="971741" cy="369332"/>
          </a:xfrm>
          <a:prstGeom prst="rect">
            <a:avLst/>
          </a:prstGeom>
        </p:spPr>
        <p:txBody>
          <a:bodyPr wrap="none">
            <a:spAutoFit/>
          </a:bodyPr>
          <a:lstStyle/>
          <a:p>
            <a:r>
              <a:rPr lang="en-US" dirty="0" smtClean="0"/>
              <a:t>GENG08</a:t>
            </a:r>
            <a:endParaRPr lang="en-US" dirty="0"/>
          </a:p>
        </p:txBody>
      </p:sp>
    </p:spTree>
    <p:extLst>
      <p:ext uri="{BB962C8B-B14F-4D97-AF65-F5344CB8AC3E}">
        <p14:creationId xmlns:p14="http://schemas.microsoft.com/office/powerpoint/2010/main" val="7599138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Ranking Using K-Nearest Neighbor</a:t>
            </a:r>
            <a:endParaRPr lang="en-US" dirty="0"/>
          </a:p>
        </p:txBody>
      </p:sp>
      <p:sp>
        <p:nvSpPr>
          <p:cNvPr id="3" name="Content Placeholder 2"/>
          <p:cNvSpPr>
            <a:spLocks noGrp="1"/>
          </p:cNvSpPr>
          <p:nvPr>
            <p:ph idx="13"/>
          </p:nvPr>
        </p:nvSpPr>
        <p:spPr/>
        <p:txBody>
          <a:bodyPr>
            <a:normAutofit/>
          </a:bodyPr>
          <a:lstStyle/>
          <a:p>
            <a:r>
              <a:rPr lang="en-US" dirty="0" smtClean="0"/>
              <a:t>Hard classification of search queries is not feasible</a:t>
            </a:r>
          </a:p>
          <a:p>
            <a:pPr lvl="1"/>
            <a:r>
              <a:rPr lang="en-US" dirty="0" smtClean="0"/>
              <a:t>Queries often mix categories and tasks</a:t>
            </a:r>
          </a:p>
          <a:p>
            <a:pPr lvl="1"/>
            <a:r>
              <a:rPr lang="en-US" dirty="0" smtClean="0"/>
              <a:t>Empirically, it is impossible to draw hard boundaries between query representations in feature space</a:t>
            </a:r>
          </a:p>
          <a:p>
            <a:pPr lvl="1"/>
            <a:r>
              <a:rPr lang="en-US" dirty="0" smtClean="0"/>
              <a:t>Infinitely many unique query variations</a:t>
            </a:r>
          </a:p>
          <a:p>
            <a:endParaRPr lang="en-US" dirty="0" smtClean="0"/>
          </a:p>
          <a:p>
            <a:r>
              <a:rPr lang="en-US" dirty="0" smtClean="0"/>
              <a:t>Instead use soft-classification rules</a:t>
            </a:r>
            <a:endParaRPr lang="en-US" dirty="0"/>
          </a:p>
        </p:txBody>
      </p:sp>
      <p:sp>
        <p:nvSpPr>
          <p:cNvPr id="4" name="Rectangle 3"/>
          <p:cNvSpPr/>
          <p:nvPr/>
        </p:nvSpPr>
        <p:spPr>
          <a:xfrm>
            <a:off x="8172259" y="0"/>
            <a:ext cx="971741" cy="369332"/>
          </a:xfrm>
          <a:prstGeom prst="rect">
            <a:avLst/>
          </a:prstGeom>
        </p:spPr>
        <p:txBody>
          <a:bodyPr wrap="none">
            <a:spAutoFit/>
          </a:bodyPr>
          <a:lstStyle/>
          <a:p>
            <a:r>
              <a:rPr lang="en-US" dirty="0" smtClean="0"/>
              <a:t>GENG08</a:t>
            </a:r>
            <a:endParaRPr lang="en-US" dirty="0"/>
          </a:p>
        </p:txBody>
      </p:sp>
    </p:spTree>
    <p:extLst>
      <p:ext uri="{BB962C8B-B14F-4D97-AF65-F5344CB8AC3E}">
        <p14:creationId xmlns:p14="http://schemas.microsoft.com/office/powerpoint/2010/main" val="234994151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Ranking Using K-Nearest Neighbor</a:t>
            </a:r>
            <a:endParaRPr lang="en-US" dirty="0"/>
          </a:p>
        </p:txBody>
      </p:sp>
      <p:sp>
        <p:nvSpPr>
          <p:cNvPr id="3" name="Content Placeholder 2"/>
          <p:cNvSpPr>
            <a:spLocks noGrp="1"/>
          </p:cNvSpPr>
          <p:nvPr>
            <p:ph idx="13"/>
          </p:nvPr>
        </p:nvSpPr>
        <p:spPr/>
        <p:txBody>
          <a:bodyPr>
            <a:normAutofit/>
          </a:bodyPr>
          <a:lstStyle/>
          <a:p>
            <a:r>
              <a:rPr lang="en-US" dirty="0" smtClean="0"/>
              <a:t>Online model</a:t>
            </a:r>
            <a:endParaRPr lang="en-US" dirty="0"/>
          </a:p>
        </p:txBody>
      </p:sp>
      <p:sp>
        <p:nvSpPr>
          <p:cNvPr id="4" name="Rectangle 3"/>
          <p:cNvSpPr/>
          <p:nvPr/>
        </p:nvSpPr>
        <p:spPr>
          <a:xfrm>
            <a:off x="8172259" y="0"/>
            <a:ext cx="971741" cy="369332"/>
          </a:xfrm>
          <a:prstGeom prst="rect">
            <a:avLst/>
          </a:prstGeom>
        </p:spPr>
        <p:txBody>
          <a:bodyPr wrap="none">
            <a:spAutoFit/>
          </a:bodyPr>
          <a:lstStyle/>
          <a:p>
            <a:r>
              <a:rPr lang="en-US" dirty="0" smtClean="0"/>
              <a:t>GENG08</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2400" y="1981200"/>
            <a:ext cx="4111969" cy="2286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5800" y="1447800"/>
            <a:ext cx="4191000" cy="5048763"/>
          </a:xfrm>
          <a:prstGeom prst="rect">
            <a:avLst/>
          </a:prstGeom>
          <a:noFill/>
          <a:ln w="9525">
            <a:noFill/>
            <a:miter lim="800000"/>
            <a:headEnd/>
            <a:tailEnd/>
          </a:ln>
        </p:spPr>
      </p:pic>
      <p:sp>
        <p:nvSpPr>
          <p:cNvPr id="7" name="TextBox 6"/>
          <p:cNvSpPr txBox="1"/>
          <p:nvPr/>
        </p:nvSpPr>
        <p:spPr>
          <a:xfrm>
            <a:off x="457200" y="4800600"/>
            <a:ext cx="3429000" cy="646331"/>
          </a:xfrm>
          <a:prstGeom prst="rect">
            <a:avLst/>
          </a:prstGeom>
          <a:noFill/>
        </p:spPr>
        <p:txBody>
          <a:bodyPr wrap="square" rtlCol="0">
            <a:spAutoFit/>
          </a:bodyPr>
          <a:lstStyle/>
          <a:p>
            <a:pPr algn="ctr"/>
            <a:r>
              <a:rPr lang="en-US" b="1" dirty="0" smtClean="0"/>
              <a:t>Clearly, infeasible in low-latency web search</a:t>
            </a:r>
            <a:endParaRPr lang="en-US" b="1" dirty="0"/>
          </a:p>
        </p:txBody>
      </p:sp>
    </p:spTree>
    <p:extLst>
      <p:ext uri="{BB962C8B-B14F-4D97-AF65-F5344CB8AC3E}">
        <p14:creationId xmlns:p14="http://schemas.microsoft.com/office/powerpoint/2010/main" val="386619311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Ranking Using K-Nearest Neighbor</a:t>
            </a:r>
            <a:endParaRPr lang="en-US" dirty="0"/>
          </a:p>
        </p:txBody>
      </p:sp>
      <p:sp>
        <p:nvSpPr>
          <p:cNvPr id="3" name="Content Placeholder 2"/>
          <p:cNvSpPr>
            <a:spLocks noGrp="1"/>
          </p:cNvSpPr>
          <p:nvPr>
            <p:ph idx="13"/>
          </p:nvPr>
        </p:nvSpPr>
        <p:spPr/>
        <p:txBody>
          <a:bodyPr>
            <a:normAutofit/>
          </a:bodyPr>
          <a:lstStyle/>
          <a:p>
            <a:r>
              <a:rPr lang="en-US" dirty="0" smtClean="0"/>
              <a:t>Offline model</a:t>
            </a:r>
            <a:endParaRPr lang="en-US" dirty="0"/>
          </a:p>
        </p:txBody>
      </p:sp>
      <p:sp>
        <p:nvSpPr>
          <p:cNvPr id="4" name="Rectangle 3"/>
          <p:cNvSpPr/>
          <p:nvPr/>
        </p:nvSpPr>
        <p:spPr>
          <a:xfrm>
            <a:off x="8172259" y="0"/>
            <a:ext cx="971741" cy="369332"/>
          </a:xfrm>
          <a:prstGeom prst="rect">
            <a:avLst/>
          </a:prstGeom>
        </p:spPr>
        <p:txBody>
          <a:bodyPr wrap="none">
            <a:spAutoFit/>
          </a:bodyPr>
          <a:lstStyle/>
          <a:p>
            <a:r>
              <a:rPr lang="en-US" dirty="0" smtClean="0"/>
              <a:t>GENG08</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04801" y="1905001"/>
            <a:ext cx="3809999" cy="235262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267200" y="1219200"/>
            <a:ext cx="4191872" cy="5362575"/>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152400" y="5562600"/>
            <a:ext cx="3505200" cy="466601"/>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a:xfrm flipH="1">
            <a:off x="3810000" y="5815914"/>
            <a:ext cx="6096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08570689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Ranking Using K-Nearest Neighbor</a:t>
            </a:r>
            <a:endParaRPr lang="en-US" dirty="0"/>
          </a:p>
        </p:txBody>
      </p:sp>
      <p:sp>
        <p:nvSpPr>
          <p:cNvPr id="3" name="Content Placeholder 2"/>
          <p:cNvSpPr>
            <a:spLocks noGrp="1"/>
          </p:cNvSpPr>
          <p:nvPr>
            <p:ph idx="13"/>
          </p:nvPr>
        </p:nvSpPr>
        <p:spPr/>
        <p:txBody>
          <a:bodyPr/>
          <a:lstStyle/>
          <a:p>
            <a:r>
              <a:rPr lang="en-US" dirty="0" smtClean="0"/>
              <a:t>The authors also describe a faster offline algorithm </a:t>
            </a:r>
            <a:r>
              <a:rPr lang="en-US" b="1" dirty="0" smtClean="0"/>
              <a:t>KNN Offline-2</a:t>
            </a:r>
            <a:endParaRPr lang="en-US" dirty="0" smtClean="0"/>
          </a:p>
          <a:p>
            <a:pPr lvl="1"/>
            <a:r>
              <a:rPr lang="en-US" dirty="0" smtClean="0"/>
              <a:t>directly finds the most similar query in the training data</a:t>
            </a:r>
          </a:p>
          <a:p>
            <a:pPr lvl="1"/>
            <a:r>
              <a:rPr lang="en-US" dirty="0" smtClean="0"/>
              <a:t>avoids the cost of k-nearest neighbors</a:t>
            </a:r>
            <a:endParaRPr lang="en-US" dirty="0"/>
          </a:p>
        </p:txBody>
      </p:sp>
      <p:sp>
        <p:nvSpPr>
          <p:cNvPr id="4" name="Rectangle 3"/>
          <p:cNvSpPr/>
          <p:nvPr/>
        </p:nvSpPr>
        <p:spPr>
          <a:xfrm>
            <a:off x="8172259" y="0"/>
            <a:ext cx="971741" cy="369332"/>
          </a:xfrm>
          <a:prstGeom prst="rect">
            <a:avLst/>
          </a:prstGeom>
        </p:spPr>
        <p:txBody>
          <a:bodyPr wrap="none">
            <a:spAutoFit/>
          </a:bodyPr>
          <a:lstStyle/>
          <a:p>
            <a:r>
              <a:rPr lang="en-US" dirty="0" smtClean="0"/>
              <a:t>GENG08</a:t>
            </a:r>
            <a:endParaRPr lang="en-US" dirty="0"/>
          </a:p>
        </p:txBody>
      </p:sp>
    </p:spTree>
    <p:extLst>
      <p:ext uri="{BB962C8B-B14F-4D97-AF65-F5344CB8AC3E}">
        <p14:creationId xmlns:p14="http://schemas.microsoft.com/office/powerpoint/2010/main" val="176011094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Ranking Using K-Nearest Neighbor</a:t>
            </a:r>
            <a:endParaRPr lang="en-US" dirty="0"/>
          </a:p>
        </p:txBody>
      </p:sp>
      <p:sp>
        <p:nvSpPr>
          <p:cNvPr id="3" name="Content Placeholder 2"/>
          <p:cNvSpPr>
            <a:spLocks noGrp="1"/>
          </p:cNvSpPr>
          <p:nvPr>
            <p:ph idx="13"/>
          </p:nvPr>
        </p:nvSpPr>
        <p:spPr>
          <a:xfrm>
            <a:off x="457200" y="1371600"/>
            <a:ext cx="8229600" cy="1219199"/>
          </a:xfrm>
        </p:spPr>
        <p:txBody>
          <a:bodyPr>
            <a:normAutofit/>
          </a:bodyPr>
          <a:lstStyle/>
          <a:p>
            <a:r>
              <a:rPr lang="en-US" dirty="0" smtClean="0"/>
              <a:t>Comparison with single and query classification (QC) models</a:t>
            </a:r>
            <a:endParaRPr lang="en-US" dirty="0"/>
          </a:p>
        </p:txBody>
      </p:sp>
      <p:sp>
        <p:nvSpPr>
          <p:cNvPr id="4" name="Rectangle 3"/>
          <p:cNvSpPr/>
          <p:nvPr/>
        </p:nvSpPr>
        <p:spPr>
          <a:xfrm>
            <a:off x="8172259" y="0"/>
            <a:ext cx="971741" cy="369332"/>
          </a:xfrm>
          <a:prstGeom prst="rect">
            <a:avLst/>
          </a:prstGeom>
        </p:spPr>
        <p:txBody>
          <a:bodyPr wrap="none">
            <a:spAutoFit/>
          </a:bodyPr>
          <a:lstStyle/>
          <a:p>
            <a:r>
              <a:rPr lang="en-US" dirty="0" smtClean="0"/>
              <a:t>GENG08</a:t>
            </a:r>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1219200" y="2438400"/>
            <a:ext cx="6877050" cy="4054380"/>
          </a:xfrm>
          <a:prstGeom prst="rect">
            <a:avLst/>
          </a:prstGeom>
          <a:noFill/>
          <a:ln w="9525">
            <a:noFill/>
            <a:miter lim="800000"/>
            <a:headEnd/>
            <a:tailEnd/>
          </a:ln>
        </p:spPr>
      </p:pic>
    </p:spTree>
    <p:extLst>
      <p:ext uri="{BB962C8B-B14F-4D97-AF65-F5344CB8AC3E}">
        <p14:creationId xmlns:p14="http://schemas.microsoft.com/office/powerpoint/2010/main" val="185882299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Dependent Ranking Using K-Nearest Neighbor</a:t>
            </a:r>
            <a:endParaRPr lang="en-US" dirty="0"/>
          </a:p>
        </p:txBody>
      </p:sp>
      <p:sp>
        <p:nvSpPr>
          <p:cNvPr id="3" name="Content Placeholder 2"/>
          <p:cNvSpPr>
            <a:spLocks noGrp="1"/>
          </p:cNvSpPr>
          <p:nvPr>
            <p:ph idx="13"/>
          </p:nvPr>
        </p:nvSpPr>
        <p:spPr>
          <a:xfrm>
            <a:off x="457200" y="1371600"/>
            <a:ext cx="8229600" cy="1219199"/>
          </a:xfrm>
        </p:spPr>
        <p:txBody>
          <a:bodyPr>
            <a:normAutofit/>
          </a:bodyPr>
          <a:lstStyle/>
          <a:p>
            <a:r>
              <a:rPr lang="en-US" dirty="0" smtClean="0"/>
              <a:t>Comparison of </a:t>
            </a:r>
            <a:r>
              <a:rPr lang="en-US" dirty="0" err="1" smtClean="0"/>
              <a:t>kNN</a:t>
            </a:r>
            <a:r>
              <a:rPr lang="en-US" dirty="0" smtClean="0"/>
              <a:t> variants</a:t>
            </a:r>
            <a:endParaRPr lang="en-US" dirty="0"/>
          </a:p>
        </p:txBody>
      </p:sp>
      <p:sp>
        <p:nvSpPr>
          <p:cNvPr id="4" name="Rectangle 3"/>
          <p:cNvSpPr/>
          <p:nvPr/>
        </p:nvSpPr>
        <p:spPr>
          <a:xfrm>
            <a:off x="8172259" y="0"/>
            <a:ext cx="971741" cy="369332"/>
          </a:xfrm>
          <a:prstGeom prst="rect">
            <a:avLst/>
          </a:prstGeom>
        </p:spPr>
        <p:txBody>
          <a:bodyPr wrap="none">
            <a:spAutoFit/>
          </a:bodyPr>
          <a:lstStyle/>
          <a:p>
            <a:r>
              <a:rPr lang="en-US" dirty="0" smtClean="0"/>
              <a:t>GENG08</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371600" y="2057400"/>
            <a:ext cx="6217246" cy="3962400"/>
          </a:xfrm>
          <a:prstGeom prst="rect">
            <a:avLst/>
          </a:prstGeom>
          <a:noFill/>
          <a:ln w="9525">
            <a:noFill/>
            <a:miter lim="800000"/>
            <a:headEnd/>
            <a:tailEnd/>
          </a:ln>
        </p:spPr>
      </p:pic>
    </p:spTree>
    <p:extLst>
      <p:ext uri="{BB962C8B-B14F-4D97-AF65-F5344CB8AC3E}">
        <p14:creationId xmlns:p14="http://schemas.microsoft.com/office/powerpoint/2010/main" val="6274209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Selecting Good Expansion Terms for </a:t>
            </a:r>
            <a:br>
              <a:rPr lang="en-US" dirty="0" smtClean="0"/>
            </a:br>
            <a:r>
              <a:rPr lang="en-US" dirty="0" smtClean="0"/>
              <a:t>Pseudo-Relevance Feedback</a:t>
            </a:r>
            <a:br>
              <a:rPr lang="en-US" dirty="0" smtClean="0"/>
            </a:br>
            <a:endParaRPr lang="en-US" dirty="0"/>
          </a:p>
        </p:txBody>
      </p:sp>
      <p:sp>
        <p:nvSpPr>
          <p:cNvPr id="7" name="Content Placeholder 6"/>
          <p:cNvSpPr>
            <a:spLocks noGrp="1"/>
          </p:cNvSpPr>
          <p:nvPr>
            <p:ph idx="13"/>
          </p:nvPr>
        </p:nvSpPr>
        <p:spPr/>
        <p:txBody>
          <a:bodyPr/>
          <a:lstStyle/>
          <a:p>
            <a:r>
              <a:rPr lang="en-US" dirty="0" smtClean="0"/>
              <a:t>Classification of Expansion Terms</a:t>
            </a:r>
          </a:p>
          <a:p>
            <a:pPr lvl="1"/>
            <a:r>
              <a:rPr lang="en-US" dirty="0" smtClean="0"/>
              <a:t>Attempt to learn whether a given expansion term is useful</a:t>
            </a:r>
          </a:p>
          <a:p>
            <a:pPr lvl="1"/>
            <a:endParaRPr lang="en-US" dirty="0" smtClean="0"/>
          </a:p>
          <a:p>
            <a:pPr lvl="1"/>
            <a:endParaRPr lang="en-US" dirty="0" smtClean="0"/>
          </a:p>
          <a:p>
            <a:pPr lvl="1"/>
            <a:endParaRPr lang="en-US" dirty="0" smtClean="0"/>
          </a:p>
          <a:p>
            <a:pPr lvl="1"/>
            <a:r>
              <a:rPr lang="en-US" dirty="0" smtClean="0"/>
              <a:t>For useful terms: </a:t>
            </a:r>
            <a:r>
              <a:rPr lang="en-US" b="1" dirty="0" smtClean="0"/>
              <a:t>chg(e) &gt; 0.005</a:t>
            </a:r>
          </a:p>
          <a:p>
            <a:pPr lvl="1"/>
            <a:r>
              <a:rPr lang="en-US" dirty="0" smtClean="0"/>
              <a:t>Use a classification approach with features based on the pseudo – relevance feedback</a:t>
            </a:r>
          </a:p>
        </p:txBody>
      </p:sp>
      <p:sp>
        <p:nvSpPr>
          <p:cNvPr id="5" name="Rectangle 4"/>
          <p:cNvSpPr/>
          <p:nvPr/>
        </p:nvSpPr>
        <p:spPr>
          <a:xfrm>
            <a:off x="7868523" y="0"/>
            <a:ext cx="1058944" cy="369332"/>
          </a:xfrm>
          <a:prstGeom prst="rect">
            <a:avLst/>
          </a:prstGeom>
        </p:spPr>
        <p:txBody>
          <a:bodyPr wrap="none">
            <a:spAutoFit/>
          </a:bodyPr>
          <a:lstStyle/>
          <a:p>
            <a:r>
              <a:rPr lang="en-US" dirty="0" smtClean="0"/>
              <a:t>CAO2008</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676400" y="2971800"/>
            <a:ext cx="5348287" cy="964854"/>
          </a:xfrm>
          <a:prstGeom prst="rect">
            <a:avLst/>
          </a:prstGeom>
          <a:noFill/>
          <a:ln w="9525">
            <a:noFill/>
            <a:miter lim="800000"/>
            <a:headEnd/>
            <a:tailEnd/>
          </a:ln>
        </p:spPr>
      </p:pic>
    </p:spTree>
    <p:extLst>
      <p:ext uri="{BB962C8B-B14F-4D97-AF65-F5344CB8AC3E}">
        <p14:creationId xmlns:p14="http://schemas.microsoft.com/office/powerpoint/2010/main" val="107586887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Selecting Good Expansion Terms for </a:t>
            </a:r>
            <a:br>
              <a:rPr lang="en-US" dirty="0" smtClean="0"/>
            </a:br>
            <a:r>
              <a:rPr lang="en-US" dirty="0" smtClean="0"/>
              <a:t>Pseudo-Relevance Feedback</a:t>
            </a:r>
            <a:br>
              <a:rPr lang="en-US" dirty="0" smtClean="0"/>
            </a:br>
            <a:endParaRPr lang="en-US" dirty="0"/>
          </a:p>
        </p:txBody>
      </p:sp>
      <p:sp>
        <p:nvSpPr>
          <p:cNvPr id="7" name="Content Placeholder 6"/>
          <p:cNvSpPr>
            <a:spLocks noGrp="1"/>
          </p:cNvSpPr>
          <p:nvPr>
            <p:ph idx="13"/>
          </p:nvPr>
        </p:nvSpPr>
        <p:spPr>
          <a:xfrm>
            <a:off x="457200" y="1371601"/>
            <a:ext cx="8229600" cy="3352800"/>
          </a:xfrm>
        </p:spPr>
        <p:txBody>
          <a:bodyPr/>
          <a:lstStyle/>
          <a:p>
            <a:r>
              <a:rPr lang="en-US" dirty="0" smtClean="0"/>
              <a:t>Features</a:t>
            </a:r>
          </a:p>
          <a:p>
            <a:pPr lvl="1"/>
            <a:r>
              <a:rPr lang="en-US" dirty="0" smtClean="0"/>
              <a:t>Term distribution in the PR set</a:t>
            </a:r>
          </a:p>
          <a:p>
            <a:pPr lvl="1"/>
            <a:r>
              <a:rPr lang="en-US" dirty="0" smtClean="0"/>
              <a:t>Co-occurrence with other query terms</a:t>
            </a:r>
          </a:p>
          <a:p>
            <a:pPr lvl="1"/>
            <a:r>
              <a:rPr lang="en-US" dirty="0" smtClean="0"/>
              <a:t>Weighted proximity to other query terms</a:t>
            </a:r>
          </a:p>
          <a:p>
            <a:pPr lvl="1"/>
            <a:r>
              <a:rPr lang="en-US" dirty="0" smtClean="0"/>
              <a:t>Document frequency for query terms and expansion terms</a:t>
            </a:r>
          </a:p>
        </p:txBody>
      </p:sp>
      <p:sp>
        <p:nvSpPr>
          <p:cNvPr id="5" name="Rectangle 4"/>
          <p:cNvSpPr/>
          <p:nvPr/>
        </p:nvSpPr>
        <p:spPr>
          <a:xfrm>
            <a:off x="7868523" y="0"/>
            <a:ext cx="1058944" cy="369332"/>
          </a:xfrm>
          <a:prstGeom prst="rect">
            <a:avLst/>
          </a:prstGeom>
        </p:spPr>
        <p:txBody>
          <a:bodyPr wrap="none">
            <a:spAutoFit/>
          </a:bodyPr>
          <a:lstStyle/>
          <a:p>
            <a:r>
              <a:rPr lang="en-US" dirty="0" smtClean="0"/>
              <a:t>CAO2008</a:t>
            </a:r>
            <a:endParaRPr lang="en-US" dirty="0"/>
          </a:p>
        </p:txBody>
      </p:sp>
    </p:spTree>
    <p:extLst>
      <p:ext uri="{BB962C8B-B14F-4D97-AF65-F5344CB8AC3E}">
        <p14:creationId xmlns:p14="http://schemas.microsoft.com/office/powerpoint/2010/main" val="1809411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Repetition Factor</a:t>
            </a:r>
            <a:endParaRPr lang="en-US" dirty="0"/>
          </a:p>
        </p:txBody>
      </p:sp>
      <p:sp>
        <p:nvSpPr>
          <p:cNvPr id="3" name="Content Placeholder 2"/>
          <p:cNvSpPr>
            <a:spLocks noGrp="1"/>
          </p:cNvSpPr>
          <p:nvPr>
            <p:ph idx="13"/>
          </p:nvPr>
        </p:nvSpPr>
        <p:spPr>
          <a:xfrm>
            <a:off x="457200" y="1371601"/>
            <a:ext cx="8229600" cy="1828800"/>
          </a:xfrm>
        </p:spPr>
        <p:txBody>
          <a:bodyPr>
            <a:normAutofit fontScale="85000" lnSpcReduction="20000"/>
          </a:bodyPr>
          <a:lstStyle/>
          <a:p>
            <a:r>
              <a:rPr lang="en-US" dirty="0" smtClean="0"/>
              <a:t>Query log from ebay.com</a:t>
            </a:r>
          </a:p>
          <a:p>
            <a:r>
              <a:rPr lang="en-US" dirty="0" smtClean="0"/>
              <a:t>Even the most </a:t>
            </a:r>
            <a:r>
              <a:rPr lang="en-US" dirty="0"/>
              <a:t>popular null queries do not repeat more than tens </a:t>
            </a:r>
            <a:r>
              <a:rPr lang="en-US" dirty="0" smtClean="0"/>
              <a:t>of thousands </a:t>
            </a:r>
            <a:r>
              <a:rPr lang="en-US" dirty="0"/>
              <a:t>of times within a month. But the most </a:t>
            </a:r>
            <a:r>
              <a:rPr lang="en-US" dirty="0" smtClean="0"/>
              <a:t>popular non-null </a:t>
            </a:r>
            <a:r>
              <a:rPr lang="en-US" dirty="0"/>
              <a:t>query repeats more than millions of times.</a:t>
            </a:r>
          </a:p>
        </p:txBody>
      </p:sp>
      <p:pic>
        <p:nvPicPr>
          <p:cNvPr id="5" name="Picture 4"/>
          <p:cNvPicPr>
            <a:picLocks noChangeAspect="1"/>
          </p:cNvPicPr>
          <p:nvPr/>
        </p:nvPicPr>
        <p:blipFill>
          <a:blip r:embed="rId2" cstate="print"/>
          <a:stretch>
            <a:fillRect/>
          </a:stretch>
        </p:blipFill>
        <p:spPr>
          <a:xfrm>
            <a:off x="180975" y="3962400"/>
            <a:ext cx="4238625" cy="950894"/>
          </a:xfrm>
          <a:prstGeom prst="rect">
            <a:avLst/>
          </a:prstGeom>
        </p:spPr>
      </p:pic>
      <p:sp>
        <p:nvSpPr>
          <p:cNvPr id="7" name="Rectangle 6"/>
          <p:cNvSpPr/>
          <p:nvPr/>
        </p:nvSpPr>
        <p:spPr>
          <a:xfrm>
            <a:off x="8112601" y="43934"/>
            <a:ext cx="902811" cy="369332"/>
          </a:xfrm>
          <a:prstGeom prst="rect">
            <a:avLst/>
          </a:prstGeom>
        </p:spPr>
        <p:txBody>
          <a:bodyPr wrap="none">
            <a:spAutoFit/>
          </a:bodyPr>
          <a:lstStyle/>
          <a:p>
            <a:r>
              <a:rPr lang="en-US" dirty="0">
                <a:solidFill>
                  <a:srgbClr val="0000FF"/>
                </a:solidFill>
                <a:latin typeface="CMR10"/>
              </a:rPr>
              <a:t>SPS12</a:t>
            </a:r>
            <a:endParaRPr lang="en-US" dirty="0"/>
          </a:p>
        </p:txBody>
      </p:sp>
      <p:pic>
        <p:nvPicPr>
          <p:cNvPr id="4" name="Picture 3"/>
          <p:cNvPicPr>
            <a:picLocks noChangeAspect="1"/>
          </p:cNvPicPr>
          <p:nvPr/>
        </p:nvPicPr>
        <p:blipFill>
          <a:blip r:embed="rId3" cstate="print"/>
          <a:stretch>
            <a:fillRect/>
          </a:stretch>
        </p:blipFill>
        <p:spPr>
          <a:xfrm>
            <a:off x="4572000" y="3206579"/>
            <a:ext cx="3962400" cy="2711540"/>
          </a:xfrm>
          <a:prstGeom prst="rect">
            <a:avLst/>
          </a:prstGeom>
        </p:spPr>
      </p:pic>
    </p:spTree>
    <p:extLst>
      <p:ext uri="{BB962C8B-B14F-4D97-AF65-F5344CB8AC3E}">
        <p14:creationId xmlns:p14="http://schemas.microsoft.com/office/powerpoint/2010/main" val="135951673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Selecting Good Expansion Terms for </a:t>
            </a:r>
            <a:br>
              <a:rPr lang="en-US" dirty="0" smtClean="0"/>
            </a:br>
            <a:r>
              <a:rPr lang="en-US" dirty="0" smtClean="0"/>
              <a:t>Pseudo-Relevance Feedback</a:t>
            </a:r>
            <a:br>
              <a:rPr lang="en-US" dirty="0" smtClean="0"/>
            </a:br>
            <a:endParaRPr lang="en-US" dirty="0"/>
          </a:p>
        </p:txBody>
      </p:sp>
      <p:sp>
        <p:nvSpPr>
          <p:cNvPr id="7" name="Content Placeholder 6"/>
          <p:cNvSpPr>
            <a:spLocks noGrp="1"/>
          </p:cNvSpPr>
          <p:nvPr>
            <p:ph idx="13"/>
          </p:nvPr>
        </p:nvSpPr>
        <p:spPr>
          <a:xfrm>
            <a:off x="457200" y="1371601"/>
            <a:ext cx="8229600" cy="685799"/>
          </a:xfrm>
        </p:spPr>
        <p:txBody>
          <a:bodyPr/>
          <a:lstStyle/>
          <a:p>
            <a:r>
              <a:rPr lang="en-US" dirty="0" smtClean="0"/>
              <a:t>Results – Oracle</a:t>
            </a:r>
          </a:p>
        </p:txBody>
      </p:sp>
      <p:sp>
        <p:nvSpPr>
          <p:cNvPr id="5" name="Rectangle 4"/>
          <p:cNvSpPr/>
          <p:nvPr/>
        </p:nvSpPr>
        <p:spPr>
          <a:xfrm>
            <a:off x="7868523" y="0"/>
            <a:ext cx="1058944" cy="369332"/>
          </a:xfrm>
          <a:prstGeom prst="rect">
            <a:avLst/>
          </a:prstGeom>
        </p:spPr>
        <p:txBody>
          <a:bodyPr wrap="none">
            <a:spAutoFit/>
          </a:bodyPr>
          <a:lstStyle/>
          <a:p>
            <a:r>
              <a:rPr lang="en-US" dirty="0" smtClean="0"/>
              <a:t>CAO2008</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1066799" y="1895475"/>
            <a:ext cx="7391401" cy="2570228"/>
          </a:xfrm>
          <a:prstGeom prst="rect">
            <a:avLst/>
          </a:prstGeom>
          <a:noFill/>
          <a:ln w="9525">
            <a:noFill/>
            <a:miter lim="800000"/>
            <a:headEnd/>
            <a:tailEnd/>
          </a:ln>
        </p:spPr>
      </p:pic>
      <p:sp>
        <p:nvSpPr>
          <p:cNvPr id="6" name="Content Placeholder 6"/>
          <p:cNvSpPr txBox="1">
            <a:spLocks/>
          </p:cNvSpPr>
          <p:nvPr/>
        </p:nvSpPr>
        <p:spPr>
          <a:xfrm>
            <a:off x="381000" y="4648200"/>
            <a:ext cx="8382000" cy="685800"/>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Actual improvements</a:t>
            </a:r>
            <a:r>
              <a:rPr kumimoji="0" lang="en-US" sz="3200" b="0" i="0" u="none" strike="noStrike" kern="1200" cap="none" spc="0" normalizeH="0" noProof="0" dirty="0" smtClean="0">
                <a:ln>
                  <a:noFill/>
                </a:ln>
                <a:solidFill>
                  <a:schemeClr val="tx1"/>
                </a:solidFill>
                <a:effectLst/>
                <a:uLnTx/>
                <a:uFillTx/>
                <a:latin typeface="+mn-lt"/>
                <a:ea typeface="+mn-ea"/>
                <a:cs typeface="+mn-cs"/>
              </a:rPr>
              <a:t> are much smaller, but still substantial.</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2358021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Web Search Relevance with </a:t>
            </a:r>
            <a:br>
              <a:rPr lang="en-US" dirty="0" smtClean="0"/>
            </a:br>
            <a:r>
              <a:rPr lang="en-US" dirty="0" smtClean="0"/>
              <a:t>Semantic Features</a:t>
            </a:r>
            <a:endParaRPr lang="en-US" dirty="0"/>
          </a:p>
        </p:txBody>
      </p:sp>
      <p:sp>
        <p:nvSpPr>
          <p:cNvPr id="3" name="Content Placeholder 2"/>
          <p:cNvSpPr>
            <a:spLocks noGrp="1"/>
          </p:cNvSpPr>
          <p:nvPr>
            <p:ph idx="13"/>
          </p:nvPr>
        </p:nvSpPr>
        <p:spPr/>
        <p:txBody>
          <a:bodyPr/>
          <a:lstStyle/>
          <a:p>
            <a:r>
              <a:rPr lang="en-US" dirty="0" smtClean="0"/>
              <a:t>How to deal with semantic feature </a:t>
            </a:r>
            <a:r>
              <a:rPr lang="en-US" dirty="0" err="1" smtClean="0"/>
              <a:t>sparsity</a:t>
            </a:r>
            <a:r>
              <a:rPr lang="en-US" dirty="0" smtClean="0"/>
              <a:t> across queries</a:t>
            </a:r>
          </a:p>
          <a:p>
            <a:pPr lvl="1"/>
            <a:r>
              <a:rPr lang="en-US" dirty="0" smtClean="0"/>
              <a:t>Almost never feasible to learn per-term / concept weights</a:t>
            </a:r>
          </a:p>
          <a:p>
            <a:pPr lvl="1"/>
            <a:r>
              <a:rPr lang="en-US" dirty="0" smtClean="0"/>
              <a:t>One approach is concept parameterization (presented before)</a:t>
            </a:r>
          </a:p>
          <a:p>
            <a:pPr lvl="1"/>
            <a:r>
              <a:rPr lang="en-US" dirty="0" smtClean="0"/>
              <a:t>Another approach is identifying semantic classes to which query belongs and using semantic classes as query proxies.</a:t>
            </a:r>
            <a:endParaRPr lang="en-US" dirty="0"/>
          </a:p>
        </p:txBody>
      </p:sp>
      <p:sp>
        <p:nvSpPr>
          <p:cNvPr id="4" name="Rectangle 3"/>
          <p:cNvSpPr/>
          <p:nvPr/>
        </p:nvSpPr>
        <p:spPr>
          <a:xfrm>
            <a:off x="7868523" y="0"/>
            <a:ext cx="893065" cy="369332"/>
          </a:xfrm>
          <a:prstGeom prst="rect">
            <a:avLst/>
          </a:prstGeom>
        </p:spPr>
        <p:txBody>
          <a:bodyPr wrap="none">
            <a:spAutoFit/>
          </a:bodyPr>
          <a:lstStyle/>
          <a:p>
            <a:r>
              <a:rPr lang="en-US" dirty="0" smtClean="0"/>
              <a:t>LU2009</a:t>
            </a:r>
            <a:endParaRPr lang="en-US" dirty="0"/>
          </a:p>
        </p:txBody>
      </p:sp>
    </p:spTree>
    <p:extLst>
      <p:ext uri="{BB962C8B-B14F-4D97-AF65-F5344CB8AC3E}">
        <p14:creationId xmlns:p14="http://schemas.microsoft.com/office/powerpoint/2010/main" val="37413400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Web Search Relevance with </a:t>
            </a:r>
            <a:br>
              <a:rPr lang="en-US" dirty="0" smtClean="0"/>
            </a:br>
            <a:r>
              <a:rPr lang="en-US" dirty="0" smtClean="0"/>
              <a:t>Semantic Features</a:t>
            </a:r>
            <a:endParaRPr lang="en-US" dirty="0"/>
          </a:p>
        </p:txBody>
      </p:sp>
      <p:sp>
        <p:nvSpPr>
          <p:cNvPr id="4" name="Rectangle 3"/>
          <p:cNvSpPr/>
          <p:nvPr/>
        </p:nvSpPr>
        <p:spPr>
          <a:xfrm>
            <a:off x="7868523" y="0"/>
            <a:ext cx="893065" cy="369332"/>
          </a:xfrm>
          <a:prstGeom prst="rect">
            <a:avLst/>
          </a:prstGeom>
        </p:spPr>
        <p:txBody>
          <a:bodyPr wrap="none">
            <a:spAutoFit/>
          </a:bodyPr>
          <a:lstStyle/>
          <a:p>
            <a:r>
              <a:rPr lang="en-US" dirty="0" smtClean="0"/>
              <a:t>LU2009</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2133600" y="1295400"/>
            <a:ext cx="4738381" cy="5429250"/>
          </a:xfrm>
          <a:prstGeom prst="rect">
            <a:avLst/>
          </a:prstGeom>
          <a:noFill/>
          <a:ln w="9525">
            <a:noFill/>
            <a:miter lim="800000"/>
            <a:headEnd/>
            <a:tailEnd/>
          </a:ln>
        </p:spPr>
      </p:pic>
    </p:spTree>
    <p:extLst>
      <p:ext uri="{BB962C8B-B14F-4D97-AF65-F5344CB8AC3E}">
        <p14:creationId xmlns:p14="http://schemas.microsoft.com/office/powerpoint/2010/main" val="168991406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Web Search Relevance with </a:t>
            </a:r>
            <a:br>
              <a:rPr lang="en-US" dirty="0" smtClean="0"/>
            </a:br>
            <a:r>
              <a:rPr lang="en-US" dirty="0" smtClean="0"/>
              <a:t>Semantic Features</a:t>
            </a:r>
            <a:endParaRPr lang="en-US" dirty="0"/>
          </a:p>
        </p:txBody>
      </p:sp>
      <p:sp>
        <p:nvSpPr>
          <p:cNvPr id="3" name="Content Placeholder 2"/>
          <p:cNvSpPr>
            <a:spLocks noGrp="1"/>
          </p:cNvSpPr>
          <p:nvPr>
            <p:ph idx="13"/>
          </p:nvPr>
        </p:nvSpPr>
        <p:spPr>
          <a:xfrm>
            <a:off x="533400" y="2819400"/>
            <a:ext cx="8229600" cy="1066800"/>
          </a:xfrm>
        </p:spPr>
        <p:txBody>
          <a:bodyPr>
            <a:normAutofit fontScale="92500"/>
          </a:bodyPr>
          <a:lstStyle/>
          <a:p>
            <a:r>
              <a:rPr lang="en-US" dirty="0" smtClean="0"/>
              <a:t>Add semantic features into a learning to rank model with the following weighted loss function</a:t>
            </a:r>
            <a:endParaRPr lang="en-US" dirty="0"/>
          </a:p>
        </p:txBody>
      </p:sp>
      <p:sp>
        <p:nvSpPr>
          <p:cNvPr id="4" name="Rectangle 3"/>
          <p:cNvSpPr/>
          <p:nvPr/>
        </p:nvSpPr>
        <p:spPr>
          <a:xfrm>
            <a:off x="7868523" y="0"/>
            <a:ext cx="893065" cy="369332"/>
          </a:xfrm>
          <a:prstGeom prst="rect">
            <a:avLst/>
          </a:prstGeom>
        </p:spPr>
        <p:txBody>
          <a:bodyPr wrap="none">
            <a:spAutoFit/>
          </a:bodyPr>
          <a:lstStyle/>
          <a:p>
            <a:r>
              <a:rPr lang="en-US" dirty="0" smtClean="0"/>
              <a:t>LU2009</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990600" y="1524000"/>
            <a:ext cx="3267075" cy="47625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371600" y="2133600"/>
            <a:ext cx="7524750" cy="523875"/>
          </a:xfrm>
          <a:prstGeom prst="rect">
            <a:avLst/>
          </a:prstGeom>
          <a:noFill/>
          <a:ln w="9525">
            <a:noFill/>
            <a:miter lim="800000"/>
            <a:headEnd/>
            <a:tailEnd/>
          </a:ln>
        </p:spPr>
      </p:pic>
      <p:sp>
        <p:nvSpPr>
          <p:cNvPr id="7" name="Right Arrow 6"/>
          <p:cNvSpPr/>
          <p:nvPr/>
        </p:nvSpPr>
        <p:spPr>
          <a:xfrm>
            <a:off x="533400" y="22098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4" cstate="print"/>
          <a:srcRect/>
          <a:stretch>
            <a:fillRect/>
          </a:stretch>
        </p:blipFill>
        <p:spPr bwMode="auto">
          <a:xfrm>
            <a:off x="1143000" y="4191000"/>
            <a:ext cx="7042759" cy="990600"/>
          </a:xfrm>
          <a:prstGeom prst="rect">
            <a:avLst/>
          </a:prstGeom>
          <a:noFill/>
          <a:ln w="9525">
            <a:noFill/>
            <a:miter lim="800000"/>
            <a:headEnd/>
            <a:tailEnd/>
          </a:ln>
        </p:spPr>
      </p:pic>
      <p:sp>
        <p:nvSpPr>
          <p:cNvPr id="9" name="Line Callout 2 8"/>
          <p:cNvSpPr/>
          <p:nvPr/>
        </p:nvSpPr>
        <p:spPr>
          <a:xfrm>
            <a:off x="3352800" y="5715000"/>
            <a:ext cx="2438400" cy="762000"/>
          </a:xfrm>
          <a:prstGeom prst="borderCallout2">
            <a:avLst>
              <a:gd name="adj1" fmla="val 18750"/>
              <a:gd name="adj2" fmla="val -8333"/>
              <a:gd name="adj3" fmla="val -29904"/>
              <a:gd name="adj4" fmla="val -20563"/>
              <a:gd name="adj5" fmla="val -66794"/>
              <a:gd name="adj6" fmla="val -3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Class of semantically rich long queries</a:t>
            </a:r>
            <a:endParaRPr lang="en-US" sz="2000" b="1" dirty="0"/>
          </a:p>
        </p:txBody>
      </p:sp>
    </p:spTree>
    <p:extLst>
      <p:ext uri="{BB962C8B-B14F-4D97-AF65-F5344CB8AC3E}">
        <p14:creationId xmlns:p14="http://schemas.microsoft.com/office/powerpoint/2010/main" val="241916412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Web Search Relevance with </a:t>
            </a:r>
            <a:br>
              <a:rPr lang="en-US" dirty="0" smtClean="0"/>
            </a:br>
            <a:r>
              <a:rPr lang="en-US" dirty="0" smtClean="0"/>
              <a:t>Semantic Features</a:t>
            </a:r>
            <a:endParaRPr lang="en-US" dirty="0"/>
          </a:p>
        </p:txBody>
      </p:sp>
      <p:sp>
        <p:nvSpPr>
          <p:cNvPr id="3" name="Content Placeholder 2"/>
          <p:cNvSpPr>
            <a:spLocks noGrp="1"/>
          </p:cNvSpPr>
          <p:nvPr>
            <p:ph idx="13"/>
          </p:nvPr>
        </p:nvSpPr>
        <p:spPr>
          <a:xfrm>
            <a:off x="533400" y="1447800"/>
            <a:ext cx="8229600" cy="1066800"/>
          </a:xfrm>
        </p:spPr>
        <p:txBody>
          <a:bodyPr>
            <a:normAutofit/>
          </a:bodyPr>
          <a:lstStyle/>
          <a:p>
            <a:r>
              <a:rPr lang="en-US" dirty="0" smtClean="0"/>
              <a:t>Results</a:t>
            </a:r>
            <a:endParaRPr lang="en-US" dirty="0"/>
          </a:p>
        </p:txBody>
      </p:sp>
      <p:sp>
        <p:nvSpPr>
          <p:cNvPr id="4" name="Rectangle 3"/>
          <p:cNvSpPr/>
          <p:nvPr/>
        </p:nvSpPr>
        <p:spPr>
          <a:xfrm>
            <a:off x="7868523" y="0"/>
            <a:ext cx="893065" cy="369332"/>
          </a:xfrm>
          <a:prstGeom prst="rect">
            <a:avLst/>
          </a:prstGeom>
        </p:spPr>
        <p:txBody>
          <a:bodyPr wrap="none">
            <a:spAutoFit/>
          </a:bodyPr>
          <a:lstStyle/>
          <a:p>
            <a:r>
              <a:rPr lang="en-US" dirty="0" smtClean="0"/>
              <a:t>LU2009</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781424" y="2209800"/>
            <a:ext cx="7276726" cy="3067050"/>
          </a:xfrm>
          <a:prstGeom prst="rect">
            <a:avLst/>
          </a:prstGeom>
          <a:noFill/>
          <a:ln w="9525">
            <a:noFill/>
            <a:miter lim="800000"/>
            <a:headEnd/>
            <a:tailEnd/>
          </a:ln>
        </p:spPr>
      </p:pic>
    </p:spTree>
    <p:extLst>
      <p:ext uri="{BB962C8B-B14F-4D97-AF65-F5344CB8AC3E}">
        <p14:creationId xmlns:p14="http://schemas.microsoft.com/office/powerpoint/2010/main" val="346842302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dirty="0" smtClean="0">
                <a:solidFill>
                  <a:srgbClr val="00B050"/>
                </a:solidFill>
              </a:rPr>
              <a:t>Lunch Break [90 </a:t>
            </a:r>
            <a:r>
              <a:rPr lang="en-US" dirty="0">
                <a:solidFill>
                  <a:srgbClr val="00B050"/>
                </a:solidFill>
              </a:rPr>
              <a:t>min</a:t>
            </a:r>
            <a:r>
              <a:rPr lang="en-US" dirty="0" smtClean="0">
                <a:solidFill>
                  <a:srgbClr val="00B050"/>
                </a:solidFill>
              </a:rPr>
              <a:t>]</a:t>
            </a:r>
          </a:p>
          <a:p>
            <a:pPr lvl="1"/>
            <a:r>
              <a:rPr lang="en-US" dirty="0">
                <a:solidFill>
                  <a:srgbClr val="00B050"/>
                </a:solidFill>
              </a:rPr>
              <a:t>Query Expansion by Including Related Concepts [20 min]</a:t>
            </a:r>
          </a:p>
          <a:p>
            <a:pPr lvl="1"/>
            <a:r>
              <a:rPr lang="en-US" dirty="0">
                <a:solidFill>
                  <a:srgbClr val="00B050"/>
                </a:solidFill>
              </a:rPr>
              <a:t>Query Reformulation [30 min]</a:t>
            </a:r>
          </a:p>
          <a:p>
            <a:pPr lvl="1"/>
            <a:r>
              <a:rPr lang="en-US" dirty="0">
                <a:solidFill>
                  <a:srgbClr val="00B050"/>
                </a:solidFill>
              </a:rPr>
              <a:t>Query Segmentation [40 min]</a:t>
            </a:r>
          </a:p>
          <a:p>
            <a:pPr lvl="1"/>
            <a:r>
              <a:rPr lang="en-US" dirty="0">
                <a:solidFill>
                  <a:srgbClr val="00B050"/>
                </a:solidFill>
              </a:rPr>
              <a:t>Break [30 min]</a:t>
            </a:r>
          </a:p>
          <a:p>
            <a:pPr lvl="1"/>
            <a:r>
              <a:rPr lang="en-US" dirty="0">
                <a:solidFill>
                  <a:srgbClr val="00B050"/>
                </a:solidFill>
              </a:rPr>
              <a:t>Query-Dependent Learning to Rank [40 min]</a:t>
            </a:r>
          </a:p>
          <a:p>
            <a:r>
              <a:rPr lang="en-US" b="1" dirty="0" smtClean="0">
                <a:solidFill>
                  <a:srgbClr val="7030A0"/>
                </a:solidFill>
              </a:rPr>
              <a:t>Applications </a:t>
            </a:r>
            <a:r>
              <a:rPr lang="en-US" b="1" dirty="0">
                <a:solidFill>
                  <a:srgbClr val="7030A0"/>
                </a:solidFill>
              </a:rPr>
              <a:t>of Verbose Query </a:t>
            </a:r>
            <a:r>
              <a:rPr lang="en-US" b="1" dirty="0" smtClean="0">
                <a:solidFill>
                  <a:srgbClr val="7030A0"/>
                </a:solidFill>
              </a:rPr>
              <a:t>Processing [40 min]</a:t>
            </a:r>
            <a:endParaRPr lang="en-US" b="1" dirty="0">
              <a:solidFill>
                <a:srgbClr val="7030A0"/>
              </a:solidFill>
            </a:endParaRPr>
          </a:p>
          <a:p>
            <a:r>
              <a:rPr lang="en-US" dirty="0"/>
              <a:t>Summary and Future Research </a:t>
            </a:r>
            <a:r>
              <a:rPr lang="en-US" dirty="0" smtClean="0"/>
              <a:t>Directions [10 min]</a:t>
            </a:r>
          </a:p>
        </p:txBody>
      </p:sp>
    </p:spTree>
    <p:extLst>
      <p:ext uri="{BB962C8B-B14F-4D97-AF65-F5344CB8AC3E}">
        <p14:creationId xmlns:p14="http://schemas.microsoft.com/office/powerpoint/2010/main" val="363332511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Images for Books</a:t>
            </a:r>
          </a:p>
        </p:txBody>
      </p:sp>
      <p:sp>
        <p:nvSpPr>
          <p:cNvPr id="3" name="Content Placeholder 2"/>
          <p:cNvSpPr>
            <a:spLocks noGrp="1"/>
          </p:cNvSpPr>
          <p:nvPr>
            <p:ph idx="13"/>
          </p:nvPr>
        </p:nvSpPr>
        <p:spPr>
          <a:xfrm>
            <a:off x="457200" y="1371601"/>
            <a:ext cx="4114800" cy="2667000"/>
          </a:xfrm>
        </p:spPr>
        <p:txBody>
          <a:bodyPr>
            <a:normAutofit/>
          </a:bodyPr>
          <a:lstStyle/>
          <a:p>
            <a:r>
              <a:rPr lang="en-US" dirty="0" smtClean="0"/>
              <a:t>Given section text, get a ranked list of top k images. 2 algorithms: Affinity and Comity</a:t>
            </a:r>
          </a:p>
        </p:txBody>
      </p:sp>
      <p:sp>
        <p:nvSpPr>
          <p:cNvPr id="4" name="Rectangle 3"/>
          <p:cNvSpPr/>
          <p:nvPr/>
        </p:nvSpPr>
        <p:spPr>
          <a:xfrm>
            <a:off x="8153400" y="43934"/>
            <a:ext cx="936410" cy="369332"/>
          </a:xfrm>
          <a:prstGeom prst="rect">
            <a:avLst/>
          </a:prstGeom>
        </p:spPr>
        <p:txBody>
          <a:bodyPr wrap="none">
            <a:spAutoFit/>
          </a:bodyPr>
          <a:lstStyle/>
          <a:p>
            <a:r>
              <a:rPr lang="en-US" dirty="0"/>
              <a:t>AGKK11</a:t>
            </a:r>
          </a:p>
        </p:txBody>
      </p:sp>
      <p:pic>
        <p:nvPicPr>
          <p:cNvPr id="5" name="Picture 4"/>
          <p:cNvPicPr>
            <a:picLocks noChangeAspect="1"/>
          </p:cNvPicPr>
          <p:nvPr/>
        </p:nvPicPr>
        <p:blipFill>
          <a:blip r:embed="rId2" cstate="print"/>
          <a:stretch>
            <a:fillRect/>
          </a:stretch>
        </p:blipFill>
        <p:spPr>
          <a:xfrm>
            <a:off x="4724400" y="1371600"/>
            <a:ext cx="4070108" cy="4897456"/>
          </a:xfrm>
          <a:prstGeom prst="rect">
            <a:avLst/>
          </a:prstGeom>
        </p:spPr>
      </p:pic>
      <p:pic>
        <p:nvPicPr>
          <p:cNvPr id="6" name="Picture 5"/>
          <p:cNvPicPr>
            <a:picLocks noChangeAspect="1"/>
          </p:cNvPicPr>
          <p:nvPr/>
        </p:nvPicPr>
        <p:blipFill>
          <a:blip r:embed="rId3" cstate="print"/>
          <a:stretch>
            <a:fillRect/>
          </a:stretch>
        </p:blipFill>
        <p:spPr>
          <a:xfrm>
            <a:off x="1076325" y="4632774"/>
            <a:ext cx="3419475" cy="1672730"/>
          </a:xfrm>
          <a:prstGeom prst="rect">
            <a:avLst/>
          </a:prstGeom>
        </p:spPr>
      </p:pic>
    </p:spTree>
    <p:extLst>
      <p:ext uri="{BB962C8B-B14F-4D97-AF65-F5344CB8AC3E}">
        <p14:creationId xmlns:p14="http://schemas.microsoft.com/office/powerpoint/2010/main" val="69390016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Images for Books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7924800" cy="2895599"/>
              </a:xfrm>
            </p:spPr>
            <p:txBody>
              <a:bodyPr>
                <a:normAutofit fontScale="55000" lnSpcReduction="20000"/>
              </a:bodyPr>
              <a:lstStyle/>
              <a:p>
                <a:r>
                  <a:rPr lang="en-US" dirty="0" smtClean="0"/>
                  <a:t>Given section text, get a ranked list of top k images. 2 algorithms: Affinity and Comity</a:t>
                </a:r>
              </a:p>
              <a:p>
                <a:r>
                  <a:rPr lang="en-US" dirty="0" smtClean="0"/>
                  <a:t>Affinity</a:t>
                </a:r>
              </a:p>
              <a:p>
                <a:pPr lvl="1"/>
                <a:r>
                  <a:rPr lang="en-US" dirty="0" smtClean="0"/>
                  <a:t>Obtain key concept phrases from section text (linguistic pattern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oMath>
                </a14:m>
                <a:r>
                  <a:rPr lang="en-US" dirty="0" smtClean="0"/>
                  <a:t> where A=adjective, N=noun)</a:t>
                </a:r>
              </a:p>
              <a:p>
                <a:pPr lvl="1"/>
                <a:r>
                  <a:rPr lang="en-US" dirty="0" smtClean="0"/>
                  <a:t>Get images from articles with high document similarity to section</a:t>
                </a:r>
              </a:p>
              <a:p>
                <a:pPr lvl="1"/>
                <a:r>
                  <a:rPr lang="en-US" dirty="0" smtClean="0"/>
                  <a:t>Relevance score for an image is </a:t>
                </a:r>
                <a:r>
                  <a:rPr lang="en-US" dirty="0"/>
                  <a:t>computed by </a:t>
                </a:r>
                <a:r>
                  <a:rPr lang="en-US" dirty="0" smtClean="0"/>
                  <a:t>analyzing the </a:t>
                </a:r>
                <a:r>
                  <a:rPr lang="en-US" dirty="0"/>
                  <a:t>overlap between the concept phrases and the </a:t>
                </a:r>
                <a:r>
                  <a:rPr lang="en-US" dirty="0" smtClean="0"/>
                  <a:t>cumulative metadata </a:t>
                </a:r>
                <a:r>
                  <a:rPr lang="en-US" dirty="0"/>
                  <a:t>associated with the various copies of the image </a:t>
                </a:r>
                <a:r>
                  <a:rPr lang="en-US" dirty="0" smtClean="0"/>
                  <a:t>present in </a:t>
                </a:r>
                <a:r>
                  <a:rPr lang="en-US" dirty="0"/>
                  <a:t>the narrowed set of articles.</a:t>
                </a:r>
                <a:endParaRPr lang="en-US" dirty="0" smtClean="0"/>
              </a:p>
              <a:p>
                <a:r>
                  <a:rPr lang="en-US" dirty="0" smtClean="0"/>
                  <a:t>Comity</a:t>
                </a:r>
              </a:p>
              <a:p>
                <a:pPr lvl="1"/>
                <a:r>
                  <a:rPr lang="en-US" dirty="0" smtClean="0"/>
                  <a:t>All combinations of 2 and 3 words fired as queries to e search engines.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7924800" cy="2895599"/>
              </a:xfrm>
              <a:blipFill rotWithShape="0">
                <a:blip r:embed="rId2"/>
                <a:stretch>
                  <a:fillRect l="-462" t="-2737"/>
                </a:stretch>
              </a:blipFill>
            </p:spPr>
            <p:txBody>
              <a:bodyPr/>
              <a:lstStyle/>
              <a:p>
                <a:r>
                  <a:rPr lang="en-US">
                    <a:noFill/>
                  </a:rPr>
                  <a:t> </a:t>
                </a:r>
              </a:p>
            </p:txBody>
          </p:sp>
        </mc:Fallback>
      </mc:AlternateContent>
      <p:sp>
        <p:nvSpPr>
          <p:cNvPr id="4" name="Rectangle 3"/>
          <p:cNvSpPr/>
          <p:nvPr/>
        </p:nvSpPr>
        <p:spPr>
          <a:xfrm>
            <a:off x="8153400" y="43934"/>
            <a:ext cx="936410" cy="369332"/>
          </a:xfrm>
          <a:prstGeom prst="rect">
            <a:avLst/>
          </a:prstGeom>
        </p:spPr>
        <p:txBody>
          <a:bodyPr wrap="none">
            <a:spAutoFit/>
          </a:bodyPr>
          <a:lstStyle/>
          <a:p>
            <a:r>
              <a:rPr lang="en-US" dirty="0"/>
              <a:t>AGKK11</a:t>
            </a:r>
          </a:p>
        </p:txBody>
      </p:sp>
      <p:pic>
        <p:nvPicPr>
          <p:cNvPr id="7" name="Picture 6"/>
          <p:cNvPicPr>
            <a:picLocks noChangeAspect="1"/>
          </p:cNvPicPr>
          <p:nvPr/>
        </p:nvPicPr>
        <p:blipFill>
          <a:blip r:embed="rId3" cstate="print"/>
          <a:stretch>
            <a:fillRect/>
          </a:stretch>
        </p:blipFill>
        <p:spPr>
          <a:xfrm>
            <a:off x="1143000" y="3962400"/>
            <a:ext cx="5715000" cy="1998306"/>
          </a:xfrm>
          <a:prstGeom prst="rect">
            <a:avLst/>
          </a:prstGeom>
        </p:spPr>
      </p:pic>
    </p:spTree>
    <p:extLst>
      <p:ext uri="{BB962C8B-B14F-4D97-AF65-F5344CB8AC3E}">
        <p14:creationId xmlns:p14="http://schemas.microsoft.com/office/powerpoint/2010/main" val="351875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a:t>
            </a:r>
            <a:r>
              <a:rPr lang="en-US" dirty="0" smtClean="0"/>
              <a:t>Answering</a:t>
            </a:r>
            <a:endParaRPr lang="en-US" dirty="0"/>
          </a:p>
        </p:txBody>
      </p:sp>
      <p:sp>
        <p:nvSpPr>
          <p:cNvPr id="3" name="Content Placeholder 2"/>
          <p:cNvSpPr>
            <a:spLocks noGrp="1"/>
          </p:cNvSpPr>
          <p:nvPr>
            <p:ph idx="13"/>
          </p:nvPr>
        </p:nvSpPr>
        <p:spPr/>
        <p:txBody>
          <a:bodyPr>
            <a:normAutofit fontScale="62500" lnSpcReduction="20000"/>
          </a:bodyPr>
          <a:lstStyle/>
          <a:p>
            <a:r>
              <a:rPr lang="en-US" dirty="0" smtClean="0"/>
              <a:t>[HC10] uses stop structure identification and </a:t>
            </a:r>
            <a:r>
              <a:rPr lang="en-US" dirty="0" err="1" smtClean="0"/>
              <a:t>stopword</a:t>
            </a:r>
            <a:r>
              <a:rPr lang="en-US" dirty="0" smtClean="0"/>
              <a:t> removal for reducing the verbose query to a single sub-query.</a:t>
            </a:r>
          </a:p>
          <a:p>
            <a:pPr lvl="1"/>
            <a:r>
              <a:rPr lang="en-US" dirty="0" smtClean="0"/>
              <a:t>“please tell me why the sky is blue” </a:t>
            </a:r>
            <a:r>
              <a:rPr lang="en-US" dirty="0" smtClean="0">
                <a:sym typeface="Wingdings" panose="05000000000000000000" pitchFamily="2" charset="2"/>
              </a:rPr>
              <a:t> “sky blue”</a:t>
            </a:r>
          </a:p>
          <a:p>
            <a:pPr lvl="1"/>
            <a:r>
              <a:rPr lang="en-US" dirty="0" smtClean="0">
                <a:sym typeface="Wingdings" panose="05000000000000000000" pitchFamily="2" charset="2"/>
              </a:rPr>
              <a:t>“for a year </a:t>
            </a:r>
            <a:r>
              <a:rPr lang="en-US" dirty="0" err="1" smtClean="0">
                <a:sym typeface="Wingdings" panose="05000000000000000000" pitchFamily="2" charset="2"/>
              </a:rPr>
              <a:t>ive</a:t>
            </a:r>
            <a:r>
              <a:rPr lang="en-US" dirty="0" smtClean="0">
                <a:sym typeface="Wingdings" panose="05000000000000000000" pitchFamily="2" charset="2"/>
              </a:rPr>
              <a:t> been getting some tightening from within my chest”  “tightening chest”</a:t>
            </a:r>
          </a:p>
          <a:p>
            <a:r>
              <a:rPr lang="en-US" dirty="0" smtClean="0">
                <a:sym typeface="Wingdings" panose="05000000000000000000" pitchFamily="2" charset="2"/>
              </a:rPr>
              <a:t>[XJC08] use translation-based language models for query reformulation.</a:t>
            </a:r>
          </a:p>
          <a:p>
            <a:pPr lvl="1"/>
            <a:r>
              <a:rPr lang="en-US" dirty="0" smtClean="0"/>
              <a:t>Top 5 retrieved questions:</a:t>
            </a:r>
          </a:p>
          <a:p>
            <a:pPr lvl="2"/>
            <a:r>
              <a:rPr lang="en-US" dirty="0" smtClean="0"/>
              <a:t>Query: who is the leader of </a:t>
            </a:r>
            <a:r>
              <a:rPr lang="en-US" dirty="0" err="1" smtClean="0"/>
              <a:t>india</a:t>
            </a:r>
            <a:endParaRPr lang="en-US" dirty="0" smtClean="0"/>
          </a:p>
          <a:p>
            <a:pPr lvl="3"/>
            <a:r>
              <a:rPr lang="en-US" dirty="0"/>
              <a:t>who is the prime minister of </a:t>
            </a:r>
            <a:r>
              <a:rPr lang="en-US" dirty="0" err="1"/>
              <a:t>india</a:t>
            </a:r>
            <a:endParaRPr lang="en-US" dirty="0"/>
          </a:p>
          <a:p>
            <a:pPr lvl="3"/>
            <a:r>
              <a:rPr lang="en-US" dirty="0"/>
              <a:t>who is current vice prime minister of </a:t>
            </a:r>
            <a:r>
              <a:rPr lang="en-US" dirty="0" err="1"/>
              <a:t>india</a:t>
            </a:r>
            <a:endParaRPr lang="en-US" dirty="0"/>
          </a:p>
          <a:p>
            <a:pPr lvl="3"/>
            <a:r>
              <a:rPr lang="en-US" dirty="0"/>
              <a:t>who is the army chief of </a:t>
            </a:r>
            <a:r>
              <a:rPr lang="en-US" dirty="0" err="1"/>
              <a:t>india</a:t>
            </a:r>
            <a:endParaRPr lang="en-US" dirty="0"/>
          </a:p>
          <a:p>
            <a:pPr lvl="3"/>
            <a:r>
              <a:rPr lang="en-US" dirty="0"/>
              <a:t>who is the finance minister of </a:t>
            </a:r>
            <a:r>
              <a:rPr lang="en-US" dirty="0" err="1"/>
              <a:t>india</a:t>
            </a:r>
            <a:endParaRPr lang="en-US" dirty="0"/>
          </a:p>
          <a:p>
            <a:pPr lvl="3"/>
            <a:r>
              <a:rPr lang="en-US" dirty="0"/>
              <a:t>who is the first prime minister of </a:t>
            </a:r>
            <a:r>
              <a:rPr lang="en-US" dirty="0" err="1" smtClean="0"/>
              <a:t>india</a:t>
            </a:r>
            <a:endParaRPr lang="en-US" dirty="0" smtClean="0"/>
          </a:p>
          <a:p>
            <a:pPr lvl="2"/>
            <a:r>
              <a:rPr lang="en-US" dirty="0" smtClean="0"/>
              <a:t>Query</a:t>
            </a:r>
            <a:r>
              <a:rPr lang="en-US" dirty="0"/>
              <a:t>: who made the first airplane that could </a:t>
            </a:r>
            <a:r>
              <a:rPr lang="en-US" dirty="0" smtClean="0"/>
              <a:t>fly</a:t>
            </a:r>
          </a:p>
          <a:p>
            <a:pPr lvl="3"/>
            <a:r>
              <a:rPr lang="en-US" dirty="0" smtClean="0"/>
              <a:t>what </a:t>
            </a:r>
            <a:r>
              <a:rPr lang="en-US" dirty="0"/>
              <a:t>is the oldest </a:t>
            </a:r>
            <a:r>
              <a:rPr lang="en-US" dirty="0" err="1"/>
              <a:t>aiirline</a:t>
            </a:r>
            <a:r>
              <a:rPr lang="en-US" dirty="0"/>
              <a:t> that still fly airplane</a:t>
            </a:r>
          </a:p>
          <a:p>
            <a:pPr lvl="3"/>
            <a:r>
              <a:rPr lang="en-US" dirty="0"/>
              <a:t>who was the first one who fly with plane</a:t>
            </a:r>
          </a:p>
          <a:p>
            <a:pPr lvl="3"/>
            <a:r>
              <a:rPr lang="en-US" dirty="0"/>
              <a:t>who was the first person to fly a plane</a:t>
            </a:r>
          </a:p>
          <a:p>
            <a:pPr lvl="3"/>
            <a:r>
              <a:rPr lang="en-US" dirty="0"/>
              <a:t>who the first one fly to the </a:t>
            </a:r>
            <a:r>
              <a:rPr lang="en-US" dirty="0" err="1"/>
              <a:t>spase</a:t>
            </a:r>
            <a:endParaRPr lang="en-US" dirty="0"/>
          </a:p>
          <a:p>
            <a:pPr lvl="3"/>
            <a:r>
              <a:rPr lang="en-US" dirty="0"/>
              <a:t>who the first one who fly to sky</a:t>
            </a:r>
          </a:p>
        </p:txBody>
      </p:sp>
      <p:sp>
        <p:nvSpPr>
          <p:cNvPr id="4" name="Rectangle 3"/>
          <p:cNvSpPr/>
          <p:nvPr/>
        </p:nvSpPr>
        <p:spPr>
          <a:xfrm>
            <a:off x="7620000" y="43934"/>
            <a:ext cx="1348446" cy="369332"/>
          </a:xfrm>
          <a:prstGeom prst="rect">
            <a:avLst/>
          </a:prstGeom>
        </p:spPr>
        <p:txBody>
          <a:bodyPr wrap="none">
            <a:spAutoFit/>
          </a:bodyPr>
          <a:lstStyle/>
          <a:p>
            <a:r>
              <a:rPr lang="en-US" dirty="0"/>
              <a:t>HC10, XJC08</a:t>
            </a:r>
          </a:p>
        </p:txBody>
      </p:sp>
    </p:spTree>
    <p:extLst>
      <p:ext uri="{BB962C8B-B14F-4D97-AF65-F5344CB8AC3E}">
        <p14:creationId xmlns:p14="http://schemas.microsoft.com/office/powerpoint/2010/main" val="394486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Querying a Database of </a:t>
            </a:r>
            <a:r>
              <a:rPr lang="en-US" dirty="0" smtClean="0"/>
              <a:t>Meeting Dialogues</a:t>
            </a:r>
            <a:endParaRPr lang="en-US" dirty="0"/>
          </a:p>
        </p:txBody>
      </p:sp>
      <p:sp>
        <p:nvSpPr>
          <p:cNvPr id="3" name="Content Placeholder 2"/>
          <p:cNvSpPr>
            <a:spLocks noGrp="1"/>
          </p:cNvSpPr>
          <p:nvPr>
            <p:ph idx="13"/>
          </p:nvPr>
        </p:nvSpPr>
        <p:spPr>
          <a:xfrm>
            <a:off x="457200" y="1371600"/>
            <a:ext cx="4648200" cy="4800599"/>
          </a:xfrm>
        </p:spPr>
        <p:txBody>
          <a:bodyPr>
            <a:normAutofit fontScale="55000" lnSpcReduction="20000"/>
          </a:bodyPr>
          <a:lstStyle/>
          <a:p>
            <a:r>
              <a:rPr lang="en-US" dirty="0" smtClean="0"/>
              <a:t>Given a database of meeting scripts (speech to text processed) with semantic labels.</a:t>
            </a:r>
          </a:p>
          <a:p>
            <a:r>
              <a:rPr lang="en-US" dirty="0" smtClean="0"/>
              <a:t>Queries</a:t>
            </a:r>
          </a:p>
          <a:p>
            <a:pPr lvl="1"/>
            <a:r>
              <a:rPr lang="en-US" dirty="0" smtClean="0"/>
              <a:t>Let </a:t>
            </a:r>
            <a:r>
              <a:rPr lang="en-US" dirty="0"/>
              <a:t>me see the moment when _XX_ and _YY_ strongly disagree.</a:t>
            </a:r>
          </a:p>
          <a:p>
            <a:pPr lvl="1"/>
            <a:r>
              <a:rPr lang="en-US" dirty="0" smtClean="0"/>
              <a:t>How </a:t>
            </a:r>
            <a:r>
              <a:rPr lang="en-US" dirty="0"/>
              <a:t>did we arrive at the conclusion that _XX_?</a:t>
            </a:r>
          </a:p>
          <a:p>
            <a:pPr lvl="1"/>
            <a:r>
              <a:rPr lang="en-US" dirty="0" smtClean="0"/>
              <a:t>What </a:t>
            </a:r>
            <a:r>
              <a:rPr lang="en-US" dirty="0"/>
              <a:t>were the objection to the proposal _ZZ_?</a:t>
            </a:r>
          </a:p>
          <a:p>
            <a:pPr lvl="1"/>
            <a:r>
              <a:rPr lang="en-US" dirty="0" smtClean="0"/>
              <a:t>What </a:t>
            </a:r>
            <a:r>
              <a:rPr lang="en-US" dirty="0"/>
              <a:t>was the position of _XX_ on subject _ZZ_?</a:t>
            </a:r>
          </a:p>
          <a:p>
            <a:pPr lvl="1"/>
            <a:r>
              <a:rPr lang="en-US" dirty="0" smtClean="0"/>
              <a:t>What </a:t>
            </a:r>
            <a:r>
              <a:rPr lang="en-US" dirty="0"/>
              <a:t>open questions remained?</a:t>
            </a:r>
          </a:p>
          <a:p>
            <a:pPr lvl="1"/>
            <a:r>
              <a:rPr lang="en-US" dirty="0" smtClean="0"/>
              <a:t>Which </a:t>
            </a:r>
            <a:r>
              <a:rPr lang="en-US" dirty="0"/>
              <a:t>criteria were adopted to take the decision _D1_?</a:t>
            </a:r>
          </a:p>
          <a:p>
            <a:pPr lvl="1"/>
            <a:r>
              <a:rPr lang="en-US" dirty="0" smtClean="0"/>
              <a:t>Which </a:t>
            </a:r>
            <a:r>
              <a:rPr lang="en-US" dirty="0"/>
              <a:t>arguments did the members who disagreed on the </a:t>
            </a:r>
            <a:r>
              <a:rPr lang="en-US" dirty="0" smtClean="0"/>
              <a:t>decision </a:t>
            </a:r>
            <a:r>
              <a:rPr lang="en-US" dirty="0"/>
              <a:t>_D1_invoke?</a:t>
            </a:r>
          </a:p>
          <a:p>
            <a:pPr lvl="1"/>
            <a:r>
              <a:rPr lang="en-US" dirty="0" smtClean="0"/>
              <a:t>Give </a:t>
            </a:r>
            <a:r>
              <a:rPr lang="en-US" dirty="0"/>
              <a:t>me for each topic the list of people that said something related to it. Then </a:t>
            </a:r>
            <a:r>
              <a:rPr lang="en-US" dirty="0" smtClean="0"/>
              <a:t>give me </a:t>
            </a:r>
            <a:r>
              <a:rPr lang="en-US" dirty="0"/>
              <a:t>their main point (agreement / disagreement with _XX_).</a:t>
            </a:r>
          </a:p>
          <a:p>
            <a:pPr lvl="1"/>
            <a:r>
              <a:rPr lang="en-US" dirty="0" smtClean="0"/>
              <a:t>For </a:t>
            </a:r>
            <a:r>
              <a:rPr lang="en-US" dirty="0"/>
              <a:t>each topic, give me the conclusion or the decision that was made.</a:t>
            </a:r>
          </a:p>
          <a:p>
            <a:endParaRPr lang="en-US" dirty="0"/>
          </a:p>
        </p:txBody>
      </p:sp>
      <p:sp>
        <p:nvSpPr>
          <p:cNvPr id="4" name="Rectangle 3"/>
          <p:cNvSpPr/>
          <p:nvPr/>
        </p:nvSpPr>
        <p:spPr>
          <a:xfrm>
            <a:off x="8153400" y="43934"/>
            <a:ext cx="912366" cy="369332"/>
          </a:xfrm>
          <a:prstGeom prst="rect">
            <a:avLst/>
          </a:prstGeom>
        </p:spPr>
        <p:txBody>
          <a:bodyPr wrap="none">
            <a:spAutoFit/>
          </a:bodyPr>
          <a:lstStyle/>
          <a:p>
            <a:r>
              <a:rPr lang="en-US" dirty="0"/>
              <a:t>ACC+03</a:t>
            </a:r>
          </a:p>
        </p:txBody>
      </p:sp>
      <p:pic>
        <p:nvPicPr>
          <p:cNvPr id="5" name="Picture 4"/>
          <p:cNvPicPr>
            <a:picLocks noChangeAspect="1"/>
          </p:cNvPicPr>
          <p:nvPr/>
        </p:nvPicPr>
        <p:blipFill>
          <a:blip r:embed="rId2" cstate="print"/>
          <a:stretch>
            <a:fillRect/>
          </a:stretch>
        </p:blipFill>
        <p:spPr>
          <a:xfrm>
            <a:off x="5066282" y="1827697"/>
            <a:ext cx="3999484" cy="2225586"/>
          </a:xfrm>
          <a:prstGeom prst="rect">
            <a:avLst/>
          </a:prstGeom>
        </p:spPr>
      </p:pic>
      <p:sp>
        <p:nvSpPr>
          <p:cNvPr id="6" name="TextBox 5"/>
          <p:cNvSpPr txBox="1"/>
          <p:nvPr/>
        </p:nvSpPr>
        <p:spPr>
          <a:xfrm>
            <a:off x="5410200" y="4047715"/>
            <a:ext cx="40386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Classification of dialogue situations</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985659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3"/>
          </p:nvPr>
        </p:nvSpPr>
        <p:spPr/>
        <p:txBody>
          <a:bodyPr>
            <a:normAutofit/>
          </a:bodyPr>
          <a:lstStyle/>
          <a:p>
            <a:r>
              <a:rPr lang="en-US" dirty="0" smtClean="0"/>
              <a:t>This survey is entirely based on previously published research and publicly available datasets, rather than the internal practices of the respective employers of the authors. </a:t>
            </a:r>
          </a:p>
          <a:p>
            <a:endParaRPr lang="en-US" dirty="0" smtClean="0"/>
          </a:p>
          <a:p>
            <a:r>
              <a:rPr lang="en-US" dirty="0" smtClean="0"/>
              <a:t>As such, it should prove useful for both practitioners and academic researchers interested in reproducing the reported results.</a:t>
            </a:r>
            <a:endParaRPr lang="en-US" dirty="0"/>
          </a:p>
        </p:txBody>
      </p:sp>
    </p:spTree>
    <p:extLst>
      <p:ext uri="{BB962C8B-B14F-4D97-AF65-F5344CB8AC3E}">
        <p14:creationId xmlns:p14="http://schemas.microsoft.com/office/powerpoint/2010/main" val="534204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Percentage of </a:t>
            </a:r>
            <a:r>
              <a:rPr lang="en-US" dirty="0" smtClean="0"/>
              <a:t>Searches Covered </a:t>
            </a:r>
            <a:r>
              <a:rPr lang="en-US" dirty="0"/>
              <a:t>by </a:t>
            </a:r>
            <a:r>
              <a:rPr lang="en-US" dirty="0" smtClean="0"/>
              <a:t>Top K% Queries</a:t>
            </a:r>
            <a:endParaRPr lang="en-US" dirty="0"/>
          </a:p>
        </p:txBody>
      </p:sp>
      <p:sp>
        <p:nvSpPr>
          <p:cNvPr id="3" name="Content Placeholder 2"/>
          <p:cNvSpPr>
            <a:spLocks noGrp="1"/>
          </p:cNvSpPr>
          <p:nvPr>
            <p:ph idx="13"/>
          </p:nvPr>
        </p:nvSpPr>
        <p:spPr>
          <a:xfrm>
            <a:off x="457200" y="4800600"/>
            <a:ext cx="8229600" cy="1295400"/>
          </a:xfrm>
        </p:spPr>
        <p:txBody>
          <a:bodyPr>
            <a:normAutofit fontScale="85000" lnSpcReduction="10000"/>
          </a:bodyPr>
          <a:lstStyle/>
          <a:p>
            <a:r>
              <a:rPr lang="en-US" dirty="0"/>
              <a:t>Only 30% of null query traffic is covered by 10% most popular null queries. But 90% of non-null query traffic is generated by 10% most popular queries.</a:t>
            </a:r>
          </a:p>
        </p:txBody>
      </p:sp>
      <p:sp>
        <p:nvSpPr>
          <p:cNvPr id="6" name="Rectangle 5"/>
          <p:cNvSpPr/>
          <p:nvPr/>
        </p:nvSpPr>
        <p:spPr>
          <a:xfrm>
            <a:off x="8153400" y="43934"/>
            <a:ext cx="902811" cy="369332"/>
          </a:xfrm>
          <a:prstGeom prst="rect">
            <a:avLst/>
          </a:prstGeom>
        </p:spPr>
        <p:txBody>
          <a:bodyPr wrap="none">
            <a:spAutoFit/>
          </a:bodyPr>
          <a:lstStyle/>
          <a:p>
            <a:r>
              <a:rPr lang="en-US" dirty="0">
                <a:solidFill>
                  <a:srgbClr val="0000FF"/>
                </a:solidFill>
                <a:latin typeface="CMR10"/>
              </a:rPr>
              <a:t>SPS12</a:t>
            </a:r>
            <a:endParaRPr lang="en-US" dirty="0"/>
          </a:p>
        </p:txBody>
      </p:sp>
      <p:pic>
        <p:nvPicPr>
          <p:cNvPr id="5" name="Picture 4"/>
          <p:cNvPicPr>
            <a:picLocks noChangeAspect="1"/>
          </p:cNvPicPr>
          <p:nvPr/>
        </p:nvPicPr>
        <p:blipFill>
          <a:blip r:embed="rId2" cstate="print"/>
          <a:stretch>
            <a:fillRect/>
          </a:stretch>
        </p:blipFill>
        <p:spPr>
          <a:xfrm>
            <a:off x="2057400" y="1219200"/>
            <a:ext cx="5029200" cy="3356158"/>
          </a:xfrm>
          <a:prstGeom prst="rect">
            <a:avLst/>
          </a:prstGeom>
        </p:spPr>
      </p:pic>
    </p:spTree>
    <p:extLst>
      <p:ext uri="{BB962C8B-B14F-4D97-AF65-F5344CB8AC3E}">
        <p14:creationId xmlns:p14="http://schemas.microsoft.com/office/powerpoint/2010/main" val="14028675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a:t>
            </a:r>
            <a:r>
              <a:rPr lang="en-US" dirty="0" smtClean="0"/>
              <a:t>Cancer Information</a:t>
            </a:r>
            <a:endParaRPr lang="en-US" dirty="0"/>
          </a:p>
        </p:txBody>
      </p:sp>
      <p:sp>
        <p:nvSpPr>
          <p:cNvPr id="3" name="Content Placeholder 2"/>
          <p:cNvSpPr>
            <a:spLocks noGrp="1"/>
          </p:cNvSpPr>
          <p:nvPr>
            <p:ph idx="13"/>
          </p:nvPr>
        </p:nvSpPr>
        <p:spPr/>
        <p:txBody>
          <a:bodyPr>
            <a:normAutofit fontScale="55000" lnSpcReduction="20000"/>
          </a:bodyPr>
          <a:lstStyle/>
          <a:p>
            <a:r>
              <a:rPr lang="en-US" dirty="0" smtClean="0"/>
              <a:t>Analyzed 3 months of cancer queries on Ask.com</a:t>
            </a:r>
          </a:p>
          <a:p>
            <a:r>
              <a:rPr lang="en-US" dirty="0" smtClean="0"/>
              <a:t>Examples</a:t>
            </a:r>
          </a:p>
          <a:p>
            <a:pPr lvl="1"/>
            <a:r>
              <a:rPr lang="en-US" dirty="0" smtClean="0"/>
              <a:t>“Where can I </a:t>
            </a:r>
            <a:r>
              <a:rPr lang="en-US" dirty="0"/>
              <a:t>find information about breast cancer</a:t>
            </a:r>
            <a:r>
              <a:rPr lang="en-US" dirty="0" smtClean="0"/>
              <a:t>?”</a:t>
            </a:r>
          </a:p>
          <a:p>
            <a:pPr lvl="1"/>
            <a:r>
              <a:rPr lang="en-US" dirty="0" smtClean="0"/>
              <a:t>“Where </a:t>
            </a:r>
            <a:r>
              <a:rPr lang="en-US" dirty="0"/>
              <a:t>can I find a Web site with information on using </a:t>
            </a:r>
            <a:r>
              <a:rPr lang="en-US" dirty="0" smtClean="0"/>
              <a:t>high protein </a:t>
            </a:r>
            <a:r>
              <a:rPr lang="en-US" dirty="0"/>
              <a:t>food to fight Breast cancer</a:t>
            </a:r>
            <a:r>
              <a:rPr lang="en-US" dirty="0" smtClean="0"/>
              <a:t>?”</a:t>
            </a:r>
          </a:p>
          <a:p>
            <a:pPr lvl="1"/>
            <a:r>
              <a:rPr lang="en-US" dirty="0" smtClean="0"/>
              <a:t>“How </a:t>
            </a:r>
            <a:r>
              <a:rPr lang="en-US" dirty="0"/>
              <a:t>do antioxidants prevent cancer that may be caused by free radicals</a:t>
            </a:r>
            <a:r>
              <a:rPr lang="en-US" dirty="0" smtClean="0"/>
              <a:t>?”</a:t>
            </a:r>
            <a:endParaRPr lang="en-US" dirty="0"/>
          </a:p>
          <a:p>
            <a:pPr lvl="1"/>
            <a:r>
              <a:rPr lang="en-US" dirty="0" smtClean="0"/>
              <a:t>“where </a:t>
            </a:r>
            <a:r>
              <a:rPr lang="en-US" dirty="0"/>
              <a:t>can I have an ultra fast CT scan </a:t>
            </a:r>
            <a:r>
              <a:rPr lang="en-US" dirty="0" smtClean="0"/>
              <a:t>done”</a:t>
            </a:r>
            <a:endParaRPr lang="en-US" dirty="0"/>
          </a:p>
          <a:p>
            <a:pPr lvl="1"/>
            <a:r>
              <a:rPr lang="en-US" dirty="0" smtClean="0"/>
              <a:t>“When </a:t>
            </a:r>
            <a:r>
              <a:rPr lang="en-US" dirty="0"/>
              <a:t>do people who have pancreatic cancer know that they have the disease</a:t>
            </a:r>
            <a:r>
              <a:rPr lang="en-US" dirty="0" smtClean="0"/>
              <a:t>?”</a:t>
            </a:r>
          </a:p>
          <a:p>
            <a:r>
              <a:rPr lang="en-US" dirty="0"/>
              <a:t>Users ask questions using whole sentences and keywords, often </a:t>
            </a:r>
            <a:r>
              <a:rPr lang="en-US" dirty="0" smtClean="0"/>
              <a:t>misspelling words.</a:t>
            </a:r>
          </a:p>
          <a:p>
            <a:r>
              <a:rPr lang="en-US" dirty="0" smtClean="0"/>
              <a:t>Types of queries</a:t>
            </a:r>
          </a:p>
          <a:p>
            <a:pPr lvl="1"/>
            <a:r>
              <a:rPr lang="en-US" dirty="0"/>
              <a:t>Cancer (N = 59619, 78.37%)</a:t>
            </a:r>
          </a:p>
          <a:p>
            <a:pPr lvl="1"/>
            <a:r>
              <a:rPr lang="en-US" dirty="0"/>
              <a:t>General Research (N = 7808, 10.26%)</a:t>
            </a:r>
          </a:p>
          <a:p>
            <a:pPr lvl="1"/>
            <a:r>
              <a:rPr lang="en-US" dirty="0"/>
              <a:t>Treatment (N = 3832, 5.04%)</a:t>
            </a:r>
          </a:p>
          <a:p>
            <a:pPr lvl="1"/>
            <a:r>
              <a:rPr lang="en-US" dirty="0"/>
              <a:t>Diagnosis and Testing (N = 3315, 4.36%)</a:t>
            </a:r>
          </a:p>
          <a:p>
            <a:pPr lvl="1"/>
            <a:r>
              <a:rPr lang="en-US" dirty="0"/>
              <a:t>Cause/Risk/Link (N = 1249, 1.64%)</a:t>
            </a:r>
          </a:p>
          <a:p>
            <a:pPr lvl="1"/>
            <a:r>
              <a:rPr lang="en-US" dirty="0"/>
              <a:t>Coping (N = 254, 0.33%)</a:t>
            </a:r>
          </a:p>
          <a:p>
            <a:endParaRPr lang="en-US" dirty="0"/>
          </a:p>
          <a:p>
            <a:endParaRPr lang="en-US" dirty="0"/>
          </a:p>
        </p:txBody>
      </p:sp>
      <p:sp>
        <p:nvSpPr>
          <p:cNvPr id="4" name="Rectangle 3"/>
          <p:cNvSpPr/>
          <p:nvPr/>
        </p:nvSpPr>
        <p:spPr>
          <a:xfrm>
            <a:off x="8361518" y="43934"/>
            <a:ext cx="650563" cy="369332"/>
          </a:xfrm>
          <a:prstGeom prst="rect">
            <a:avLst/>
          </a:prstGeom>
        </p:spPr>
        <p:txBody>
          <a:bodyPr wrap="none">
            <a:spAutoFit/>
          </a:bodyPr>
          <a:lstStyle/>
          <a:p>
            <a:r>
              <a:rPr lang="en-US" dirty="0"/>
              <a:t>BT03</a:t>
            </a:r>
          </a:p>
        </p:txBody>
      </p:sp>
    </p:spTree>
    <p:extLst>
      <p:ext uri="{BB962C8B-B14F-4D97-AF65-F5344CB8AC3E}">
        <p14:creationId xmlns:p14="http://schemas.microsoft.com/office/powerpoint/2010/main" val="21241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a:t>
            </a:r>
            <a:r>
              <a:rPr lang="en-US" dirty="0" smtClean="0"/>
              <a:t>Verification</a:t>
            </a:r>
            <a:endParaRPr lang="en-US" dirty="0"/>
          </a:p>
        </p:txBody>
      </p:sp>
      <p:sp>
        <p:nvSpPr>
          <p:cNvPr id="3" name="Content Placeholder 2"/>
          <p:cNvSpPr>
            <a:spLocks noGrp="1"/>
          </p:cNvSpPr>
          <p:nvPr>
            <p:ph idx="13"/>
          </p:nvPr>
        </p:nvSpPr>
        <p:spPr>
          <a:xfrm>
            <a:off x="457200" y="1371601"/>
            <a:ext cx="8229600" cy="2133599"/>
          </a:xfrm>
        </p:spPr>
        <p:txBody>
          <a:bodyPr>
            <a:normAutofit fontScale="40000" lnSpcReduction="20000"/>
          </a:bodyPr>
          <a:lstStyle/>
          <a:p>
            <a:r>
              <a:rPr lang="en-US" dirty="0"/>
              <a:t>“In 1981, Obama transferred </a:t>
            </a:r>
            <a:r>
              <a:rPr lang="en-US" dirty="0" smtClean="0"/>
              <a:t>to Columbia </a:t>
            </a:r>
            <a:r>
              <a:rPr lang="en-US" dirty="0"/>
              <a:t>University in New York City, where he majored in </a:t>
            </a:r>
            <a:r>
              <a:rPr lang="en-US" dirty="0" smtClean="0"/>
              <a:t>political science </a:t>
            </a:r>
            <a:r>
              <a:rPr lang="en-US" dirty="0"/>
              <a:t>with a specialty in international relations” </a:t>
            </a:r>
            <a:endParaRPr lang="en-US" dirty="0" smtClean="0"/>
          </a:p>
          <a:p>
            <a:r>
              <a:rPr lang="en-US" dirty="0" smtClean="0"/>
              <a:t>Given </a:t>
            </a:r>
            <a:r>
              <a:rPr lang="en-US" dirty="0"/>
              <a:t>a factual statement, the proposed system first transforms </a:t>
            </a:r>
            <a:r>
              <a:rPr lang="en-US" dirty="0" smtClean="0"/>
              <a:t>it into </a:t>
            </a:r>
            <a:r>
              <a:rPr lang="en-US" dirty="0"/>
              <a:t>a set of semantic terms by using </a:t>
            </a:r>
            <a:r>
              <a:rPr lang="en-US" dirty="0" smtClean="0"/>
              <a:t>boosted decision trees with multiple syntactic, encyclopedic and heuristic features.</a:t>
            </a:r>
            <a:endParaRPr lang="en-US" dirty="0"/>
          </a:p>
          <a:p>
            <a:r>
              <a:rPr lang="en-US" dirty="0" smtClean="0"/>
              <a:t>It </a:t>
            </a:r>
            <a:r>
              <a:rPr lang="en-US" dirty="0"/>
              <a:t>then employs a quasi-random strategy for selecting subsets </a:t>
            </a:r>
            <a:r>
              <a:rPr lang="en-US" dirty="0" smtClean="0"/>
              <a:t>of the </a:t>
            </a:r>
            <a:r>
              <a:rPr lang="en-US" dirty="0"/>
              <a:t>semantic terms according to topical likelihood. </a:t>
            </a:r>
            <a:endParaRPr lang="en-US" dirty="0" smtClean="0"/>
          </a:p>
          <a:p>
            <a:r>
              <a:rPr lang="en-US" dirty="0" smtClean="0"/>
              <a:t>These semantic terms </a:t>
            </a:r>
            <a:r>
              <a:rPr lang="en-US" dirty="0"/>
              <a:t>are used to construct </a:t>
            </a:r>
            <a:r>
              <a:rPr lang="en-US" dirty="0" smtClean="0"/>
              <a:t>queries. </a:t>
            </a:r>
          </a:p>
          <a:p>
            <a:r>
              <a:rPr lang="en-US" dirty="0" smtClean="0"/>
              <a:t>Retrieved </a:t>
            </a:r>
            <a:r>
              <a:rPr lang="en-US" dirty="0"/>
              <a:t>documents are </a:t>
            </a:r>
            <a:r>
              <a:rPr lang="en-US" dirty="0" smtClean="0"/>
              <a:t>aggregated and </a:t>
            </a:r>
            <a:r>
              <a:rPr lang="en-US" dirty="0"/>
              <a:t>re-ranked by employing additional measures of their </a:t>
            </a:r>
            <a:r>
              <a:rPr lang="en-US" dirty="0" smtClean="0"/>
              <a:t>suitability to </a:t>
            </a:r>
            <a:r>
              <a:rPr lang="en-US" dirty="0"/>
              <a:t>support the factual statement. </a:t>
            </a:r>
            <a:endParaRPr lang="en-US" dirty="0" smtClean="0"/>
          </a:p>
          <a:p>
            <a:r>
              <a:rPr lang="en-US" dirty="0"/>
              <a:t>Wikipedia has in-sentence and end-of-sentence citations. The sentences (or their parts) are facts and the references serve as fact verification documents. </a:t>
            </a:r>
          </a:p>
          <a:p>
            <a:endParaRPr lang="en-US" dirty="0"/>
          </a:p>
          <a:p>
            <a:endParaRPr lang="en-US" dirty="0"/>
          </a:p>
        </p:txBody>
      </p:sp>
      <p:sp>
        <p:nvSpPr>
          <p:cNvPr id="4" name="Rectangle 3"/>
          <p:cNvSpPr/>
          <p:nvPr/>
        </p:nvSpPr>
        <p:spPr>
          <a:xfrm>
            <a:off x="8352096" y="43934"/>
            <a:ext cx="759247" cy="369332"/>
          </a:xfrm>
          <a:prstGeom prst="rect">
            <a:avLst/>
          </a:prstGeom>
        </p:spPr>
        <p:txBody>
          <a:bodyPr wrap="none">
            <a:spAutoFit/>
          </a:bodyPr>
          <a:lstStyle/>
          <a:p>
            <a:r>
              <a:rPr lang="en-US" dirty="0"/>
              <a:t>LC12b</a:t>
            </a:r>
          </a:p>
        </p:txBody>
      </p:sp>
      <p:pic>
        <p:nvPicPr>
          <p:cNvPr id="5" name="Picture 4"/>
          <p:cNvPicPr>
            <a:picLocks noChangeAspect="1"/>
          </p:cNvPicPr>
          <p:nvPr/>
        </p:nvPicPr>
        <p:blipFill>
          <a:blip r:embed="rId2" cstate="print"/>
          <a:stretch>
            <a:fillRect/>
          </a:stretch>
        </p:blipFill>
        <p:spPr>
          <a:xfrm>
            <a:off x="304800" y="3693955"/>
            <a:ext cx="4357688" cy="909210"/>
          </a:xfrm>
          <a:prstGeom prst="rect">
            <a:avLst/>
          </a:prstGeom>
        </p:spPr>
      </p:pic>
      <p:sp>
        <p:nvSpPr>
          <p:cNvPr id="6" name="Rectangle 5"/>
          <p:cNvSpPr/>
          <p:nvPr/>
        </p:nvSpPr>
        <p:spPr>
          <a:xfrm>
            <a:off x="304800" y="4755565"/>
            <a:ext cx="4419600" cy="1200329"/>
          </a:xfrm>
          <a:prstGeom prst="rect">
            <a:avLst/>
          </a:prstGeom>
        </p:spPr>
        <p:txBody>
          <a:bodyPr wrap="square">
            <a:spAutoFit/>
          </a:bodyPr>
          <a:lstStyle/>
          <a:p>
            <a:r>
              <a:rPr lang="en-US" sz="1200" dirty="0"/>
              <a:t>The percentage of Wikipedia references that are retrieved by Bing on the top position for the corresponding statement when using as query (a) the verbatim form of the statement; (b) the statement from which </a:t>
            </a:r>
            <a:r>
              <a:rPr lang="en-US" sz="1200" dirty="0" err="1"/>
              <a:t>stopwords</a:t>
            </a:r>
            <a:r>
              <a:rPr lang="en-US" sz="1200" dirty="0"/>
              <a:t> were removed; and (c) only the words that are shared between the statement and the referenced document (the latter is seen as an oracle</a:t>
            </a:r>
            <a:r>
              <a:rPr lang="en-US" sz="1200" dirty="0" smtClean="0"/>
              <a:t>). Not retrieved (within top 50 results).</a:t>
            </a:r>
            <a:endParaRPr lang="en-US" sz="1200" dirty="0"/>
          </a:p>
        </p:txBody>
      </p:sp>
      <p:pic>
        <p:nvPicPr>
          <p:cNvPr id="7" name="Picture 6"/>
          <p:cNvPicPr>
            <a:picLocks noChangeAspect="1"/>
          </p:cNvPicPr>
          <p:nvPr/>
        </p:nvPicPr>
        <p:blipFill>
          <a:blip r:embed="rId3" cstate="print"/>
          <a:stretch>
            <a:fillRect/>
          </a:stretch>
        </p:blipFill>
        <p:spPr>
          <a:xfrm>
            <a:off x="4682616" y="3505200"/>
            <a:ext cx="4004184" cy="3173384"/>
          </a:xfrm>
          <a:prstGeom prst="rect">
            <a:avLst/>
          </a:prstGeom>
        </p:spPr>
      </p:pic>
    </p:spTree>
    <p:extLst>
      <p:ext uri="{BB962C8B-B14F-4D97-AF65-F5344CB8AC3E}">
        <p14:creationId xmlns:p14="http://schemas.microsoft.com/office/powerpoint/2010/main" val="24554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a:t>
            </a:r>
            <a:r>
              <a:rPr lang="en-US" dirty="0" smtClean="0"/>
              <a:t>Verification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2734973"/>
                <a:ext cx="8229600" cy="3391190"/>
              </a:xfrm>
            </p:spPr>
            <p:txBody>
              <a:bodyPr>
                <a:normAutofit fontScale="85000" lnSpcReduction="20000"/>
              </a:bodyPr>
              <a:lstStyle/>
              <a:p>
                <a:r>
                  <a:rPr lang="en-US" dirty="0" smtClean="0"/>
                  <a:t>To drop terms and select only k</a:t>
                </a:r>
              </a:p>
              <a:p>
                <a:pPr lvl="1"/>
                <a:r>
                  <a:rPr lang="en-US" dirty="0" smtClean="0"/>
                  <a:t>Pachinko Allocation model is used to compute similarity between the term and the fact in topic space.</a:t>
                </a:r>
              </a:p>
              <a:p>
                <a:pPr lvl="1"/>
                <a:r>
                  <a:rPr lang="en-US" dirty="0" smtClean="0"/>
                  <a:t>Prob. of a term being dropped depends on this topic match score.</a:t>
                </a:r>
              </a:p>
              <a:p>
                <a:pPr lvl="1"/>
                <a:r>
                  <a:rPr lang="en-US" dirty="0" smtClean="0"/>
                  <a:t>Multiple such size k queries are fired.</a:t>
                </a:r>
              </a:p>
              <a:p>
                <a:pPr lvl="1"/>
                <a:r>
                  <a:rPr lang="en-US" dirty="0" smtClean="0"/>
                  <a:t>Results from multiple searches are combined and re-ranked using </a:t>
                </a:r>
                <a14:m>
                  <m:oMath xmlns:m="http://schemas.openxmlformats.org/officeDocument/2006/math">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𝑚𝑖𝑛𝑟𝑎𝑛𝑘</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den>
                    </m:f>
                    <m:r>
                      <a:rPr lang="en-US" b="0" i="1" smtClean="0">
                        <a:latin typeface="Cambria Math" panose="02040503050406030204" pitchFamily="18" charset="0"/>
                      </a:rPr>
                      <m:t>×</m:t>
                    </m:r>
                    <m:r>
                      <a:rPr lang="en-US" b="0" i="1" smtClean="0">
                        <a:latin typeface="Cambria Math" panose="02040503050406030204" pitchFamily="18" charset="0"/>
                      </a:rPr>
                      <m:t>𝐶𝑜𝑠𝑖𝑛𝑒</m:t>
                    </m:r>
                    <m:d>
                      <m:dPr>
                        <m:ctrlPr>
                          <a:rPr lang="en-US" b="0" i="1" smtClean="0">
                            <a:latin typeface="Cambria Math" panose="02040503050406030204" pitchFamily="18" charset="0"/>
                          </a:rPr>
                        </m:ctrlPr>
                      </m:dPr>
                      <m:e>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𝑆</m:t>
                        </m:r>
                      </m:e>
                    </m:d>
                    <m:r>
                      <a:rPr lang="en-US" b="0" i="1" smtClean="0">
                        <a:latin typeface="Cambria Math" panose="02040503050406030204" pitchFamily="18" charset="0"/>
                      </a:rPr>
                      <m:t>×</m:t>
                    </m:r>
                    <m:r>
                      <a:rPr lang="en-US" b="0" i="1" smtClean="0">
                        <a:latin typeface="Cambria Math" panose="02040503050406030204" pitchFamily="18" charset="0"/>
                      </a:rPr>
                      <m:t>𝑃𝑎𝑔𝑒𝑅𝑎𝑛𝑘</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oMath>
                </a14:m>
                <a:r>
                  <a:rPr lang="en-US" dirty="0" smtClean="0"/>
                  <a:t> where S is the fact.</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2734973"/>
                <a:ext cx="8229600" cy="3391190"/>
              </a:xfrm>
              <a:blipFill rotWithShape="0">
                <a:blip r:embed="rId2" cstate="print"/>
                <a:stretch>
                  <a:fillRect l="-1259" t="-3777"/>
                </a:stretch>
              </a:blipFill>
            </p:spPr>
            <p:txBody>
              <a:bodyPr/>
              <a:lstStyle/>
              <a:p>
                <a:r>
                  <a:rPr lang="en-US">
                    <a:noFill/>
                  </a:rPr>
                  <a:t> </a:t>
                </a:r>
              </a:p>
            </p:txBody>
          </p:sp>
        </mc:Fallback>
      </mc:AlternateContent>
      <p:sp>
        <p:nvSpPr>
          <p:cNvPr id="4" name="Rectangle 3"/>
          <p:cNvSpPr/>
          <p:nvPr/>
        </p:nvSpPr>
        <p:spPr>
          <a:xfrm>
            <a:off x="8352096" y="43934"/>
            <a:ext cx="759247" cy="369332"/>
          </a:xfrm>
          <a:prstGeom prst="rect">
            <a:avLst/>
          </a:prstGeom>
        </p:spPr>
        <p:txBody>
          <a:bodyPr wrap="none">
            <a:spAutoFit/>
          </a:bodyPr>
          <a:lstStyle/>
          <a:p>
            <a:r>
              <a:rPr lang="en-US" dirty="0"/>
              <a:t>LC12b</a:t>
            </a:r>
          </a:p>
        </p:txBody>
      </p:sp>
      <p:pic>
        <p:nvPicPr>
          <p:cNvPr id="7" name="Picture 6"/>
          <p:cNvPicPr>
            <a:picLocks noChangeAspect="1"/>
          </p:cNvPicPr>
          <p:nvPr/>
        </p:nvPicPr>
        <p:blipFill>
          <a:blip r:embed="rId3" cstate="print"/>
          <a:stretch>
            <a:fillRect/>
          </a:stretch>
        </p:blipFill>
        <p:spPr>
          <a:xfrm>
            <a:off x="152400" y="1110249"/>
            <a:ext cx="8839200" cy="1624724"/>
          </a:xfrm>
          <a:prstGeom prst="rect">
            <a:avLst/>
          </a:prstGeom>
        </p:spPr>
      </p:pic>
    </p:spTree>
    <p:extLst>
      <p:ext uri="{BB962C8B-B14F-4D97-AF65-F5344CB8AC3E}">
        <p14:creationId xmlns:p14="http://schemas.microsoft.com/office/powerpoint/2010/main" val="7799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a:t>
            </a:r>
            <a:r>
              <a:rPr lang="en-US" dirty="0" smtClean="0"/>
              <a:t>Verification</a:t>
            </a:r>
            <a:endParaRPr lang="en-US" dirty="0"/>
          </a:p>
        </p:txBody>
      </p:sp>
      <p:sp>
        <p:nvSpPr>
          <p:cNvPr id="3" name="Content Placeholder 2"/>
          <p:cNvSpPr>
            <a:spLocks noGrp="1"/>
          </p:cNvSpPr>
          <p:nvPr>
            <p:ph idx="13"/>
          </p:nvPr>
        </p:nvSpPr>
        <p:spPr/>
        <p:txBody>
          <a:bodyPr>
            <a:normAutofit/>
          </a:bodyPr>
          <a:lstStyle/>
          <a:p>
            <a:endParaRPr lang="en-US" dirty="0"/>
          </a:p>
        </p:txBody>
      </p:sp>
      <p:sp>
        <p:nvSpPr>
          <p:cNvPr id="4" name="Rectangle 3"/>
          <p:cNvSpPr/>
          <p:nvPr/>
        </p:nvSpPr>
        <p:spPr>
          <a:xfrm>
            <a:off x="8352096" y="43934"/>
            <a:ext cx="759247" cy="369332"/>
          </a:xfrm>
          <a:prstGeom prst="rect">
            <a:avLst/>
          </a:prstGeom>
        </p:spPr>
        <p:txBody>
          <a:bodyPr wrap="none">
            <a:spAutoFit/>
          </a:bodyPr>
          <a:lstStyle/>
          <a:p>
            <a:r>
              <a:rPr lang="en-US" dirty="0"/>
              <a:t>LC12b</a:t>
            </a:r>
          </a:p>
        </p:txBody>
      </p:sp>
      <p:pic>
        <p:nvPicPr>
          <p:cNvPr id="5" name="Picture 4"/>
          <p:cNvPicPr/>
          <p:nvPr/>
        </p:nvPicPr>
        <p:blipFill>
          <a:blip r:embed="rId2" cstate="print"/>
          <a:stretch>
            <a:fillRect/>
          </a:stretch>
        </p:blipFill>
        <p:spPr>
          <a:xfrm>
            <a:off x="474306" y="1390261"/>
            <a:ext cx="4962525" cy="3962400"/>
          </a:xfrm>
          <a:prstGeom prst="rect">
            <a:avLst/>
          </a:prstGeom>
        </p:spPr>
      </p:pic>
      <p:pic>
        <p:nvPicPr>
          <p:cNvPr id="6" name="Picture 5"/>
          <p:cNvPicPr/>
          <p:nvPr/>
        </p:nvPicPr>
        <p:blipFill>
          <a:blip r:embed="rId3" cstate="print"/>
          <a:stretch>
            <a:fillRect/>
          </a:stretch>
        </p:blipFill>
        <p:spPr>
          <a:xfrm>
            <a:off x="5181600" y="1556267"/>
            <a:ext cx="3810000" cy="1052534"/>
          </a:xfrm>
          <a:prstGeom prst="rect">
            <a:avLst/>
          </a:prstGeom>
        </p:spPr>
      </p:pic>
      <p:sp>
        <p:nvSpPr>
          <p:cNvPr id="8" name="TextBox 7"/>
          <p:cNvSpPr txBox="1"/>
          <p:nvPr/>
        </p:nvSpPr>
        <p:spPr>
          <a:xfrm>
            <a:off x="6324600" y="3124200"/>
            <a:ext cx="1828800" cy="1477328"/>
          </a:xfrm>
          <a:prstGeom prst="rect">
            <a:avLst/>
          </a:prstGeom>
          <a:noFill/>
        </p:spPr>
        <p:txBody>
          <a:bodyPr wrap="square" rtlCol="0">
            <a:spAutoFit/>
          </a:bodyPr>
          <a:lstStyle/>
          <a:p>
            <a:r>
              <a:rPr lang="en-US" sz="1800" kern="1200" dirty="0" smtClean="0">
                <a:solidFill>
                  <a:schemeClr val="tx1"/>
                </a:solidFill>
                <a:latin typeface="+mn-lt"/>
                <a:ea typeface="+mn-ea"/>
                <a:cs typeface="+mn-cs"/>
              </a:rPr>
              <a:t>One Rewrite is the system with just query rewrite but no term dropping</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67223696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E-Commerce</a:t>
            </a:r>
          </a:p>
        </p:txBody>
      </p:sp>
      <p:sp>
        <p:nvSpPr>
          <p:cNvPr id="3" name="Content Placeholder 2"/>
          <p:cNvSpPr>
            <a:spLocks noGrp="1"/>
          </p:cNvSpPr>
          <p:nvPr>
            <p:ph idx="13"/>
          </p:nvPr>
        </p:nvSpPr>
        <p:spPr/>
        <p:txBody>
          <a:bodyPr>
            <a:normAutofit fontScale="70000" lnSpcReduction="20000"/>
          </a:bodyPr>
          <a:lstStyle/>
          <a:p>
            <a:r>
              <a:rPr lang="en-US" dirty="0"/>
              <a:t>Consider a long query, like new ac adapter and battery charger for </a:t>
            </a:r>
            <a:r>
              <a:rPr lang="en-US" dirty="0" err="1"/>
              <a:t>hp</a:t>
            </a:r>
            <a:r>
              <a:rPr lang="en-US" dirty="0"/>
              <a:t> pavilion notebook; it often suffers from zero-recall on </a:t>
            </a:r>
            <a:r>
              <a:rPr lang="en-US" dirty="0" err="1"/>
              <a:t>ebay</a:t>
            </a:r>
            <a:r>
              <a:rPr lang="en-US" dirty="0"/>
              <a:t>, a large e-Commerce marketplace but breaking the query into meaningful phrases, such as {new | ac adapter | and | battery charger | for | </a:t>
            </a:r>
            <a:r>
              <a:rPr lang="en-US" dirty="0" err="1"/>
              <a:t>hp</a:t>
            </a:r>
            <a:r>
              <a:rPr lang="en-US" dirty="0"/>
              <a:t> pavilion notebook} helps in reformulating the query as new battery charger </a:t>
            </a:r>
            <a:r>
              <a:rPr lang="en-US" dirty="0" err="1"/>
              <a:t>hp</a:t>
            </a:r>
            <a:r>
              <a:rPr lang="en-US" dirty="0"/>
              <a:t> pavilion; this shortened query retrieves more than four thousand products. [PSAH13]</a:t>
            </a:r>
          </a:p>
          <a:p>
            <a:pPr lvl="1"/>
            <a:r>
              <a:rPr lang="en-IN" dirty="0" err="1" smtClean="0"/>
              <a:t>Qsegment</a:t>
            </a:r>
            <a:r>
              <a:rPr lang="en-IN" dirty="0" smtClean="0"/>
              <a:t> uses frequency data from query log and product titles for domain-specific segmentation.</a:t>
            </a:r>
          </a:p>
          <a:p>
            <a:r>
              <a:rPr lang="en-IN" dirty="0" smtClean="0"/>
              <a:t>Query reduction by single term deletion [YPSS14]</a:t>
            </a:r>
          </a:p>
          <a:p>
            <a:pPr lvl="1"/>
            <a:r>
              <a:rPr lang="en-US" dirty="0"/>
              <a:t>Accurate </a:t>
            </a:r>
            <a:r>
              <a:rPr lang="en-US" dirty="0" smtClean="0"/>
              <a:t>prediction of </a:t>
            </a:r>
            <a:r>
              <a:rPr lang="en-US" dirty="0"/>
              <a:t>term deletion can potentially help users recover from </a:t>
            </a:r>
            <a:r>
              <a:rPr lang="en-US" dirty="0" smtClean="0"/>
              <a:t>poor search </a:t>
            </a:r>
            <a:r>
              <a:rPr lang="en-US" dirty="0"/>
              <a:t>results and improve shopping experience</a:t>
            </a:r>
            <a:r>
              <a:rPr lang="en-US" dirty="0" smtClean="0"/>
              <a:t>.</a:t>
            </a:r>
          </a:p>
          <a:p>
            <a:pPr lvl="2"/>
            <a:r>
              <a:rPr lang="en-US" dirty="0"/>
              <a:t>”small carry on bag for air plane” results </a:t>
            </a:r>
            <a:r>
              <a:rPr lang="en-US" dirty="0" smtClean="0"/>
              <a:t>in no </a:t>
            </a:r>
            <a:r>
              <a:rPr lang="en-US" dirty="0"/>
              <a:t>search results while the query ”carry on bag” leads to many relevant </a:t>
            </a:r>
            <a:r>
              <a:rPr lang="en-US" dirty="0" smtClean="0"/>
              <a:t>items.</a:t>
            </a:r>
          </a:p>
          <a:p>
            <a:pPr lvl="1"/>
            <a:r>
              <a:rPr lang="en-IN" dirty="0" smtClean="0"/>
              <a:t>Learn domain-specific classifiers using multiple term-dependent and query-dependent features.</a:t>
            </a:r>
          </a:p>
          <a:p>
            <a:endParaRPr lang="en-US" dirty="0"/>
          </a:p>
        </p:txBody>
      </p:sp>
      <p:sp>
        <p:nvSpPr>
          <p:cNvPr id="4" name="Rectangle 3"/>
          <p:cNvSpPr/>
          <p:nvPr/>
        </p:nvSpPr>
        <p:spPr>
          <a:xfrm>
            <a:off x="7438148" y="43934"/>
            <a:ext cx="1705852" cy="369332"/>
          </a:xfrm>
          <a:prstGeom prst="rect">
            <a:avLst/>
          </a:prstGeom>
        </p:spPr>
        <p:txBody>
          <a:bodyPr wrap="none">
            <a:spAutoFit/>
          </a:bodyPr>
          <a:lstStyle/>
          <a:p>
            <a:r>
              <a:rPr lang="en-US" dirty="0"/>
              <a:t>PSAH13, YPSS14</a:t>
            </a:r>
          </a:p>
        </p:txBody>
      </p:sp>
    </p:spTree>
    <p:extLst>
      <p:ext uri="{BB962C8B-B14F-4D97-AF65-F5344CB8AC3E}">
        <p14:creationId xmlns:p14="http://schemas.microsoft.com/office/powerpoint/2010/main" val="25643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Q</a:t>
            </a:r>
            <a:r>
              <a:rPr lang="en-US" dirty="0" smtClean="0"/>
              <a:t>ueries from Children</a:t>
            </a:r>
            <a:endParaRPr lang="en-US" dirty="0"/>
          </a:p>
        </p:txBody>
      </p:sp>
      <p:sp>
        <p:nvSpPr>
          <p:cNvPr id="3" name="Content Placeholder 2"/>
          <p:cNvSpPr>
            <a:spLocks noGrp="1"/>
          </p:cNvSpPr>
          <p:nvPr>
            <p:ph idx="13"/>
          </p:nvPr>
        </p:nvSpPr>
        <p:spPr>
          <a:xfrm>
            <a:off x="457200" y="1371600"/>
            <a:ext cx="3886200" cy="5029200"/>
          </a:xfrm>
        </p:spPr>
        <p:txBody>
          <a:bodyPr>
            <a:normAutofit fontScale="55000" lnSpcReduction="20000"/>
          </a:bodyPr>
          <a:lstStyle/>
          <a:p>
            <a:r>
              <a:rPr lang="en-US" dirty="0"/>
              <a:t>Query length is an indicator of the complexity of the </a:t>
            </a:r>
            <a:r>
              <a:rPr lang="en-US" dirty="0" smtClean="0"/>
              <a:t>query and </a:t>
            </a:r>
            <a:r>
              <a:rPr lang="en-US" dirty="0"/>
              <a:t>the difficulty of the user to express information </a:t>
            </a:r>
            <a:r>
              <a:rPr lang="en-US" dirty="0" smtClean="0"/>
              <a:t>needs using </a:t>
            </a:r>
            <a:r>
              <a:rPr lang="en-US" dirty="0"/>
              <a:t>keywords. The average query length found for </a:t>
            </a:r>
            <a:r>
              <a:rPr lang="en-US" dirty="0" smtClean="0"/>
              <a:t>the kids</a:t>
            </a:r>
            <a:r>
              <a:rPr lang="en-US" dirty="0"/>
              <a:t>, teens and mature teens datasets were 3.8, 3.4 and </a:t>
            </a:r>
            <a:r>
              <a:rPr lang="en-US" dirty="0" smtClean="0"/>
              <a:t>3.2, respectively</a:t>
            </a:r>
            <a:r>
              <a:rPr lang="en-US" dirty="0"/>
              <a:t>;</a:t>
            </a:r>
            <a:r>
              <a:rPr lang="en-US" dirty="0" smtClean="0"/>
              <a:t> </a:t>
            </a:r>
            <a:r>
              <a:rPr lang="en-US" dirty="0"/>
              <a:t>a</a:t>
            </a:r>
            <a:r>
              <a:rPr lang="en-US" dirty="0" smtClean="0"/>
              <a:t>verage being 2.5 words (AOL query log).</a:t>
            </a:r>
          </a:p>
          <a:p>
            <a:r>
              <a:rPr lang="en-IN" dirty="0" smtClean="0"/>
              <a:t>Q</a:t>
            </a:r>
            <a:r>
              <a:rPr lang="en-US" dirty="0" err="1" smtClean="0"/>
              <a:t>uery</a:t>
            </a:r>
            <a:r>
              <a:rPr lang="en-US" dirty="0" smtClean="0"/>
              <a:t> </a:t>
            </a:r>
            <a:r>
              <a:rPr lang="en-US" dirty="0"/>
              <a:t>reduction and query </a:t>
            </a:r>
            <a:r>
              <a:rPr lang="en-US" dirty="0" smtClean="0"/>
              <a:t>segmentation techniques </a:t>
            </a:r>
            <a:r>
              <a:rPr lang="en-US" dirty="0"/>
              <a:t>can be particularly beneficial for children </a:t>
            </a:r>
            <a:r>
              <a:rPr lang="en-US" dirty="0" smtClean="0"/>
              <a:t>content queries </a:t>
            </a:r>
            <a:r>
              <a:rPr lang="en-US" dirty="0"/>
              <a:t>since it has been shown that longer queries are less </a:t>
            </a:r>
            <a:r>
              <a:rPr lang="en-US" dirty="0" smtClean="0"/>
              <a:t>efficient.</a:t>
            </a:r>
          </a:p>
          <a:p>
            <a:r>
              <a:rPr lang="en-US" dirty="0"/>
              <a:t>Similarly query reformulation techniques </a:t>
            </a:r>
            <a:r>
              <a:rPr lang="en-US" dirty="0" smtClean="0"/>
              <a:t>based on </a:t>
            </a:r>
            <a:r>
              <a:rPr lang="en-US" dirty="0"/>
              <a:t>morphological and syntactical features of the queries </a:t>
            </a:r>
            <a:r>
              <a:rPr lang="en-US" dirty="0" smtClean="0"/>
              <a:t>can improve </a:t>
            </a:r>
            <a:r>
              <a:rPr lang="en-US" dirty="0"/>
              <a:t>the search process by mapping phrases to </a:t>
            </a:r>
            <a:r>
              <a:rPr lang="en-US" dirty="0" smtClean="0"/>
              <a:t>concepts and </a:t>
            </a:r>
            <a:r>
              <a:rPr lang="en-US" dirty="0"/>
              <a:t>keywords </a:t>
            </a:r>
          </a:p>
          <a:p>
            <a:endParaRPr lang="en-US" dirty="0"/>
          </a:p>
        </p:txBody>
      </p:sp>
      <p:sp>
        <p:nvSpPr>
          <p:cNvPr id="4" name="Rectangle 3"/>
          <p:cNvSpPr/>
          <p:nvPr/>
        </p:nvSpPr>
        <p:spPr>
          <a:xfrm>
            <a:off x="8001000" y="43934"/>
            <a:ext cx="921086" cy="369332"/>
          </a:xfrm>
          <a:prstGeom prst="rect">
            <a:avLst/>
          </a:prstGeom>
        </p:spPr>
        <p:txBody>
          <a:bodyPr wrap="none">
            <a:spAutoFit/>
          </a:bodyPr>
          <a:lstStyle/>
          <a:p>
            <a:r>
              <a:rPr lang="en-US" dirty="0"/>
              <a:t>DTHS10</a:t>
            </a:r>
          </a:p>
        </p:txBody>
      </p:sp>
      <p:pic>
        <p:nvPicPr>
          <p:cNvPr id="5" name="Picture 4"/>
          <p:cNvPicPr>
            <a:picLocks noChangeAspect="1"/>
          </p:cNvPicPr>
          <p:nvPr/>
        </p:nvPicPr>
        <p:blipFill>
          <a:blip r:embed="rId2" cstate="print"/>
          <a:stretch>
            <a:fillRect/>
          </a:stretch>
        </p:blipFill>
        <p:spPr>
          <a:xfrm>
            <a:off x="4537587" y="1143000"/>
            <a:ext cx="3733800" cy="2335413"/>
          </a:xfrm>
          <a:prstGeom prst="rect">
            <a:avLst/>
          </a:prstGeom>
        </p:spPr>
      </p:pic>
      <p:pic>
        <p:nvPicPr>
          <p:cNvPr id="6" name="Picture 5"/>
          <p:cNvPicPr>
            <a:picLocks noChangeAspect="1"/>
          </p:cNvPicPr>
          <p:nvPr/>
        </p:nvPicPr>
        <p:blipFill>
          <a:blip r:embed="rId3" cstate="print"/>
          <a:stretch>
            <a:fillRect/>
          </a:stretch>
        </p:blipFill>
        <p:spPr>
          <a:xfrm>
            <a:off x="4805516" y="3478413"/>
            <a:ext cx="3481387" cy="1742758"/>
          </a:xfrm>
          <a:prstGeom prst="rect">
            <a:avLst/>
          </a:prstGeom>
        </p:spPr>
      </p:pic>
      <p:sp>
        <p:nvSpPr>
          <p:cNvPr id="7" name="TextBox 6"/>
          <p:cNvSpPr txBox="1"/>
          <p:nvPr/>
        </p:nvSpPr>
        <p:spPr>
          <a:xfrm>
            <a:off x="5012761" y="5208881"/>
            <a:ext cx="3276600" cy="646331"/>
          </a:xfrm>
          <a:prstGeom prst="rect">
            <a:avLst/>
          </a:prstGeom>
          <a:noFill/>
        </p:spPr>
        <p:txBody>
          <a:bodyPr wrap="square" rtlCol="0">
            <a:spAutoFit/>
          </a:bodyPr>
          <a:lstStyle/>
          <a:p>
            <a:r>
              <a:rPr lang="en-US" sz="1200" kern="1200" dirty="0" smtClean="0">
                <a:solidFill>
                  <a:schemeClr val="tx1"/>
                </a:solidFill>
              </a:rPr>
              <a:t>Nq=New query, </a:t>
            </a:r>
            <a:r>
              <a:rPr lang="en-US" sz="1200" kern="1200" dirty="0" err="1" smtClean="0">
                <a:solidFill>
                  <a:schemeClr val="tx1"/>
                </a:solidFill>
              </a:rPr>
              <a:t>wa</a:t>
            </a:r>
            <a:r>
              <a:rPr lang="en-US" sz="1200" kern="1200" dirty="0" smtClean="0">
                <a:solidFill>
                  <a:schemeClr val="tx1"/>
                </a:solidFill>
              </a:rPr>
              <a:t>=Words added, </a:t>
            </a:r>
            <a:r>
              <a:rPr lang="en-US" sz="1200" kern="1200" dirty="0" err="1" smtClean="0">
                <a:solidFill>
                  <a:schemeClr val="tx1"/>
                </a:solidFill>
              </a:rPr>
              <a:t>wr</a:t>
            </a:r>
            <a:r>
              <a:rPr lang="en-US" sz="1200" dirty="0" smtClean="0"/>
              <a:t>=Words removed, </a:t>
            </a:r>
            <a:r>
              <a:rPr lang="en-US" sz="1200" dirty="0" err="1" smtClean="0"/>
              <a:t>wc</a:t>
            </a:r>
            <a:r>
              <a:rPr lang="en-US" sz="1200" dirty="0" smtClean="0"/>
              <a:t>=Words changed, </a:t>
            </a:r>
            <a:r>
              <a:rPr lang="en-US" sz="1200" dirty="0" err="1" smtClean="0"/>
              <a:t>mr</a:t>
            </a:r>
            <a:r>
              <a:rPr lang="en-US" sz="1200" dirty="0" smtClean="0"/>
              <a:t>=More results, </a:t>
            </a:r>
            <a:r>
              <a:rPr lang="en-US" sz="1200" dirty="0" err="1" smtClean="0"/>
              <a:t>pq</a:t>
            </a:r>
            <a:r>
              <a:rPr lang="en-US" sz="1200" dirty="0" smtClean="0"/>
              <a:t>=Return to </a:t>
            </a:r>
            <a:r>
              <a:rPr lang="en-US" sz="1200" dirty="0" err="1" smtClean="0"/>
              <a:t>prev</a:t>
            </a:r>
            <a:r>
              <a:rPr lang="en-US" sz="1200" dirty="0" smtClean="0"/>
              <a:t> query, </a:t>
            </a:r>
            <a:r>
              <a:rPr lang="en-US" sz="1200" dirty="0" err="1" smtClean="0"/>
              <a:t>sc</a:t>
            </a:r>
            <a:r>
              <a:rPr lang="en-US" sz="1200" dirty="0" smtClean="0"/>
              <a:t>=Spell correction</a:t>
            </a:r>
            <a:endParaRPr lang="en-US" sz="1200" kern="1200" dirty="0">
              <a:solidFill>
                <a:schemeClr val="tx1"/>
              </a:solidFill>
            </a:endParaRPr>
          </a:p>
        </p:txBody>
      </p:sp>
    </p:spTree>
    <p:extLst>
      <p:ext uri="{BB962C8B-B14F-4D97-AF65-F5344CB8AC3E}">
        <p14:creationId xmlns:p14="http://schemas.microsoft.com/office/powerpoint/2010/main" val="23432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a:t>
            </a:r>
            <a:r>
              <a:rPr lang="en-US" dirty="0" smtClean="0"/>
              <a:t>Search</a:t>
            </a:r>
            <a:endParaRPr lang="en-US" dirty="0"/>
          </a:p>
        </p:txBody>
      </p:sp>
      <p:sp>
        <p:nvSpPr>
          <p:cNvPr id="3" name="Content Placeholder 2"/>
          <p:cNvSpPr>
            <a:spLocks noGrp="1"/>
          </p:cNvSpPr>
          <p:nvPr>
            <p:ph idx="13"/>
          </p:nvPr>
        </p:nvSpPr>
        <p:spPr>
          <a:xfrm>
            <a:off x="457200" y="1371601"/>
            <a:ext cx="8229600" cy="2438400"/>
          </a:xfrm>
        </p:spPr>
        <p:txBody>
          <a:bodyPr>
            <a:normAutofit fontScale="47500" lnSpcReduction="20000"/>
          </a:bodyPr>
          <a:lstStyle/>
          <a:p>
            <a:r>
              <a:rPr lang="en-US" dirty="0"/>
              <a:t>People often first encounter new music from various media (e.g., a movie, TV commercial, radio) without ever knowing the artist name and song title, or they often forget the information over the course of time. This brings challenges to known-item searches for music as those users must attempt to describe the sought music other than using the bibliographic information. People who had no formal music education or people who seek music from different cultures or music in </a:t>
            </a:r>
            <a:r>
              <a:rPr lang="en-US" dirty="0" smtClean="0"/>
              <a:t>non-native </a:t>
            </a:r>
            <a:r>
              <a:rPr lang="en-US" dirty="0"/>
              <a:t>languages can experience difficulties describing the music they seek.   </a:t>
            </a:r>
            <a:endParaRPr lang="en-US" dirty="0" smtClean="0"/>
          </a:p>
          <a:p>
            <a:r>
              <a:rPr lang="en-US" dirty="0" smtClean="0"/>
              <a:t>Types </a:t>
            </a:r>
            <a:r>
              <a:rPr lang="en-US" dirty="0"/>
              <a:t>of needs: identify work/artist, get recommendations, “Give me some music similar to this particular song(s) or artist(s)”, etc</a:t>
            </a:r>
            <a:r>
              <a:rPr lang="en-US" dirty="0" smtClean="0"/>
              <a:t>.</a:t>
            </a:r>
          </a:p>
          <a:p>
            <a:r>
              <a:rPr lang="en-US" dirty="0"/>
              <a:t>Original query: I heard this song by a female singer in an ARBY’s. I believe it is from the 70s or early 80s. The main chorus of the song says, “over and over again.” Kind of a sad, slow, easy listening love song. </a:t>
            </a:r>
            <a:endParaRPr lang="en-US" dirty="0" smtClean="0"/>
          </a:p>
          <a:p>
            <a:endParaRPr lang="en-US" dirty="0"/>
          </a:p>
        </p:txBody>
      </p:sp>
      <p:sp>
        <p:nvSpPr>
          <p:cNvPr id="4" name="Rectangle 3"/>
          <p:cNvSpPr/>
          <p:nvPr/>
        </p:nvSpPr>
        <p:spPr>
          <a:xfrm>
            <a:off x="8229600" y="206829"/>
            <a:ext cx="747320" cy="369332"/>
          </a:xfrm>
          <a:prstGeom prst="rect">
            <a:avLst/>
          </a:prstGeom>
        </p:spPr>
        <p:txBody>
          <a:bodyPr wrap="none">
            <a:spAutoFit/>
          </a:bodyPr>
          <a:lstStyle/>
          <a:p>
            <a:r>
              <a:rPr lang="en-US" dirty="0"/>
              <a:t>Lee10</a:t>
            </a:r>
          </a:p>
        </p:txBody>
      </p:sp>
      <p:pic>
        <p:nvPicPr>
          <p:cNvPr id="5" name="Picture 4"/>
          <p:cNvPicPr>
            <a:picLocks noChangeAspect="1"/>
          </p:cNvPicPr>
          <p:nvPr/>
        </p:nvPicPr>
        <p:blipFill>
          <a:blip r:embed="rId2" cstate="print"/>
          <a:stretch>
            <a:fillRect/>
          </a:stretch>
        </p:blipFill>
        <p:spPr>
          <a:xfrm>
            <a:off x="557507" y="3505200"/>
            <a:ext cx="8166164" cy="2133600"/>
          </a:xfrm>
          <a:prstGeom prst="rect">
            <a:avLst/>
          </a:prstGeom>
        </p:spPr>
      </p:pic>
      <p:sp>
        <p:nvSpPr>
          <p:cNvPr id="6" name="TextBox 5"/>
          <p:cNvSpPr txBox="1"/>
          <p:nvPr/>
        </p:nvSpPr>
        <p:spPr>
          <a:xfrm>
            <a:off x="3581400" y="557426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Forms of needs</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3964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a:t>
            </a:r>
            <a:r>
              <a:rPr lang="en-US" dirty="0" smtClean="0"/>
              <a:t>Search</a:t>
            </a:r>
            <a:endParaRPr lang="en-US" dirty="0"/>
          </a:p>
        </p:txBody>
      </p:sp>
      <p:sp>
        <p:nvSpPr>
          <p:cNvPr id="3" name="Content Placeholder 2"/>
          <p:cNvSpPr>
            <a:spLocks noGrp="1"/>
          </p:cNvSpPr>
          <p:nvPr>
            <p:ph idx="13"/>
          </p:nvPr>
        </p:nvSpPr>
        <p:spPr>
          <a:xfrm>
            <a:off x="457200" y="1371600"/>
            <a:ext cx="8229600" cy="4648200"/>
          </a:xfrm>
        </p:spPr>
        <p:txBody>
          <a:bodyPr>
            <a:normAutofit fontScale="47500" lnSpcReduction="20000"/>
          </a:bodyPr>
          <a:lstStyle/>
          <a:p>
            <a:r>
              <a:rPr lang="en-US" dirty="0"/>
              <a:t>Dormant searches refer to relatively inactive searches that may become active again, typically triggered by a certain event. For example, a user may first hear some music and want to know what it is (they may even go on to attempt to search for it unsuccessfully); they give up due to lack of information about the music, or in time simply forget about the search. However, when the user happens to hear the music again, perhaps from some other source such as radio, television, or a movie, it reminds them about their previous music information need and reactivates their search for the music. </a:t>
            </a:r>
          </a:p>
          <a:p>
            <a:pPr lvl="1"/>
            <a:r>
              <a:rPr lang="en-US" dirty="0"/>
              <a:t>“I’ve heard the spooky tune, The Death March, several times tonight for Halloween. There are not words, just music. I’ve also heard the tune used in B-rated movies or cartoons to signify that someone or something has </a:t>
            </a:r>
            <a:r>
              <a:rPr lang="en-US" dirty="0" err="1"/>
              <a:t>died.What</a:t>
            </a:r>
            <a:r>
              <a:rPr lang="en-US" dirty="0"/>
              <a:t> is the origin of this tune? Who wrote it, when, and for what reason?” </a:t>
            </a:r>
          </a:p>
          <a:p>
            <a:r>
              <a:rPr lang="en-US" dirty="0" smtClean="0"/>
              <a:t>Many </a:t>
            </a:r>
            <a:r>
              <a:rPr lang="en-US" dirty="0"/>
              <a:t>users also seem to search for music based on information from other people, especially when they are searching for lullabies or folk songs. For example, they heard a song repeatedly from a family member when they were younger and later they try to search for the right song often based on the fuzzy memory they have from their childhood (e.g., “My grandfather, who was born in 1899, used to sing me to sleep with this song and I can’t remember the words”). This type of search can turn out to be quite difficult because often the information that was relayed to them in the first place might not be precise or accurate. </a:t>
            </a:r>
          </a:p>
          <a:p>
            <a:pPr lvl="1"/>
            <a:r>
              <a:rPr lang="en-US" dirty="0" smtClean="0"/>
              <a:t>Q1</a:t>
            </a:r>
            <a:r>
              <a:rPr lang="en-US" dirty="0"/>
              <a:t>: It has a female voice similar to Lora Logic or Linder Sterling from </a:t>
            </a:r>
            <a:r>
              <a:rPr lang="en-US" dirty="0" err="1"/>
              <a:t>Ludus</a:t>
            </a:r>
            <a:r>
              <a:rPr lang="en-US" dirty="0"/>
              <a:t> (I always thought this was a song by </a:t>
            </a:r>
            <a:r>
              <a:rPr lang="en-US" dirty="0" err="1"/>
              <a:t>Ludus</a:t>
            </a:r>
            <a:r>
              <a:rPr lang="en-US" dirty="0"/>
              <a:t> but now I have their complete discography and it isn’t there). </a:t>
            </a:r>
            <a:endParaRPr lang="en-US" dirty="0" smtClean="0"/>
          </a:p>
          <a:p>
            <a:pPr lvl="1"/>
            <a:r>
              <a:rPr lang="en-US" dirty="0" smtClean="0"/>
              <a:t>Q2</a:t>
            </a:r>
            <a:r>
              <a:rPr lang="en-US" dirty="0"/>
              <a:t>: Sounds like the Temptations or some band from the 1960s. </a:t>
            </a:r>
          </a:p>
          <a:p>
            <a:pPr lvl="1"/>
            <a:r>
              <a:rPr lang="en-US" dirty="0"/>
              <a:t>Q3: The whole thing sounds a little John </a:t>
            </a:r>
            <a:r>
              <a:rPr lang="en-US" dirty="0" err="1"/>
              <a:t>Mayersque</a:t>
            </a:r>
            <a:r>
              <a:rPr lang="en-US" dirty="0"/>
              <a:t>. In that genre, with Jack Johnson, Jason </a:t>
            </a:r>
            <a:r>
              <a:rPr lang="en-US" dirty="0" err="1"/>
              <a:t>Mraz</a:t>
            </a:r>
            <a:r>
              <a:rPr lang="en-US" dirty="0"/>
              <a:t>, etc.</a:t>
            </a:r>
          </a:p>
          <a:p>
            <a:pPr lvl="1"/>
            <a:r>
              <a:rPr lang="en-US" dirty="0"/>
              <a:t>Q4: They were the sort of hyper skinny 26 year old white guys you think of when you think of Red Hot chili peppers. . . sort of a repetitive pop song in the spirit of, say, </a:t>
            </a:r>
            <a:r>
              <a:rPr lang="en-US" dirty="0" err="1"/>
              <a:t>FatBoy</a:t>
            </a:r>
            <a:r>
              <a:rPr lang="en-US" dirty="0"/>
              <a:t> Slims “wonderful night”. . . .</a:t>
            </a:r>
          </a:p>
          <a:p>
            <a:endParaRPr lang="en-US" dirty="0"/>
          </a:p>
        </p:txBody>
      </p:sp>
      <p:sp>
        <p:nvSpPr>
          <p:cNvPr id="4" name="Rectangle 3"/>
          <p:cNvSpPr/>
          <p:nvPr/>
        </p:nvSpPr>
        <p:spPr>
          <a:xfrm>
            <a:off x="8229600" y="206829"/>
            <a:ext cx="747320" cy="369332"/>
          </a:xfrm>
          <a:prstGeom prst="rect">
            <a:avLst/>
          </a:prstGeom>
        </p:spPr>
        <p:txBody>
          <a:bodyPr wrap="none">
            <a:spAutoFit/>
          </a:bodyPr>
          <a:lstStyle/>
          <a:p>
            <a:r>
              <a:rPr lang="en-US" dirty="0"/>
              <a:t>Lee10</a:t>
            </a:r>
          </a:p>
        </p:txBody>
      </p:sp>
    </p:spTree>
    <p:extLst>
      <p:ext uri="{BB962C8B-B14F-4D97-AF65-F5344CB8AC3E}">
        <p14:creationId xmlns:p14="http://schemas.microsoft.com/office/powerpoint/2010/main" val="24982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a:t>
            </a:r>
            <a:r>
              <a:rPr lang="en-US" dirty="0" smtClean="0"/>
              <a:t>Search</a:t>
            </a:r>
            <a:endParaRPr lang="en-US" dirty="0"/>
          </a:p>
        </p:txBody>
      </p:sp>
      <p:sp>
        <p:nvSpPr>
          <p:cNvPr id="4" name="Rectangle 3"/>
          <p:cNvSpPr/>
          <p:nvPr/>
        </p:nvSpPr>
        <p:spPr>
          <a:xfrm>
            <a:off x="8229600" y="206829"/>
            <a:ext cx="747320" cy="369332"/>
          </a:xfrm>
          <a:prstGeom prst="rect">
            <a:avLst/>
          </a:prstGeom>
        </p:spPr>
        <p:txBody>
          <a:bodyPr wrap="none">
            <a:spAutoFit/>
          </a:bodyPr>
          <a:lstStyle/>
          <a:p>
            <a:r>
              <a:rPr lang="en-US" dirty="0"/>
              <a:t>Lee10</a:t>
            </a:r>
          </a:p>
        </p:txBody>
      </p:sp>
      <p:pic>
        <p:nvPicPr>
          <p:cNvPr id="5" name="Content Placeholder 4"/>
          <p:cNvPicPr>
            <a:picLocks noGrp="1"/>
          </p:cNvPicPr>
          <p:nvPr>
            <p:ph idx="13"/>
          </p:nvPr>
        </p:nvPicPr>
        <p:blipFill>
          <a:blip r:embed="rId2" cstate="print"/>
          <a:stretch>
            <a:fillRect/>
          </a:stretch>
        </p:blipFill>
        <p:spPr>
          <a:xfrm>
            <a:off x="457200" y="1878438"/>
            <a:ext cx="8229600" cy="3634523"/>
          </a:xfrm>
          <a:prstGeom prst="rect">
            <a:avLst/>
          </a:prstGeom>
        </p:spPr>
      </p:pic>
    </p:spTree>
    <p:extLst>
      <p:ext uri="{BB962C8B-B14F-4D97-AF65-F5344CB8AC3E}">
        <p14:creationId xmlns:p14="http://schemas.microsoft.com/office/powerpoint/2010/main" val="215210572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a:t>
            </a:r>
            <a:r>
              <a:rPr lang="en-US" dirty="0" smtClean="0"/>
              <a:t>Search</a:t>
            </a:r>
            <a:endParaRPr lang="en-US" dirty="0"/>
          </a:p>
        </p:txBody>
      </p:sp>
      <p:sp>
        <p:nvSpPr>
          <p:cNvPr id="4" name="Rectangle 3"/>
          <p:cNvSpPr/>
          <p:nvPr/>
        </p:nvSpPr>
        <p:spPr>
          <a:xfrm>
            <a:off x="8229600" y="206829"/>
            <a:ext cx="747320" cy="369332"/>
          </a:xfrm>
          <a:prstGeom prst="rect">
            <a:avLst/>
          </a:prstGeom>
        </p:spPr>
        <p:txBody>
          <a:bodyPr wrap="none">
            <a:spAutoFit/>
          </a:bodyPr>
          <a:lstStyle/>
          <a:p>
            <a:r>
              <a:rPr lang="en-US" dirty="0"/>
              <a:t>Lee10</a:t>
            </a:r>
          </a:p>
        </p:txBody>
      </p:sp>
      <p:pic>
        <p:nvPicPr>
          <p:cNvPr id="6" name="Content Placeholder 5"/>
          <p:cNvPicPr>
            <a:picLocks noGrp="1"/>
          </p:cNvPicPr>
          <p:nvPr>
            <p:ph idx="13"/>
          </p:nvPr>
        </p:nvPicPr>
        <p:blipFill>
          <a:blip r:embed="rId2" cstate="print"/>
          <a:stretch>
            <a:fillRect/>
          </a:stretch>
        </p:blipFill>
        <p:spPr>
          <a:xfrm>
            <a:off x="1028700" y="1219200"/>
            <a:ext cx="7086600" cy="4135356"/>
          </a:xfrm>
          <a:prstGeom prst="rect">
            <a:avLst/>
          </a:prstGeom>
        </p:spPr>
      </p:pic>
      <p:pic>
        <p:nvPicPr>
          <p:cNvPr id="7" name="Picture 6"/>
          <p:cNvPicPr/>
          <p:nvPr/>
        </p:nvPicPr>
        <p:blipFill>
          <a:blip r:embed="rId3" cstate="print"/>
          <a:stretch>
            <a:fillRect/>
          </a:stretch>
        </p:blipFill>
        <p:spPr>
          <a:xfrm>
            <a:off x="990600" y="5385580"/>
            <a:ext cx="7315200" cy="710420"/>
          </a:xfrm>
          <a:prstGeom prst="rect">
            <a:avLst/>
          </a:prstGeom>
        </p:spPr>
      </p:pic>
    </p:spTree>
    <p:extLst>
      <p:ext uri="{BB962C8B-B14F-4D97-AF65-F5344CB8AC3E}">
        <p14:creationId xmlns:p14="http://schemas.microsoft.com/office/powerpoint/2010/main" val="2232755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Smoothing for Verbose Queries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55000" lnSpcReduction="20000"/>
              </a:bodyPr>
              <a:lstStyle/>
              <a:p>
                <a:r>
                  <a:rPr lang="en-US" dirty="0"/>
                  <a:t>Jelinek Mercer: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m:rPr>
                            <m:sty m:val="p"/>
                          </m:rPr>
                          <a:rPr lang="en-US">
                            <a:latin typeface="Cambria Math" panose="02040503050406030204" pitchFamily="18" charset="0"/>
                          </a:rPr>
                          <m:t>s</m:t>
                        </m:r>
                      </m:sub>
                    </m:sSub>
                    <m:d>
                      <m:dPr>
                        <m:ctrlPr>
                          <a:rPr lang="en-US" i="1">
                            <a:latin typeface="Cambria Math" panose="02040503050406030204" pitchFamily="18" charset="0"/>
                          </a:rPr>
                        </m:ctrlPr>
                      </m:dPr>
                      <m:e>
                        <m:r>
                          <m:rPr>
                            <m:sty m:val="p"/>
                          </m:rPr>
                          <a:rPr lang="en-US">
                            <a:latin typeface="Cambria Math" panose="02040503050406030204" pitchFamily="18" charset="0"/>
                          </a:rPr>
                          <m:t>w</m:t>
                        </m:r>
                      </m:e>
                      <m:e>
                        <m:r>
                          <m:rPr>
                            <m:sty m:val="p"/>
                          </m:rPr>
                          <a:rPr lang="en-US">
                            <a:latin typeface="Cambria Math" panose="02040503050406030204" pitchFamily="18" charset="0"/>
                          </a:rPr>
                          <m:t>d</m:t>
                        </m:r>
                      </m:e>
                    </m:d>
                    <m:r>
                      <a:rPr lang="en-US">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𝜆</m:t>
                        </m:r>
                      </m:e>
                    </m:d>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𝑚𝑙</m:t>
                        </m:r>
                      </m:sub>
                    </m:sSub>
                    <m:d>
                      <m:dPr>
                        <m:ctrlPr>
                          <a:rPr lang="en-US" i="1">
                            <a:latin typeface="Cambria Math" panose="02040503050406030204" pitchFamily="18" charset="0"/>
                          </a:rPr>
                        </m:ctrlPr>
                      </m:dPr>
                      <m:e>
                        <m:r>
                          <a:rPr lang="en-US" i="1">
                            <a:latin typeface="Cambria Math" panose="02040503050406030204" pitchFamily="18" charset="0"/>
                          </a:rPr>
                          <m:t>𝑤</m:t>
                        </m:r>
                      </m:e>
                      <m:e>
                        <m:r>
                          <a:rPr lang="en-US" i="1">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𝜆</m:t>
                    </m:r>
                    <m:sSub>
                      <m:sSubPr>
                        <m:ctrlPr>
                          <a:rPr lang="en-IN" i="1">
                            <a:latin typeface="Cambria Math" panose="02040503050406030204" pitchFamily="18" charset="0"/>
                          </a:rPr>
                        </m:ctrlPr>
                      </m:sSubPr>
                      <m:e>
                        <m:r>
                          <a:rPr lang="en-US" i="1">
                            <a:latin typeface="Cambria Math" panose="02040503050406030204" pitchFamily="18" charset="0"/>
                          </a:rPr>
                          <m:t>𝑝</m:t>
                        </m:r>
                      </m:e>
                      <m:sub>
                        <m:r>
                          <a:rPr lang="en-IN" i="1">
                            <a:latin typeface="Cambria Math" panose="02040503050406030204" pitchFamily="18" charset="0"/>
                          </a:rPr>
                          <m:t>𝑚𝑙</m:t>
                        </m:r>
                      </m:sub>
                    </m:sSub>
                    <m:d>
                      <m:dPr>
                        <m:ctrlPr>
                          <a:rPr lang="en-US" i="1">
                            <a:latin typeface="Cambria Math" panose="02040503050406030204" pitchFamily="18" charset="0"/>
                          </a:rPr>
                        </m:ctrlPr>
                      </m:dPr>
                      <m:e>
                        <m:r>
                          <a:rPr lang="en-US" i="1">
                            <a:latin typeface="Cambria Math" panose="02040503050406030204" pitchFamily="18" charset="0"/>
                          </a:rPr>
                          <m:t>𝑤</m:t>
                        </m:r>
                      </m:e>
                      <m:e>
                        <m:r>
                          <a:rPr lang="en-US" i="1">
                            <a:latin typeface="Cambria Math" panose="02040503050406030204" pitchFamily="18" charset="0"/>
                          </a:rPr>
                          <m:t>𝐶</m:t>
                        </m:r>
                      </m:e>
                    </m:d>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𝑚𝑙</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𝑉</m:t>
                            </m:r>
                          </m:sub>
                          <m:sup/>
                          <m:e>
                            <m:r>
                              <a:rPr lang="en-US" i="1">
                                <a:latin typeface="Cambria Math" panose="02040503050406030204" pitchFamily="18" charset="0"/>
                              </a:rPr>
                              <m:t>𝑐</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m:t>
                            </m:r>
                          </m:e>
                        </m:nary>
                      </m:den>
                    </m:f>
                  </m:oMath>
                </a14:m>
                <a:r>
                  <a:rPr lang="en-US" i="1" dirty="0">
                    <a:latin typeface="Cambria Math" panose="02040503050406030204" pitchFamily="18" charset="0"/>
                  </a:rPr>
                  <a:t> ; </a:t>
                </a:r>
                <a14:m>
                  <m:oMath xmlns:m="http://schemas.openxmlformats.org/officeDocument/2006/math">
                    <m:r>
                      <a:rPr lang="en-US" i="1">
                        <a:latin typeface="Cambria Math" panose="02040503050406030204" pitchFamily="18" charset="0"/>
                      </a:rPr>
                      <m:t>𝜆</m:t>
                    </m:r>
                  </m:oMath>
                </a14:m>
                <a:r>
                  <a:rPr lang="en-US" dirty="0"/>
                  <a:t>=0.7 usually works well.</a:t>
                </a:r>
              </a:p>
              <a:p>
                <a:r>
                  <a:rPr lang="en-US" dirty="0" err="1"/>
                  <a:t>Dirichlet</a:t>
                </a:r>
                <a:r>
                  <a:rPr lang="en-US" dirty="0"/>
                  <a:t> prior method: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𝑠</m:t>
                        </m:r>
                      </m:sub>
                    </m:sSub>
                    <m:d>
                      <m:dPr>
                        <m:ctrlPr>
                          <a:rPr lang="en-US" i="1">
                            <a:latin typeface="Cambria Math" panose="02040503050406030204" pitchFamily="18" charset="0"/>
                          </a:rPr>
                        </m:ctrlPr>
                      </m:dPr>
                      <m:e>
                        <m:r>
                          <a:rPr lang="en-US" i="1">
                            <a:latin typeface="Cambria Math" panose="02040503050406030204" pitchFamily="18" charset="0"/>
                          </a:rPr>
                          <m:t>𝑤</m:t>
                        </m:r>
                      </m:e>
                      <m:e>
                        <m:r>
                          <a:rPr lang="en-US" i="1">
                            <a:latin typeface="Cambria Math" panose="02040503050406030204" pitchFamily="18" charset="0"/>
                          </a:rPr>
                          <m:t>𝑑</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𝜇</m:t>
                        </m:r>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r>
                              <a:rPr lang="en-US" i="1">
                                <a:latin typeface="Cambria Math" panose="02040503050406030204" pitchFamily="18" charset="0"/>
                              </a:rPr>
                              <m:t>𝑤</m:t>
                            </m:r>
                          </m:sub>
                          <m:sup/>
                          <m:e>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𝜇</m:t>
                            </m:r>
                          </m:e>
                        </m:nary>
                      </m:den>
                    </m:f>
                  </m:oMath>
                </a14:m>
                <a:endParaRPr lang="en-US" dirty="0"/>
              </a:p>
              <a:p>
                <a:r>
                  <a:rPr lang="en-US" dirty="0" smtClean="0"/>
                  <a:t>Irrespective of the smoothing method, </a:t>
                </a:r>
                <a:r>
                  <a:rPr lang="en-US" dirty="0"/>
                  <a:t>the performance of longer queries is much more </a:t>
                </a:r>
                <a:r>
                  <a:rPr lang="en-US" dirty="0" smtClean="0"/>
                  <a:t>sensitive to </a:t>
                </a:r>
                <a:r>
                  <a:rPr lang="en-US" dirty="0"/>
                  <a:t>the choice of the smoothing parameters than </a:t>
                </a:r>
                <a:r>
                  <a:rPr lang="en-US" dirty="0" smtClean="0"/>
                  <a:t>that of </a:t>
                </a:r>
                <a:r>
                  <a:rPr lang="en-US" dirty="0"/>
                  <a:t>title queries</a:t>
                </a:r>
                <a:r>
                  <a:rPr lang="en-US" dirty="0" smtClean="0"/>
                  <a:t>.</a:t>
                </a:r>
              </a:p>
              <a:p>
                <a:r>
                  <a:rPr lang="en-US" dirty="0" smtClean="0"/>
                  <a:t>Verbose queries generally require more aggressive smoothing compared to short keyword queries.</a:t>
                </a:r>
              </a:p>
              <a:p>
                <a:r>
                  <a:rPr lang="en-US" dirty="0" err="1" smtClean="0"/>
                  <a:t>Dirichlet</a:t>
                </a:r>
                <a:r>
                  <a:rPr lang="en-US" dirty="0" smtClean="0"/>
                  <a:t> prior method is good for short queries, but </a:t>
                </a:r>
                <a:r>
                  <a:rPr lang="en-US" dirty="0" err="1" smtClean="0"/>
                  <a:t>Jelinek</a:t>
                </a:r>
                <a:r>
                  <a:rPr lang="en-US" dirty="0" smtClean="0"/>
                  <a:t>-Mercer </a:t>
                </a:r>
                <a:r>
                  <a:rPr lang="en-US" dirty="0"/>
                  <a:t>is better </a:t>
                </a:r>
                <a:r>
                  <a:rPr lang="en-US" dirty="0" smtClean="0"/>
                  <a:t>for verbose queries. [</a:t>
                </a:r>
                <a:r>
                  <a:rPr lang="en-US" dirty="0">
                    <a:solidFill>
                      <a:srgbClr val="0000FF"/>
                    </a:solidFill>
                    <a:latin typeface="CMR10"/>
                  </a:rPr>
                  <a:t>ZL04</a:t>
                </a:r>
                <a:r>
                  <a:rPr lang="en-US" dirty="0" smtClean="0"/>
                  <a:t>] </a:t>
                </a:r>
                <a:r>
                  <a:rPr lang="en-US" dirty="0" err="1" smtClean="0"/>
                  <a:t>Dirichlet</a:t>
                </a:r>
                <a:r>
                  <a:rPr lang="en-US" dirty="0" smtClean="0"/>
                  <a:t> prior method is best even for longer queries [</a:t>
                </a:r>
                <a:r>
                  <a:rPr lang="en-US" dirty="0" smtClean="0">
                    <a:solidFill>
                      <a:srgbClr val="0000FF"/>
                    </a:solidFill>
                    <a:latin typeface="CMR10"/>
                  </a:rPr>
                  <a:t>CP15</a:t>
                </a:r>
                <a:r>
                  <a:rPr lang="en-US" dirty="0" smtClean="0"/>
                  <a:t>]</a:t>
                </a:r>
              </a:p>
              <a:p>
                <a:r>
                  <a:rPr lang="en-US" dirty="0" smtClean="0"/>
                  <a:t>2-stage smoothing approach is better</a:t>
                </a:r>
              </a:p>
              <a:p>
                <a:pPr lvl="1"/>
                <a:r>
                  <a:rPr lang="en-US" dirty="0" smtClean="0"/>
                  <a:t>First smooth the document language model using </a:t>
                </a:r>
                <a:r>
                  <a:rPr lang="en-US" dirty="0" err="1" smtClean="0"/>
                  <a:t>Dirichlet</a:t>
                </a:r>
                <a:r>
                  <a:rPr lang="en-US" dirty="0" smtClean="0"/>
                  <a:t> prior and then further smooth using </a:t>
                </a:r>
                <a:r>
                  <a:rPr lang="en-US" dirty="0" err="1" smtClean="0"/>
                  <a:t>Jelinek</a:t>
                </a:r>
                <a:r>
                  <a:rPr lang="en-US" dirty="0" smtClean="0"/>
                  <a:t> Mercer</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𝑤</m:t>
                        </m:r>
                      </m:e>
                      <m:e>
                        <m:r>
                          <a:rPr lang="en-US" b="0" i="1" smtClean="0">
                            <a:latin typeface="Cambria Math" panose="02040503050406030204" pitchFamily="18" charset="0"/>
                          </a:rPr>
                          <m:t>𝑑</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f>
                      <m:fPr>
                        <m:ctrlPr>
                          <a:rPr lang="en-US" b="0" i="1" smtClean="0">
                            <a:latin typeface="Cambria Math" panose="02040503050406030204" pitchFamily="18" charset="0"/>
                          </a:rPr>
                        </m:ctrlPr>
                      </m:fPr>
                      <m:num>
                        <m:r>
                          <a:rPr lang="en-US" b="0" i="1" smtClean="0">
                            <a:latin typeface="Cambria Math" panose="02040503050406030204" pitchFamily="18" charset="0"/>
                          </a:rPr>
                          <m:t>𝑐</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b="0" i="1" smtClean="0">
                            <a:latin typeface="Cambria Math" panose="02040503050406030204" pitchFamily="18" charset="0"/>
                          </a:rPr>
                          <m:t>+</m:t>
                        </m:r>
                        <m:r>
                          <a:rPr lang="en-US" b="0" i="1" smtClean="0">
                            <a:latin typeface="Cambria Math" panose="02040503050406030204" pitchFamily="18" charset="0"/>
                          </a:rPr>
                          <m:t>𝜇</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e>
                        </m:d>
                        <m:r>
                          <a:rPr lang="en-US" b="0" i="1" smtClean="0">
                            <a:latin typeface="Cambria Math" panose="02040503050406030204" pitchFamily="18" charset="0"/>
                          </a:rPr>
                          <m:t>+</m:t>
                        </m:r>
                        <m:r>
                          <a:rPr lang="en-US" b="0" i="1" smtClean="0">
                            <a:latin typeface="Cambria Math" panose="02040503050406030204" pitchFamily="18" charset="0"/>
                          </a:rPr>
                          <m:t>𝜇</m:t>
                        </m:r>
                      </m:den>
                    </m:f>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444" t="-1667"/>
                </a:stretch>
              </a:blipFill>
            </p:spPr>
            <p:txBody>
              <a:bodyPr/>
              <a:lstStyle/>
              <a:p>
                <a:r>
                  <a:rPr lang="en-US">
                    <a:noFill/>
                  </a:rPr>
                  <a:t> </a:t>
                </a:r>
              </a:p>
            </p:txBody>
          </p:sp>
        </mc:Fallback>
      </mc:AlternateContent>
      <p:sp>
        <p:nvSpPr>
          <p:cNvPr id="6" name="Rectangle 5"/>
          <p:cNvSpPr/>
          <p:nvPr/>
        </p:nvSpPr>
        <p:spPr>
          <a:xfrm>
            <a:off x="7696200" y="43934"/>
            <a:ext cx="1364476" cy="369332"/>
          </a:xfrm>
          <a:prstGeom prst="rect">
            <a:avLst/>
          </a:prstGeom>
        </p:spPr>
        <p:txBody>
          <a:bodyPr wrap="none">
            <a:spAutoFit/>
          </a:bodyPr>
          <a:lstStyle/>
          <a:p>
            <a:r>
              <a:rPr lang="en-US" dirty="0">
                <a:solidFill>
                  <a:srgbClr val="0000FF"/>
                </a:solidFill>
                <a:latin typeface="CMR10"/>
              </a:rPr>
              <a:t>ZL01</a:t>
            </a:r>
            <a:r>
              <a:rPr lang="en-US" dirty="0">
                <a:solidFill>
                  <a:srgbClr val="000000"/>
                </a:solidFill>
                <a:latin typeface="CMR10"/>
              </a:rPr>
              <a:t>, </a:t>
            </a:r>
            <a:r>
              <a:rPr lang="en-US" dirty="0">
                <a:solidFill>
                  <a:srgbClr val="0000FF"/>
                </a:solidFill>
                <a:latin typeface="CMR10"/>
              </a:rPr>
              <a:t>ZL04</a:t>
            </a:r>
            <a:endParaRPr lang="en-US" dirty="0"/>
          </a:p>
        </p:txBody>
      </p:sp>
    </p:spTree>
    <p:extLst>
      <p:ext uri="{BB962C8B-B14F-4D97-AF65-F5344CB8AC3E}">
        <p14:creationId xmlns:p14="http://schemas.microsoft.com/office/powerpoint/2010/main" val="31122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Queries from </a:t>
            </a:r>
            <a:r>
              <a:rPr lang="en-US" dirty="0" smtClean="0"/>
              <a:t>User Selected Text</a:t>
            </a:r>
            <a:endParaRPr lang="en-US" dirty="0"/>
          </a:p>
        </p:txBody>
      </p:sp>
      <p:sp>
        <p:nvSpPr>
          <p:cNvPr id="4" name="Rectangle 3"/>
          <p:cNvSpPr/>
          <p:nvPr/>
        </p:nvSpPr>
        <p:spPr>
          <a:xfrm>
            <a:off x="8229600" y="43934"/>
            <a:ext cx="748025" cy="369332"/>
          </a:xfrm>
          <a:prstGeom prst="rect">
            <a:avLst/>
          </a:prstGeom>
        </p:spPr>
        <p:txBody>
          <a:bodyPr wrap="none">
            <a:spAutoFit/>
          </a:bodyPr>
          <a:lstStyle/>
          <a:p>
            <a:r>
              <a:rPr lang="en-US" dirty="0"/>
              <a:t>LC12a</a:t>
            </a:r>
          </a:p>
        </p:txBody>
      </p:sp>
      <p:sp>
        <p:nvSpPr>
          <p:cNvPr id="6" name="Content Placeholder 5"/>
          <p:cNvSpPr>
            <a:spLocks noGrp="1"/>
          </p:cNvSpPr>
          <p:nvPr>
            <p:ph idx="13"/>
          </p:nvPr>
        </p:nvSpPr>
        <p:spPr>
          <a:xfrm>
            <a:off x="381000" y="3429000"/>
            <a:ext cx="8305800" cy="2697163"/>
          </a:xfrm>
        </p:spPr>
        <p:txBody>
          <a:bodyPr>
            <a:normAutofit fontScale="62500" lnSpcReduction="20000"/>
          </a:bodyPr>
          <a:lstStyle/>
          <a:p>
            <a:r>
              <a:rPr lang="en-US" dirty="0"/>
              <a:t>People browsing the web or reading a document may </a:t>
            </a:r>
            <a:r>
              <a:rPr lang="en-US" dirty="0" smtClean="0"/>
              <a:t>see text </a:t>
            </a:r>
            <a:r>
              <a:rPr lang="en-US" dirty="0"/>
              <a:t>passages that describe a topic of interest, and want </a:t>
            </a:r>
            <a:r>
              <a:rPr lang="en-US" dirty="0" smtClean="0"/>
              <a:t>to know </a:t>
            </a:r>
            <a:r>
              <a:rPr lang="en-US" dirty="0"/>
              <a:t>more about it by </a:t>
            </a:r>
            <a:r>
              <a:rPr lang="en-US" dirty="0" smtClean="0"/>
              <a:t>searching.</a:t>
            </a:r>
          </a:p>
          <a:p>
            <a:r>
              <a:rPr lang="en-IN" dirty="0" smtClean="0"/>
              <a:t>Generate effective queries from content of an arbitrary user selected text passage.</a:t>
            </a:r>
          </a:p>
          <a:p>
            <a:r>
              <a:rPr lang="en-IN" dirty="0" smtClean="0"/>
              <a:t>Use CRF (proposed by [XHC10]) with rich features to identify discriminative phrases or words which could form the query.</a:t>
            </a:r>
          </a:p>
          <a:p>
            <a:r>
              <a:rPr lang="en-IN" dirty="0" smtClean="0"/>
              <a:t> They tried various ways of weighting query terms – ones that incorporate #results from search API, CRF </a:t>
            </a:r>
            <a:r>
              <a:rPr lang="en-IN" dirty="0" err="1" smtClean="0"/>
              <a:t>prob</a:t>
            </a:r>
            <a:r>
              <a:rPr lang="en-IN" dirty="0" smtClean="0"/>
              <a:t> scores, removing stop words.</a:t>
            </a:r>
          </a:p>
        </p:txBody>
      </p:sp>
      <p:pic>
        <p:nvPicPr>
          <p:cNvPr id="10" name="Picture 9"/>
          <p:cNvPicPr>
            <a:picLocks noChangeAspect="1"/>
          </p:cNvPicPr>
          <p:nvPr/>
        </p:nvPicPr>
        <p:blipFill>
          <a:blip r:embed="rId2" cstate="print"/>
          <a:stretch>
            <a:fillRect/>
          </a:stretch>
        </p:blipFill>
        <p:spPr>
          <a:xfrm>
            <a:off x="373856" y="1371600"/>
            <a:ext cx="8396288" cy="1487597"/>
          </a:xfrm>
          <a:prstGeom prst="rect">
            <a:avLst/>
          </a:prstGeom>
        </p:spPr>
      </p:pic>
    </p:spTree>
    <p:extLst>
      <p:ext uri="{BB962C8B-B14F-4D97-AF65-F5344CB8AC3E}">
        <p14:creationId xmlns:p14="http://schemas.microsoft.com/office/powerpoint/2010/main" val="24952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dirty="0" smtClean="0">
                <a:solidFill>
                  <a:srgbClr val="00B050"/>
                </a:solidFill>
              </a:rPr>
              <a:t>Weighting </a:t>
            </a:r>
            <a:r>
              <a:rPr lang="en-US" dirty="0">
                <a:solidFill>
                  <a:srgbClr val="00B050"/>
                </a:solidFill>
              </a:rPr>
              <a:t>Query Words [90 min</a:t>
            </a:r>
            <a:r>
              <a:rPr lang="en-US" dirty="0" smtClean="0">
                <a:solidFill>
                  <a:srgbClr val="00B050"/>
                </a:solidFill>
              </a:rPr>
              <a:t>]</a:t>
            </a:r>
          </a:p>
          <a:p>
            <a:pPr lvl="1"/>
            <a:r>
              <a:rPr lang="en-US" dirty="0" smtClean="0">
                <a:solidFill>
                  <a:srgbClr val="00B050"/>
                </a:solidFill>
              </a:rPr>
              <a:t>Lunch Break [90 </a:t>
            </a:r>
            <a:r>
              <a:rPr lang="en-US" dirty="0">
                <a:solidFill>
                  <a:srgbClr val="00B050"/>
                </a:solidFill>
              </a:rPr>
              <a:t>min</a:t>
            </a:r>
            <a:r>
              <a:rPr lang="en-US" dirty="0" smtClean="0">
                <a:solidFill>
                  <a:srgbClr val="00B050"/>
                </a:solidFill>
              </a:rPr>
              <a:t>]</a:t>
            </a:r>
          </a:p>
          <a:p>
            <a:pPr lvl="1"/>
            <a:r>
              <a:rPr lang="en-US" dirty="0">
                <a:solidFill>
                  <a:srgbClr val="00B050"/>
                </a:solidFill>
              </a:rPr>
              <a:t>Query Expansion by Including Related Concepts [20 min]</a:t>
            </a:r>
          </a:p>
          <a:p>
            <a:pPr lvl="1"/>
            <a:r>
              <a:rPr lang="en-US" dirty="0">
                <a:solidFill>
                  <a:srgbClr val="00B050"/>
                </a:solidFill>
              </a:rPr>
              <a:t>Query Reformulation [30 min]</a:t>
            </a:r>
          </a:p>
          <a:p>
            <a:pPr lvl="1"/>
            <a:r>
              <a:rPr lang="en-US" dirty="0">
                <a:solidFill>
                  <a:srgbClr val="00B050"/>
                </a:solidFill>
              </a:rPr>
              <a:t>Query Segmentation [40 min]</a:t>
            </a:r>
          </a:p>
          <a:p>
            <a:pPr lvl="1"/>
            <a:r>
              <a:rPr lang="en-US" dirty="0">
                <a:solidFill>
                  <a:srgbClr val="00B050"/>
                </a:solidFill>
              </a:rPr>
              <a:t>Break [30 min]</a:t>
            </a:r>
          </a:p>
          <a:p>
            <a:pPr lvl="1"/>
            <a:r>
              <a:rPr lang="en-US" dirty="0">
                <a:solidFill>
                  <a:srgbClr val="00B050"/>
                </a:solidFill>
              </a:rPr>
              <a:t>Query-Dependent Learning to Rank [40 min]</a:t>
            </a:r>
          </a:p>
          <a:p>
            <a:r>
              <a:rPr lang="en-US" dirty="0" smtClean="0">
                <a:solidFill>
                  <a:srgbClr val="00B050"/>
                </a:solidFill>
              </a:rPr>
              <a:t>Applications </a:t>
            </a:r>
            <a:r>
              <a:rPr lang="en-US" dirty="0">
                <a:solidFill>
                  <a:srgbClr val="00B050"/>
                </a:solidFill>
              </a:rPr>
              <a:t>of Verbose Query </a:t>
            </a:r>
            <a:r>
              <a:rPr lang="en-US" dirty="0" smtClean="0">
                <a:solidFill>
                  <a:srgbClr val="00B050"/>
                </a:solidFill>
              </a:rPr>
              <a:t>Processing [40 min]</a:t>
            </a:r>
            <a:endParaRPr lang="en-US" dirty="0">
              <a:solidFill>
                <a:srgbClr val="00B050"/>
              </a:solidFill>
            </a:endParaRPr>
          </a:p>
          <a:p>
            <a:r>
              <a:rPr lang="en-US" b="1" dirty="0">
                <a:solidFill>
                  <a:srgbClr val="7030A0"/>
                </a:solidFill>
              </a:rPr>
              <a:t>Summary and Future Research </a:t>
            </a:r>
            <a:r>
              <a:rPr lang="en-US" b="1" dirty="0" smtClean="0">
                <a:solidFill>
                  <a:srgbClr val="7030A0"/>
                </a:solidFill>
              </a:rPr>
              <a:t>Directions [10 min]</a:t>
            </a:r>
          </a:p>
        </p:txBody>
      </p:sp>
    </p:spTree>
    <p:extLst>
      <p:ext uri="{BB962C8B-B14F-4D97-AF65-F5344CB8AC3E}">
        <p14:creationId xmlns:p14="http://schemas.microsoft.com/office/powerpoint/2010/main" val="79756593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3"/>
          </p:nvPr>
        </p:nvSpPr>
        <p:spPr/>
        <p:txBody>
          <a:bodyPr>
            <a:normAutofit fontScale="70000" lnSpcReduction="20000"/>
          </a:bodyPr>
          <a:lstStyle/>
          <a:p>
            <a:r>
              <a:rPr lang="en-US" dirty="0" smtClean="0"/>
              <a:t>With various new ways of “querying”, there is a need to solve the problem of “answering verbose queries” more effectively.</a:t>
            </a:r>
          </a:p>
          <a:p>
            <a:endParaRPr lang="en-US" dirty="0" smtClean="0"/>
          </a:p>
          <a:p>
            <a:r>
              <a:rPr lang="en-US" dirty="0" smtClean="0"/>
              <a:t>In this tutorial, we discussed six main ways of handling verbose queries</a:t>
            </a:r>
          </a:p>
          <a:p>
            <a:pPr lvl="1"/>
            <a:r>
              <a:rPr lang="en-US" b="1" dirty="0" smtClean="0"/>
              <a:t>query reduction</a:t>
            </a:r>
          </a:p>
          <a:p>
            <a:pPr lvl="1"/>
            <a:r>
              <a:rPr lang="en-US" b="1" dirty="0" smtClean="0"/>
              <a:t>query weighting</a:t>
            </a:r>
          </a:p>
          <a:p>
            <a:pPr lvl="1"/>
            <a:r>
              <a:rPr lang="en-US" b="1" dirty="0" smtClean="0"/>
              <a:t>query expansion</a:t>
            </a:r>
          </a:p>
          <a:p>
            <a:pPr lvl="1"/>
            <a:r>
              <a:rPr lang="en-US" b="1" dirty="0" smtClean="0"/>
              <a:t>query reformulation</a:t>
            </a:r>
          </a:p>
          <a:p>
            <a:pPr lvl="1"/>
            <a:r>
              <a:rPr lang="en-US" b="1" dirty="0" smtClean="0"/>
              <a:t>query segmentation</a:t>
            </a:r>
          </a:p>
          <a:p>
            <a:pPr lvl="1"/>
            <a:r>
              <a:rPr lang="en-US" b="1" dirty="0" smtClean="0"/>
              <a:t>query – dependent learning to rank.</a:t>
            </a:r>
          </a:p>
          <a:p>
            <a:endParaRPr lang="en-US" dirty="0" smtClean="0"/>
          </a:p>
          <a:p>
            <a:r>
              <a:rPr lang="en-US" dirty="0" smtClean="0"/>
              <a:t>Finally, we also discussed various applications where supporting search for verbose queries can make a significant difference.</a:t>
            </a:r>
            <a:endParaRPr lang="en-US" dirty="0"/>
          </a:p>
        </p:txBody>
      </p:sp>
    </p:spTree>
    <p:extLst>
      <p:ext uri="{BB962C8B-B14F-4D97-AF65-F5344CB8AC3E}">
        <p14:creationId xmlns:p14="http://schemas.microsoft.com/office/powerpoint/2010/main" val="418074504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 Directions</a:t>
            </a:r>
            <a:endParaRPr lang="en-US" dirty="0"/>
          </a:p>
        </p:txBody>
      </p:sp>
      <p:sp>
        <p:nvSpPr>
          <p:cNvPr id="3" name="Content Placeholder 2"/>
          <p:cNvSpPr>
            <a:spLocks noGrp="1"/>
          </p:cNvSpPr>
          <p:nvPr>
            <p:ph idx="13"/>
          </p:nvPr>
        </p:nvSpPr>
        <p:spPr/>
        <p:txBody>
          <a:bodyPr>
            <a:normAutofit lnSpcReduction="10000"/>
          </a:bodyPr>
          <a:lstStyle/>
          <a:p>
            <a:r>
              <a:rPr lang="en-US" b="1" dirty="0" smtClean="0"/>
              <a:t>Unified Query Processing Framework</a:t>
            </a:r>
          </a:p>
          <a:p>
            <a:pPr lvl="1"/>
            <a:r>
              <a:rPr lang="en-US" dirty="0" smtClean="0"/>
              <a:t>We discussed multiple methods for query reduction, weighting, expansion, segmentation and reformulation. Each of these methods was shown to be effective on its own.</a:t>
            </a:r>
          </a:p>
          <a:p>
            <a:pPr lvl="1"/>
            <a:r>
              <a:rPr lang="en-US" dirty="0" smtClean="0"/>
              <a:t>However, unifying all of them into a single principled framework remains an open research question.</a:t>
            </a:r>
          </a:p>
          <a:p>
            <a:pPr lvl="1"/>
            <a:r>
              <a:rPr lang="en-US" dirty="0" smtClean="0"/>
              <a:t>Bundling all of these transformations within a query-dependent learning to rank framework is yet another open research question.</a:t>
            </a:r>
            <a:endParaRPr lang="en-US" dirty="0"/>
          </a:p>
        </p:txBody>
      </p:sp>
    </p:spTree>
    <p:extLst>
      <p:ext uri="{BB962C8B-B14F-4D97-AF65-F5344CB8AC3E}">
        <p14:creationId xmlns:p14="http://schemas.microsoft.com/office/powerpoint/2010/main" val="332281448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 Directions</a:t>
            </a:r>
            <a:endParaRPr lang="en-US" dirty="0"/>
          </a:p>
        </p:txBody>
      </p:sp>
      <p:sp>
        <p:nvSpPr>
          <p:cNvPr id="3" name="Content Placeholder 2"/>
          <p:cNvSpPr>
            <a:spLocks noGrp="1"/>
          </p:cNvSpPr>
          <p:nvPr>
            <p:ph idx="13"/>
          </p:nvPr>
        </p:nvSpPr>
        <p:spPr>
          <a:xfrm>
            <a:off x="457200" y="1371601"/>
            <a:ext cx="8229600" cy="2438400"/>
          </a:xfrm>
        </p:spPr>
        <p:txBody>
          <a:bodyPr/>
          <a:lstStyle/>
          <a:p>
            <a:r>
              <a:rPr lang="en-US" b="1" dirty="0" smtClean="0"/>
              <a:t>Multi-modal Verbose Query Processing</a:t>
            </a:r>
          </a:p>
          <a:p>
            <a:pPr lvl="1"/>
            <a:r>
              <a:rPr lang="en-US" dirty="0" smtClean="0"/>
              <a:t>Voice queries / mobile queries</a:t>
            </a:r>
          </a:p>
          <a:p>
            <a:pPr lvl="2"/>
            <a:r>
              <a:rPr lang="en-US" dirty="0" smtClean="0"/>
              <a:t>Can retrieval methods effectively deal with speech recognition error, fat finger errors and bad auto-completes</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4038600" y="3352800"/>
            <a:ext cx="3390900" cy="2438400"/>
          </a:xfrm>
          <a:prstGeom prst="rect">
            <a:avLst/>
          </a:prstGeom>
          <a:noFill/>
          <a:ln w="9525">
            <a:noFill/>
            <a:miter lim="800000"/>
            <a:headEnd/>
            <a:tailEnd/>
          </a:ln>
        </p:spPr>
      </p:pic>
    </p:spTree>
    <p:extLst>
      <p:ext uri="{BB962C8B-B14F-4D97-AF65-F5344CB8AC3E}">
        <p14:creationId xmlns:p14="http://schemas.microsoft.com/office/powerpoint/2010/main" val="350770270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 Directions</a:t>
            </a:r>
            <a:endParaRPr lang="en-US" dirty="0"/>
          </a:p>
        </p:txBody>
      </p:sp>
      <p:sp>
        <p:nvSpPr>
          <p:cNvPr id="3" name="Content Placeholder 2"/>
          <p:cNvSpPr>
            <a:spLocks noGrp="1"/>
          </p:cNvSpPr>
          <p:nvPr>
            <p:ph idx="13"/>
          </p:nvPr>
        </p:nvSpPr>
        <p:spPr>
          <a:xfrm>
            <a:off x="457200" y="1371601"/>
            <a:ext cx="8229600" cy="685800"/>
          </a:xfrm>
        </p:spPr>
        <p:txBody>
          <a:bodyPr/>
          <a:lstStyle/>
          <a:p>
            <a:r>
              <a:rPr lang="en-US" b="1" dirty="0" smtClean="0"/>
              <a:t>Multi-modal Verbose Query Processing</a:t>
            </a:r>
          </a:p>
        </p:txBody>
      </p:sp>
      <p:sp>
        <p:nvSpPr>
          <p:cNvPr id="4" name="Rectangle 3"/>
          <p:cNvSpPr/>
          <p:nvPr/>
        </p:nvSpPr>
        <p:spPr>
          <a:xfrm>
            <a:off x="1828800" y="5486400"/>
            <a:ext cx="5257800" cy="646331"/>
          </a:xfrm>
          <a:prstGeom prst="rect">
            <a:avLst/>
          </a:prstGeom>
        </p:spPr>
        <p:txBody>
          <a:bodyPr wrap="square">
            <a:spAutoFit/>
          </a:bodyPr>
          <a:lstStyle/>
          <a:p>
            <a:pPr>
              <a:buNone/>
            </a:pPr>
            <a:r>
              <a:rPr lang="en-US" b="1" dirty="0" smtClean="0"/>
              <a:t>What is the name of the blue flower in this photo?</a:t>
            </a:r>
          </a:p>
          <a:p>
            <a:pPr>
              <a:buNone/>
            </a:pPr>
            <a:r>
              <a:rPr lang="en-US" b="1" dirty="0" smtClean="0"/>
              <a:t>                                 (</a:t>
            </a:r>
            <a:r>
              <a:rPr lang="en-US" b="1" i="1" dirty="0" smtClean="0"/>
              <a:t>Geranium?</a:t>
            </a:r>
            <a:r>
              <a:rPr lang="en-US" b="1" dirty="0" smtClean="0"/>
              <a:t>)</a:t>
            </a:r>
          </a:p>
        </p:txBody>
      </p:sp>
      <p:pic>
        <p:nvPicPr>
          <p:cNvPr id="7170" name="Picture 2" descr="C:\Users\MBMB\AppData\Local\Temp\104754651_81dde6caa7_z.jpg"/>
          <p:cNvPicPr>
            <a:picLocks noChangeAspect="1" noChangeArrowheads="1"/>
          </p:cNvPicPr>
          <p:nvPr/>
        </p:nvPicPr>
        <p:blipFill>
          <a:blip r:embed="rId2" cstate="print"/>
          <a:srcRect/>
          <a:stretch>
            <a:fillRect/>
          </a:stretch>
        </p:blipFill>
        <p:spPr bwMode="auto">
          <a:xfrm>
            <a:off x="2286000" y="2209800"/>
            <a:ext cx="4216400" cy="3122771"/>
          </a:xfrm>
          <a:prstGeom prst="rect">
            <a:avLst/>
          </a:prstGeom>
          <a:noFill/>
        </p:spPr>
      </p:pic>
    </p:spTree>
    <p:extLst>
      <p:ext uri="{BB962C8B-B14F-4D97-AF65-F5344CB8AC3E}">
        <p14:creationId xmlns:p14="http://schemas.microsoft.com/office/powerpoint/2010/main" val="187814358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 Directions</a:t>
            </a:r>
            <a:endParaRPr lang="en-US" dirty="0"/>
          </a:p>
        </p:txBody>
      </p:sp>
      <p:sp>
        <p:nvSpPr>
          <p:cNvPr id="3" name="Content Placeholder 2"/>
          <p:cNvSpPr>
            <a:spLocks noGrp="1"/>
          </p:cNvSpPr>
          <p:nvPr>
            <p:ph idx="13"/>
          </p:nvPr>
        </p:nvSpPr>
        <p:spPr/>
        <p:txBody>
          <a:bodyPr>
            <a:normAutofit lnSpcReduction="10000"/>
          </a:bodyPr>
          <a:lstStyle/>
          <a:p>
            <a:r>
              <a:rPr lang="en-US" b="1" dirty="0" smtClean="0"/>
              <a:t>Search Personalization</a:t>
            </a:r>
            <a:endParaRPr lang="en-US" dirty="0"/>
          </a:p>
          <a:p>
            <a:pPr lvl="1"/>
            <a:r>
              <a:rPr lang="en-US" dirty="0" smtClean="0"/>
              <a:t>A simplistic way to model a user, in the context of search personalization, is a weighted combination of her past search queries</a:t>
            </a:r>
          </a:p>
          <a:p>
            <a:pPr lvl="1"/>
            <a:r>
              <a:rPr lang="en-US" dirty="0" smtClean="0"/>
              <a:t>Query expansion algorithms can take into account prior user queries in addition to other information sources</a:t>
            </a:r>
          </a:p>
          <a:p>
            <a:pPr lvl="1"/>
            <a:r>
              <a:rPr lang="en-US" dirty="0" smtClean="0"/>
              <a:t>Query weighting can be biased towards concepts which are known to be important to the user</a:t>
            </a:r>
          </a:p>
          <a:p>
            <a:pPr lvl="1"/>
            <a:r>
              <a:rPr lang="en-US" dirty="0" smtClean="0"/>
              <a:t>Data </a:t>
            </a:r>
            <a:r>
              <a:rPr lang="en-US" dirty="0" err="1" smtClean="0"/>
              <a:t>sparsity</a:t>
            </a:r>
            <a:r>
              <a:rPr lang="en-US" dirty="0" smtClean="0"/>
              <a:t> can be addressed by user / query clustering or dimensionality reduction</a:t>
            </a:r>
          </a:p>
        </p:txBody>
      </p:sp>
    </p:spTree>
    <p:extLst>
      <p:ext uri="{BB962C8B-B14F-4D97-AF65-F5344CB8AC3E}">
        <p14:creationId xmlns:p14="http://schemas.microsoft.com/office/powerpoint/2010/main" val="100426604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 Directions</a:t>
            </a:r>
            <a:endParaRPr lang="en-US" dirty="0"/>
          </a:p>
        </p:txBody>
      </p:sp>
      <p:sp>
        <p:nvSpPr>
          <p:cNvPr id="3" name="Content Placeholder 2"/>
          <p:cNvSpPr>
            <a:spLocks noGrp="1"/>
          </p:cNvSpPr>
          <p:nvPr>
            <p:ph idx="13"/>
          </p:nvPr>
        </p:nvSpPr>
        <p:spPr/>
        <p:txBody>
          <a:bodyPr>
            <a:normAutofit lnSpcReduction="10000"/>
          </a:bodyPr>
          <a:lstStyle/>
          <a:p>
            <a:r>
              <a:rPr lang="en-US" b="1" dirty="0" smtClean="0"/>
              <a:t>Natural Language Query Understanding</a:t>
            </a:r>
            <a:endParaRPr lang="en-US" dirty="0" smtClean="0"/>
          </a:p>
          <a:p>
            <a:pPr lvl="1"/>
            <a:r>
              <a:rPr lang="en-US" dirty="0" smtClean="0"/>
              <a:t>Truly general theoretical framework for NLP and IR synthesis has the potential to truly revolutionize search</a:t>
            </a:r>
          </a:p>
          <a:p>
            <a:pPr lvl="2"/>
            <a:r>
              <a:rPr lang="en-US" dirty="0" smtClean="0"/>
              <a:t>Can answer arbitrarily complex requests</a:t>
            </a:r>
          </a:p>
          <a:p>
            <a:pPr lvl="2"/>
            <a:r>
              <a:rPr lang="en-US" dirty="0" smtClean="0"/>
              <a:t>Applies to all types of tasks without a need for domain – specific manual tuning</a:t>
            </a:r>
          </a:p>
          <a:p>
            <a:pPr lvl="2"/>
            <a:r>
              <a:rPr lang="en-US" dirty="0" smtClean="0"/>
              <a:t>Scales to large corpora</a:t>
            </a:r>
          </a:p>
          <a:p>
            <a:pPr lvl="1"/>
            <a:r>
              <a:rPr lang="en-US" dirty="0" smtClean="0"/>
              <a:t>Some of the work presented today on information retrieval with verbose query may help to pave the way toward such a framework.</a:t>
            </a:r>
          </a:p>
        </p:txBody>
      </p:sp>
    </p:spTree>
    <p:extLst>
      <p:ext uri="{BB962C8B-B14F-4D97-AF65-F5344CB8AC3E}">
        <p14:creationId xmlns:p14="http://schemas.microsoft.com/office/powerpoint/2010/main" val="385378648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er\My Documents\My Pictures\thats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81000"/>
            <a:ext cx="9144000" cy="1143000"/>
          </a:xfrm>
        </p:spPr>
        <p:txBody>
          <a:bodyPr/>
          <a:lstStyle/>
          <a:p>
            <a:r>
              <a:rPr lang="en-US" dirty="0" smtClean="0"/>
              <a:t>Thanks!</a:t>
            </a:r>
            <a:endParaRPr lang="en-US" dirty="0"/>
          </a:p>
        </p:txBody>
      </p:sp>
    </p:spTree>
    <p:extLst>
      <p:ext uri="{BB962C8B-B14F-4D97-AF65-F5344CB8AC3E}">
        <p14:creationId xmlns:p14="http://schemas.microsoft.com/office/powerpoint/2010/main" val="381846300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3"/>
          </p:nvPr>
        </p:nvSpPr>
        <p:spPr/>
        <p:txBody>
          <a:bodyPr>
            <a:normAutofit fontScale="40000" lnSpcReduction="20000"/>
          </a:bodyPr>
          <a:lstStyle/>
          <a:p>
            <a:pPr marL="0" indent="0">
              <a:buNone/>
            </a:pPr>
            <a:r>
              <a:rPr lang="en-US" dirty="0"/>
              <a:t>[ACC+96] James Allan, James P Callan, W Bruce Croft, Lisa Ballesteros, John </a:t>
            </a:r>
            <a:r>
              <a:rPr lang="en-US" dirty="0" err="1"/>
              <a:t>Broglio</a:t>
            </a:r>
            <a:r>
              <a:rPr lang="en-US" dirty="0"/>
              <a:t>, </a:t>
            </a:r>
            <a:r>
              <a:rPr lang="en-US" dirty="0" err="1"/>
              <a:t>Jinxi</a:t>
            </a:r>
            <a:r>
              <a:rPr lang="en-US" dirty="0"/>
              <a:t> Xu, and </a:t>
            </a:r>
            <a:r>
              <a:rPr lang="en-US" dirty="0" err="1"/>
              <a:t>Hongming</a:t>
            </a:r>
            <a:r>
              <a:rPr lang="en-US" dirty="0"/>
              <a:t> Shu. INQUERY at TREC-5. In Proc. of the Text </a:t>
            </a:r>
            <a:r>
              <a:rPr lang="en-US" dirty="0" err="1"/>
              <a:t>REtrieval</a:t>
            </a:r>
            <a:r>
              <a:rPr lang="en-US" dirty="0"/>
              <a:t> Conference (TREC), 1996. </a:t>
            </a:r>
          </a:p>
          <a:p>
            <a:pPr marL="0" indent="0">
              <a:buNone/>
            </a:pPr>
            <a:r>
              <a:rPr lang="en-US" dirty="0"/>
              <a:t>[ACC+03] Susan Armstrong, Alexander Clark, Giovanni </a:t>
            </a:r>
            <a:r>
              <a:rPr lang="en-US" dirty="0" err="1"/>
              <a:t>Coray</a:t>
            </a:r>
            <a:r>
              <a:rPr lang="en-US" dirty="0"/>
              <a:t>, Maria </a:t>
            </a:r>
            <a:r>
              <a:rPr lang="en-US" dirty="0" err="1"/>
              <a:t>Georgescul</a:t>
            </a:r>
            <a:r>
              <a:rPr lang="en-US" dirty="0"/>
              <a:t>, Vincenzo </a:t>
            </a:r>
            <a:r>
              <a:rPr lang="en-US" dirty="0" err="1"/>
              <a:t>Pallotta</a:t>
            </a:r>
            <a:r>
              <a:rPr lang="en-US" dirty="0"/>
              <a:t>, Andrei </a:t>
            </a:r>
            <a:r>
              <a:rPr lang="en-US" dirty="0" err="1"/>
              <a:t>Popescu-Belis</a:t>
            </a:r>
            <a:r>
              <a:rPr lang="en-US" dirty="0"/>
              <a:t>, David Portabella, Martin </a:t>
            </a:r>
            <a:r>
              <a:rPr lang="en-US" dirty="0" err="1"/>
              <a:t>Rajman</a:t>
            </a:r>
            <a:r>
              <a:rPr lang="en-US" dirty="0"/>
              <a:t>, and Marianne </a:t>
            </a:r>
            <a:r>
              <a:rPr lang="en-US" dirty="0" err="1"/>
              <a:t>Starlander</a:t>
            </a:r>
            <a:r>
              <a:rPr lang="en-US" dirty="0"/>
              <a:t>. Natural Language Queries on Natural Language Data: A Database of Meeting Dialogues. In Proc. of the Intl. Conf. on Application of Natural Language to Information Systems (NLDB), volume 3, pages 14-27, 2003. </a:t>
            </a:r>
          </a:p>
          <a:p>
            <a:pPr marL="0" indent="0">
              <a:buNone/>
            </a:pPr>
            <a:r>
              <a:rPr lang="en-US" dirty="0"/>
              <a:t>[ACR04] </a:t>
            </a:r>
            <a:r>
              <a:rPr lang="en-US" dirty="0" err="1"/>
              <a:t>Giambattista</a:t>
            </a:r>
            <a:r>
              <a:rPr lang="en-US" dirty="0"/>
              <a:t> Amati, Claudio </a:t>
            </a:r>
            <a:r>
              <a:rPr lang="en-US" dirty="0" err="1"/>
              <a:t>Carpineto</a:t>
            </a:r>
            <a:r>
              <a:rPr lang="en-US" dirty="0"/>
              <a:t>, and Giovanni Romano. Query Difficulty, Robustness, and Selective Application of Query Expansion. In Proc. of the 25th European Conf. on Information Retrieval (ECIR), pages 127-137, 2004. </a:t>
            </a:r>
          </a:p>
          <a:p>
            <a:pPr marL="0" indent="0">
              <a:buNone/>
            </a:pPr>
            <a:r>
              <a:rPr lang="en-US" dirty="0"/>
              <a:t>[AGKK11] Rakesh Agrawal, </a:t>
            </a:r>
            <a:r>
              <a:rPr lang="en-US" dirty="0" err="1"/>
              <a:t>Sreenivas</a:t>
            </a:r>
            <a:r>
              <a:rPr lang="en-US" dirty="0"/>
              <a:t> </a:t>
            </a:r>
            <a:r>
              <a:rPr lang="en-US" dirty="0" err="1"/>
              <a:t>Gollapudi</a:t>
            </a:r>
            <a:r>
              <a:rPr lang="en-US" dirty="0"/>
              <a:t>, </a:t>
            </a:r>
            <a:r>
              <a:rPr lang="en-US" dirty="0" err="1"/>
              <a:t>Anitha</a:t>
            </a:r>
            <a:r>
              <a:rPr lang="en-US" dirty="0"/>
              <a:t> Kannan, and </a:t>
            </a:r>
            <a:r>
              <a:rPr lang="en-US" dirty="0" err="1"/>
              <a:t>Krishnaram</a:t>
            </a:r>
            <a:r>
              <a:rPr lang="en-US" dirty="0"/>
              <a:t> </a:t>
            </a:r>
            <a:r>
              <a:rPr lang="en-US" dirty="0" err="1"/>
              <a:t>Kenthapadi</a:t>
            </a:r>
            <a:r>
              <a:rPr lang="en-US" dirty="0"/>
              <a:t>. Enriching Textbooks with Images. In Proc. of the 20th ACM Intl. Conf. on Information and Knowledge Management (CIKM), pages 1847-1856, 2011. </a:t>
            </a:r>
          </a:p>
          <a:p>
            <a:pPr marL="0" indent="0">
              <a:buNone/>
            </a:pPr>
            <a:r>
              <a:rPr lang="en-US" dirty="0"/>
              <a:t>[AGQ13] Elena </a:t>
            </a:r>
            <a:r>
              <a:rPr lang="en-US" dirty="0" err="1"/>
              <a:t>Agapie</a:t>
            </a:r>
            <a:r>
              <a:rPr lang="en-US" dirty="0"/>
              <a:t>, Gene </a:t>
            </a:r>
            <a:r>
              <a:rPr lang="en-US" dirty="0" err="1"/>
              <a:t>Golovchinsky</a:t>
            </a:r>
            <a:r>
              <a:rPr lang="en-US" dirty="0"/>
              <a:t>, and </a:t>
            </a:r>
            <a:r>
              <a:rPr lang="en-US" dirty="0" err="1"/>
              <a:t>Pernilla</a:t>
            </a:r>
            <a:r>
              <a:rPr lang="en-US" dirty="0"/>
              <a:t> </a:t>
            </a:r>
            <a:r>
              <a:rPr lang="en-US" dirty="0" err="1"/>
              <a:t>Qvarfordt</a:t>
            </a:r>
            <a:r>
              <a:rPr lang="en-US" dirty="0"/>
              <a:t>. Leading People to Longer Queries. In Proc. of the SIGCHI Conf. on Human Factors in Computing Systems (SIGCHI), pages 3019-3022, 2013. </a:t>
            </a:r>
          </a:p>
          <a:p>
            <a:pPr marL="0" indent="0">
              <a:buNone/>
            </a:pPr>
            <a:r>
              <a:rPr lang="en-US" dirty="0"/>
              <a:t>[AK08] </a:t>
            </a:r>
            <a:r>
              <a:rPr lang="en-US" dirty="0" err="1"/>
              <a:t>Avi</a:t>
            </a:r>
            <a:r>
              <a:rPr lang="en-US" dirty="0"/>
              <a:t> </a:t>
            </a:r>
            <a:r>
              <a:rPr lang="en-US" dirty="0" err="1"/>
              <a:t>Arampatzis</a:t>
            </a:r>
            <a:r>
              <a:rPr lang="en-US" dirty="0"/>
              <a:t> and </a:t>
            </a:r>
            <a:r>
              <a:rPr lang="en-US" dirty="0" err="1"/>
              <a:t>Jaap</a:t>
            </a:r>
            <a:r>
              <a:rPr lang="en-US" dirty="0"/>
              <a:t> </a:t>
            </a:r>
            <a:r>
              <a:rPr lang="en-US" dirty="0" err="1"/>
              <a:t>Kamps</a:t>
            </a:r>
            <a:r>
              <a:rPr lang="en-US" dirty="0"/>
              <a:t>. A Study of Query Length. In Proc. of the 31st Annual Intl. ACM SIGIR Conf. on Research and Development in Information Retrieval (SIGIR), pages 811-812, 2008. </a:t>
            </a:r>
          </a:p>
          <a:p>
            <a:pPr marL="0" indent="0">
              <a:buNone/>
            </a:pPr>
            <a:r>
              <a:rPr lang="en-US" dirty="0"/>
              <a:t>[BC08] Michael </a:t>
            </a:r>
            <a:r>
              <a:rPr lang="en-US" dirty="0" err="1"/>
              <a:t>Bendersky</a:t>
            </a:r>
            <a:r>
              <a:rPr lang="en-US" dirty="0"/>
              <a:t> and W Bruce Croft. Discovering Key Concepts in Verbose Queries. In Proc. of the 31st Annual Intl. ACM SIGIR Conf. on Research and Development in Information Retrieval (SIGIR), pages 491-498, 2008. </a:t>
            </a:r>
          </a:p>
          <a:p>
            <a:pPr marL="0" indent="0">
              <a:buNone/>
            </a:pPr>
            <a:r>
              <a:rPr lang="en-US" dirty="0"/>
              <a:t>[BC09] Michael </a:t>
            </a:r>
            <a:r>
              <a:rPr lang="en-US" dirty="0" err="1"/>
              <a:t>Bendersky</a:t>
            </a:r>
            <a:r>
              <a:rPr lang="en-US" dirty="0"/>
              <a:t> and W Bruce Croft. Analysis of Long Queries in a Large Scale Search Log. In Proc. of the 2009 Workshop on Web Search Click Data (WSCD), pages 8-14, 2009. </a:t>
            </a:r>
          </a:p>
          <a:p>
            <a:pPr marL="0" indent="0">
              <a:buNone/>
            </a:pPr>
            <a:r>
              <a:rPr lang="en-US" dirty="0"/>
              <a:t>[BC12] Michael </a:t>
            </a:r>
            <a:r>
              <a:rPr lang="en-US" dirty="0" err="1"/>
              <a:t>Bendersky</a:t>
            </a:r>
            <a:r>
              <a:rPr lang="en-US" dirty="0"/>
              <a:t> and W Bruce Croft. Modeling Higher-Order Term Dependencies in Information Retrieval using Query </a:t>
            </a:r>
            <a:r>
              <a:rPr lang="en-US" dirty="0" err="1"/>
              <a:t>Hypergraphs</a:t>
            </a:r>
            <a:r>
              <a:rPr lang="en-US" dirty="0"/>
              <a:t>. In Proc. of the 35th Intl. ACM SIGIR Conf. on Research and Development in Information Retrieval (SIGIR), pages 941-950, 2012. </a:t>
            </a:r>
          </a:p>
          <a:p>
            <a:pPr marL="0" indent="0">
              <a:buNone/>
            </a:pPr>
            <a:r>
              <a:rPr lang="en-US" dirty="0"/>
              <a:t>[BCS11] Michael </a:t>
            </a:r>
            <a:r>
              <a:rPr lang="en-US" dirty="0" err="1"/>
              <a:t>Bendersky</a:t>
            </a:r>
            <a:r>
              <a:rPr lang="en-US" dirty="0"/>
              <a:t>, W Bruce Croft, and David A Smith. Joint Annotation of Search Queries. In Proc. of the 49th Annual Meeting of the Association for Computational Linguistics: Human Language Technologies (HLT), pages 102-111, 2011. </a:t>
            </a:r>
          </a:p>
        </p:txBody>
      </p:sp>
    </p:spTree>
    <p:extLst>
      <p:ext uri="{BB962C8B-B14F-4D97-AF65-F5344CB8AC3E}">
        <p14:creationId xmlns:p14="http://schemas.microsoft.com/office/powerpoint/2010/main" val="1589080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Tokenization for Verbose Queries</a:t>
            </a:r>
            <a:endParaRPr lang="en-US" dirty="0"/>
          </a:p>
        </p:txBody>
      </p:sp>
      <p:sp>
        <p:nvSpPr>
          <p:cNvPr id="3" name="Content Placeholder 2"/>
          <p:cNvSpPr>
            <a:spLocks noGrp="1"/>
          </p:cNvSpPr>
          <p:nvPr>
            <p:ph idx="13"/>
          </p:nvPr>
        </p:nvSpPr>
        <p:spPr/>
        <p:txBody>
          <a:bodyPr>
            <a:normAutofit fontScale="77500" lnSpcReduction="20000"/>
          </a:bodyPr>
          <a:lstStyle/>
          <a:p>
            <a:r>
              <a:rPr lang="en-US" dirty="0" smtClean="0"/>
              <a:t>Performed study for biomedical queries.</a:t>
            </a:r>
          </a:p>
          <a:p>
            <a:r>
              <a:rPr lang="en-US" dirty="0" smtClean="0"/>
              <a:t>Main results</a:t>
            </a:r>
          </a:p>
          <a:p>
            <a:pPr lvl="1"/>
            <a:r>
              <a:rPr lang="en-US" dirty="0"/>
              <a:t>F</a:t>
            </a:r>
            <a:r>
              <a:rPr lang="en-US" dirty="0" smtClean="0"/>
              <a:t>or </a:t>
            </a:r>
            <a:r>
              <a:rPr lang="en-US" dirty="0"/>
              <a:t>queries with only gene </a:t>
            </a:r>
            <a:r>
              <a:rPr lang="en-US" dirty="0" smtClean="0"/>
              <a:t>symbols (short symbol queries), removing </a:t>
            </a:r>
            <a:r>
              <a:rPr lang="en-US" dirty="0"/>
              <a:t>a set of special characters and replacing Greek letters with Latin letters </a:t>
            </a:r>
            <a:r>
              <a:rPr lang="en-US" dirty="0" smtClean="0"/>
              <a:t>are</a:t>
            </a:r>
            <a:r>
              <a:rPr lang="en-US" sz="4000" dirty="0"/>
              <a:t> </a:t>
            </a:r>
            <a:r>
              <a:rPr lang="en-US" dirty="0" smtClean="0"/>
              <a:t>effective</a:t>
            </a:r>
            <a:r>
              <a:rPr lang="en-US" dirty="0"/>
              <a:t>. </a:t>
            </a:r>
            <a:endParaRPr lang="en-US" dirty="0" smtClean="0"/>
          </a:p>
          <a:p>
            <a:pPr lvl="1"/>
            <a:r>
              <a:rPr lang="en-US" dirty="0" smtClean="0"/>
              <a:t>For </a:t>
            </a:r>
            <a:r>
              <a:rPr lang="en-US" dirty="0"/>
              <a:t>queries with only full gene </a:t>
            </a:r>
            <a:r>
              <a:rPr lang="en-US" dirty="0" smtClean="0"/>
              <a:t>names (short name queries) </a:t>
            </a:r>
            <a:r>
              <a:rPr lang="en-US" dirty="0"/>
              <a:t>and for </a:t>
            </a:r>
            <a:r>
              <a:rPr lang="en-US" dirty="0" smtClean="0"/>
              <a:t>verbose</a:t>
            </a:r>
            <a:r>
              <a:rPr lang="en-US" sz="4000" dirty="0"/>
              <a:t> </a:t>
            </a:r>
            <a:r>
              <a:rPr lang="en-US" dirty="0" smtClean="0"/>
              <a:t>queries </a:t>
            </a:r>
            <a:r>
              <a:rPr lang="en-US" dirty="0"/>
              <a:t>that also contain English words to describe the information needed, </a:t>
            </a:r>
            <a:r>
              <a:rPr lang="en-US" dirty="0" smtClean="0"/>
              <a:t>replacing</a:t>
            </a:r>
            <a:r>
              <a:rPr lang="en-US" sz="4000" dirty="0"/>
              <a:t> </a:t>
            </a:r>
            <a:r>
              <a:rPr lang="en-US" dirty="0" smtClean="0"/>
              <a:t>special characters (like hyphens, slashes, brackets) </a:t>
            </a:r>
            <a:r>
              <a:rPr lang="en-US" dirty="0"/>
              <a:t>with spaces produces </a:t>
            </a:r>
            <a:r>
              <a:rPr lang="en-US" dirty="0" smtClean="0"/>
              <a:t>best results.</a:t>
            </a:r>
          </a:p>
          <a:p>
            <a:pPr lvl="2"/>
            <a:r>
              <a:rPr lang="en-US" dirty="0" smtClean="0"/>
              <a:t>Finding hidden break points (like alpha-numeric boundaries or camel-case boundaries) does not help much.</a:t>
            </a:r>
          </a:p>
          <a:p>
            <a:pPr lvl="1"/>
            <a:r>
              <a:rPr lang="en-US" dirty="0" smtClean="0"/>
              <a:t>For </a:t>
            </a:r>
            <a:r>
              <a:rPr lang="en-US" dirty="0"/>
              <a:t>verbose </a:t>
            </a:r>
            <a:r>
              <a:rPr lang="en-US" dirty="0" smtClean="0"/>
              <a:t>queries,</a:t>
            </a:r>
            <a:r>
              <a:rPr lang="en-US" sz="4000" dirty="0"/>
              <a:t> </a:t>
            </a:r>
            <a:r>
              <a:rPr lang="en-US" dirty="0" smtClean="0"/>
              <a:t>stemming </a:t>
            </a:r>
            <a:r>
              <a:rPr lang="en-US" dirty="0"/>
              <a:t>further improves the performance</a:t>
            </a:r>
            <a:r>
              <a:rPr lang="en-US" dirty="0" smtClean="0"/>
              <a:t>.</a:t>
            </a:r>
          </a:p>
          <a:p>
            <a:endParaRPr lang="en-US" dirty="0"/>
          </a:p>
        </p:txBody>
      </p:sp>
      <p:sp>
        <p:nvSpPr>
          <p:cNvPr id="5" name="Rectangle 4"/>
          <p:cNvSpPr/>
          <p:nvPr/>
        </p:nvSpPr>
        <p:spPr>
          <a:xfrm>
            <a:off x="8337986" y="152400"/>
            <a:ext cx="697627" cy="369332"/>
          </a:xfrm>
          <a:prstGeom prst="rect">
            <a:avLst/>
          </a:prstGeom>
        </p:spPr>
        <p:txBody>
          <a:bodyPr wrap="none">
            <a:spAutoFit/>
          </a:bodyPr>
          <a:lstStyle/>
          <a:p>
            <a:r>
              <a:rPr lang="en-US" dirty="0">
                <a:solidFill>
                  <a:srgbClr val="0000FF"/>
                </a:solidFill>
                <a:latin typeface="CMR10"/>
              </a:rPr>
              <a:t>JZ07</a:t>
            </a:r>
            <a:endParaRPr lang="en-US" dirty="0"/>
          </a:p>
        </p:txBody>
      </p:sp>
    </p:spTree>
    <p:extLst>
      <p:ext uri="{BB962C8B-B14F-4D97-AF65-F5344CB8AC3E}">
        <p14:creationId xmlns:p14="http://schemas.microsoft.com/office/powerpoint/2010/main" val="3932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3"/>
          </p:nvPr>
        </p:nvSpPr>
        <p:spPr>
          <a:xfrm>
            <a:off x="457200" y="1295400"/>
            <a:ext cx="8229600" cy="5105400"/>
          </a:xfrm>
        </p:spPr>
        <p:txBody>
          <a:bodyPr>
            <a:normAutofit fontScale="32500" lnSpcReduction="20000"/>
          </a:bodyPr>
          <a:lstStyle/>
          <a:p>
            <a:pPr marL="0" indent="0">
              <a:buNone/>
            </a:pPr>
            <a:r>
              <a:rPr lang="en-US" dirty="0"/>
              <a:t>[BKC10] Niranjan </a:t>
            </a:r>
            <a:r>
              <a:rPr lang="en-US" dirty="0" err="1"/>
              <a:t>Balasubramanian</a:t>
            </a:r>
            <a:r>
              <a:rPr lang="en-US" dirty="0"/>
              <a:t>, </a:t>
            </a:r>
            <a:r>
              <a:rPr lang="en-US" dirty="0" err="1"/>
              <a:t>Giridhar</a:t>
            </a:r>
            <a:r>
              <a:rPr lang="en-US" dirty="0"/>
              <a:t> Kumaran, and </a:t>
            </a:r>
            <a:r>
              <a:rPr lang="en-US" dirty="0" err="1"/>
              <a:t>Vitor</a:t>
            </a:r>
            <a:r>
              <a:rPr lang="en-US" dirty="0"/>
              <a:t> R Carvalho. Exploring Reductions for Long Web Queries. In Proc. of the 33rd Intl. ACM SIGIR Conf. on Research and Development in Information Retrieval (SIGIR), pages 571-578, 2010. </a:t>
            </a:r>
            <a:endParaRPr lang="en-US" dirty="0" smtClean="0"/>
          </a:p>
          <a:p>
            <a:pPr marL="0" indent="0">
              <a:buNone/>
            </a:pPr>
            <a:r>
              <a:rPr lang="en-US" dirty="0" smtClean="0"/>
              <a:t>[</a:t>
            </a:r>
            <a:r>
              <a:rPr lang="en-US" dirty="0"/>
              <a:t>BMC10] Michael </a:t>
            </a:r>
            <a:r>
              <a:rPr lang="en-US" dirty="0" err="1"/>
              <a:t>Bendersky</a:t>
            </a:r>
            <a:r>
              <a:rPr lang="en-US" dirty="0"/>
              <a:t>, Donald Metzler, </a:t>
            </a:r>
            <a:r>
              <a:rPr lang="en-US" dirty="0" err="1"/>
              <a:t>andWBruce</a:t>
            </a:r>
            <a:r>
              <a:rPr lang="en-US" dirty="0"/>
              <a:t> Croft. Learning Concept Importance using </a:t>
            </a:r>
            <a:r>
              <a:rPr lang="en-US" dirty="0" err="1"/>
              <a:t>aWeighted</a:t>
            </a:r>
            <a:r>
              <a:rPr lang="en-US" dirty="0"/>
              <a:t> Dependence Model. In Proc. of the 3rd ACM Intl. Conf. on Web Search and Data Mining (WSDM), pages 31-40, 2010. </a:t>
            </a:r>
          </a:p>
          <a:p>
            <a:pPr marL="0" indent="0">
              <a:buNone/>
            </a:pPr>
            <a:r>
              <a:rPr lang="en-US" dirty="0"/>
              <a:t>[BMC11] Michael </a:t>
            </a:r>
            <a:r>
              <a:rPr lang="en-US" dirty="0" err="1"/>
              <a:t>Bendersky</a:t>
            </a:r>
            <a:r>
              <a:rPr lang="en-US" dirty="0"/>
              <a:t>, Donald Metzler, and W Bruce Croft. Parameterized Concept Weighting in Verbose Queries. In Proc. of the 34th Intl. ACM SIGIR Conf. on Research and Development in Information Retrieval (SIGIR), pages 605-614, 2011. </a:t>
            </a:r>
          </a:p>
          <a:p>
            <a:pPr marL="0" indent="0">
              <a:buNone/>
            </a:pPr>
            <a:r>
              <a:rPr lang="en-US" dirty="0"/>
              <a:t>[BMC12] Michael </a:t>
            </a:r>
            <a:r>
              <a:rPr lang="en-US" dirty="0" err="1"/>
              <a:t>Bendersky</a:t>
            </a:r>
            <a:r>
              <a:rPr lang="en-US" dirty="0"/>
              <a:t>, Donald Metzler, and W Bruce Croft. Effective Query Formulation with Multiple Information Sources. In Proc. of the 5th ACM Intl. Conf. on Web Search and Data Mining (WSDM), pages 443-452, 2012. </a:t>
            </a:r>
          </a:p>
          <a:p>
            <a:pPr marL="0" indent="0">
              <a:buNone/>
            </a:pPr>
            <a:r>
              <a:rPr lang="en-US" dirty="0"/>
              <a:t>[BPS+11] Francesco </a:t>
            </a:r>
            <a:r>
              <a:rPr lang="en-US" dirty="0" err="1"/>
              <a:t>Bonchi</a:t>
            </a:r>
            <a:r>
              <a:rPr lang="en-US" dirty="0"/>
              <a:t>, Raffaele </a:t>
            </a:r>
            <a:r>
              <a:rPr lang="en-US" dirty="0" err="1"/>
              <a:t>Perego</a:t>
            </a:r>
            <a:r>
              <a:rPr lang="en-US" dirty="0"/>
              <a:t>, </a:t>
            </a:r>
            <a:r>
              <a:rPr lang="en-US" dirty="0" err="1"/>
              <a:t>Fabrizio</a:t>
            </a:r>
            <a:r>
              <a:rPr lang="en-US" dirty="0"/>
              <a:t> </a:t>
            </a:r>
            <a:r>
              <a:rPr lang="en-US" dirty="0" err="1"/>
              <a:t>Silvestri</a:t>
            </a:r>
            <a:r>
              <a:rPr lang="en-US" dirty="0"/>
              <a:t>, </a:t>
            </a:r>
            <a:r>
              <a:rPr lang="en-US" dirty="0" err="1"/>
              <a:t>Hossein</a:t>
            </a:r>
            <a:r>
              <a:rPr lang="en-US" dirty="0"/>
              <a:t> </a:t>
            </a:r>
            <a:r>
              <a:rPr lang="en-US" dirty="0" err="1"/>
              <a:t>Vahabi</a:t>
            </a:r>
            <a:r>
              <a:rPr lang="en-US" dirty="0"/>
              <a:t>, and </a:t>
            </a:r>
            <a:r>
              <a:rPr lang="en-US" dirty="0" err="1"/>
              <a:t>Rossano</a:t>
            </a:r>
            <a:r>
              <a:rPr lang="en-US" dirty="0"/>
              <a:t> </a:t>
            </a:r>
            <a:r>
              <a:rPr lang="en-US" dirty="0" err="1"/>
              <a:t>Venturini</a:t>
            </a:r>
            <a:r>
              <a:rPr lang="en-US" dirty="0"/>
              <a:t>. Recommendations for the Long Tail by Term-Query Graph. In Proc. of the 20th Intl. Conf. Companion on World Wide Web (WWW), pages 15-16, 2011. </a:t>
            </a:r>
          </a:p>
          <a:p>
            <a:pPr marL="0" indent="0">
              <a:buNone/>
            </a:pPr>
            <a:r>
              <a:rPr lang="en-US" dirty="0"/>
              <a:t>[BT03] Judith L Bader and Mary Frances </a:t>
            </a:r>
            <a:r>
              <a:rPr lang="en-US" dirty="0" err="1"/>
              <a:t>Theofanos</a:t>
            </a:r>
            <a:r>
              <a:rPr lang="en-US" dirty="0"/>
              <a:t>. Searching for Cancer Information on the Internet: Analyzing Natural Language Search Queries. Journal of Medical Internet Research, 5(4), 2003. </a:t>
            </a:r>
          </a:p>
          <a:p>
            <a:pPr marL="0" indent="0">
              <a:buNone/>
            </a:pPr>
            <a:r>
              <a:rPr lang="en-US" dirty="0"/>
              <a:t>[BW07] Shane Bergsma and Qin Iris Wang. Learning Noun Phrase Query Segmentation. In Proc. of the 2007 Joint Conf. on Empirical Methods in Natural Language Processing and Computational Natural Language Learning (EMNLP-</a:t>
            </a:r>
            <a:r>
              <a:rPr lang="en-US" dirty="0" err="1"/>
              <a:t>CoNLL</a:t>
            </a:r>
            <a:r>
              <a:rPr lang="en-US" dirty="0"/>
              <a:t>), volume 7, pages 819-826, 2007. </a:t>
            </a:r>
            <a:endParaRPr lang="en-US" dirty="0" smtClean="0"/>
          </a:p>
          <a:p>
            <a:pPr marL="0" indent="0">
              <a:buNone/>
            </a:pPr>
            <a:r>
              <a:rPr lang="en-US" dirty="0" smtClean="0"/>
              <a:t>[BW+08] </a:t>
            </a:r>
            <a:r>
              <a:rPr lang="en-US" dirty="0" err="1" smtClean="0"/>
              <a:t>Krisztian</a:t>
            </a:r>
            <a:r>
              <a:rPr lang="en-US" dirty="0" smtClean="0"/>
              <a:t> </a:t>
            </a:r>
            <a:r>
              <a:rPr lang="en-US" dirty="0" err="1"/>
              <a:t>Balog</a:t>
            </a:r>
            <a:r>
              <a:rPr lang="en-US" dirty="0"/>
              <a:t>, </a:t>
            </a:r>
            <a:r>
              <a:rPr lang="en-US" dirty="0" err="1"/>
              <a:t>Wouter</a:t>
            </a:r>
            <a:r>
              <a:rPr lang="en-US" dirty="0"/>
              <a:t> </a:t>
            </a:r>
            <a:r>
              <a:rPr lang="en-US" dirty="0" err="1"/>
              <a:t>Weerkamp</a:t>
            </a:r>
            <a:r>
              <a:rPr lang="en-US" dirty="0"/>
              <a:t>, and Maarten de </a:t>
            </a:r>
            <a:r>
              <a:rPr lang="en-US" dirty="0" err="1"/>
              <a:t>Rijke</a:t>
            </a:r>
            <a:r>
              <a:rPr lang="en-US" dirty="0"/>
              <a:t>. A Few </a:t>
            </a:r>
            <a:r>
              <a:rPr lang="en-US" dirty="0" smtClean="0"/>
              <a:t>Examples go </a:t>
            </a:r>
            <a:r>
              <a:rPr lang="en-US" dirty="0"/>
              <a:t>a Long Way: Constructing Query Models from Elaborate Query </a:t>
            </a:r>
            <a:r>
              <a:rPr lang="en-US" dirty="0" smtClean="0"/>
              <a:t>Formulations. In </a:t>
            </a:r>
            <a:r>
              <a:rPr lang="en-US" i="1" dirty="0"/>
              <a:t>Proc. of the </a:t>
            </a:r>
            <a:r>
              <a:rPr lang="en-US" dirty="0"/>
              <a:t>31</a:t>
            </a:r>
            <a:r>
              <a:rPr lang="en-US" i="1" dirty="0"/>
              <a:t>st Annual Intl. ACM SIGIR Conf. on </a:t>
            </a:r>
            <a:r>
              <a:rPr lang="en-US" i="1" dirty="0" smtClean="0"/>
              <a:t>Research and </a:t>
            </a:r>
            <a:r>
              <a:rPr lang="en-US" i="1" dirty="0"/>
              <a:t>Development in Information Retrieval (SIGIR)</a:t>
            </a:r>
            <a:r>
              <a:rPr lang="en-US" dirty="0"/>
              <a:t>, pages 371–378. </a:t>
            </a:r>
            <a:r>
              <a:rPr lang="en-US" dirty="0" smtClean="0"/>
              <a:t>ACM, 2008</a:t>
            </a:r>
            <a:r>
              <a:rPr lang="en-US" dirty="0"/>
              <a:t>.</a:t>
            </a:r>
          </a:p>
          <a:p>
            <a:pPr marL="0" indent="0">
              <a:buNone/>
            </a:pPr>
            <a:r>
              <a:rPr lang="en-US" dirty="0"/>
              <a:t>[BWLK10] Peter Bailey, </a:t>
            </a:r>
            <a:r>
              <a:rPr lang="en-US" dirty="0" err="1"/>
              <a:t>Ryen</a:t>
            </a:r>
            <a:r>
              <a:rPr lang="en-US" dirty="0"/>
              <a:t> W White, Han Liu, and </a:t>
            </a:r>
            <a:r>
              <a:rPr lang="en-US" dirty="0" err="1"/>
              <a:t>Giridhar</a:t>
            </a:r>
            <a:r>
              <a:rPr lang="en-US" dirty="0"/>
              <a:t> Kumaran. Mining Historic Query Trails to Label Long and Rare Search Engine Queries. ACM Transactions on the Web (TWEB), 4(4):15, 2010. </a:t>
            </a:r>
            <a:endParaRPr lang="en-US" dirty="0" smtClean="0"/>
          </a:p>
          <a:p>
            <a:pPr marL="0" indent="0">
              <a:buNone/>
            </a:pPr>
            <a:r>
              <a:rPr lang="en-US" dirty="0"/>
              <a:t>[CAO2008] Cao et al., Selecting Good Expansion Terms for Pseudo-Relevance  Feedback, In proceedings of SIGIR 2008</a:t>
            </a:r>
          </a:p>
          <a:p>
            <a:pPr marL="0" indent="0">
              <a:buNone/>
            </a:pPr>
            <a:r>
              <a:rPr lang="en-US" dirty="0"/>
              <a:t>[CD06] Fabio </a:t>
            </a:r>
            <a:r>
              <a:rPr lang="en-US" dirty="0" err="1"/>
              <a:t>Crestani</a:t>
            </a:r>
            <a:r>
              <a:rPr lang="en-US" dirty="0"/>
              <a:t> and Heather Du. Written versus Spoken Queries: A Qualitative and Quantitative Comparative Analysis. Journal of the American Society for Information Science and Technology (JASIST), 57(7):881-890, 2006. </a:t>
            </a:r>
          </a:p>
          <a:p>
            <a:pPr marL="0" indent="0">
              <a:buNone/>
            </a:pPr>
            <a:r>
              <a:rPr lang="en-US" dirty="0"/>
              <a:t>[CLOJ11] Ronan Cummins, </a:t>
            </a:r>
            <a:r>
              <a:rPr lang="en-US" dirty="0" err="1"/>
              <a:t>Mounia</a:t>
            </a:r>
            <a:r>
              <a:rPr lang="en-US" dirty="0"/>
              <a:t> </a:t>
            </a:r>
            <a:r>
              <a:rPr lang="en-US" dirty="0" err="1"/>
              <a:t>Lalmas</a:t>
            </a:r>
            <a:r>
              <a:rPr lang="en-US" dirty="0"/>
              <a:t>, </a:t>
            </a:r>
            <a:r>
              <a:rPr lang="en-US" dirty="0" err="1"/>
              <a:t>Colm</a:t>
            </a:r>
            <a:r>
              <a:rPr lang="en-US" dirty="0"/>
              <a:t> </a:t>
            </a:r>
            <a:r>
              <a:rPr lang="en-US" dirty="0" err="1"/>
              <a:t>O'Riordan</a:t>
            </a:r>
            <a:r>
              <a:rPr lang="en-US" dirty="0"/>
              <a:t>, and </a:t>
            </a:r>
            <a:r>
              <a:rPr lang="en-US" dirty="0" err="1"/>
              <a:t>Joemon</a:t>
            </a:r>
            <a:r>
              <a:rPr lang="en-US" dirty="0"/>
              <a:t> M Jose. Navigating the User Query Space. In Proc. of the 18th Intl. Symposium on String Processing and Information Retrieval (SPIRE), pages 380-385, 2011. </a:t>
            </a:r>
          </a:p>
          <a:p>
            <a:pPr marL="0" indent="0">
              <a:buNone/>
            </a:pPr>
            <a:r>
              <a:rPr lang="en-US" dirty="0"/>
              <a:t>[CZ09] Yan Chen and Yan-Qing Zhang. A Query Substitution-Search Result Refinement Approach for Long Query . In Proc. of the 2009 IEEE/WIC/ACM Intl. Joint Conf. on Web Intelligence and Intelligent Agent Technology-Volume 01 (WI-IAT), pages 245-251, 2009. </a:t>
            </a:r>
          </a:p>
          <a:p>
            <a:pPr marL="0" indent="0">
              <a:buNone/>
            </a:pPr>
            <a:endParaRPr lang="en-US" dirty="0"/>
          </a:p>
        </p:txBody>
      </p:sp>
    </p:spTree>
    <p:extLst>
      <p:ext uri="{BB962C8B-B14F-4D97-AF65-F5344CB8AC3E}">
        <p14:creationId xmlns:p14="http://schemas.microsoft.com/office/powerpoint/2010/main" val="139130128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3"/>
          </p:nvPr>
        </p:nvSpPr>
        <p:spPr/>
        <p:txBody>
          <a:bodyPr>
            <a:normAutofit fontScale="40000" lnSpcReduction="20000"/>
          </a:bodyPr>
          <a:lstStyle/>
          <a:p>
            <a:pPr marL="0" indent="0">
              <a:buNone/>
            </a:pPr>
            <a:r>
              <a:rPr lang="en-US" dirty="0"/>
              <a:t>[DC10] Van Dang and Bruce W Croft. Query Reformulation using Anchor Text. In Proc. of the 3rd ACM Intl. Conf. on Web Search and Data Mining (WSDM), pages 41-50, 2010. </a:t>
            </a:r>
          </a:p>
          <a:p>
            <a:pPr marL="0" indent="0">
              <a:buNone/>
            </a:pPr>
            <a:r>
              <a:rPr lang="en-US" dirty="0"/>
              <a:t>[DTHS10] Sergio Duarte Torres, </a:t>
            </a:r>
            <a:r>
              <a:rPr lang="en-US" dirty="0" err="1"/>
              <a:t>Djoerd</a:t>
            </a:r>
            <a:r>
              <a:rPr lang="en-US" dirty="0"/>
              <a:t> </a:t>
            </a:r>
            <a:r>
              <a:rPr lang="en-US" dirty="0" err="1"/>
              <a:t>Hiemstra</a:t>
            </a:r>
            <a:r>
              <a:rPr lang="en-US" dirty="0"/>
              <a:t>, and Pavel </a:t>
            </a:r>
            <a:r>
              <a:rPr lang="en-US" dirty="0" err="1"/>
              <a:t>Serdyukov</a:t>
            </a:r>
            <a:r>
              <a:rPr lang="en-US" dirty="0"/>
              <a:t>. An Analysis of Queries Intended to Search Information for Children. In Proc. of the 3rd Symposium on Information Interaction in Context, pages 235-244, 2010. </a:t>
            </a:r>
          </a:p>
          <a:p>
            <a:pPr marL="0" indent="0">
              <a:buNone/>
            </a:pPr>
            <a:r>
              <a:rPr lang="en-US" dirty="0"/>
              <a:t>[DV11] </a:t>
            </a:r>
            <a:r>
              <a:rPr lang="en-US" dirty="0" err="1"/>
              <a:t>Sudip</a:t>
            </a:r>
            <a:r>
              <a:rPr lang="en-US" dirty="0"/>
              <a:t> </a:t>
            </a:r>
            <a:r>
              <a:rPr lang="en-US" dirty="0" err="1"/>
              <a:t>Datta</a:t>
            </a:r>
            <a:r>
              <a:rPr lang="en-US" dirty="0"/>
              <a:t> and Vasudeva Varma. Tossing Coins to Trim Long Queries. In Proc. of the 34th Intl. ACM SIGIR Conf. on Research and Development in Information Retrieval (SIGIR), pages 1255-1256, 2011. </a:t>
            </a:r>
          </a:p>
          <a:p>
            <a:pPr marL="0" indent="0">
              <a:buNone/>
            </a:pPr>
            <a:r>
              <a:rPr lang="en-US" dirty="0"/>
              <a:t>[FK00] Kristofer </a:t>
            </a:r>
            <a:r>
              <a:rPr lang="en-US" dirty="0" err="1"/>
              <a:t>Franzen</a:t>
            </a:r>
            <a:r>
              <a:rPr lang="en-US" dirty="0"/>
              <a:t> and </a:t>
            </a:r>
            <a:r>
              <a:rPr lang="en-US" dirty="0" err="1"/>
              <a:t>Jussi</a:t>
            </a:r>
            <a:r>
              <a:rPr lang="en-US" dirty="0"/>
              <a:t> </a:t>
            </a:r>
            <a:r>
              <a:rPr lang="en-US" dirty="0" err="1"/>
              <a:t>Karlgren</a:t>
            </a:r>
            <a:r>
              <a:rPr lang="en-US" dirty="0"/>
              <a:t>. Verbosity and Interface Design. SICS Research Report, 2000. </a:t>
            </a:r>
            <a:endParaRPr lang="en-US" dirty="0" smtClean="0"/>
          </a:p>
          <a:p>
            <a:pPr marL="0" indent="0">
              <a:buNone/>
            </a:pPr>
            <a:r>
              <a:rPr lang="en-US" dirty="0"/>
              <a:t>[GENG2008] </a:t>
            </a:r>
            <a:r>
              <a:rPr lang="en-US" dirty="0" err="1"/>
              <a:t>Geng</a:t>
            </a:r>
            <a:r>
              <a:rPr lang="en-US" dirty="0"/>
              <a:t> et al., Query Dependent Ranking Using K-Nearest Neighbor. In proceedings of SIGIR </a:t>
            </a:r>
            <a:r>
              <a:rPr lang="en-US" dirty="0" smtClean="0"/>
              <a:t>2008</a:t>
            </a:r>
            <a:endParaRPr lang="en-US" dirty="0"/>
          </a:p>
          <a:p>
            <a:pPr marL="0" indent="0">
              <a:buNone/>
            </a:pPr>
            <a:r>
              <a:rPr lang="en-US" dirty="0"/>
              <a:t>[HC10] Samuel Huston and W Bruce Croft. Evaluating Verbose Query Processing Techniques. In Proc. of the 33rd Intl. ACM SIGIR Conf. on Research and Development in Information Retrieval (SIGIR), pages 291-298, 2010. </a:t>
            </a:r>
          </a:p>
          <a:p>
            <a:pPr marL="0" indent="0">
              <a:buNone/>
            </a:pPr>
            <a:r>
              <a:rPr lang="en-US" dirty="0"/>
              <a:t>[HPSB10] Matthias Hagen, Martin </a:t>
            </a:r>
            <a:r>
              <a:rPr lang="en-US" dirty="0" err="1"/>
              <a:t>Potthast</a:t>
            </a:r>
            <a:r>
              <a:rPr lang="en-US" dirty="0"/>
              <a:t>, Benno Stein, and </a:t>
            </a:r>
            <a:r>
              <a:rPr lang="en-US" dirty="0" err="1"/>
              <a:t>Christof</a:t>
            </a:r>
            <a:r>
              <a:rPr lang="en-US" dirty="0"/>
              <a:t> </a:t>
            </a:r>
            <a:r>
              <a:rPr lang="en-US" dirty="0" err="1"/>
              <a:t>Braeutigam</a:t>
            </a:r>
            <a:r>
              <a:rPr lang="en-US" dirty="0"/>
              <a:t>. The Power of Naive Query Segmentation. In Proc. of the 33rd Annual Intl. ACM SIGIR Conf. on Research and Development in Information Retrieval (SIGIR), pages 797-798, 2010. </a:t>
            </a:r>
          </a:p>
          <a:p>
            <a:pPr marL="0" indent="0">
              <a:buNone/>
            </a:pPr>
            <a:r>
              <a:rPr lang="en-US" dirty="0"/>
              <a:t>[JF03] Rosie Jones and Daniel C Fain. Query Word Deletion Prediction. In Proc. of the 26th Annual Intl. ACM SIGIR Conf. on Research and Development in </a:t>
            </a:r>
            <a:r>
              <a:rPr lang="en-US" dirty="0" err="1"/>
              <a:t>Informaion</a:t>
            </a:r>
            <a:r>
              <a:rPr lang="en-US" dirty="0"/>
              <a:t> Retrieval (SIGIR), pages 435-436, 2003. </a:t>
            </a:r>
          </a:p>
          <a:p>
            <a:pPr marL="0" indent="0">
              <a:buNone/>
            </a:pPr>
            <a:r>
              <a:rPr lang="en-US" dirty="0"/>
              <a:t>[JRMG06] Rosie Jones, Benjamin Rey, Omid </a:t>
            </a:r>
            <a:r>
              <a:rPr lang="en-US" dirty="0" err="1"/>
              <a:t>Madani</a:t>
            </a:r>
            <a:r>
              <a:rPr lang="en-US" dirty="0"/>
              <a:t>, and Wiley Greiner. Generating Query Substitutions. In Proc. of the 15th Intl. Conf. on World Wide Web (WWW), pages 387-396, 2006. </a:t>
            </a:r>
          </a:p>
          <a:p>
            <a:pPr marL="0" indent="0">
              <a:buNone/>
            </a:pPr>
            <a:r>
              <a:rPr lang="en-US" dirty="0"/>
              <a:t>[JZ07] Jing Jiang and </a:t>
            </a:r>
            <a:r>
              <a:rPr lang="en-US" dirty="0" err="1"/>
              <a:t>Chengxiang</a:t>
            </a:r>
            <a:r>
              <a:rPr lang="en-US" dirty="0"/>
              <a:t> </a:t>
            </a:r>
            <a:r>
              <a:rPr lang="en-US" dirty="0" err="1"/>
              <a:t>Zhai</a:t>
            </a:r>
            <a:r>
              <a:rPr lang="en-US" dirty="0"/>
              <a:t>. An Empirical Study of Tokenization Strategies for Biomedical Information Retrieval. Information Retrieval, 10(4-5):341-363, 2007. </a:t>
            </a:r>
          </a:p>
          <a:p>
            <a:pPr marL="0" indent="0">
              <a:buNone/>
            </a:pPr>
            <a:r>
              <a:rPr lang="en-US" dirty="0"/>
              <a:t>[KA07] </a:t>
            </a:r>
            <a:r>
              <a:rPr lang="en-US" dirty="0" err="1"/>
              <a:t>Giridhar</a:t>
            </a:r>
            <a:r>
              <a:rPr lang="en-US" dirty="0"/>
              <a:t> Kumaran and James Allan. A Case For Shorter Queries, and Helping Users Create Them. In Proc. of the Human Language Technologies: The Annual Conference of the North American Chapter of the Association for Computational Linguistics (HLT-NAACL), pages 220-227, 2007</a:t>
            </a:r>
            <a:r>
              <a:rPr lang="en-US" dirty="0" smtClean="0"/>
              <a:t>.</a:t>
            </a:r>
          </a:p>
          <a:p>
            <a:pPr marL="0" indent="0">
              <a:buNone/>
            </a:pPr>
            <a:r>
              <a:rPr lang="en-US" dirty="0"/>
              <a:t>[DBC13] Van Dang, Michael Bendersky and Bruce Croft, Two-stage learning to rank for information retrieval, In proceedings of ECIR, 2013 </a:t>
            </a:r>
          </a:p>
          <a:p>
            <a:pPr marL="0" indent="0">
              <a:buNone/>
            </a:pPr>
            <a:endParaRPr lang="en-US" dirty="0"/>
          </a:p>
        </p:txBody>
      </p:sp>
    </p:spTree>
    <p:extLst>
      <p:ext uri="{BB962C8B-B14F-4D97-AF65-F5344CB8AC3E}">
        <p14:creationId xmlns:p14="http://schemas.microsoft.com/office/powerpoint/2010/main" val="142115388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3"/>
          </p:nvPr>
        </p:nvSpPr>
        <p:spPr/>
        <p:txBody>
          <a:bodyPr>
            <a:normAutofit fontScale="40000" lnSpcReduction="20000"/>
          </a:bodyPr>
          <a:lstStyle/>
          <a:p>
            <a:pPr marL="0" indent="0">
              <a:buNone/>
            </a:pPr>
            <a:r>
              <a:rPr lang="en-US" dirty="0"/>
              <a:t>[KA08] </a:t>
            </a:r>
            <a:r>
              <a:rPr lang="en-US" dirty="0" err="1"/>
              <a:t>Giridhar</a:t>
            </a:r>
            <a:r>
              <a:rPr lang="en-US" dirty="0"/>
              <a:t> Kumaran and James Allan. Effective and Efficient User Interaction for Long Queries. In Proc. of the 31st Annual Intl. ACM SIGIR Conf. on Research and Development in Information Retrieval (SIGIR), pages 11-18, 2008. </a:t>
            </a:r>
          </a:p>
          <a:p>
            <a:pPr marL="0" indent="0">
              <a:buNone/>
            </a:pPr>
            <a:r>
              <a:rPr lang="en-US" dirty="0"/>
              <a:t>[KC09] </a:t>
            </a:r>
            <a:r>
              <a:rPr lang="en-US" dirty="0" err="1"/>
              <a:t>Giridhar</a:t>
            </a:r>
            <a:r>
              <a:rPr lang="en-US" dirty="0"/>
              <a:t> Kumaran and </a:t>
            </a:r>
            <a:r>
              <a:rPr lang="en-US" dirty="0" err="1"/>
              <a:t>Vitor</a:t>
            </a:r>
            <a:r>
              <a:rPr lang="en-US" dirty="0"/>
              <a:t> R Carvalho. Reducing Long Queries using Query Quality Predictors. In Proc. of the 32nd Intl. ACM SIGIR Conf. on Research and Development in Information Retrieval (SIGIR), pages 564-571, 2009. </a:t>
            </a:r>
          </a:p>
          <a:p>
            <a:pPr marL="0" indent="0">
              <a:buNone/>
            </a:pPr>
            <a:r>
              <a:rPr lang="en-US" dirty="0"/>
              <a:t>[LAC09] Matthew Lease, James Allan, and W Bruce Croft. Regression Rank: Learning to Meet the Opportunity of Descriptive Queries. In Proc. of the 31th European Conf. on IR Research on Advances in Information Retrieval (ECIR), pages 90-101, 2009. </a:t>
            </a:r>
          </a:p>
          <a:p>
            <a:pPr marL="0" indent="0">
              <a:buNone/>
            </a:pPr>
            <a:r>
              <a:rPr lang="en-US" dirty="0"/>
              <a:t>[LC03] Victor </a:t>
            </a:r>
            <a:r>
              <a:rPr lang="en-US" dirty="0" err="1"/>
              <a:t>Lavrenko</a:t>
            </a:r>
            <a:r>
              <a:rPr lang="en-US" dirty="0"/>
              <a:t> and W Bruce Croft. Relevance Models in Information Retrieval. In Language Modeling for Information Retrieval, pages 11-56. Springer, 2003. </a:t>
            </a:r>
          </a:p>
          <a:p>
            <a:pPr marL="0" indent="0">
              <a:buNone/>
            </a:pPr>
            <a:r>
              <a:rPr lang="en-US" dirty="0"/>
              <a:t>[LC12a] Chia-Jung Lee and W Bruce Croft. Generating Queries from User-Selected Text. In Proc. of the 4th Symposium on Information Interaction in Context, pages 100-109, 2012. </a:t>
            </a:r>
          </a:p>
          <a:p>
            <a:pPr marL="0" indent="0">
              <a:buNone/>
            </a:pPr>
            <a:r>
              <a:rPr lang="en-US" dirty="0"/>
              <a:t>[LC12b] Chee Wee Leong and </a:t>
            </a:r>
            <a:r>
              <a:rPr lang="en-US" dirty="0" err="1"/>
              <a:t>Silviu</a:t>
            </a:r>
            <a:r>
              <a:rPr lang="en-US" dirty="0"/>
              <a:t> </a:t>
            </a:r>
            <a:r>
              <a:rPr lang="en-US" dirty="0" err="1"/>
              <a:t>Cucerzan</a:t>
            </a:r>
            <a:r>
              <a:rPr lang="en-US" dirty="0"/>
              <a:t>. Supporting Factual Statements with Evidence from the Web. In Proc. of the 21st ACM Intl. Conf. on Information and Knowledge Management (CIKM), pages 11531162, 2012. </a:t>
            </a:r>
          </a:p>
          <a:p>
            <a:pPr marL="0" indent="0">
              <a:buNone/>
            </a:pPr>
            <a:r>
              <a:rPr lang="en-US" dirty="0"/>
              <a:t>[LCKC09] Chia-Jung Lee, </a:t>
            </a:r>
            <a:r>
              <a:rPr lang="en-US" dirty="0" err="1"/>
              <a:t>Ruey</a:t>
            </a:r>
            <a:r>
              <a:rPr lang="en-US" dirty="0"/>
              <a:t>-Cheng Chen, Shao-Hang Kao, and Pu-Jen Cheng. A Term Dependency-based Approach for Query Terms Ranking. In Proc. of the 18th ACM Conf. on Information and Knowledge Management (CIKM), pages 1267-1276, 2009. </a:t>
            </a:r>
          </a:p>
          <a:p>
            <a:pPr marL="0" indent="0">
              <a:buNone/>
            </a:pPr>
            <a:r>
              <a:rPr lang="en-US" dirty="0"/>
              <a:t>[Lea09] Matthew Lease. An Improved Markov Random Field Model for Supporting Verbose Queries. In Proc. of the 32nd Intl. ACM SIGIR Conf. on Research and Development in Information Retrieval (SIGIR), pages 476-483, 2009. </a:t>
            </a:r>
          </a:p>
          <a:p>
            <a:pPr marL="0" indent="0">
              <a:buNone/>
            </a:pPr>
            <a:r>
              <a:rPr lang="en-US" dirty="0"/>
              <a:t>[Lee10] </a:t>
            </a:r>
            <a:r>
              <a:rPr lang="en-US" dirty="0" err="1"/>
              <a:t>Jin</a:t>
            </a:r>
            <a:r>
              <a:rPr lang="en-US" dirty="0"/>
              <a:t> Ha Lee. Analysis of User Needs and Information Features in Natural Language Queries seeking Music Information. Journal of the American Society for Information Science and Technology (JASIST), 61(5):1025-1045, 2010. </a:t>
            </a:r>
          </a:p>
          <a:p>
            <a:pPr marL="0" indent="0">
              <a:buNone/>
            </a:pPr>
            <a:r>
              <a:rPr lang="en-US" dirty="0"/>
              <a:t>[LH99] Tessa Lau and Eric Horvitz. Patterns of Search: Analyzing and Modeling Web Query Refinement. In Proc. of the 7th Intl. Conf. on User Modeling (UM), pages 119-128, 1999. </a:t>
            </a:r>
            <a:endParaRPr lang="en-US" dirty="0" smtClean="0"/>
          </a:p>
          <a:p>
            <a:pPr>
              <a:buNone/>
            </a:pPr>
            <a:r>
              <a:rPr lang="en-US" dirty="0" smtClean="0"/>
              <a:t>[LI12] Li et al., QRU-1: A Public Dataset for Promoting Query Representation and Understanding Research, In </a:t>
            </a:r>
          </a:p>
          <a:p>
            <a:pPr>
              <a:buNone/>
            </a:pPr>
            <a:r>
              <a:rPr lang="en-US" dirty="0" smtClean="0"/>
              <a:t>proceedings of the Workshop on Web Search Click Data at WSDM 2012</a:t>
            </a:r>
          </a:p>
          <a:p>
            <a:pPr marL="0" indent="0">
              <a:buNone/>
            </a:pPr>
            <a:r>
              <a:rPr lang="en-US" dirty="0" smtClean="0"/>
              <a:t>[</a:t>
            </a:r>
            <a:r>
              <a:rPr lang="en-US" dirty="0"/>
              <a:t>LIU08] Tie-Yan Liu Learning to Rank for Information Retrieval, Tutorial at SIGIR 2008</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5264909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3"/>
          </p:nvPr>
        </p:nvSpPr>
        <p:spPr/>
        <p:txBody>
          <a:bodyPr>
            <a:normAutofit fontScale="40000" lnSpcReduction="20000"/>
          </a:bodyPr>
          <a:lstStyle/>
          <a:p>
            <a:pPr marL="0" indent="0">
              <a:buNone/>
            </a:pPr>
            <a:r>
              <a:rPr lang="en-US" dirty="0"/>
              <a:t>[LLCC09] Chia-Jung Lee, Yi-Chun Lin, </a:t>
            </a:r>
            <a:r>
              <a:rPr lang="en-US" dirty="0" err="1"/>
              <a:t>Ruey</a:t>
            </a:r>
            <a:r>
              <a:rPr lang="en-US" dirty="0"/>
              <a:t>-Cheng Chen, and Pu-Jen Cheng. Selecting Effective Terms for Query Formulation. In Proc. of the 5th Asia Information Retrieval Symposium on Information Retrieval Technology (AIRS), pages 168-180, 2009. </a:t>
            </a:r>
          </a:p>
          <a:p>
            <a:pPr marL="0" indent="0">
              <a:buNone/>
            </a:pPr>
            <a:r>
              <a:rPr lang="en-US" dirty="0"/>
              <a:t>[LO08] Christina </a:t>
            </a:r>
            <a:r>
              <a:rPr lang="en-US" dirty="0" err="1"/>
              <a:t>Lioma</a:t>
            </a:r>
            <a:r>
              <a:rPr lang="en-US" dirty="0"/>
              <a:t> and </a:t>
            </a:r>
            <a:r>
              <a:rPr lang="en-US" dirty="0" err="1"/>
              <a:t>Iadh</a:t>
            </a:r>
            <a:r>
              <a:rPr lang="en-US" dirty="0"/>
              <a:t> </a:t>
            </a:r>
            <a:r>
              <a:rPr lang="en-US" dirty="0" err="1"/>
              <a:t>Ounis</a:t>
            </a:r>
            <a:r>
              <a:rPr lang="en-US" dirty="0"/>
              <a:t>. A Syntactically-based Query Reformulation Technique for Information Retrieval. Information processing &amp; management (IPM), 44(1):143-162, 2008</a:t>
            </a:r>
            <a:r>
              <a:rPr lang="en-US" dirty="0" smtClean="0"/>
              <a:t>.</a:t>
            </a:r>
          </a:p>
          <a:p>
            <a:pPr marL="0" indent="0">
              <a:buNone/>
            </a:pPr>
            <a:r>
              <a:rPr lang="en-US" dirty="0"/>
              <a:t>[LU2009] Lu et al., Improving Web Search Relevance with Semantic Features, In proceedings of EMNLP, </a:t>
            </a:r>
            <a:r>
              <a:rPr lang="en-US" dirty="0" smtClean="0"/>
              <a:t>2009 </a:t>
            </a:r>
            <a:endParaRPr lang="en-US" dirty="0"/>
          </a:p>
          <a:p>
            <a:pPr marL="0" indent="0">
              <a:buNone/>
            </a:pPr>
            <a:r>
              <a:rPr lang="en-US" dirty="0"/>
              <a:t>[LYJ06] </a:t>
            </a:r>
            <a:r>
              <a:rPr lang="en-US" dirty="0" err="1"/>
              <a:t>Yunyao</a:t>
            </a:r>
            <a:r>
              <a:rPr lang="en-US" dirty="0"/>
              <a:t> Li, </a:t>
            </a:r>
            <a:r>
              <a:rPr lang="en-US" dirty="0" err="1"/>
              <a:t>Huahai</a:t>
            </a:r>
            <a:r>
              <a:rPr lang="en-US" dirty="0"/>
              <a:t> Yang, and HV </a:t>
            </a:r>
            <a:r>
              <a:rPr lang="en-US" dirty="0" err="1"/>
              <a:t>Jagadish</a:t>
            </a:r>
            <a:r>
              <a:rPr lang="en-US" dirty="0"/>
              <a:t>. Constructing a Generic Natural Language Interface for an XML Database. In Proc. of the 2006 Conf. on Advances in Database Technology (EDBT), pages 737-754, 2006. </a:t>
            </a:r>
          </a:p>
          <a:p>
            <a:pPr marL="0" indent="0">
              <a:buNone/>
            </a:pPr>
            <a:r>
              <a:rPr lang="en-US" dirty="0"/>
              <a:t>[MC05] Donald Metzler and W. Bruce Croft. A Markov Random Field Model for Term Dependencies. In Proc. of the 28th Annual Intl. ACM SIGIR Conf. on Research and Development in Information Retrieval (SIGIR), pages 472-479, 2005. </a:t>
            </a:r>
          </a:p>
          <a:p>
            <a:pPr marL="0" indent="0">
              <a:buNone/>
            </a:pPr>
            <a:r>
              <a:rPr lang="en-US" dirty="0"/>
              <a:t>[MC07] Donald Metzler and W Bruce Croft. Latent Concept Expansion using Markov Random Fields. In Proc. of the 30th Annual Intl. ACM SIGIR Conf. on Research and Development in Information Retrieval (SIGIR), pages 311-318, 2007. </a:t>
            </a:r>
          </a:p>
          <a:p>
            <a:pPr marL="0" indent="0">
              <a:buNone/>
            </a:pPr>
            <a:r>
              <a:rPr lang="en-US" dirty="0"/>
              <a:t>[MC13] K Tamsin Maxwell and W Bruce Croft. Compact Query Term Selection using Topically Related Text. In Proc. of the 36th Intl. ACM SIGIR Conf. on Research and Development in Information Retrieval (SIGIR), pages 583-592, 2013. </a:t>
            </a:r>
          </a:p>
          <a:p>
            <a:pPr marL="0" indent="0">
              <a:buNone/>
            </a:pPr>
            <a:r>
              <a:rPr lang="en-US" dirty="0"/>
              <a:t>[MSRG+11] Nikita Mishra, </a:t>
            </a:r>
            <a:r>
              <a:rPr lang="en-US" dirty="0" err="1"/>
              <a:t>Rishiraj</a:t>
            </a:r>
            <a:r>
              <a:rPr lang="en-US" dirty="0"/>
              <a:t> </a:t>
            </a:r>
            <a:r>
              <a:rPr lang="en-US" dirty="0" err="1"/>
              <a:t>Saha</a:t>
            </a:r>
            <a:r>
              <a:rPr lang="en-US" dirty="0"/>
              <a:t> Roy, </a:t>
            </a:r>
            <a:r>
              <a:rPr lang="en-US" dirty="0" err="1"/>
              <a:t>Niloy</a:t>
            </a:r>
            <a:r>
              <a:rPr lang="en-US" dirty="0"/>
              <a:t> </a:t>
            </a:r>
            <a:r>
              <a:rPr lang="en-US" dirty="0" err="1"/>
              <a:t>Ganguly</a:t>
            </a:r>
            <a:r>
              <a:rPr lang="en-US" dirty="0"/>
              <a:t>, </a:t>
            </a:r>
            <a:r>
              <a:rPr lang="en-US" dirty="0" err="1"/>
              <a:t>Srivatsan</a:t>
            </a:r>
            <a:r>
              <a:rPr lang="en-US" dirty="0"/>
              <a:t> </a:t>
            </a:r>
            <a:r>
              <a:rPr lang="en-US" dirty="0" err="1"/>
              <a:t>Laxman</a:t>
            </a:r>
            <a:r>
              <a:rPr lang="en-US" dirty="0"/>
              <a:t>, and Monojit Choudhury. Unsupervised Query Segmentation using Only Query Logs. In Proc. of the 20th Intl. Conf. on World Wide Web (WWW), pages 91-92, 2011. </a:t>
            </a:r>
          </a:p>
          <a:p>
            <a:pPr marL="0" indent="0">
              <a:buNone/>
            </a:pPr>
            <a:r>
              <a:rPr lang="en-US" dirty="0"/>
              <a:t>[PALL07] </a:t>
            </a:r>
            <a:r>
              <a:rPr lang="en-US" dirty="0" err="1"/>
              <a:t>Fuchun</a:t>
            </a:r>
            <a:r>
              <a:rPr lang="en-US" dirty="0"/>
              <a:t> Peng, </a:t>
            </a:r>
            <a:r>
              <a:rPr lang="en-US" dirty="0" err="1"/>
              <a:t>Nawaaz</a:t>
            </a:r>
            <a:r>
              <a:rPr lang="en-US" dirty="0"/>
              <a:t> Ahmed, Xin Li, and </a:t>
            </a:r>
            <a:r>
              <a:rPr lang="en-US" dirty="0" err="1"/>
              <a:t>Yumao</a:t>
            </a:r>
            <a:r>
              <a:rPr lang="en-US" dirty="0"/>
              <a:t> Lu. Context Sensitive Stemming for Web Search. In Proc. of the 30th Annual Intl. ACM SIGIR Conf. on Research and Development in Information Retrieval (SIGIR), pages 639-646, 2007. </a:t>
            </a:r>
          </a:p>
          <a:p>
            <a:pPr marL="0" indent="0">
              <a:buNone/>
            </a:pPr>
            <a:r>
              <a:rPr lang="en-US" dirty="0"/>
              <a:t>[PBW07] Nina </a:t>
            </a:r>
            <a:r>
              <a:rPr lang="en-US" dirty="0" err="1"/>
              <a:t>Phan</a:t>
            </a:r>
            <a:r>
              <a:rPr lang="en-US" dirty="0"/>
              <a:t>, Peter Bailey, and Ross Wilkinson. Understanding the Relationship of Information Need Specificity to Search Query Length. In Proc. of the 30th Annual Intl. ACM SIGIR Conf. on Research and Development in Information Retrieval (SIGIR), pages 709-710, 2007. </a:t>
            </a:r>
          </a:p>
          <a:p>
            <a:pPr marL="0" indent="0">
              <a:buNone/>
            </a:pPr>
            <a:r>
              <a:rPr lang="en-US" dirty="0"/>
              <a:t>[PC98] Jay M Ponte and W Bruce Croft. A Language Modeling Approach to Information Retrieval. In Proc. of the 21st Annual Intl. ACM SIGIR Conf. on Research and Development in Information Retrieval (SIGIR), pages 275-281, 1998. </a:t>
            </a:r>
          </a:p>
          <a:p>
            <a:pPr marL="0" indent="0">
              <a:buNone/>
            </a:pPr>
            <a:endParaRPr lang="en-US" dirty="0"/>
          </a:p>
        </p:txBody>
      </p:sp>
    </p:spTree>
    <p:extLst>
      <p:ext uri="{BB962C8B-B14F-4D97-AF65-F5344CB8AC3E}">
        <p14:creationId xmlns:p14="http://schemas.microsoft.com/office/powerpoint/2010/main" val="238071191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3"/>
          </p:nvPr>
        </p:nvSpPr>
        <p:spPr/>
        <p:txBody>
          <a:bodyPr>
            <a:normAutofit fontScale="40000" lnSpcReduction="20000"/>
          </a:bodyPr>
          <a:lstStyle/>
          <a:p>
            <a:pPr marL="0" indent="0">
              <a:buNone/>
            </a:pPr>
            <a:r>
              <a:rPr lang="en-US" dirty="0"/>
              <a:t>[PC10] Jae Hyun Park and W Bruce Croft. Query Term Ranking based on Dependency Parsing of Verbose Queries. In Proc. of the 33rd Intl. ACM SIGIR Conf. on Research and Development in Information Retrieval (SIGIR), pages 829-830, 2010. </a:t>
            </a:r>
          </a:p>
          <a:p>
            <a:pPr marL="0" indent="0">
              <a:buNone/>
            </a:pPr>
            <a:r>
              <a:rPr lang="en-US" dirty="0"/>
              <a:t>[PCS11] Jae Hyun Park, W Bruce Croft, and David A Smith. A Quasi-Synchronous Dependence Model for Information Retrieval. In Proc. of the 20th ACM Intl. Conf. on Information and Knowledge Management (CIKM), pages 17-26, 2011. </a:t>
            </a:r>
          </a:p>
          <a:p>
            <a:pPr marL="0" indent="0">
              <a:buNone/>
            </a:pPr>
            <a:r>
              <a:rPr lang="en-US" dirty="0"/>
              <a:t>[PO14] </a:t>
            </a:r>
            <a:r>
              <a:rPr lang="en-US" dirty="0" err="1"/>
              <a:t>Jiaul</a:t>
            </a:r>
            <a:r>
              <a:rPr lang="en-US" dirty="0"/>
              <a:t> H. Paik and Douglas W. </a:t>
            </a:r>
            <a:r>
              <a:rPr lang="en-US" dirty="0" err="1"/>
              <a:t>Oard</a:t>
            </a:r>
            <a:r>
              <a:rPr lang="en-US" dirty="0"/>
              <a:t>. A Fixed-Point Method for Weighting Terms in Verbose Informational Queries. In Proc. of the 23rd ACM Conf. on Information and Knowledge Management (CIKM), pages 131-140, 2014. </a:t>
            </a:r>
          </a:p>
          <a:p>
            <a:pPr marL="0" indent="0">
              <a:buNone/>
            </a:pPr>
            <a:r>
              <a:rPr lang="en-US" dirty="0"/>
              <a:t>[PSAH13] Nish Parikh, Prasad Sriram, and Mohammad Al Hasan. On Segmentation of E-Commerce Queries. In Proc. of the 22nd ACM Intl. Conf. on Information and Knowledge Management (CIKM), pages 1137-1146, 2013. </a:t>
            </a:r>
          </a:p>
          <a:p>
            <a:pPr marL="0" indent="0">
              <a:buNone/>
            </a:pPr>
            <a:r>
              <a:rPr lang="en-US" dirty="0"/>
              <a:t>[RMB03] Knut </a:t>
            </a:r>
            <a:r>
              <a:rPr lang="en-US" dirty="0" err="1"/>
              <a:t>Magne</a:t>
            </a:r>
            <a:r>
              <a:rPr lang="en-US" dirty="0"/>
              <a:t> </a:t>
            </a:r>
            <a:r>
              <a:rPr lang="en-US" dirty="0" err="1"/>
              <a:t>Risvik</a:t>
            </a:r>
            <a:r>
              <a:rPr lang="en-US" dirty="0"/>
              <a:t>, Tomasz </a:t>
            </a:r>
            <a:r>
              <a:rPr lang="en-US" dirty="0" err="1"/>
              <a:t>Mikolajewski</a:t>
            </a:r>
            <a:r>
              <a:rPr lang="en-US" dirty="0"/>
              <a:t>, and Peter </a:t>
            </a:r>
            <a:r>
              <a:rPr lang="en-US" dirty="0" err="1"/>
              <a:t>Boros</a:t>
            </a:r>
            <a:r>
              <a:rPr lang="en-US" dirty="0"/>
              <a:t>. Query Segmentation for Web Search. In Proc. of the 12th Intl. Conf. on World Wide Web (WWW), 2003. </a:t>
            </a:r>
          </a:p>
          <a:p>
            <a:pPr marL="0" indent="0">
              <a:buNone/>
            </a:pPr>
            <a:r>
              <a:rPr lang="en-US" dirty="0"/>
              <a:t>[SKK10] Krysta M. </a:t>
            </a:r>
            <a:r>
              <a:rPr lang="en-US" dirty="0" err="1"/>
              <a:t>Svore</a:t>
            </a:r>
            <a:r>
              <a:rPr lang="en-US" dirty="0"/>
              <a:t>, </a:t>
            </a:r>
            <a:r>
              <a:rPr lang="en-US" dirty="0" err="1"/>
              <a:t>Pallika</a:t>
            </a:r>
            <a:r>
              <a:rPr lang="en-US" dirty="0"/>
              <a:t> H. </a:t>
            </a:r>
            <a:r>
              <a:rPr lang="en-US" dirty="0" err="1"/>
              <a:t>Kanani</a:t>
            </a:r>
            <a:r>
              <a:rPr lang="en-US" dirty="0"/>
              <a:t>, and </a:t>
            </a:r>
            <a:r>
              <a:rPr lang="en-US" dirty="0" err="1"/>
              <a:t>Nazan</a:t>
            </a:r>
            <a:r>
              <a:rPr lang="en-US" dirty="0"/>
              <a:t> Khan. How Good is a Span of Terms?: Exploiting Proximity to Improve Web Retrieval. In Proc. of the 33rd Annual Intl. ACM SIGIR Conf. on Research and Development in Information Retrieval (SIGIR), pages 154-161, 2010. </a:t>
            </a:r>
          </a:p>
          <a:p>
            <a:pPr marL="0" indent="0">
              <a:buNone/>
            </a:pPr>
            <a:r>
              <a:rPr lang="en-US" dirty="0"/>
              <a:t>[SPS12] </a:t>
            </a:r>
            <a:r>
              <a:rPr lang="en-US" dirty="0" err="1"/>
              <a:t>Gyanit</a:t>
            </a:r>
            <a:r>
              <a:rPr lang="en-US" dirty="0"/>
              <a:t> Singh, Nish Parikh, and Neel </a:t>
            </a:r>
            <a:r>
              <a:rPr lang="en-US" dirty="0" err="1"/>
              <a:t>Sundaresan</a:t>
            </a:r>
            <a:r>
              <a:rPr lang="en-US" dirty="0"/>
              <a:t>. Rewriting Null E-Commerce Queries to Recommend Products. In Proc. of the 21st Intl. Conf. Companion on World Wide Web (WWW), pages 73-82, 2012. </a:t>
            </a:r>
          </a:p>
          <a:p>
            <a:pPr marL="0" indent="0">
              <a:buNone/>
            </a:pPr>
            <a:r>
              <a:rPr lang="en-US" dirty="0"/>
              <a:t>[SSSC11] Daniel Sheldon, </a:t>
            </a:r>
            <a:r>
              <a:rPr lang="en-US" dirty="0" err="1"/>
              <a:t>Milad</a:t>
            </a:r>
            <a:r>
              <a:rPr lang="en-US" dirty="0"/>
              <a:t> </a:t>
            </a:r>
            <a:r>
              <a:rPr lang="en-US" dirty="0" err="1"/>
              <a:t>Shokouhi</a:t>
            </a:r>
            <a:r>
              <a:rPr lang="en-US" dirty="0"/>
              <a:t>, Martin </a:t>
            </a:r>
            <a:r>
              <a:rPr lang="en-US" dirty="0" err="1"/>
              <a:t>Szummer</a:t>
            </a:r>
            <a:r>
              <a:rPr lang="en-US" dirty="0"/>
              <a:t>, and Nick </a:t>
            </a:r>
            <a:r>
              <a:rPr lang="en-US" dirty="0" err="1"/>
              <a:t>Craswell</a:t>
            </a:r>
            <a:r>
              <a:rPr lang="en-US" dirty="0"/>
              <a:t>. </a:t>
            </a:r>
            <a:r>
              <a:rPr lang="en-US" dirty="0" err="1"/>
              <a:t>LambdaMerge</a:t>
            </a:r>
            <a:r>
              <a:rPr lang="en-US" dirty="0"/>
              <a:t>: Merging the Results of Query Reformulations. In Proc. of the 4th ACM Intl. Conf. on Web Search and Data Mining (WSDM), pages 795-804, 2011. </a:t>
            </a:r>
          </a:p>
          <a:p>
            <a:pPr marL="0" indent="0">
              <a:buNone/>
            </a:pPr>
            <a:r>
              <a:rPr lang="en-US" dirty="0"/>
              <a:t>[TP08] Bin Tan and </a:t>
            </a:r>
            <a:r>
              <a:rPr lang="en-US" dirty="0" err="1"/>
              <a:t>Fuchun</a:t>
            </a:r>
            <a:r>
              <a:rPr lang="en-US" dirty="0"/>
              <a:t> Peng. Unsupervised Query Segmentation using Generative Language Models and Wikipedia. In Proc. of the 17th Intl. Conf. on World Wide Web (WWW), pages 347-356, 2008. </a:t>
            </a:r>
          </a:p>
          <a:p>
            <a:pPr marL="0" indent="0">
              <a:buNone/>
            </a:pPr>
            <a:r>
              <a:rPr lang="en-US" dirty="0"/>
              <a:t>[WZ08] </a:t>
            </a:r>
            <a:r>
              <a:rPr lang="en-US" dirty="0" err="1"/>
              <a:t>Xuanhui</a:t>
            </a:r>
            <a:r>
              <a:rPr lang="en-US" dirty="0"/>
              <a:t> Wang and </a:t>
            </a:r>
            <a:r>
              <a:rPr lang="en-US" dirty="0" err="1"/>
              <a:t>ChengXiang</a:t>
            </a:r>
            <a:r>
              <a:rPr lang="en-US" dirty="0"/>
              <a:t> </a:t>
            </a:r>
            <a:r>
              <a:rPr lang="en-US" dirty="0" err="1"/>
              <a:t>Zhai</a:t>
            </a:r>
            <a:r>
              <a:rPr lang="en-US" dirty="0"/>
              <a:t>. Mining Term Association Patterns from Search Logs for Effective Query Reformulation. In Proc. of the 17th ACM Conf. on Information and Knowledge Management (CIKM), pages 479-488, 2008. </a:t>
            </a:r>
          </a:p>
          <a:p>
            <a:pPr marL="0" indent="0">
              <a:buNone/>
            </a:pPr>
            <a:endParaRPr lang="en-US" dirty="0"/>
          </a:p>
        </p:txBody>
      </p:sp>
    </p:spTree>
    <p:extLst>
      <p:ext uri="{BB962C8B-B14F-4D97-AF65-F5344CB8AC3E}">
        <p14:creationId xmlns:p14="http://schemas.microsoft.com/office/powerpoint/2010/main" val="203337412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3"/>
          </p:nvPr>
        </p:nvSpPr>
        <p:spPr/>
        <p:txBody>
          <a:bodyPr>
            <a:normAutofit fontScale="40000" lnSpcReduction="20000"/>
          </a:bodyPr>
          <a:lstStyle/>
          <a:p>
            <a:pPr marL="0" indent="0">
              <a:buNone/>
            </a:pPr>
            <a:r>
              <a:rPr lang="en-US" dirty="0"/>
              <a:t>[XC11] </a:t>
            </a:r>
            <a:r>
              <a:rPr lang="en-US" dirty="0" err="1"/>
              <a:t>Xiaobing</a:t>
            </a:r>
            <a:r>
              <a:rPr lang="en-US" dirty="0"/>
              <a:t> </a:t>
            </a:r>
            <a:r>
              <a:rPr lang="en-US" dirty="0" err="1"/>
              <a:t>Xue</a:t>
            </a:r>
            <a:r>
              <a:rPr lang="en-US" dirty="0"/>
              <a:t> and W Bruce Croft. Modeling Subset Distributions for Verbose Queries. In Proc. of the 34th Intl. ACM SIGIR Conf. on Research and Development in Information Retrieval (SIGIR), pages 1133-1134, 2011. </a:t>
            </a:r>
          </a:p>
          <a:p>
            <a:pPr marL="0" indent="0">
              <a:buNone/>
            </a:pPr>
            <a:r>
              <a:rPr lang="en-US" dirty="0"/>
              <a:t>[XC12] </a:t>
            </a:r>
            <a:r>
              <a:rPr lang="en-US" dirty="0" err="1"/>
              <a:t>Xiaobing</a:t>
            </a:r>
            <a:r>
              <a:rPr lang="en-US" dirty="0"/>
              <a:t> </a:t>
            </a:r>
            <a:r>
              <a:rPr lang="en-US" dirty="0" err="1"/>
              <a:t>Xue</a:t>
            </a:r>
            <a:r>
              <a:rPr lang="en-US" dirty="0"/>
              <a:t> and W Bruce Croft. Generating Reformulation Trees for Complex Queries. In Proc. of the 35th Intl. ACM SIGIR Conf. on Research and Development in Information Retrieval (SIGIR), pages 525-534, 2012. </a:t>
            </a:r>
          </a:p>
          <a:p>
            <a:pPr marL="0" indent="0">
              <a:buNone/>
            </a:pPr>
            <a:r>
              <a:rPr lang="en-US" dirty="0"/>
              <a:t>[XHC10] </a:t>
            </a:r>
            <a:r>
              <a:rPr lang="en-US" dirty="0" err="1"/>
              <a:t>Xiaobing</a:t>
            </a:r>
            <a:r>
              <a:rPr lang="en-US" dirty="0"/>
              <a:t> </a:t>
            </a:r>
            <a:r>
              <a:rPr lang="en-US" dirty="0" err="1"/>
              <a:t>Xue</a:t>
            </a:r>
            <a:r>
              <a:rPr lang="en-US" dirty="0"/>
              <a:t>, Samuel Huston, and W Bruce Croft. Improving Verbose Queries using Subset Distribution. In Proc. of the 19th ACM Intl. Conf. on Information and Knowledge Management (CIKM), pages 1059-1068, 2010. </a:t>
            </a:r>
          </a:p>
          <a:p>
            <a:pPr marL="0" indent="0">
              <a:buNone/>
            </a:pPr>
            <a:r>
              <a:rPr lang="en-US" dirty="0"/>
              <a:t>[XJC08] </a:t>
            </a:r>
            <a:r>
              <a:rPr lang="en-US" dirty="0" err="1"/>
              <a:t>Xiaobing</a:t>
            </a:r>
            <a:r>
              <a:rPr lang="en-US" dirty="0"/>
              <a:t> </a:t>
            </a:r>
            <a:r>
              <a:rPr lang="en-US" dirty="0" err="1"/>
              <a:t>Xue</a:t>
            </a:r>
            <a:r>
              <a:rPr lang="en-US" dirty="0"/>
              <a:t>, </a:t>
            </a:r>
            <a:r>
              <a:rPr lang="en-US" dirty="0" err="1"/>
              <a:t>Jiwoon</a:t>
            </a:r>
            <a:r>
              <a:rPr lang="en-US" dirty="0"/>
              <a:t> </a:t>
            </a:r>
            <a:r>
              <a:rPr lang="en-US" dirty="0" err="1"/>
              <a:t>Jeon</a:t>
            </a:r>
            <a:r>
              <a:rPr lang="en-US" dirty="0"/>
              <a:t>, and W. Bruce Croft. Retrieval Models for Question and Answer Archives. In Proc. of the 31st Annual Intl. ACM SIGIR Conf. on Research and Development in Information Retrieval (SIGIR), pages 475-482, 2008. </a:t>
            </a:r>
          </a:p>
          <a:p>
            <a:pPr marL="0" indent="0">
              <a:buNone/>
            </a:pPr>
            <a:r>
              <a:rPr lang="en-US" dirty="0"/>
              <a:t>[XTJL12] </a:t>
            </a:r>
            <a:r>
              <a:rPr lang="en-US" dirty="0" err="1"/>
              <a:t>Xiaobing</a:t>
            </a:r>
            <a:r>
              <a:rPr lang="en-US" dirty="0"/>
              <a:t> </a:t>
            </a:r>
            <a:r>
              <a:rPr lang="en-US" dirty="0" err="1"/>
              <a:t>Xue</a:t>
            </a:r>
            <a:r>
              <a:rPr lang="en-US" dirty="0"/>
              <a:t>, Yu Tao, </a:t>
            </a:r>
            <a:r>
              <a:rPr lang="en-US" dirty="0" err="1"/>
              <a:t>Daxin</a:t>
            </a:r>
            <a:r>
              <a:rPr lang="en-US" dirty="0"/>
              <a:t> Jiang, and Hang Li. Automatically Mining Question Reformulation Patterns from Search Log Data. In Proc. of the 50th Annual Meeting of the Association for Computational Linguistics (ACL), pages 187-192, 2012. </a:t>
            </a:r>
            <a:endParaRPr lang="en-US" dirty="0" smtClean="0"/>
          </a:p>
          <a:p>
            <a:pPr>
              <a:buNone/>
            </a:pPr>
            <a:r>
              <a:rPr lang="en-US" dirty="0" smtClean="0"/>
              <a:t>[XU09] </a:t>
            </a:r>
            <a:r>
              <a:rPr lang="en-US" dirty="0" err="1" smtClean="0"/>
              <a:t>Xu</a:t>
            </a:r>
            <a:r>
              <a:rPr lang="en-US" dirty="0" smtClean="0"/>
              <a:t> et al., Query Dependent Pseudo-Relevance Feedback based on Wikipedia, In Proc. of SIGIR, 2009</a:t>
            </a:r>
          </a:p>
          <a:p>
            <a:pPr marL="0" indent="0">
              <a:buNone/>
            </a:pPr>
            <a:r>
              <a:rPr lang="en-US" dirty="0" smtClean="0"/>
              <a:t>[</a:t>
            </a:r>
            <a:r>
              <a:rPr lang="en-US" dirty="0"/>
              <a:t>YM11] </a:t>
            </a:r>
            <a:r>
              <a:rPr lang="en-US" dirty="0" err="1"/>
              <a:t>Jeonghe</a:t>
            </a:r>
            <a:r>
              <a:rPr lang="en-US" dirty="0"/>
              <a:t> Yi and </a:t>
            </a:r>
            <a:r>
              <a:rPr lang="en-US" dirty="0" err="1"/>
              <a:t>Farzin</a:t>
            </a:r>
            <a:r>
              <a:rPr lang="en-US" dirty="0"/>
              <a:t> </a:t>
            </a:r>
            <a:r>
              <a:rPr lang="en-US" dirty="0" err="1"/>
              <a:t>Maghoul</a:t>
            </a:r>
            <a:r>
              <a:rPr lang="en-US" dirty="0"/>
              <a:t>. Mobile Search Pattern Evolution: The Trend and the Impact of Voice Queries. In Proc. of the 20th Intl. Conf. Companion on World Wide Web (WWW), pages 165-166, 2011. </a:t>
            </a:r>
          </a:p>
          <a:p>
            <a:pPr marL="0" indent="0">
              <a:buNone/>
            </a:pPr>
            <a:r>
              <a:rPr lang="en-US" dirty="0"/>
              <a:t>[YPSS14] </a:t>
            </a:r>
            <a:r>
              <a:rPr lang="en-US" dirty="0" err="1"/>
              <a:t>Bishan</a:t>
            </a:r>
            <a:r>
              <a:rPr lang="en-US" dirty="0"/>
              <a:t> Yang, Nish Parikh, </a:t>
            </a:r>
            <a:r>
              <a:rPr lang="en-US" dirty="0" err="1"/>
              <a:t>Gyanit</a:t>
            </a:r>
            <a:r>
              <a:rPr lang="en-US" dirty="0"/>
              <a:t> Singh, and Neel </a:t>
            </a:r>
            <a:r>
              <a:rPr lang="en-US" dirty="0" err="1"/>
              <a:t>Sundaresan</a:t>
            </a:r>
            <a:r>
              <a:rPr lang="en-US" dirty="0"/>
              <a:t>. A Study of Query Term Deletion Using Large-Scale E-commerce Search Logs. In Proc. of the 36th European Conf. on Information Retrieval (ECIR), pages 235-246, 2014. </a:t>
            </a:r>
          </a:p>
          <a:p>
            <a:pPr marL="0" indent="0">
              <a:buNone/>
            </a:pPr>
            <a:r>
              <a:rPr lang="en-US" dirty="0"/>
              <a:t>[ZC10] Le Zhao and Jamie Callan. Term Necessity Prediction. In Proc. of the 19th ACM Intl. Conf. on Information and Knowledge Management (CIKM), pages 259-268, 2010. </a:t>
            </a:r>
          </a:p>
          <a:p>
            <a:pPr marL="0" indent="0">
              <a:buNone/>
            </a:pPr>
            <a:r>
              <a:rPr lang="en-US" dirty="0"/>
              <a:t>[ZL01] </a:t>
            </a:r>
            <a:r>
              <a:rPr lang="en-US" dirty="0" err="1"/>
              <a:t>Chengxiang</a:t>
            </a:r>
            <a:r>
              <a:rPr lang="en-US" dirty="0"/>
              <a:t> </a:t>
            </a:r>
            <a:r>
              <a:rPr lang="en-US" dirty="0" err="1"/>
              <a:t>Zhai</a:t>
            </a:r>
            <a:r>
              <a:rPr lang="en-US" dirty="0"/>
              <a:t> and John Lafferty. A Study of Smoothing Methods for Language Models applied to Ad hoc Information Retrieval. In Proc. of the 24th Annual Intl. ACM SIGIR Conf. on Research and Development in Information Retrieval (SIGIR), pages 334-342, 2001. </a:t>
            </a:r>
          </a:p>
          <a:p>
            <a:pPr marL="0" indent="0">
              <a:buNone/>
            </a:pPr>
            <a:r>
              <a:rPr lang="en-US" dirty="0"/>
              <a:t>[ZL04] </a:t>
            </a:r>
            <a:r>
              <a:rPr lang="en-US" dirty="0" err="1"/>
              <a:t>Chengxiang</a:t>
            </a:r>
            <a:r>
              <a:rPr lang="en-US" dirty="0"/>
              <a:t> </a:t>
            </a:r>
            <a:r>
              <a:rPr lang="en-US" dirty="0" err="1"/>
              <a:t>Zhai</a:t>
            </a:r>
            <a:r>
              <a:rPr lang="en-US" dirty="0"/>
              <a:t> and John Lafferty. A Study of Smoothing Methods for Language Models applied to Information Retrieval. ACM Transactions on Information Systems (TOIS), 22(2):179-214, 2004.</a:t>
            </a:r>
          </a:p>
        </p:txBody>
      </p:sp>
    </p:spTree>
    <p:extLst>
      <p:ext uri="{BB962C8B-B14F-4D97-AF65-F5344CB8AC3E}">
        <p14:creationId xmlns:p14="http://schemas.microsoft.com/office/powerpoint/2010/main" val="1855164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User Interfaces</a:t>
            </a:r>
            <a:endParaRPr lang="en-US" dirty="0"/>
          </a:p>
        </p:txBody>
      </p:sp>
      <p:sp>
        <p:nvSpPr>
          <p:cNvPr id="3" name="Content Placeholder 2"/>
          <p:cNvSpPr>
            <a:spLocks noGrp="1"/>
          </p:cNvSpPr>
          <p:nvPr>
            <p:ph idx="13"/>
          </p:nvPr>
        </p:nvSpPr>
        <p:spPr>
          <a:xfrm>
            <a:off x="457200" y="1371601"/>
            <a:ext cx="8229600" cy="1524000"/>
          </a:xfrm>
        </p:spPr>
        <p:txBody>
          <a:bodyPr>
            <a:normAutofit fontScale="55000" lnSpcReduction="20000"/>
          </a:bodyPr>
          <a:lstStyle/>
          <a:p>
            <a:r>
              <a:rPr lang="en-US" dirty="0" smtClean="0"/>
              <a:t>Does the user interface result in longer/shorter queries?</a:t>
            </a:r>
          </a:p>
          <a:p>
            <a:r>
              <a:rPr lang="en-US" dirty="0" err="1" smtClean="0"/>
              <a:t>Franzen</a:t>
            </a:r>
            <a:r>
              <a:rPr lang="en-US" dirty="0" smtClean="0"/>
              <a:t> et al. found that </a:t>
            </a:r>
            <a:r>
              <a:rPr lang="en-US" dirty="0"/>
              <a:t>the apparent length of the query field has an effect </a:t>
            </a:r>
            <a:r>
              <a:rPr lang="en-US" dirty="0" smtClean="0"/>
              <a:t>on</a:t>
            </a:r>
            <a:r>
              <a:rPr lang="en-US" sz="4400" dirty="0"/>
              <a:t> </a:t>
            </a:r>
            <a:r>
              <a:rPr lang="en-US" dirty="0" smtClean="0"/>
              <a:t>the </a:t>
            </a:r>
            <a:r>
              <a:rPr lang="en-US" dirty="0"/>
              <a:t>length of the query users </a:t>
            </a:r>
            <a:r>
              <a:rPr lang="en-US" dirty="0" smtClean="0"/>
              <a:t>enter.</a:t>
            </a:r>
          </a:p>
          <a:p>
            <a:r>
              <a:rPr lang="en-US" dirty="0" err="1" smtClean="0"/>
              <a:t>Agapie</a:t>
            </a:r>
            <a:r>
              <a:rPr lang="en-US" dirty="0" smtClean="0"/>
              <a:t> et al. found that a halo with color change around the query field leads people to writing long queries.</a:t>
            </a:r>
          </a:p>
          <a:p>
            <a:endParaRPr lang="en-US" dirty="0" smtClean="0"/>
          </a:p>
          <a:p>
            <a:endParaRPr lang="en-US" dirty="0"/>
          </a:p>
        </p:txBody>
      </p:sp>
      <p:pic>
        <p:nvPicPr>
          <p:cNvPr id="6" name="Picture 5"/>
          <p:cNvPicPr/>
          <p:nvPr/>
        </p:nvPicPr>
        <p:blipFill>
          <a:blip r:embed="rId2" cstate="print"/>
          <a:stretch>
            <a:fillRect/>
          </a:stretch>
        </p:blipFill>
        <p:spPr>
          <a:xfrm>
            <a:off x="1907371" y="2743200"/>
            <a:ext cx="5168343" cy="3429000"/>
          </a:xfrm>
          <a:prstGeom prst="rect">
            <a:avLst/>
          </a:prstGeom>
        </p:spPr>
      </p:pic>
      <p:sp>
        <p:nvSpPr>
          <p:cNvPr id="7" name="Rectangle 6"/>
          <p:cNvSpPr/>
          <p:nvPr/>
        </p:nvSpPr>
        <p:spPr>
          <a:xfrm>
            <a:off x="7391400" y="76591"/>
            <a:ext cx="1633781" cy="369332"/>
          </a:xfrm>
          <a:prstGeom prst="rect">
            <a:avLst/>
          </a:prstGeom>
        </p:spPr>
        <p:txBody>
          <a:bodyPr wrap="none">
            <a:spAutoFit/>
          </a:bodyPr>
          <a:lstStyle/>
          <a:p>
            <a:r>
              <a:rPr lang="en-US" dirty="0">
                <a:solidFill>
                  <a:srgbClr val="0000FF"/>
                </a:solidFill>
                <a:latin typeface="CMR10"/>
              </a:rPr>
              <a:t>AGQ13</a:t>
            </a:r>
            <a:r>
              <a:rPr lang="en-US" dirty="0">
                <a:solidFill>
                  <a:srgbClr val="000000"/>
                </a:solidFill>
                <a:latin typeface="CMR10"/>
              </a:rPr>
              <a:t>, </a:t>
            </a:r>
            <a:r>
              <a:rPr lang="en-US" dirty="0">
                <a:solidFill>
                  <a:srgbClr val="0000FF"/>
                </a:solidFill>
                <a:latin typeface="CMR10"/>
              </a:rPr>
              <a:t>FK00</a:t>
            </a:r>
            <a:endParaRPr lang="en-US" dirty="0"/>
          </a:p>
        </p:txBody>
      </p:sp>
    </p:spTree>
    <p:extLst>
      <p:ext uri="{BB962C8B-B14F-4D97-AF65-F5344CB8AC3E}">
        <p14:creationId xmlns:p14="http://schemas.microsoft.com/office/powerpoint/2010/main" val="2763018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b="1" dirty="0">
                <a:solidFill>
                  <a:srgbClr val="7030A0"/>
                </a:solidFill>
              </a:rPr>
              <a:t>Techniques for Processing Verbose Web </a:t>
            </a:r>
            <a:r>
              <a:rPr lang="en-US" b="1" dirty="0" smtClean="0">
                <a:solidFill>
                  <a:srgbClr val="7030A0"/>
                </a:solidFill>
              </a:rPr>
              <a:t>Queries</a:t>
            </a:r>
          </a:p>
          <a:p>
            <a:pPr lvl="1"/>
            <a:r>
              <a:rPr lang="en-US" b="1" dirty="0" smtClean="0">
                <a:solidFill>
                  <a:srgbClr val="7030A0"/>
                </a:solidFill>
              </a:rPr>
              <a:t>Query </a:t>
            </a:r>
            <a:r>
              <a:rPr lang="en-US" b="1" dirty="0">
                <a:solidFill>
                  <a:srgbClr val="7030A0"/>
                </a:solidFill>
              </a:rPr>
              <a:t>Reduction </a:t>
            </a:r>
            <a:r>
              <a:rPr lang="en-US" b="1" dirty="0" smtClean="0">
                <a:solidFill>
                  <a:srgbClr val="7030A0"/>
                </a:solidFill>
              </a:rPr>
              <a:t>to a Single Sub-Query [50 min]</a:t>
            </a:r>
          </a:p>
          <a:p>
            <a:pPr lvl="1"/>
            <a:r>
              <a:rPr lang="en-US" dirty="0"/>
              <a:t>Query Reduction by Choosing Multiple Sub-Queries </a:t>
            </a:r>
            <a:r>
              <a:rPr lang="en-US" dirty="0" smtClean="0"/>
              <a:t>[10 </a:t>
            </a:r>
            <a:r>
              <a:rPr lang="en-US" dirty="0"/>
              <a:t>min</a:t>
            </a:r>
            <a:r>
              <a:rPr lang="en-US" dirty="0" smtClean="0"/>
              <a:t>]</a:t>
            </a:r>
          </a:p>
          <a:p>
            <a:pPr lvl="1"/>
            <a:r>
              <a:rPr lang="en-US" dirty="0" smtClean="0"/>
              <a:t>Break [30 min]</a:t>
            </a:r>
            <a:endParaRPr lang="en-US" dirty="0"/>
          </a:p>
          <a:p>
            <a:pPr lvl="1"/>
            <a:r>
              <a:rPr lang="en-US" dirty="0" smtClean="0"/>
              <a:t>Weighting </a:t>
            </a:r>
            <a:r>
              <a:rPr lang="en-US" dirty="0"/>
              <a:t>Query Words [90 min</a:t>
            </a:r>
            <a:r>
              <a:rPr lang="en-US" dirty="0" smtClean="0"/>
              <a:t>]</a:t>
            </a:r>
          </a:p>
          <a:p>
            <a:pPr lvl="1"/>
            <a:r>
              <a:rPr lang="en-US" dirty="0" smtClean="0"/>
              <a:t>Lunch Break [90 </a:t>
            </a:r>
            <a:r>
              <a:rPr lang="en-US" dirty="0"/>
              <a:t>min</a:t>
            </a:r>
            <a:r>
              <a:rPr lang="en-US" dirty="0" smtClean="0"/>
              <a:t>]</a:t>
            </a:r>
          </a:p>
          <a:p>
            <a:pPr lvl="1"/>
            <a:r>
              <a:rPr lang="en-US" dirty="0"/>
              <a:t>Query Expansion by Including Related Concepts [20 min]</a:t>
            </a:r>
          </a:p>
          <a:p>
            <a:pPr lvl="1"/>
            <a:r>
              <a:rPr lang="en-US" dirty="0"/>
              <a:t>Query Reformulation [30 min]</a:t>
            </a:r>
          </a:p>
          <a:p>
            <a:pPr lvl="1"/>
            <a:r>
              <a:rPr lang="en-US" dirty="0"/>
              <a:t>Query Segmentation [40 min]</a:t>
            </a:r>
          </a:p>
          <a:p>
            <a:pPr lvl="1"/>
            <a:r>
              <a:rPr lang="en-US" dirty="0"/>
              <a:t>Break [30 min]</a:t>
            </a:r>
          </a:p>
          <a:p>
            <a:pPr lvl="1"/>
            <a:r>
              <a:rPr lang="en-US" dirty="0"/>
              <a:t>Query-Dependent Learning to Rank [40 min</a:t>
            </a:r>
            <a:r>
              <a:rPr lang="en-US" dirty="0" smtClean="0"/>
              <a:t>]</a:t>
            </a:r>
            <a:endParaRPr lang="en-US" dirty="0"/>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3531398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tretch>
            <a:fillRect/>
          </a:stretch>
        </p:blipFill>
        <p:spPr>
          <a:xfrm>
            <a:off x="1002352" y="3594736"/>
            <a:ext cx="7139296" cy="2729864"/>
          </a:xfrm>
          <a:prstGeom prst="rect">
            <a:avLst/>
          </a:prstGeom>
        </p:spPr>
      </p:pic>
      <p:sp>
        <p:nvSpPr>
          <p:cNvPr id="2" name="Title 1"/>
          <p:cNvSpPr>
            <a:spLocks noGrp="1"/>
          </p:cNvSpPr>
          <p:nvPr>
            <p:ph type="title"/>
          </p:nvPr>
        </p:nvSpPr>
        <p:spPr/>
        <p:txBody>
          <a:bodyPr/>
          <a:lstStyle/>
          <a:p>
            <a:r>
              <a:rPr lang="en-US" dirty="0" smtClean="0"/>
              <a:t>Query Reduction to a Single Sub-Query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295401"/>
                <a:ext cx="8229600" cy="2819399"/>
              </a:xfrm>
            </p:spPr>
            <p:txBody>
              <a:bodyPr>
                <a:normAutofit fontScale="62500" lnSpcReduction="20000"/>
              </a:bodyPr>
              <a:lstStyle/>
              <a:p>
                <a:r>
                  <a:rPr lang="en-US" dirty="0" smtClean="0"/>
                  <a:t>Rather than firing the verbose query to the search engine, fire a shorter version!</a:t>
                </a:r>
              </a:p>
              <a:p>
                <a:r>
                  <a:rPr lang="en-US" dirty="0" smtClean="0"/>
                  <a:t>Formal Definition: Given an arbitrary query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𝑛</m:t>
                            </m:r>
                          </m:sub>
                        </m:sSub>
                      </m:e>
                    </m:d>
                    <m:r>
                      <a:rPr lang="en-US" b="0" i="0" smtClean="0">
                        <a:latin typeface="Cambria Math" panose="02040503050406030204" pitchFamily="18" charset="0"/>
                      </a:rPr>
                      <m:t>, </m:t>
                    </m:r>
                  </m:oMath>
                </a14:m>
                <a:r>
                  <a:rPr lang="en-US" dirty="0" smtClean="0"/>
                  <a:t>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𝑄</m:t>
                        </m:r>
                      </m:sup>
                    </m:sSup>
                  </m:oMath>
                </a14:m>
                <a:r>
                  <a:rPr lang="en-US" dirty="0" smtClean="0"/>
                  <a:t> denote power set of </a:t>
                </a:r>
                <a14:m>
                  <m:oMath xmlns:m="http://schemas.openxmlformats.org/officeDocument/2006/math">
                    <m:r>
                      <a:rPr lang="en-US" i="1" dirty="0" smtClean="0">
                        <a:latin typeface="Cambria Math" panose="02040503050406030204" pitchFamily="18" charset="0"/>
                      </a:rPr>
                      <m:t>𝑄</m:t>
                    </m:r>
                  </m:oMath>
                </a14:m>
                <a:r>
                  <a:rPr lang="en-US" dirty="0" smtClean="0"/>
                  <a:t>. 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oMath>
                </a14:m>
                <a:r>
                  <a:rPr lang="en-US" dirty="0" smtClean="0"/>
                  <a:t> denote a target measure of effectiveness of ranking function </a:t>
                </a:r>
                <a14:m>
                  <m:oMath xmlns:m="http://schemas.openxmlformats.org/officeDocument/2006/math">
                    <m:r>
                      <a:rPr lang="en-US" b="0" i="1" smtClean="0">
                        <a:latin typeface="Cambria Math" panose="02040503050406030204" pitchFamily="18" charset="0"/>
                      </a:rPr>
                      <m:t>𝑓</m:t>
                    </m:r>
                  </m:oMath>
                </a14:m>
                <a:r>
                  <a:rPr lang="en-US" dirty="0" smtClean="0"/>
                  <a:t> for query </a:t>
                </a:r>
                <a14:m>
                  <m:oMath xmlns:m="http://schemas.openxmlformats.org/officeDocument/2006/math">
                    <m:r>
                      <a:rPr lang="en-US" b="0" i="1" smtClean="0">
                        <a:latin typeface="Cambria Math" panose="02040503050406030204" pitchFamily="18" charset="0"/>
                      </a:rPr>
                      <m:t>𝑃</m:t>
                    </m:r>
                  </m:oMath>
                </a14:m>
                <a:r>
                  <a:rPr lang="en-US" dirty="0" smtClean="0"/>
                  <a:t>. </a:t>
                </a:r>
              </a:p>
              <a:p>
                <a:pPr lvl="1"/>
                <a:r>
                  <a:rPr lang="en-US" dirty="0" smtClean="0"/>
                  <a:t>Query reduction problem aims at finding a sub-query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𝑎𝑟𝑔𝑚𝑎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𝑄</m:t>
                            </m:r>
                          </m:sup>
                        </m:sSup>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oMath>
                </a14:m>
                <a:r>
                  <a:rPr lang="en-US" dirty="0" smtClean="0"/>
                  <a:t>  </a:t>
                </a:r>
              </a:p>
              <a:p>
                <a:r>
                  <a:rPr lang="en-US" dirty="0"/>
                  <a:t>Why? Observation: Perfectly reducing long TREC description queries can lead to an average improvement of 30% in mean average </a:t>
                </a:r>
                <a:r>
                  <a:rPr lang="en-US" dirty="0" smtClean="0"/>
                  <a:t>precision [KC09]</a:t>
                </a:r>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295401"/>
                <a:ext cx="8229600" cy="2819399"/>
              </a:xfrm>
              <a:blipFill rotWithShape="0">
                <a:blip r:embed="rId3" cstate="print"/>
                <a:stretch>
                  <a:fillRect l="-667" t="-3247" r="-1037"/>
                </a:stretch>
              </a:blipFill>
            </p:spPr>
            <p:txBody>
              <a:bodyPr/>
              <a:lstStyle/>
              <a:p>
                <a:r>
                  <a:rPr lang="en-US">
                    <a:noFill/>
                  </a:rPr>
                  <a:t> </a:t>
                </a:r>
              </a:p>
            </p:txBody>
          </p:sp>
        </mc:Fallback>
      </mc:AlternateContent>
      <p:sp>
        <p:nvSpPr>
          <p:cNvPr id="6" name="TextBox 5"/>
          <p:cNvSpPr txBox="1"/>
          <p:nvPr/>
        </p:nvSpPr>
        <p:spPr>
          <a:xfrm>
            <a:off x="8044976" y="374546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[BKC10]</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3690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Query Reduction to a Single </a:t>
            </a:r>
            <a:r>
              <a:rPr lang="en-US" dirty="0" smtClean="0"/>
              <a:t>Sub-Query</a:t>
            </a:r>
            <a:br>
              <a:rPr lang="en-US" dirty="0" smtClean="0"/>
            </a:br>
            <a:r>
              <a:rPr lang="en-US" dirty="0" smtClean="0"/>
              <a:t>Examples</a:t>
            </a:r>
            <a:endParaRPr lang="en-US" dirty="0"/>
          </a:p>
        </p:txBody>
      </p:sp>
      <p:sp>
        <p:nvSpPr>
          <p:cNvPr id="3" name="Content Placeholder 2"/>
          <p:cNvSpPr>
            <a:spLocks noGrp="1"/>
          </p:cNvSpPr>
          <p:nvPr>
            <p:ph idx="13"/>
          </p:nvPr>
        </p:nvSpPr>
        <p:spPr/>
        <p:txBody>
          <a:bodyPr>
            <a:normAutofit fontScale="77500" lnSpcReduction="20000"/>
          </a:bodyPr>
          <a:lstStyle/>
          <a:p>
            <a:r>
              <a:rPr lang="en-US" dirty="0" smtClean="0"/>
              <a:t>“ideas </a:t>
            </a:r>
            <a:r>
              <a:rPr lang="en-US" dirty="0"/>
              <a:t>for breakfast menu for a morning staff </a:t>
            </a:r>
            <a:r>
              <a:rPr lang="en-US" dirty="0" smtClean="0"/>
              <a:t>meeting” </a:t>
            </a:r>
            <a:r>
              <a:rPr lang="en-US" dirty="0">
                <a:sym typeface="Wingdings" panose="05000000000000000000" pitchFamily="2" charset="2"/>
              </a:rPr>
              <a:t> “breakfast meeting menu </a:t>
            </a:r>
            <a:r>
              <a:rPr lang="en-US" dirty="0" smtClean="0">
                <a:sym typeface="Wingdings" panose="05000000000000000000" pitchFamily="2" charset="2"/>
              </a:rPr>
              <a:t>ideas” [</a:t>
            </a:r>
            <a:r>
              <a:rPr lang="en-US" dirty="0" smtClean="0"/>
              <a:t>KC09]</a:t>
            </a:r>
          </a:p>
          <a:p>
            <a:r>
              <a:rPr lang="en-US" dirty="0" smtClean="0">
                <a:sym typeface="Wingdings" panose="05000000000000000000" pitchFamily="2" charset="2"/>
              </a:rPr>
              <a:t>“Provide information on all kinds of material international support provided to either side in the Spanish Civil War”  “Spanish Civil War” [BC08]</a:t>
            </a:r>
          </a:p>
          <a:p>
            <a:r>
              <a:rPr lang="en-US" dirty="0" smtClean="0">
                <a:sym typeface="Wingdings" panose="05000000000000000000" pitchFamily="2" charset="2"/>
              </a:rPr>
              <a:t>“</a:t>
            </a:r>
            <a:r>
              <a:rPr lang="en-US" dirty="0"/>
              <a:t>Would the meteor shower that hits this weekend be </a:t>
            </a:r>
            <a:r>
              <a:rPr lang="en-US" dirty="0" smtClean="0"/>
              <a:t>better to </a:t>
            </a:r>
            <a:r>
              <a:rPr lang="en-US" dirty="0"/>
              <a:t>watch tonight or tomorrow night</a:t>
            </a:r>
            <a:r>
              <a:rPr lang="en-US" dirty="0" smtClean="0"/>
              <a:t>?” </a:t>
            </a:r>
            <a:r>
              <a:rPr lang="en-US" dirty="0" smtClean="0">
                <a:sym typeface="Wingdings" panose="05000000000000000000" pitchFamily="2" charset="2"/>
              </a:rPr>
              <a:t> “meteor shower” [HC10]</a:t>
            </a:r>
          </a:p>
          <a:p>
            <a:r>
              <a:rPr lang="en-US" dirty="0" smtClean="0"/>
              <a:t>“</a:t>
            </a:r>
            <a:r>
              <a:rPr lang="en-US" i="1" dirty="0"/>
              <a:t>Define </a:t>
            </a:r>
            <a:r>
              <a:rPr lang="en-US" i="1" dirty="0" smtClean="0"/>
              <a:t>Argentina </a:t>
            </a:r>
            <a:r>
              <a:rPr lang="en-US" i="1" dirty="0"/>
              <a:t>and </a:t>
            </a:r>
            <a:r>
              <a:rPr lang="en-US" i="1" dirty="0" smtClean="0"/>
              <a:t>Britain </a:t>
            </a:r>
            <a:r>
              <a:rPr lang="en-US" i="1" dirty="0"/>
              <a:t>international relations</a:t>
            </a:r>
            <a:r>
              <a:rPr lang="en-US" dirty="0" smtClean="0"/>
              <a:t>.” </a:t>
            </a:r>
            <a:r>
              <a:rPr lang="en-US" dirty="0" smtClean="0">
                <a:sym typeface="Wingdings" panose="05000000000000000000" pitchFamily="2" charset="2"/>
              </a:rPr>
              <a:t> “Britain </a:t>
            </a:r>
            <a:r>
              <a:rPr lang="en-US" dirty="0" err="1" smtClean="0">
                <a:sym typeface="Wingdings" panose="05000000000000000000" pitchFamily="2" charset="2"/>
              </a:rPr>
              <a:t>argentina</a:t>
            </a:r>
            <a:r>
              <a:rPr lang="en-US" dirty="0" smtClean="0">
                <a:sym typeface="Wingdings" panose="05000000000000000000" pitchFamily="2" charset="2"/>
              </a:rPr>
              <a:t>” [KA07]</a:t>
            </a:r>
          </a:p>
          <a:p>
            <a:r>
              <a:rPr lang="en-US" dirty="0"/>
              <a:t>“</a:t>
            </a:r>
            <a:r>
              <a:rPr lang="en-US" i="1" dirty="0"/>
              <a:t>Find articles containing contents from reports on the decline </a:t>
            </a:r>
            <a:r>
              <a:rPr lang="en-US" i="1" dirty="0" smtClean="0"/>
              <a:t>of</a:t>
            </a:r>
            <a:r>
              <a:rPr lang="en-US" dirty="0"/>
              <a:t> </a:t>
            </a:r>
            <a:r>
              <a:rPr lang="en-US" i="1" dirty="0" smtClean="0"/>
              <a:t>the </a:t>
            </a:r>
            <a:r>
              <a:rPr lang="en-US" i="1" dirty="0"/>
              <a:t>unemployment rate as South Korea overcame the </a:t>
            </a:r>
            <a:r>
              <a:rPr lang="en-US" i="1" dirty="0" smtClean="0"/>
              <a:t>foreign</a:t>
            </a:r>
            <a:r>
              <a:rPr lang="en-US" dirty="0"/>
              <a:t> </a:t>
            </a:r>
            <a:r>
              <a:rPr lang="en-US" i="1" dirty="0" smtClean="0"/>
              <a:t>exchange </a:t>
            </a:r>
            <a:r>
              <a:rPr lang="en-US" i="1" dirty="0"/>
              <a:t>crisis</a:t>
            </a:r>
            <a:r>
              <a:rPr lang="en-US" i="1" dirty="0" smtClean="0"/>
              <a:t>.</a:t>
            </a:r>
            <a:r>
              <a:rPr lang="en-US" dirty="0" smtClean="0"/>
              <a:t>” </a:t>
            </a:r>
            <a:r>
              <a:rPr lang="en-US" dirty="0" smtClean="0">
                <a:sym typeface="Wingdings" panose="05000000000000000000" pitchFamily="2" charset="2"/>
              </a:rPr>
              <a:t> “unemployment rate South Korea”</a:t>
            </a:r>
            <a:r>
              <a:rPr lang="en-US" dirty="0"/>
              <a:t> [LCKC09]</a:t>
            </a:r>
          </a:p>
        </p:txBody>
      </p:sp>
    </p:spTree>
    <p:extLst>
      <p:ext uri="{BB962C8B-B14F-4D97-AF65-F5344CB8AC3E}">
        <p14:creationId xmlns:p14="http://schemas.microsoft.com/office/powerpoint/2010/main" val="755266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when performing Query Reduction</a:t>
            </a:r>
            <a:endParaRPr lang="en-US" dirty="0"/>
          </a:p>
        </p:txBody>
      </p:sp>
      <p:sp>
        <p:nvSpPr>
          <p:cNvPr id="3" name="Content Placeholder 2"/>
          <p:cNvSpPr>
            <a:spLocks noGrp="1"/>
          </p:cNvSpPr>
          <p:nvPr>
            <p:ph idx="13"/>
          </p:nvPr>
        </p:nvSpPr>
        <p:spPr/>
        <p:txBody>
          <a:bodyPr>
            <a:normAutofit fontScale="92500" lnSpcReduction="10000"/>
          </a:bodyPr>
          <a:lstStyle/>
          <a:p>
            <a:r>
              <a:rPr lang="en-US" dirty="0"/>
              <a:t>Best sub-query: one that best satisfies the user’s information need.</a:t>
            </a:r>
          </a:p>
          <a:p>
            <a:r>
              <a:rPr lang="en-US" dirty="0"/>
              <a:t>What could be the candidates for a sub-query?</a:t>
            </a:r>
          </a:p>
          <a:p>
            <a:r>
              <a:rPr lang="en-US" dirty="0"/>
              <a:t>What could be the features identifying an appropriate sub-query?</a:t>
            </a:r>
          </a:p>
          <a:p>
            <a:r>
              <a:rPr lang="en-US" dirty="0"/>
              <a:t>Does asking for user input help?</a:t>
            </a:r>
          </a:p>
          <a:p>
            <a:r>
              <a:rPr lang="en-US" dirty="0"/>
              <a:t>What are the ways to combine these features in order to find the best sub-query?</a:t>
            </a:r>
          </a:p>
          <a:p>
            <a:r>
              <a:rPr lang="en-US" dirty="0"/>
              <a:t>How can </a:t>
            </a:r>
            <a:r>
              <a:rPr lang="en-US" dirty="0" smtClean="0"/>
              <a:t>we make </a:t>
            </a:r>
            <a:r>
              <a:rPr lang="en-US" dirty="0"/>
              <a:t>the search for the best query efficient?</a:t>
            </a:r>
          </a:p>
          <a:p>
            <a:endParaRPr lang="en-US" dirty="0"/>
          </a:p>
        </p:txBody>
      </p:sp>
    </p:spTree>
    <p:extLst>
      <p:ext uri="{BB962C8B-B14F-4D97-AF65-F5344CB8AC3E}">
        <p14:creationId xmlns:p14="http://schemas.microsoft.com/office/powerpoint/2010/main" val="247243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Sub-query Candidates</a:t>
            </a:r>
            <a:endParaRPr lang="en-US" dirty="0"/>
          </a:p>
        </p:txBody>
      </p:sp>
      <p:sp>
        <p:nvSpPr>
          <p:cNvPr id="3" name="Content Placeholder 2"/>
          <p:cNvSpPr>
            <a:spLocks noGrp="1"/>
          </p:cNvSpPr>
          <p:nvPr>
            <p:ph idx="13"/>
          </p:nvPr>
        </p:nvSpPr>
        <p:spPr/>
        <p:txBody>
          <a:bodyPr>
            <a:normAutofit fontScale="77500" lnSpcReduction="20000"/>
          </a:bodyPr>
          <a:lstStyle/>
          <a:p>
            <a:r>
              <a:rPr lang="en-US" dirty="0" smtClean="0"/>
              <a:t>Individual </a:t>
            </a:r>
            <a:r>
              <a:rPr lang="en-US" dirty="0"/>
              <a:t>words [ACC+96, LLCC09, PC10, PCS11]</a:t>
            </a:r>
          </a:p>
          <a:p>
            <a:r>
              <a:rPr lang="en-US" dirty="0" smtClean="0"/>
              <a:t>All two word </a:t>
            </a:r>
            <a:r>
              <a:rPr lang="en-US" dirty="0"/>
              <a:t>combinations [LCKC09]</a:t>
            </a:r>
          </a:p>
          <a:p>
            <a:r>
              <a:rPr lang="en-US" dirty="0"/>
              <a:t>All word subsets [KA07, KC09, DV11, CLOJ11, KA08]</a:t>
            </a:r>
          </a:p>
          <a:p>
            <a:r>
              <a:rPr lang="en-US" dirty="0"/>
              <a:t>Word subsets with one word deleted [BKC10, JF03, YPSS14]</a:t>
            </a:r>
          </a:p>
          <a:p>
            <a:r>
              <a:rPr lang="en-US" dirty="0"/>
              <a:t>Matching queries from personal query log [CZ09]</a:t>
            </a:r>
          </a:p>
          <a:p>
            <a:r>
              <a:rPr lang="en-US" dirty="0"/>
              <a:t>POS blocks </a:t>
            </a:r>
            <a:r>
              <a:rPr lang="en-US" dirty="0" smtClean="0"/>
              <a:t>of a fixed length[LO08</a:t>
            </a:r>
            <a:r>
              <a:rPr lang="en-US" dirty="0"/>
              <a:t>]</a:t>
            </a:r>
          </a:p>
          <a:p>
            <a:r>
              <a:rPr lang="en-US" dirty="0"/>
              <a:t>One to three word queries without </a:t>
            </a:r>
            <a:r>
              <a:rPr lang="en-US" dirty="0" smtClean="0"/>
              <a:t>stop words </a:t>
            </a:r>
            <a:r>
              <a:rPr lang="en-US" dirty="0"/>
              <a:t>[MC13]</a:t>
            </a:r>
          </a:p>
          <a:p>
            <a:r>
              <a:rPr lang="en-US" dirty="0"/>
              <a:t>Right part of the query [HC10</a:t>
            </a:r>
            <a:r>
              <a:rPr lang="en-US" dirty="0" smtClean="0"/>
              <a:t>]</a:t>
            </a:r>
          </a:p>
          <a:p>
            <a:r>
              <a:rPr lang="en-US" dirty="0"/>
              <a:t>Noun phrases [BC08]</a:t>
            </a:r>
          </a:p>
          <a:p>
            <a:r>
              <a:rPr lang="en-US" dirty="0"/>
              <a:t>Named entities [KA07, KC09]</a:t>
            </a:r>
          </a:p>
          <a:p>
            <a:r>
              <a:rPr lang="en-US" dirty="0" smtClean="0"/>
              <a:t>All matching queries from personal query log [CZ09]</a:t>
            </a:r>
          </a:p>
          <a:p>
            <a:r>
              <a:rPr lang="en-US" dirty="0" smtClean="0"/>
              <a:t>Most frequent POS blocks [LO08]</a:t>
            </a:r>
            <a:endParaRPr lang="en-US" dirty="0"/>
          </a:p>
        </p:txBody>
      </p:sp>
    </p:spTree>
    <p:extLst>
      <p:ext uri="{BB962C8B-B14F-4D97-AF65-F5344CB8AC3E}">
        <p14:creationId xmlns:p14="http://schemas.microsoft.com/office/powerpoint/2010/main" val="156937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Features to Extract Single Sub-query</a:t>
            </a:r>
            <a:br>
              <a:rPr lang="en-US" dirty="0" smtClean="0"/>
            </a:br>
            <a:r>
              <a:rPr lang="en-US" dirty="0" smtClean="0"/>
              <a:t>Statistical Features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3"/>
              </p:nvPr>
            </p:nvSpPr>
            <p:spPr/>
            <p:txBody>
              <a:bodyPr>
                <a:normAutofit fontScale="70000" lnSpcReduction="20000"/>
              </a:bodyPr>
              <a:lstStyle/>
              <a:p>
                <a:r>
                  <a:rPr lang="en-US" dirty="0" smtClean="0"/>
                  <a:t>TF, IDF [BC08, CLOJ11, KC09, HC10, PCS11]</a:t>
                </a:r>
              </a:p>
              <a:p>
                <a:pPr lvl="1"/>
                <a:r>
                  <a:rPr lang="en-US" dirty="0" smtClean="0"/>
                  <a:t>TF=Term Frequency in corpus </a:t>
                </a:r>
                <a:r>
                  <a:rPr lang="en-US" dirty="0"/>
                  <a:t>[</a:t>
                </a:r>
                <a:r>
                  <a:rPr lang="en-US" dirty="0" smtClean="0"/>
                  <a:t>BC08]</a:t>
                </a:r>
              </a:p>
              <a:p>
                <a:pPr lvl="1"/>
                <a:r>
                  <a:rPr lang="en-US" dirty="0" smtClean="0"/>
                  <a:t>IDF=Inverted Document Frequency in corpus [BC08]</a:t>
                </a:r>
              </a:p>
              <a:p>
                <a:pPr lvl="1"/>
                <a:r>
                  <a:rPr lang="en-US" dirty="0" smtClean="0"/>
                  <a:t>Average IDF of query terms [CLOJ11, KC09]</a:t>
                </a:r>
              </a:p>
              <a:p>
                <a:pPr lvl="1"/>
                <a:r>
                  <a:rPr lang="en-US" dirty="0" smtClean="0"/>
                  <a:t>Maximum IDF of query terms [CLOJ11, KC09]</a:t>
                </a:r>
              </a:p>
              <a:p>
                <a:pPr lvl="1"/>
                <a:r>
                  <a:rPr lang="en-US" dirty="0" smtClean="0"/>
                  <a:t>Sum, standard deviation, max/min, arithmetic mean, geometric mean, harmonic mean, coefficient of variation of IDF of query terms [KC09]</a:t>
                </a:r>
              </a:p>
              <a:p>
                <a:pPr lvl="1"/>
                <a:r>
                  <a:rPr lang="en-US" dirty="0" smtClean="0"/>
                  <a:t>RIDF=Residual IDF in corpus </a:t>
                </a:r>
                <a:r>
                  <a:rPr lang="en-US" dirty="0"/>
                  <a:t>[BC08]</a:t>
                </a:r>
                <a:endParaRPr lang="en-US" dirty="0" smtClean="0"/>
              </a:p>
              <a:p>
                <a:pPr lvl="2"/>
                <a:r>
                  <a:rPr lang="en-US" dirty="0" smtClean="0"/>
                  <a:t>Difference between observed IDF and the value predicted by a Poisson model</a:t>
                </a:r>
              </a:p>
              <a:p>
                <a:pPr lvl="2"/>
                <a14:m>
                  <m:oMath xmlns:m="http://schemas.openxmlformats.org/officeDocument/2006/math">
                    <m:r>
                      <a:rPr lang="en-US" i="1" dirty="0" smtClean="0">
                        <a:latin typeface="Cambria Math" panose="02040503050406030204" pitchFamily="18" charset="0"/>
                      </a:rPr>
                      <m:t>𝑅𝐼𝐷𝐹</m:t>
                    </m:r>
                    <m:d>
                      <m:dPr>
                        <m:ctrlPr>
                          <a:rPr lang="en-US" i="1" dirty="0" smtClean="0">
                            <a:latin typeface="Cambria Math" panose="02040503050406030204" pitchFamily="18" charset="0"/>
                          </a:rPr>
                        </m:ctrlPr>
                      </m:dPr>
                      <m:e>
                        <m:r>
                          <a:rPr lang="en-US" b="0" i="1" dirty="0" smtClean="0">
                            <a:latin typeface="Cambria Math" panose="02040503050406030204" pitchFamily="18" charset="0"/>
                          </a:rPr>
                          <m:t>𝑃</m:t>
                        </m:r>
                      </m:e>
                    </m:d>
                    <m:r>
                      <a:rPr lang="en-US" i="1" dirty="0" smtClean="0">
                        <a:latin typeface="Cambria Math" panose="02040503050406030204" pitchFamily="18" charset="0"/>
                      </a:rPr>
                      <m:t>=</m:t>
                    </m:r>
                    <m:r>
                      <a:rPr lang="en-US" b="0" i="1" dirty="0" smtClean="0">
                        <a:latin typeface="Cambria Math" panose="02040503050406030204" pitchFamily="18" charset="0"/>
                      </a:rPr>
                      <m:t>𝐼𝐷𝐹</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𝑃</m:t>
                        </m:r>
                      </m:e>
                    </m:d>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log</m:t>
                        </m:r>
                      </m:fName>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𝑒</m:t>
                                </m:r>
                              </m:e>
                              <m:sup>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𝜃</m:t>
                                    </m:r>
                                  </m:e>
                                  <m:sub>
                                    <m:r>
                                      <a:rPr lang="en-US" b="0" i="1" dirty="0" smtClean="0">
                                        <a:latin typeface="Cambria Math" panose="02040503050406030204" pitchFamily="18" charset="0"/>
                                      </a:rPr>
                                      <m:t>𝑖</m:t>
                                    </m:r>
                                  </m:sub>
                                </m:sSub>
                              </m:sup>
                            </m:sSup>
                          </m:den>
                        </m:f>
                      </m:e>
                    </m:func>
                  </m:oMath>
                </a14:m>
                <a:r>
                  <a:rPr lang="en-US" dirty="0" smtClean="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𝑡𝑓</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num>
                      <m:den>
                        <m:r>
                          <a:rPr lang="en-US" b="0" i="1" smtClean="0">
                            <a:latin typeface="Cambria Math" panose="02040503050406030204" pitchFamily="18" charset="0"/>
                          </a:rPr>
                          <m:t>𝑁</m:t>
                        </m:r>
                      </m:den>
                    </m:f>
                  </m:oMath>
                </a14:m>
                <a:endParaRPr lang="en-US" dirty="0" smtClean="0"/>
              </a:p>
              <a:p>
                <a:pPr lvl="1"/>
                <a:r>
                  <a:rPr lang="en-US" dirty="0" smtClean="0"/>
                  <a:t>TF extracted from Google n-grams counts </a:t>
                </a:r>
                <a:r>
                  <a:rPr lang="en-US" dirty="0"/>
                  <a:t>[BC08</a:t>
                </a:r>
                <a:r>
                  <a:rPr lang="en-US" dirty="0" smtClean="0"/>
                  <a:t>]</a:t>
                </a:r>
              </a:p>
              <a:p>
                <a:pPr lvl="1"/>
                <a:r>
                  <a:rPr lang="en-US" dirty="0" smtClean="0"/>
                  <a:t>TF in matching Wiki titles [XHC10]</a:t>
                </a:r>
              </a:p>
              <a:p>
                <a:pPr lvl="1"/>
                <a:r>
                  <a:rPr lang="en-US" dirty="0" smtClean="0"/>
                  <a:t>TF in MSN </a:t>
                </a:r>
                <a:r>
                  <a:rPr lang="en-US" dirty="0"/>
                  <a:t>query logs [XHC10</a:t>
                </a:r>
                <a:r>
                  <a:rPr lang="en-US" dirty="0" smtClean="0"/>
                  <a:t>]</a:t>
                </a:r>
              </a:p>
              <a:p>
                <a:pPr lvl="1"/>
                <a:endParaRPr lang="en-US" dirty="0" smtClean="0"/>
              </a:p>
            </p:txBody>
          </p:sp>
        </mc:Choice>
        <mc:Fallback xmlns="">
          <p:sp>
            <p:nvSpPr>
              <p:cNvPr id="5" name="Content Placeholder 4"/>
              <p:cNvSpPr>
                <a:spLocks noGrp="1" noRot="1" noChangeAspect="1" noMove="1" noResize="1" noEditPoints="1" noAdjustHandles="1" noChangeArrowheads="1" noChangeShapeType="1" noTextEdit="1"/>
              </p:cNvSpPr>
              <p:nvPr>
                <p:ph idx="13"/>
              </p:nvPr>
            </p:nvSpPr>
            <p:spPr>
              <a:blipFill rotWithShape="0">
                <a:blip r:embed="rId2" cstate="print"/>
                <a:stretch>
                  <a:fillRect l="-815" t="-2179" r="-889"/>
                </a:stretch>
              </a:blipFill>
            </p:spPr>
            <p:txBody>
              <a:bodyPr/>
              <a:lstStyle/>
              <a:p>
                <a:r>
                  <a:rPr lang="en-US">
                    <a:noFill/>
                  </a:rPr>
                  <a:t> </a:t>
                </a:r>
              </a:p>
            </p:txBody>
          </p:sp>
        </mc:Fallback>
      </mc:AlternateContent>
    </p:spTree>
    <p:extLst>
      <p:ext uri="{BB962C8B-B14F-4D97-AF65-F5344CB8AC3E}">
        <p14:creationId xmlns:p14="http://schemas.microsoft.com/office/powerpoint/2010/main" val="31887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Null Queries</a:t>
            </a:r>
            <a:endParaRPr lang="en-US" dirty="0"/>
          </a:p>
        </p:txBody>
      </p:sp>
      <p:sp>
        <p:nvSpPr>
          <p:cNvPr id="3" name="Content Placeholder 2"/>
          <p:cNvSpPr>
            <a:spLocks noGrp="1"/>
          </p:cNvSpPr>
          <p:nvPr>
            <p:ph idx="13"/>
          </p:nvPr>
        </p:nvSpPr>
        <p:spPr/>
        <p:txBody>
          <a:bodyPr>
            <a:normAutofit fontScale="92500" lnSpcReduction="10000"/>
          </a:bodyPr>
          <a:lstStyle/>
          <a:p>
            <a:r>
              <a:rPr lang="en-US" dirty="0" smtClean="0"/>
              <a:t>Null queries= Queries that lead to 0 matches</a:t>
            </a:r>
          </a:p>
          <a:p>
            <a:r>
              <a:rPr lang="en-US" dirty="0" smtClean="0"/>
              <a:t>Reasons</a:t>
            </a:r>
          </a:p>
          <a:p>
            <a:pPr lvl="1"/>
            <a:r>
              <a:rPr lang="en-US" dirty="0" smtClean="0"/>
              <a:t>Verbosity</a:t>
            </a:r>
          </a:p>
          <a:p>
            <a:pPr lvl="1"/>
            <a:r>
              <a:rPr lang="en-US" dirty="0" smtClean="0"/>
              <a:t>Mismatch between searcher and publisher vocabulary</a:t>
            </a:r>
          </a:p>
          <a:p>
            <a:pPr lvl="1"/>
            <a:r>
              <a:rPr lang="en-US" dirty="0" smtClean="0"/>
              <a:t>Unavailability of documents (temporally, or general rarity)</a:t>
            </a:r>
          </a:p>
          <a:p>
            <a:pPr lvl="1"/>
            <a:r>
              <a:rPr lang="en-US" dirty="0" smtClean="0"/>
              <a:t>Inability of naïve users to formulate appropriate queries</a:t>
            </a:r>
          </a:p>
          <a:p>
            <a:r>
              <a:rPr lang="en-US" dirty="0" smtClean="0"/>
              <a:t>We focus on the verbose sub-category of null queries</a:t>
            </a:r>
            <a:endParaRPr lang="en-US" dirty="0"/>
          </a:p>
        </p:txBody>
      </p:sp>
    </p:spTree>
    <p:extLst>
      <p:ext uri="{BB962C8B-B14F-4D97-AF65-F5344CB8AC3E}">
        <p14:creationId xmlns:p14="http://schemas.microsoft.com/office/powerpoint/2010/main" val="275411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Features to Extract Single Sub-query</a:t>
            </a:r>
            <a:br>
              <a:rPr lang="en-US" dirty="0" smtClean="0"/>
            </a:br>
            <a:r>
              <a:rPr lang="en-US" dirty="0" smtClean="0"/>
              <a:t>Statistical Features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3"/>
              </p:nvPr>
            </p:nvSpPr>
            <p:spPr/>
            <p:txBody>
              <a:bodyPr>
                <a:normAutofit fontScale="70000" lnSpcReduction="20000"/>
              </a:bodyPr>
              <a:lstStyle/>
              <a:p>
                <a:r>
                  <a:rPr lang="en-US" dirty="0" smtClean="0"/>
                  <a:t>Simplified clarity score (SCS) </a:t>
                </a:r>
                <a:r>
                  <a:rPr lang="en-US" dirty="0"/>
                  <a:t>[KC09, </a:t>
                </a:r>
                <a:r>
                  <a:rPr lang="en-US" dirty="0" smtClean="0"/>
                  <a:t>CLOJ11]</a:t>
                </a:r>
              </a:p>
              <a:p>
                <a:pPr lvl="1"/>
                <a:r>
                  <a:rPr lang="en-US" dirty="0" smtClean="0"/>
                  <a:t>KL divergence between query model and collection model</a:t>
                </a:r>
              </a:p>
              <a:p>
                <a:pPr lvl="1"/>
                <a:r>
                  <a:rPr lang="en-US" dirty="0" smtClean="0"/>
                  <a:t>Pre-retrieval equivalent of clarity score</a:t>
                </a:r>
              </a:p>
              <a:p>
                <a:pPr lvl="1"/>
                <a14:m>
                  <m:oMath xmlns:m="http://schemas.openxmlformats.org/officeDocument/2006/math">
                    <m:r>
                      <a:rPr lang="en-US" i="1" dirty="0" smtClean="0">
                        <a:latin typeface="Cambria Math" panose="02040503050406030204" pitchFamily="18" charset="0"/>
                      </a:rPr>
                      <m:t>𝑆𝐶𝑆</m:t>
                    </m:r>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𝑞</m:t>
                        </m:r>
                      </m:e>
                      <m:sub>
                        <m:r>
                          <a:rPr lang="en-US" b="0" i="1" dirty="0" smtClean="0">
                            <a:latin typeface="Cambria Math" panose="02040503050406030204" pitchFamily="18" charset="0"/>
                          </a:rPr>
                          <m:t>𝑖</m:t>
                        </m:r>
                      </m:sub>
                    </m:sSub>
                    <m:r>
                      <a:rPr lang="en-US"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r>
                          <a:rPr lang="en-US" b="0" i="1" dirty="0" smtClean="0">
                            <a:latin typeface="Cambria Math" panose="02040503050406030204" pitchFamily="18" charset="0"/>
                          </a:rPr>
                          <m:t>𝑄</m:t>
                        </m:r>
                      </m:sub>
                      <m:sup/>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𝑡</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𝑄</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num>
                          <m:den>
                            <m:r>
                              <a:rPr lang="en-US" b="0" i="1" dirty="0" smtClean="0">
                                <a:latin typeface="Cambria Math" panose="02040503050406030204" pitchFamily="18" charset="0"/>
                              </a:rPr>
                              <m:t>|</m:t>
                            </m:r>
                            <m:r>
                              <a:rPr lang="en-US" b="0" i="1" dirty="0" smtClean="0">
                                <a:latin typeface="Cambria Math" panose="02040503050406030204" pitchFamily="18" charset="0"/>
                              </a:rPr>
                              <m:t>𝑄</m:t>
                            </m:r>
                            <m:r>
                              <a:rPr lang="en-US" b="0" i="1" dirty="0" smtClean="0">
                                <a:latin typeface="Cambria Math" panose="02040503050406030204" pitchFamily="18" charset="0"/>
                              </a:rPr>
                              <m:t>|</m:t>
                            </m:r>
                          </m:den>
                        </m:f>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log</m:t>
                                </m:r>
                              </m:e>
                              <m:sub>
                                <m:r>
                                  <a:rPr lang="en-US" b="0" i="1" dirty="0" smtClean="0">
                                    <a:latin typeface="Cambria Math" panose="02040503050406030204" pitchFamily="18" charset="0"/>
                                  </a:rPr>
                                  <m:t>2</m:t>
                                </m:r>
                              </m:sub>
                            </m:sSub>
                          </m:fName>
                          <m:e>
                            <m:f>
                              <m:fPr>
                                <m:ctrlPr>
                                  <a:rPr lang="en-US" b="0" i="1" dirty="0" smtClean="0">
                                    <a:latin typeface="Cambria Math" panose="02040503050406030204" pitchFamily="18" charset="0"/>
                                  </a:rPr>
                                </m:ctrlPr>
                              </m:fPr>
                              <m:num>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𝑡</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𝑄</m:t>
                                        </m:r>
                                      </m:sub>
                                    </m:sSub>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𝑖</m:t>
                                            </m:r>
                                          </m:sub>
                                        </m:sSub>
                                      </m:e>
                                    </m:d>
                                  </m:num>
                                  <m:den>
                                    <m:r>
                                      <a:rPr lang="en-US" b="0" i="1" dirty="0" smtClean="0">
                                        <a:latin typeface="Cambria Math" panose="02040503050406030204" pitchFamily="18" charset="0"/>
                                      </a:rPr>
                                      <m:t>|</m:t>
                                    </m:r>
                                    <m:r>
                                      <a:rPr lang="en-US" b="0" i="1" dirty="0" smtClean="0">
                                        <a:latin typeface="Cambria Math" panose="02040503050406030204" pitchFamily="18" charset="0"/>
                                      </a:rPr>
                                      <m:t>𝑄</m:t>
                                    </m:r>
                                    <m:r>
                                      <a:rPr lang="en-US" b="0" i="1" dirty="0" smtClean="0">
                                        <a:latin typeface="Cambria Math" panose="02040503050406030204" pitchFamily="18" charset="0"/>
                                      </a:rPr>
                                      <m:t>|</m:t>
                                    </m:r>
                                  </m:den>
                                </m:f>
                              </m:num>
                              <m:den>
                                <m:f>
                                  <m:fPr>
                                    <m:ctrlPr>
                                      <a:rPr lang="en-US" i="1" dirty="0">
                                        <a:latin typeface="Cambria Math" panose="02040503050406030204" pitchFamily="18" charset="0"/>
                                      </a:rPr>
                                    </m:ctrlPr>
                                  </m:fPr>
                                  <m:num>
                                    <m:r>
                                      <a:rPr lang="en-US" i="1" dirty="0">
                                        <a:latin typeface="Cambria Math" panose="02040503050406030204" pitchFamily="18" charset="0"/>
                                      </a:rPr>
                                      <m:t>𝑡</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a:rPr lang="en-US" b="0" i="1" dirty="0" smtClean="0">
                                            <a:latin typeface="Cambria Math" panose="02040503050406030204" pitchFamily="18" charset="0"/>
                                          </a:rPr>
                                          <m:t>𝐶</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𝑖</m:t>
                                            </m:r>
                                          </m:sub>
                                        </m:sSub>
                                      </m:e>
                                    </m:d>
                                  </m:num>
                                  <m:den>
                                    <m:r>
                                      <a:rPr lang="en-US" i="1" dirty="0">
                                        <a:latin typeface="Cambria Math" panose="02040503050406030204" pitchFamily="18" charset="0"/>
                                      </a:rPr>
                                      <m:t>|</m:t>
                                    </m:r>
                                    <m:r>
                                      <a:rPr lang="en-US" b="0" i="1" dirty="0" smtClean="0">
                                        <a:latin typeface="Cambria Math" panose="02040503050406030204" pitchFamily="18" charset="0"/>
                                      </a:rPr>
                                      <m:t>𝐶</m:t>
                                    </m:r>
                                    <m:r>
                                      <a:rPr lang="en-US" i="1" dirty="0">
                                        <a:latin typeface="Cambria Math" panose="02040503050406030204" pitchFamily="18" charset="0"/>
                                      </a:rPr>
                                      <m:t>|</m:t>
                                    </m:r>
                                  </m:den>
                                </m:f>
                              </m:den>
                            </m:f>
                          </m:e>
                        </m:func>
                      </m:e>
                    </m:nary>
                  </m:oMath>
                </a14:m>
                <a:endParaRPr lang="en-US" dirty="0" smtClean="0"/>
              </a:p>
              <a:p>
                <a:r>
                  <a:rPr lang="en-US" dirty="0"/>
                  <a:t>Similarity </a:t>
                </a:r>
                <a:r>
                  <a:rPr lang="en-US" dirty="0" smtClean="0"/>
                  <a:t>Collection/Query-based (SCQ) score [KC09, CLOJ11]</a:t>
                </a:r>
              </a:p>
              <a:p>
                <a:pPr lvl="1"/>
                <a:r>
                  <a:rPr lang="en-US" dirty="0" smtClean="0"/>
                  <a:t>Queries that have higher similarity to the collection as a whole are of higher quality</a:t>
                </a:r>
              </a:p>
              <a:p>
                <a:pPr lvl="1"/>
                <a14:m>
                  <m:oMath xmlns:m="http://schemas.openxmlformats.org/officeDocument/2006/math">
                    <m:r>
                      <a:rPr lang="en-US" b="0" i="1" smtClean="0">
                        <a:latin typeface="Cambria Math" panose="02040503050406030204" pitchFamily="18" charset="0"/>
                      </a:rPr>
                      <m:t>𝑆𝐶𝑄</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𝑡𝑓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 </m:t>
                                </m:r>
                              </m:num>
                              <m:den>
                                <m:r>
                                  <a:rPr lang="en-US" b="0" i="1" smtClean="0">
                                    <a:latin typeface="Cambria Math" panose="02040503050406030204" pitchFamily="18" charset="0"/>
                                  </a:rPr>
                                  <m:t>𝑁</m:t>
                                </m:r>
                              </m:den>
                            </m:f>
                          </m:e>
                        </m:func>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r>
                                  <a:rPr lang="en-US" b="0" i="1" smtClean="0">
                                    <a:latin typeface="Cambria Math" panose="02040503050406030204" pitchFamily="18" charset="0"/>
                                  </a:rPr>
                                  <m:t>𝑑𝑓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den>
                            </m:f>
                          </m:e>
                        </m:d>
                      </m:e>
                    </m:func>
                  </m:oMath>
                </a14:m>
                <a:endParaRPr lang="en-US" dirty="0" smtClean="0"/>
              </a:p>
              <a:p>
                <a:pPr lvl="1"/>
                <a:r>
                  <a:rPr lang="en-US" dirty="0" smtClean="0"/>
                  <a:t>Max contributing term to SCQ score</a:t>
                </a:r>
              </a:p>
              <a:p>
                <a:r>
                  <a:rPr lang="en-US" dirty="0" smtClean="0"/>
                  <a:t>Dictionary based features [YPSS14]</a:t>
                </a:r>
              </a:p>
              <a:p>
                <a:pPr lvl="1"/>
                <a:r>
                  <a:rPr lang="en-US" dirty="0" err="1" smtClean="0"/>
                  <a:t>isBrandName</a:t>
                </a:r>
                <a:r>
                  <a:rPr lang="en-US" dirty="0" smtClean="0"/>
                  <a:t>, probability of the word occurring in product titles</a:t>
                </a:r>
              </a:p>
            </p:txBody>
          </p:sp>
        </mc:Choice>
        <mc:Fallback xmlns="">
          <p:sp>
            <p:nvSpPr>
              <p:cNvPr id="5" name="Content Placeholder 4"/>
              <p:cNvSpPr>
                <a:spLocks noGrp="1" noRot="1" noChangeAspect="1" noMove="1" noResize="1" noEditPoints="1" noAdjustHandles="1" noChangeArrowheads="1" noChangeShapeType="1" noTextEdit="1"/>
              </p:cNvSpPr>
              <p:nvPr>
                <p:ph idx="13"/>
              </p:nvPr>
            </p:nvSpPr>
            <p:spPr>
              <a:blipFill rotWithShape="0">
                <a:blip r:embed="rId2" cstate="print"/>
                <a:stretch>
                  <a:fillRect l="-815" t="-2179"/>
                </a:stretch>
              </a:blipFill>
            </p:spPr>
            <p:txBody>
              <a:bodyPr/>
              <a:lstStyle/>
              <a:p>
                <a:r>
                  <a:rPr lang="en-US">
                    <a:noFill/>
                  </a:rPr>
                  <a:t> </a:t>
                </a:r>
              </a:p>
            </p:txBody>
          </p:sp>
        </mc:Fallback>
      </mc:AlternateContent>
    </p:spTree>
    <p:extLst>
      <p:ext uri="{BB962C8B-B14F-4D97-AF65-F5344CB8AC3E}">
        <p14:creationId xmlns:p14="http://schemas.microsoft.com/office/powerpoint/2010/main" val="288869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Features to Extract Single Sub-query</a:t>
            </a:r>
            <a:br>
              <a:rPr lang="en-US" dirty="0"/>
            </a:br>
            <a:r>
              <a:rPr lang="en-US" dirty="0"/>
              <a:t>Statistical Features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70000" lnSpcReduction="20000"/>
              </a:bodyPr>
              <a:lstStyle/>
              <a:p>
                <a:r>
                  <a:rPr lang="en-US" dirty="0" smtClean="0"/>
                  <a:t>Mutual information (MI) </a:t>
                </a:r>
                <a:r>
                  <a:rPr lang="en-US" dirty="0"/>
                  <a:t>between words [KA07, KA08, KC09, YPSS14]</a:t>
                </a:r>
              </a:p>
              <a:p>
                <a:pPr lvl="1"/>
                <a:r>
                  <a:rPr lang="en-US" dirty="0"/>
                  <a:t>For a </a:t>
                </a:r>
                <a:r>
                  <a:rPr lang="en-US" dirty="0" err="1"/>
                  <a:t>subquery</a:t>
                </a:r>
                <a:r>
                  <a:rPr lang="en-US" dirty="0"/>
                  <a:t> q, form a graph with words as vertices, weight=mutual information between terms. </a:t>
                </a:r>
              </a:p>
              <a:p>
                <a:pPr lvl="1"/>
                <a14:m>
                  <m:oMath xmlns:m="http://schemas.openxmlformats.org/officeDocument/2006/math">
                    <m:r>
                      <a:rPr lang="en-US" i="1">
                        <a:latin typeface="Cambria Math" panose="02040503050406030204" pitchFamily="18" charset="0"/>
                      </a:rPr>
                      <m:t>𝐼</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f>
                          <m:fPr>
                            <m:ctrlPr>
                              <a:rPr lang="en-US" i="1">
                                <a:latin typeface="Cambria Math" panose="02040503050406030204" pitchFamily="18" charset="0"/>
                              </a:rPr>
                            </m:ctrlPr>
                          </m:fPr>
                          <m:num>
                            <m:f>
                              <m:fPr>
                                <m:ctrlPr>
                                  <a:rPr lang="en-US" i="1">
                                    <a:latin typeface="Cambria Math" panose="02040503050406030204" pitchFamily="18" charset="0"/>
                                  </a:rPr>
                                </m:ctrlPr>
                              </m:fPr>
                              <m:num>
                                <m:r>
                                  <a:rPr lang="en-US" i="1">
                                    <a:latin typeface="Cambria Math" panose="02040503050406030204" pitchFamily="18" charset="0"/>
                                  </a:rPr>
                                  <m:t>𝑛</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e>
                                </m:d>
                              </m:num>
                              <m:den>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den>
                            </m:f>
                          </m:num>
                          <m:den>
                            <m:f>
                              <m:fPr>
                                <m:ctrlPr>
                                  <a:rPr lang="en-US" i="1">
                                    <a:latin typeface="Cambria Math" panose="02040503050406030204" pitchFamily="18" charset="0"/>
                                  </a:rPr>
                                </m:ctrlPr>
                              </m:fPr>
                              <m:num>
                                <m:r>
                                  <a:rPr lang="en-US" b="0" i="1" smtClean="0">
                                    <a:latin typeface="Cambria Math" panose="02040503050406030204" pitchFamily="18" charset="0"/>
                                  </a:rPr>
                                  <m:t>𝑡𝑓</m:t>
                                </m:r>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i="1">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𝑡𝑓</m:t>
                                </m:r>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r>
                                  <a:rPr lang="en-US" i="1">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den>
                            </m:f>
                          </m:den>
                        </m:f>
                      </m:e>
                    </m:func>
                  </m:oMath>
                </a14:m>
                <a:endParaRPr lang="en-US" dirty="0"/>
              </a:p>
              <a:p>
                <a:pPr lvl="2"/>
                <a:r>
                  <a:rPr lang="en-US" dirty="0"/>
                  <a:t>Average mutual information between words</a:t>
                </a:r>
              </a:p>
              <a:p>
                <a:pPr lvl="2"/>
                <a:r>
                  <a:rPr lang="en-US" dirty="0"/>
                  <a:t>Weight of the maximum spanning </a:t>
                </a:r>
                <a:r>
                  <a:rPr lang="en-US" dirty="0" smtClean="0"/>
                  <a:t>tree</a:t>
                </a:r>
                <a:endParaRPr lang="en-US" dirty="0"/>
              </a:p>
              <a:p>
                <a:pPr lvl="2"/>
                <a:r>
                  <a:rPr lang="en-US" dirty="0"/>
                  <a:t>Versions of the above two with only those </a:t>
                </a:r>
                <a:r>
                  <a:rPr lang="en-US" dirty="0" err="1"/>
                  <a:t>subqueries</a:t>
                </a:r>
                <a:r>
                  <a:rPr lang="en-US" dirty="0"/>
                  <a:t> that contain entities</a:t>
                </a:r>
                <a:r>
                  <a:rPr lang="en-US" dirty="0" smtClean="0"/>
                  <a:t>.</a:t>
                </a:r>
              </a:p>
              <a:p>
                <a:r>
                  <a:rPr lang="en-US" dirty="0"/>
                  <a:t>MI between a word and category [YPSS14]</a:t>
                </a:r>
              </a:p>
              <a:p>
                <a:pPr lvl="1"/>
                <a:r>
                  <a:rPr lang="en-US" dirty="0"/>
                  <a:t>Is word w most relevant to query category among other terms in q</a:t>
                </a:r>
                <a:r>
                  <a:rPr lang="en-US" dirty="0" smtClean="0"/>
                  <a:t>?</a:t>
                </a:r>
              </a:p>
              <a:p>
                <a:r>
                  <a:rPr lang="en-US" dirty="0" smtClean="0"/>
                  <a:t>Count of passages containing sub-query [XHC10]</a:t>
                </a: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815" t="-2179" r="-296"/>
                </a:stretch>
              </a:blipFill>
            </p:spPr>
            <p:txBody>
              <a:bodyPr/>
              <a:lstStyle/>
              <a:p>
                <a:r>
                  <a:rPr lang="en-US">
                    <a:noFill/>
                  </a:rPr>
                  <a:t> </a:t>
                </a:r>
              </a:p>
            </p:txBody>
          </p:sp>
        </mc:Fallback>
      </mc:AlternateContent>
    </p:spTree>
    <p:extLst>
      <p:ext uri="{BB962C8B-B14F-4D97-AF65-F5344CB8AC3E}">
        <p14:creationId xmlns:p14="http://schemas.microsoft.com/office/powerpoint/2010/main" val="40772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Features to Extract Single Sub-query</a:t>
            </a:r>
            <a:br>
              <a:rPr lang="en-US" dirty="0" smtClean="0"/>
            </a:br>
            <a:r>
              <a:rPr lang="en-US" dirty="0" smtClean="0"/>
              <a:t>Linguistic Features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3"/>
              </p:nvPr>
            </p:nvSpPr>
            <p:spPr/>
            <p:txBody>
              <a:bodyPr>
                <a:normAutofit fontScale="62500" lnSpcReduction="20000"/>
              </a:bodyPr>
              <a:lstStyle/>
              <a:p>
                <a:r>
                  <a:rPr lang="en-US" dirty="0" smtClean="0"/>
                  <a:t>POS [PCS11, LCKC09, LLCC09, LO08, YPSS14, XHC10]</a:t>
                </a:r>
              </a:p>
              <a:p>
                <a:pPr lvl="1"/>
                <a:r>
                  <a:rPr lang="en-US" dirty="0" smtClean="0"/>
                  <a:t>Noun, verb, adjective, adverb</a:t>
                </a:r>
              </a:p>
              <a:p>
                <a:pPr lvl="1"/>
                <a:r>
                  <a:rPr lang="en-US" dirty="0"/>
                  <a:t>Ratio of nouns, adjectives and verbs in a query per query </a:t>
                </a:r>
                <a:r>
                  <a:rPr lang="en-US" dirty="0" smtClean="0"/>
                  <a:t>length</a:t>
                </a:r>
              </a:p>
              <a:p>
                <a:pPr lvl="1"/>
                <a:r>
                  <a:rPr lang="en-US" dirty="0" smtClean="0"/>
                  <a:t>Conjunction, adjective, numeric</a:t>
                </a:r>
              </a:p>
              <a:p>
                <a:r>
                  <a:rPr lang="en-US" dirty="0" smtClean="0"/>
                  <a:t>Named entities </a:t>
                </a:r>
                <a:r>
                  <a:rPr lang="en-US" dirty="0"/>
                  <a:t>[KA07, LCKC09, </a:t>
                </a:r>
                <a:r>
                  <a:rPr lang="en-US" dirty="0" smtClean="0"/>
                  <a:t>LLCC09,BKC10, XHC10]</a:t>
                </a:r>
              </a:p>
              <a:p>
                <a:pPr lvl="1"/>
                <a:r>
                  <a:rPr lang="en-US" dirty="0" smtClean="0"/>
                  <a:t>Is the query word a person names, locations, organizations, time</a:t>
                </a:r>
              </a:p>
              <a:p>
                <a:pPr lvl="1"/>
                <a:r>
                  <a:rPr lang="en-US" dirty="0" smtClean="0"/>
                  <a:t>Does the query contain a location?</a:t>
                </a:r>
              </a:p>
              <a:p>
                <a:r>
                  <a:rPr lang="en-US" dirty="0" smtClean="0"/>
                  <a:t>Combination of POS and Named entities for a pair of words as candidate [LCKC09]</a:t>
                </a:r>
              </a:p>
              <a:p>
                <a:pPr lvl="1"/>
                <a:r>
                  <a:rPr lang="en-US" dirty="0" smtClean="0"/>
                  <a:t>E.g., if both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and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𝑗</m:t>
                        </m:r>
                      </m:sub>
                    </m:sSub>
                  </m:oMath>
                </a14:m>
                <a:r>
                  <a:rPr lang="en-US" dirty="0" smtClean="0"/>
                  <a:t> are nouns (or person names), </a:t>
                </a:r>
                <a:r>
                  <a:rPr lang="en-US" dirty="0" err="1" smtClean="0"/>
                  <a:t>pos_nn</a:t>
                </a:r>
                <a:r>
                  <a:rPr lang="en-US" dirty="0" smtClean="0"/>
                  <a:t>=1 (or </a:t>
                </a:r>
                <a:r>
                  <a:rPr lang="en-US" dirty="0" err="1" smtClean="0"/>
                  <a:t>ne_pp</a:t>
                </a:r>
                <a:r>
                  <a:rPr lang="en-US" dirty="0" smtClean="0"/>
                  <a:t>=1)</a:t>
                </a:r>
              </a:p>
              <a:p>
                <a:r>
                  <a:rPr lang="en-US" dirty="0"/>
                  <a:t>A</a:t>
                </a:r>
                <a:r>
                  <a:rPr lang="en-US" dirty="0" smtClean="0"/>
                  <a:t>cronyms </a:t>
                </a:r>
                <a:r>
                  <a:rPr lang="en-US" dirty="0"/>
                  <a:t>[LCKC09, </a:t>
                </a:r>
                <a:r>
                  <a:rPr lang="en-US" dirty="0" smtClean="0"/>
                  <a:t>LLCC09]</a:t>
                </a:r>
              </a:p>
              <a:p>
                <a:r>
                  <a:rPr lang="en-US" dirty="0" smtClean="0"/>
                  <a:t>Syntactic features [PCS11]</a:t>
                </a:r>
              </a:p>
              <a:p>
                <a:pPr lvl="1"/>
                <a:r>
                  <a:rPr lang="en-US" dirty="0" smtClean="0"/>
                  <a:t>Number of noun phrases in query</a:t>
                </a:r>
              </a:p>
              <a:p>
                <a:pPr lvl="1"/>
                <a:r>
                  <a:rPr lang="en-US" dirty="0" smtClean="0"/>
                  <a:t>Average depth of key-concept (noun phrases) terms in parse tree  of query</a:t>
                </a:r>
              </a:p>
              <a:p>
                <a:pPr lvl="1"/>
                <a:r>
                  <a:rPr lang="en-US" dirty="0" smtClean="0"/>
                  <a:t>Height of parse tree for query [XHC10]</a:t>
                </a:r>
              </a:p>
              <a:p>
                <a:r>
                  <a:rPr lang="en-US" dirty="0" smtClean="0"/>
                  <a:t>Lexical forms of neighboring words [YPSS14, LAC09]</a:t>
                </a:r>
              </a:p>
            </p:txBody>
          </p:sp>
        </mc:Choice>
        <mc:Fallback xmlns="">
          <p:sp>
            <p:nvSpPr>
              <p:cNvPr id="5" name="Content Placeholder 4"/>
              <p:cNvSpPr>
                <a:spLocks noGrp="1" noRot="1" noChangeAspect="1" noMove="1" noResize="1" noEditPoints="1" noAdjustHandles="1" noChangeArrowheads="1" noChangeShapeType="1" noTextEdit="1"/>
              </p:cNvSpPr>
              <p:nvPr>
                <p:ph idx="13"/>
              </p:nvPr>
            </p:nvSpPr>
            <p:spPr>
              <a:blipFill rotWithShape="0">
                <a:blip r:embed="rId2" cstate="print"/>
                <a:stretch>
                  <a:fillRect l="-667" t="-1795"/>
                </a:stretch>
              </a:blipFill>
            </p:spPr>
            <p:txBody>
              <a:bodyPr/>
              <a:lstStyle/>
              <a:p>
                <a:r>
                  <a:rPr lang="en-US">
                    <a:noFill/>
                  </a:rPr>
                  <a:t> </a:t>
                </a:r>
              </a:p>
            </p:txBody>
          </p:sp>
        </mc:Fallback>
      </mc:AlternateContent>
    </p:spTree>
    <p:extLst>
      <p:ext uri="{BB962C8B-B14F-4D97-AF65-F5344CB8AC3E}">
        <p14:creationId xmlns:p14="http://schemas.microsoft.com/office/powerpoint/2010/main" val="8590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Features to Extract Single Sub-query</a:t>
            </a:r>
            <a:br>
              <a:rPr lang="en-US" dirty="0" smtClean="0"/>
            </a:br>
            <a:r>
              <a:rPr lang="en-US" dirty="0" smtClean="0"/>
              <a:t>Query Features</a:t>
            </a:r>
            <a:endParaRPr lang="en-US" dirty="0"/>
          </a:p>
        </p:txBody>
      </p:sp>
      <p:sp>
        <p:nvSpPr>
          <p:cNvPr id="5" name="Content Placeholder 4"/>
          <p:cNvSpPr>
            <a:spLocks noGrp="1"/>
          </p:cNvSpPr>
          <p:nvPr>
            <p:ph idx="13"/>
          </p:nvPr>
        </p:nvSpPr>
        <p:spPr/>
        <p:txBody>
          <a:bodyPr>
            <a:normAutofit fontScale="55000" lnSpcReduction="20000"/>
          </a:bodyPr>
          <a:lstStyle/>
          <a:p>
            <a:r>
              <a:rPr lang="en-US" dirty="0" smtClean="0"/>
              <a:t>Query length [KC09, PCS11</a:t>
            </a:r>
            <a:r>
              <a:rPr lang="en-US" dirty="0"/>
              <a:t>, </a:t>
            </a:r>
            <a:r>
              <a:rPr lang="en-US" dirty="0" smtClean="0"/>
              <a:t>BKC10]</a:t>
            </a:r>
          </a:p>
          <a:p>
            <a:r>
              <a:rPr lang="en-US" dirty="0" smtClean="0"/>
              <a:t>Similarity Original Query [KC09]</a:t>
            </a:r>
          </a:p>
          <a:p>
            <a:pPr lvl="1"/>
            <a:r>
              <a:rPr lang="en-US" dirty="0" smtClean="0"/>
              <a:t>Cosine similarity between TFIDF vectors representing each sub-query and the original long query</a:t>
            </a:r>
          </a:p>
          <a:p>
            <a:r>
              <a:rPr lang="en-US" dirty="0" smtClean="0"/>
              <a:t>Presence </a:t>
            </a:r>
            <a:r>
              <a:rPr lang="en-US" dirty="0"/>
              <a:t>of stop words [PCS11, </a:t>
            </a:r>
            <a:r>
              <a:rPr lang="en-US" dirty="0" smtClean="0"/>
              <a:t>BKC10]</a:t>
            </a:r>
          </a:p>
          <a:p>
            <a:pPr lvl="1"/>
            <a:r>
              <a:rPr lang="en-US" dirty="0" smtClean="0"/>
              <a:t>Ratio of stop words</a:t>
            </a:r>
          </a:p>
          <a:p>
            <a:r>
              <a:rPr lang="en-US" dirty="0" smtClean="0"/>
              <a:t>Presence </a:t>
            </a:r>
            <a:r>
              <a:rPr lang="en-US" dirty="0"/>
              <a:t>of URL [</a:t>
            </a:r>
            <a:r>
              <a:rPr lang="en-US" dirty="0" smtClean="0"/>
              <a:t>BKC10]</a:t>
            </a:r>
          </a:p>
          <a:p>
            <a:r>
              <a:rPr lang="en-US" dirty="0" err="1" smtClean="0"/>
              <a:t>isRightMost</a:t>
            </a:r>
            <a:r>
              <a:rPr lang="en-US" dirty="0" smtClean="0"/>
              <a:t> </a:t>
            </a:r>
            <a:r>
              <a:rPr lang="en-US" dirty="0"/>
              <a:t>[YPSS14</a:t>
            </a:r>
            <a:r>
              <a:rPr lang="en-US" dirty="0" smtClean="0"/>
              <a:t>]</a:t>
            </a:r>
          </a:p>
          <a:p>
            <a:pPr lvl="1"/>
            <a:r>
              <a:rPr lang="en-US" dirty="0" smtClean="0"/>
              <a:t>Users tend to delete the rightmost word in the query</a:t>
            </a:r>
          </a:p>
          <a:p>
            <a:r>
              <a:rPr lang="en-US" dirty="0" err="1" smtClean="0"/>
              <a:t>isLeftMost</a:t>
            </a:r>
            <a:r>
              <a:rPr lang="en-US" dirty="0" smtClean="0"/>
              <a:t> [YPSS14]</a:t>
            </a:r>
          </a:p>
          <a:p>
            <a:pPr lvl="1"/>
            <a:r>
              <a:rPr lang="en-US" dirty="0" smtClean="0"/>
              <a:t>Users tend to put optional adjectives on the left and key noun phrases on the right.</a:t>
            </a:r>
          </a:p>
          <a:p>
            <a:r>
              <a:rPr lang="en-US" dirty="0" smtClean="0"/>
              <a:t>Is the query a question? [PCS11]</a:t>
            </a:r>
          </a:p>
          <a:p>
            <a:r>
              <a:rPr lang="en-US" dirty="0" smtClean="0"/>
              <a:t>Is the query a </a:t>
            </a:r>
            <a:r>
              <a:rPr lang="en-US" dirty="0" err="1" smtClean="0"/>
              <a:t>wh</a:t>
            </a:r>
            <a:r>
              <a:rPr lang="en-US" dirty="0" smtClean="0"/>
              <a:t>-question? [PCS11]</a:t>
            </a:r>
          </a:p>
          <a:p>
            <a:r>
              <a:rPr lang="en-US" dirty="0" smtClean="0"/>
              <a:t>Category of query [YPSS14]</a:t>
            </a:r>
          </a:p>
          <a:p>
            <a:r>
              <a:rPr lang="en-US" dirty="0" smtClean="0"/>
              <a:t>Location of word in query [LAC09]</a:t>
            </a:r>
          </a:p>
          <a:p>
            <a:r>
              <a:rPr lang="en-US" dirty="0" smtClean="0"/>
              <a:t>Is the word trailed by a comma [LAC09]</a:t>
            </a:r>
          </a:p>
          <a:p>
            <a:endParaRPr lang="en-US" dirty="0"/>
          </a:p>
        </p:txBody>
      </p:sp>
    </p:spTree>
    <p:extLst>
      <p:ext uri="{BB962C8B-B14F-4D97-AF65-F5344CB8AC3E}">
        <p14:creationId xmlns:p14="http://schemas.microsoft.com/office/powerpoint/2010/main" val="4964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Features to Extract Single Sub-query</a:t>
            </a:r>
            <a:br>
              <a:rPr lang="en-US" dirty="0" smtClean="0"/>
            </a:br>
            <a:r>
              <a:rPr lang="en-US" dirty="0" smtClean="0"/>
              <a:t>Word Dependency Features</a:t>
            </a:r>
            <a:endParaRPr lang="en-US" dirty="0"/>
          </a:p>
        </p:txBody>
      </p:sp>
      <p:sp>
        <p:nvSpPr>
          <p:cNvPr id="5" name="Content Placeholder 4"/>
          <p:cNvSpPr>
            <a:spLocks noGrp="1"/>
          </p:cNvSpPr>
          <p:nvPr>
            <p:ph idx="13"/>
          </p:nvPr>
        </p:nvSpPr>
        <p:spPr/>
        <p:txBody>
          <a:bodyPr>
            <a:normAutofit/>
          </a:bodyPr>
          <a:lstStyle/>
          <a:p>
            <a:r>
              <a:rPr lang="en-US" dirty="0" smtClean="0"/>
              <a:t>Binary </a:t>
            </a:r>
            <a:r>
              <a:rPr lang="en-US" dirty="0"/>
              <a:t>dependencies [</a:t>
            </a:r>
            <a:r>
              <a:rPr lang="en-US" dirty="0" smtClean="0"/>
              <a:t>PC10]</a:t>
            </a:r>
          </a:p>
          <a:p>
            <a:pPr lvl="1"/>
            <a:endParaRPr lang="en-US" dirty="0" smtClean="0"/>
          </a:p>
          <a:p>
            <a:pPr lvl="1"/>
            <a:endParaRPr lang="en-US" dirty="0"/>
          </a:p>
          <a:p>
            <a:pPr lvl="1"/>
            <a:endParaRPr lang="en-US" dirty="0" smtClean="0"/>
          </a:p>
          <a:p>
            <a:pPr lvl="1"/>
            <a:endParaRPr lang="en-US" dirty="0"/>
          </a:p>
          <a:p>
            <a:pPr lvl="1"/>
            <a:endParaRPr lang="en-US" dirty="0"/>
          </a:p>
        </p:txBody>
      </p:sp>
      <p:pic>
        <p:nvPicPr>
          <p:cNvPr id="6" name="Picture 5"/>
          <p:cNvPicPr/>
          <p:nvPr/>
        </p:nvPicPr>
        <p:blipFill>
          <a:blip r:embed="rId2" cstate="print"/>
          <a:stretch>
            <a:fillRect/>
          </a:stretch>
        </p:blipFill>
        <p:spPr>
          <a:xfrm>
            <a:off x="1752600" y="1981200"/>
            <a:ext cx="4114800" cy="1962352"/>
          </a:xfrm>
          <a:prstGeom prst="rect">
            <a:avLst/>
          </a:prstGeom>
        </p:spPr>
      </p:pic>
      <p:pic>
        <p:nvPicPr>
          <p:cNvPr id="7" name="Picture 6"/>
          <p:cNvPicPr/>
          <p:nvPr/>
        </p:nvPicPr>
        <p:blipFill>
          <a:blip r:embed="rId3" cstate="print"/>
          <a:stretch>
            <a:fillRect/>
          </a:stretch>
        </p:blipFill>
        <p:spPr>
          <a:xfrm>
            <a:off x="854528" y="4038600"/>
            <a:ext cx="5910944" cy="2343242"/>
          </a:xfrm>
          <a:prstGeom prst="rect">
            <a:avLst/>
          </a:prstGeom>
        </p:spPr>
      </p:pic>
      <p:sp>
        <p:nvSpPr>
          <p:cNvPr id="3" name="TextBox 2"/>
          <p:cNvSpPr txBox="1"/>
          <p:nvPr/>
        </p:nvSpPr>
        <p:spPr>
          <a:xfrm>
            <a:off x="6858000" y="1676400"/>
            <a:ext cx="1828800" cy="1200329"/>
          </a:xfrm>
          <a:prstGeom prst="rect">
            <a:avLst/>
          </a:prstGeom>
          <a:noFill/>
        </p:spPr>
        <p:txBody>
          <a:bodyPr wrap="square" rtlCol="0">
            <a:spAutoFit/>
          </a:bodyPr>
          <a:lstStyle/>
          <a:p>
            <a:r>
              <a:rPr lang="en-US" sz="1800" kern="1200" dirty="0" smtClean="0">
                <a:solidFill>
                  <a:schemeClr val="tx1"/>
                </a:solidFill>
                <a:latin typeface="+mn-lt"/>
                <a:ea typeface="+mn-ea"/>
                <a:cs typeface="+mn-cs"/>
              </a:rPr>
              <a:t>[XHC10]</a:t>
            </a:r>
          </a:p>
          <a:p>
            <a:r>
              <a:rPr lang="en-US" dirty="0" err="1" smtClean="0"/>
              <a:t>Dep-obj</a:t>
            </a:r>
            <a:endParaRPr lang="en-US" dirty="0" smtClean="0"/>
          </a:p>
          <a:p>
            <a:r>
              <a:rPr lang="en-US" sz="1800" kern="1200" dirty="0" err="1" smtClean="0">
                <a:solidFill>
                  <a:schemeClr val="tx1"/>
                </a:solidFill>
                <a:latin typeface="+mn-lt"/>
                <a:ea typeface="+mn-ea"/>
                <a:cs typeface="+mn-cs"/>
              </a:rPr>
              <a:t>Dep-subj</a:t>
            </a:r>
            <a:endParaRPr lang="en-US" sz="1800" kern="1200" dirty="0" smtClean="0">
              <a:solidFill>
                <a:schemeClr val="tx1"/>
              </a:solidFill>
              <a:latin typeface="+mn-lt"/>
              <a:ea typeface="+mn-ea"/>
              <a:cs typeface="+mn-cs"/>
            </a:endParaRPr>
          </a:p>
          <a:p>
            <a:r>
              <a:rPr lang="en-US" dirty="0" err="1" smtClean="0"/>
              <a:t>Dep-nn</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577254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Features to Extract Single Sub-query</a:t>
            </a:r>
            <a:br>
              <a:rPr lang="en-US" dirty="0"/>
            </a:br>
            <a:r>
              <a:rPr lang="en-US" dirty="0"/>
              <a:t>Word Dependency Features</a:t>
            </a:r>
          </a:p>
        </p:txBody>
      </p:sp>
      <p:sp>
        <p:nvSpPr>
          <p:cNvPr id="3" name="Content Placeholder 2"/>
          <p:cNvSpPr>
            <a:spLocks noGrp="1"/>
          </p:cNvSpPr>
          <p:nvPr>
            <p:ph idx="13"/>
          </p:nvPr>
        </p:nvSpPr>
        <p:spPr>
          <a:xfrm>
            <a:off x="457200" y="1371601"/>
            <a:ext cx="8229600" cy="1371600"/>
          </a:xfrm>
        </p:spPr>
        <p:txBody>
          <a:bodyPr>
            <a:normAutofit fontScale="70000" lnSpcReduction="20000"/>
          </a:bodyPr>
          <a:lstStyle/>
          <a:p>
            <a:r>
              <a:rPr lang="en-US" dirty="0"/>
              <a:t>Quasi-synchronous dependencies [PCS11]</a:t>
            </a:r>
          </a:p>
          <a:p>
            <a:pPr lvl="1"/>
            <a:r>
              <a:rPr lang="en-US" dirty="0"/>
              <a:t>Number of dependent clauses in query</a:t>
            </a:r>
          </a:p>
          <a:p>
            <a:pPr lvl="1"/>
            <a:r>
              <a:rPr lang="en-US" dirty="0"/>
              <a:t>Ratio of dependent term pairs which have parent-child, ancestor-dependent, siblings and c-commanding relations in query.</a:t>
            </a:r>
          </a:p>
          <a:p>
            <a:endParaRPr lang="en-US" dirty="0"/>
          </a:p>
        </p:txBody>
      </p:sp>
      <p:grpSp>
        <p:nvGrpSpPr>
          <p:cNvPr id="6" name="Group 5"/>
          <p:cNvGrpSpPr/>
          <p:nvPr/>
        </p:nvGrpSpPr>
        <p:grpSpPr>
          <a:xfrm>
            <a:off x="381000" y="2590800"/>
            <a:ext cx="7903028" cy="3818348"/>
            <a:chOff x="304800" y="2514600"/>
            <a:chExt cx="7903028" cy="3818348"/>
          </a:xfrm>
        </p:grpSpPr>
        <p:pic>
          <p:nvPicPr>
            <p:cNvPr id="4" name="Picture 3"/>
            <p:cNvPicPr/>
            <p:nvPr/>
          </p:nvPicPr>
          <p:blipFill>
            <a:blip r:embed="rId2" cstate="print"/>
            <a:stretch>
              <a:fillRect/>
            </a:stretch>
          </p:blipFill>
          <p:spPr>
            <a:xfrm>
              <a:off x="304800" y="2514600"/>
              <a:ext cx="4419600" cy="3200400"/>
            </a:xfrm>
            <a:prstGeom prst="rect">
              <a:avLst/>
            </a:prstGeom>
          </p:spPr>
        </p:pic>
        <p:pic>
          <p:nvPicPr>
            <p:cNvPr id="5" name="Picture 4"/>
            <p:cNvPicPr/>
            <p:nvPr/>
          </p:nvPicPr>
          <p:blipFill>
            <a:blip r:embed="rId3" cstate="print"/>
            <a:stretch>
              <a:fillRect/>
            </a:stretch>
          </p:blipFill>
          <p:spPr>
            <a:xfrm>
              <a:off x="4114800" y="2677888"/>
              <a:ext cx="4093028" cy="3655060"/>
            </a:xfrm>
            <a:prstGeom prst="rect">
              <a:avLst/>
            </a:prstGeom>
          </p:spPr>
        </p:pic>
      </p:grpSp>
    </p:spTree>
    <p:extLst>
      <p:ext uri="{BB962C8B-B14F-4D97-AF65-F5344CB8AC3E}">
        <p14:creationId xmlns:p14="http://schemas.microsoft.com/office/powerpoint/2010/main" val="4214746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Features to Extract Single Sub-query</a:t>
            </a:r>
            <a:br>
              <a:rPr lang="en-US" dirty="0" smtClean="0"/>
            </a:br>
            <a:r>
              <a:rPr lang="en-US" dirty="0" smtClean="0"/>
              <a:t>Query Log based Features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3"/>
              </p:nvPr>
            </p:nvSpPr>
            <p:spPr/>
            <p:txBody>
              <a:bodyPr>
                <a:normAutofit fontScale="55000" lnSpcReduction="20000"/>
              </a:bodyPr>
              <a:lstStyle/>
              <a:p>
                <a:r>
                  <a:rPr lang="en-US" dirty="0" smtClean="0"/>
                  <a:t>Query </a:t>
                </a:r>
                <a:r>
                  <a:rPr lang="en-US" dirty="0"/>
                  <a:t>log frequency [</a:t>
                </a:r>
                <a:r>
                  <a:rPr lang="en-US" dirty="0" smtClean="0"/>
                  <a:t>BC08]</a:t>
                </a:r>
              </a:p>
              <a:p>
                <a:pPr lvl="1"/>
                <a:r>
                  <a:rPr lang="en-US" dirty="0" smtClean="0"/>
                  <a:t>#times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was used as part of a query</a:t>
                </a:r>
              </a:p>
              <a:p>
                <a:pPr lvl="1"/>
                <a:r>
                  <a:rPr lang="en-US" dirty="0" smtClean="0"/>
                  <a:t>#times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was used as an exact query</a:t>
                </a:r>
              </a:p>
              <a:p>
                <a:r>
                  <a:rPr lang="en-US" dirty="0"/>
                  <a:t>S</a:t>
                </a:r>
                <a:r>
                  <a:rPr lang="en-US" dirty="0" smtClean="0"/>
                  <a:t>imilarity </a:t>
                </a:r>
                <a:r>
                  <a:rPr lang="en-US" dirty="0"/>
                  <a:t>with old queries [</a:t>
                </a:r>
                <a:r>
                  <a:rPr lang="en-US" dirty="0" smtClean="0"/>
                  <a:t>CZ09]</a:t>
                </a:r>
              </a:p>
              <a:p>
                <a:pPr lvl="1"/>
                <a:r>
                  <a:rPr lang="en-US" dirty="0" smtClean="0"/>
                  <a:t>Count of common terms between the long query </a:t>
                </a:r>
                <a14:m>
                  <m:oMath xmlns:m="http://schemas.openxmlformats.org/officeDocument/2006/math">
                    <m:r>
                      <a:rPr lang="en-US" i="1" dirty="0" smtClean="0">
                        <a:latin typeface="Cambria Math" panose="02040503050406030204" pitchFamily="18" charset="0"/>
                      </a:rPr>
                      <m:t>𝑄</m:t>
                    </m:r>
                  </m:oMath>
                </a14:m>
                <a:r>
                  <a:rPr lang="en-US" dirty="0" smtClean="0"/>
                  <a:t> and short query </a:t>
                </a:r>
                <a14:m>
                  <m:oMath xmlns:m="http://schemas.openxmlformats.org/officeDocument/2006/math">
                    <m:r>
                      <a:rPr lang="en-US" b="0" i="1" smtClean="0">
                        <a:latin typeface="Cambria Math" panose="02040503050406030204" pitchFamily="18" charset="0"/>
                      </a:rPr>
                      <m:t>𝑃</m:t>
                    </m:r>
                  </m:oMath>
                </a14:m>
                <a:endParaRPr lang="en-US" dirty="0" smtClean="0"/>
              </a:p>
              <a:p>
                <a:pPr lvl="2"/>
                <a14:m>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𝑃</m:t>
                        </m:r>
                      </m:e>
                    </m:d>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den>
                        </m:f>
                      </m:e>
                    </m:nary>
                  </m:oMath>
                </a14:m>
                <a:r>
                  <a:rPr lang="en-US" dirty="0" smtClean="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oMath>
                </a14:m>
                <a:r>
                  <a:rPr lang="en-US" dirty="0" smtClean="0"/>
                  <a:t> is </a:t>
                </a:r>
                <a:r>
                  <a:rPr lang="en-US" dirty="0" err="1" smtClean="0"/>
                  <a:t>i</a:t>
                </a:r>
                <a:r>
                  <a:rPr lang="en-US" baseline="30000" dirty="0" err="1" smtClean="0"/>
                  <a:t>th</a:t>
                </a:r>
                <a:r>
                  <a:rPr lang="en-US" dirty="0" smtClean="0"/>
                  <a:t> sentence in the long query</a:t>
                </a:r>
              </a:p>
              <a:p>
                <a:pPr lvl="1"/>
                <a:r>
                  <a:rPr lang="en-US" dirty="0" smtClean="0"/>
                  <a:t>Number of common noun phrases between long query and noun phrases from sentences around short query terms in clicked result page</a:t>
                </a:r>
              </a:p>
              <a:p>
                <a:pPr lvl="2"/>
                <a:r>
                  <a:rPr lang="en-US" dirty="0" smtClean="0"/>
                  <a:t>R(LQF, STF)=</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𝐿𝑄𝐹</m:t>
                        </m:r>
                        <m:r>
                          <a:rPr lang="en-US" b="0" i="1" smtClean="0">
                            <a:latin typeface="Cambria Math" panose="02040503050406030204" pitchFamily="18" charset="0"/>
                          </a:rPr>
                          <m:t>∩</m:t>
                        </m:r>
                        <m:r>
                          <a:rPr lang="en-US" b="0" i="1" smtClean="0">
                            <a:latin typeface="Cambria Math" panose="02040503050406030204" pitchFamily="18" charset="0"/>
                          </a:rPr>
                          <m:t>𝑆𝑇𝐹</m:t>
                        </m:r>
                        <m:r>
                          <a:rPr lang="en-US" b="0" i="1" smtClean="0">
                            <a:latin typeface="Cambria Math" panose="02040503050406030204" pitchFamily="18" charset="0"/>
                          </a:rPr>
                          <m:t>|</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𝐿𝑄𝐹</m:t>
                            </m:r>
                          </m:e>
                        </m:d>
                        <m:r>
                          <a:rPr lang="en-US" b="0" i="1" smtClean="0">
                            <a:latin typeface="Cambria Math" panose="02040503050406030204" pitchFamily="18" charset="0"/>
                          </a:rPr>
                          <m:t>+|</m:t>
                        </m:r>
                        <m:r>
                          <a:rPr lang="en-US" b="0" i="1" smtClean="0">
                            <a:latin typeface="Cambria Math" panose="02040503050406030204" pitchFamily="18" charset="0"/>
                          </a:rPr>
                          <m:t>𝑆𝑇𝐹</m:t>
                        </m:r>
                        <m:r>
                          <a:rPr lang="en-US" b="0" i="1" smtClean="0">
                            <a:latin typeface="Cambria Math" panose="02040503050406030204" pitchFamily="18" charset="0"/>
                          </a:rPr>
                          <m:t>|</m:t>
                        </m:r>
                      </m:den>
                    </m:f>
                  </m:oMath>
                </a14:m>
                <a:r>
                  <a:rPr lang="en-US" dirty="0" smtClean="0"/>
                  <a:t> where LQF and STF are features from long query and short query context resp.</a:t>
                </a:r>
              </a:p>
              <a:p>
                <a:r>
                  <a:rPr lang="en-US" dirty="0"/>
                  <a:t>D</a:t>
                </a:r>
                <a:r>
                  <a:rPr lang="en-US" dirty="0" smtClean="0"/>
                  <a:t>eletion history </a:t>
                </a:r>
                <a:r>
                  <a:rPr lang="en-US" dirty="0"/>
                  <a:t>[YPSS14,JF03]</a:t>
                </a:r>
                <a:endParaRPr lang="en-US" dirty="0" smtClean="0"/>
              </a:p>
              <a:p>
                <a:pPr lvl="1"/>
                <a:r>
                  <a:rPr lang="en-US" dirty="0" smtClean="0"/>
                  <a:t>#times word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𝑖</m:t>
                        </m:r>
                      </m:sub>
                    </m:sSub>
                  </m:oMath>
                </a14:m>
                <a:r>
                  <a:rPr lang="en-US" dirty="0" smtClean="0"/>
                  <a:t> was deleted</a:t>
                </a:r>
              </a:p>
              <a:p>
                <a:pPr lvl="1"/>
                <a:r>
                  <a:rPr lang="en-US" dirty="0" smtClean="0"/>
                  <a:t>#times word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was deleted/#times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was seen in query log for category </a:t>
                </a:r>
                <a14:m>
                  <m:oMath xmlns:m="http://schemas.openxmlformats.org/officeDocument/2006/math">
                    <m:r>
                      <a:rPr lang="en-US" i="1" dirty="0" smtClean="0">
                        <a:latin typeface="Cambria Math" panose="02040503050406030204" pitchFamily="18" charset="0"/>
                      </a:rPr>
                      <m:t>𝑐</m:t>
                    </m:r>
                  </m:oMath>
                </a14:m>
                <a:endParaRPr lang="en-US" dirty="0" smtClean="0"/>
              </a:p>
              <a:p>
                <a:pPr lvl="1"/>
                <a:r>
                  <a:rPr lang="en-US" dirty="0" smtClean="0"/>
                  <a:t>Conditional deletion: P(deleting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𝑖</m:t>
                        </m:r>
                      </m:sub>
                    </m:sSub>
                  </m:oMath>
                </a14:m>
                <a:r>
                  <a:rPr lang="en-US" dirty="0" smtClean="0"/>
                  <a:t> for similar long query earlier)</a:t>
                </a:r>
              </a:p>
              <a:p>
                <a:r>
                  <a:rPr lang="en-US" dirty="0"/>
                  <a:t>R</a:t>
                </a:r>
                <a:r>
                  <a:rPr lang="en-US" dirty="0" smtClean="0"/>
                  <a:t>areness </a:t>
                </a:r>
                <a:r>
                  <a:rPr lang="en-US" dirty="0"/>
                  <a:t>[YPSS14</a:t>
                </a:r>
                <a:r>
                  <a:rPr lang="en-US" dirty="0" smtClean="0"/>
                  <a:t>]</a:t>
                </a:r>
              </a:p>
              <a:p>
                <a:pPr lvl="1"/>
                <a:r>
                  <a:rPr lang="en-US" dirty="0" smtClean="0"/>
                  <a:t>Ratio of number of queries in category </a:t>
                </a:r>
                <a14:m>
                  <m:oMath xmlns:m="http://schemas.openxmlformats.org/officeDocument/2006/math">
                    <m:r>
                      <a:rPr lang="en-US" i="1" dirty="0" smtClean="0">
                        <a:latin typeface="Cambria Math" panose="02040503050406030204" pitchFamily="18" charset="0"/>
                      </a:rPr>
                      <m:t>𝑐</m:t>
                    </m:r>
                  </m:oMath>
                </a14:m>
                <a:r>
                  <a:rPr lang="en-US" dirty="0" smtClean="0"/>
                  <a:t> to the number of queries in category </a:t>
                </a:r>
                <a14:m>
                  <m:oMath xmlns:m="http://schemas.openxmlformats.org/officeDocument/2006/math">
                    <m:r>
                      <a:rPr lang="en-US" i="1" dirty="0" smtClean="0">
                        <a:latin typeface="Cambria Math" panose="02040503050406030204" pitchFamily="18" charset="0"/>
                      </a:rPr>
                      <m:t>𝑐</m:t>
                    </m:r>
                  </m:oMath>
                </a14:m>
                <a:r>
                  <a:rPr lang="en-US" dirty="0" smtClean="0"/>
                  <a:t> containing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3"/>
              </p:nvPr>
            </p:nvSpPr>
            <p:spPr>
              <a:blipFill rotWithShape="0">
                <a:blip r:embed="rId2" cstate="print"/>
                <a:stretch>
                  <a:fillRect l="-444" t="-1667"/>
                </a:stretch>
              </a:blipFill>
            </p:spPr>
            <p:txBody>
              <a:bodyPr/>
              <a:lstStyle/>
              <a:p>
                <a:r>
                  <a:rPr lang="en-US">
                    <a:noFill/>
                  </a:rPr>
                  <a:t> </a:t>
                </a:r>
              </a:p>
            </p:txBody>
          </p:sp>
        </mc:Fallback>
      </mc:AlternateContent>
    </p:spTree>
    <p:extLst>
      <p:ext uri="{BB962C8B-B14F-4D97-AF65-F5344CB8AC3E}">
        <p14:creationId xmlns:p14="http://schemas.microsoft.com/office/powerpoint/2010/main" val="360239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Features to Extract Single Sub-query</a:t>
            </a:r>
            <a:br>
              <a:rPr lang="en-US" dirty="0" smtClean="0"/>
            </a:br>
            <a:r>
              <a:rPr lang="en-US" dirty="0" smtClean="0"/>
              <a:t>Post Retrieval Features</a:t>
            </a:r>
            <a:endParaRPr lang="en-US" dirty="0"/>
          </a:p>
        </p:txBody>
      </p:sp>
      <p:sp>
        <p:nvSpPr>
          <p:cNvPr id="5" name="Content Placeholder 4"/>
          <p:cNvSpPr>
            <a:spLocks noGrp="1"/>
          </p:cNvSpPr>
          <p:nvPr>
            <p:ph idx="13"/>
          </p:nvPr>
        </p:nvSpPr>
        <p:spPr/>
        <p:txBody>
          <a:bodyPr>
            <a:normAutofit fontScale="92500" lnSpcReduction="10000"/>
          </a:bodyPr>
          <a:lstStyle/>
          <a:p>
            <a:r>
              <a:rPr lang="en-US" dirty="0" smtClean="0"/>
              <a:t>Expensive to Compute!</a:t>
            </a:r>
          </a:p>
          <a:p>
            <a:r>
              <a:rPr lang="en-IN" dirty="0" smtClean="0"/>
              <a:t>Query-document Relevance Scores </a:t>
            </a:r>
            <a:r>
              <a:rPr lang="en-US" dirty="0"/>
              <a:t>[BKC10], [</a:t>
            </a:r>
            <a:r>
              <a:rPr lang="en-US" dirty="0" smtClean="0"/>
              <a:t>CZ09]</a:t>
            </a:r>
          </a:p>
          <a:p>
            <a:pPr lvl="1"/>
            <a:r>
              <a:rPr lang="en-US" dirty="0" err="1" smtClean="0"/>
              <a:t>LambdaRank</a:t>
            </a:r>
            <a:r>
              <a:rPr lang="en-US" dirty="0" smtClean="0"/>
              <a:t> </a:t>
            </a:r>
            <a:r>
              <a:rPr lang="en-US" dirty="0"/>
              <a:t>and BM25 scores of top-K </a:t>
            </a:r>
            <a:r>
              <a:rPr lang="en-US" dirty="0" smtClean="0"/>
              <a:t>documents (position-wise as well as aggregated as min/max/</a:t>
            </a:r>
            <a:r>
              <a:rPr lang="en-US" dirty="0" err="1" smtClean="0"/>
              <a:t>avgstd</a:t>
            </a:r>
            <a:r>
              <a:rPr lang="en-US" dirty="0" smtClean="0"/>
              <a:t> </a:t>
            </a:r>
            <a:r>
              <a:rPr lang="en-US" dirty="0" err="1" smtClean="0"/>
              <a:t>dev</a:t>
            </a:r>
            <a:r>
              <a:rPr lang="en-US" dirty="0" smtClean="0"/>
              <a:t>/variance) </a:t>
            </a:r>
          </a:p>
          <a:p>
            <a:pPr lvl="1"/>
            <a:r>
              <a:rPr lang="en-US" dirty="0" smtClean="0"/>
              <a:t>Click through counts of top-K documents [BKC10]</a:t>
            </a:r>
          </a:p>
          <a:p>
            <a:pPr lvl="1"/>
            <a:r>
              <a:rPr lang="en-US" dirty="0" smtClean="0"/>
              <a:t>Page-rank like scores of top-K documents [BKC10]</a:t>
            </a:r>
          </a:p>
          <a:p>
            <a:r>
              <a:rPr lang="en-US" dirty="0" smtClean="0"/>
              <a:t>Word </a:t>
            </a:r>
            <a:r>
              <a:rPr lang="en-US" dirty="0"/>
              <a:t>co-occurrence in pseudo-relevant documents [MC13]</a:t>
            </a:r>
          </a:p>
          <a:p>
            <a:endParaRPr lang="en-US" dirty="0" smtClean="0"/>
          </a:p>
        </p:txBody>
      </p:sp>
    </p:spTree>
    <p:extLst>
      <p:ext uri="{BB962C8B-B14F-4D97-AF65-F5344CB8AC3E}">
        <p14:creationId xmlns:p14="http://schemas.microsoft.com/office/powerpoint/2010/main" val="182267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Features to Extract Single Sub-query</a:t>
            </a:r>
            <a:br>
              <a:rPr lang="en-US" dirty="0"/>
            </a:br>
            <a:r>
              <a:rPr lang="en-US" dirty="0"/>
              <a:t>Post Retrieval Features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62500" lnSpcReduction="20000"/>
              </a:bodyPr>
              <a:lstStyle/>
              <a:p>
                <a:r>
                  <a:rPr lang="en-US" dirty="0"/>
                  <a:t>Term-term co-occurrence, term-topic co-occurrence, term-term context, term-topic context [LCKC09, LLCC09]</a:t>
                </a:r>
              </a:p>
              <a:p>
                <a:pPr lvl="1"/>
                <a:r>
                  <a:rPr lang="en-US" dirty="0"/>
                  <a:t>Term-topic: Co-occurrence of word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and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𝑄</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m:t>
                    </m:r>
                  </m:oMath>
                </a14:m>
                <a:endParaRPr lang="en-US" dirty="0"/>
              </a:p>
              <a:p>
                <a:pPr lvl="1"/>
                <a:r>
                  <a:rPr lang="en-US" dirty="0"/>
                  <a:t>Term-term: Co-occurrence of word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q</m:t>
                        </m:r>
                      </m:e>
                      <m:sub>
                        <m:r>
                          <m:rPr>
                            <m:sty m:val="p"/>
                          </m:rPr>
                          <a:rPr lang="en-US">
                            <a:latin typeface="Cambria Math" panose="02040503050406030204" pitchFamily="18" charset="0"/>
                          </a:rPr>
                          <m:t>j</m:t>
                        </m:r>
                      </m:sub>
                    </m:sSub>
                    <m:r>
                      <a:rPr lang="en-US" i="1">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𝑄</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 where </a:t>
                </a:r>
                <a14:m>
                  <m:oMath xmlns:m="http://schemas.openxmlformats.org/officeDocument/2006/math">
                    <m:r>
                      <m:rPr>
                        <m:sty m:val="p"/>
                      </m:rPr>
                      <a:rPr lang="en-US">
                        <a:latin typeface="Cambria Math" panose="02040503050406030204" pitchFamily="18" charset="0"/>
                      </a:rPr>
                      <m:t>i</m:t>
                    </m:r>
                    <m:r>
                      <a:rPr lang="en-IN" i="1">
                        <a:latin typeface="Cambria Math" panose="02040503050406030204" pitchFamily="18" charset="0"/>
                      </a:rPr>
                      <m:t>≠</m:t>
                    </m:r>
                    <m:r>
                      <a:rPr lang="en-US" i="1">
                        <a:latin typeface="Cambria Math" panose="02040503050406030204" pitchFamily="18" charset="0"/>
                      </a:rPr>
                      <m:t>𝑗</m:t>
                    </m:r>
                  </m:oMath>
                </a14:m>
                <a:endParaRPr lang="en-US" dirty="0"/>
              </a:p>
              <a:p>
                <a:pPr lvl="1"/>
                <a:r>
                  <a:rPr lang="en-US" dirty="0"/>
                  <a:t>Term-term context: cosine similarity between context vectors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q</m:t>
                        </m:r>
                      </m:e>
                      <m:sub>
                        <m:r>
                          <m:rPr>
                            <m:sty m:val="p"/>
                          </m:rPr>
                          <a:rPr lang="en-US">
                            <a:latin typeface="Cambria Math" panose="02040503050406030204" pitchFamily="18" charset="0"/>
                          </a:rPr>
                          <m:t>j</m:t>
                        </m:r>
                      </m:sub>
                    </m:sSub>
                    <m:r>
                      <a:rPr lang="en-US" i="1">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𝑄</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 where </a:t>
                </a:r>
                <a14:m>
                  <m:oMath xmlns:m="http://schemas.openxmlformats.org/officeDocument/2006/math">
                    <m:r>
                      <m:rPr>
                        <m:sty m:val="p"/>
                      </m:rPr>
                      <a:rPr lang="en-US">
                        <a:latin typeface="Cambria Math" panose="02040503050406030204" pitchFamily="18" charset="0"/>
                      </a:rPr>
                      <m:t>i</m:t>
                    </m:r>
                    <m:r>
                      <a:rPr lang="en-IN" i="1">
                        <a:latin typeface="Cambria Math" panose="02040503050406030204" pitchFamily="18" charset="0"/>
                      </a:rPr>
                      <m:t>≠</m:t>
                    </m:r>
                    <m:r>
                      <a:rPr lang="en-US" i="1">
                        <a:latin typeface="Cambria Math" panose="02040503050406030204" pitchFamily="18" charset="0"/>
                      </a:rPr>
                      <m:t>𝑗</m:t>
                    </m:r>
                  </m:oMath>
                </a14:m>
                <a:endParaRPr lang="en-US" dirty="0"/>
              </a:p>
              <a:p>
                <a:pPr lvl="1"/>
                <a:r>
                  <a:rPr lang="en-US" dirty="0"/>
                  <a:t>Term-topic context: cosine similarity between context vectors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and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𝑄</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a:t>
                </a:r>
              </a:p>
              <a:p>
                <a:pPr lvl="1"/>
                <a:r>
                  <a:rPr lang="en-US" dirty="0"/>
                  <a:t>Context vector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&lt;</a:t>
                </a:r>
                <a:r>
                  <a:rPr lang="en-US" dirty="0" err="1"/>
                  <a:t>docID</a:t>
                </a:r>
                <a:r>
                  <a:rPr lang="en-US" dirty="0"/>
                  <a:t>, relevance score&gt; list for word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t>
                </a:r>
              </a:p>
              <a:p>
                <a:pPr lvl="1"/>
                <a:r>
                  <a:rPr lang="en-US" dirty="0" smtClean="0"/>
                  <a:t>Co-occurrence </a:t>
                </a:r>
                <a:r>
                  <a:rPr lang="en-US" dirty="0"/>
                  <a:t>is measured as follows (N=total #docs, a=docs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oMath>
                </a14:m>
                <a:r>
                  <a:rPr lang="en-US" dirty="0"/>
                  <a:t>, b=docs(</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oMath>
                </a14:m>
                <a:r>
                  <a:rPr lang="en-US" dirty="0"/>
                  <a:t>), c=docs(!</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oMath>
                </a14:m>
                <a:r>
                  <a:rPr lang="en-US" dirty="0"/>
                  <a:t>), d=docs(!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oMath>
                </a14:m>
                <a:r>
                  <a:rPr lang="en-US" dirty="0"/>
                  <a:t>)</a:t>
                </a:r>
              </a:p>
              <a:p>
                <a:pPr lvl="2"/>
                <a:r>
                  <a:rPr lang="en-US" dirty="0"/>
                  <a:t>Point-wise mutual information PMI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oMath>
                </a14:m>
                <a:r>
                  <a:rPr lang="en-US" dirty="0"/>
                  <a:t>)=log(</a:t>
                </a:r>
                <a:r>
                  <a:rPr lang="en-US" dirty="0" err="1"/>
                  <a:t>aN</a:t>
                </a:r>
                <a:r>
                  <a:rPr lang="en-US" dirty="0"/>
                  <a:t>/(</a:t>
                </a:r>
                <a:r>
                  <a:rPr lang="en-US" dirty="0" err="1"/>
                  <a:t>a+b</a:t>
                </a:r>
                <a:r>
                  <a:rPr lang="en-US" dirty="0"/>
                  <a:t>)(</a:t>
                </a:r>
                <a:r>
                  <a:rPr lang="en-US" dirty="0" err="1"/>
                  <a:t>a+c</a:t>
                </a:r>
                <a:r>
                  <a:rPr lang="en-US" dirty="0"/>
                  <a:t>)) [also in YPSS14]</a:t>
                </a:r>
              </a:p>
              <a:p>
                <a:pPr lvl="2"/>
                <a:r>
                  <a:rPr lang="en-US" dirty="0"/>
                  <a:t>Chi square statistic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2</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e>
                    </m:d>
                    <m:r>
                      <a:rPr lang="en-US" i="1">
                        <a:latin typeface="Cambria Math" panose="02040503050406030204" pitchFamily="18" charset="0"/>
                      </a:rPr>
                      <m:t>=</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i="1">
                                <a:latin typeface="Cambria Math" panose="02040503050406030204" pitchFamily="18" charset="0"/>
                              </a:rPr>
                              <m:t>𝑁</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𝑎𝑑</m:t>
                                    </m:r>
                                    <m:r>
                                      <a:rPr lang="en-US" i="1">
                                        <a:latin typeface="Cambria Math" panose="02040503050406030204" pitchFamily="18" charset="0"/>
                                      </a:rPr>
                                      <m:t>−</m:t>
                                    </m:r>
                                    <m:r>
                                      <a:rPr lang="en-US" i="1">
                                        <a:latin typeface="Cambria Math" panose="02040503050406030204" pitchFamily="18" charset="0"/>
                                      </a:rPr>
                                      <m:t>𝑏𝑐</m:t>
                                    </m:r>
                                  </m:e>
                                </m:d>
                              </m:e>
                              <m:sup>
                                <m:r>
                                  <a:rPr lang="en-US" i="1">
                                    <a:latin typeface="Cambria Math" panose="02040503050406030204" pitchFamily="18" charset="0"/>
                                  </a:rPr>
                                  <m:t>2</m:t>
                                </m:r>
                              </m:sup>
                            </m:sSup>
                          </m:e>
                        </m:d>
                      </m:num>
                      <m:den>
                        <m:d>
                          <m:dPr>
                            <m:begChr m:val="["/>
                            <m:endChr m:val="]"/>
                            <m:ctrlPr>
                              <a:rPr lang="en-US" i="1">
                                <a:latin typeface="Cambria Math" panose="02040503050406030204" pitchFamily="18" charset="0"/>
                              </a:rPr>
                            </m:ctrlPr>
                          </m:dPr>
                          <m:e>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𝑐</m:t>
                                </m:r>
                              </m:e>
                            </m:d>
                            <m:d>
                              <m:dPr>
                                <m:ctrlPr>
                                  <a:rPr lang="en-US" i="1">
                                    <a:latin typeface="Cambria Math" panose="02040503050406030204" pitchFamily="18" charset="0"/>
                                  </a:rPr>
                                </m:ctrlPr>
                              </m:dPr>
                              <m:e>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𝑑</m:t>
                                </m:r>
                              </m:e>
                            </m:d>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𝑑</m:t>
                                </m:r>
                              </m:e>
                            </m:d>
                          </m:e>
                        </m:d>
                      </m:den>
                    </m:f>
                  </m:oMath>
                </a14:m>
                <a:endParaRPr lang="en-US" dirty="0"/>
              </a:p>
              <a:p>
                <a:pPr lvl="2"/>
                <a:r>
                  <a:rPr lang="en-US" dirty="0"/>
                  <a:t>Log likelihood </a:t>
                </a:r>
                <a:r>
                  <a:rPr lang="en-US" dirty="0" err="1"/>
                  <a:t>ra</a:t>
                </a:r>
                <a:r>
                  <a:rPr lang="en-US" dirty="0"/>
                  <a:t>tio: </a:t>
                </a:r>
                <a14:m>
                  <m:oMath xmlns:m="http://schemas.openxmlformats.org/officeDocument/2006/math">
                    <m:r>
                      <a:rPr lang="en-US" i="1">
                        <a:latin typeface="Cambria Math" panose="02040503050406030204" pitchFamily="18" charset="0"/>
                      </a:rPr>
                      <m:t>−2</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𝐿𝐿𝑅</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e>
                        </m:d>
                        <m:r>
                          <a:rPr lang="en-US" i="1">
                            <a:latin typeface="Cambria Math" panose="02040503050406030204" pitchFamily="18" charset="0"/>
                          </a:rPr>
                          <m:t>=</m:t>
                        </m:r>
                        <m:r>
                          <a:rPr lang="en-US" i="1">
                            <a:latin typeface="Cambria Math" panose="02040503050406030204" pitchFamily="18" charset="0"/>
                          </a:rPr>
                          <m:t>𝑎</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f>
                              <m:fPr>
                                <m:ctrlPr>
                                  <a:rPr lang="en-US" i="1">
                                    <a:latin typeface="Cambria Math" panose="02040503050406030204" pitchFamily="18" charset="0"/>
                                  </a:rPr>
                                </m:ctrlPr>
                              </m:fPr>
                              <m:num>
                                <m:r>
                                  <a:rPr lang="en-US" i="1">
                                    <a:latin typeface="Cambria Math" panose="02040503050406030204" pitchFamily="18" charset="0"/>
                                  </a:rPr>
                                  <m:t>𝑎𝑁</m:t>
                                </m:r>
                              </m:num>
                              <m:den>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𝑐</m:t>
                                    </m:r>
                                  </m:e>
                                </m:d>
                              </m:den>
                            </m:f>
                            <m:r>
                              <a:rPr lang="en-US" i="1">
                                <a:latin typeface="Cambria Math" panose="02040503050406030204" pitchFamily="18" charset="0"/>
                              </a:rPr>
                              <m:t>+</m:t>
                            </m:r>
                            <m:r>
                              <a:rPr lang="en-US" i="1">
                                <a:latin typeface="Cambria Math" panose="02040503050406030204" pitchFamily="18" charset="0"/>
                              </a:rPr>
                              <m:t>𝑏</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f>
                                  <m:fPr>
                                    <m:ctrlPr>
                                      <a:rPr lang="en-US" i="1">
                                        <a:latin typeface="Cambria Math" panose="02040503050406030204" pitchFamily="18" charset="0"/>
                                      </a:rPr>
                                    </m:ctrlPr>
                                  </m:fPr>
                                  <m:num>
                                    <m:r>
                                      <a:rPr lang="en-US" i="1">
                                        <a:latin typeface="Cambria Math" panose="02040503050406030204" pitchFamily="18" charset="0"/>
                                      </a:rPr>
                                      <m:t>𝑏𝑁</m:t>
                                    </m:r>
                                  </m:num>
                                  <m:den>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d>
                                      <m:dPr>
                                        <m:ctrlPr>
                                          <a:rPr lang="en-US" i="1">
                                            <a:latin typeface="Cambria Math" panose="02040503050406030204" pitchFamily="18" charset="0"/>
                                          </a:rPr>
                                        </m:ctrlPr>
                                      </m:dPr>
                                      <m:e>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𝑑</m:t>
                                        </m:r>
                                      </m:e>
                                    </m:d>
                                  </m:den>
                                </m:f>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 </m:t>
                                </m:r>
                                <m:r>
                                  <a:rPr lang="en-US" i="1">
                                    <a:latin typeface="Cambria Math" panose="02040503050406030204" pitchFamily="18" charset="0"/>
                                  </a:rPr>
                                  <m:t>𝑙𝑜𝑔</m:t>
                                </m:r>
                                <m:f>
                                  <m:fPr>
                                    <m:ctrlPr>
                                      <a:rPr lang="en-US" i="1">
                                        <a:latin typeface="Cambria Math" panose="02040503050406030204" pitchFamily="18" charset="0"/>
                                      </a:rPr>
                                    </m:ctrlPr>
                                  </m:fPr>
                                  <m:num>
                                    <m:r>
                                      <a:rPr lang="en-US" i="1">
                                        <a:latin typeface="Cambria Math" panose="02040503050406030204" pitchFamily="18" charset="0"/>
                                      </a:rPr>
                                      <m:t>𝑐𝑁</m:t>
                                    </m:r>
                                  </m:num>
                                  <m:den>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𝑑</m:t>
                                        </m:r>
                                      </m:e>
                                    </m:d>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𝑐</m:t>
                                        </m:r>
                                      </m:e>
                                    </m:d>
                                  </m:den>
                                </m:f>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 </m:t>
                                </m:r>
                                <m:r>
                                  <a:rPr lang="en-US" i="1">
                                    <a:latin typeface="Cambria Math" panose="02040503050406030204" pitchFamily="18" charset="0"/>
                                  </a:rPr>
                                  <m:t>𝑙𝑜𝑔</m:t>
                                </m:r>
                                <m:f>
                                  <m:fPr>
                                    <m:ctrlPr>
                                      <a:rPr lang="en-US" i="1">
                                        <a:latin typeface="Cambria Math" panose="02040503050406030204" pitchFamily="18" charset="0"/>
                                      </a:rPr>
                                    </m:ctrlPr>
                                  </m:fPr>
                                  <m:num>
                                    <m:r>
                                      <a:rPr lang="en-US" i="1">
                                        <a:latin typeface="Cambria Math" panose="02040503050406030204" pitchFamily="18" charset="0"/>
                                      </a:rPr>
                                      <m:t>𝑑𝑁</m:t>
                                    </m:r>
                                  </m:num>
                                  <m:den>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𝑑</m:t>
                                        </m:r>
                                      </m:e>
                                    </m:d>
                                    <m:d>
                                      <m:dPr>
                                        <m:ctrlPr>
                                          <a:rPr lang="en-US" i="1">
                                            <a:latin typeface="Cambria Math" panose="02040503050406030204" pitchFamily="18" charset="0"/>
                                          </a:rPr>
                                        </m:ctrlPr>
                                      </m:dPr>
                                      <m:e>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𝑑</m:t>
                                        </m:r>
                                      </m:e>
                                    </m:d>
                                  </m:den>
                                </m:f>
                              </m:e>
                            </m:func>
                          </m:e>
                        </m:func>
                      </m:e>
                    </m:func>
                  </m:oMath>
                </a14:m>
                <a:endParaRPr lang="en-US" dirty="0"/>
              </a:p>
              <a:p>
                <a:pPr lvl="2"/>
                <a:r>
                  <a:rPr lang="en-US" dirty="0"/>
                  <a:t>Use average, min and max to compute feature values across various terms.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a:stretch>
                  <a:fillRect l="-667" t="-1795" r="-1630"/>
                </a:stretch>
              </a:blipFill>
            </p:spPr>
            <p:txBody>
              <a:bodyPr/>
              <a:lstStyle/>
              <a:p>
                <a:r>
                  <a:rPr lang="en-US">
                    <a:noFill/>
                  </a:rPr>
                  <a:t> </a:t>
                </a:r>
              </a:p>
            </p:txBody>
          </p:sp>
        </mc:Fallback>
      </mc:AlternateContent>
    </p:spTree>
    <p:extLst>
      <p:ext uri="{BB962C8B-B14F-4D97-AF65-F5344CB8AC3E}">
        <p14:creationId xmlns:p14="http://schemas.microsoft.com/office/powerpoint/2010/main" val="72124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Features to Extract Single Sub-query</a:t>
            </a:r>
            <a:br>
              <a:rPr lang="en-US" dirty="0"/>
            </a:br>
            <a:r>
              <a:rPr lang="en-US" dirty="0"/>
              <a:t>Post Retrieval Features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92500" lnSpcReduction="20000"/>
              </a:bodyPr>
              <a:lstStyle/>
              <a:p>
                <a:r>
                  <a:rPr lang="en-US" dirty="0" smtClean="0"/>
                  <a:t>Query scope [KC09]</a:t>
                </a:r>
              </a:p>
              <a:p>
                <a:pPr lvl="1"/>
                <a14:m>
                  <m:oMath xmlns:m="http://schemas.openxmlformats.org/officeDocument/2006/math">
                    <m:r>
                      <a:rPr lang="en-US" i="1">
                        <a:latin typeface="Cambria Math" panose="02040503050406030204" pitchFamily="18" charset="0"/>
                      </a:rPr>
                      <m:t>𝑄𝑆</m:t>
                    </m:r>
                    <m:d>
                      <m:dPr>
                        <m:ctrlPr>
                          <a:rPr lang="en-US" i="1">
                            <a:latin typeface="Cambria Math" panose="02040503050406030204" pitchFamily="18" charset="0"/>
                          </a:rPr>
                        </m:ctrlPr>
                      </m:dPr>
                      <m:e>
                        <m:r>
                          <a:rPr lang="en-US" b="0" i="1" smtClean="0">
                            <a:latin typeface="Cambria Math" panose="02040503050406030204" pitchFamily="18" charset="0"/>
                          </a:rPr>
                          <m:t>𝑃</m:t>
                        </m:r>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f>
                          <m:fPr>
                            <m:ctrlPr>
                              <a:rPr lang="en-US" i="1">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num>
                          <m:den>
                            <m:r>
                              <a:rPr lang="en-US" i="1">
                                <a:latin typeface="Cambria Math" panose="02040503050406030204" pitchFamily="18" charset="0"/>
                              </a:rPr>
                              <m:t>𝑁</m:t>
                            </m:r>
                          </m:den>
                        </m:f>
                      </m:e>
                    </m:func>
                  </m:oMath>
                </a14:m>
                <a:r>
                  <a:rPr lang="en-US" dirty="0"/>
                  <a:t> </a:t>
                </a:r>
                <a:r>
                  <a:rPr lang="en-US" dirty="0" smtClean="0"/>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oMath>
                </a14:m>
                <a:r>
                  <a:rPr lang="en-US" dirty="0" smtClean="0"/>
                  <a:t> is the number </a:t>
                </a:r>
                <a:r>
                  <a:rPr lang="en-US" dirty="0"/>
                  <a:t>of documents containing at least </a:t>
                </a:r>
                <a:r>
                  <a:rPr lang="en-US" dirty="0" smtClean="0"/>
                  <a:t>one </a:t>
                </a:r>
                <a:r>
                  <a:rPr lang="en-US" dirty="0"/>
                  <a:t>query </a:t>
                </a:r>
                <a:r>
                  <a:rPr lang="en-US" dirty="0" smtClean="0"/>
                  <a:t>term</a:t>
                </a:r>
              </a:p>
              <a:p>
                <a:r>
                  <a:rPr lang="en-US" dirty="0" smtClean="0"/>
                  <a:t>WIG(w</a:t>
                </a:r>
                <a:r>
                  <a:rPr lang="en-US" dirty="0"/>
                  <a:t>)=Weighted Information Gain [BC08]</a:t>
                </a:r>
              </a:p>
              <a:p>
                <a:pPr lvl="1"/>
                <a:r>
                  <a:rPr lang="en-US" dirty="0"/>
                  <a:t>Change in information about the quality of the retrieval (in response to w) from a state where only average document is retrieved to a state where the actual results are observed</a:t>
                </a:r>
              </a:p>
              <a:p>
                <a:pPr lvl="2"/>
                <a14:m>
                  <m:oMath xmlns:m="http://schemas.openxmlformats.org/officeDocument/2006/math">
                    <m:r>
                      <a:rPr lang="en-US" i="1">
                        <a:latin typeface="Cambria Math" panose="02040503050406030204" pitchFamily="18" charset="0"/>
                      </a:rPr>
                      <m:t>𝑤𝑖𝑔</m:t>
                    </m:r>
                    <m:d>
                      <m:dPr>
                        <m:ctrlPr>
                          <a:rPr lang="en-US" i="1">
                            <a:latin typeface="Cambria Math" panose="02040503050406030204" pitchFamily="18" charset="0"/>
                          </a:rPr>
                        </m:ctrlPr>
                      </m:dPr>
                      <m:e>
                        <m:r>
                          <a:rPr lang="en-US" b="0" i="1" smtClean="0">
                            <a:latin typeface="Cambria Math" panose="02040503050406030204" pitchFamily="18" charset="0"/>
                          </a:rPr>
                          <m:t>𝑃</m:t>
                        </m:r>
                      </m:e>
                    </m:d>
                    <m:r>
                      <a:rPr lang="en-US" i="1">
                        <a:latin typeface="Cambria Math" panose="02040503050406030204" pitchFamily="18" charset="0"/>
                      </a:rPr>
                      <m:t>=</m:t>
                    </m:r>
                    <m:f>
                      <m:fPr>
                        <m:ctrlPr>
                          <a:rPr lang="en-US" i="1">
                            <a:latin typeface="Cambria Math" panose="02040503050406030204" pitchFamily="18" charset="0"/>
                          </a:rPr>
                        </m:ctrlPr>
                      </m:fPr>
                      <m:num>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𝑀</m:t>
                            </m:r>
                          </m:den>
                        </m:f>
                        <m:nary>
                          <m:naryPr>
                            <m:chr m:val="∑"/>
                            <m:supHide m:val="on"/>
                            <m:ctrlPr>
                              <a:rPr lang="en-US" i="1">
                                <a:latin typeface="Cambria Math" panose="02040503050406030204" pitchFamily="18" charset="0"/>
                              </a:rPr>
                            </m:ctrlPr>
                          </m:naryPr>
                          <m:sub>
                            <m:r>
                              <a:rPr lang="en-US" i="1">
                                <a:latin typeface="Cambria Math" panose="02040503050406030204" pitchFamily="18" charset="0"/>
                              </a:rPr>
                              <m:t>𝑑</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𝑀</m:t>
                                </m:r>
                              </m:sub>
                            </m:sSub>
                            <m:d>
                              <m:dPr>
                                <m:ctrlPr>
                                  <a:rPr lang="en-US" i="1">
                                    <a:latin typeface="Cambria Math" panose="02040503050406030204" pitchFamily="18" charset="0"/>
                                  </a:rPr>
                                </m:ctrlPr>
                              </m:dPr>
                              <m:e>
                                <m:r>
                                  <a:rPr lang="en-US" b="0" i="1" smtClean="0">
                                    <a:latin typeface="Cambria Math" panose="02040503050406030204" pitchFamily="18" charset="0"/>
                                  </a:rPr>
                                  <m:t>𝑃</m:t>
                                </m:r>
                              </m:e>
                            </m:d>
                          </m:sub>
                          <m:sup/>
                          <m:e>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a:rPr lang="en-US" b="0" i="1" smtClean="0">
                                        <a:latin typeface="Cambria Math" panose="02040503050406030204" pitchFamily="18" charset="0"/>
                                      </a:rPr>
                                      <m:t>𝑃</m:t>
                                    </m:r>
                                  </m:e>
                                  <m:e>
                                    <m:r>
                                      <a:rPr lang="en-US" i="1">
                                        <a:latin typeface="Cambria Math" panose="02040503050406030204" pitchFamily="18" charset="0"/>
                                      </a:rPr>
                                      <m:t>𝑑</m:t>
                                    </m:r>
                                    <m:r>
                                      <a:rPr lang="en-US" i="1">
                                        <a:latin typeface="Cambria Math" panose="02040503050406030204" pitchFamily="18" charset="0"/>
                                      </a:rPr>
                                      <m:t>)</m:t>
                                    </m:r>
                                  </m:e>
                                </m:d>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𝑝</m:t>
                                    </m:r>
                                    <m:d>
                                      <m:dPr>
                                        <m:ctrlPr>
                                          <a:rPr lang="en-US" i="1">
                                            <a:latin typeface="Cambria Math" panose="02040503050406030204" pitchFamily="18" charset="0"/>
                                          </a:rPr>
                                        </m:ctrlPr>
                                      </m:dPr>
                                      <m:e>
                                        <m:r>
                                          <a:rPr lang="en-US" b="0" i="1" smtClean="0">
                                            <a:latin typeface="Cambria Math" panose="02040503050406030204" pitchFamily="18" charset="0"/>
                                          </a:rPr>
                                          <m:t>𝑃</m:t>
                                        </m:r>
                                      </m:e>
                                      <m:e>
                                        <m:r>
                                          <a:rPr lang="en-US" i="1">
                                            <a:latin typeface="Cambria Math" panose="02040503050406030204" pitchFamily="18" charset="0"/>
                                          </a:rPr>
                                          <m:t>𝐶</m:t>
                                        </m:r>
                                      </m:e>
                                    </m:d>
                                  </m:e>
                                </m:d>
                              </m:e>
                            </m:func>
                          </m:e>
                        </m:nary>
                      </m:num>
                      <m:den>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𝑝</m:t>
                                </m:r>
                                <m:d>
                                  <m:dPr>
                                    <m:ctrlPr>
                                      <a:rPr lang="en-US" i="1">
                                        <a:latin typeface="Cambria Math" panose="02040503050406030204" pitchFamily="18" charset="0"/>
                                      </a:rPr>
                                    </m:ctrlPr>
                                  </m:dPr>
                                  <m:e>
                                    <m:r>
                                      <a:rPr lang="en-US" b="0" i="1" smtClean="0">
                                        <a:latin typeface="Cambria Math" panose="02040503050406030204" pitchFamily="18" charset="0"/>
                                      </a:rPr>
                                      <m:t>𝑃</m:t>
                                    </m:r>
                                  </m:e>
                                  <m:e>
                                    <m:r>
                                      <a:rPr lang="en-US" i="1">
                                        <a:latin typeface="Cambria Math" panose="02040503050406030204" pitchFamily="18" charset="0"/>
                                      </a:rPr>
                                      <m:t>𝐶</m:t>
                                    </m:r>
                                  </m:e>
                                </m:d>
                              </m:e>
                            </m:d>
                          </m:e>
                        </m:func>
                      </m:den>
                    </m:f>
                  </m:oMath>
                </a14:m>
                <a:r>
                  <a:rPr lang="en-US" dirty="0"/>
                  <a:t>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𝑀</m:t>
                        </m:r>
                      </m:sub>
                    </m:sSub>
                    <m:r>
                      <a:rPr lang="en-US" i="1">
                        <a:latin typeface="Cambria Math" panose="02040503050406030204" pitchFamily="18" charset="0"/>
                      </a:rPr>
                      <m:t>(</m:t>
                    </m:r>
                    <m:r>
                      <a:rPr lang="en-US" b="0" i="1" smtClean="0">
                        <a:latin typeface="Cambria Math" panose="02040503050406030204" pitchFamily="18" charset="0"/>
                      </a:rPr>
                      <m:t>𝑃</m:t>
                    </m:r>
                    <m:r>
                      <a:rPr lang="en-US" i="1">
                        <a:latin typeface="Cambria Math" panose="02040503050406030204" pitchFamily="18" charset="0"/>
                      </a:rPr>
                      <m:t>)</m:t>
                    </m:r>
                  </m:oMath>
                </a14:m>
                <a:r>
                  <a:rPr lang="en-US" dirty="0"/>
                  <a:t> is a set of top M documents retrieved in response to </a:t>
                </a:r>
                <a14:m>
                  <m:oMath xmlns:m="http://schemas.openxmlformats.org/officeDocument/2006/math">
                    <m:r>
                      <a:rPr lang="en-US" b="0" i="1" smtClean="0">
                        <a:latin typeface="Cambria Math" panose="02040503050406030204" pitchFamily="18" charset="0"/>
                      </a:rPr>
                      <m:t>𝑃</m:t>
                    </m:r>
                  </m:oMath>
                </a14:m>
                <a:r>
                  <a:rPr lang="en-US" dirty="0" smtClean="0"/>
                  <a:t> </a:t>
                </a:r>
                <a:r>
                  <a:rPr lang="en-US" dirty="0"/>
                  <a:t>from collection </a:t>
                </a:r>
                <a14:m>
                  <m:oMath xmlns:m="http://schemas.openxmlformats.org/officeDocument/2006/math">
                    <m:r>
                      <a:rPr lang="en-US" i="1" dirty="0" smtClean="0">
                        <a:latin typeface="Cambria Math" panose="02040503050406030204" pitchFamily="18" charset="0"/>
                      </a:rPr>
                      <m:t>𝐶</m:t>
                    </m:r>
                  </m:oMath>
                </a14:m>
                <a:r>
                  <a:rPr lang="en-US" dirty="0"/>
                  <a:t>, and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b="0" i="1" smtClean="0">
                        <a:latin typeface="Cambria Math" panose="02040503050406030204" pitchFamily="18" charset="0"/>
                      </a:rPr>
                      <m:t>𝑃</m:t>
                    </m:r>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r>
                  <a:rPr lang="en-US" dirty="0"/>
                  <a:t> is calculated using </a:t>
                </a:r>
                <a:r>
                  <a:rPr lang="en-US" dirty="0" smtClean="0"/>
                  <a:t>MLE.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a:stretch>
                  <a:fillRect l="-1481" t="-3333" r="-222"/>
                </a:stretch>
              </a:blipFill>
            </p:spPr>
            <p:txBody>
              <a:bodyPr/>
              <a:lstStyle/>
              <a:p>
                <a:r>
                  <a:rPr lang="en-US">
                    <a:noFill/>
                  </a:rPr>
                  <a:t> </a:t>
                </a:r>
              </a:p>
            </p:txBody>
          </p:sp>
        </mc:Fallback>
      </mc:AlternateContent>
    </p:spTree>
    <p:extLst>
      <p:ext uri="{BB962C8B-B14F-4D97-AF65-F5344CB8AC3E}">
        <p14:creationId xmlns:p14="http://schemas.microsoft.com/office/powerpoint/2010/main" val="41471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Verbose Queries are Frequent</a:t>
            </a:r>
            <a:endParaRPr lang="en-US" dirty="0"/>
          </a:p>
        </p:txBody>
      </p:sp>
      <p:sp>
        <p:nvSpPr>
          <p:cNvPr id="3" name="Content Placeholder 2"/>
          <p:cNvSpPr>
            <a:spLocks noGrp="1"/>
          </p:cNvSpPr>
          <p:nvPr>
            <p:ph idx="13"/>
          </p:nvPr>
        </p:nvSpPr>
        <p:spPr/>
        <p:txBody>
          <a:bodyPr>
            <a:normAutofit fontScale="85000" lnSpcReduction="20000"/>
          </a:bodyPr>
          <a:lstStyle/>
          <a:p>
            <a:r>
              <a:rPr lang="en-US" dirty="0" smtClean="0"/>
              <a:t>Community-based Question Answering</a:t>
            </a:r>
          </a:p>
          <a:p>
            <a:r>
              <a:rPr lang="en-US" dirty="0" smtClean="0"/>
              <a:t>Literature Search</a:t>
            </a:r>
          </a:p>
          <a:p>
            <a:r>
              <a:rPr lang="en-US" dirty="0" smtClean="0"/>
              <a:t>Search in Context</a:t>
            </a:r>
          </a:p>
          <a:p>
            <a:r>
              <a:rPr lang="en-US" dirty="0" smtClean="0"/>
              <a:t>Enterprise or Academic Search</a:t>
            </a:r>
          </a:p>
          <a:p>
            <a:r>
              <a:rPr lang="en-US" dirty="0" smtClean="0"/>
              <a:t>Voice-activated Search</a:t>
            </a:r>
          </a:p>
          <a:p>
            <a:pPr lvl="1"/>
            <a:r>
              <a:rPr lang="en-US" dirty="0" smtClean="0"/>
              <a:t>Cortana, Siri, Google Now</a:t>
            </a:r>
          </a:p>
          <a:p>
            <a:r>
              <a:rPr lang="en-US" dirty="0" smtClean="0"/>
              <a:t>Yahoo! claimed 17% queries contained 5+ words (2006)</a:t>
            </a:r>
            <a:r>
              <a:rPr lang="en-US" baseline="30000" dirty="0" smtClean="0"/>
              <a:t>1</a:t>
            </a:r>
          </a:p>
          <a:p>
            <a:r>
              <a:rPr lang="en-US" dirty="0" smtClean="0"/>
              <a:t>Convey sophisticated information needs</a:t>
            </a:r>
          </a:p>
          <a:p>
            <a:r>
              <a:rPr lang="en-US" dirty="0" smtClean="0"/>
              <a:t>Cut-and-paste: User finds some text on some topic and fires it as a query.</a:t>
            </a:r>
          </a:p>
          <a:p>
            <a:endParaRPr lang="en-US" dirty="0"/>
          </a:p>
        </p:txBody>
      </p:sp>
      <p:sp>
        <p:nvSpPr>
          <p:cNvPr id="4" name="Rectangle 3"/>
          <p:cNvSpPr/>
          <p:nvPr/>
        </p:nvSpPr>
        <p:spPr>
          <a:xfrm>
            <a:off x="304800" y="5934670"/>
            <a:ext cx="8458200" cy="646331"/>
          </a:xfrm>
          <a:prstGeom prst="rect">
            <a:avLst/>
          </a:prstGeom>
        </p:spPr>
        <p:txBody>
          <a:bodyPr wrap="square">
            <a:spAutoFit/>
          </a:bodyPr>
          <a:lstStyle/>
          <a:p>
            <a:r>
              <a:rPr lang="en-US" u="sng" dirty="0" smtClean="0">
                <a:hlinkClick r:id="rId2"/>
              </a:rPr>
              <a:t>http</a:t>
            </a:r>
            <a:r>
              <a:rPr lang="en-US" u="sng" dirty="0">
                <a:hlinkClick r:id="rId2"/>
              </a:rPr>
              <a:t>://www.zdnet.com/blog/micro-markets/yahoo-searches-more-sophisticated-and-specific/27</a:t>
            </a:r>
            <a:endParaRPr lang="en-US" dirty="0"/>
          </a:p>
        </p:txBody>
      </p:sp>
      <p:sp>
        <p:nvSpPr>
          <p:cNvPr id="5" name="TextBox 4"/>
          <p:cNvSpPr txBox="1"/>
          <p:nvPr/>
        </p:nvSpPr>
        <p:spPr>
          <a:xfrm>
            <a:off x="152400" y="5943600"/>
            <a:ext cx="301686" cy="369332"/>
          </a:xfrm>
          <a:prstGeom prst="rect">
            <a:avLst/>
          </a:prstGeom>
          <a:noFill/>
        </p:spPr>
        <p:txBody>
          <a:bodyPr wrap="none" rtlCol="0">
            <a:spAutoFit/>
          </a:bodyPr>
          <a:lstStyle/>
          <a:p>
            <a:r>
              <a:rPr lang="en-IN" dirty="0" smtClean="0"/>
              <a:t>1</a:t>
            </a:r>
            <a:endParaRPr lang="en-US" dirty="0"/>
          </a:p>
        </p:txBody>
      </p:sp>
    </p:spTree>
    <p:extLst>
      <p:ext uri="{BB962C8B-B14F-4D97-AF65-F5344CB8AC3E}">
        <p14:creationId xmlns:p14="http://schemas.microsoft.com/office/powerpoint/2010/main" val="287880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Features to Extract Single Sub-query</a:t>
            </a:r>
            <a:br>
              <a:rPr lang="en-US" dirty="0"/>
            </a:br>
            <a:r>
              <a:rPr lang="en-US" dirty="0"/>
              <a:t>Post Retrieval Features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55000" lnSpcReduction="20000"/>
              </a:bodyPr>
              <a:lstStyle/>
              <a:p>
                <a:r>
                  <a:rPr lang="en-US" dirty="0"/>
                  <a:t>Query clarity [KC09, CLOJ11]</a:t>
                </a:r>
              </a:p>
              <a:p>
                <a:pPr lvl="1"/>
                <a:r>
                  <a:rPr lang="en-US" dirty="0"/>
                  <a:t>KL divergence of query model from collection model</a:t>
                </a:r>
              </a:p>
              <a:p>
                <a:pPr lvl="1"/>
                <a14:m>
                  <m:oMath xmlns:m="http://schemas.openxmlformats.org/officeDocument/2006/math">
                    <m:r>
                      <a:rPr lang="en-US" i="1" dirty="0">
                        <a:latin typeface="Cambria Math" panose="02040503050406030204" pitchFamily="18" charset="0"/>
                      </a:rPr>
                      <m:t>𝑄𝐶</m:t>
                    </m:r>
                    <m:d>
                      <m:dPr>
                        <m:ctrlPr>
                          <a:rPr lang="en-US" i="1" dirty="0">
                            <a:latin typeface="Cambria Math" panose="02040503050406030204" pitchFamily="18" charset="0"/>
                          </a:rPr>
                        </m:ctrlPr>
                      </m:dPr>
                      <m:e>
                        <m:r>
                          <a:rPr lang="en-US" i="1" dirty="0">
                            <a:latin typeface="Cambria Math" panose="02040503050406030204" pitchFamily="18" charset="0"/>
                          </a:rPr>
                          <m:t>𝑃</m:t>
                        </m:r>
                      </m:e>
                    </m:d>
                    <m:r>
                      <a:rPr lang="en-US" i="1" dirty="0">
                        <a:latin typeface="Cambria Math" panose="02040503050406030204" pitchFamily="18" charset="0"/>
                      </a:rPr>
                      <m:t>=</m:t>
                    </m:r>
                    <m:nary>
                      <m:naryPr>
                        <m:chr m:val="∑"/>
                        <m:supHide m:val="on"/>
                        <m:ctrlPr>
                          <a:rPr lang="en-US" i="1" dirty="0">
                            <a:latin typeface="Cambria Math" panose="02040503050406030204" pitchFamily="18" charset="0"/>
                          </a:rPr>
                        </m:ctrlPr>
                      </m:naryPr>
                      <m:sub>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𝑖</m:t>
                            </m:r>
                          </m:sub>
                        </m:sSub>
                        <m:r>
                          <a:rPr lang="en-US" i="1" dirty="0">
                            <a:latin typeface="Cambria Math" panose="02040503050406030204" pitchFamily="18" charset="0"/>
                          </a:rPr>
                          <m:t>∈</m:t>
                        </m:r>
                        <m:r>
                          <a:rPr lang="en-US" i="1" dirty="0">
                            <a:latin typeface="Cambria Math" panose="02040503050406030204" pitchFamily="18" charset="0"/>
                          </a:rPr>
                          <m:t>𝑃</m:t>
                        </m:r>
                      </m:sub>
                      <m:sup/>
                      <m:e>
                        <m:f>
                          <m:fPr>
                            <m:ctrlPr>
                              <a:rPr lang="en-US" i="1" dirty="0">
                                <a:latin typeface="Cambria Math" panose="02040503050406030204" pitchFamily="18" charset="0"/>
                              </a:rPr>
                            </m:ctrlPr>
                          </m:fPr>
                          <m:num>
                            <m:r>
                              <a:rPr lang="en-US" i="1" dirty="0">
                                <a:latin typeface="Cambria Math" panose="02040503050406030204" pitchFamily="18" charset="0"/>
                              </a:rPr>
                              <m:t>𝑡</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𝑀</m:t>
                                    </m:r>
                                  </m:sub>
                                </m:sSub>
                                <m:d>
                                  <m:dPr>
                                    <m:ctrlPr>
                                      <a:rPr lang="en-US" i="1" dirty="0">
                                        <a:latin typeface="Cambria Math" panose="02040503050406030204" pitchFamily="18" charset="0"/>
                                      </a:rPr>
                                    </m:ctrlPr>
                                  </m:dPr>
                                  <m:e>
                                    <m:r>
                                      <a:rPr lang="en-US" i="1" dirty="0">
                                        <a:latin typeface="Cambria Math" panose="02040503050406030204" pitchFamily="18" charset="0"/>
                                      </a:rPr>
                                      <m:t>𝑃</m:t>
                                    </m:r>
                                  </m:e>
                                </m:d>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𝑖</m:t>
                                    </m:r>
                                  </m:sub>
                                </m:sSub>
                              </m:e>
                            </m:d>
                          </m:num>
                          <m:den>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den>
                        </m:f>
                        <m:r>
                          <a:rPr lang="en-US" i="1" dirty="0">
                            <a:latin typeface="Cambria Math" panose="02040503050406030204" pitchFamily="18" charset="0"/>
                          </a:rPr>
                          <m:t>×</m:t>
                        </m:r>
                        <m:func>
                          <m:funcPr>
                            <m:ctrlPr>
                              <a:rPr lang="en-US" i="1" dirty="0">
                                <a:latin typeface="Cambria Math" panose="02040503050406030204" pitchFamily="18" charset="0"/>
                              </a:rPr>
                            </m:ctrlPr>
                          </m:funcPr>
                          <m:fName>
                            <m:sSub>
                              <m:sSubPr>
                                <m:ctrlPr>
                                  <a:rPr lang="en-US" i="1" dirty="0">
                                    <a:latin typeface="Cambria Math" panose="02040503050406030204" pitchFamily="18" charset="0"/>
                                  </a:rPr>
                                </m:ctrlPr>
                              </m:sSubPr>
                              <m:e>
                                <m:r>
                                  <m:rPr>
                                    <m:sty m:val="p"/>
                                  </m:rPr>
                                  <a:rPr lang="en-US" dirty="0">
                                    <a:latin typeface="Cambria Math" panose="02040503050406030204" pitchFamily="18" charset="0"/>
                                  </a:rPr>
                                  <m:t>log</m:t>
                                </m:r>
                              </m:e>
                              <m:sub>
                                <m:r>
                                  <a:rPr lang="en-US" i="1" dirty="0">
                                    <a:latin typeface="Cambria Math" panose="02040503050406030204" pitchFamily="18" charset="0"/>
                                  </a:rPr>
                                  <m:t>2</m:t>
                                </m:r>
                              </m:sub>
                            </m:sSub>
                          </m:fName>
                          <m:e>
                            <m:f>
                              <m:fPr>
                                <m:ctrlPr>
                                  <a:rPr lang="en-US" i="1" dirty="0">
                                    <a:latin typeface="Cambria Math" panose="02040503050406030204" pitchFamily="18" charset="0"/>
                                  </a:rPr>
                                </m:ctrlPr>
                              </m:fPr>
                              <m:num>
                                <m:f>
                                  <m:fPr>
                                    <m:ctrlPr>
                                      <a:rPr lang="en-US" i="1" dirty="0">
                                        <a:latin typeface="Cambria Math" panose="02040503050406030204" pitchFamily="18" charset="0"/>
                                      </a:rPr>
                                    </m:ctrlPr>
                                  </m:fPr>
                                  <m:num>
                                    <m:r>
                                      <a:rPr lang="en-US" i="1" dirty="0">
                                        <a:latin typeface="Cambria Math" panose="02040503050406030204" pitchFamily="18" charset="0"/>
                                      </a:rPr>
                                      <m:t>𝑡</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𝑀</m:t>
                                            </m:r>
                                          </m:sub>
                                        </m:sSub>
                                        <m:d>
                                          <m:dPr>
                                            <m:ctrlPr>
                                              <a:rPr lang="en-US" i="1" dirty="0">
                                                <a:latin typeface="Cambria Math" panose="02040503050406030204" pitchFamily="18" charset="0"/>
                                              </a:rPr>
                                            </m:ctrlPr>
                                          </m:dPr>
                                          <m:e>
                                            <m:r>
                                              <a:rPr lang="en-US" i="1" dirty="0">
                                                <a:latin typeface="Cambria Math" panose="02040503050406030204" pitchFamily="18" charset="0"/>
                                              </a:rPr>
                                              <m:t>𝑃</m:t>
                                            </m:r>
                                          </m:e>
                                        </m:d>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𝑖</m:t>
                                            </m:r>
                                          </m:sub>
                                        </m:sSub>
                                      </m:e>
                                    </m:d>
                                  </m:num>
                                  <m:den>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den>
                                </m:f>
                              </m:num>
                              <m:den>
                                <m:f>
                                  <m:fPr>
                                    <m:ctrlPr>
                                      <a:rPr lang="en-US" i="1" dirty="0">
                                        <a:latin typeface="Cambria Math" panose="02040503050406030204" pitchFamily="18" charset="0"/>
                                      </a:rPr>
                                    </m:ctrlPr>
                                  </m:fPr>
                                  <m:num>
                                    <m:r>
                                      <a:rPr lang="en-US" i="1" dirty="0">
                                        <a:latin typeface="Cambria Math" panose="02040503050406030204" pitchFamily="18" charset="0"/>
                                      </a:rPr>
                                      <m:t>𝑡</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𝐶</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𝑖</m:t>
                                            </m:r>
                                          </m:sub>
                                        </m:sSub>
                                      </m:e>
                                    </m:d>
                                  </m:num>
                                  <m:den>
                                    <m:r>
                                      <a:rPr lang="en-US" i="1" dirty="0">
                                        <a:latin typeface="Cambria Math" panose="02040503050406030204" pitchFamily="18" charset="0"/>
                                      </a:rPr>
                                      <m:t>|</m:t>
                                    </m:r>
                                    <m:r>
                                      <a:rPr lang="en-US" i="1" dirty="0">
                                        <a:latin typeface="Cambria Math" panose="02040503050406030204" pitchFamily="18" charset="0"/>
                                      </a:rPr>
                                      <m:t>𝐶</m:t>
                                    </m:r>
                                    <m:r>
                                      <a:rPr lang="en-US" i="1" dirty="0">
                                        <a:latin typeface="Cambria Math" panose="02040503050406030204" pitchFamily="18" charset="0"/>
                                      </a:rPr>
                                      <m:t>|</m:t>
                                    </m:r>
                                  </m:den>
                                </m:f>
                              </m:den>
                            </m:f>
                          </m:e>
                        </m:func>
                      </m:e>
                    </m:nary>
                  </m:oMath>
                </a14:m>
                <a:r>
                  <a:rPr lang="en-US" dirty="0"/>
                  <a:t> where </a:t>
                </a:r>
                <a14:m>
                  <m:oMath xmlns:m="http://schemas.openxmlformats.org/officeDocument/2006/math">
                    <m:r>
                      <a:rPr lang="en-US" i="1" dirty="0">
                        <a:latin typeface="Cambria Math" panose="02040503050406030204" pitchFamily="18" charset="0"/>
                      </a:rPr>
                      <m:t>𝑡</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𝑀</m:t>
                            </m:r>
                          </m:sub>
                        </m:sSub>
                        <m:d>
                          <m:dPr>
                            <m:ctrlPr>
                              <a:rPr lang="en-US" i="1" dirty="0">
                                <a:latin typeface="Cambria Math" panose="02040503050406030204" pitchFamily="18" charset="0"/>
                              </a:rPr>
                            </m:ctrlPr>
                          </m:dPr>
                          <m:e>
                            <m:r>
                              <a:rPr lang="en-US" i="1" dirty="0">
                                <a:latin typeface="Cambria Math" panose="02040503050406030204" pitchFamily="18" charset="0"/>
                              </a:rPr>
                              <m:t>𝑃</m:t>
                            </m:r>
                          </m:e>
                        </m:d>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𝑖</m:t>
                            </m:r>
                          </m:sub>
                        </m:sSub>
                      </m:e>
                    </m:d>
                  </m:oMath>
                </a14:m>
                <a:r>
                  <a:rPr lang="en-US" dirty="0"/>
                  <a:t> and </a:t>
                </a:r>
                <a14:m>
                  <m:oMath xmlns:m="http://schemas.openxmlformats.org/officeDocument/2006/math">
                    <m:r>
                      <a:rPr lang="en-US" i="1" dirty="0">
                        <a:latin typeface="Cambria Math" panose="02040503050406030204" pitchFamily="18" charset="0"/>
                      </a:rPr>
                      <m:t>𝑡</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𝐶</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𝑖</m:t>
                            </m:r>
                          </m:sub>
                        </m:sSub>
                      </m:e>
                    </m:d>
                  </m:oMath>
                </a14:m>
                <a:r>
                  <a:rPr lang="en-US" dirty="0"/>
                  <a:t> are the number of occurrences of the word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in the top </a:t>
                </a:r>
                <a14:m>
                  <m:oMath xmlns:m="http://schemas.openxmlformats.org/officeDocument/2006/math">
                    <m:r>
                      <a:rPr lang="en-US" i="1">
                        <a:latin typeface="Cambria Math" panose="02040503050406030204" pitchFamily="18" charset="0"/>
                      </a:rPr>
                      <m:t>𝑀</m:t>
                    </m:r>
                    <m:r>
                      <a:rPr lang="en-US" i="1">
                        <a:latin typeface="Cambria Math" panose="02040503050406030204" pitchFamily="18" charset="0"/>
                      </a:rPr>
                      <m:t> </m:t>
                    </m:r>
                  </m:oMath>
                </a14:m>
                <a:r>
                  <a:rPr lang="en-US" dirty="0"/>
                  <a:t>documents retrieved in response to the query </a:t>
                </a:r>
                <a14:m>
                  <m:oMath xmlns:m="http://schemas.openxmlformats.org/officeDocument/2006/math">
                    <m:r>
                      <a:rPr lang="en-US" i="1" dirty="0">
                        <a:latin typeface="Cambria Math" panose="02040503050406030204" pitchFamily="18" charset="0"/>
                      </a:rPr>
                      <m:t>𝑃</m:t>
                    </m:r>
                  </m:oMath>
                </a14:m>
                <a:r>
                  <a:rPr lang="en-US" i="1" dirty="0"/>
                  <a:t> </a:t>
                </a:r>
                <a:r>
                  <a:rPr lang="en-US" dirty="0"/>
                  <a:t>and the number of occurrences of the word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sz="1400" i="1" dirty="0"/>
                  <a:t> </a:t>
                </a:r>
                <a:r>
                  <a:rPr lang="en-US" dirty="0"/>
                  <a:t>in the collection </a:t>
                </a:r>
                <a14:m>
                  <m:oMath xmlns:m="http://schemas.openxmlformats.org/officeDocument/2006/math">
                    <m:r>
                      <a:rPr lang="en-US" i="1" dirty="0">
                        <a:latin typeface="Cambria Math" panose="02040503050406030204" pitchFamily="18" charset="0"/>
                      </a:rPr>
                      <m:t>𝐶</m:t>
                    </m:r>
                  </m:oMath>
                </a14:m>
                <a:r>
                  <a:rPr lang="en-US" i="1" dirty="0"/>
                  <a:t> </a:t>
                </a:r>
                <a:r>
                  <a:rPr lang="en-US" dirty="0"/>
                  <a:t>respectively.</a:t>
                </a:r>
              </a:p>
              <a:p>
                <a:pPr lvl="1"/>
                <a:r>
                  <a:rPr lang="en-US" dirty="0"/>
                  <a:t>Better than IDF and MI features.</a:t>
                </a:r>
              </a:p>
              <a:p>
                <a:r>
                  <a:rPr lang="en-US" dirty="0"/>
                  <a:t>Query drift among results</a:t>
                </a:r>
              </a:p>
              <a:p>
                <a:pPr lvl="1"/>
                <a:r>
                  <a:rPr lang="en-US" dirty="0"/>
                  <a:t>Standard deviation at 100 documents [CLOJ11]</a:t>
                </a:r>
              </a:p>
              <a:p>
                <a:pPr lvl="1"/>
                <a:r>
                  <a:rPr lang="en-US" dirty="0"/>
                  <a:t>A normalized version of standard deviation at 100 documents (i.e., the </a:t>
                </a:r>
                <a:r>
                  <a:rPr lang="en-US" dirty="0" err="1"/>
                  <a:t>ncq</a:t>
                </a:r>
                <a:r>
                  <a:rPr lang="en-US" dirty="0"/>
                  <a:t> predictor) [CLOJ11]</a:t>
                </a:r>
              </a:p>
              <a:p>
                <a:pPr lvl="2"/>
                <a:r>
                  <a:rPr lang="en-US" dirty="0" err="1"/>
                  <a:t>Std</a:t>
                </a:r>
                <a:r>
                  <a:rPr lang="en-US" dirty="0"/>
                  <a:t> deviation normalized by relevance score of corpus (treat corpus as a big document) for the query.</a:t>
                </a:r>
              </a:p>
              <a:p>
                <a:pPr lvl="1"/>
                <a:r>
                  <a:rPr lang="en-US" dirty="0"/>
                  <a:t>The maximum standard deviation in the ranked-list [CLOJ11]</a:t>
                </a:r>
              </a:p>
              <a:p>
                <a:pPr lvl="1"/>
                <a:r>
                  <a:rPr lang="en-US" dirty="0"/>
                  <a:t>Standard deviation using a variable cut-off point [CLOJ11]</a:t>
                </a:r>
              </a:p>
              <a:p>
                <a:pPr lvl="2"/>
                <a:r>
                  <a:rPr lang="en-US" dirty="0"/>
                  <a:t>Cutoff = doc whose score is at least 50% of the score of the top ranking document</a:t>
                </a:r>
              </a:p>
              <a:p>
                <a:pPr lvl="1"/>
                <a:r>
                  <a:rPr lang="en-US" dirty="0"/>
                  <a:t>Query length normalized standard deviation using a variable cut-off point [CLOJ11]</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a:stretch>
                  <a:fillRect l="-444" t="-1667" r="-296"/>
                </a:stretch>
              </a:blipFill>
            </p:spPr>
            <p:txBody>
              <a:bodyPr/>
              <a:lstStyle/>
              <a:p>
                <a:r>
                  <a:rPr lang="en-US">
                    <a:noFill/>
                  </a:rPr>
                  <a:t> </a:t>
                </a:r>
              </a:p>
            </p:txBody>
          </p:sp>
        </mc:Fallback>
      </mc:AlternateContent>
    </p:spTree>
    <p:extLst>
      <p:ext uri="{BB962C8B-B14F-4D97-AF65-F5344CB8AC3E}">
        <p14:creationId xmlns:p14="http://schemas.microsoft.com/office/powerpoint/2010/main" val="28134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to Combine these Features/Signals</a:t>
            </a:r>
            <a:endParaRPr lang="en-US" dirty="0"/>
          </a:p>
        </p:txBody>
      </p:sp>
      <p:sp>
        <p:nvSpPr>
          <p:cNvPr id="3" name="Content Placeholder 2"/>
          <p:cNvSpPr>
            <a:spLocks noGrp="1"/>
          </p:cNvSpPr>
          <p:nvPr>
            <p:ph idx="13"/>
          </p:nvPr>
        </p:nvSpPr>
        <p:spPr/>
        <p:txBody>
          <a:bodyPr>
            <a:normAutofit fontScale="92500" lnSpcReduction="10000"/>
          </a:bodyPr>
          <a:lstStyle/>
          <a:p>
            <a:r>
              <a:rPr lang="en-US" dirty="0" smtClean="0"/>
              <a:t>Classification/Regression </a:t>
            </a:r>
            <a:r>
              <a:rPr lang="en-US" dirty="0"/>
              <a:t>[BKC10, KC09, PC10, LCKC09, YPSS14, LLCC09]</a:t>
            </a:r>
          </a:p>
          <a:p>
            <a:r>
              <a:rPr lang="en-US" dirty="0" smtClean="0"/>
              <a:t>Core </a:t>
            </a:r>
            <a:r>
              <a:rPr lang="en-US" dirty="0"/>
              <a:t>Term Identification using Heuristic </a:t>
            </a:r>
            <a:r>
              <a:rPr lang="en-US" dirty="0" smtClean="0"/>
              <a:t>Rules [ACC+96]</a:t>
            </a:r>
          </a:p>
          <a:p>
            <a:r>
              <a:rPr lang="en-US" dirty="0"/>
              <a:t>C</a:t>
            </a:r>
            <a:r>
              <a:rPr lang="en-US" dirty="0" smtClean="0"/>
              <a:t>lustering and rules </a:t>
            </a:r>
            <a:r>
              <a:rPr lang="en-US" dirty="0"/>
              <a:t>based approach [</a:t>
            </a:r>
            <a:r>
              <a:rPr lang="en-US" dirty="0" smtClean="0"/>
              <a:t>CZ09]</a:t>
            </a:r>
          </a:p>
          <a:p>
            <a:r>
              <a:rPr lang="en-IN" dirty="0" smtClean="0"/>
              <a:t>Key Concept Discovery [BC08]</a:t>
            </a:r>
          </a:p>
          <a:p>
            <a:r>
              <a:rPr lang="en-US" dirty="0"/>
              <a:t>Using Stop structures [HC10]</a:t>
            </a:r>
          </a:p>
          <a:p>
            <a:r>
              <a:rPr lang="en-US" dirty="0"/>
              <a:t>Using Random walk [MC13]</a:t>
            </a:r>
          </a:p>
          <a:p>
            <a:r>
              <a:rPr lang="en-IN" dirty="0" smtClean="0"/>
              <a:t>Different Formulations to Optimize [BKC10]</a:t>
            </a:r>
            <a:endParaRPr lang="en-US" dirty="0" smtClean="0"/>
          </a:p>
        </p:txBody>
      </p:sp>
    </p:spTree>
    <p:extLst>
      <p:ext uri="{BB962C8B-B14F-4D97-AF65-F5344CB8AC3E}">
        <p14:creationId xmlns:p14="http://schemas.microsoft.com/office/powerpoint/2010/main" val="34423673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Classification/Regression</a:t>
            </a:r>
            <a:endParaRPr lang="en-US" dirty="0"/>
          </a:p>
        </p:txBody>
      </p:sp>
      <p:sp>
        <p:nvSpPr>
          <p:cNvPr id="3" name="Content Placeholder 2"/>
          <p:cNvSpPr>
            <a:spLocks noGrp="1"/>
          </p:cNvSpPr>
          <p:nvPr>
            <p:ph idx="13"/>
          </p:nvPr>
        </p:nvSpPr>
        <p:spPr>
          <a:xfrm>
            <a:off x="457200" y="1371601"/>
            <a:ext cx="8229600" cy="2667000"/>
          </a:xfrm>
        </p:spPr>
        <p:txBody>
          <a:bodyPr>
            <a:normAutofit fontScale="55000" lnSpcReduction="20000"/>
          </a:bodyPr>
          <a:lstStyle/>
          <a:p>
            <a:r>
              <a:rPr lang="en-US" dirty="0" err="1" smtClean="0"/>
              <a:t>RankSVM</a:t>
            </a:r>
            <a:r>
              <a:rPr lang="en-US" dirty="0" smtClean="0"/>
              <a:t> [BKC10, KC09, PC10]</a:t>
            </a:r>
          </a:p>
          <a:p>
            <a:r>
              <a:rPr lang="en-US" dirty="0" smtClean="0"/>
              <a:t>Regression using Random Forests [BKC10]</a:t>
            </a:r>
          </a:p>
          <a:p>
            <a:r>
              <a:rPr lang="en-US" dirty="0" smtClean="0"/>
              <a:t>Multi-level regression (for individual words and also for pairs of words) [LCKC09]</a:t>
            </a:r>
          </a:p>
          <a:p>
            <a:r>
              <a:rPr lang="en-US" dirty="0" smtClean="0"/>
              <a:t>Logistic Regression [</a:t>
            </a:r>
            <a:r>
              <a:rPr lang="en-US" dirty="0"/>
              <a:t>YPSS14</a:t>
            </a:r>
            <a:r>
              <a:rPr lang="en-US" dirty="0" smtClean="0"/>
              <a:t>]</a:t>
            </a:r>
          </a:p>
          <a:p>
            <a:r>
              <a:rPr lang="en-US" dirty="0" smtClean="0"/>
              <a:t>Generative and Reduction approaches based on classification and regression [LLCC09]</a:t>
            </a:r>
          </a:p>
          <a:p>
            <a:pPr lvl="1"/>
            <a:r>
              <a:rPr lang="en-US" dirty="0" smtClean="0"/>
              <a:t>Generation: Greedily select “effective” terms until k terms are chosen.</a:t>
            </a:r>
          </a:p>
          <a:p>
            <a:pPr lvl="1"/>
            <a:r>
              <a:rPr lang="en-US" dirty="0" smtClean="0"/>
              <a:t>Reduction: Greedily remove “in-effective” terms until k terms have been removed. </a:t>
            </a:r>
          </a:p>
          <a:p>
            <a:endParaRPr lang="en-US" dirty="0"/>
          </a:p>
        </p:txBody>
      </p:sp>
      <p:pic>
        <p:nvPicPr>
          <p:cNvPr id="6" name="Picture 5"/>
          <p:cNvPicPr>
            <a:picLocks noChangeAspect="1"/>
          </p:cNvPicPr>
          <p:nvPr/>
        </p:nvPicPr>
        <p:blipFill>
          <a:blip r:embed="rId2" cstate="print"/>
          <a:stretch>
            <a:fillRect/>
          </a:stretch>
        </p:blipFill>
        <p:spPr>
          <a:xfrm>
            <a:off x="1752600" y="4038601"/>
            <a:ext cx="5081588" cy="2017634"/>
          </a:xfrm>
          <a:prstGeom prst="rect">
            <a:avLst/>
          </a:prstGeom>
        </p:spPr>
      </p:pic>
    </p:spTree>
    <p:extLst>
      <p:ext uri="{BB962C8B-B14F-4D97-AF65-F5344CB8AC3E}">
        <p14:creationId xmlns:p14="http://schemas.microsoft.com/office/powerpoint/2010/main" val="240661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Term Identification using Heuristic Rules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70000" lnSpcReduction="20000"/>
              </a:bodyPr>
              <a:lstStyle/>
              <a:p>
                <a:r>
                  <a:rPr lang="en-US" dirty="0" smtClean="0"/>
                  <a:t>Discard query words from </a:t>
                </a:r>
                <a:r>
                  <a:rPr lang="en-US" dirty="0" err="1" smtClean="0"/>
                  <a:t>stopword</a:t>
                </a:r>
                <a:r>
                  <a:rPr lang="en-US" dirty="0" smtClean="0"/>
                  <a:t> list</a:t>
                </a:r>
              </a:p>
              <a:p>
                <a:r>
                  <a:rPr lang="en-US" dirty="0" smtClean="0"/>
                  <a:t>Weigh words (weight=</a:t>
                </a:r>
                <a14:m>
                  <m:oMath xmlns:m="http://schemas.openxmlformats.org/officeDocument/2006/math">
                    <m:r>
                      <a:rPr lang="en-US" i="1" dirty="0" smtClean="0">
                        <a:latin typeface="Cambria Math" panose="02040503050406030204" pitchFamily="18" charset="0"/>
                      </a:rPr>
                      <m:t>𝑤</m:t>
                    </m:r>
                  </m:oMath>
                </a14:m>
                <a:r>
                  <a:rPr lang="en-US" dirty="0" smtClean="0"/>
                  <a:t>) based on rules like</a:t>
                </a:r>
              </a:p>
              <a:p>
                <a:pPr lvl="1"/>
                <a:r>
                  <a:rPr lang="en-US" dirty="0" smtClean="0"/>
                  <a:t>Purpose clause is the most important part of query </a:t>
                </a:r>
              </a:p>
              <a:p>
                <a:pPr lvl="1"/>
                <a:r>
                  <a:rPr lang="en-US" dirty="0" smtClean="0"/>
                  <a:t>For “What is the X of Y?” and “How X is Y?”, Y is more important than X.</a:t>
                </a:r>
              </a:p>
              <a:p>
                <a:pPr lvl="1"/>
                <a:r>
                  <a:rPr lang="en-US" dirty="0" smtClean="0"/>
                  <a:t>Etc.</a:t>
                </a:r>
              </a:p>
              <a:p>
                <a:r>
                  <a:rPr lang="en-US" dirty="0" smtClean="0"/>
                  <a:t>Rank words by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𝑎𝑣𝑔𝑇</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0.7</m:t>
                        </m:r>
                      </m:sup>
                    </m:sSup>
                    <m:r>
                      <a:rPr lang="en-US" b="0" i="1" smtClean="0">
                        <a:latin typeface="Cambria Math" panose="02040503050406030204" pitchFamily="18" charset="0"/>
                      </a:rPr>
                      <m:t>×</m:t>
                    </m:r>
                    <m:r>
                      <a:rPr lang="en-US" b="0" i="1" smtClean="0">
                        <a:latin typeface="Cambria Math" panose="02040503050406030204" pitchFamily="18" charset="0"/>
                      </a:rPr>
                      <m:t>𝑖𝑑𝑓</m:t>
                    </m:r>
                  </m:oMath>
                </a14:m>
                <a:r>
                  <a:rPr lang="en-US" b="0" dirty="0" smtClean="0"/>
                  <a:t>. </a:t>
                </a:r>
                <a:r>
                  <a:rPr lang="en-US" dirty="0" smtClean="0"/>
                  <a:t>Core term=top ranked term.</a:t>
                </a:r>
                <a:endParaRPr lang="en-US" b="0" dirty="0" smtClean="0"/>
              </a:p>
              <a:p>
                <a:r>
                  <a:rPr lang="en-US" dirty="0" smtClean="0"/>
                  <a:t>If core term is part of some phrase, phrase becomes core term.</a:t>
                </a:r>
              </a:p>
              <a:p>
                <a:r>
                  <a:rPr lang="en-US" dirty="0" smtClean="0"/>
                  <a:t>Cluster query terms. If cluster has multiple terms, replace core term with a proximity operator (unordered window) containing clustered terms.</a:t>
                </a:r>
              </a:p>
              <a:p>
                <a:r>
                  <a:rPr lang="en-US" dirty="0" smtClean="0"/>
                  <a:t>If the term with highest </a:t>
                </a:r>
                <a14:m>
                  <m:oMath xmlns:m="http://schemas.openxmlformats.org/officeDocument/2006/math">
                    <m:r>
                      <a:rPr lang="en-US" i="1" dirty="0" smtClean="0">
                        <a:latin typeface="Cambria Math" panose="02040503050406030204" pitchFamily="18" charset="0"/>
                      </a:rPr>
                      <m:t>𝑤</m:t>
                    </m:r>
                  </m:oMath>
                </a14:m>
                <a:r>
                  <a:rPr lang="en-US" dirty="0" smtClean="0"/>
                  <a:t> is not in core term, add it to core term.</a:t>
                </a:r>
              </a:p>
              <a:p>
                <a:r>
                  <a:rPr lang="en-US" dirty="0" smtClean="0"/>
                  <a:t>If proximity operator matches &lt;10 documents, relax it by discarding terms with low weights until &gt;=10 documents are matched.</a:t>
                </a:r>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815" t="-2179" r="-1333"/>
                </a:stretch>
              </a:blipFill>
            </p:spPr>
            <p:txBody>
              <a:bodyPr/>
              <a:lstStyle/>
              <a:p>
                <a:r>
                  <a:rPr lang="en-US">
                    <a:noFill/>
                  </a:rPr>
                  <a:t> </a:t>
                </a:r>
              </a:p>
            </p:txBody>
          </p:sp>
        </mc:Fallback>
      </mc:AlternateContent>
      <p:sp>
        <p:nvSpPr>
          <p:cNvPr id="4" name="Rectangle 3"/>
          <p:cNvSpPr/>
          <p:nvPr/>
        </p:nvSpPr>
        <p:spPr>
          <a:xfrm>
            <a:off x="8001000" y="43934"/>
            <a:ext cx="3427983" cy="369332"/>
          </a:xfrm>
          <a:prstGeom prst="rect">
            <a:avLst/>
          </a:prstGeom>
        </p:spPr>
        <p:txBody>
          <a:bodyPr wrap="square">
            <a:spAutoFit/>
          </a:bodyPr>
          <a:lstStyle/>
          <a:p>
            <a:r>
              <a:rPr lang="en-US" dirty="0"/>
              <a:t>ACC+96</a:t>
            </a:r>
          </a:p>
        </p:txBody>
      </p:sp>
    </p:spTree>
    <p:extLst>
      <p:ext uri="{BB962C8B-B14F-4D97-AF65-F5344CB8AC3E}">
        <p14:creationId xmlns:p14="http://schemas.microsoft.com/office/powerpoint/2010/main" val="29571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Clustering and Rules based Approach</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0"/>
                <a:ext cx="8229600" cy="4953000"/>
              </a:xfrm>
            </p:spPr>
            <p:txBody>
              <a:bodyPr>
                <a:normAutofit fontScale="40000" lnSpcReduction="20000"/>
              </a:bodyPr>
              <a:lstStyle/>
              <a:p>
                <a:r>
                  <a:rPr lang="en-US" dirty="0" smtClean="0"/>
                  <a:t>Retrieve several short queries related to a long query from user’s query history</a:t>
                </a:r>
              </a:p>
              <a:p>
                <a:pPr lvl="1"/>
                <a:r>
                  <a:rPr lang="en-US" dirty="0"/>
                  <a:t>Count of common terms between the long </a:t>
                </a:r>
                <a:r>
                  <a:rPr lang="en-US" dirty="0" smtClean="0"/>
                  <a:t>query </a:t>
                </a:r>
                <a14:m>
                  <m:oMath xmlns:m="http://schemas.openxmlformats.org/officeDocument/2006/math">
                    <m:r>
                      <a:rPr lang="en-US" i="1" dirty="0" smtClean="0">
                        <a:latin typeface="Cambria Math" panose="02040503050406030204" pitchFamily="18" charset="0"/>
                      </a:rPr>
                      <m:t>𝑄</m:t>
                    </m:r>
                  </m:oMath>
                </a14:m>
                <a:r>
                  <a:rPr lang="en-US" dirty="0" smtClean="0"/>
                  <a:t> and </a:t>
                </a:r>
                <a:r>
                  <a:rPr lang="en-US" dirty="0"/>
                  <a:t>short </a:t>
                </a:r>
                <a:r>
                  <a:rPr lang="en-US" dirty="0" smtClean="0"/>
                  <a:t>query </a:t>
                </a:r>
                <a14:m>
                  <m:oMath xmlns:m="http://schemas.openxmlformats.org/officeDocument/2006/math">
                    <m:r>
                      <a:rPr lang="en-US" i="1" dirty="0" smtClean="0">
                        <a:latin typeface="Cambria Math" panose="02040503050406030204" pitchFamily="18" charset="0"/>
                      </a:rPr>
                      <m:t>𝑃</m:t>
                    </m:r>
                  </m:oMath>
                </a14:m>
                <a:endParaRPr lang="en-US" dirty="0"/>
              </a:p>
              <a:p>
                <a:pPr lvl="2"/>
                <a14:m>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𝑄</m:t>
                        </m:r>
                        <m:r>
                          <a:rPr lang="en-US" i="1">
                            <a:latin typeface="Cambria Math" panose="02040503050406030204" pitchFamily="18" charset="0"/>
                          </a:rPr>
                          <m:t>, </m:t>
                        </m:r>
                        <m:r>
                          <a:rPr lang="en-US" b="0" i="1" smtClean="0">
                            <a:latin typeface="Cambria Math" panose="02040503050406030204" pitchFamily="18" charset="0"/>
                          </a:rPr>
                          <m:t>𝑃</m:t>
                        </m:r>
                      </m:e>
                    </m:d>
                    <m:r>
                      <a:rPr lang="en-US" i="1">
                        <a:latin typeface="Cambria Math" panose="02040503050406030204" pitchFamily="18" charset="0"/>
                      </a:rPr>
                      <m:t>= </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r>
                              <a:rPr lang="en-US" i="1">
                                <a:latin typeface="Cambria Math" panose="02040503050406030204" pitchFamily="18" charset="0"/>
                              </a:rPr>
                              <m:t>∩</m:t>
                            </m:r>
                            <m:r>
                              <a:rPr lang="en-US" b="0" i="1" smtClean="0">
                                <a:latin typeface="Cambria Math" panose="02040503050406030204" pitchFamily="18" charset="0"/>
                              </a:rPr>
                              <m:t>𝑃</m:t>
                            </m:r>
                            <m:r>
                              <a:rPr lang="en-US" i="1">
                                <a:latin typeface="Cambria Math" panose="02040503050406030204" pitchFamily="18" charset="0"/>
                              </a:rPr>
                              <m:t>|</m:t>
                            </m:r>
                          </m:num>
                          <m:den>
                            <m:r>
                              <a:rPr lang="en-US" i="1">
                                <a:latin typeface="Cambria Math" panose="02040503050406030204" pitchFamily="18" charset="0"/>
                              </a:rPr>
                              <m:t>|</m:t>
                            </m:r>
                            <m:r>
                              <a:rPr lang="en-US" b="0" i="1" smtClean="0">
                                <a:latin typeface="Cambria Math" panose="02040503050406030204" pitchFamily="18" charset="0"/>
                              </a:rPr>
                              <m:t>𝑃</m:t>
                            </m:r>
                            <m:r>
                              <a:rPr lang="en-US" i="1">
                                <a:latin typeface="Cambria Math" panose="02040503050406030204" pitchFamily="18" charset="0"/>
                              </a:rPr>
                              <m:t>|</m:t>
                            </m:r>
                          </m:den>
                        </m:f>
                      </m:e>
                    </m:nary>
                  </m:oMath>
                </a14:m>
                <a:r>
                  <a:rPr lang="en-US" dirty="0"/>
                  <a:t>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oMath>
                </a14:m>
                <a:r>
                  <a:rPr lang="en-US" dirty="0"/>
                  <a:t> is </a:t>
                </a:r>
                <a:r>
                  <a:rPr lang="en-US" dirty="0" err="1"/>
                  <a:t>i</a:t>
                </a:r>
                <a:r>
                  <a:rPr lang="en-US" baseline="30000" dirty="0" err="1"/>
                  <a:t>th</a:t>
                </a:r>
                <a:r>
                  <a:rPr lang="en-US" dirty="0"/>
                  <a:t> sentence in long </a:t>
                </a:r>
                <a:r>
                  <a:rPr lang="en-US" dirty="0" smtClean="0"/>
                  <a:t>query</a:t>
                </a:r>
              </a:p>
              <a:p>
                <a:r>
                  <a:rPr lang="en-US" dirty="0"/>
                  <a:t>Filter non-relevant results by comparing contexts from search results with contexts from original long </a:t>
                </a:r>
                <a:r>
                  <a:rPr lang="en-US" dirty="0" smtClean="0"/>
                  <a:t>query</a:t>
                </a:r>
              </a:p>
              <a:p>
                <a:pPr lvl="1"/>
                <a:r>
                  <a:rPr lang="en-US" dirty="0"/>
                  <a:t>Number of common noun phrases between long query and noun phrases from sentences around short query terms in clicked result page</a:t>
                </a:r>
              </a:p>
              <a:p>
                <a:pPr lvl="2"/>
                <a:r>
                  <a:rPr lang="en-US" dirty="0"/>
                  <a:t>R(LQF, STF)=</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𝐿𝑄𝐹</m:t>
                        </m:r>
                        <m:r>
                          <a:rPr lang="en-US" i="1">
                            <a:latin typeface="Cambria Math" panose="02040503050406030204" pitchFamily="18" charset="0"/>
                          </a:rPr>
                          <m:t>∩</m:t>
                        </m:r>
                        <m:r>
                          <a:rPr lang="en-US" i="1">
                            <a:latin typeface="Cambria Math" panose="02040503050406030204" pitchFamily="18" charset="0"/>
                          </a:rPr>
                          <m:t>𝑆𝑇𝐹</m:t>
                        </m:r>
                        <m:r>
                          <a:rPr lang="en-US" i="1">
                            <a:latin typeface="Cambria Math" panose="02040503050406030204" pitchFamily="18" charset="0"/>
                          </a:rPr>
                          <m:t>|</m:t>
                        </m:r>
                      </m:num>
                      <m:den>
                        <m:d>
                          <m:dPr>
                            <m:begChr m:val="|"/>
                            <m:endChr m:val="|"/>
                            <m:ctrlPr>
                              <a:rPr lang="en-US" i="1">
                                <a:latin typeface="Cambria Math" panose="02040503050406030204" pitchFamily="18" charset="0"/>
                              </a:rPr>
                            </m:ctrlPr>
                          </m:dPr>
                          <m:e>
                            <m:r>
                              <a:rPr lang="en-US" i="1">
                                <a:latin typeface="Cambria Math" panose="02040503050406030204" pitchFamily="18" charset="0"/>
                              </a:rPr>
                              <m:t>𝐿𝑄𝐹</m:t>
                            </m:r>
                          </m:e>
                        </m:d>
                        <m:r>
                          <a:rPr lang="en-US" i="1">
                            <a:latin typeface="Cambria Math" panose="02040503050406030204" pitchFamily="18" charset="0"/>
                          </a:rPr>
                          <m:t>+|</m:t>
                        </m:r>
                        <m:r>
                          <a:rPr lang="en-US" i="1">
                            <a:latin typeface="Cambria Math" panose="02040503050406030204" pitchFamily="18" charset="0"/>
                          </a:rPr>
                          <m:t>𝑆𝑇𝐹</m:t>
                        </m:r>
                        <m:r>
                          <a:rPr lang="en-US" i="1">
                            <a:latin typeface="Cambria Math" panose="02040503050406030204" pitchFamily="18" charset="0"/>
                          </a:rPr>
                          <m:t>|</m:t>
                        </m:r>
                      </m:den>
                    </m:f>
                  </m:oMath>
                </a14:m>
                <a:r>
                  <a:rPr lang="en-US" dirty="0"/>
                  <a:t> where LQF and STF are features from long query and short query context </a:t>
                </a:r>
                <a:r>
                  <a:rPr lang="en-US" dirty="0" smtClean="0"/>
                  <a:t>resp</a:t>
                </a:r>
                <a:r>
                  <a:rPr lang="en-US" dirty="0"/>
                  <a:t>.</a:t>
                </a:r>
                <a:endParaRPr lang="en-US" dirty="0" smtClean="0"/>
              </a:p>
              <a:p>
                <a:r>
                  <a:rPr lang="en-US" dirty="0" smtClean="0"/>
                  <a:t>Construct short query clusters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Select most representative query to substitute the long query</a:t>
                </a:r>
              </a:p>
              <a:p>
                <a:pPr lvl="1"/>
                <a14:m>
                  <m:oMath xmlns:m="http://schemas.openxmlformats.org/officeDocument/2006/math">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𝑃</m:t>
                            </m:r>
                          </m:e>
                        </m:d>
                      </m:sup>
                      <m:e>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𝑛𝑢</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e>
                                </m:d>
                              </m:num>
                              <m:den>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sub>
                                  <m:sup/>
                                  <m:e>
                                    <m:r>
                                      <a:rPr lang="en-US" b="0" i="1" smtClean="0">
                                        <a:latin typeface="Cambria Math" panose="02040503050406030204" pitchFamily="18" charset="0"/>
                                      </a:rPr>
                                      <m:t>𝑛𝑢</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𝑘</m:t>
                                            </m:r>
                                          </m:sub>
                                        </m:sSub>
                                      </m:e>
                                    </m:d>
                                  </m:e>
                                </m:nary>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m:t>
                                        </m:r>
                                      </m:e>
                                    </m:d>
                                  </m:num>
                                  <m:den>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𝑐</m:t>
                                            </m:r>
                                          </m:e>
                                        </m:d>
                                      </m:e>
                                    </m:d>
                                  </m:den>
                                </m:f>
                              </m:e>
                            </m:func>
                          </m:e>
                        </m:d>
                      </m:e>
                    </m:nary>
                  </m:oMath>
                </a14:m>
                <a:endParaRPr lang="en-US" dirty="0"/>
              </a:p>
              <a:p>
                <a:pPr lvl="1"/>
                <a:r>
                  <a:rPr lang="en-US" dirty="0" smtClean="0"/>
                  <a:t>n=#terms in query P, </a:t>
                </a:r>
                <a14:m>
                  <m:oMath xmlns:m="http://schemas.openxmlformats.org/officeDocument/2006/math">
                    <m:r>
                      <a:rPr lang="en-US" b="0" i="1" smtClean="0">
                        <a:latin typeface="Cambria Math" panose="02040503050406030204" pitchFamily="18" charset="0"/>
                      </a:rPr>
                      <m:t>𝑛𝑢</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 #occurrences of term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oMath>
                </a14:m>
                <a:r>
                  <a:rPr lang="en-US" dirty="0" smtClean="0"/>
                  <a:t> in cluster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𝑗</m:t>
                        </m:r>
                      </m:sub>
                    </m:sSub>
                    <m:r>
                      <a:rPr lang="en-US" b="0" i="0" smtClean="0">
                        <a:latin typeface="Cambria Math" panose="02040503050406030204" pitchFamily="18" charset="0"/>
                      </a:rPr>
                      <m:t>,  </m:t>
                    </m:r>
                    <m:r>
                      <a:rPr lang="en-US" i="1" dirty="0" smtClean="0">
                        <a:latin typeface="Cambria Math" panose="02040503050406030204" pitchFamily="18" charset="0"/>
                      </a:rPr>
                      <m:t>|</m:t>
                    </m:r>
                    <m:r>
                      <a:rPr lang="en-US" i="1" dirty="0" smtClean="0">
                        <a:latin typeface="Cambria Math" panose="02040503050406030204" pitchFamily="18" charset="0"/>
                      </a:rPr>
                      <m:t>𝑐</m:t>
                    </m:r>
                    <m:r>
                      <a:rPr lang="en-US" i="1" dirty="0" smtClean="0">
                        <a:latin typeface="Cambria Math" panose="02040503050406030204" pitchFamily="18" charset="0"/>
                      </a:rPr>
                      <m:t>|</m:t>
                    </m:r>
                  </m:oMath>
                </a14:m>
                <a:r>
                  <a:rPr lang="en-US" dirty="0" smtClean="0"/>
                  <a:t>= #clusters, </a:t>
                </a:r>
                <a14:m>
                  <m:oMath xmlns:m="http://schemas.openxmlformats.org/officeDocument/2006/math">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m:t>
                    </m:r>
                  </m:oMath>
                </a14:m>
                <a:r>
                  <a:rPr lang="en-US" dirty="0" smtClean="0"/>
                  <a:t> is #clusters containing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0"/>
                <a:ext cx="8229600" cy="4953000"/>
              </a:xfrm>
              <a:blipFill rotWithShape="0">
                <a:blip r:embed="rId2" cstate="print"/>
                <a:stretch>
                  <a:fillRect t="-738"/>
                </a:stretch>
              </a:blipFill>
            </p:spPr>
            <p:txBody>
              <a:bodyPr/>
              <a:lstStyle/>
              <a:p>
                <a:r>
                  <a:rPr lang="en-US">
                    <a:noFill/>
                  </a:rPr>
                  <a:t> </a:t>
                </a:r>
              </a:p>
            </p:txBody>
          </p:sp>
        </mc:Fallback>
      </mc:AlternateContent>
      <p:pic>
        <p:nvPicPr>
          <p:cNvPr id="4" name="Picture 3"/>
          <p:cNvPicPr/>
          <p:nvPr/>
        </p:nvPicPr>
        <p:blipFill rotWithShape="1">
          <a:blip r:embed="rId3" cstate="print"/>
          <a:srcRect b="8500"/>
          <a:stretch/>
        </p:blipFill>
        <p:spPr>
          <a:xfrm>
            <a:off x="1371600" y="2971800"/>
            <a:ext cx="5943600" cy="1687285"/>
          </a:xfrm>
          <a:prstGeom prst="rect">
            <a:avLst/>
          </a:prstGeom>
        </p:spPr>
      </p:pic>
      <p:sp>
        <p:nvSpPr>
          <p:cNvPr id="6" name="Rectangle 5"/>
          <p:cNvSpPr/>
          <p:nvPr/>
        </p:nvSpPr>
        <p:spPr>
          <a:xfrm>
            <a:off x="8229600" y="43934"/>
            <a:ext cx="2153569" cy="369332"/>
          </a:xfrm>
          <a:prstGeom prst="rect">
            <a:avLst/>
          </a:prstGeom>
        </p:spPr>
        <p:txBody>
          <a:bodyPr wrap="square">
            <a:spAutoFit/>
          </a:bodyPr>
          <a:lstStyle/>
          <a:p>
            <a:r>
              <a:rPr lang="en-US" dirty="0"/>
              <a:t>CZ09</a:t>
            </a:r>
          </a:p>
        </p:txBody>
      </p:sp>
    </p:spTree>
    <p:extLst>
      <p:ext uri="{BB962C8B-B14F-4D97-AF65-F5344CB8AC3E}">
        <p14:creationId xmlns:p14="http://schemas.microsoft.com/office/powerpoint/2010/main" val="190723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Concept Discovery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8229600" cy="3276600"/>
              </a:xfrm>
            </p:spPr>
            <p:txBody>
              <a:bodyPr>
                <a:normAutofit fontScale="55000" lnSpcReduction="20000"/>
              </a:bodyPr>
              <a:lstStyle/>
              <a:p>
                <a:r>
                  <a:rPr lang="en-US" dirty="0" smtClean="0">
                    <a:latin typeface="Cambria Math" panose="02040503050406030204" pitchFamily="18" charset="0"/>
                  </a:rPr>
                  <a:t>Ranking principle</a:t>
                </a:r>
                <a:endParaRPr lang="en-US" b="0" dirty="0" smtClean="0">
                  <a:latin typeface="Cambria Math" panose="02040503050406030204" pitchFamily="18" charset="0"/>
                </a:endParaRPr>
              </a:p>
              <a:p>
                <a:pPr lvl="1"/>
                <a14:m>
                  <m:oMath xmlns:m="http://schemas.openxmlformats.org/officeDocument/2006/math">
                    <m:r>
                      <a:rPr lang="en-US" b="0" i="1" smtClean="0">
                        <a:latin typeface="Cambria Math" panose="02040503050406030204" pitchFamily="18" charset="0"/>
                      </a:rPr>
                      <m:t>𝑟𝑎𝑛𝑘</m:t>
                    </m:r>
                    <m:d>
                      <m:dPr>
                        <m:ctrlPr>
                          <a:rPr lang="en-US" b="0" i="1" smtClean="0">
                            <a:latin typeface="Cambria Math" panose="02040503050406030204" pitchFamily="18" charset="0"/>
                          </a:rPr>
                        </m:ctrlPr>
                      </m:dPr>
                      <m:e>
                        <m:r>
                          <a:rPr lang="en-US" b="0" i="1" smtClean="0">
                            <a:latin typeface="Cambria Math" panose="02040503050406030204" pitchFamily="18" charset="0"/>
                          </a:rPr>
                          <m:t>𝑑</m:t>
                        </m:r>
                      </m:e>
                    </m:d>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e>
                        <m:r>
                          <a:rPr lang="en-US" b="0" i="1" smtClean="0">
                            <a:latin typeface="Cambria Math" panose="02040503050406030204" pitchFamily="18" charset="0"/>
                          </a:rPr>
                          <m:t>𝑑</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e>
                          <m:e>
                            <m:r>
                              <a:rPr lang="en-US" b="0" i="1" smtClean="0">
                                <a:latin typeface="Cambria Math" panose="02040503050406030204" pitchFamily="18" charset="0"/>
                              </a:rPr>
                              <m:t>𝑄</m:t>
                            </m:r>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e>
                          <m:e>
                            <m:r>
                              <a:rPr lang="en-US" b="0" i="1" smtClean="0">
                                <a:latin typeface="Cambria Math" panose="02040503050406030204" pitchFamily="18" charset="0"/>
                              </a:rPr>
                              <m:t>𝑑</m:t>
                            </m:r>
                          </m:e>
                        </m:d>
                      </m:e>
                    </m:nary>
                  </m:oMath>
                </a14:m>
                <a:endParaRPr lang="en-US" b="0" dirty="0" smtClean="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oMath>
                </a14:m>
                <a:r>
                  <a:rPr lang="en-US" dirty="0" smtClean="0"/>
                  <a:t> corresponds to a sub-query/concept (or a noun phrase) and can be a key concept or not.</a:t>
                </a:r>
              </a:p>
              <a:p>
                <a:pPr lvl="2"/>
                <a:r>
                  <a:rPr lang="en-US" dirty="0" smtClean="0"/>
                  <a:t>Use </a:t>
                </a:r>
                <a:r>
                  <a:rPr lang="en-US" dirty="0" err="1" smtClean="0"/>
                  <a:t>AdaBoost</a:t>
                </a:r>
                <a:r>
                  <a:rPr lang="en-US" dirty="0" smtClean="0"/>
                  <a:t> algorithm with many features to estimate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i.e., confidence that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𝐾𝐶</m:t>
                    </m:r>
                  </m:oMath>
                </a14:m>
                <a:endParaRPr lang="en-US" dirty="0" smtClean="0"/>
              </a:p>
              <a:p>
                <a:pPr lvl="2"/>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𝑖</m:t>
                            </m:r>
                          </m:sub>
                        </m:sSub>
                      </m:e>
                      <m:e>
                        <m:r>
                          <a:rPr lang="en-US" b="0" i="1" dirty="0" smtClean="0">
                            <a:latin typeface="Cambria Math" panose="02040503050406030204" pitchFamily="18" charset="0"/>
                          </a:rPr>
                          <m:t>𝑄</m:t>
                        </m:r>
                      </m:e>
                    </m:d>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𝑘</m:t>
                            </m:r>
                          </m:sub>
                        </m:sSub>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𝑖</m:t>
                                </m:r>
                              </m:sub>
                            </m:sSub>
                          </m:e>
                        </m:d>
                      </m:num>
                      <m:den>
                        <m:nary>
                          <m:naryPr>
                            <m:chr m:val="∑"/>
                            <m:supHide m:val="on"/>
                            <m:ctrlPr>
                              <a:rPr lang="en-US" b="0" i="1" dirty="0" smtClean="0">
                                <a:latin typeface="Cambria Math" panose="02040503050406030204" pitchFamily="18" charset="0"/>
                              </a:rPr>
                            </m:ctrlPr>
                          </m:naryPr>
                          <m: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r>
                              <a:rPr lang="en-US" b="0" i="1" dirty="0" smtClean="0">
                                <a:latin typeface="Cambria Math" panose="02040503050406030204" pitchFamily="18" charset="0"/>
                              </a:rPr>
                              <m:t>𝑄</m:t>
                            </m:r>
                          </m:sub>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𝑘</m:t>
                                </m:r>
                              </m:sub>
                            </m:sSub>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𝑖</m:t>
                                    </m:r>
                                  </m:sub>
                                </m:sSub>
                              </m:e>
                            </m:d>
                          </m:e>
                        </m:nary>
                      </m:den>
                    </m:f>
                  </m:oMath>
                </a14:m>
                <a:endParaRPr lang="en-US" b="0" dirty="0" smtClean="0"/>
              </a:p>
              <a:p>
                <a:pPr lvl="2"/>
                <a:r>
                  <a:rPr lang="en-US" dirty="0" smtClean="0"/>
                  <a:t>For a query, choose 1 or 2 most key concepts.</a:t>
                </a:r>
                <a:endParaRPr lang="en-US" b="0" dirty="0" smtClean="0"/>
              </a:p>
              <a:p>
                <a:r>
                  <a:rPr lang="en-US" dirty="0" smtClean="0"/>
                  <a:t>Datasets</a:t>
                </a:r>
              </a:p>
              <a:p>
                <a:pPr lvl="1"/>
                <a:r>
                  <a:rPr lang="en-US" dirty="0" smtClean="0"/>
                  <a:t>TREC (ROBUST04, W10g, GOV2)</a:t>
                </a:r>
              </a:p>
              <a:p>
                <a:pPr lvl="2"/>
                <a:r>
                  <a:rPr lang="en-US" dirty="0">
                    <a:latin typeface="CMR9"/>
                  </a:rPr>
                  <a:t>ROBUST04 is a newswire collection, while W10g and GOV2 are web </a:t>
                </a:r>
                <a:r>
                  <a:rPr lang="en-US" dirty="0" smtClean="0">
                    <a:latin typeface="CMR9"/>
                  </a:rPr>
                  <a:t>collections</a:t>
                </a:r>
                <a:endParaRPr lang="en-US" dirty="0" smtClean="0"/>
              </a:p>
              <a:p>
                <a:pPr lvl="1"/>
                <a:r>
                  <a:rPr lang="en-US" dirty="0" smtClean="0"/>
                  <a:t>&lt;title&gt; as keyword query and &lt;</a:t>
                </a:r>
                <a:r>
                  <a:rPr lang="en-US" dirty="0" err="1" smtClean="0"/>
                  <a:t>desc</a:t>
                </a:r>
                <a:r>
                  <a:rPr lang="en-US" dirty="0" smtClean="0"/>
                  <a:t>&gt; as verbose query</a:t>
                </a:r>
              </a:p>
              <a:p>
                <a:pPr lvl="1"/>
                <a:endParaRPr lang="en-US" dirty="0" smtClean="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8229600" cy="3276600"/>
              </a:xfrm>
              <a:blipFill rotWithShape="0">
                <a:blip r:embed="rId2" cstate="print"/>
                <a:stretch>
                  <a:fillRect l="-444" t="-2788"/>
                </a:stretch>
              </a:blipFill>
            </p:spPr>
            <p:txBody>
              <a:bodyPr/>
              <a:lstStyle/>
              <a:p>
                <a:r>
                  <a:rPr lang="en-US">
                    <a:noFill/>
                  </a:rPr>
                  <a:t> </a:t>
                </a:r>
              </a:p>
            </p:txBody>
          </p:sp>
        </mc:Fallback>
      </mc:AlternateContent>
      <p:pic>
        <p:nvPicPr>
          <p:cNvPr id="5" name="Picture 4"/>
          <p:cNvPicPr/>
          <p:nvPr/>
        </p:nvPicPr>
        <p:blipFill>
          <a:blip r:embed="rId3" cstate="print"/>
          <a:stretch>
            <a:fillRect/>
          </a:stretch>
        </p:blipFill>
        <p:spPr>
          <a:xfrm>
            <a:off x="609600" y="4191001"/>
            <a:ext cx="4572000" cy="914400"/>
          </a:xfrm>
          <a:prstGeom prst="rect">
            <a:avLst/>
          </a:prstGeom>
        </p:spPr>
      </p:pic>
      <p:pic>
        <p:nvPicPr>
          <p:cNvPr id="6" name="Picture 5"/>
          <p:cNvPicPr/>
          <p:nvPr/>
        </p:nvPicPr>
        <p:blipFill>
          <a:blip r:embed="rId4" cstate="print"/>
          <a:stretch>
            <a:fillRect/>
          </a:stretch>
        </p:blipFill>
        <p:spPr>
          <a:xfrm>
            <a:off x="3505200" y="5109520"/>
            <a:ext cx="5029200" cy="1138880"/>
          </a:xfrm>
          <a:prstGeom prst="rect">
            <a:avLst/>
          </a:prstGeom>
        </p:spPr>
      </p:pic>
      <p:sp>
        <p:nvSpPr>
          <p:cNvPr id="4" name="TextBox 3"/>
          <p:cNvSpPr txBox="1"/>
          <p:nvPr/>
        </p:nvSpPr>
        <p:spPr>
          <a:xfrm>
            <a:off x="8305800" y="152400"/>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BC08</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5083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Stop Structures</a:t>
            </a:r>
            <a:endParaRPr lang="en-US" dirty="0"/>
          </a:p>
        </p:txBody>
      </p:sp>
      <p:sp>
        <p:nvSpPr>
          <p:cNvPr id="3" name="Content Placeholder 2"/>
          <p:cNvSpPr>
            <a:spLocks noGrp="1"/>
          </p:cNvSpPr>
          <p:nvPr>
            <p:ph idx="13"/>
          </p:nvPr>
        </p:nvSpPr>
        <p:spPr>
          <a:xfrm>
            <a:off x="457200" y="1371601"/>
            <a:ext cx="8229600" cy="2514600"/>
          </a:xfrm>
        </p:spPr>
        <p:txBody>
          <a:bodyPr>
            <a:normAutofit fontScale="70000" lnSpcReduction="20000"/>
          </a:bodyPr>
          <a:lstStyle/>
          <a:p>
            <a:r>
              <a:rPr lang="en-US" dirty="0" smtClean="0"/>
              <a:t>Stop structure = stop phrase that begins at the first word in a query.</a:t>
            </a:r>
          </a:p>
          <a:p>
            <a:pPr lvl="1"/>
            <a:r>
              <a:rPr lang="en-US" dirty="0" smtClean="0"/>
              <a:t>“My </a:t>
            </a:r>
            <a:r>
              <a:rPr lang="en-US" dirty="0"/>
              <a:t>husband would like to know more about </a:t>
            </a:r>
            <a:r>
              <a:rPr lang="en-US" dirty="0" smtClean="0"/>
              <a:t>cancer” </a:t>
            </a:r>
            <a:r>
              <a:rPr lang="en-US" dirty="0" smtClean="0">
                <a:sym typeface="Wingdings" panose="05000000000000000000" pitchFamily="2" charset="2"/>
              </a:rPr>
              <a:t> “cancer”</a:t>
            </a:r>
          </a:p>
          <a:p>
            <a:pPr lvl="1"/>
            <a:r>
              <a:rPr lang="en-US" dirty="0" smtClean="0"/>
              <a:t>“if </a:t>
            </a:r>
            <a:r>
              <a:rPr lang="en-US" dirty="0" err="1"/>
              <a:t>i</a:t>
            </a:r>
            <a:r>
              <a:rPr lang="en-US" dirty="0"/>
              <a:t> am having a lipid test can </a:t>
            </a:r>
            <a:r>
              <a:rPr lang="en-US" dirty="0" err="1"/>
              <a:t>i</a:t>
            </a:r>
            <a:r>
              <a:rPr lang="en-US" dirty="0"/>
              <a:t> drink black </a:t>
            </a:r>
            <a:r>
              <a:rPr lang="en-US" dirty="0" smtClean="0"/>
              <a:t>coffee” </a:t>
            </a:r>
            <a:r>
              <a:rPr lang="en-US" dirty="0" smtClean="0">
                <a:sym typeface="Wingdings" panose="05000000000000000000" pitchFamily="2" charset="2"/>
              </a:rPr>
              <a:t> “</a:t>
            </a:r>
            <a:r>
              <a:rPr lang="en-US" dirty="0" smtClean="0"/>
              <a:t>lipid </a:t>
            </a:r>
            <a:r>
              <a:rPr lang="en-US" dirty="0"/>
              <a:t>test can </a:t>
            </a:r>
            <a:r>
              <a:rPr lang="en-US" dirty="0" err="1"/>
              <a:t>i</a:t>
            </a:r>
            <a:r>
              <a:rPr lang="en-US" dirty="0"/>
              <a:t> drink black </a:t>
            </a:r>
            <a:r>
              <a:rPr lang="en-US" dirty="0" smtClean="0"/>
              <a:t>coffee”</a:t>
            </a:r>
          </a:p>
          <a:p>
            <a:r>
              <a:rPr lang="en-US" dirty="0" smtClean="0"/>
              <a:t>Stop structure identification using CRF++ and </a:t>
            </a:r>
            <a:r>
              <a:rPr lang="en-US" dirty="0" err="1" smtClean="0"/>
              <a:t>Yamcha</a:t>
            </a:r>
            <a:r>
              <a:rPr lang="en-US" dirty="0" smtClean="0"/>
              <a:t> (sequential tagger using SVMs)</a:t>
            </a:r>
          </a:p>
          <a:p>
            <a:pPr lvl="1"/>
            <a:endParaRPr lang="en-US" dirty="0"/>
          </a:p>
          <a:p>
            <a:pPr lvl="1"/>
            <a:endParaRPr lang="en-US" dirty="0"/>
          </a:p>
        </p:txBody>
      </p:sp>
      <p:sp>
        <p:nvSpPr>
          <p:cNvPr id="4" name="TextBox 3"/>
          <p:cNvSpPr txBox="1"/>
          <p:nvPr/>
        </p:nvSpPr>
        <p:spPr>
          <a:xfrm>
            <a:off x="83058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HC10</a:t>
            </a:r>
            <a:endParaRPr lang="en-US" sz="1800" kern="1200" dirty="0">
              <a:solidFill>
                <a:schemeClr val="tx1"/>
              </a:solidFill>
              <a:latin typeface="+mn-lt"/>
              <a:ea typeface="+mn-ea"/>
              <a:cs typeface="+mn-cs"/>
            </a:endParaRPr>
          </a:p>
        </p:txBody>
      </p:sp>
      <p:pic>
        <p:nvPicPr>
          <p:cNvPr id="5" name="Picture 4"/>
          <p:cNvPicPr>
            <a:picLocks noChangeAspect="1"/>
          </p:cNvPicPr>
          <p:nvPr/>
        </p:nvPicPr>
        <p:blipFill>
          <a:blip r:embed="rId2" cstate="print"/>
          <a:stretch>
            <a:fillRect/>
          </a:stretch>
        </p:blipFill>
        <p:spPr>
          <a:xfrm>
            <a:off x="1368198" y="4361960"/>
            <a:ext cx="6404202" cy="1810240"/>
          </a:xfrm>
          <a:prstGeom prst="rect">
            <a:avLst/>
          </a:prstGeom>
        </p:spPr>
      </p:pic>
      <p:pic>
        <p:nvPicPr>
          <p:cNvPr id="6" name="Picture 5"/>
          <p:cNvPicPr>
            <a:picLocks noChangeAspect="1"/>
          </p:cNvPicPr>
          <p:nvPr/>
        </p:nvPicPr>
        <p:blipFill rotWithShape="1">
          <a:blip r:embed="rId3" cstate="print"/>
          <a:srcRect t="13006" b="8382"/>
          <a:stretch/>
        </p:blipFill>
        <p:spPr>
          <a:xfrm>
            <a:off x="1371600" y="3365654"/>
            <a:ext cx="6400800" cy="749146"/>
          </a:xfrm>
          <a:prstGeom prst="rect">
            <a:avLst/>
          </a:prstGeom>
        </p:spPr>
      </p:pic>
    </p:spTree>
    <p:extLst>
      <p:ext uri="{BB962C8B-B14F-4D97-AF65-F5344CB8AC3E}">
        <p14:creationId xmlns:p14="http://schemas.microsoft.com/office/powerpoint/2010/main" val="138387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Random </a:t>
            </a:r>
            <a:r>
              <a:rPr lang="en-US" dirty="0"/>
              <a:t>W</a:t>
            </a:r>
            <a:r>
              <a:rPr lang="en-US" dirty="0" smtClean="0"/>
              <a:t>alk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55000" lnSpcReduction="20000"/>
              </a:bodyPr>
              <a:lstStyle/>
              <a:p>
                <a:r>
                  <a:rPr lang="en-US" dirty="0" smtClean="0"/>
                  <a:t>PhRank</a:t>
                </a:r>
              </a:p>
              <a:p>
                <a:pPr lvl="1"/>
                <a:r>
                  <a:rPr lang="en-US" dirty="0" smtClean="0"/>
                  <a:t>Given query Q={</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sub>
                    </m:sSub>
                  </m:oMath>
                </a14:m>
                <a:r>
                  <a:rPr lang="en-US" dirty="0" smtClean="0"/>
                  <a:t>}, let N be set of top-K relevant documents (pseudo relevant doc set). Build co-occurrence graph of word stems such that adjacent stems in N are linked.</a:t>
                </a:r>
              </a:p>
              <a:p>
                <a:pPr lvl="1"/>
                <a:r>
                  <a:rPr lang="en-US" dirty="0" smtClean="0"/>
                  <a:t>Edge weights: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sub>
                      <m:sup/>
                      <m:e>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𝑘</m:t>
                                </m:r>
                              </m:sub>
                            </m:sSub>
                          </m:e>
                          <m:e>
                            <m:r>
                              <a:rPr lang="en-US" b="0" i="1" smtClean="0">
                                <a:latin typeface="Cambria Math" panose="02040503050406030204" pitchFamily="18" charset="0"/>
                              </a:rPr>
                              <m:t>𝑄</m:t>
                            </m:r>
                          </m:e>
                        </m:d>
                        <m:d>
                          <m:dPr>
                            <m:ctrlPr>
                              <a:rPr lang="en-US" b="0" i="1" smtClean="0">
                                <a:latin typeface="Cambria Math" panose="02040503050406030204" pitchFamily="18" charset="0"/>
                              </a:rPr>
                            </m:ctrlPr>
                          </m:dPr>
                          <m:e>
                            <m:r>
                              <a:rPr lang="en-US" b="0" i="1" smtClean="0">
                                <a:latin typeface="Cambria Math" panose="02040503050406030204" pitchFamily="18" charset="0"/>
                              </a:rPr>
                              <m:t>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𝑖𝑗</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𝑖𝑗</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10</m:t>
                                    </m:r>
                                  </m:sub>
                                </m:sSub>
                              </m:sub>
                            </m:sSub>
                          </m:e>
                        </m:d>
                      </m:e>
                    </m:nary>
                  </m:oMath>
                </a14:m>
                <a:endParaRPr lang="en-US" dirty="0" smtClean="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𝑖𝑗</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ub>
                    </m:sSub>
                  </m:oMath>
                </a14:m>
                <a:r>
                  <a:rPr lang="en-US" dirty="0" smtClean="0"/>
                  <a:t> is #stem co-occurrences within window=2</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f>
                          <m:fPr>
                            <m:ctrlPr>
                              <a:rPr lang="en-US" b="0" i="1" smtClean="0">
                                <a:latin typeface="Cambria Math" panose="02040503050406030204" pitchFamily="18" charset="0"/>
                              </a:rPr>
                            </m:ctrlPr>
                          </m:fPr>
                          <m:num>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𝑖𝑗</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𝑖𝑗</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ub>
                                </m:sSub>
                              </m:e>
                            </m:nary>
                          </m:num>
                          <m:den>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𝑖𝑗</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ub>
                            </m:sSub>
                          </m:den>
                        </m:f>
                      </m:e>
                    </m:func>
                  </m:oMath>
                </a14:m>
                <a:endParaRPr lang="en-US" dirty="0"/>
              </a:p>
              <a:p>
                <a:pPr lvl="1"/>
                <a:r>
                  <a:rPr lang="en-US" dirty="0" smtClean="0"/>
                  <a:t>Compute word scores using random walk on this graph</a:t>
                </a:r>
              </a:p>
              <a:p>
                <a:pPr lvl="1"/>
                <a:r>
                  <a:rPr lang="en-US" dirty="0" smtClean="0"/>
                  <a:t>Weigh each vertex score by exhaustiveness and global saliency in collection</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𝑖𝑑𝑓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𝑎𝑣𝑔</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is </a:t>
                </a:r>
                <a:r>
                  <a:rPr lang="en-US" dirty="0" err="1" smtClean="0"/>
                  <a:t>freq</a:t>
                </a:r>
                <a:r>
                  <a:rPr lang="en-US" dirty="0" smtClean="0"/>
                  <a:t>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averaged over all docs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oMath>
                </a14:m>
                <a:r>
                  <a:rPr lang="en-US" dirty="0" smtClean="0"/>
                  <a:t> and normalized by max </a:t>
                </a:r>
                <a:r>
                  <a:rPr lang="en-US" dirty="0" err="1" smtClean="0"/>
                  <a:t>avg</a:t>
                </a:r>
                <a:r>
                  <a:rPr lang="en-US" dirty="0" smtClean="0"/>
                  <a:t> </a:t>
                </a:r>
                <a:r>
                  <a:rPr lang="en-US" dirty="0" err="1" smtClean="0"/>
                  <a:t>freq</a:t>
                </a:r>
                <a:r>
                  <a:rPr lang="en-US" dirty="0" smtClean="0"/>
                  <a:t> of any term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𝑀</m:t>
                        </m:r>
                      </m:sub>
                    </m:sSub>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oMath>
                </a14:m>
                <a:r>
                  <a:rPr lang="en-US" dirty="0" smtClean="0"/>
                  <a:t>; </a:t>
                </a:r>
                <a14:m>
                  <m:oMath xmlns:m="http://schemas.openxmlformats.org/officeDocument/2006/math">
                    <m:r>
                      <a:rPr lang="en-US" b="0" i="1" smtClean="0">
                        <a:latin typeface="Cambria Math" panose="02040503050406030204" pitchFamily="18" charset="0"/>
                      </a:rPr>
                      <m:t>𝑖𝑑𝑓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𝐶</m:t>
                                </m:r>
                              </m:e>
                            </m:d>
                          </m:num>
                          <m:den>
                            <m:r>
                              <a:rPr lang="en-US" b="0" i="1" smtClean="0">
                                <a:latin typeface="Cambria Math" panose="02040503050406030204" pitchFamily="18" charset="0"/>
                              </a:rPr>
                              <m:t>1+</m:t>
                            </m:r>
                            <m:r>
                              <a:rPr lang="en-US" b="0" i="1" smtClean="0">
                                <a:latin typeface="Cambria Math" panose="02040503050406030204" pitchFamily="18" charset="0"/>
                              </a:rPr>
                              <m:t>𝑑𝑓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den>
                        </m:f>
                      </m:e>
                    </m:func>
                  </m:oMath>
                </a14:m>
                <a:r>
                  <a:rPr lang="en-US" dirty="0" smtClean="0"/>
                  <a:t> where |C| is size of collection vocabulary</a:t>
                </a:r>
                <a:endParaRPr lang="en-US" dirty="0"/>
              </a:p>
              <a:p>
                <a:pPr lvl="1"/>
                <a:r>
                  <a:rPr lang="en-US" dirty="0"/>
                  <a:t>Candidate terms are all combinations of 1-3 words in a query that are not stop-words.</a:t>
                </a:r>
              </a:p>
              <a:p>
                <a:pPr lvl="1"/>
                <a:r>
                  <a:rPr lang="en-US" dirty="0" smtClean="0"/>
                  <a:t>Term </a:t>
                </a:r>
                <a:r>
                  <a:rPr lang="en-US" dirty="0"/>
                  <a:t>scores are computed using the average word score for words in a term, combined with global discrimination weights</a:t>
                </a:r>
                <a:r>
                  <a:rPr lang="en-US" dirty="0" smtClean="0"/>
                  <a:t>.</a:t>
                </a:r>
              </a:p>
              <a:p>
                <a:pPr lvl="2"/>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𝑄</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𝑥</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𝑥</m:t>
                        </m:r>
                      </m:sub>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sub>
                            </m:sSub>
                          </m:num>
                          <m:den>
                            <m:r>
                              <a:rPr lang="en-US" b="0" i="1" smtClean="0">
                                <a:latin typeface="Cambria Math" panose="02040503050406030204" pitchFamily="18" charset="0"/>
                              </a:rPr>
                              <m:t>𝑛</m:t>
                            </m:r>
                          </m:den>
                        </m:f>
                      </m:e>
                    </m:nary>
                  </m:oMath>
                </a14:m>
                <a:r>
                  <a:rPr lang="en-US" dirty="0" smtClean="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r>
                      <a:rPr lang="en-US" b="0" i="1" smtClean="0">
                        <a:latin typeface="Cambria Math" panose="02040503050406030204" pitchFamily="18" charset="0"/>
                      </a:rPr>
                      <m:t>×</m:t>
                    </m:r>
                    <m:r>
                      <a:rPr lang="en-US" b="0" i="1" smtClean="0">
                        <a:latin typeface="Cambria Math" panose="02040503050406030204" pitchFamily="18" charset="0"/>
                      </a:rPr>
                      <m:t>𝑖𝑑𝑓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𝑥</m:t>
                        </m:r>
                      </m:sub>
                    </m:sSub>
                  </m:oMath>
                </a14:m>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e>
                      <m:sup>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sup>
                    </m:sSup>
                  </m:oMath>
                </a14:m>
                <a:r>
                  <a:rPr lang="en-US" dirty="0" smtClean="0"/>
                  <a:t> </a:t>
                </a:r>
              </a:p>
              <a:p>
                <a:pPr lvl="2"/>
                <a:r>
                  <a:rPr lang="en-US" dirty="0" smtClean="0"/>
                  <a:t>|x|=#words in term x,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oMath>
                </a14:m>
                <a:r>
                  <a:rPr lang="en-US" dirty="0" smtClean="0"/>
                  <a:t> is #times x appears in a window of size 4|x| in C. </a:t>
                </a:r>
                <a14:m>
                  <m:oMath xmlns:m="http://schemas.openxmlformats.org/officeDocument/2006/math">
                    <m:r>
                      <a:rPr lang="en-US" b="0" i="1" smtClean="0">
                        <a:latin typeface="Cambria Math" panose="02040503050406030204" pitchFamily="18" charset="0"/>
                      </a:rPr>
                      <m:t>𝑖𝑑𝑓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log</m:t>
                            </m:r>
                          </m:e>
                          <m:sub>
                            <m:r>
                              <a:rPr lang="en-US" i="1">
                                <a:latin typeface="Cambria Math" panose="02040503050406030204" pitchFamily="18" charset="0"/>
                              </a:rPr>
                              <m:t>2</m:t>
                            </m:r>
                          </m:sub>
                        </m:sSub>
                      </m:fName>
                      <m:e>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i="1">
                                    <a:latin typeface="Cambria Math" panose="02040503050406030204" pitchFamily="18" charset="0"/>
                                  </a:rPr>
                                  <m:t>𝐶</m:t>
                                </m:r>
                              </m:e>
                            </m:d>
                          </m:num>
                          <m:den>
                            <m:r>
                              <a:rPr lang="en-US" i="1">
                                <a:latin typeface="Cambria Math" panose="02040503050406030204" pitchFamily="18" charset="0"/>
                              </a:rPr>
                              <m:t>1+</m:t>
                            </m:r>
                            <m:r>
                              <a:rPr lang="en-US" i="1">
                                <a:latin typeface="Cambria Math" panose="02040503050406030204" pitchFamily="18" charset="0"/>
                              </a:rPr>
                              <m:t>𝑑𝑓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den>
                        </m:f>
                      </m:e>
                    </m:func>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444" t="-1667"/>
                </a:stretch>
              </a:blipFill>
            </p:spPr>
            <p:txBody>
              <a:bodyPr/>
              <a:lstStyle/>
              <a:p>
                <a:r>
                  <a:rPr lang="en-US">
                    <a:noFill/>
                  </a:rPr>
                  <a:t> </a:t>
                </a:r>
              </a:p>
            </p:txBody>
          </p:sp>
        </mc:Fallback>
      </mc:AlternateContent>
      <p:sp>
        <p:nvSpPr>
          <p:cNvPr id="4" name="TextBox 3"/>
          <p:cNvSpPr txBox="1"/>
          <p:nvPr/>
        </p:nvSpPr>
        <p:spPr>
          <a:xfrm>
            <a:off x="82296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MC13</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021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Random Walks</a:t>
            </a:r>
            <a:endParaRPr lang="en-US" dirty="0"/>
          </a:p>
        </p:txBody>
      </p:sp>
      <p:sp>
        <p:nvSpPr>
          <p:cNvPr id="3" name="Content Placeholder 2"/>
          <p:cNvSpPr>
            <a:spLocks noGrp="1"/>
          </p:cNvSpPr>
          <p:nvPr>
            <p:ph idx="13"/>
          </p:nvPr>
        </p:nvSpPr>
        <p:spPr>
          <a:xfrm>
            <a:off x="457200" y="1371601"/>
            <a:ext cx="8229600" cy="1066800"/>
          </a:xfrm>
        </p:spPr>
        <p:txBody>
          <a:bodyPr>
            <a:normAutofit fontScale="62500" lnSpcReduction="20000"/>
          </a:bodyPr>
          <a:lstStyle/>
          <a:p>
            <a:pPr marL="342900" lvl="1" indent="-342900">
              <a:buFont typeface="Arial" pitchFamily="34" charset="0"/>
              <a:buChar char="•"/>
            </a:pPr>
            <a:r>
              <a:rPr lang="en-US" dirty="0" err="1"/>
              <a:t>PhRank</a:t>
            </a:r>
            <a:r>
              <a:rPr lang="en-US" dirty="0"/>
              <a:t> achieves significant performance gains with a small number of compact terms while retaining the flexibility to select more and longer terms if required</a:t>
            </a:r>
            <a:r>
              <a:rPr lang="en-US" dirty="0" smtClean="0"/>
              <a:t>.</a:t>
            </a:r>
          </a:p>
          <a:p>
            <a:pPr marL="342900" lvl="1" indent="-342900">
              <a:buFont typeface="Arial" pitchFamily="34" charset="0"/>
              <a:buChar char="•"/>
            </a:pPr>
            <a:r>
              <a:rPr lang="en-US" dirty="0" smtClean="0"/>
              <a:t>R-Precision is precision at cut-off R where R is number of relevant docs for query.</a:t>
            </a:r>
            <a:endParaRPr lang="en-US" dirty="0"/>
          </a:p>
          <a:p>
            <a:endParaRPr lang="en-US" dirty="0"/>
          </a:p>
        </p:txBody>
      </p:sp>
      <p:sp>
        <p:nvSpPr>
          <p:cNvPr id="4" name="TextBox 3"/>
          <p:cNvSpPr txBox="1"/>
          <p:nvPr/>
        </p:nvSpPr>
        <p:spPr>
          <a:xfrm>
            <a:off x="82296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MC13</a:t>
            </a:r>
            <a:endParaRPr lang="en-US" sz="1800" kern="1200" dirty="0">
              <a:solidFill>
                <a:schemeClr val="tx1"/>
              </a:solidFill>
              <a:latin typeface="+mn-lt"/>
              <a:ea typeface="+mn-ea"/>
              <a:cs typeface="+mn-cs"/>
            </a:endParaRPr>
          </a:p>
        </p:txBody>
      </p:sp>
      <p:pic>
        <p:nvPicPr>
          <p:cNvPr id="5" name="Picture 4"/>
          <p:cNvPicPr/>
          <p:nvPr/>
        </p:nvPicPr>
        <p:blipFill>
          <a:blip r:embed="rId2" cstate="print"/>
          <a:stretch>
            <a:fillRect/>
          </a:stretch>
        </p:blipFill>
        <p:spPr>
          <a:xfrm>
            <a:off x="1600200" y="4299081"/>
            <a:ext cx="5943600" cy="1739900"/>
          </a:xfrm>
          <a:prstGeom prst="rect">
            <a:avLst/>
          </a:prstGeom>
        </p:spPr>
      </p:pic>
      <p:pic>
        <p:nvPicPr>
          <p:cNvPr id="6" name="Picture 5"/>
          <p:cNvPicPr>
            <a:picLocks noChangeAspect="1"/>
          </p:cNvPicPr>
          <p:nvPr/>
        </p:nvPicPr>
        <p:blipFill>
          <a:blip r:embed="rId3" cstate="print"/>
          <a:stretch>
            <a:fillRect/>
          </a:stretch>
        </p:blipFill>
        <p:spPr>
          <a:xfrm>
            <a:off x="2209800" y="2627541"/>
            <a:ext cx="4724400" cy="1482400"/>
          </a:xfrm>
          <a:prstGeom prst="rect">
            <a:avLst/>
          </a:prstGeom>
        </p:spPr>
      </p:pic>
    </p:spTree>
    <p:extLst>
      <p:ext uri="{BB962C8B-B14F-4D97-AF65-F5344CB8AC3E}">
        <p14:creationId xmlns:p14="http://schemas.microsoft.com/office/powerpoint/2010/main" val="405668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Formulations to Optimize</a:t>
            </a:r>
            <a:endParaRPr lang="en-US" dirty="0"/>
          </a:p>
        </p:txBody>
      </p:sp>
      <p:sp>
        <p:nvSpPr>
          <p:cNvPr id="3" name="Content Placeholder 2"/>
          <p:cNvSpPr>
            <a:spLocks noGrp="1"/>
          </p:cNvSpPr>
          <p:nvPr>
            <p:ph idx="13"/>
          </p:nvPr>
        </p:nvSpPr>
        <p:spPr/>
        <p:txBody>
          <a:bodyPr>
            <a:normAutofit fontScale="55000" lnSpcReduction="20000"/>
          </a:bodyPr>
          <a:lstStyle/>
          <a:p>
            <a:r>
              <a:rPr lang="en-US" dirty="0" smtClean="0"/>
              <a:t>Independent Prediction</a:t>
            </a:r>
          </a:p>
          <a:p>
            <a:pPr lvl="1"/>
            <a:r>
              <a:rPr lang="en-US" dirty="0" smtClean="0"/>
              <a:t>Given a long query and its reduced version, predict performance of each sub-query independently and select the sub-query with highest predicted performance.</a:t>
            </a:r>
          </a:p>
          <a:p>
            <a:pPr lvl="1"/>
            <a:endParaRPr lang="en-US" dirty="0"/>
          </a:p>
          <a:p>
            <a:pPr marL="457200" lvl="1" indent="0">
              <a:buNone/>
            </a:pPr>
            <a:endParaRPr lang="en-US" dirty="0" smtClean="0"/>
          </a:p>
          <a:p>
            <a:pPr marL="457200" lvl="1" indent="0">
              <a:buNone/>
            </a:pPr>
            <a:endParaRPr lang="en-US" dirty="0" smtClean="0"/>
          </a:p>
          <a:p>
            <a:r>
              <a:rPr lang="en-US" dirty="0" smtClean="0"/>
              <a:t>Difference Prediction</a:t>
            </a:r>
          </a:p>
          <a:p>
            <a:pPr lvl="1"/>
            <a:r>
              <a:rPr lang="en-US" dirty="0" smtClean="0"/>
              <a:t>Predict the difference in performance between each reduced version and its original query, and then select the query that has the highest positive difference.</a:t>
            </a:r>
          </a:p>
          <a:p>
            <a:pPr lvl="1"/>
            <a:endParaRPr lang="en-US" dirty="0" smtClean="0"/>
          </a:p>
          <a:p>
            <a:pPr lvl="1"/>
            <a:endParaRPr lang="en-US" dirty="0"/>
          </a:p>
          <a:p>
            <a:pPr lvl="1"/>
            <a:endParaRPr lang="en-US" dirty="0"/>
          </a:p>
          <a:p>
            <a:pPr lvl="1"/>
            <a:endParaRPr lang="en-US" dirty="0" smtClean="0"/>
          </a:p>
          <a:p>
            <a:r>
              <a:rPr lang="en-US" dirty="0" smtClean="0"/>
              <a:t>Ranking Queries</a:t>
            </a:r>
          </a:p>
          <a:p>
            <a:pPr lvl="1"/>
            <a:r>
              <a:rPr lang="en-US" dirty="0" smtClean="0"/>
              <a:t>Goal is to rank the original long query and its reduced versions in order to select the top ranking query. Ranking model is learned by training on pairwise preferences between queries.</a:t>
            </a:r>
          </a:p>
          <a:p>
            <a:pPr lvl="1"/>
            <a:endParaRPr lang="en-US" dirty="0"/>
          </a:p>
          <a:p>
            <a:pPr lvl="1"/>
            <a:endParaRPr lang="en-US" dirty="0" smtClean="0"/>
          </a:p>
          <a:p>
            <a:pPr marL="457200" lvl="1" indent="0">
              <a:buNone/>
            </a:pPr>
            <a:r>
              <a:rPr lang="en-US" dirty="0"/>
              <a:t> </a:t>
            </a:r>
          </a:p>
        </p:txBody>
      </p:sp>
      <p:sp>
        <p:nvSpPr>
          <p:cNvPr id="5" name="TextBox 4"/>
          <p:cNvSpPr txBox="1"/>
          <p:nvPr/>
        </p:nvSpPr>
        <p:spPr>
          <a:xfrm>
            <a:off x="83058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BKC10</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cstate="print"/>
          <a:stretch>
            <a:fillRect/>
          </a:stretch>
        </p:blipFill>
        <p:spPr>
          <a:xfrm>
            <a:off x="1555088" y="2137706"/>
            <a:ext cx="3093111" cy="564093"/>
          </a:xfrm>
          <a:prstGeom prst="rect">
            <a:avLst/>
          </a:prstGeom>
        </p:spPr>
      </p:pic>
      <p:pic>
        <p:nvPicPr>
          <p:cNvPr id="6" name="Picture 5"/>
          <p:cNvPicPr>
            <a:picLocks noChangeAspect="1"/>
          </p:cNvPicPr>
          <p:nvPr/>
        </p:nvPicPr>
        <p:blipFill>
          <a:blip r:embed="rId3" cstate="print"/>
          <a:stretch>
            <a:fillRect/>
          </a:stretch>
        </p:blipFill>
        <p:spPr>
          <a:xfrm>
            <a:off x="5486400" y="2170971"/>
            <a:ext cx="1752600" cy="499085"/>
          </a:xfrm>
          <a:prstGeom prst="rect">
            <a:avLst/>
          </a:prstGeom>
        </p:spPr>
      </p:pic>
      <p:pic>
        <p:nvPicPr>
          <p:cNvPr id="7" name="Picture 6"/>
          <p:cNvPicPr>
            <a:picLocks noChangeAspect="1"/>
          </p:cNvPicPr>
          <p:nvPr/>
        </p:nvPicPr>
        <p:blipFill>
          <a:blip r:embed="rId4" cstate="print"/>
          <a:stretch>
            <a:fillRect/>
          </a:stretch>
        </p:blipFill>
        <p:spPr>
          <a:xfrm>
            <a:off x="1234296" y="3615567"/>
            <a:ext cx="3867150" cy="540173"/>
          </a:xfrm>
          <a:prstGeom prst="rect">
            <a:avLst/>
          </a:prstGeom>
        </p:spPr>
      </p:pic>
      <p:pic>
        <p:nvPicPr>
          <p:cNvPr id="15" name="Picture 14"/>
          <p:cNvPicPr>
            <a:picLocks noChangeAspect="1"/>
          </p:cNvPicPr>
          <p:nvPr/>
        </p:nvPicPr>
        <p:blipFill>
          <a:blip r:embed="rId5" cstate="print"/>
          <a:stretch>
            <a:fillRect/>
          </a:stretch>
        </p:blipFill>
        <p:spPr>
          <a:xfrm>
            <a:off x="5486400" y="3707134"/>
            <a:ext cx="1985963" cy="491652"/>
          </a:xfrm>
          <a:prstGeom prst="rect">
            <a:avLst/>
          </a:prstGeom>
        </p:spPr>
      </p:pic>
      <p:pic>
        <p:nvPicPr>
          <p:cNvPr id="16" name="Picture 15"/>
          <p:cNvPicPr>
            <a:picLocks noChangeAspect="1"/>
          </p:cNvPicPr>
          <p:nvPr/>
        </p:nvPicPr>
        <p:blipFill>
          <a:blip r:embed="rId6" cstate="print"/>
          <a:stretch>
            <a:fillRect/>
          </a:stretch>
        </p:blipFill>
        <p:spPr>
          <a:xfrm>
            <a:off x="1447800" y="5478804"/>
            <a:ext cx="3521529" cy="776559"/>
          </a:xfrm>
          <a:prstGeom prst="rect">
            <a:avLst/>
          </a:prstGeom>
        </p:spPr>
      </p:pic>
      <p:pic>
        <p:nvPicPr>
          <p:cNvPr id="17" name="Picture 16"/>
          <p:cNvPicPr>
            <a:picLocks noChangeAspect="1"/>
          </p:cNvPicPr>
          <p:nvPr/>
        </p:nvPicPr>
        <p:blipFill>
          <a:blip r:embed="rId7" cstate="print"/>
          <a:stretch>
            <a:fillRect/>
          </a:stretch>
        </p:blipFill>
        <p:spPr>
          <a:xfrm>
            <a:off x="5616146" y="5589895"/>
            <a:ext cx="1833563" cy="536268"/>
          </a:xfrm>
          <a:prstGeom prst="rect">
            <a:avLst/>
          </a:prstGeom>
        </p:spPr>
      </p:pic>
    </p:spTree>
    <p:extLst>
      <p:ext uri="{BB962C8B-B14F-4D97-AF65-F5344CB8AC3E}">
        <p14:creationId xmlns:p14="http://schemas.microsoft.com/office/powerpoint/2010/main" val="424731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Performance for Verbose Queries</a:t>
            </a:r>
            <a:endParaRPr lang="en-US" dirty="0"/>
          </a:p>
        </p:txBody>
      </p:sp>
      <p:sp>
        <p:nvSpPr>
          <p:cNvPr id="3" name="Content Placeholder 2"/>
          <p:cNvSpPr>
            <a:spLocks noGrp="1"/>
          </p:cNvSpPr>
          <p:nvPr>
            <p:ph idx="13"/>
          </p:nvPr>
        </p:nvSpPr>
        <p:spPr/>
        <p:txBody>
          <a:bodyPr/>
          <a:lstStyle/>
          <a:p>
            <a:r>
              <a:rPr lang="en-US" dirty="0" smtClean="0"/>
              <a:t>Search engines perform poorly on verbose queries because </a:t>
            </a:r>
          </a:p>
          <a:p>
            <a:pPr lvl="1"/>
            <a:r>
              <a:rPr lang="en-US" dirty="0" smtClean="0"/>
              <a:t>High degree of query specificity</a:t>
            </a:r>
          </a:p>
          <a:p>
            <a:pPr lvl="1"/>
            <a:r>
              <a:rPr lang="en-US" dirty="0" smtClean="0"/>
              <a:t>Term redundancy or extraneous terms (lot of noise)</a:t>
            </a:r>
          </a:p>
          <a:p>
            <a:pPr lvl="1"/>
            <a:r>
              <a:rPr lang="en-US" dirty="0" smtClean="0"/>
              <a:t>Rarity of verbose queries </a:t>
            </a:r>
          </a:p>
          <a:p>
            <a:pPr lvl="1"/>
            <a:r>
              <a:rPr lang="en-US" dirty="0" smtClean="0"/>
              <a:t>Lack of sufficient natural language parsing</a:t>
            </a:r>
          </a:p>
          <a:p>
            <a:pPr lvl="1"/>
            <a:r>
              <a:rPr lang="en-US" dirty="0" smtClean="0"/>
              <a:t>Difficulty in distinguishing between the key and complementary concepts</a:t>
            </a:r>
          </a:p>
          <a:p>
            <a:endParaRPr lang="en-US" dirty="0" smtClean="0"/>
          </a:p>
        </p:txBody>
      </p:sp>
    </p:spTree>
    <p:extLst>
      <p:ext uri="{BB962C8B-B14F-4D97-AF65-F5344CB8AC3E}">
        <p14:creationId xmlns:p14="http://schemas.microsoft.com/office/powerpoint/2010/main" val="36169595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Formulations to Optimize</a:t>
            </a:r>
            <a:endParaRPr lang="en-US" dirty="0"/>
          </a:p>
        </p:txBody>
      </p:sp>
      <p:sp>
        <p:nvSpPr>
          <p:cNvPr id="3" name="Content Placeholder 2"/>
          <p:cNvSpPr>
            <a:spLocks noGrp="1"/>
          </p:cNvSpPr>
          <p:nvPr>
            <p:ph idx="13"/>
          </p:nvPr>
        </p:nvSpPr>
        <p:spPr>
          <a:xfrm>
            <a:off x="457200" y="1371600"/>
            <a:ext cx="8229600" cy="2514599"/>
          </a:xfrm>
        </p:spPr>
        <p:txBody>
          <a:bodyPr>
            <a:normAutofit fontScale="70000" lnSpcReduction="20000"/>
          </a:bodyPr>
          <a:lstStyle/>
          <a:p>
            <a:r>
              <a:rPr lang="en-US" dirty="0" err="1" smtClean="0"/>
              <a:t>Thresholding</a:t>
            </a:r>
            <a:endParaRPr lang="en-US" dirty="0" smtClean="0"/>
          </a:p>
          <a:p>
            <a:pPr lvl="1"/>
            <a:r>
              <a:rPr lang="en-US" dirty="0"/>
              <a:t>In Independent, a reduced version is selected if and </a:t>
            </a:r>
            <a:r>
              <a:rPr lang="en-US" dirty="0" smtClean="0"/>
              <a:t>only if</a:t>
            </a:r>
            <a:r>
              <a:rPr lang="en-US" dirty="0"/>
              <a:t>, there exists a reduced version whose predicted </a:t>
            </a:r>
            <a:r>
              <a:rPr lang="en-US" dirty="0" smtClean="0"/>
              <a:t>performance is </a:t>
            </a:r>
            <a:r>
              <a:rPr lang="en-US" dirty="0"/>
              <a:t>greater than that of the original query by a </a:t>
            </a:r>
            <a:r>
              <a:rPr lang="en-US" dirty="0" smtClean="0"/>
              <a:t>specified </a:t>
            </a:r>
            <a:r>
              <a:rPr lang="en-US" dirty="0"/>
              <a:t>threshold. </a:t>
            </a:r>
            <a:endParaRPr lang="en-US" dirty="0" smtClean="0"/>
          </a:p>
          <a:p>
            <a:pPr lvl="1"/>
            <a:r>
              <a:rPr lang="en-US" dirty="0" smtClean="0"/>
              <a:t>For Difference</a:t>
            </a:r>
            <a:r>
              <a:rPr lang="en-US" dirty="0"/>
              <a:t>, the positive </a:t>
            </a:r>
            <a:r>
              <a:rPr lang="en-US" dirty="0" smtClean="0"/>
              <a:t>difference has to </a:t>
            </a:r>
            <a:r>
              <a:rPr lang="en-US" dirty="0"/>
              <a:t>exceed a threshold in order to choose a reduced version.</a:t>
            </a:r>
          </a:p>
          <a:p>
            <a:pPr lvl="1"/>
            <a:r>
              <a:rPr lang="en-US" dirty="0" smtClean="0"/>
              <a:t>For </a:t>
            </a:r>
            <a:r>
              <a:rPr lang="en-US" dirty="0"/>
              <a:t>Ranking, the predicted performance of the </a:t>
            </a:r>
            <a:r>
              <a:rPr lang="en-US" dirty="0" smtClean="0"/>
              <a:t>top ranking reduced </a:t>
            </a:r>
            <a:r>
              <a:rPr lang="en-US" dirty="0"/>
              <a:t>version must exceed the original </a:t>
            </a:r>
            <a:r>
              <a:rPr lang="en-US" dirty="0" smtClean="0"/>
              <a:t>query's predicted </a:t>
            </a:r>
            <a:r>
              <a:rPr lang="en-US" dirty="0"/>
              <a:t>performance by the </a:t>
            </a:r>
            <a:r>
              <a:rPr lang="en-US" dirty="0" smtClean="0"/>
              <a:t>specified </a:t>
            </a:r>
            <a:r>
              <a:rPr lang="en-US" dirty="0"/>
              <a:t>threshold.</a:t>
            </a:r>
          </a:p>
          <a:p>
            <a:pPr lvl="1"/>
            <a:endParaRPr lang="en-US" dirty="0"/>
          </a:p>
        </p:txBody>
      </p:sp>
      <p:sp>
        <p:nvSpPr>
          <p:cNvPr id="5" name="TextBox 4"/>
          <p:cNvSpPr txBox="1"/>
          <p:nvPr/>
        </p:nvSpPr>
        <p:spPr>
          <a:xfrm>
            <a:off x="83058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BKC10</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cstate="print"/>
          <a:stretch>
            <a:fillRect/>
          </a:stretch>
        </p:blipFill>
        <p:spPr>
          <a:xfrm>
            <a:off x="381000" y="3886200"/>
            <a:ext cx="8382000" cy="2208030"/>
          </a:xfrm>
          <a:prstGeom prst="rect">
            <a:avLst/>
          </a:prstGeom>
        </p:spPr>
      </p:pic>
    </p:spTree>
    <p:extLst>
      <p:ext uri="{BB962C8B-B14F-4D97-AF65-F5344CB8AC3E}">
        <p14:creationId xmlns:p14="http://schemas.microsoft.com/office/powerpoint/2010/main" val="6206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 Aspect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143000"/>
                <a:ext cx="8229600" cy="4267200"/>
              </a:xfrm>
            </p:spPr>
            <p:txBody>
              <a:bodyPr>
                <a:normAutofit fontScale="62500" lnSpcReduction="20000"/>
              </a:bodyPr>
              <a:lstStyle/>
              <a:p>
                <a:r>
                  <a:rPr lang="en-US" dirty="0" smtClean="0"/>
                  <a:t>Evaluating scores for all possible sub-queries is highly inefficient</a:t>
                </a:r>
              </a:p>
              <a:p>
                <a:r>
                  <a:rPr lang="en-US" dirty="0" smtClean="0"/>
                  <a:t>Ways to make candidate generation efficient</a:t>
                </a:r>
              </a:p>
              <a:p>
                <a:pPr lvl="1"/>
                <a:r>
                  <a:rPr lang="en-US" dirty="0" smtClean="0"/>
                  <a:t>Consider sub-queries with a small fixed length only [KC09], say between 3 and 6 terms.</a:t>
                </a:r>
              </a:p>
              <a:p>
                <a:pPr lvl="1"/>
                <a:r>
                  <a:rPr lang="en-US" dirty="0" smtClean="0"/>
                  <a:t>Consider only those </a:t>
                </a:r>
                <a:r>
                  <a:rPr lang="en-US" dirty="0" err="1" smtClean="0"/>
                  <a:t>subqueries</a:t>
                </a:r>
                <a:r>
                  <a:rPr lang="en-US" dirty="0" smtClean="0"/>
                  <a:t> that contain named entities [KC09]</a:t>
                </a:r>
              </a:p>
              <a:p>
                <a:pPr lvl="1"/>
                <a:r>
                  <a:rPr lang="en-US" dirty="0" smtClean="0"/>
                  <a:t>Consider a fixed type of candidates only like named entities or noun phrases</a:t>
                </a:r>
              </a:p>
              <a:p>
                <a:pPr lvl="1"/>
                <a:r>
                  <a:rPr lang="en-US" dirty="0" smtClean="0"/>
                  <a:t>Consider sub-sequences only with no gaps</a:t>
                </a:r>
              </a:p>
              <a:p>
                <a:pPr lvl="1"/>
                <a:r>
                  <a:rPr lang="en-US" dirty="0" smtClean="0"/>
                  <a:t>One </a:t>
                </a:r>
                <a:r>
                  <a:rPr lang="en-US" dirty="0"/>
                  <a:t>word deletion [BKC10, JF03, </a:t>
                </a:r>
                <a:r>
                  <a:rPr lang="en-US" dirty="0" smtClean="0"/>
                  <a:t>YPSS14]</a:t>
                </a:r>
              </a:p>
              <a:p>
                <a:pPr lvl="2"/>
                <a:r>
                  <a:rPr lang="en-US" dirty="0" smtClean="0"/>
                  <a:t>Dropping </a:t>
                </a:r>
                <a:r>
                  <a:rPr lang="en-US" dirty="0"/>
                  <a:t>just a single (and correct!) term from the original long query can result in a 26% improvement in </a:t>
                </a:r>
                <a:r>
                  <a:rPr lang="en-US" dirty="0" smtClean="0"/>
                  <a:t>NDCG@5 </a:t>
                </a:r>
                <a:r>
                  <a:rPr lang="en-US" dirty="0"/>
                  <a:t>[</a:t>
                </a:r>
                <a:r>
                  <a:rPr lang="en-US" dirty="0" smtClean="0"/>
                  <a:t>BKC10]</a:t>
                </a:r>
              </a:p>
              <a:p>
                <a:pPr lvl="1"/>
                <a:r>
                  <a:rPr lang="en-US" dirty="0" smtClean="0"/>
                  <a:t>Randomly </a:t>
                </a:r>
                <a:r>
                  <a:rPr lang="en-US" dirty="0"/>
                  <a:t>pick up a few </a:t>
                </a:r>
                <a:r>
                  <a:rPr lang="en-US" dirty="0" smtClean="0"/>
                  <a:t>sub-queries </a:t>
                </a:r>
                <a:r>
                  <a:rPr lang="en-US" dirty="0"/>
                  <a:t>[</a:t>
                </a:r>
                <a:r>
                  <a:rPr lang="en-US" dirty="0" smtClean="0"/>
                  <a:t>DV11]</a:t>
                </a:r>
              </a:p>
              <a:p>
                <a:pPr lvl="2"/>
                <a:r>
                  <a:rPr lang="en-US" dirty="0" smtClean="0"/>
                  <a:t>Discard </a:t>
                </a:r>
                <a:r>
                  <a:rPr lang="en-US" dirty="0" err="1" smtClean="0"/>
                  <a:t>k</a:t>
                </a:r>
                <a:r>
                  <a:rPr lang="en-US" baseline="30000" dirty="0" err="1" smtClean="0"/>
                  <a:t>th</a:t>
                </a:r>
                <a:r>
                  <a:rPr lang="en-US" dirty="0" smtClean="0"/>
                  <a:t> term with </a:t>
                </a:r>
                <a:r>
                  <a:rPr lang="en-US" dirty="0" err="1" smtClean="0"/>
                  <a:t>prob</a:t>
                </a:r>
                <a:r>
                  <a:rPr lang="en-US" dirty="0" smtClean="0"/>
                  <a:t>=</a:t>
                </a:r>
                <a14:m>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𝑜𝑝𝑡</m:t>
                            </m:r>
                          </m:sub>
                        </m:sSub>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𝑄</m:t>
                            </m:r>
                          </m:e>
                        </m:d>
                      </m:den>
                    </m:f>
                  </m:oMath>
                </a14:m>
                <a:r>
                  <a:rPr lang="en-US" dirty="0" smtClean="0"/>
                  <a:t> where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oMath>
                </a14:m>
                <a:r>
                  <a:rPr lang="en-US" dirty="0" smtClean="0"/>
                  <a:t> is </a:t>
                </a:r>
                <a:br>
                  <a:rPr lang="en-US" dirty="0" smtClean="0"/>
                </a:br>
                <a:r>
                  <a:rPr lang="en-US" dirty="0" smtClean="0"/>
                  <a:t>length of query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𝑜𝑝𝑡</m:t>
                        </m:r>
                      </m:sub>
                    </m:sSub>
                  </m:oMath>
                </a14:m>
                <a:r>
                  <a:rPr lang="en-US" dirty="0" smtClean="0"/>
                  <a:t> is optimal length of </a:t>
                </a:r>
                <a:br>
                  <a:rPr lang="en-US" dirty="0" smtClean="0"/>
                </a:br>
                <a:r>
                  <a:rPr lang="en-US" dirty="0" smtClean="0"/>
                  <a:t>queries.</a:t>
                </a:r>
              </a:p>
              <a:p>
                <a:pPr lvl="2"/>
                <a:r>
                  <a:rPr lang="en-US" dirty="0" smtClean="0"/>
                  <a:t>Better than [BKC10] with sample size as small as 3 </a:t>
                </a:r>
                <a:br>
                  <a:rPr lang="en-US" dirty="0" smtClean="0"/>
                </a:br>
                <a:r>
                  <a:rPr lang="en-US" dirty="0" smtClean="0"/>
                  <a:t>times the query length.</a:t>
                </a:r>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143000"/>
                <a:ext cx="8229600" cy="4267200"/>
              </a:xfrm>
              <a:blipFill rotWithShape="0">
                <a:blip r:embed="rId2" cstate="print"/>
                <a:stretch>
                  <a:fillRect l="-667" t="-2143" r="-593"/>
                </a:stretch>
              </a:blipFill>
            </p:spPr>
            <p:txBody>
              <a:bodyPr/>
              <a:lstStyle/>
              <a:p>
                <a:r>
                  <a:rPr lang="en-US">
                    <a:noFill/>
                  </a:rPr>
                  <a:t> </a:t>
                </a:r>
              </a:p>
            </p:txBody>
          </p:sp>
        </mc:Fallback>
      </mc:AlternateContent>
      <p:pic>
        <p:nvPicPr>
          <p:cNvPr id="4" name="Picture 3"/>
          <p:cNvPicPr>
            <a:picLocks noChangeAspect="1"/>
          </p:cNvPicPr>
          <p:nvPr/>
        </p:nvPicPr>
        <p:blipFill>
          <a:blip r:embed="rId3" cstate="print"/>
          <a:stretch>
            <a:fillRect/>
          </a:stretch>
        </p:blipFill>
        <p:spPr>
          <a:xfrm>
            <a:off x="6445506" y="3981450"/>
            <a:ext cx="2469894" cy="2190750"/>
          </a:xfrm>
          <a:prstGeom prst="rect">
            <a:avLst/>
          </a:prstGeom>
        </p:spPr>
      </p:pic>
    </p:spTree>
    <p:extLst>
      <p:ext uri="{BB962C8B-B14F-4D97-AF65-F5344CB8AC3E}">
        <p14:creationId xmlns:p14="http://schemas.microsoft.com/office/powerpoint/2010/main" val="29793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for User Input</a:t>
            </a:r>
            <a:endParaRPr lang="en-US" dirty="0"/>
          </a:p>
        </p:txBody>
      </p:sp>
      <p:sp>
        <p:nvSpPr>
          <p:cNvPr id="3" name="Content Placeholder 2"/>
          <p:cNvSpPr>
            <a:spLocks noGrp="1"/>
          </p:cNvSpPr>
          <p:nvPr>
            <p:ph idx="13"/>
          </p:nvPr>
        </p:nvSpPr>
        <p:spPr>
          <a:xfrm>
            <a:off x="457200" y="1371600"/>
            <a:ext cx="8229600" cy="2438399"/>
          </a:xfrm>
        </p:spPr>
        <p:txBody>
          <a:bodyPr>
            <a:normAutofit fontScale="77500" lnSpcReduction="20000"/>
          </a:bodyPr>
          <a:lstStyle/>
          <a:p>
            <a:r>
              <a:rPr lang="en-US" dirty="0" smtClean="0"/>
              <a:t>Applying automated ways to reduce</a:t>
            </a:r>
            <a:br>
              <a:rPr lang="en-US" dirty="0" smtClean="0"/>
            </a:br>
            <a:r>
              <a:rPr lang="en-US" dirty="0" smtClean="0"/>
              <a:t>long queries did not give much gain</a:t>
            </a:r>
          </a:p>
          <a:p>
            <a:r>
              <a:rPr lang="en-US" dirty="0" smtClean="0"/>
              <a:t>Solution: Rank sub-queries, seek user input</a:t>
            </a:r>
          </a:p>
          <a:p>
            <a:r>
              <a:rPr lang="en-US" dirty="0" smtClean="0"/>
              <a:t>Interface:</a:t>
            </a:r>
          </a:p>
          <a:p>
            <a:pPr lvl="1"/>
            <a:r>
              <a:rPr lang="en-US" dirty="0" smtClean="0"/>
              <a:t>Display the description (long query) and narrative portion of TREC query </a:t>
            </a:r>
          </a:p>
          <a:p>
            <a:pPr lvl="1"/>
            <a:r>
              <a:rPr lang="en-US" dirty="0" smtClean="0"/>
              <a:t>List of candidate sub-queries along with result snippets</a:t>
            </a:r>
          </a:p>
          <a:p>
            <a:pPr lvl="1"/>
            <a:endParaRPr lang="en-US" dirty="0" smtClean="0"/>
          </a:p>
          <a:p>
            <a:endParaRPr lang="en-US" dirty="0" smtClean="0"/>
          </a:p>
          <a:p>
            <a:endParaRPr lang="en-US" dirty="0"/>
          </a:p>
        </p:txBody>
      </p:sp>
      <p:sp>
        <p:nvSpPr>
          <p:cNvPr id="4" name="Rectangle 3"/>
          <p:cNvSpPr/>
          <p:nvPr/>
        </p:nvSpPr>
        <p:spPr>
          <a:xfrm>
            <a:off x="8305800" y="43934"/>
            <a:ext cx="671979" cy="369332"/>
          </a:xfrm>
          <a:prstGeom prst="rect">
            <a:avLst/>
          </a:prstGeom>
        </p:spPr>
        <p:txBody>
          <a:bodyPr wrap="none">
            <a:spAutoFit/>
          </a:bodyPr>
          <a:lstStyle/>
          <a:p>
            <a:r>
              <a:rPr lang="en-US" dirty="0" smtClean="0"/>
              <a:t>KA07</a:t>
            </a:r>
            <a:endParaRPr lang="en-US" dirty="0"/>
          </a:p>
        </p:txBody>
      </p:sp>
      <p:pic>
        <p:nvPicPr>
          <p:cNvPr id="5" name="Picture 4"/>
          <p:cNvPicPr>
            <a:picLocks noChangeAspect="1"/>
          </p:cNvPicPr>
          <p:nvPr/>
        </p:nvPicPr>
        <p:blipFill>
          <a:blip r:embed="rId2" cstate="print"/>
          <a:stretch>
            <a:fillRect/>
          </a:stretch>
        </p:blipFill>
        <p:spPr>
          <a:xfrm>
            <a:off x="6858000" y="1450205"/>
            <a:ext cx="1909763" cy="1064395"/>
          </a:xfrm>
          <a:prstGeom prst="rect">
            <a:avLst/>
          </a:prstGeom>
        </p:spPr>
      </p:pic>
      <p:pic>
        <p:nvPicPr>
          <p:cNvPr id="6" name="Picture 5"/>
          <p:cNvPicPr>
            <a:picLocks noChangeAspect="1"/>
          </p:cNvPicPr>
          <p:nvPr/>
        </p:nvPicPr>
        <p:blipFill>
          <a:blip r:embed="rId3" cstate="print"/>
          <a:stretch>
            <a:fillRect/>
          </a:stretch>
        </p:blipFill>
        <p:spPr>
          <a:xfrm>
            <a:off x="343580" y="3809999"/>
            <a:ext cx="4143375" cy="1953899"/>
          </a:xfrm>
          <a:prstGeom prst="rect">
            <a:avLst/>
          </a:prstGeom>
        </p:spPr>
      </p:pic>
      <p:pic>
        <p:nvPicPr>
          <p:cNvPr id="7" name="Picture 6"/>
          <p:cNvPicPr>
            <a:picLocks noChangeAspect="1"/>
          </p:cNvPicPr>
          <p:nvPr/>
        </p:nvPicPr>
        <p:blipFill>
          <a:blip r:embed="rId4" cstate="print"/>
          <a:stretch>
            <a:fillRect/>
          </a:stretch>
        </p:blipFill>
        <p:spPr>
          <a:xfrm>
            <a:off x="4602005" y="3888604"/>
            <a:ext cx="4250667" cy="1875294"/>
          </a:xfrm>
          <a:prstGeom prst="rect">
            <a:avLst/>
          </a:prstGeom>
        </p:spPr>
      </p:pic>
      <p:sp>
        <p:nvSpPr>
          <p:cNvPr id="8" name="TextBox 7"/>
          <p:cNvSpPr txBox="1"/>
          <p:nvPr/>
        </p:nvSpPr>
        <p:spPr>
          <a:xfrm>
            <a:off x="827297" y="5802868"/>
            <a:ext cx="3287503" cy="369332"/>
          </a:xfrm>
          <a:prstGeom prst="rect">
            <a:avLst/>
          </a:prstGeom>
          <a:noFill/>
        </p:spPr>
        <p:txBody>
          <a:bodyPr wrap="none" rtlCol="0">
            <a:spAutoFit/>
          </a:bodyPr>
          <a:lstStyle/>
          <a:p>
            <a:r>
              <a:rPr lang="en-US" dirty="0" smtClean="0"/>
              <a:t>Score of best sub-query in top 10</a:t>
            </a:r>
            <a:endParaRPr lang="en-US" dirty="0"/>
          </a:p>
        </p:txBody>
      </p:sp>
      <p:sp>
        <p:nvSpPr>
          <p:cNvPr id="9" name="TextBox 8"/>
          <p:cNvSpPr txBox="1"/>
          <p:nvPr/>
        </p:nvSpPr>
        <p:spPr>
          <a:xfrm>
            <a:off x="5119846" y="5678269"/>
            <a:ext cx="3315138" cy="646331"/>
          </a:xfrm>
          <a:prstGeom prst="rect">
            <a:avLst/>
          </a:prstGeom>
          <a:noFill/>
        </p:spPr>
        <p:txBody>
          <a:bodyPr wrap="none" rtlCol="0">
            <a:spAutoFit/>
          </a:bodyPr>
          <a:lstStyle/>
          <a:p>
            <a:pPr algn="ctr"/>
            <a:r>
              <a:rPr lang="en-US" dirty="0" smtClean="0"/>
              <a:t>% of candidates from top 10 that </a:t>
            </a:r>
          </a:p>
          <a:p>
            <a:pPr algn="ctr"/>
            <a:r>
              <a:rPr lang="en-US" dirty="0" smtClean="0"/>
              <a:t>exceeded the baseline</a:t>
            </a:r>
            <a:endParaRPr lang="en-US" dirty="0"/>
          </a:p>
        </p:txBody>
      </p:sp>
    </p:spTree>
    <p:extLst>
      <p:ext uri="{BB962C8B-B14F-4D97-AF65-F5344CB8AC3E}">
        <p14:creationId xmlns:p14="http://schemas.microsoft.com/office/powerpoint/2010/main" val="141265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for User Input</a:t>
            </a:r>
          </a:p>
        </p:txBody>
      </p:sp>
      <p:sp>
        <p:nvSpPr>
          <p:cNvPr id="3" name="Content Placeholder 2"/>
          <p:cNvSpPr>
            <a:spLocks noGrp="1"/>
          </p:cNvSpPr>
          <p:nvPr>
            <p:ph idx="13"/>
          </p:nvPr>
        </p:nvSpPr>
        <p:spPr>
          <a:xfrm>
            <a:off x="457200" y="1371601"/>
            <a:ext cx="8229600" cy="1676400"/>
          </a:xfrm>
        </p:spPr>
        <p:txBody>
          <a:bodyPr>
            <a:normAutofit fontScale="62500" lnSpcReduction="20000"/>
          </a:bodyPr>
          <a:lstStyle/>
          <a:p>
            <a:r>
              <a:rPr lang="en-US" dirty="0" smtClean="0"/>
              <a:t>Two tricks to </a:t>
            </a:r>
            <a:r>
              <a:rPr lang="en-US" dirty="0"/>
              <a:t>reduce #options shown to the user</a:t>
            </a:r>
            <a:endParaRPr lang="en-US" dirty="0" smtClean="0"/>
          </a:p>
          <a:p>
            <a:pPr lvl="1"/>
            <a:r>
              <a:rPr lang="en-US" dirty="0" smtClean="0"/>
              <a:t>Overlapping search results: Let X be union of sets of 10 docs retrieved across options. Find minimal set of options that cover X. NP hard. Greedy </a:t>
            </a:r>
            <a:r>
              <a:rPr lang="en-US" dirty="0" err="1" smtClean="0"/>
              <a:t>algo</a:t>
            </a:r>
            <a:r>
              <a:rPr lang="en-US" dirty="0" smtClean="0"/>
              <a:t>.</a:t>
            </a:r>
          </a:p>
          <a:p>
            <a:pPr lvl="1"/>
            <a:r>
              <a:rPr lang="en-US" dirty="0" smtClean="0"/>
              <a:t>Identical snippets: Retain 1 option from the set that retrieves same snippet.</a:t>
            </a:r>
            <a:endParaRPr lang="en-US" dirty="0"/>
          </a:p>
        </p:txBody>
      </p:sp>
      <p:sp>
        <p:nvSpPr>
          <p:cNvPr id="4" name="Rectangle 3"/>
          <p:cNvSpPr/>
          <p:nvPr/>
        </p:nvSpPr>
        <p:spPr>
          <a:xfrm>
            <a:off x="8243421" y="43934"/>
            <a:ext cx="671979" cy="369332"/>
          </a:xfrm>
          <a:prstGeom prst="rect">
            <a:avLst/>
          </a:prstGeom>
        </p:spPr>
        <p:txBody>
          <a:bodyPr wrap="none">
            <a:spAutoFit/>
          </a:bodyPr>
          <a:lstStyle/>
          <a:p>
            <a:r>
              <a:rPr lang="en-US" dirty="0" smtClean="0"/>
              <a:t>KA08</a:t>
            </a:r>
            <a:endParaRPr lang="en-US" dirty="0"/>
          </a:p>
        </p:txBody>
      </p:sp>
      <p:pic>
        <p:nvPicPr>
          <p:cNvPr id="5" name="Picture 4"/>
          <p:cNvPicPr/>
          <p:nvPr/>
        </p:nvPicPr>
        <p:blipFill>
          <a:blip r:embed="rId2" cstate="print"/>
          <a:stretch>
            <a:fillRect/>
          </a:stretch>
        </p:blipFill>
        <p:spPr>
          <a:xfrm>
            <a:off x="1447800" y="2456068"/>
            <a:ext cx="6248400" cy="3868532"/>
          </a:xfrm>
          <a:prstGeom prst="rect">
            <a:avLst/>
          </a:prstGeom>
        </p:spPr>
      </p:pic>
    </p:spTree>
    <p:extLst>
      <p:ext uri="{BB962C8B-B14F-4D97-AF65-F5344CB8AC3E}">
        <p14:creationId xmlns:p14="http://schemas.microsoft.com/office/powerpoint/2010/main" val="384732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b="1" dirty="0">
                <a:solidFill>
                  <a:srgbClr val="7030A0"/>
                </a:solidFill>
              </a:rPr>
              <a:t>Query Reduction by Choosing Multiple Sub-Queries </a:t>
            </a:r>
            <a:r>
              <a:rPr lang="en-US" b="1" dirty="0" smtClean="0">
                <a:solidFill>
                  <a:srgbClr val="7030A0"/>
                </a:solidFill>
              </a:rPr>
              <a:t>[10 </a:t>
            </a:r>
            <a:r>
              <a:rPr lang="en-US" b="1" dirty="0">
                <a:solidFill>
                  <a:srgbClr val="7030A0"/>
                </a:solidFill>
              </a:rPr>
              <a:t>min</a:t>
            </a:r>
            <a:r>
              <a:rPr lang="en-US" b="1" dirty="0" smtClean="0">
                <a:solidFill>
                  <a:srgbClr val="7030A0"/>
                </a:solidFill>
              </a:rPr>
              <a:t>]</a:t>
            </a:r>
          </a:p>
          <a:p>
            <a:pPr lvl="1"/>
            <a:r>
              <a:rPr lang="en-US" dirty="0" smtClean="0"/>
              <a:t>Break [30 min]</a:t>
            </a:r>
            <a:endParaRPr lang="en-US" dirty="0"/>
          </a:p>
          <a:p>
            <a:pPr lvl="1"/>
            <a:r>
              <a:rPr lang="en-US" dirty="0" smtClean="0"/>
              <a:t>Weighting </a:t>
            </a:r>
            <a:r>
              <a:rPr lang="en-US" dirty="0"/>
              <a:t>Query Words [90 min</a:t>
            </a:r>
            <a:r>
              <a:rPr lang="en-US" dirty="0" smtClean="0"/>
              <a:t>]</a:t>
            </a:r>
          </a:p>
          <a:p>
            <a:pPr lvl="1"/>
            <a:r>
              <a:rPr lang="en-US" dirty="0" smtClean="0"/>
              <a:t>Lunch Break [90 </a:t>
            </a:r>
            <a:r>
              <a:rPr lang="en-US" dirty="0"/>
              <a:t>min</a:t>
            </a:r>
            <a:r>
              <a:rPr lang="en-US" dirty="0" smtClean="0"/>
              <a:t>]</a:t>
            </a:r>
          </a:p>
          <a:p>
            <a:pPr lvl="1"/>
            <a:r>
              <a:rPr lang="en-US" dirty="0"/>
              <a:t>Query Expansion by Including Related Concepts [20 min]</a:t>
            </a:r>
          </a:p>
          <a:p>
            <a:pPr lvl="1"/>
            <a:r>
              <a:rPr lang="en-US" dirty="0"/>
              <a:t>Query Reformulation [30 min]</a:t>
            </a:r>
          </a:p>
          <a:p>
            <a:pPr lvl="1"/>
            <a:r>
              <a:rPr lang="en-US" dirty="0"/>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902333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multiple sub-queries? </a:t>
            </a:r>
            <a:endParaRPr lang="en-US" dirty="0"/>
          </a:p>
        </p:txBody>
      </p:sp>
      <p:sp>
        <p:nvSpPr>
          <p:cNvPr id="3" name="Content Placeholder 2"/>
          <p:cNvSpPr>
            <a:spLocks noGrp="1"/>
          </p:cNvSpPr>
          <p:nvPr>
            <p:ph idx="13"/>
          </p:nvPr>
        </p:nvSpPr>
        <p:spPr/>
        <p:txBody>
          <a:bodyPr>
            <a:normAutofit fontScale="85000" lnSpcReduction="20000"/>
          </a:bodyPr>
          <a:lstStyle/>
          <a:p>
            <a:r>
              <a:rPr lang="en-US" dirty="0" smtClean="0"/>
              <a:t>IR with reduction to multiple sub-queries</a:t>
            </a:r>
          </a:p>
          <a:p>
            <a:pPr lvl="1"/>
            <a:r>
              <a:rPr lang="en-US" dirty="0" smtClean="0"/>
              <a:t>Model </a:t>
            </a:r>
            <a:r>
              <a:rPr lang="en-US" dirty="0"/>
              <a:t>the query reduction problem as a distribution over the </a:t>
            </a:r>
            <a:r>
              <a:rPr lang="en-US" dirty="0" smtClean="0"/>
              <a:t>space of </a:t>
            </a:r>
            <a:r>
              <a:rPr lang="en-US" dirty="0"/>
              <a:t>all possible </a:t>
            </a:r>
            <a:r>
              <a:rPr lang="en-US" dirty="0" smtClean="0"/>
              <a:t>sub-queries based on their expected retrieval performance. </a:t>
            </a:r>
          </a:p>
          <a:p>
            <a:pPr lvl="1"/>
            <a:r>
              <a:rPr lang="en-US" dirty="0" smtClean="0"/>
              <a:t>All </a:t>
            </a:r>
            <a:r>
              <a:rPr lang="en-US" dirty="0"/>
              <a:t>these sub-queries can then be </a:t>
            </a:r>
            <a:r>
              <a:rPr lang="en-US" dirty="0" smtClean="0"/>
              <a:t>submitted to </a:t>
            </a:r>
            <a:r>
              <a:rPr lang="en-US" dirty="0"/>
              <a:t>the search engine and the results obtained from all these queries </a:t>
            </a:r>
            <a:r>
              <a:rPr lang="en-US" dirty="0" smtClean="0"/>
              <a:t>are merged </a:t>
            </a:r>
            <a:r>
              <a:rPr lang="en-US" dirty="0"/>
              <a:t>to obtain the final list of results for the long query</a:t>
            </a:r>
            <a:r>
              <a:rPr lang="en-US" dirty="0" smtClean="0"/>
              <a:t>.</a:t>
            </a:r>
          </a:p>
          <a:p>
            <a:r>
              <a:rPr lang="en-US" dirty="0"/>
              <a:t>“give information on steps to </a:t>
            </a:r>
            <a:r>
              <a:rPr lang="en-US" dirty="0" smtClean="0"/>
              <a:t>manage control </a:t>
            </a:r>
            <a:r>
              <a:rPr lang="en-US" dirty="0"/>
              <a:t>or protect squirrels</a:t>
            </a:r>
            <a:r>
              <a:rPr lang="en-US" dirty="0" smtClean="0"/>
              <a:t>.”</a:t>
            </a:r>
          </a:p>
          <a:p>
            <a:pPr lvl="1"/>
            <a:r>
              <a:rPr lang="en-US" dirty="0"/>
              <a:t>“steps protect squirrels”:0</a:t>
            </a:r>
            <a:r>
              <a:rPr lang="en-US" i="1" dirty="0"/>
              <a:t>.</a:t>
            </a:r>
            <a:r>
              <a:rPr lang="en-US" dirty="0"/>
              <a:t>621</a:t>
            </a:r>
          </a:p>
          <a:p>
            <a:pPr lvl="1"/>
            <a:r>
              <a:rPr lang="en-US" dirty="0"/>
              <a:t>“steps control squirrels”:0</a:t>
            </a:r>
            <a:r>
              <a:rPr lang="en-US" i="1" dirty="0"/>
              <a:t>.</a:t>
            </a:r>
            <a:r>
              <a:rPr lang="en-US" dirty="0"/>
              <a:t>324</a:t>
            </a:r>
          </a:p>
          <a:p>
            <a:pPr lvl="1"/>
            <a:r>
              <a:rPr lang="en-US" dirty="0"/>
              <a:t>“steps control protect squirrels”:0</a:t>
            </a:r>
            <a:r>
              <a:rPr lang="en-US" i="1" dirty="0"/>
              <a:t>.</a:t>
            </a:r>
            <a:r>
              <a:rPr lang="en-US" dirty="0"/>
              <a:t>048</a:t>
            </a:r>
          </a:p>
          <a:p>
            <a:pPr lvl="1"/>
            <a:r>
              <a:rPr lang="en-US" dirty="0"/>
              <a:t>“steps manage squirrels”:0</a:t>
            </a:r>
            <a:r>
              <a:rPr lang="en-US" i="1" dirty="0"/>
              <a:t>.</a:t>
            </a:r>
            <a:r>
              <a:rPr lang="en-US" dirty="0"/>
              <a:t>002.</a:t>
            </a:r>
          </a:p>
        </p:txBody>
      </p:sp>
    </p:spTree>
    <p:extLst>
      <p:ext uri="{BB962C8B-B14F-4D97-AF65-F5344CB8AC3E}">
        <p14:creationId xmlns:p14="http://schemas.microsoft.com/office/powerpoint/2010/main" val="16303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Subset Distributions using CRF-</a:t>
            </a:r>
            <a:r>
              <a:rPr lang="en-US" dirty="0" err="1"/>
              <a:t>perf</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85000" lnSpcReduction="10000"/>
              </a:bodyPr>
              <a:lstStyle/>
              <a:p>
                <a:r>
                  <a:rPr lang="en-US" dirty="0" smtClean="0"/>
                  <a:t>Instead </a:t>
                </a:r>
                <a:r>
                  <a:rPr lang="en-US" dirty="0"/>
                  <a:t>of selecting the best sub-query, it is more </a:t>
                </a:r>
                <a:r>
                  <a:rPr lang="en-US" dirty="0" smtClean="0"/>
                  <a:t>general to </a:t>
                </a:r>
                <a:r>
                  <a:rPr lang="en-US" dirty="0"/>
                  <a:t>model a distribution over the space of all possible </a:t>
                </a:r>
                <a:r>
                  <a:rPr lang="en-US" dirty="0" err="1"/>
                  <a:t>subqueries</a:t>
                </a:r>
                <a:r>
                  <a:rPr lang="en-US" dirty="0" smtClean="0"/>
                  <a:t>.</a:t>
                </a:r>
              </a:p>
              <a:p>
                <a:r>
                  <a:rPr lang="en-US" dirty="0" smtClean="0"/>
                  <a:t>A CRF optimizes </a:t>
                </a:r>
                <a:r>
                  <a:rPr lang="en-US" dirty="0"/>
                  <a:t>labeling accuracy </a:t>
                </a:r>
                <a:r>
                  <a:rPr lang="en-US" dirty="0" smtClean="0"/>
                  <a:t>based on </a:t>
                </a:r>
                <a:r>
                  <a:rPr lang="en-US" dirty="0"/>
                  <a:t>a training set of input sequences and </a:t>
                </a:r>
                <a:r>
                  <a:rPr lang="en-US" dirty="0" smtClean="0"/>
                  <a:t>their corresponding</a:t>
                </a:r>
                <a:r>
                  <a:rPr lang="en-US" dirty="0"/>
                  <a:t> </a:t>
                </a:r>
                <a:r>
                  <a:rPr lang="en-US" dirty="0" smtClean="0"/>
                  <a:t>gold-standard </a:t>
                </a:r>
                <a:r>
                  <a:rPr lang="en-US" dirty="0"/>
                  <a:t>label </a:t>
                </a:r>
                <a:r>
                  <a:rPr lang="en-US" dirty="0" smtClean="0"/>
                  <a:t>sequences.</a:t>
                </a:r>
              </a:p>
              <a:p>
                <a:r>
                  <a:rPr lang="en-US" dirty="0" smtClean="0"/>
                  <a:t>CRF-perf directly optimizes </a:t>
                </a:r>
                <a:r>
                  <a:rPr lang="en-US" dirty="0"/>
                  <a:t>the expected retrieval </a:t>
                </a:r>
                <a:r>
                  <a:rPr lang="en-US" dirty="0" smtClean="0"/>
                  <a:t>performance over </a:t>
                </a:r>
                <a:r>
                  <a:rPr lang="en-US" dirty="0"/>
                  <a:t>all sub-queries.</a:t>
                </a:r>
              </a:p>
              <a:p>
                <a:r>
                  <a:rPr lang="en-US" dirty="0"/>
                  <a:t>Train set = </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𝑄</m:t>
                    </m:r>
                    <m:r>
                      <a:rPr lang="en-US" i="1" dirty="0" smtClean="0">
                        <a:latin typeface="Cambria Math" panose="02040503050406030204" pitchFamily="18" charset="0"/>
                      </a:rPr>
                      <m:t>, {</m:t>
                    </m:r>
                    <m:r>
                      <a:rPr lang="en-US" b="0" i="1" dirty="0" smtClean="0">
                        <a:latin typeface="Cambria Math" panose="02040503050406030204" pitchFamily="18" charset="0"/>
                      </a:rPr>
                      <m:t>𝑃</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r>
                      <a:rPr lang="en-US" b="0" i="1" dirty="0" smtClean="0">
                        <a:latin typeface="Cambria Math" panose="02040503050406030204" pitchFamily="18" charset="0"/>
                      </a:rPr>
                      <m:t>𝑃</m:t>
                    </m:r>
                    <m:r>
                      <a:rPr lang="en-US" i="1" dirty="0" err="1">
                        <a:latin typeface="Cambria Math" panose="02040503050406030204" pitchFamily="18" charset="0"/>
                      </a:rPr>
                      <m:t>,</m:t>
                    </m:r>
                    <m:r>
                      <a:rPr lang="en-US" i="1" dirty="0" err="1">
                        <a:latin typeface="Cambria Math" panose="02040503050406030204" pitchFamily="18" charset="0"/>
                      </a:rPr>
                      <m:t>𝑀</m:t>
                    </m:r>
                    <m:r>
                      <a:rPr lang="en-US" i="1" dirty="0">
                        <a:latin typeface="Cambria Math" panose="02040503050406030204" pitchFamily="18" charset="0"/>
                      </a:rPr>
                      <m:t>)}}</m:t>
                    </m:r>
                  </m:oMath>
                </a14:m>
                <a:r>
                  <a:rPr lang="en-US" dirty="0"/>
                  <a:t> where </a:t>
                </a:r>
                <a14:m>
                  <m:oMath xmlns:m="http://schemas.openxmlformats.org/officeDocument/2006/math">
                    <m:r>
                      <a:rPr lang="en-US" b="0" i="1" smtClean="0">
                        <a:latin typeface="Cambria Math" panose="02040503050406030204" pitchFamily="18" charset="0"/>
                      </a:rPr>
                      <m:t>𝑄</m:t>
                    </m:r>
                  </m:oMath>
                </a14:m>
                <a:r>
                  <a:rPr lang="en-US" dirty="0" smtClean="0"/>
                  <a:t> is the original </a:t>
                </a:r>
                <a:r>
                  <a:rPr lang="en-US" dirty="0"/>
                  <a:t>query, </a:t>
                </a:r>
                <a14:m>
                  <m:oMath xmlns:m="http://schemas.openxmlformats.org/officeDocument/2006/math">
                    <m:r>
                      <a:rPr lang="en-US" b="0" i="1" smtClean="0">
                        <a:latin typeface="Cambria Math" panose="02040503050406030204" pitchFamily="18" charset="0"/>
                      </a:rPr>
                      <m:t>𝑃</m:t>
                    </m:r>
                  </m:oMath>
                </a14:m>
                <a:r>
                  <a:rPr lang="en-US" dirty="0" smtClean="0"/>
                  <a:t> is a sub-query,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m:t>
                    </m:r>
                    <m:r>
                      <a:rPr lang="en-US" b="0" i="1" dirty="0" smtClean="0">
                        <a:latin typeface="Cambria Math" panose="02040503050406030204" pitchFamily="18" charset="0"/>
                      </a:rPr>
                      <m:t>𝑃</m:t>
                    </m:r>
                    <m:r>
                      <a:rPr lang="en-US" i="1" dirty="0" err="1">
                        <a:latin typeface="Cambria Math" panose="02040503050406030204" pitchFamily="18" charset="0"/>
                      </a:rPr>
                      <m:t>,</m:t>
                    </m:r>
                    <m:r>
                      <a:rPr lang="en-US" i="1" dirty="0" err="1">
                        <a:latin typeface="Cambria Math" panose="02040503050406030204" pitchFamily="18" charset="0"/>
                      </a:rPr>
                      <m:t>𝑀</m:t>
                    </m:r>
                    <m:r>
                      <a:rPr lang="en-US" i="1" dirty="0">
                        <a:latin typeface="Cambria Math" panose="02040503050406030204" pitchFamily="18" charset="0"/>
                      </a:rPr>
                      <m:t>)</m:t>
                    </m:r>
                  </m:oMath>
                </a14:m>
                <a:r>
                  <a:rPr lang="en-US" dirty="0" smtClean="0"/>
                  <a:t> is the retrieval performance measure, </a:t>
                </a:r>
                <a14:m>
                  <m:oMath xmlns:m="http://schemas.openxmlformats.org/officeDocument/2006/math">
                    <m:r>
                      <a:rPr lang="en-US" i="1" dirty="0" smtClean="0">
                        <a:latin typeface="Cambria Math" panose="02040503050406030204" pitchFamily="18" charset="0"/>
                      </a:rPr>
                      <m:t>𝑀</m:t>
                    </m:r>
                  </m:oMath>
                </a14:m>
                <a:r>
                  <a:rPr lang="en-US" dirty="0" smtClean="0"/>
                  <a:t> is a retrieval model.</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1259" t="-2051"/>
                </a:stretch>
              </a:blipFill>
            </p:spPr>
            <p:txBody>
              <a:bodyPr/>
              <a:lstStyle/>
              <a:p>
                <a:r>
                  <a:rPr lang="en-US">
                    <a:noFill/>
                  </a:rPr>
                  <a:t> </a:t>
                </a:r>
              </a:p>
            </p:txBody>
          </p:sp>
        </mc:Fallback>
      </mc:AlternateContent>
      <p:sp>
        <p:nvSpPr>
          <p:cNvPr id="6" name="Rectangle 5"/>
          <p:cNvSpPr/>
          <p:nvPr/>
        </p:nvSpPr>
        <p:spPr>
          <a:xfrm>
            <a:off x="8120105" y="43934"/>
            <a:ext cx="947695" cy="369332"/>
          </a:xfrm>
          <a:prstGeom prst="rect">
            <a:avLst/>
          </a:prstGeom>
        </p:spPr>
        <p:txBody>
          <a:bodyPr wrap="none">
            <a:spAutoFit/>
          </a:bodyPr>
          <a:lstStyle/>
          <a:p>
            <a:r>
              <a:rPr lang="en-US" dirty="0"/>
              <a:t>[</a:t>
            </a:r>
            <a:r>
              <a:rPr lang="en-US" dirty="0" smtClean="0"/>
              <a:t>XHC10]</a:t>
            </a:r>
            <a:endParaRPr lang="en-US" dirty="0"/>
          </a:p>
        </p:txBody>
      </p:sp>
    </p:spTree>
    <p:extLst>
      <p:ext uri="{BB962C8B-B14F-4D97-AF65-F5344CB8AC3E}">
        <p14:creationId xmlns:p14="http://schemas.microsoft.com/office/powerpoint/2010/main" val="152896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57200" y="2209800"/>
            <a:ext cx="3886200" cy="4754563"/>
          </a:xfrm>
        </p:spPr>
        <p:txBody>
          <a:bodyPr/>
          <a:lstStyle/>
          <a:p>
            <a:r>
              <a:rPr lang="en-US" dirty="0" smtClean="0"/>
              <a:t>Typical CRF</a:t>
            </a:r>
            <a:endParaRPr lang="en-US" dirty="0"/>
          </a:p>
        </p:txBody>
      </p:sp>
      <p:sp>
        <p:nvSpPr>
          <p:cNvPr id="5" name="Content Placeholder 2"/>
          <p:cNvSpPr txBox="1">
            <a:spLocks/>
          </p:cNvSpPr>
          <p:nvPr/>
        </p:nvSpPr>
        <p:spPr>
          <a:xfrm>
            <a:off x="4604657" y="2209800"/>
            <a:ext cx="3886200" cy="4754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CRF-</a:t>
            </a:r>
            <a:r>
              <a:rPr lang="en-US" dirty="0" err="1" smtClean="0"/>
              <a:t>perf</a:t>
            </a:r>
            <a:endParaRPr lang="en-US" dirty="0"/>
          </a:p>
        </p:txBody>
      </p:sp>
      <p:cxnSp>
        <p:nvCxnSpPr>
          <p:cNvPr id="20" name="Straight Connector 19"/>
          <p:cNvCxnSpPr/>
          <p:nvPr/>
        </p:nvCxnSpPr>
        <p:spPr>
          <a:xfrm flipH="1">
            <a:off x="4523697" y="2257554"/>
            <a:ext cx="5442" cy="3228846"/>
          </a:xfrm>
          <a:prstGeom prst="line">
            <a:avLst/>
          </a:prstGeom>
        </p:spPr>
        <p:style>
          <a:lnRef idx="1">
            <a:schemeClr val="accent1"/>
          </a:lnRef>
          <a:fillRef idx="0">
            <a:schemeClr val="accent1"/>
          </a:fillRef>
          <a:effectRef idx="0">
            <a:schemeClr val="accent1"/>
          </a:effectRef>
          <a:fontRef idx="minor">
            <a:schemeClr val="tx1"/>
          </a:fontRef>
        </p:style>
      </p:cxnSp>
      <p:sp>
        <p:nvSpPr>
          <p:cNvPr id="25" name="Title 1"/>
          <p:cNvSpPr>
            <a:spLocks noGrp="1"/>
          </p:cNvSpPr>
          <p:nvPr>
            <p:ph type="title"/>
          </p:nvPr>
        </p:nvSpPr>
        <p:spPr>
          <a:xfrm>
            <a:off x="0" y="228600"/>
            <a:ext cx="9144000" cy="1143000"/>
          </a:xfrm>
        </p:spPr>
        <p:txBody>
          <a:bodyPr/>
          <a:lstStyle/>
          <a:p>
            <a:r>
              <a:rPr lang="en-US" dirty="0"/>
              <a:t>Subset Distributions using CRF-</a:t>
            </a:r>
            <a:r>
              <a:rPr lang="en-US" dirty="0" err="1"/>
              <a:t>perf</a:t>
            </a:r>
            <a:endParaRPr lang="en-US" dirty="0"/>
          </a:p>
        </p:txBody>
      </p:sp>
      <p:sp>
        <p:nvSpPr>
          <p:cNvPr id="27" name="Rectangle 26"/>
          <p:cNvSpPr/>
          <p:nvPr/>
        </p:nvSpPr>
        <p:spPr>
          <a:xfrm>
            <a:off x="8120105" y="43934"/>
            <a:ext cx="947695" cy="369332"/>
          </a:xfrm>
          <a:prstGeom prst="rect">
            <a:avLst/>
          </a:prstGeom>
        </p:spPr>
        <p:txBody>
          <a:bodyPr wrap="none">
            <a:spAutoFit/>
          </a:bodyPr>
          <a:lstStyle/>
          <a:p>
            <a:r>
              <a:rPr lang="en-US" dirty="0"/>
              <a:t>[</a:t>
            </a:r>
            <a:r>
              <a:rPr lang="en-US" dirty="0" smtClean="0"/>
              <a:t>XHC10]</a:t>
            </a:r>
            <a:endParaRPr lang="en-US" dirty="0"/>
          </a:p>
        </p:txBody>
      </p:sp>
      <p:pic>
        <p:nvPicPr>
          <p:cNvPr id="2" name="Picture 1"/>
          <p:cNvPicPr>
            <a:picLocks noChangeAspect="1"/>
          </p:cNvPicPr>
          <p:nvPr/>
        </p:nvPicPr>
        <p:blipFill>
          <a:blip r:embed="rId3" cstate="print"/>
          <a:stretch>
            <a:fillRect/>
          </a:stretch>
        </p:blipFill>
        <p:spPr>
          <a:xfrm>
            <a:off x="750093" y="2819400"/>
            <a:ext cx="3300413" cy="993526"/>
          </a:xfrm>
          <a:prstGeom prst="rect">
            <a:avLst/>
          </a:prstGeom>
        </p:spPr>
      </p:pic>
      <p:pic>
        <p:nvPicPr>
          <p:cNvPr id="4" name="Picture 3"/>
          <p:cNvPicPr>
            <a:picLocks noChangeAspect="1"/>
          </p:cNvPicPr>
          <p:nvPr/>
        </p:nvPicPr>
        <p:blipFill>
          <a:blip r:embed="rId4" cstate="print"/>
          <a:stretch>
            <a:fillRect/>
          </a:stretch>
        </p:blipFill>
        <p:spPr>
          <a:xfrm>
            <a:off x="824753" y="4103418"/>
            <a:ext cx="3151091" cy="690816"/>
          </a:xfrm>
          <a:prstGeom prst="rect">
            <a:avLst/>
          </a:prstGeom>
        </p:spPr>
      </p:pic>
      <p:pic>
        <p:nvPicPr>
          <p:cNvPr id="13" name="Picture 12"/>
          <p:cNvPicPr>
            <a:picLocks noChangeAspect="1"/>
          </p:cNvPicPr>
          <p:nvPr/>
        </p:nvPicPr>
        <p:blipFill>
          <a:blip r:embed="rId5" cstate="print"/>
          <a:stretch>
            <a:fillRect/>
          </a:stretch>
        </p:blipFill>
        <p:spPr>
          <a:xfrm>
            <a:off x="4790396" y="2874945"/>
            <a:ext cx="3571196" cy="882435"/>
          </a:xfrm>
          <a:prstGeom prst="rect">
            <a:avLst/>
          </a:prstGeom>
        </p:spPr>
      </p:pic>
      <p:pic>
        <p:nvPicPr>
          <p:cNvPr id="19" name="Picture 18"/>
          <p:cNvPicPr>
            <a:picLocks noChangeAspect="1"/>
          </p:cNvPicPr>
          <p:nvPr/>
        </p:nvPicPr>
        <p:blipFill>
          <a:blip r:embed="rId6" cstate="print"/>
          <a:stretch>
            <a:fillRect/>
          </a:stretch>
        </p:blipFill>
        <p:spPr>
          <a:xfrm>
            <a:off x="4851969" y="4152337"/>
            <a:ext cx="3448050" cy="592977"/>
          </a:xfrm>
          <a:prstGeom prst="rect">
            <a:avLst/>
          </a:prstGeom>
        </p:spPr>
      </p:pic>
    </p:spTree>
    <p:extLst>
      <p:ext uri="{BB962C8B-B14F-4D97-AF65-F5344CB8AC3E}">
        <p14:creationId xmlns:p14="http://schemas.microsoft.com/office/powerpoint/2010/main" val="38239307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0" y="228600"/>
            <a:ext cx="9144000" cy="1143000"/>
          </a:xfrm>
        </p:spPr>
        <p:txBody>
          <a:bodyPr/>
          <a:lstStyle/>
          <a:p>
            <a:r>
              <a:rPr lang="en-US" dirty="0"/>
              <a:t>Subset Distributions using CRF-</a:t>
            </a:r>
            <a:r>
              <a:rPr lang="en-US" dirty="0" err="1"/>
              <a:t>perf</a:t>
            </a:r>
            <a:endParaRPr lang="en-US" dirty="0"/>
          </a:p>
        </p:txBody>
      </p:sp>
      <p:sp>
        <p:nvSpPr>
          <p:cNvPr id="26" name="Rectangle 25"/>
          <p:cNvSpPr/>
          <p:nvPr/>
        </p:nvSpPr>
        <p:spPr>
          <a:xfrm>
            <a:off x="7614414" y="43934"/>
            <a:ext cx="1529586" cy="369332"/>
          </a:xfrm>
          <a:prstGeom prst="rect">
            <a:avLst/>
          </a:prstGeom>
        </p:spPr>
        <p:txBody>
          <a:bodyPr wrap="none">
            <a:spAutoFit/>
          </a:bodyPr>
          <a:lstStyle/>
          <a:p>
            <a:r>
              <a:rPr lang="en-US" dirty="0"/>
              <a:t>[XHC10, XC11]</a:t>
            </a:r>
          </a:p>
        </p:txBody>
      </p:sp>
      <mc:AlternateContent xmlns:mc="http://schemas.openxmlformats.org/markup-compatibility/2006" xmlns:a14="http://schemas.microsoft.com/office/drawing/2010/main">
        <mc:Choice Requires="a14">
          <p:sp>
            <p:nvSpPr>
              <p:cNvPr id="2" name="Content Placeholder 1"/>
              <p:cNvSpPr>
                <a:spLocks noGrp="1"/>
              </p:cNvSpPr>
              <p:nvPr>
                <p:ph idx="13"/>
              </p:nvPr>
            </p:nvSpPr>
            <p:spPr/>
            <p:txBody>
              <a:bodyPr>
                <a:normAutofit fontScale="62500" lnSpcReduction="20000"/>
              </a:bodyPr>
              <a:lstStyle/>
              <a:p>
                <a:r>
                  <a:rPr lang="en-US" dirty="0" smtClean="0"/>
                  <a:t>Use a large number of features to train CRF.</a:t>
                </a:r>
              </a:p>
              <a:p>
                <a:r>
                  <a:rPr lang="en-US" dirty="0" smtClean="0"/>
                  <a:t>Metric optimized: Average Precision (AP)</a:t>
                </a:r>
              </a:p>
              <a:p>
                <a:r>
                  <a:rPr lang="en-US" dirty="0" smtClean="0"/>
                  <a:t>4 retrieval models</a:t>
                </a:r>
              </a:p>
              <a:p>
                <a:pPr lvl="1"/>
                <a:r>
                  <a:rPr lang="en-US" dirty="0" err="1" smtClean="0"/>
                  <a:t>SubQL</a:t>
                </a:r>
                <a:r>
                  <a:rPr lang="en-US" dirty="0" smtClean="0"/>
                  <a:t>: </a:t>
                </a:r>
                <a14:m>
                  <m:oMath xmlns:m="http://schemas.openxmlformats.org/officeDocument/2006/math">
                    <m:r>
                      <a:rPr lang="en-US" b="0" i="1" smtClean="0">
                        <a:latin typeface="Cambria Math" panose="02040503050406030204" pitchFamily="18" charset="0"/>
                      </a:rPr>
                      <m:t>𝑠𝑐𝑜𝑟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𝑄𝐿</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𝑃</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𝑃</m:t>
                        </m:r>
                      </m:sub>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e>
                                  <m:e>
                                    <m:r>
                                      <a:rPr lang="en-US" b="0" i="1" smtClean="0">
                                        <a:latin typeface="Cambria Math" panose="02040503050406030204" pitchFamily="18" charset="0"/>
                                      </a:rPr>
                                      <m:t>𝐷</m:t>
                                    </m:r>
                                  </m:e>
                                </m:d>
                              </m:e>
                            </m:d>
                          </m:e>
                        </m:func>
                      </m:e>
                    </m:nary>
                  </m:oMath>
                </a14:m>
                <a:endParaRPr lang="en-US" dirty="0" smtClean="0"/>
              </a:p>
              <a:p>
                <a:pPr lvl="1"/>
                <a:r>
                  <a:rPr lang="en-US" dirty="0" err="1" smtClean="0"/>
                  <a:t>SubDM</a:t>
                </a:r>
                <a:r>
                  <a:rPr lang="en-US" dirty="0" smtClean="0"/>
                  <a:t>: </a:t>
                </a:r>
                <a14:m>
                  <m:oMath xmlns:m="http://schemas.openxmlformats.org/officeDocument/2006/math">
                    <m:r>
                      <a:rPr lang="en-US" b="0" i="1" smtClean="0">
                        <a:latin typeface="Cambria Math" panose="02040503050406030204" pitchFamily="18" charset="0"/>
                      </a:rPr>
                      <m:t>𝑠𝑐𝑜𝑟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𝐷𝑀</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𝐷</m:t>
                        </m:r>
                        <m:r>
                          <a:rPr lang="en-US" b="0" i="1" smtClean="0">
                            <a:latin typeface="Cambria Math" panose="02040503050406030204" pitchFamily="18" charset="0"/>
                          </a:rPr>
                          <m:t>, </m:t>
                        </m:r>
                        <m:r>
                          <a:rPr lang="en-US" b="0" i="1" smtClean="0">
                            <a:latin typeface="Cambria Math" panose="02040503050406030204" pitchFamily="18" charset="0"/>
                          </a:rPr>
                          <m:t>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𝑇</m:t>
                        </m:r>
                      </m:sub>
                    </m:sSub>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𝑃</m:t>
                        </m:r>
                      </m:sub>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e>
                                  <m:e>
                                    <m:r>
                                      <a:rPr lang="en-US" b="0" i="1" smtClean="0">
                                        <a:latin typeface="Cambria Math" panose="02040503050406030204" pitchFamily="18" charset="0"/>
                                      </a:rPr>
                                      <m:t>𝐷</m:t>
                                    </m:r>
                                  </m:e>
                                </m:d>
                              </m:e>
                            </m:d>
                          </m:e>
                        </m:func>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𝑂</m:t>
                        </m:r>
                      </m:sub>
                    </m:sSub>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𝑃</m:t>
                            </m:r>
                          </m:e>
                        </m:d>
                      </m:sub>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e>
                                  <m:e>
                                    <m:r>
                                      <a:rPr lang="en-US" b="0" i="1" smtClean="0">
                                        <a:latin typeface="Cambria Math" panose="02040503050406030204" pitchFamily="18" charset="0"/>
                                      </a:rPr>
                                      <m:t>𝐷</m:t>
                                    </m:r>
                                  </m:e>
                                </m:d>
                              </m:e>
                            </m:d>
                          </m:e>
                        </m:func>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𝑈</m:t>
                        </m:r>
                      </m:sub>
                    </m:sSub>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𝑢</m:t>
                        </m:r>
                        <m:r>
                          <a:rPr lang="en-US" b="0" i="1" smtClean="0">
                            <a:latin typeface="Cambria Math" panose="02040503050406030204" pitchFamily="18" charset="0"/>
                          </a:rPr>
                          <m:t>∈</m:t>
                        </m:r>
                        <m:r>
                          <m:rPr>
                            <m:sty m:val="p"/>
                          </m:rPr>
                          <a:rPr lang="en-US" b="0" i="1" smtClean="0">
                            <a:latin typeface="Cambria Math" panose="02040503050406030204" pitchFamily="18" charset="0"/>
                          </a:rPr>
                          <m:t>U</m:t>
                        </m:r>
                        <m:d>
                          <m:dPr>
                            <m:ctrlPr>
                              <a:rPr lang="en-US" b="0" i="1" smtClean="0">
                                <a:latin typeface="Cambria Math" panose="02040503050406030204" pitchFamily="18" charset="0"/>
                              </a:rPr>
                            </m:ctrlPr>
                          </m:dPr>
                          <m:e>
                            <m:r>
                              <a:rPr lang="en-US" b="0" i="1" smtClean="0">
                                <a:latin typeface="Cambria Math" panose="02040503050406030204" pitchFamily="18" charset="0"/>
                              </a:rPr>
                              <m:t>𝑃</m:t>
                            </m:r>
                          </m:e>
                        </m:d>
                      </m:sub>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e>
                                    <m:r>
                                      <a:rPr lang="en-US" b="0" i="1" smtClean="0">
                                        <a:latin typeface="Cambria Math" panose="02040503050406030204" pitchFamily="18" charset="0"/>
                                      </a:rPr>
                                      <m:t>𝐷</m:t>
                                    </m:r>
                                  </m:e>
                                </m:d>
                              </m:e>
                            </m:d>
                          </m:e>
                        </m:func>
                      </m:e>
                    </m:nary>
                  </m:oMath>
                </a14:m>
                <a:endParaRPr lang="en-US" b="0" dirty="0" smtClean="0"/>
              </a:p>
              <a:p>
                <a:pPr lvl="2"/>
                <a:r>
                  <a:rPr lang="en-US" dirty="0" smtClean="0"/>
                  <a:t>Usually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𝑇</m:t>
                        </m:r>
                      </m:sub>
                    </m:sSub>
                  </m:oMath>
                </a14:m>
                <a:r>
                  <a:rPr lang="en-US" dirty="0" smtClean="0"/>
                  <a:t>,</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𝑂</m:t>
                        </m:r>
                      </m:sub>
                    </m:sSub>
                  </m:oMath>
                </a14:m>
                <a:r>
                  <a:rPr lang="en-US" dirty="0" smtClean="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𝑈</m:t>
                        </m:r>
                      </m:sub>
                    </m:sSub>
                  </m:oMath>
                </a14:m>
                <a:r>
                  <a:rPr lang="en-US" dirty="0" smtClean="0"/>
                  <a:t> are set to 0.85, 0.1 and 0.05.</a:t>
                </a:r>
              </a:p>
              <a:p>
                <a:pPr lvl="1"/>
                <a:r>
                  <a:rPr lang="en-US" dirty="0" err="1" smtClean="0"/>
                  <a:t>QL+SubQL</a:t>
                </a:r>
                <a:r>
                  <a:rPr lang="en-US" dirty="0" smtClean="0"/>
                  <a:t>: </a:t>
                </a:r>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𝑃</m:t>
                        </m:r>
                      </m:e>
                    </m:d>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𝑠𝑐𝑜𝑟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𝑄𝐿</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𝑄</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𝛼</m:t>
                        </m:r>
                      </m:e>
                    </m:d>
                    <m:r>
                      <a:rPr lang="en-US" b="0" i="1" smtClean="0">
                        <a:latin typeface="Cambria Math" panose="02040503050406030204" pitchFamily="18" charset="0"/>
                      </a:rPr>
                      <m:t>𝑠𝑐𝑜𝑟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𝑄𝐿</m:t>
                        </m:r>
                      </m:sub>
                    </m:sSub>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oMath>
                </a14:m>
                <a:endParaRPr lang="en-US" dirty="0" smtClean="0"/>
              </a:p>
              <a:p>
                <a:pPr lvl="1"/>
                <a:r>
                  <a:rPr lang="en-US" dirty="0" err="1" smtClean="0"/>
                  <a:t>DM+SubQL</a:t>
                </a:r>
                <a:r>
                  <a:rPr lang="en-US" dirty="0" smtClean="0"/>
                  <a:t>: </a:t>
                </a:r>
                <a14:m>
                  <m:oMath xmlns:m="http://schemas.openxmlformats.org/officeDocument/2006/math">
                    <m:r>
                      <a:rPr lang="en-US" i="1">
                        <a:latin typeface="Cambria Math" panose="02040503050406030204" pitchFamily="18" charset="0"/>
                      </a:rPr>
                      <m:t>𝑠𝑐𝑜𝑟𝑒</m:t>
                    </m:r>
                    <m:d>
                      <m:dPr>
                        <m:ctrlPr>
                          <a:rPr lang="en-US" i="1">
                            <a:latin typeface="Cambria Math" panose="02040503050406030204" pitchFamily="18" charset="0"/>
                          </a:rPr>
                        </m:ctrlPr>
                      </m:dPr>
                      <m:e>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𝑄</m:t>
                        </m:r>
                        <m:r>
                          <a:rPr lang="en-US" i="1">
                            <a:latin typeface="Cambria Math" panose="02040503050406030204" pitchFamily="18" charset="0"/>
                          </a:rPr>
                          <m:t>,</m:t>
                        </m:r>
                        <m:r>
                          <a:rPr lang="en-US" b="0" i="1" smtClean="0">
                            <a:latin typeface="Cambria Math" panose="02040503050406030204" pitchFamily="18" charset="0"/>
                          </a:rPr>
                          <m:t>𝑃</m:t>
                        </m:r>
                      </m:e>
                    </m:d>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𝑠𝑐𝑜𝑟</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b="0" i="1" smtClean="0">
                            <a:latin typeface="Cambria Math" panose="02040503050406030204" pitchFamily="18" charset="0"/>
                          </a:rPr>
                          <m:t>𝐷𝑀</m:t>
                        </m:r>
                      </m:sub>
                    </m:sSub>
                    <m:d>
                      <m:dPr>
                        <m:ctrlPr>
                          <a:rPr lang="en-US" i="1">
                            <a:latin typeface="Cambria Math" panose="02040503050406030204" pitchFamily="18" charset="0"/>
                          </a:rPr>
                        </m:ctrlPr>
                      </m:dPr>
                      <m:e>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𝑄</m:t>
                        </m:r>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𝛼</m:t>
                        </m:r>
                      </m:e>
                    </m:d>
                    <m:r>
                      <a:rPr lang="en-US" i="1">
                        <a:latin typeface="Cambria Math" panose="02040503050406030204" pitchFamily="18" charset="0"/>
                      </a:rPr>
                      <m:t>𝑠𝑐𝑜𝑟</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𝑄𝐿</m:t>
                        </m:r>
                      </m:sub>
                    </m:sSub>
                    <m:d>
                      <m:dPr>
                        <m:ctrlPr>
                          <a:rPr lang="en-US" i="1">
                            <a:latin typeface="Cambria Math" panose="02040503050406030204" pitchFamily="18" charset="0"/>
                          </a:rPr>
                        </m:ctrlPr>
                      </m:dPr>
                      <m:e>
                        <m:r>
                          <a:rPr lang="en-US" i="1">
                            <a:latin typeface="Cambria Math" panose="02040503050406030204" pitchFamily="18" charset="0"/>
                          </a:rPr>
                          <m:t>𝐷</m:t>
                        </m:r>
                        <m:r>
                          <a:rPr lang="en-US" i="1">
                            <a:latin typeface="Cambria Math" panose="02040503050406030204" pitchFamily="18" charset="0"/>
                          </a:rPr>
                          <m:t>,</m:t>
                        </m:r>
                        <m:r>
                          <a:rPr lang="en-US" b="0" i="1" smtClean="0">
                            <a:latin typeface="Cambria Math" panose="02040503050406030204" pitchFamily="18" charset="0"/>
                          </a:rPr>
                          <m:t>𝑃</m:t>
                        </m:r>
                      </m:e>
                    </m:d>
                  </m:oMath>
                </a14:m>
                <a:endParaRPr lang="en-US" dirty="0" smtClean="0"/>
              </a:p>
              <a:p>
                <a:r>
                  <a:rPr lang="en-US" dirty="0" smtClean="0"/>
                  <a:t>2 strategies</a:t>
                </a:r>
              </a:p>
              <a:p>
                <a:pPr lvl="1"/>
                <a:r>
                  <a:rPr lang="en-US" dirty="0" smtClean="0"/>
                  <a:t>Top 1: Select sub-query with highest CRF </a:t>
                </a:r>
                <a:r>
                  <a:rPr lang="en-US" dirty="0" err="1" smtClean="0"/>
                  <a:t>prob</a:t>
                </a:r>
                <a:r>
                  <a:rPr lang="en-US" dirty="0" smtClean="0"/>
                  <a:t> and feed it to </a:t>
                </a:r>
                <a14:m>
                  <m:oMath xmlns:m="http://schemas.openxmlformats.org/officeDocument/2006/math">
                    <m:r>
                      <a:rPr lang="en-US" i="1" dirty="0" smtClean="0">
                        <a:latin typeface="Cambria Math" panose="02040503050406030204" pitchFamily="18" charset="0"/>
                      </a:rPr>
                      <m:t>𝑀</m:t>
                    </m:r>
                  </m:oMath>
                </a14:m>
                <a:r>
                  <a:rPr lang="en-US" dirty="0" smtClean="0"/>
                  <a:t>.</a:t>
                </a:r>
              </a:p>
              <a:p>
                <a:pPr lvl="1"/>
                <a:r>
                  <a:rPr lang="en-US" dirty="0" smtClean="0"/>
                  <a:t>Top K: Select top k sub-queries, feed to </a:t>
                </a:r>
                <a14:m>
                  <m:oMath xmlns:m="http://schemas.openxmlformats.org/officeDocument/2006/math">
                    <m:r>
                      <a:rPr lang="en-US" i="1" dirty="0" smtClean="0">
                        <a:latin typeface="Cambria Math" panose="02040503050406030204" pitchFamily="18" charset="0"/>
                      </a:rPr>
                      <m:t>𝑀</m:t>
                    </m:r>
                  </m:oMath>
                </a14:m>
                <a:r>
                  <a:rPr lang="en-US" dirty="0" smtClean="0"/>
                  <a:t> and compute combined score</a:t>
                </a:r>
              </a:p>
              <a:p>
                <a:pPr lvl="2"/>
                <a14:m>
                  <m:oMath xmlns:m="http://schemas.openxmlformats.org/officeDocument/2006/math">
                    <m:r>
                      <a:rPr lang="en-US" b="0" i="1" smtClean="0">
                        <a:latin typeface="Cambria Math" panose="02040503050406030204" pitchFamily="18" charset="0"/>
                      </a:rPr>
                      <m:t>𝑠𝑐𝑜𝑟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𝑄𝐿</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𝐷</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𝑃</m:t>
                            </m:r>
                          </m:e>
                        </m:d>
                      </m:e>
                    </m:d>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𝑘</m:t>
                        </m:r>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e>
                          <m:e>
                            <m:r>
                              <a:rPr lang="en-US" b="0" i="1" smtClean="0">
                                <a:latin typeface="Cambria Math" panose="02040503050406030204" pitchFamily="18" charset="0"/>
                              </a:rPr>
                              <m:t>𝑄</m:t>
                            </m:r>
                          </m:e>
                        </m:d>
                        <m:r>
                          <a:rPr lang="en-US" b="0" i="1" smtClean="0">
                            <a:latin typeface="Cambria Math" panose="02040503050406030204" pitchFamily="18" charset="0"/>
                          </a:rPr>
                          <m:t>𝑠𝑐𝑜𝑟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𝑄𝐿</m:t>
                            </m:r>
                          </m:sub>
                        </m:sSub>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a14:m>
                <a:endParaRPr lang="en-US" dirty="0"/>
              </a:p>
              <a:p>
                <a:r>
                  <a:rPr lang="en-US" dirty="0" smtClean="0"/>
                  <a:t>Use subset queries of size 3 to 6 after removing stop words.</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3"/>
              </p:nvPr>
            </p:nvSpPr>
            <p:spPr>
              <a:blipFill rotWithShape="0">
                <a:blip r:embed="rId3" cstate="print"/>
                <a:stretch>
                  <a:fillRect l="-667" t="-1795"/>
                </a:stretch>
              </a:blipFill>
            </p:spPr>
            <p:txBody>
              <a:bodyPr/>
              <a:lstStyle/>
              <a:p>
                <a:r>
                  <a:rPr lang="en-US">
                    <a:noFill/>
                  </a:rPr>
                  <a:t> </a:t>
                </a:r>
              </a:p>
            </p:txBody>
          </p:sp>
        </mc:Fallback>
      </mc:AlternateContent>
    </p:spTree>
    <p:extLst>
      <p:ext uri="{BB962C8B-B14F-4D97-AF65-F5344CB8AC3E}">
        <p14:creationId xmlns:p14="http://schemas.microsoft.com/office/powerpoint/2010/main" val="2237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Subset Distributions using CRF-</a:t>
            </a:r>
            <a:r>
              <a:rPr lang="en-US" dirty="0" err="1"/>
              <a:t>perf</a:t>
            </a:r>
            <a:endParaRPr lang="en-US" dirty="0"/>
          </a:p>
        </p:txBody>
      </p:sp>
      <p:pic>
        <p:nvPicPr>
          <p:cNvPr id="5" name="Content Placeholder 4"/>
          <p:cNvPicPr>
            <a:picLocks noGrp="1" noChangeAspect="1"/>
          </p:cNvPicPr>
          <p:nvPr>
            <p:ph idx="13"/>
          </p:nvPr>
        </p:nvPicPr>
        <p:blipFill>
          <a:blip r:embed="rId2" cstate="print"/>
          <a:stretch>
            <a:fillRect/>
          </a:stretch>
        </p:blipFill>
        <p:spPr>
          <a:xfrm>
            <a:off x="2286000" y="1098430"/>
            <a:ext cx="4572000" cy="2863970"/>
          </a:xfrm>
          <a:prstGeom prst="rect">
            <a:avLst/>
          </a:prstGeom>
        </p:spPr>
      </p:pic>
      <p:pic>
        <p:nvPicPr>
          <p:cNvPr id="6" name="Picture 5"/>
          <p:cNvPicPr>
            <a:picLocks noChangeAspect="1"/>
          </p:cNvPicPr>
          <p:nvPr/>
        </p:nvPicPr>
        <p:blipFill>
          <a:blip r:embed="rId3" cstate="print"/>
          <a:stretch>
            <a:fillRect/>
          </a:stretch>
        </p:blipFill>
        <p:spPr>
          <a:xfrm>
            <a:off x="429223" y="3962400"/>
            <a:ext cx="8285554" cy="2124074"/>
          </a:xfrm>
          <a:prstGeom prst="rect">
            <a:avLst/>
          </a:prstGeom>
        </p:spPr>
      </p:pic>
      <p:sp>
        <p:nvSpPr>
          <p:cNvPr id="7" name="TextBox 6"/>
          <p:cNvSpPr txBox="1"/>
          <p:nvPr/>
        </p:nvSpPr>
        <p:spPr>
          <a:xfrm>
            <a:off x="3647644" y="6086474"/>
            <a:ext cx="1848711" cy="369332"/>
          </a:xfrm>
          <a:prstGeom prst="rect">
            <a:avLst/>
          </a:prstGeom>
          <a:noFill/>
        </p:spPr>
        <p:txBody>
          <a:bodyPr wrap="none" rtlCol="0">
            <a:spAutoFit/>
          </a:bodyPr>
          <a:lstStyle/>
          <a:p>
            <a:r>
              <a:rPr lang="en-US" dirty="0" smtClean="0"/>
              <a:t>Effect of varying k</a:t>
            </a:r>
            <a:endParaRPr lang="en-US" dirty="0"/>
          </a:p>
        </p:txBody>
      </p:sp>
      <p:sp>
        <p:nvSpPr>
          <p:cNvPr id="8" name="TextBox 7"/>
          <p:cNvSpPr txBox="1"/>
          <p:nvPr/>
        </p:nvSpPr>
        <p:spPr>
          <a:xfrm>
            <a:off x="1524000" y="1828800"/>
            <a:ext cx="794641" cy="369332"/>
          </a:xfrm>
          <a:prstGeom prst="rect">
            <a:avLst/>
          </a:prstGeom>
          <a:noFill/>
        </p:spPr>
        <p:txBody>
          <a:bodyPr wrap="none" rtlCol="0">
            <a:spAutoFit/>
          </a:bodyPr>
          <a:lstStyle/>
          <a:p>
            <a:r>
              <a:rPr lang="en-US" dirty="0" smtClean="0"/>
              <a:t>[KC09]</a:t>
            </a:r>
            <a:endParaRPr lang="en-US" dirty="0"/>
          </a:p>
        </p:txBody>
      </p:sp>
      <p:sp>
        <p:nvSpPr>
          <p:cNvPr id="9" name="TextBox 8"/>
          <p:cNvSpPr txBox="1"/>
          <p:nvPr/>
        </p:nvSpPr>
        <p:spPr>
          <a:xfrm>
            <a:off x="1524000" y="2057400"/>
            <a:ext cx="808235" cy="369332"/>
          </a:xfrm>
          <a:prstGeom prst="rect">
            <a:avLst/>
          </a:prstGeom>
          <a:noFill/>
        </p:spPr>
        <p:txBody>
          <a:bodyPr wrap="none" rtlCol="0">
            <a:spAutoFit/>
          </a:bodyPr>
          <a:lstStyle/>
          <a:p>
            <a:r>
              <a:rPr lang="en-US" dirty="0" smtClean="0"/>
              <a:t>[BC08]</a:t>
            </a:r>
            <a:endParaRPr lang="en-US" dirty="0"/>
          </a:p>
        </p:txBody>
      </p:sp>
      <p:sp>
        <p:nvSpPr>
          <p:cNvPr id="10" name="TextBox 9"/>
          <p:cNvSpPr txBox="1"/>
          <p:nvPr/>
        </p:nvSpPr>
        <p:spPr>
          <a:xfrm>
            <a:off x="1524000" y="1600200"/>
            <a:ext cx="880369" cy="369332"/>
          </a:xfrm>
          <a:prstGeom prst="rect">
            <a:avLst/>
          </a:prstGeom>
          <a:noFill/>
        </p:spPr>
        <p:txBody>
          <a:bodyPr wrap="none" rtlCol="0">
            <a:spAutoFit/>
          </a:bodyPr>
          <a:lstStyle/>
          <a:p>
            <a:r>
              <a:rPr lang="en-US" dirty="0" smtClean="0"/>
              <a:t>[MC05]</a:t>
            </a:r>
            <a:endParaRPr lang="en-US" dirty="0"/>
          </a:p>
        </p:txBody>
      </p:sp>
      <p:sp>
        <p:nvSpPr>
          <p:cNvPr id="11" name="Rectangle 10"/>
          <p:cNvSpPr/>
          <p:nvPr/>
        </p:nvSpPr>
        <p:spPr>
          <a:xfrm>
            <a:off x="8120105" y="43934"/>
            <a:ext cx="947695" cy="369332"/>
          </a:xfrm>
          <a:prstGeom prst="rect">
            <a:avLst/>
          </a:prstGeom>
        </p:spPr>
        <p:txBody>
          <a:bodyPr wrap="none">
            <a:spAutoFit/>
          </a:bodyPr>
          <a:lstStyle/>
          <a:p>
            <a:r>
              <a:rPr lang="en-US" dirty="0"/>
              <a:t>[</a:t>
            </a:r>
            <a:r>
              <a:rPr lang="en-US" dirty="0" smtClean="0"/>
              <a:t>XHC10]</a:t>
            </a:r>
            <a:endParaRPr lang="en-US" dirty="0"/>
          </a:p>
        </p:txBody>
      </p:sp>
      <p:sp>
        <p:nvSpPr>
          <p:cNvPr id="12" name="TextBox 11"/>
          <p:cNvSpPr txBox="1"/>
          <p:nvPr/>
        </p:nvSpPr>
        <p:spPr>
          <a:xfrm>
            <a:off x="1558031" y="1371600"/>
            <a:ext cx="801823" cy="369332"/>
          </a:xfrm>
          <a:prstGeom prst="rect">
            <a:avLst/>
          </a:prstGeom>
          <a:noFill/>
        </p:spPr>
        <p:txBody>
          <a:bodyPr wrap="none" rtlCol="0">
            <a:spAutoFit/>
          </a:bodyPr>
          <a:lstStyle/>
          <a:p>
            <a:r>
              <a:rPr lang="en-US" dirty="0" smtClean="0"/>
              <a:t>[PC98]</a:t>
            </a:r>
            <a:endParaRPr lang="en-US" dirty="0"/>
          </a:p>
        </p:txBody>
      </p:sp>
    </p:spTree>
    <p:extLst>
      <p:ext uri="{BB962C8B-B14F-4D97-AF65-F5344CB8AC3E}">
        <p14:creationId xmlns:p14="http://schemas.microsoft.com/office/powerpoint/2010/main" val="758727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the Tutorial</a:t>
            </a:r>
            <a:endParaRPr lang="en-US" dirty="0"/>
          </a:p>
        </p:txBody>
      </p:sp>
      <p:sp>
        <p:nvSpPr>
          <p:cNvPr id="3" name="Content Placeholder 2"/>
          <p:cNvSpPr>
            <a:spLocks noGrp="1"/>
          </p:cNvSpPr>
          <p:nvPr>
            <p:ph idx="13"/>
          </p:nvPr>
        </p:nvSpPr>
        <p:spPr/>
        <p:txBody>
          <a:bodyPr>
            <a:normAutofit lnSpcReduction="10000"/>
          </a:bodyPr>
          <a:lstStyle/>
          <a:p>
            <a:r>
              <a:rPr lang="en-US" dirty="0" smtClean="0"/>
              <a:t>We will not talk about</a:t>
            </a:r>
          </a:p>
          <a:p>
            <a:pPr lvl="1"/>
            <a:r>
              <a:rPr lang="en-US" dirty="0" smtClean="0"/>
              <a:t>Automatic Speech Recognition (ASR)</a:t>
            </a:r>
          </a:p>
          <a:p>
            <a:pPr lvl="1"/>
            <a:r>
              <a:rPr lang="en-US" dirty="0" smtClean="0"/>
              <a:t>Processing null queries other than verbose queries</a:t>
            </a:r>
          </a:p>
          <a:p>
            <a:pPr lvl="1"/>
            <a:r>
              <a:rPr lang="en-US" dirty="0" smtClean="0"/>
              <a:t>Query by document</a:t>
            </a:r>
          </a:p>
          <a:p>
            <a:pPr lvl="1"/>
            <a:r>
              <a:rPr lang="en-US" dirty="0" smtClean="0"/>
              <a:t>Query processing tasks for short queries</a:t>
            </a:r>
          </a:p>
          <a:p>
            <a:r>
              <a:rPr lang="en-US" dirty="0" smtClean="0"/>
              <a:t>We will discuss about</a:t>
            </a:r>
          </a:p>
          <a:p>
            <a:pPr lvl="1"/>
            <a:r>
              <a:rPr lang="en-US" dirty="0" smtClean="0"/>
              <a:t>Part 1: </a:t>
            </a:r>
            <a:r>
              <a:rPr lang="en-US" dirty="0"/>
              <a:t>Query reduction, Query concept </a:t>
            </a:r>
            <a:r>
              <a:rPr lang="en-US" dirty="0" smtClean="0"/>
              <a:t>weighting techniques.</a:t>
            </a:r>
          </a:p>
          <a:p>
            <a:pPr lvl="1"/>
            <a:r>
              <a:rPr lang="en-US" dirty="0" smtClean="0"/>
              <a:t>Part 2: </a:t>
            </a:r>
            <a:r>
              <a:rPr lang="en-US" dirty="0"/>
              <a:t>Query </a:t>
            </a:r>
            <a:r>
              <a:rPr lang="en-US" dirty="0" smtClean="0"/>
              <a:t>reformulation, segmentation, </a:t>
            </a:r>
            <a:r>
              <a:rPr lang="en-US" dirty="0"/>
              <a:t>expansion and </a:t>
            </a:r>
            <a:r>
              <a:rPr lang="en-US" dirty="0" smtClean="0"/>
              <a:t>learning-to-rank.</a:t>
            </a:r>
            <a:endParaRPr lang="en-US" dirty="0"/>
          </a:p>
        </p:txBody>
      </p:sp>
    </p:spTree>
    <p:extLst>
      <p:ext uri="{BB962C8B-B14F-4D97-AF65-F5344CB8AC3E}">
        <p14:creationId xmlns:p14="http://schemas.microsoft.com/office/powerpoint/2010/main" val="3990644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Subset Distribution using </a:t>
            </a:r>
            <a:r>
              <a:rPr lang="en-US" dirty="0" err="1" smtClean="0"/>
              <a:t>ListNet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8229600" cy="2286000"/>
              </a:xfrm>
            </p:spPr>
            <p:txBody>
              <a:bodyPr>
                <a:normAutofit fontScale="70000" lnSpcReduction="20000"/>
              </a:bodyPr>
              <a:lstStyle/>
              <a:p>
                <a:r>
                  <a:rPr lang="en-US" dirty="0" smtClean="0"/>
                  <a:t>To estimate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oMath>
                </a14:m>
                <a:endParaRPr lang="en-US" b="0" dirty="0" smtClean="0"/>
              </a:p>
              <a:p>
                <a:pPr lvl="1"/>
                <a:r>
                  <a:rPr lang="en-US" dirty="0" smtClean="0"/>
                  <a:t>Assume that it is a linear combination of query features.</a:t>
                </a:r>
              </a:p>
              <a:p>
                <a:pPr lvl="1"/>
                <a:r>
                  <a:rPr lang="en-US" dirty="0"/>
                  <a:t>T</a:t>
                </a:r>
                <a:r>
                  <a:rPr lang="en-US" dirty="0" smtClean="0"/>
                  <a:t>o </a:t>
                </a:r>
                <a:r>
                  <a:rPr lang="en-US" dirty="0"/>
                  <a:t>learn the combination parameter for </a:t>
                </a:r>
                <a:r>
                  <a:rPr lang="en-US" dirty="0" smtClean="0"/>
                  <a:t>each query </a:t>
                </a:r>
                <a:r>
                  <a:rPr lang="en-US" dirty="0"/>
                  <a:t>feature, we generate the corresponding retrieval </a:t>
                </a:r>
                <a:r>
                  <a:rPr lang="en-US" dirty="0" smtClean="0"/>
                  <a:t>feature by </a:t>
                </a:r>
                <a:r>
                  <a:rPr lang="en-US" dirty="0"/>
                  <a:t>calculating </a:t>
                </a:r>
                <a:r>
                  <a:rPr lang="en-US" dirty="0" smtClean="0"/>
                  <a:t>the </a:t>
                </a:r>
                <a:r>
                  <a:rPr lang="en-US" dirty="0"/>
                  <a:t>sum of the retrieval scores of using </a:t>
                </a:r>
                <a:r>
                  <a:rPr lang="en-US" dirty="0" smtClean="0"/>
                  <a:t>all subset </a:t>
                </a:r>
                <a:r>
                  <a:rPr lang="en-US" dirty="0"/>
                  <a:t>queries weighted by their query feature values</a:t>
                </a:r>
                <a:r>
                  <a:rPr lang="en-US" dirty="0" smtClean="0"/>
                  <a:t>.</a:t>
                </a:r>
              </a:p>
              <a:p>
                <a:pPr lvl="1"/>
                <a:r>
                  <a:rPr lang="en-US" dirty="0" smtClean="0"/>
                  <a:t>Use </a:t>
                </a:r>
                <a:r>
                  <a:rPr lang="en-US" dirty="0" err="1" smtClean="0"/>
                  <a:t>ListNet</a:t>
                </a:r>
                <a:r>
                  <a:rPr lang="en-US" dirty="0" smtClean="0"/>
                  <a:t> Learning to Rank approach to learn combination parameters.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8229600" cy="2286000"/>
              </a:xfrm>
              <a:blipFill rotWithShape="0">
                <a:blip r:embed="rId2" cstate="print"/>
                <a:stretch>
                  <a:fillRect l="-815" t="-4533" r="-519" b="-3467"/>
                </a:stretch>
              </a:blipFill>
            </p:spPr>
            <p:txBody>
              <a:bodyPr/>
              <a:lstStyle/>
              <a:p>
                <a:r>
                  <a:rPr lang="en-US">
                    <a:noFill/>
                  </a:rPr>
                  <a:t> </a:t>
                </a:r>
              </a:p>
            </p:txBody>
          </p:sp>
        </mc:Fallback>
      </mc:AlternateContent>
      <p:sp>
        <p:nvSpPr>
          <p:cNvPr id="4" name="Rectangle 3"/>
          <p:cNvSpPr/>
          <p:nvPr/>
        </p:nvSpPr>
        <p:spPr>
          <a:xfrm>
            <a:off x="8194587" y="43934"/>
            <a:ext cx="797013" cy="369332"/>
          </a:xfrm>
          <a:prstGeom prst="rect">
            <a:avLst/>
          </a:prstGeom>
        </p:spPr>
        <p:txBody>
          <a:bodyPr wrap="none">
            <a:spAutoFit/>
          </a:bodyPr>
          <a:lstStyle/>
          <a:p>
            <a:r>
              <a:rPr lang="en-US" dirty="0" smtClean="0"/>
              <a:t>[XC11</a:t>
            </a:r>
            <a:r>
              <a:rPr lang="en-US" dirty="0"/>
              <a:t>]</a:t>
            </a:r>
          </a:p>
        </p:txBody>
      </p:sp>
      <p:sp>
        <p:nvSpPr>
          <p:cNvPr id="5" name="Rectangle 4"/>
          <p:cNvSpPr/>
          <p:nvPr/>
        </p:nvSpPr>
        <p:spPr>
          <a:xfrm>
            <a:off x="76200" y="5715000"/>
            <a:ext cx="9024257" cy="646331"/>
          </a:xfrm>
          <a:prstGeom prst="rect">
            <a:avLst/>
          </a:prstGeom>
        </p:spPr>
        <p:txBody>
          <a:bodyPr wrap="square">
            <a:spAutoFit/>
          </a:bodyPr>
          <a:lstStyle/>
          <a:p>
            <a:r>
              <a:rPr lang="en-US" dirty="0" err="1"/>
              <a:t>ListNet</a:t>
            </a:r>
            <a:r>
              <a:rPr lang="en-US" dirty="0"/>
              <a:t>: Z. Cao, T. Qin, T.-Y. Liu, M.-F. Tsai, and H. Li. Learning to rank: from pairwise approach to </a:t>
            </a:r>
            <a:r>
              <a:rPr lang="en-US" dirty="0" err="1"/>
              <a:t>listwise</a:t>
            </a:r>
            <a:r>
              <a:rPr lang="en-US" dirty="0"/>
              <a:t> approach. In ICML07, pages 129–136.</a:t>
            </a:r>
          </a:p>
        </p:txBody>
      </p:sp>
      <p:pic>
        <p:nvPicPr>
          <p:cNvPr id="6" name="Picture 5"/>
          <p:cNvPicPr>
            <a:picLocks noChangeAspect="1"/>
          </p:cNvPicPr>
          <p:nvPr/>
        </p:nvPicPr>
        <p:blipFill>
          <a:blip r:embed="rId3" cstate="print"/>
          <a:stretch>
            <a:fillRect/>
          </a:stretch>
        </p:blipFill>
        <p:spPr>
          <a:xfrm>
            <a:off x="212270" y="3657599"/>
            <a:ext cx="4267200" cy="1897767"/>
          </a:xfrm>
          <a:prstGeom prst="rect">
            <a:avLst/>
          </a:prstGeom>
        </p:spPr>
      </p:pic>
      <p:pic>
        <p:nvPicPr>
          <p:cNvPr id="7" name="Picture 6"/>
          <p:cNvPicPr>
            <a:picLocks noChangeAspect="1"/>
          </p:cNvPicPr>
          <p:nvPr/>
        </p:nvPicPr>
        <p:blipFill>
          <a:blip r:embed="rId4" cstate="print"/>
          <a:stretch>
            <a:fillRect/>
          </a:stretch>
        </p:blipFill>
        <p:spPr>
          <a:xfrm>
            <a:off x="4710112" y="3700202"/>
            <a:ext cx="4281487" cy="1769020"/>
          </a:xfrm>
          <a:prstGeom prst="rect">
            <a:avLst/>
          </a:prstGeom>
        </p:spPr>
      </p:pic>
    </p:spTree>
    <p:extLst>
      <p:ext uri="{BB962C8B-B14F-4D97-AF65-F5344CB8AC3E}">
        <p14:creationId xmlns:p14="http://schemas.microsoft.com/office/powerpoint/2010/main" val="304727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57200" y="1752600"/>
            <a:ext cx="4114800" cy="4343400"/>
          </a:xfrm>
        </p:spPr>
        <p:txBody>
          <a:bodyPr>
            <a:normAutofit fontScale="55000" lnSpcReduction="20000"/>
          </a:bodyPr>
          <a:lstStyle/>
          <a:p>
            <a:r>
              <a:rPr lang="en-US" dirty="0" smtClean="0"/>
              <a:t>A reformulation tree organizes multiple sequences </a:t>
            </a:r>
            <a:r>
              <a:rPr lang="en-US" dirty="0"/>
              <a:t>of reformulated queries as a tree </a:t>
            </a:r>
            <a:r>
              <a:rPr lang="en-US" dirty="0" smtClean="0"/>
              <a:t>structure, where </a:t>
            </a:r>
            <a:r>
              <a:rPr lang="en-US" dirty="0"/>
              <a:t>each path of the tree corresponds to a sequence </a:t>
            </a:r>
            <a:r>
              <a:rPr lang="en-US" dirty="0" smtClean="0"/>
              <a:t>of reformulated </a:t>
            </a:r>
            <a:r>
              <a:rPr lang="en-US" dirty="0"/>
              <a:t>queries</a:t>
            </a:r>
            <a:r>
              <a:rPr lang="en-US" dirty="0" smtClean="0"/>
              <a:t>.</a:t>
            </a:r>
          </a:p>
          <a:p>
            <a:r>
              <a:rPr lang="en-US" dirty="0" smtClean="0"/>
              <a:t>A 2-level </a:t>
            </a:r>
            <a:r>
              <a:rPr lang="en-US" dirty="0"/>
              <a:t>reformulation tree combines two query operations, i.e., subset selection and query substitution, within the same framework. </a:t>
            </a:r>
            <a:endParaRPr lang="en-US" dirty="0" smtClean="0"/>
          </a:p>
          <a:p>
            <a:r>
              <a:rPr lang="en-US" dirty="0" smtClean="0"/>
              <a:t>A </a:t>
            </a:r>
            <a:r>
              <a:rPr lang="en-US" dirty="0"/>
              <a:t>weight estimation approach </a:t>
            </a:r>
            <a:r>
              <a:rPr lang="en-US" dirty="0" smtClean="0"/>
              <a:t>assigns </a:t>
            </a:r>
            <a:r>
              <a:rPr lang="en-US" dirty="0"/>
              <a:t>weights to each node of the reformulation tree by considering the relationships with other nodes and directly optimizing retrieval performance. </a:t>
            </a:r>
            <a:endParaRPr lang="en-US" dirty="0" smtClean="0"/>
          </a:p>
          <a:p>
            <a:pPr lvl="1"/>
            <a:r>
              <a:rPr lang="en-US" dirty="0" smtClean="0"/>
              <a:t>Subset distributions do not consider relationships between nodes.</a:t>
            </a:r>
            <a:endParaRPr lang="en-US" dirty="0"/>
          </a:p>
        </p:txBody>
      </p:sp>
      <p:sp>
        <p:nvSpPr>
          <p:cNvPr id="4" name="Title 1"/>
          <p:cNvSpPr>
            <a:spLocks noGrp="1"/>
          </p:cNvSpPr>
          <p:nvPr>
            <p:ph type="title"/>
          </p:nvPr>
        </p:nvSpPr>
        <p:spPr>
          <a:xfrm>
            <a:off x="0" y="228600"/>
            <a:ext cx="9144000" cy="1143000"/>
          </a:xfrm>
        </p:spPr>
        <p:txBody>
          <a:bodyPr>
            <a:normAutofit fontScale="90000"/>
          </a:bodyPr>
          <a:lstStyle/>
          <a:p>
            <a:r>
              <a:rPr lang="en-US" dirty="0"/>
              <a:t>Reformulation Trees with Subset Selection and Query Substitution Operations</a:t>
            </a:r>
          </a:p>
        </p:txBody>
      </p:sp>
      <p:sp>
        <p:nvSpPr>
          <p:cNvPr id="5" name="Rectangle 4"/>
          <p:cNvSpPr/>
          <p:nvPr/>
        </p:nvSpPr>
        <p:spPr>
          <a:xfrm>
            <a:off x="8305800" y="43934"/>
            <a:ext cx="1524000" cy="369332"/>
          </a:xfrm>
          <a:prstGeom prst="rect">
            <a:avLst/>
          </a:prstGeom>
        </p:spPr>
        <p:txBody>
          <a:bodyPr wrap="square">
            <a:spAutoFit/>
          </a:bodyPr>
          <a:lstStyle/>
          <a:p>
            <a:r>
              <a:rPr lang="en-US" dirty="0"/>
              <a:t>[XC12]</a:t>
            </a:r>
          </a:p>
        </p:txBody>
      </p:sp>
      <p:sp>
        <p:nvSpPr>
          <p:cNvPr id="6" name="TextBox 5"/>
          <p:cNvSpPr txBox="1"/>
          <p:nvPr/>
        </p:nvSpPr>
        <p:spPr>
          <a:xfrm>
            <a:off x="4724400" y="4966546"/>
            <a:ext cx="4191000" cy="1470985"/>
          </a:xfrm>
          <a:prstGeom prst="rect">
            <a:avLst/>
          </a:prstGeom>
          <a:noFill/>
        </p:spPr>
        <p:txBody>
          <a:bodyPr wrap="square" rtlCol="0">
            <a:spAutoFit/>
          </a:bodyPr>
          <a:lstStyle/>
          <a:p>
            <a:r>
              <a:rPr lang="en-US" dirty="0"/>
              <a:t>Different query representations for a </a:t>
            </a:r>
            <a:r>
              <a:rPr lang="en-US" dirty="0" smtClean="0"/>
              <a:t>verbose query </a:t>
            </a:r>
            <a:r>
              <a:rPr lang="en-US" dirty="0"/>
              <a:t>“identify any efforts proposed or </a:t>
            </a:r>
            <a:r>
              <a:rPr lang="en-US" dirty="0" smtClean="0"/>
              <a:t>undertaken by </a:t>
            </a:r>
            <a:r>
              <a:rPr lang="en-US" dirty="0"/>
              <a:t>world governments to seek reduction </a:t>
            </a:r>
            <a:r>
              <a:rPr lang="en-US" dirty="0" smtClean="0"/>
              <a:t>of </a:t>
            </a:r>
            <a:r>
              <a:rPr lang="en-US" dirty="0" err="1" smtClean="0"/>
              <a:t>iraqs</a:t>
            </a:r>
            <a:r>
              <a:rPr lang="en-US" dirty="0" smtClean="0"/>
              <a:t> </a:t>
            </a:r>
            <a:r>
              <a:rPr lang="en-US" dirty="0"/>
              <a:t>foreign debt”</a:t>
            </a:r>
            <a:endParaRPr lang="en-US" sz="1800" kern="1200" dirty="0">
              <a:solidFill>
                <a:schemeClr val="tx1"/>
              </a:solidFill>
            </a:endParaRPr>
          </a:p>
        </p:txBody>
      </p:sp>
      <p:pic>
        <p:nvPicPr>
          <p:cNvPr id="7" name="Picture 6"/>
          <p:cNvPicPr>
            <a:picLocks noChangeAspect="1"/>
          </p:cNvPicPr>
          <p:nvPr/>
        </p:nvPicPr>
        <p:blipFill>
          <a:blip r:embed="rId2" cstate="print"/>
          <a:stretch>
            <a:fillRect/>
          </a:stretch>
        </p:blipFill>
        <p:spPr>
          <a:xfrm>
            <a:off x="4767943" y="1828800"/>
            <a:ext cx="4114802" cy="3137746"/>
          </a:xfrm>
          <a:prstGeom prst="rect">
            <a:avLst/>
          </a:prstGeom>
        </p:spPr>
      </p:pic>
    </p:spTree>
    <p:extLst>
      <p:ext uri="{BB962C8B-B14F-4D97-AF65-F5344CB8AC3E}">
        <p14:creationId xmlns:p14="http://schemas.microsoft.com/office/powerpoint/2010/main" val="14155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Reformulation Trees with Subset Selection and Query Substitution Operations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47500" lnSpcReduction="20000"/>
              </a:bodyPr>
              <a:lstStyle/>
              <a:p>
                <a:r>
                  <a:rPr lang="en-US" dirty="0" smtClean="0"/>
                  <a:t>Each node of tree is a reformulated query.</a:t>
                </a:r>
              </a:p>
              <a:p>
                <a:r>
                  <a:rPr lang="en-US" dirty="0" smtClean="0"/>
                  <a:t>When tree </a:t>
                </a:r>
                <a14:m>
                  <m:oMath xmlns:m="http://schemas.openxmlformats.org/officeDocument/2006/math">
                    <m:r>
                      <a:rPr lang="en-US" b="0" i="1" smtClean="0">
                        <a:latin typeface="Cambria Math" panose="02040503050406030204" pitchFamily="18" charset="0"/>
                      </a:rPr>
                      <m:t>𝑇</m:t>
                    </m:r>
                  </m:oMath>
                </a14:m>
                <a:r>
                  <a:rPr lang="en-US" dirty="0" smtClean="0"/>
                  <a:t> is used for retrieval, score of doc </a:t>
                </a:r>
                <a14:m>
                  <m:oMath xmlns:m="http://schemas.openxmlformats.org/officeDocument/2006/math">
                    <m:r>
                      <a:rPr lang="en-US" b="0" i="1" smtClean="0">
                        <a:latin typeface="Cambria Math" panose="02040503050406030204" pitchFamily="18" charset="0"/>
                      </a:rPr>
                      <m:t>𝐷</m:t>
                    </m:r>
                  </m:oMath>
                </a14:m>
                <a:r>
                  <a:rPr lang="en-US" dirty="0" smtClean="0"/>
                  <a:t> is </a:t>
                </a:r>
                <a14:m>
                  <m:oMath xmlns:m="http://schemas.openxmlformats.org/officeDocument/2006/math">
                    <m:r>
                      <a:rPr lang="en-US" b="0" i="1" smtClean="0">
                        <a:latin typeface="Cambria Math" panose="02040503050406030204" pitchFamily="18" charset="0"/>
                      </a:rPr>
                      <m:t>𝑠𝑐</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𝐷</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r>
                          <a:rPr lang="en-US" b="0" i="1" smtClean="0">
                            <a:latin typeface="Cambria Math" panose="02040503050406030204" pitchFamily="18" charset="0"/>
                          </a:rPr>
                          <m:t>∈</m:t>
                        </m:r>
                        <m:r>
                          <a:rPr lang="en-US" b="0" i="1" smtClean="0">
                            <a:latin typeface="Cambria Math" panose="02040503050406030204" pitchFamily="18" charset="0"/>
                          </a:rPr>
                          <m:t>𝑇</m:t>
                        </m:r>
                      </m:sub>
                      <m:sup/>
                      <m:e>
                        <m:r>
                          <a:rPr lang="en-US" b="0" i="1" smtClean="0">
                            <a:latin typeface="Cambria Math" panose="02040503050406030204" pitchFamily="18" charset="0"/>
                          </a:rPr>
                          <m:t>𝑤</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e>
                        </m:d>
                        <m:r>
                          <a:rPr lang="en-US" b="0" i="1" smtClean="0">
                            <a:latin typeface="Cambria Math" panose="02040503050406030204" pitchFamily="18" charset="0"/>
                          </a:rPr>
                          <m:t>𝑠𝑐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r>
                          <a:rPr lang="en-US" b="0" i="1" smtClean="0">
                            <a:latin typeface="Cambria Math" panose="02040503050406030204" pitchFamily="18" charset="0"/>
                          </a:rPr>
                          <m:t>, </m:t>
                        </m:r>
                        <m:r>
                          <a:rPr lang="en-US" b="0" i="1" smtClean="0">
                            <a:latin typeface="Cambria Math" panose="02040503050406030204" pitchFamily="18" charset="0"/>
                          </a:rPr>
                          <m:t>𝐷</m:t>
                        </m:r>
                        <m:r>
                          <a:rPr lang="en-US" b="0" i="1" smtClean="0">
                            <a:latin typeface="Cambria Math" panose="02040503050406030204" pitchFamily="18" charset="0"/>
                          </a:rPr>
                          <m:t>)</m:t>
                        </m:r>
                      </m:e>
                    </m:nary>
                  </m:oMath>
                </a14:m>
                <a:endParaRPr lang="en-US" dirty="0" smtClean="0"/>
              </a:p>
              <a:p>
                <a:pPr lvl="1"/>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r>
                      <a:rPr lang="en-US" b="0" i="1" smtClean="0">
                        <a:latin typeface="Cambria Math" panose="02040503050406030204" pitchFamily="18" charset="0"/>
                      </a:rPr>
                      <m:t>)</m:t>
                    </m:r>
                  </m:oMath>
                </a14:m>
                <a:r>
                  <a:rPr lang="en-US" dirty="0" smtClean="0"/>
                  <a:t>=weight of node corresponding to reformulated query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oMath>
                </a14:m>
                <a:endParaRPr lang="en-US" dirty="0" smtClean="0"/>
              </a:p>
              <a:p>
                <a:pPr lvl="1"/>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e>
                    </m:d>
                    <m:r>
                      <a:rPr lang="en-US" b="0" i="1" smtClean="0">
                        <a:latin typeface="Cambria Math" panose="02040503050406030204" pitchFamily="18" charset="0"/>
                      </a:rPr>
                      <m:t>=</m:t>
                    </m:r>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rPr>
                          <m:t>𝑝𝑎𝑟𝑒𝑛𝑡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e>
                        </m:d>
                      </m:e>
                    </m:d>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r>
                          <a:rPr lang="en-US" b="0" i="1" smtClean="0">
                            <a:latin typeface="Cambria Math" panose="02040503050406030204" pitchFamily="18" charset="0"/>
                          </a:rPr>
                          <m:t>)</m:t>
                        </m:r>
                      </m:e>
                    </m:nary>
                  </m:oMath>
                </a14:m>
                <a:endParaRPr lang="en-US" dirty="0" smtClean="0"/>
              </a:p>
              <a:p>
                <a:r>
                  <a:rPr lang="en-US" dirty="0" smtClean="0"/>
                  <a:t>Tree construction</a:t>
                </a:r>
              </a:p>
              <a:p>
                <a:pPr lvl="1"/>
                <a:r>
                  <a:rPr lang="en-US" dirty="0" smtClean="0"/>
                  <a:t>Subset: remove stop words, select top 10 words by </a:t>
                </a:r>
                <a:r>
                  <a:rPr lang="en-US" dirty="0" err="1" smtClean="0"/>
                  <a:t>idf</a:t>
                </a:r>
                <a:r>
                  <a:rPr lang="en-US" dirty="0" smtClean="0"/>
                  <a:t>, generate subsets of length 3 to 6.</a:t>
                </a:r>
              </a:p>
              <a:p>
                <a:pPr lvl="1"/>
                <a:r>
                  <a:rPr lang="en-US" dirty="0" smtClean="0"/>
                  <a:t>Select </a:t>
                </a:r>
                <a:r>
                  <a:rPr lang="en-US" dirty="0" err="1" smtClean="0"/>
                  <a:t>SubNum</a:t>
                </a:r>
                <a:r>
                  <a:rPr lang="en-US" dirty="0" smtClean="0"/>
                  <a:t> subset queries as nodes in tree.</a:t>
                </a:r>
              </a:p>
              <a:p>
                <a:pPr lvl="1"/>
                <a:r>
                  <a:rPr lang="en-US" dirty="0" smtClean="0"/>
                  <a:t>Substitution: 3 ways</a:t>
                </a:r>
              </a:p>
              <a:p>
                <a:pPr lvl="2"/>
                <a:r>
                  <a:rPr lang="en-US" dirty="0" smtClean="0"/>
                  <a:t>Morph: Morphologically similar words</a:t>
                </a:r>
              </a:p>
              <a:p>
                <a:pPr lvl="2"/>
                <a:r>
                  <a:rPr lang="en-US" dirty="0" smtClean="0"/>
                  <a:t>Pattern: Words matching patterns extracted from original query</a:t>
                </a:r>
              </a:p>
              <a:p>
                <a:pPr lvl="2"/>
                <a:r>
                  <a:rPr lang="en-US" dirty="0" smtClean="0"/>
                  <a:t>Wiki: Wikipedia redirect pairs</a:t>
                </a:r>
              </a:p>
              <a:p>
                <a:pPr lvl="1"/>
                <a:r>
                  <a:rPr lang="en-US" dirty="0" err="1" smtClean="0"/>
                  <a:t>ModNum</a:t>
                </a:r>
                <a:r>
                  <a:rPr lang="en-US" dirty="0" smtClean="0"/>
                  <a:t> nodes at first level are substituted.</a:t>
                </a:r>
              </a:p>
              <a:p>
                <a:pPr lvl="1"/>
                <a:r>
                  <a:rPr lang="en-US" b="0" dirty="0" smtClean="0">
                    <a:latin typeface="Cambria Math" panose="02040503050406030204" pitchFamily="18" charset="0"/>
                  </a:rPr>
                  <a:t>Weight assignment</a:t>
                </a:r>
              </a:p>
              <a:p>
                <a:pPr lvl="2"/>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d>
                    <m:r>
                      <a:rPr lang="en-US" b="0" i="1" smtClean="0">
                        <a:latin typeface="Cambria Math" panose="02040503050406030204" pitchFamily="18" charset="0"/>
                      </a:rPr>
                      <m:t>=1</m:t>
                    </m:r>
                  </m:oMath>
                </a14:m>
                <a:r>
                  <a:rPr lang="en-US" dirty="0" smtClean="0"/>
                  <a:t> where </a:t>
                </a:r>
                <a14:m>
                  <m:oMath xmlns:m="http://schemas.openxmlformats.org/officeDocument/2006/math">
                    <m:r>
                      <a:rPr lang="en-US" b="0" i="1" dirty="0" smtClean="0">
                        <a:latin typeface="Cambria Math" panose="02040503050406030204" pitchFamily="18" charset="0"/>
                      </a:rPr>
                      <m:t>𝑄</m:t>
                    </m:r>
                  </m:oMath>
                </a14:m>
                <a:r>
                  <a:rPr lang="en-US" dirty="0" smtClean="0"/>
                  <a:t> is original query</a:t>
                </a:r>
              </a:p>
              <a:p>
                <a:pPr lvl="2"/>
                <a:r>
                  <a:rPr lang="en-US" dirty="0" err="1" smtClean="0"/>
                  <a:t>ListNet</a:t>
                </a:r>
                <a:r>
                  <a:rPr lang="en-US" dirty="0" smtClean="0"/>
                  <a:t> using features aggregated across various subset queries</a:t>
                </a:r>
              </a:p>
              <a:p>
                <a:pPr lvl="3"/>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𝜆</m:t>
                            </m:r>
                          </m:e>
                          <m:sub>
                            <m:r>
                              <a:rPr lang="en-US" b="0" i="1" smtClean="0">
                                <a:latin typeface="Cambria Math" panose="02040503050406030204" pitchFamily="18" charset="0"/>
                              </a:rPr>
                              <m:t>𝑘</m:t>
                            </m:r>
                          </m:sub>
                          <m:sup>
                            <m:r>
                              <a:rPr lang="en-US" b="0" i="1" smtClean="0">
                                <a:latin typeface="Cambria Math" panose="02040503050406030204" pitchFamily="18" charset="0"/>
                              </a:rPr>
                              <m:t>𝑠𝑢𝑏</m:t>
                            </m:r>
                          </m:sup>
                        </m:sSub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𝑘</m:t>
                            </m:r>
                          </m:sub>
                          <m:sup>
                            <m:r>
                              <a:rPr lang="en-US" b="0" i="1" smtClean="0">
                                <a:latin typeface="Cambria Math" panose="02040503050406030204" pitchFamily="18" charset="0"/>
                              </a:rPr>
                              <m:t>𝑠𝑢𝑏</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r>
                          <a:rPr lang="en-US" b="0" i="1" smtClean="0">
                            <a:latin typeface="Cambria Math" panose="02040503050406030204" pitchFamily="18" charset="0"/>
                          </a:rPr>
                          <m:t>)</m:t>
                        </m:r>
                      </m:e>
                    </m:nary>
                  </m:oMath>
                </a14:m>
                <a:endParaRPr lang="en-US" dirty="0" smtClean="0"/>
              </a:p>
              <a:p>
                <a:pPr lvl="3"/>
                <a14:m>
                  <m:oMath xmlns:m="http://schemas.openxmlformats.org/officeDocument/2006/math">
                    <m:r>
                      <a:rPr lang="en-US" b="0" i="1" smtClean="0">
                        <a:latin typeface="Cambria Math" panose="02040503050406030204" pitchFamily="18" charset="0"/>
                      </a:rPr>
                      <m:t>𝜆</m:t>
                    </m:r>
                  </m:oMath>
                </a14:m>
                <a:r>
                  <a:rPr lang="en-US" dirty="0" smtClean="0"/>
                  <a:t>s are estimated using features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𝑘</m:t>
                        </m:r>
                      </m:sub>
                      <m:sup>
                        <m:r>
                          <a:rPr lang="en-US" b="0" i="1" smtClean="0">
                            <a:latin typeface="Cambria Math" panose="02040503050406030204" pitchFamily="18" charset="0"/>
                          </a:rPr>
                          <m:t>𝑠𝑢𝑏</m:t>
                        </m:r>
                      </m:sup>
                    </m:sSubSup>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e>
                        </m:d>
                        <m:r>
                          <a:rPr lang="en-US" b="0" i="1" smtClean="0">
                            <a:latin typeface="Cambria Math" panose="02040503050406030204" pitchFamily="18" charset="0"/>
                          </a:rPr>
                          <m:t>,</m:t>
                        </m:r>
                        <m:r>
                          <a:rPr lang="en-US" b="0" i="1" smtClean="0">
                            <a:latin typeface="Cambria Math" panose="02040503050406030204" pitchFamily="18" charset="0"/>
                          </a:rPr>
                          <m:t>𝐷</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𝑘</m:t>
                            </m:r>
                          </m:sub>
                          <m:sup>
                            <m:r>
                              <a:rPr lang="en-US" b="0" i="1" smtClean="0">
                                <a:latin typeface="Cambria Math" panose="02040503050406030204" pitchFamily="18" charset="0"/>
                              </a:rPr>
                              <m:t>𝑠𝑢𝑏</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e>
                        </m:d>
                        <m:r>
                          <a:rPr lang="en-US" b="0" i="1" smtClean="0">
                            <a:latin typeface="Cambria Math" panose="02040503050406030204" pitchFamily="18" charset="0"/>
                          </a:rPr>
                          <m:t>𝑠𝑐</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r>
                              <a:rPr lang="en-US" b="0" i="1" smtClean="0">
                                <a:latin typeface="Cambria Math" panose="02040503050406030204" pitchFamily="18" charset="0"/>
                              </a:rPr>
                              <m:t>,</m:t>
                            </m:r>
                            <m:r>
                              <a:rPr lang="en-US" b="0" i="1" smtClean="0">
                                <a:latin typeface="Cambria Math" panose="02040503050406030204" pitchFamily="18" charset="0"/>
                              </a:rPr>
                              <m:t>𝐷</m:t>
                            </m:r>
                          </m:e>
                        </m:d>
                      </m:e>
                    </m:nary>
                  </m:oMath>
                </a14:m>
                <a:endParaRPr lang="en-US" dirty="0" smtClean="0"/>
              </a:p>
              <a:p>
                <a:pPr lvl="2"/>
                <a:r>
                  <a:rPr lang="en-US" dirty="0" smtClean="0"/>
                  <a:t>Weights for substituted queries</a:t>
                </a:r>
              </a:p>
              <a:p>
                <a:pPr lvl="3"/>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𝑚𝑜𝑑</m:t>
                            </m:r>
                          </m:sub>
                        </m:sSub>
                      </m:e>
                    </m:d>
                    <m:r>
                      <a:rPr lang="en-US" b="0" i="1" smtClean="0">
                        <a:latin typeface="Cambria Math" panose="02040503050406030204" pitchFamily="18" charset="0"/>
                      </a:rPr>
                      <m:t>=</m:t>
                    </m:r>
                    <m:r>
                      <a:rPr lang="en-US" b="0" i="1" smtClean="0">
                        <a:latin typeface="Cambria Math" panose="02040503050406030204" pitchFamily="18" charset="0"/>
                      </a:rPr>
                      <m:t>𝑤</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e>
                    </m:d>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𝜆</m:t>
                            </m:r>
                          </m:e>
                          <m:sub>
                            <m:r>
                              <a:rPr lang="en-US" b="0" i="1" smtClean="0">
                                <a:latin typeface="Cambria Math" panose="02040503050406030204" pitchFamily="18" charset="0"/>
                              </a:rPr>
                              <m:t>𝑘</m:t>
                            </m:r>
                          </m:sub>
                          <m:sup>
                            <m:r>
                              <a:rPr lang="en-US" b="0" i="1" smtClean="0">
                                <a:latin typeface="Cambria Math" panose="02040503050406030204" pitchFamily="18" charset="0"/>
                              </a:rPr>
                              <m:t>𝑚𝑜𝑑</m:t>
                            </m:r>
                          </m:sup>
                        </m:sSub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𝑘</m:t>
                            </m:r>
                          </m:sub>
                          <m:sup>
                            <m:r>
                              <a:rPr lang="en-US" b="0" i="1" smtClean="0">
                                <a:latin typeface="Cambria Math" panose="02040503050406030204" pitchFamily="18" charset="0"/>
                              </a:rPr>
                              <m:t>𝑚𝑜𝑑</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𝑚𝑜𝑑</m:t>
                            </m:r>
                          </m:sub>
                        </m:sSub>
                        <m:r>
                          <a:rPr lang="en-US" b="0" i="1" smtClean="0">
                            <a:latin typeface="Cambria Math" panose="02040503050406030204" pitchFamily="18" charset="0"/>
                          </a:rPr>
                          <m:t>)</m:t>
                        </m:r>
                      </m:e>
                    </m:nary>
                  </m:oMath>
                </a14:m>
                <a:endParaRPr lang="en-US" dirty="0"/>
              </a:p>
              <a:p>
                <a:pPr lvl="3"/>
                <a14:m>
                  <m:oMath xmlns:m="http://schemas.openxmlformats.org/officeDocument/2006/math">
                    <m:r>
                      <a:rPr lang="en-US" i="1">
                        <a:latin typeface="Cambria Math" panose="02040503050406030204" pitchFamily="18" charset="0"/>
                      </a:rPr>
                      <m:t>𝜆</m:t>
                    </m:r>
                  </m:oMath>
                </a14:m>
                <a:r>
                  <a:rPr lang="en-US" dirty="0"/>
                  <a:t>s are estimated using features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𝑘</m:t>
                        </m:r>
                      </m:sub>
                      <m:sup>
                        <m:r>
                          <a:rPr lang="en-US" b="0" i="1" smtClean="0">
                            <a:latin typeface="Cambria Math" panose="02040503050406030204" pitchFamily="18" charset="0"/>
                          </a:rPr>
                          <m:t>𝑚𝑜𝑑</m:t>
                        </m:r>
                      </m:sup>
                    </m:sSubSup>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smtClean="0">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𝑚𝑜𝑑</m:t>
                                </m:r>
                              </m:sub>
                            </m:sSub>
                          </m:e>
                        </m:d>
                        <m:r>
                          <a:rPr lang="en-US" i="1">
                            <a:latin typeface="Cambria Math" panose="02040503050406030204" pitchFamily="18" charset="0"/>
                          </a:rPr>
                          <m:t>,</m:t>
                        </m:r>
                        <m:r>
                          <a:rPr lang="en-US" i="1">
                            <a:latin typeface="Cambria Math" panose="02040503050406030204" pitchFamily="18" charset="0"/>
                          </a:rPr>
                          <m:t>𝐷</m:t>
                        </m:r>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𝑚𝑜𝑑</m:t>
                            </m:r>
                          </m:sub>
                        </m:sSub>
                      </m:sub>
                      <m:sup/>
                      <m:e>
                        <m:sSubSup>
                          <m:sSubSupPr>
                            <m:ctrlPr>
                              <a:rPr lang="en-US" i="1">
                                <a:latin typeface="Cambria Math" panose="02040503050406030204" pitchFamily="18" charset="0"/>
                              </a:rPr>
                            </m:ctrlPr>
                          </m:sSubSupPr>
                          <m:e>
                            <m:r>
                              <a:rPr lang="en-US" b="0" i="1" smtClean="0">
                                <a:latin typeface="Cambria Math" panose="02040503050406030204" pitchFamily="18" charset="0"/>
                              </a:rPr>
                              <m:t>𝑤</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𝑠𝑢𝑏</m:t>
                                </m:r>
                              </m:sub>
                            </m:sSub>
                            <m:r>
                              <a:rPr lang="en-US" b="0" i="1" smtClean="0">
                                <a:latin typeface="Cambria Math" panose="02040503050406030204" pitchFamily="18" charset="0"/>
                              </a:rPr>
                              <m:t>)</m:t>
                            </m:r>
                            <m:r>
                              <a:rPr lang="en-US" i="1">
                                <a:latin typeface="Cambria Math" panose="02040503050406030204" pitchFamily="18" charset="0"/>
                              </a:rPr>
                              <m:t>𝑓</m:t>
                            </m:r>
                          </m:e>
                          <m:sub>
                            <m:r>
                              <a:rPr lang="en-US" i="1">
                                <a:latin typeface="Cambria Math" panose="02040503050406030204" pitchFamily="18" charset="0"/>
                              </a:rPr>
                              <m:t>𝑘</m:t>
                            </m:r>
                          </m:sub>
                          <m:sup>
                            <m:r>
                              <a:rPr lang="en-US" b="0" i="1" smtClean="0">
                                <a:latin typeface="Cambria Math" panose="02040503050406030204" pitchFamily="18" charset="0"/>
                              </a:rPr>
                              <m:t>𝑚𝑜𝑑</m:t>
                            </m:r>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𝑚𝑜𝑑</m:t>
                                </m:r>
                              </m:sub>
                            </m:sSub>
                          </m:e>
                        </m:d>
                        <m:r>
                          <a:rPr lang="en-US" i="1">
                            <a:latin typeface="Cambria Math" panose="02040503050406030204" pitchFamily="18" charset="0"/>
                          </a:rPr>
                          <m:t>𝑠𝑐</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𝑚𝑜𝑑</m:t>
                                </m:r>
                              </m:sub>
                            </m:sSub>
                            <m:r>
                              <a:rPr lang="en-US" i="1">
                                <a:latin typeface="Cambria Math" panose="02040503050406030204" pitchFamily="18" charset="0"/>
                              </a:rPr>
                              <m:t>,</m:t>
                            </m:r>
                            <m:r>
                              <a:rPr lang="en-US" i="1">
                                <a:latin typeface="Cambria Math" panose="02040503050406030204" pitchFamily="18" charset="0"/>
                              </a:rPr>
                              <m:t>𝐷</m:t>
                            </m:r>
                          </m:e>
                        </m:d>
                      </m:e>
                    </m:nary>
                  </m:oMath>
                </a14:m>
                <a:endParaRPr lang="en-US" dirty="0" smtClean="0"/>
              </a:p>
              <a:p>
                <a:pPr lvl="2"/>
                <a:r>
                  <a:rPr lang="en-IN" dirty="0" smtClean="0"/>
                  <a:t>Features </a:t>
                </a:r>
                <a14:m>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panose="02040503050406030204" pitchFamily="18" charset="0"/>
                          </a:rPr>
                          <m:t>𝐹</m:t>
                        </m:r>
                      </m:e>
                      <m:sub>
                        <m:r>
                          <a:rPr lang="en-IN" b="0" i="1" smtClean="0">
                            <a:latin typeface="Cambria Math" panose="02040503050406030204" pitchFamily="18" charset="0"/>
                          </a:rPr>
                          <m:t>𝑘</m:t>
                        </m:r>
                      </m:sub>
                    </m:sSub>
                  </m:oMath>
                </a14:m>
                <a:r>
                  <a:rPr lang="en-US" dirty="0" smtClean="0"/>
                  <a:t> indicate how well the docs are ranked if </a:t>
                </a:r>
                <a14:m>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panose="02040503050406030204" pitchFamily="18" charset="0"/>
                          </a:rPr>
                          <m:t>𝑓</m:t>
                        </m:r>
                      </m:e>
                      <m:sub>
                        <m:r>
                          <a:rPr lang="en-IN" b="0" i="1" smtClean="0">
                            <a:latin typeface="Cambria Math" panose="02040503050406030204" pitchFamily="18" charset="0"/>
                          </a:rPr>
                          <m:t>𝑘</m:t>
                        </m:r>
                      </m:sub>
                    </m:sSub>
                  </m:oMath>
                </a14:m>
                <a:r>
                  <a:rPr lang="en-US" dirty="0" smtClean="0"/>
                  <a:t> is used as the weight to combine subset/substituted queries.</a:t>
                </a:r>
              </a:p>
              <a:p>
                <a:r>
                  <a:rPr lang="en-US" dirty="0" smtClean="0"/>
                  <a:t>SDM is used to compute </a:t>
                </a:r>
                <a14:m>
                  <m:oMath xmlns:m="http://schemas.openxmlformats.org/officeDocument/2006/math">
                    <m:r>
                      <a:rPr lang="en-US" b="0" i="1" smtClean="0">
                        <a:latin typeface="Cambria Math" panose="02040503050406030204" pitchFamily="18" charset="0"/>
                      </a:rPr>
                      <m:t>𝑠𝑐</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𝑟</m:t>
                            </m:r>
                          </m:sub>
                        </m:sSub>
                        <m:r>
                          <a:rPr lang="en-US" b="0" i="1" smtClean="0">
                            <a:latin typeface="Cambria Math" panose="02040503050406030204" pitchFamily="18" charset="0"/>
                          </a:rPr>
                          <m:t>,</m:t>
                        </m:r>
                        <m:r>
                          <a:rPr lang="en-US" b="0" i="1" smtClean="0">
                            <a:latin typeface="Cambria Math" panose="02040503050406030204" pitchFamily="18" charset="0"/>
                          </a:rPr>
                          <m:t>𝐷</m:t>
                        </m:r>
                      </m:e>
                    </m:d>
                  </m:oMath>
                </a14:m>
                <a:endParaRPr lang="en-US" b="0" dirty="0" smtClean="0"/>
              </a:p>
              <a:p>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a:stretch>
                  <a:fillRect l="-222" t="-3333"/>
                </a:stretch>
              </a:blipFill>
            </p:spPr>
            <p:txBody>
              <a:bodyPr/>
              <a:lstStyle/>
              <a:p>
                <a:r>
                  <a:rPr lang="en-US">
                    <a:noFill/>
                  </a:rPr>
                  <a:t> </a:t>
                </a:r>
              </a:p>
            </p:txBody>
          </p:sp>
        </mc:Fallback>
      </mc:AlternateContent>
      <p:sp>
        <p:nvSpPr>
          <p:cNvPr id="4" name="Rectangle 3"/>
          <p:cNvSpPr/>
          <p:nvPr/>
        </p:nvSpPr>
        <p:spPr>
          <a:xfrm>
            <a:off x="8305800" y="43934"/>
            <a:ext cx="1524000" cy="369332"/>
          </a:xfrm>
          <a:prstGeom prst="rect">
            <a:avLst/>
          </a:prstGeom>
        </p:spPr>
        <p:txBody>
          <a:bodyPr wrap="square">
            <a:spAutoFit/>
          </a:bodyPr>
          <a:lstStyle/>
          <a:p>
            <a:r>
              <a:rPr lang="en-US" dirty="0"/>
              <a:t>[XC12]</a:t>
            </a:r>
          </a:p>
        </p:txBody>
      </p:sp>
    </p:spTree>
    <p:extLst>
      <p:ext uri="{BB962C8B-B14F-4D97-AF65-F5344CB8AC3E}">
        <p14:creationId xmlns:p14="http://schemas.microsoft.com/office/powerpoint/2010/main" val="10766475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Reformulation Trees with Subset Selection and Query Substitution Operations</a:t>
            </a:r>
          </a:p>
        </p:txBody>
      </p:sp>
      <p:sp>
        <p:nvSpPr>
          <p:cNvPr id="4" name="Rectangle 3"/>
          <p:cNvSpPr/>
          <p:nvPr/>
        </p:nvSpPr>
        <p:spPr>
          <a:xfrm>
            <a:off x="8305800" y="43934"/>
            <a:ext cx="1524000" cy="369332"/>
          </a:xfrm>
          <a:prstGeom prst="rect">
            <a:avLst/>
          </a:prstGeom>
        </p:spPr>
        <p:txBody>
          <a:bodyPr wrap="square">
            <a:spAutoFit/>
          </a:bodyPr>
          <a:lstStyle/>
          <a:p>
            <a:r>
              <a:rPr lang="en-US" dirty="0"/>
              <a:t>[XC12]</a:t>
            </a:r>
          </a:p>
        </p:txBody>
      </p:sp>
      <p:pic>
        <p:nvPicPr>
          <p:cNvPr id="5" name="Content Placeholder 4"/>
          <p:cNvPicPr>
            <a:picLocks noGrp="1" noChangeAspect="1"/>
          </p:cNvPicPr>
          <p:nvPr>
            <p:ph idx="13"/>
          </p:nvPr>
        </p:nvPicPr>
        <p:blipFill>
          <a:blip r:embed="rId2" cstate="print"/>
          <a:stretch>
            <a:fillRect/>
          </a:stretch>
        </p:blipFill>
        <p:spPr>
          <a:xfrm>
            <a:off x="685800" y="1518532"/>
            <a:ext cx="8229600" cy="1508190"/>
          </a:xfrm>
          <a:prstGeom prst="rect">
            <a:avLst/>
          </a:prstGeom>
        </p:spPr>
      </p:pic>
      <p:pic>
        <p:nvPicPr>
          <p:cNvPr id="6" name="Picture 5"/>
          <p:cNvPicPr>
            <a:picLocks noChangeAspect="1"/>
          </p:cNvPicPr>
          <p:nvPr/>
        </p:nvPicPr>
        <p:blipFill>
          <a:blip r:embed="rId3" cstate="print"/>
          <a:stretch>
            <a:fillRect/>
          </a:stretch>
        </p:blipFill>
        <p:spPr>
          <a:xfrm>
            <a:off x="3276600" y="3124200"/>
            <a:ext cx="3048000" cy="3415862"/>
          </a:xfrm>
          <a:prstGeom prst="rect">
            <a:avLst/>
          </a:prstGeom>
        </p:spPr>
      </p:pic>
    </p:spTree>
    <p:extLst>
      <p:ext uri="{BB962C8B-B14F-4D97-AF65-F5344CB8AC3E}">
        <p14:creationId xmlns:p14="http://schemas.microsoft.com/office/powerpoint/2010/main" val="40457130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b="1" dirty="0" smtClean="0">
                <a:solidFill>
                  <a:srgbClr val="7030A0"/>
                </a:solidFill>
              </a:rPr>
              <a:t>Break [30 min]</a:t>
            </a:r>
            <a:endParaRPr lang="en-US" b="1" dirty="0">
              <a:solidFill>
                <a:srgbClr val="7030A0"/>
              </a:solidFill>
            </a:endParaRPr>
          </a:p>
          <a:p>
            <a:pPr lvl="1"/>
            <a:r>
              <a:rPr lang="en-US" dirty="0" smtClean="0"/>
              <a:t>Weighting </a:t>
            </a:r>
            <a:r>
              <a:rPr lang="en-US" dirty="0"/>
              <a:t>Query Words [90 min</a:t>
            </a:r>
            <a:r>
              <a:rPr lang="en-US" dirty="0" smtClean="0"/>
              <a:t>]</a:t>
            </a:r>
          </a:p>
          <a:p>
            <a:pPr lvl="1"/>
            <a:r>
              <a:rPr lang="en-US" dirty="0" smtClean="0"/>
              <a:t>Lunch Break [90 </a:t>
            </a:r>
            <a:r>
              <a:rPr lang="en-US" dirty="0"/>
              <a:t>min</a:t>
            </a:r>
            <a:r>
              <a:rPr lang="en-US" dirty="0" smtClean="0"/>
              <a:t>]</a:t>
            </a:r>
          </a:p>
          <a:p>
            <a:pPr lvl="1"/>
            <a:r>
              <a:rPr lang="en-US" dirty="0"/>
              <a:t>Query Expansion by Including Related Concepts [20 min]</a:t>
            </a:r>
          </a:p>
          <a:p>
            <a:pPr lvl="1"/>
            <a:r>
              <a:rPr lang="en-US" dirty="0"/>
              <a:t>Query Reformulation [30 min]</a:t>
            </a:r>
          </a:p>
          <a:p>
            <a:pPr lvl="1"/>
            <a:r>
              <a:rPr lang="en-US" dirty="0"/>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38554924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solidFill>
                  <a:srgbClr val="00B050"/>
                </a:solidFill>
              </a:rPr>
              <a:t>Properties of Verbose </a:t>
            </a:r>
            <a:r>
              <a:rPr lang="en-US" dirty="0" smtClean="0">
                <a:solidFill>
                  <a:srgbClr val="00B050"/>
                </a:solidFill>
              </a:rPr>
              <a:t>Queries [30 min]</a:t>
            </a:r>
            <a:endParaRPr lang="en-US" dirty="0">
              <a:solidFill>
                <a:srgbClr val="00B050"/>
              </a:solidFill>
            </a:endParaRPr>
          </a:p>
          <a:p>
            <a:r>
              <a:rPr lang="en-US" dirty="0">
                <a:solidFill>
                  <a:srgbClr val="00B050"/>
                </a:solidFill>
              </a:rPr>
              <a:t>Techniques for Processing Verbose Web </a:t>
            </a:r>
            <a:r>
              <a:rPr lang="en-US" dirty="0" smtClean="0">
                <a:solidFill>
                  <a:srgbClr val="00B050"/>
                </a:solidFill>
              </a:rPr>
              <a:t>Queries</a:t>
            </a:r>
          </a:p>
          <a:p>
            <a:pPr lvl="1"/>
            <a:r>
              <a:rPr lang="en-US" dirty="0" smtClean="0">
                <a:solidFill>
                  <a:srgbClr val="00B050"/>
                </a:solidFill>
              </a:rPr>
              <a:t>Query </a:t>
            </a:r>
            <a:r>
              <a:rPr lang="en-US" dirty="0">
                <a:solidFill>
                  <a:srgbClr val="00B050"/>
                </a:solidFill>
              </a:rPr>
              <a:t>Reduction </a:t>
            </a:r>
            <a:r>
              <a:rPr lang="en-US" dirty="0" smtClean="0">
                <a:solidFill>
                  <a:srgbClr val="00B050"/>
                </a:solidFill>
              </a:rPr>
              <a:t>to a Single Sub-Query [50 min]</a:t>
            </a:r>
          </a:p>
          <a:p>
            <a:pPr lvl="1"/>
            <a:r>
              <a:rPr lang="en-US" dirty="0">
                <a:solidFill>
                  <a:srgbClr val="00B050"/>
                </a:solidFill>
              </a:rPr>
              <a:t>Query Reduction by Choosing Multiple Sub-Queries </a:t>
            </a:r>
            <a:r>
              <a:rPr lang="en-US" dirty="0" smtClean="0">
                <a:solidFill>
                  <a:srgbClr val="00B050"/>
                </a:solidFill>
              </a:rPr>
              <a:t>[10 </a:t>
            </a:r>
            <a:r>
              <a:rPr lang="en-US" dirty="0">
                <a:solidFill>
                  <a:srgbClr val="00B050"/>
                </a:solidFill>
              </a:rPr>
              <a:t>min</a:t>
            </a:r>
            <a:r>
              <a:rPr lang="en-US" dirty="0" smtClean="0">
                <a:solidFill>
                  <a:srgbClr val="00B050"/>
                </a:solidFill>
              </a:rPr>
              <a:t>]</a:t>
            </a:r>
          </a:p>
          <a:p>
            <a:pPr lvl="1"/>
            <a:r>
              <a:rPr lang="en-US" dirty="0" smtClean="0">
                <a:solidFill>
                  <a:srgbClr val="00B050"/>
                </a:solidFill>
              </a:rPr>
              <a:t>Break [30 min]</a:t>
            </a:r>
            <a:endParaRPr lang="en-US" dirty="0">
              <a:solidFill>
                <a:srgbClr val="00B050"/>
              </a:solidFill>
            </a:endParaRPr>
          </a:p>
          <a:p>
            <a:pPr lvl="1"/>
            <a:r>
              <a:rPr lang="en-US" b="1" dirty="0" smtClean="0">
                <a:solidFill>
                  <a:srgbClr val="7030A0"/>
                </a:solidFill>
              </a:rPr>
              <a:t>Weighting </a:t>
            </a:r>
            <a:r>
              <a:rPr lang="en-US" b="1" dirty="0">
                <a:solidFill>
                  <a:srgbClr val="7030A0"/>
                </a:solidFill>
              </a:rPr>
              <a:t>Query Words [90 min</a:t>
            </a:r>
            <a:r>
              <a:rPr lang="en-US" b="1" dirty="0" smtClean="0">
                <a:solidFill>
                  <a:srgbClr val="7030A0"/>
                </a:solidFill>
              </a:rPr>
              <a:t>]</a:t>
            </a:r>
          </a:p>
          <a:p>
            <a:pPr lvl="1"/>
            <a:r>
              <a:rPr lang="en-US" dirty="0" smtClean="0"/>
              <a:t>Lunch Break [90 </a:t>
            </a:r>
            <a:r>
              <a:rPr lang="en-US" dirty="0"/>
              <a:t>min</a:t>
            </a:r>
            <a:r>
              <a:rPr lang="en-US" dirty="0" smtClean="0"/>
              <a:t>]</a:t>
            </a:r>
          </a:p>
          <a:p>
            <a:pPr lvl="1"/>
            <a:r>
              <a:rPr lang="en-US" dirty="0"/>
              <a:t>Query Expansion by Including Related Concepts [20 min]</a:t>
            </a:r>
          </a:p>
          <a:p>
            <a:pPr lvl="1"/>
            <a:r>
              <a:rPr lang="en-US" dirty="0"/>
              <a:t>Query Reformulation [30 min]</a:t>
            </a:r>
          </a:p>
          <a:p>
            <a:pPr lvl="1"/>
            <a:r>
              <a:rPr lang="en-US" dirty="0"/>
              <a:t>Query Segmentation [40 min]</a:t>
            </a:r>
          </a:p>
          <a:p>
            <a:pPr lvl="1"/>
            <a:r>
              <a:rPr lang="en-US" dirty="0"/>
              <a:t>Break [30 min]</a:t>
            </a:r>
          </a:p>
          <a:p>
            <a:pPr lvl="1"/>
            <a:r>
              <a:rPr lang="en-US" dirty="0"/>
              <a:t>Query-Dependent Learning to Rank [40 min]</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8949453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Weighting</a:t>
            </a:r>
            <a:endParaRPr lang="en-US" dirty="0"/>
          </a:p>
        </p:txBody>
      </p:sp>
      <p:sp>
        <p:nvSpPr>
          <p:cNvPr id="3" name="Content Placeholder 2"/>
          <p:cNvSpPr>
            <a:spLocks noGrp="1"/>
          </p:cNvSpPr>
          <p:nvPr>
            <p:ph idx="13"/>
          </p:nvPr>
        </p:nvSpPr>
        <p:spPr>
          <a:xfrm>
            <a:off x="457200" y="1371600"/>
            <a:ext cx="8229600" cy="4876800"/>
          </a:xfrm>
        </p:spPr>
        <p:txBody>
          <a:bodyPr>
            <a:normAutofit fontScale="92500" lnSpcReduction="10000"/>
          </a:bodyPr>
          <a:lstStyle/>
          <a:p>
            <a:r>
              <a:rPr lang="en-US" dirty="0" smtClean="0"/>
              <a:t>Given a verbose query we thus far examined</a:t>
            </a:r>
          </a:p>
          <a:p>
            <a:pPr lvl="1"/>
            <a:r>
              <a:rPr lang="en-US" dirty="0" smtClean="0"/>
              <a:t>Selecting a sub-query</a:t>
            </a:r>
          </a:p>
          <a:p>
            <a:pPr lvl="1"/>
            <a:r>
              <a:rPr lang="en-US" dirty="0" smtClean="0"/>
              <a:t>Selecting multiple weighted sub-queries</a:t>
            </a:r>
          </a:p>
          <a:p>
            <a:r>
              <a:rPr lang="en-US" dirty="0" smtClean="0"/>
              <a:t>Rather than making a binary decision per term, query weighting assigns a weight to each query word or phrase</a:t>
            </a:r>
          </a:p>
          <a:p>
            <a:pPr lvl="1"/>
            <a:r>
              <a:rPr lang="en-US" dirty="0" smtClean="0"/>
              <a:t>Assigns higher weights to terms / phrases that are more likely to retrieve relevant documents</a:t>
            </a:r>
          </a:p>
          <a:p>
            <a:r>
              <a:rPr lang="en-US" dirty="0" smtClean="0"/>
              <a:t>Relevance feedback involves weighting terms but it involves user interaction. Query weighting will not involve any user interaction.</a:t>
            </a:r>
            <a:endParaRPr lang="en-US" dirty="0"/>
          </a:p>
        </p:txBody>
      </p:sp>
    </p:spTree>
    <p:extLst>
      <p:ext uri="{BB962C8B-B14F-4D97-AF65-F5344CB8AC3E}">
        <p14:creationId xmlns:p14="http://schemas.microsoft.com/office/powerpoint/2010/main" val="5711924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just IDF?</a:t>
            </a:r>
            <a:endParaRPr lang="en-US" dirty="0"/>
          </a:p>
        </p:txBody>
      </p:sp>
      <p:sp>
        <p:nvSpPr>
          <p:cNvPr id="3" name="Content Placeholder 2"/>
          <p:cNvSpPr>
            <a:spLocks noGrp="1"/>
          </p:cNvSpPr>
          <p:nvPr>
            <p:ph idx="13"/>
          </p:nvPr>
        </p:nvSpPr>
        <p:spPr>
          <a:xfrm>
            <a:off x="457200" y="1371601"/>
            <a:ext cx="8229600" cy="685800"/>
          </a:xfrm>
        </p:spPr>
        <p:txBody>
          <a:bodyPr/>
          <a:lstStyle/>
          <a:p>
            <a:r>
              <a:rPr lang="en-US" dirty="0" smtClean="0"/>
              <a:t>Term weighting is context sensitive</a:t>
            </a:r>
            <a:endParaRPr lang="en-US" dirty="0"/>
          </a:p>
        </p:txBody>
      </p:sp>
      <p:grpSp>
        <p:nvGrpSpPr>
          <p:cNvPr id="7" name="Group 6"/>
          <p:cNvGrpSpPr/>
          <p:nvPr/>
        </p:nvGrpSpPr>
        <p:grpSpPr>
          <a:xfrm>
            <a:off x="152400" y="1981200"/>
            <a:ext cx="8686802" cy="3039986"/>
            <a:chOff x="152398" y="3360814"/>
            <a:chExt cx="8686802" cy="3039986"/>
          </a:xfrm>
        </p:grpSpPr>
        <p:pic>
          <p:nvPicPr>
            <p:cNvPr id="8" name="Picture 7"/>
            <p:cNvPicPr>
              <a:picLocks noChangeAspect="1"/>
            </p:cNvPicPr>
            <p:nvPr/>
          </p:nvPicPr>
          <p:blipFill>
            <a:blip r:embed="rId2" cstate="print"/>
            <a:stretch>
              <a:fillRect/>
            </a:stretch>
          </p:blipFill>
          <p:spPr>
            <a:xfrm>
              <a:off x="152398" y="3360814"/>
              <a:ext cx="8686802" cy="3039986"/>
            </a:xfrm>
            <a:prstGeom prst="rect">
              <a:avLst/>
            </a:prstGeom>
          </p:spPr>
        </p:pic>
        <p:sp>
          <p:nvSpPr>
            <p:cNvPr id="9" name="Rectangle 8"/>
            <p:cNvSpPr/>
            <p:nvPr/>
          </p:nvSpPr>
          <p:spPr>
            <a:xfrm>
              <a:off x="5513832" y="5751611"/>
              <a:ext cx="990600"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2000" i="1" dirty="0" smtClean="0">
                  <a:solidFill>
                    <a:schemeClr val="tx1"/>
                  </a:solidFill>
                </a:rPr>
                <a:t>ailments</a:t>
              </a:r>
              <a:endParaRPr lang="en-US" sz="2000" i="1" dirty="0">
                <a:solidFill>
                  <a:schemeClr val="tx1"/>
                </a:solidFill>
              </a:endParaRPr>
            </a:p>
          </p:txBody>
        </p:sp>
      </p:grpSp>
    </p:spTree>
    <p:extLst>
      <p:ext uri="{BB962C8B-B14F-4D97-AF65-F5344CB8AC3E}">
        <p14:creationId xmlns:p14="http://schemas.microsoft.com/office/powerpoint/2010/main" val="34944315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just IDF?</a:t>
            </a:r>
            <a:endParaRPr lang="en-US" dirty="0"/>
          </a:p>
        </p:txBody>
      </p:sp>
      <p:sp>
        <p:nvSpPr>
          <p:cNvPr id="3" name="Content Placeholder 2"/>
          <p:cNvSpPr>
            <a:spLocks noGrp="1"/>
          </p:cNvSpPr>
          <p:nvPr>
            <p:ph idx="13"/>
          </p:nvPr>
        </p:nvSpPr>
        <p:spPr>
          <a:xfrm>
            <a:off x="457200" y="1371601"/>
            <a:ext cx="8229600" cy="685800"/>
          </a:xfrm>
        </p:spPr>
        <p:txBody>
          <a:bodyPr/>
          <a:lstStyle/>
          <a:p>
            <a:r>
              <a:rPr lang="en-US" dirty="0" smtClean="0"/>
              <a:t>And does not always correspond to intuition</a:t>
            </a:r>
            <a:endParaRPr lang="en-US" dirty="0"/>
          </a:p>
        </p:txBody>
      </p:sp>
      <p:graphicFrame>
        <p:nvGraphicFramePr>
          <p:cNvPr id="10" name="Table 9"/>
          <p:cNvGraphicFramePr>
            <a:graphicFrameLocks noGrp="1"/>
          </p:cNvGraphicFramePr>
          <p:nvPr/>
        </p:nvGraphicFramePr>
        <p:xfrm>
          <a:off x="1447800" y="2590800"/>
          <a:ext cx="5400101" cy="3771900"/>
        </p:xfrm>
        <a:graphic>
          <a:graphicData uri="http://schemas.openxmlformats.org/drawingml/2006/table">
            <a:tbl>
              <a:tblPr firstRow="1" bandRow="1">
                <a:tableStyleId>{5C22544A-7EE6-4342-B048-85BDC9FD1C3A}</a:tableStyleId>
              </a:tblPr>
              <a:tblGrid>
                <a:gridCol w="2089658"/>
                <a:gridCol w="626070"/>
                <a:gridCol w="1141333"/>
                <a:gridCol w="636453"/>
                <a:gridCol w="906587"/>
              </a:tblGrid>
              <a:tr h="419100">
                <a:tc>
                  <a:txBody>
                    <a:bodyPr/>
                    <a:lstStyle/>
                    <a:p>
                      <a:pPr algn="ctr"/>
                      <a:r>
                        <a:rPr lang="en-US" sz="1600" dirty="0" smtClean="0"/>
                        <a:t>Concept</a:t>
                      </a:r>
                      <a:endParaRPr lang="en-US" sz="1600" dirty="0"/>
                    </a:p>
                  </a:txBody>
                  <a:tcPr/>
                </a:tc>
                <a:tc gridSpan="3">
                  <a:txBody>
                    <a:bodyPr/>
                    <a:lstStyle/>
                    <a:p>
                      <a:pPr algn="ctr"/>
                      <a:r>
                        <a:rPr lang="en-US" sz="1600" dirty="0" smtClean="0"/>
                        <a:t>Importance Features</a:t>
                      </a:r>
                      <a:endParaRPr lang="en-US" sz="1600" dirty="0"/>
                    </a:p>
                  </a:txBody>
                  <a:tcPr/>
                </a:tc>
                <a:tc hMerge="1">
                  <a:txBody>
                    <a:bodyPr/>
                    <a:lstStyle/>
                    <a:p>
                      <a:endParaRPr lang="en-US"/>
                    </a:p>
                  </a:txBody>
                  <a:tcPr/>
                </a:tc>
                <a:tc hMerge="1">
                  <a:txBody>
                    <a:bodyPr/>
                    <a:lstStyle/>
                    <a:p>
                      <a:pPr algn="ctr"/>
                      <a:endParaRPr lang="en-US" sz="1600" dirty="0"/>
                    </a:p>
                  </a:txBody>
                  <a:tcPr/>
                </a:tc>
                <a:tc>
                  <a:txBody>
                    <a:bodyPr/>
                    <a:lstStyle/>
                    <a:p>
                      <a:pPr algn="ctr"/>
                      <a:r>
                        <a:rPr lang="en-US" sz="1600" dirty="0" smtClean="0"/>
                        <a:t>Weight</a:t>
                      </a:r>
                      <a:endParaRPr lang="en-US" sz="1600" dirty="0"/>
                    </a:p>
                  </a:txBody>
                  <a:tcPr/>
                </a:tc>
              </a:tr>
              <a:tr h="419100">
                <a:tc>
                  <a:txBody>
                    <a:bodyPr/>
                    <a:lstStyle/>
                    <a:p>
                      <a:pPr algn="ctr"/>
                      <a:endParaRPr lang="en-US" sz="1600" dirty="0"/>
                    </a:p>
                  </a:txBody>
                  <a:tcPr/>
                </a:tc>
                <a:tc>
                  <a:txBody>
                    <a:bodyPr/>
                    <a:lstStyle/>
                    <a:p>
                      <a:pPr algn="ctr"/>
                      <a:r>
                        <a:rPr lang="en-US" sz="1600" b="1" dirty="0" smtClean="0"/>
                        <a:t>TF</a:t>
                      </a:r>
                      <a:endParaRPr lang="en-US" sz="1600" b="1" dirty="0"/>
                    </a:p>
                  </a:txBody>
                  <a:tcPr/>
                </a:tc>
                <a:tc>
                  <a:txBody>
                    <a:bodyPr/>
                    <a:lstStyle/>
                    <a:p>
                      <a:pPr algn="ctr"/>
                      <a:r>
                        <a:rPr lang="en-US" sz="1600" b="1" dirty="0" smtClean="0"/>
                        <a:t>…</a:t>
                      </a:r>
                      <a:endParaRPr lang="en-US" sz="1600" b="1" dirty="0"/>
                    </a:p>
                  </a:txBody>
                  <a:tcPr/>
                </a:tc>
                <a:tc>
                  <a:txBody>
                    <a:bodyPr/>
                    <a:lstStyle/>
                    <a:p>
                      <a:pPr algn="ctr"/>
                      <a:r>
                        <a:rPr lang="en-US" sz="1600" b="1" dirty="0" smtClean="0"/>
                        <a:t>DF</a:t>
                      </a:r>
                      <a:endParaRPr lang="en-US" sz="1600" b="1" dirty="0"/>
                    </a:p>
                  </a:txBody>
                  <a:tcPr/>
                </a:tc>
                <a:tc>
                  <a:txBody>
                    <a:bodyPr/>
                    <a:lstStyle/>
                    <a:p>
                      <a:pPr algn="ctr"/>
                      <a:endParaRPr lang="en-US" sz="1600" dirty="0"/>
                    </a:p>
                  </a:txBody>
                  <a:tcPr/>
                </a:tc>
              </a:tr>
              <a:tr h="419100">
                <a:tc>
                  <a:txBody>
                    <a:bodyPr/>
                    <a:lstStyle/>
                    <a:p>
                      <a:pPr algn="ctr"/>
                      <a:r>
                        <a:rPr lang="en-US" sz="1800" dirty="0" smtClean="0"/>
                        <a:t>civil</a:t>
                      </a:r>
                      <a:endParaRPr lang="en-US" sz="1800" dirty="0"/>
                    </a:p>
                  </a:txBody>
                  <a:tcPr/>
                </a:tc>
                <a:tc>
                  <a:txBody>
                    <a:bodyPr/>
                    <a:lstStyle/>
                    <a:p>
                      <a:pPr algn="ctr"/>
                      <a:r>
                        <a:rPr lang="en-US" sz="1800" dirty="0" smtClean="0"/>
                        <a:t>16.9</a:t>
                      </a:r>
                      <a:endParaRPr lang="en-US" sz="1800" dirty="0"/>
                    </a:p>
                  </a:txBody>
                  <a:tcPr/>
                </a:tc>
                <a:tc>
                  <a:txBody>
                    <a:bodyPr/>
                    <a:lstStyle/>
                    <a:p>
                      <a:pPr algn="ctr"/>
                      <a:endParaRPr lang="en-US" sz="1800" dirty="0"/>
                    </a:p>
                  </a:txBody>
                  <a:tcPr/>
                </a:tc>
                <a:tc>
                  <a:txBody>
                    <a:bodyPr/>
                    <a:lstStyle/>
                    <a:p>
                      <a:pPr algn="ctr"/>
                      <a:r>
                        <a:rPr lang="en-US" sz="1800" dirty="0" smtClean="0"/>
                        <a:t>14.1</a:t>
                      </a:r>
                      <a:endParaRPr lang="en-US" sz="1800" dirty="0"/>
                    </a:p>
                  </a:txBody>
                  <a:tcPr/>
                </a:tc>
                <a:tc>
                  <a:txBody>
                    <a:bodyPr/>
                    <a:lstStyle/>
                    <a:p>
                      <a:pPr algn="ctr"/>
                      <a:r>
                        <a:rPr lang="en-US" sz="1800" i="1" u="sng" dirty="0" smtClean="0"/>
                        <a:t>0.0619</a:t>
                      </a:r>
                      <a:endParaRPr lang="en-US" sz="1800" i="1" u="sng" dirty="0"/>
                    </a:p>
                  </a:txBody>
                  <a:tcPr/>
                </a:tc>
              </a:tr>
              <a:tr h="419100">
                <a:tc>
                  <a:txBody>
                    <a:bodyPr/>
                    <a:lstStyle/>
                    <a:p>
                      <a:pPr algn="ctr"/>
                      <a:r>
                        <a:rPr lang="en-US" sz="1800" b="0" dirty="0" smtClean="0"/>
                        <a:t>war</a:t>
                      </a:r>
                      <a:endParaRPr lang="en-US" sz="1800" b="0" dirty="0"/>
                    </a:p>
                  </a:txBody>
                  <a:tcPr/>
                </a:tc>
                <a:tc>
                  <a:txBody>
                    <a:bodyPr/>
                    <a:lstStyle/>
                    <a:p>
                      <a:pPr algn="ctr"/>
                      <a:r>
                        <a:rPr lang="en-US" sz="1800" b="0" dirty="0" smtClean="0"/>
                        <a:t>17.9</a:t>
                      </a:r>
                      <a:endParaRPr lang="en-US" sz="1800" b="0" dirty="0"/>
                    </a:p>
                  </a:txBody>
                  <a:tcPr/>
                </a:tc>
                <a:tc>
                  <a:txBody>
                    <a:bodyPr/>
                    <a:lstStyle/>
                    <a:p>
                      <a:pPr algn="ctr"/>
                      <a:endParaRPr lang="en-US" sz="1800" b="0" dirty="0"/>
                    </a:p>
                  </a:txBody>
                  <a:tcPr/>
                </a:tc>
                <a:tc>
                  <a:txBody>
                    <a:bodyPr/>
                    <a:lstStyle/>
                    <a:p>
                      <a:pPr algn="ctr"/>
                      <a:r>
                        <a:rPr lang="en-US" sz="1800" b="0" dirty="0" smtClean="0"/>
                        <a:t>12.8</a:t>
                      </a:r>
                      <a:endParaRPr lang="en-US" sz="1800" b="0" dirty="0"/>
                    </a:p>
                  </a:txBody>
                  <a:tcPr/>
                </a:tc>
                <a:tc>
                  <a:txBody>
                    <a:bodyPr/>
                    <a:lstStyle/>
                    <a:p>
                      <a:pPr algn="ctr"/>
                      <a:r>
                        <a:rPr lang="en-US" sz="1800" b="0" i="1" u="sng" dirty="0" smtClean="0"/>
                        <a:t>0.1947</a:t>
                      </a:r>
                      <a:endParaRPr lang="en-US" sz="1800" b="0" i="1" u="sng" dirty="0"/>
                    </a:p>
                  </a:txBody>
                  <a:tcPr/>
                </a:tc>
              </a:tr>
              <a:tr h="419100">
                <a:tc>
                  <a:txBody>
                    <a:bodyPr/>
                    <a:lstStyle/>
                    <a:p>
                      <a:pPr algn="ctr"/>
                      <a:r>
                        <a:rPr lang="en-US" sz="1800" b="0" dirty="0" smtClean="0"/>
                        <a:t>battle</a:t>
                      </a:r>
                      <a:endParaRPr lang="en-US" sz="1800" b="0" dirty="0"/>
                    </a:p>
                  </a:txBody>
                  <a:tcPr/>
                </a:tc>
                <a:tc>
                  <a:txBody>
                    <a:bodyPr/>
                    <a:lstStyle/>
                    <a:p>
                      <a:pPr algn="ctr"/>
                      <a:r>
                        <a:rPr lang="en-US" sz="1800" b="0" dirty="0" smtClean="0"/>
                        <a:t>16.6</a:t>
                      </a:r>
                      <a:endParaRPr lang="en-US" sz="1800" b="0" dirty="0"/>
                    </a:p>
                  </a:txBody>
                  <a:tcPr/>
                </a:tc>
                <a:tc>
                  <a:txBody>
                    <a:bodyPr/>
                    <a:lstStyle/>
                    <a:p>
                      <a:pPr algn="ctr"/>
                      <a:endParaRPr lang="en-US" sz="1800" b="0" dirty="0"/>
                    </a:p>
                  </a:txBody>
                  <a:tcPr/>
                </a:tc>
                <a:tc>
                  <a:txBody>
                    <a:bodyPr/>
                    <a:lstStyle/>
                    <a:p>
                      <a:pPr algn="ctr"/>
                      <a:r>
                        <a:rPr lang="en-US" sz="1800" b="0" dirty="0" smtClean="0"/>
                        <a:t>12.6</a:t>
                      </a:r>
                      <a:endParaRPr lang="en-US" sz="1800" b="0" dirty="0"/>
                    </a:p>
                  </a:txBody>
                  <a:tcPr/>
                </a:tc>
                <a:tc>
                  <a:txBody>
                    <a:bodyPr/>
                    <a:lstStyle/>
                    <a:p>
                      <a:pPr algn="ctr"/>
                      <a:r>
                        <a:rPr lang="en-US" sz="1800" b="0" i="1" u="sng" dirty="0" smtClean="0"/>
                        <a:t>0.0913</a:t>
                      </a:r>
                      <a:endParaRPr lang="en-US" sz="1800" b="0" i="1" u="sng" dirty="0"/>
                    </a:p>
                  </a:txBody>
                  <a:tcPr/>
                </a:tc>
              </a:tr>
              <a:tr h="419100">
                <a:tc>
                  <a:txBody>
                    <a:bodyPr/>
                    <a:lstStyle/>
                    <a:p>
                      <a:pPr algn="ctr"/>
                      <a:r>
                        <a:rPr lang="en-US" sz="1800" b="0" dirty="0" smtClean="0"/>
                        <a:t>reenactments</a:t>
                      </a:r>
                      <a:endParaRPr lang="en-US" sz="1800" b="0" dirty="0"/>
                    </a:p>
                  </a:txBody>
                  <a:tcPr>
                    <a:lnB w="12700" cap="flat" cmpd="sng" algn="ctr">
                      <a:solidFill>
                        <a:schemeClr val="tx1"/>
                      </a:solidFill>
                      <a:prstDash val="solid"/>
                      <a:round/>
                      <a:headEnd type="none" w="med" len="med"/>
                      <a:tailEnd type="none" w="med" len="med"/>
                    </a:lnB>
                  </a:tcPr>
                </a:tc>
                <a:tc>
                  <a:txBody>
                    <a:bodyPr/>
                    <a:lstStyle/>
                    <a:p>
                      <a:pPr algn="ctr"/>
                      <a:r>
                        <a:rPr lang="en-US" sz="1800" b="0" dirty="0" smtClean="0"/>
                        <a:t>10.8</a:t>
                      </a:r>
                      <a:endParaRPr lang="en-US" sz="1800" b="0" dirty="0"/>
                    </a:p>
                  </a:txBody>
                  <a:tcPr>
                    <a:lnB w="12700" cap="flat" cmpd="sng" algn="ctr">
                      <a:solidFill>
                        <a:schemeClr val="tx1"/>
                      </a:solidFill>
                      <a:prstDash val="solid"/>
                      <a:round/>
                      <a:headEnd type="none" w="med" len="med"/>
                      <a:tailEnd type="none" w="med" len="med"/>
                    </a:lnB>
                  </a:tcPr>
                </a:tc>
                <a:tc>
                  <a:txBody>
                    <a:bodyPr/>
                    <a:lstStyle/>
                    <a:p>
                      <a:pPr algn="ctr"/>
                      <a:endParaRPr lang="en-US" sz="1800" b="0" dirty="0"/>
                    </a:p>
                  </a:txBody>
                  <a:tcPr>
                    <a:lnB w="12700" cap="flat" cmpd="sng" algn="ctr">
                      <a:solidFill>
                        <a:schemeClr val="tx1"/>
                      </a:solidFill>
                      <a:prstDash val="solid"/>
                      <a:round/>
                      <a:headEnd type="none" w="med" len="med"/>
                      <a:tailEnd type="none" w="med" len="med"/>
                    </a:lnB>
                  </a:tcPr>
                </a:tc>
                <a:tc>
                  <a:txBody>
                    <a:bodyPr/>
                    <a:lstStyle/>
                    <a:p>
                      <a:pPr algn="ctr"/>
                      <a:r>
                        <a:rPr lang="en-US" sz="1800" b="0" dirty="0" smtClean="0"/>
                        <a:t>9.7</a:t>
                      </a:r>
                      <a:endParaRPr lang="en-US" sz="1800" b="0" dirty="0"/>
                    </a:p>
                  </a:txBody>
                  <a:tcPr>
                    <a:lnB w="12700" cap="flat" cmpd="sng" algn="ctr">
                      <a:solidFill>
                        <a:schemeClr val="tx1"/>
                      </a:solidFill>
                      <a:prstDash val="solid"/>
                      <a:round/>
                      <a:headEnd type="none" w="med" len="med"/>
                      <a:tailEnd type="none" w="med" len="med"/>
                    </a:lnB>
                  </a:tcPr>
                </a:tc>
                <a:tc>
                  <a:txBody>
                    <a:bodyPr/>
                    <a:lstStyle/>
                    <a:p>
                      <a:pPr algn="ctr"/>
                      <a:r>
                        <a:rPr lang="en-US" sz="1800" b="0" i="1" u="sng" dirty="0" smtClean="0"/>
                        <a:t>0.3487</a:t>
                      </a:r>
                      <a:endParaRPr lang="en-US" sz="1800" b="0" i="1" u="sng" dirty="0"/>
                    </a:p>
                  </a:txBody>
                  <a:tcPr>
                    <a:lnB w="12700" cap="flat" cmpd="sng" algn="ctr">
                      <a:solidFill>
                        <a:schemeClr val="tx1"/>
                      </a:solidFill>
                      <a:prstDash val="solid"/>
                      <a:round/>
                      <a:headEnd type="none" w="med" len="med"/>
                      <a:tailEnd type="none" w="med" len="med"/>
                    </a:lnB>
                  </a:tcPr>
                </a:tc>
              </a:tr>
              <a:tr h="419100">
                <a:tc>
                  <a:txBody>
                    <a:bodyPr/>
                    <a:lstStyle/>
                    <a:p>
                      <a:pPr algn="ctr"/>
                      <a:r>
                        <a:rPr lang="en-US" sz="1800" dirty="0" smtClean="0"/>
                        <a:t>civil</a:t>
                      </a:r>
                      <a:r>
                        <a:rPr lang="en-US" sz="1800" baseline="0" dirty="0" smtClean="0"/>
                        <a:t> war</a:t>
                      </a:r>
                      <a:endParaRPr lang="en-US" sz="1800" dirty="0"/>
                    </a:p>
                  </a:txBody>
                  <a:tcPr>
                    <a:lnT w="12700" cap="flat" cmpd="sng" algn="ctr">
                      <a:solidFill>
                        <a:schemeClr val="tx1"/>
                      </a:solidFill>
                      <a:prstDash val="solid"/>
                      <a:round/>
                      <a:headEnd type="none" w="med" len="med"/>
                      <a:tailEnd type="none" w="med" len="med"/>
                    </a:lnT>
                  </a:tcPr>
                </a:tc>
                <a:tc>
                  <a:txBody>
                    <a:bodyPr/>
                    <a:lstStyle/>
                    <a:p>
                      <a:pPr algn="ctr"/>
                      <a:r>
                        <a:rPr lang="en-US" sz="1800" dirty="0" smtClean="0"/>
                        <a:t>14.5</a:t>
                      </a:r>
                      <a:endParaRPr lang="en-US" sz="1800" dirty="0"/>
                    </a:p>
                  </a:txBody>
                  <a:tcPr>
                    <a:lnT w="12700" cap="flat" cmpd="sng" algn="ctr">
                      <a:solidFill>
                        <a:schemeClr val="tx1"/>
                      </a:solidFill>
                      <a:prstDash val="solid"/>
                      <a:round/>
                      <a:headEnd type="none" w="med" len="med"/>
                      <a:tailEnd type="none" w="med" len="med"/>
                    </a:lnT>
                  </a:tcPr>
                </a:tc>
                <a:tc>
                  <a:txBody>
                    <a:bodyPr/>
                    <a:lstStyle/>
                    <a:p>
                      <a:pPr algn="ctr"/>
                      <a:endParaRPr lang="en-US" sz="1800" dirty="0"/>
                    </a:p>
                  </a:txBody>
                  <a:tcPr>
                    <a:lnT w="12700" cap="flat" cmpd="sng" algn="ctr">
                      <a:solidFill>
                        <a:schemeClr val="tx1"/>
                      </a:solidFill>
                      <a:prstDash val="solid"/>
                      <a:round/>
                      <a:headEnd type="none" w="med" len="med"/>
                      <a:tailEnd type="none" w="med" len="med"/>
                    </a:lnT>
                  </a:tcPr>
                </a:tc>
                <a:tc>
                  <a:txBody>
                    <a:bodyPr/>
                    <a:lstStyle/>
                    <a:p>
                      <a:pPr algn="ctr"/>
                      <a:r>
                        <a:rPr lang="en-US" sz="1800" dirty="0" smtClean="0"/>
                        <a:t>10.8</a:t>
                      </a:r>
                      <a:endParaRPr lang="en-US" sz="1800" dirty="0"/>
                    </a:p>
                  </a:txBody>
                  <a:tcPr>
                    <a:lnT w="12700" cap="flat" cmpd="sng" algn="ctr">
                      <a:solidFill>
                        <a:schemeClr val="tx1"/>
                      </a:solidFill>
                      <a:prstDash val="solid"/>
                      <a:round/>
                      <a:headEnd type="none" w="med" len="med"/>
                      <a:tailEnd type="none" w="med" len="med"/>
                    </a:lnT>
                  </a:tcPr>
                </a:tc>
                <a:tc>
                  <a:txBody>
                    <a:bodyPr/>
                    <a:lstStyle/>
                    <a:p>
                      <a:pPr algn="ctr"/>
                      <a:r>
                        <a:rPr lang="en-US" sz="1800" i="1" u="sng" dirty="0" smtClean="0"/>
                        <a:t>0.1959</a:t>
                      </a:r>
                      <a:endParaRPr lang="en-US" sz="1800" i="1" u="sng" dirty="0"/>
                    </a:p>
                  </a:txBody>
                  <a:tcPr>
                    <a:lnT w="12700" cap="flat" cmpd="sng" algn="ctr">
                      <a:solidFill>
                        <a:schemeClr val="tx1"/>
                      </a:solidFill>
                      <a:prstDash val="solid"/>
                      <a:round/>
                      <a:headEnd type="none" w="med" len="med"/>
                      <a:tailEnd type="none" w="med" len="med"/>
                    </a:lnT>
                  </a:tcPr>
                </a:tc>
              </a:tr>
              <a:tr h="419100">
                <a:tc>
                  <a:txBody>
                    <a:bodyPr/>
                    <a:lstStyle/>
                    <a:p>
                      <a:pPr algn="ctr"/>
                      <a:r>
                        <a:rPr lang="en-US" sz="1800" b="0" dirty="0" smtClean="0"/>
                        <a:t>war battle</a:t>
                      </a:r>
                      <a:endParaRPr lang="en-US" sz="1800" b="0" dirty="0"/>
                    </a:p>
                  </a:txBody>
                  <a:tcPr/>
                </a:tc>
                <a:tc>
                  <a:txBody>
                    <a:bodyPr/>
                    <a:lstStyle/>
                    <a:p>
                      <a:pPr algn="ctr"/>
                      <a:r>
                        <a:rPr lang="en-US" sz="1800" b="0" dirty="0" smtClean="0"/>
                        <a:t>9.5</a:t>
                      </a:r>
                      <a:endParaRPr lang="en-US" sz="1800" b="0" dirty="0"/>
                    </a:p>
                  </a:txBody>
                  <a:tcPr/>
                </a:tc>
                <a:tc>
                  <a:txBody>
                    <a:bodyPr/>
                    <a:lstStyle/>
                    <a:p>
                      <a:pPr algn="ctr"/>
                      <a:endParaRPr lang="en-US" sz="1800" b="0" dirty="0"/>
                    </a:p>
                  </a:txBody>
                  <a:tcPr/>
                </a:tc>
                <a:tc>
                  <a:txBody>
                    <a:bodyPr/>
                    <a:lstStyle/>
                    <a:p>
                      <a:pPr algn="ctr"/>
                      <a:r>
                        <a:rPr lang="en-US" sz="1800" b="0" dirty="0" smtClean="0"/>
                        <a:t>7.4</a:t>
                      </a:r>
                      <a:endParaRPr lang="en-US" sz="1800" b="0" dirty="0"/>
                    </a:p>
                  </a:txBody>
                  <a:tcPr/>
                </a:tc>
                <a:tc>
                  <a:txBody>
                    <a:bodyPr/>
                    <a:lstStyle/>
                    <a:p>
                      <a:pPr algn="ctr"/>
                      <a:r>
                        <a:rPr lang="en-US" sz="1800" b="0" i="1" u="sng" dirty="0" smtClean="0"/>
                        <a:t>0.2458</a:t>
                      </a:r>
                      <a:endParaRPr lang="en-US" sz="1800" b="0" i="1" u="sng" dirty="0"/>
                    </a:p>
                  </a:txBody>
                  <a:tcPr/>
                </a:tc>
              </a:tr>
              <a:tr h="419100">
                <a:tc>
                  <a:txBody>
                    <a:bodyPr/>
                    <a:lstStyle/>
                    <a:p>
                      <a:pPr algn="ctr"/>
                      <a:r>
                        <a:rPr lang="en-US" sz="1800" dirty="0" smtClean="0"/>
                        <a:t>battle</a:t>
                      </a:r>
                      <a:r>
                        <a:rPr lang="en-US" sz="1800" baseline="0" dirty="0" smtClean="0"/>
                        <a:t> reenactments</a:t>
                      </a:r>
                      <a:endParaRPr lang="en-US" sz="1800" dirty="0"/>
                    </a:p>
                  </a:txBody>
                  <a:tcPr/>
                </a:tc>
                <a:tc>
                  <a:txBody>
                    <a:bodyPr/>
                    <a:lstStyle/>
                    <a:p>
                      <a:pPr algn="ctr"/>
                      <a:r>
                        <a:rPr lang="en-US" sz="1800" dirty="0" smtClean="0"/>
                        <a:t>7.6</a:t>
                      </a:r>
                      <a:endParaRPr lang="en-US" sz="1800" dirty="0"/>
                    </a:p>
                  </a:txBody>
                  <a:tcPr/>
                </a:tc>
                <a:tc>
                  <a:txBody>
                    <a:bodyPr/>
                    <a:lstStyle/>
                    <a:p>
                      <a:pPr algn="ctr"/>
                      <a:endParaRPr lang="en-US" sz="1800" dirty="0"/>
                    </a:p>
                  </a:txBody>
                  <a:tcPr/>
                </a:tc>
                <a:tc>
                  <a:txBody>
                    <a:bodyPr/>
                    <a:lstStyle/>
                    <a:p>
                      <a:pPr algn="ctr"/>
                      <a:r>
                        <a:rPr lang="en-US" sz="1800" dirty="0" smtClean="0"/>
                        <a:t>4.7</a:t>
                      </a:r>
                      <a:endParaRPr lang="en-US" sz="1800" dirty="0"/>
                    </a:p>
                  </a:txBody>
                  <a:tcPr/>
                </a:tc>
                <a:tc>
                  <a:txBody>
                    <a:bodyPr/>
                    <a:lstStyle/>
                    <a:p>
                      <a:pPr algn="ctr"/>
                      <a:r>
                        <a:rPr lang="en-US" sz="1800" i="1" u="sng" dirty="0" smtClean="0"/>
                        <a:t>0.0540</a:t>
                      </a:r>
                      <a:endParaRPr lang="en-US" sz="1800" i="1" u="sng" dirty="0"/>
                    </a:p>
                  </a:txBody>
                  <a:tcPr/>
                </a:tc>
              </a:tr>
            </a:tbl>
          </a:graphicData>
        </a:graphic>
      </p:graphicFrame>
      <p:sp>
        <p:nvSpPr>
          <p:cNvPr id="11" name="TextBox 10"/>
          <p:cNvSpPr txBox="1"/>
          <p:nvPr/>
        </p:nvSpPr>
        <p:spPr>
          <a:xfrm>
            <a:off x="1447800" y="2057400"/>
            <a:ext cx="4268669" cy="40011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2000" b="1" u="sng" dirty="0" smtClean="0"/>
              <a:t>Query</a:t>
            </a:r>
            <a:r>
              <a:rPr lang="en-US" sz="2000" b="1" dirty="0" smtClean="0"/>
              <a:t>  “civil war battle reenactments”</a:t>
            </a:r>
            <a:endParaRPr lang="en-US" sz="2000" b="1" dirty="0"/>
          </a:p>
        </p:txBody>
      </p:sp>
    </p:spTree>
    <p:extLst>
      <p:ext uri="{BB962C8B-B14F-4D97-AF65-F5344CB8AC3E}">
        <p14:creationId xmlns:p14="http://schemas.microsoft.com/office/powerpoint/2010/main" val="2098118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Fixed-Point Method</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70000" lnSpcReduction="20000"/>
              </a:bodyPr>
              <a:lstStyle/>
              <a:p>
                <a:r>
                  <a:rPr lang="en-US" dirty="0" smtClean="0"/>
                  <a:t>Iteratively estimate which terms are most central to the query</a:t>
                </a:r>
              </a:p>
              <a:p>
                <a:r>
                  <a:rPr lang="en-US" dirty="0" smtClean="0"/>
                  <a:t>Use an initial set of retrieval results to define a recursion on the term weight vector that converges to a fixed point representing the vector that optimally describes the initial result set.</a:t>
                </a:r>
              </a:p>
              <a:p>
                <a:r>
                  <a:rPr lang="en-US" dirty="0" smtClean="0"/>
                  <a:t>Two key intuitions</a:t>
                </a:r>
              </a:p>
              <a:p>
                <a:pPr lvl="1"/>
                <a:r>
                  <a:rPr lang="en-US" dirty="0"/>
                  <a:t>I</a:t>
                </a:r>
                <a:r>
                  <a:rPr lang="en-US" dirty="0" smtClean="0"/>
                  <a:t>mportant </a:t>
                </a:r>
                <a:r>
                  <a:rPr lang="en-US" dirty="0"/>
                  <a:t>terms are more frequent than </a:t>
                </a:r>
                <a:r>
                  <a:rPr lang="en-US" dirty="0" smtClean="0"/>
                  <a:t>the</a:t>
                </a:r>
                <a:r>
                  <a:rPr lang="en-US" sz="3600" dirty="0"/>
                  <a:t> </a:t>
                </a:r>
                <a:r>
                  <a:rPr lang="en-US" dirty="0" smtClean="0"/>
                  <a:t>less </a:t>
                </a:r>
                <a:r>
                  <a:rPr lang="en-US" dirty="0"/>
                  <a:t>important terms in the segment of the collection </a:t>
                </a:r>
                <a:r>
                  <a:rPr lang="en-US" dirty="0" smtClean="0"/>
                  <a:t>where</a:t>
                </a:r>
                <a:r>
                  <a:rPr lang="en-US" sz="3600" dirty="0"/>
                  <a:t> </a:t>
                </a:r>
                <a:r>
                  <a:rPr lang="en-US" dirty="0" smtClean="0"/>
                  <a:t>original </a:t>
                </a:r>
                <a:r>
                  <a:rPr lang="en-US" dirty="0"/>
                  <a:t>query terms are densely present</a:t>
                </a:r>
                <a:endParaRPr lang="en-US" dirty="0" smtClean="0"/>
              </a:p>
              <a:p>
                <a:pPr lvl="1"/>
                <a:r>
                  <a:rPr lang="en-US" dirty="0" smtClean="0"/>
                  <a:t>Importance</a:t>
                </a:r>
                <a:r>
                  <a:rPr lang="en-US" sz="4000" dirty="0" smtClean="0"/>
                  <a:t> </a:t>
                </a:r>
                <a:r>
                  <a:rPr lang="en-US" dirty="0" smtClean="0"/>
                  <a:t>of </a:t>
                </a:r>
                <a:r>
                  <a:rPr lang="en-US" dirty="0"/>
                  <a:t>a term increases if it is more frequent than other </a:t>
                </a:r>
                <a:r>
                  <a:rPr lang="en-US" dirty="0" smtClean="0"/>
                  <a:t>important</a:t>
                </a:r>
                <a:r>
                  <a:rPr lang="en-US" sz="4000" dirty="0"/>
                  <a:t> </a:t>
                </a:r>
                <a:r>
                  <a:rPr lang="en-US" dirty="0" smtClean="0"/>
                  <a:t>terms</a:t>
                </a:r>
              </a:p>
              <a:p>
                <a:r>
                  <a:rPr lang="en-US" dirty="0" smtClean="0"/>
                  <a:t>Iteratively update centrality weight using power iterations.</a:t>
                </a:r>
              </a:p>
              <a:p>
                <a:r>
                  <a:rPr lang="en-US" dirty="0" smtClean="0"/>
                  <a:t>Compute term weight by combining centrality factor with an IDF factor.</a:t>
                </a:r>
              </a:p>
              <a:p>
                <a:r>
                  <a:rPr lang="en-US" dirty="0" smtClean="0"/>
                  <a:t>Let </a:t>
                </a:r>
                <a14:m>
                  <m:oMath xmlns:m="http://schemas.openxmlformats.org/officeDocument/2006/math">
                    <m:r>
                      <a:rPr lang="en-US" b="0" i="1" smtClean="0">
                        <a:latin typeface="Cambria Math" panose="02040503050406030204" pitchFamily="18" charset="0"/>
                      </a:rPr>
                      <m:t>𝐴</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d>
                  </m:oMath>
                </a14:m>
                <a:r>
                  <a:rPr lang="en-US" dirty="0" smtClean="0"/>
                  <a:t> denote centrality of term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815" t="-2179" r="-519"/>
                </a:stretch>
              </a:blipFill>
            </p:spPr>
            <p:txBody>
              <a:bodyPr/>
              <a:lstStyle/>
              <a:p>
                <a:r>
                  <a:rPr lang="en-US">
                    <a:noFill/>
                  </a:rPr>
                  <a:t> </a:t>
                </a:r>
              </a:p>
            </p:txBody>
          </p:sp>
        </mc:Fallback>
      </mc:AlternateContent>
      <p:sp>
        <p:nvSpPr>
          <p:cNvPr id="4" name="TextBox 3"/>
          <p:cNvSpPr txBox="1"/>
          <p:nvPr/>
        </p:nvSpPr>
        <p:spPr>
          <a:xfrm>
            <a:off x="8229600" y="5787"/>
            <a:ext cx="4191000" cy="646331"/>
          </a:xfrm>
          <a:prstGeom prst="rect">
            <a:avLst/>
          </a:prstGeom>
          <a:noFill/>
        </p:spPr>
        <p:txBody>
          <a:bodyPr wrap="square" rtlCol="0">
            <a:spAutoFit/>
          </a:bodyPr>
          <a:lstStyle/>
          <a:p>
            <a:r>
              <a:rPr lang="en-US" dirty="0"/>
              <a:t>[PO14]</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19745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 and Metrics</a:t>
            </a:r>
            <a:endParaRPr lang="en-US" dirty="0"/>
          </a:p>
        </p:txBody>
      </p:sp>
      <p:sp>
        <p:nvSpPr>
          <p:cNvPr id="3" name="Content Placeholder 2"/>
          <p:cNvSpPr>
            <a:spLocks noGrp="1"/>
          </p:cNvSpPr>
          <p:nvPr>
            <p:ph idx="13"/>
          </p:nvPr>
        </p:nvSpPr>
        <p:spPr>
          <a:xfrm>
            <a:off x="457200" y="1371601"/>
            <a:ext cx="4114800" cy="2438400"/>
          </a:xfrm>
        </p:spPr>
        <p:txBody>
          <a:bodyPr>
            <a:normAutofit fontScale="77500" lnSpcReduction="20000"/>
          </a:bodyPr>
          <a:lstStyle/>
          <a:p>
            <a:r>
              <a:rPr lang="en-US" dirty="0" smtClean="0"/>
              <a:t>Datasets</a:t>
            </a:r>
          </a:p>
          <a:p>
            <a:pPr lvl="1"/>
            <a:r>
              <a:rPr lang="en-US" dirty="0" smtClean="0"/>
              <a:t>TREC datasets</a:t>
            </a:r>
          </a:p>
          <a:p>
            <a:pPr lvl="1"/>
            <a:r>
              <a:rPr lang="en-US" dirty="0"/>
              <a:t>NTCIR-4/5 English-English ad-hoc IR </a:t>
            </a:r>
            <a:r>
              <a:rPr lang="en-US" dirty="0" smtClean="0"/>
              <a:t>tasks</a:t>
            </a:r>
          </a:p>
          <a:p>
            <a:pPr lvl="1"/>
            <a:r>
              <a:rPr lang="en-US" dirty="0" smtClean="0"/>
              <a:t>Real web query logs</a:t>
            </a:r>
          </a:p>
          <a:p>
            <a:pPr lvl="1"/>
            <a:r>
              <a:rPr lang="en-US" dirty="0" smtClean="0"/>
              <a:t>Document paragraphs and passages</a:t>
            </a:r>
          </a:p>
          <a:p>
            <a:pPr lvl="1"/>
            <a:endParaRPr lang="en-US" dirty="0" smtClean="0"/>
          </a:p>
          <a:p>
            <a:endParaRPr lang="en-US" dirty="0"/>
          </a:p>
        </p:txBody>
      </p:sp>
      <p:pic>
        <p:nvPicPr>
          <p:cNvPr id="4" name="Picture 3"/>
          <p:cNvPicPr>
            <a:picLocks noChangeAspect="1"/>
          </p:cNvPicPr>
          <p:nvPr/>
        </p:nvPicPr>
        <p:blipFill>
          <a:blip r:embed="rId2" cstate="print"/>
          <a:stretch>
            <a:fillRect/>
          </a:stretch>
        </p:blipFill>
        <p:spPr>
          <a:xfrm>
            <a:off x="685800" y="3810000"/>
            <a:ext cx="4114800" cy="1521206"/>
          </a:xfrm>
          <a:prstGeom prst="rect">
            <a:avLst/>
          </a:prstGeom>
        </p:spPr>
      </p:pic>
      <p:sp>
        <p:nvSpPr>
          <p:cNvPr id="6" name="Content Placeholder 2"/>
          <p:cNvSpPr txBox="1">
            <a:spLocks/>
          </p:cNvSpPr>
          <p:nvPr/>
        </p:nvSpPr>
        <p:spPr>
          <a:xfrm>
            <a:off x="4572000" y="1371600"/>
            <a:ext cx="4114800" cy="24384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Metrics</a:t>
            </a:r>
          </a:p>
          <a:p>
            <a:pPr lvl="1"/>
            <a:r>
              <a:rPr lang="en-US" dirty="0"/>
              <a:t>Mean Average Precision (MAP)</a:t>
            </a:r>
          </a:p>
          <a:p>
            <a:pPr lvl="1"/>
            <a:r>
              <a:rPr lang="en-US" dirty="0"/>
              <a:t>Mean Reciprocal Rank (MRR)</a:t>
            </a:r>
          </a:p>
          <a:p>
            <a:pPr lvl="1"/>
            <a:r>
              <a:rPr lang="en-US" dirty="0" err="1"/>
              <a:t>Precision@K</a:t>
            </a:r>
            <a:endParaRPr lang="en-US" dirty="0"/>
          </a:p>
          <a:p>
            <a:pPr lvl="1"/>
            <a:r>
              <a:rPr lang="en-US" dirty="0"/>
              <a:t>NDCG</a:t>
            </a:r>
          </a:p>
          <a:p>
            <a:endParaRPr lang="en-US" dirty="0"/>
          </a:p>
        </p:txBody>
      </p:sp>
      <p:pic>
        <p:nvPicPr>
          <p:cNvPr id="7" name="Picture 6"/>
          <p:cNvPicPr>
            <a:picLocks noChangeAspect="1"/>
          </p:cNvPicPr>
          <p:nvPr/>
        </p:nvPicPr>
        <p:blipFill>
          <a:blip r:embed="rId3" cstate="print"/>
          <a:stretch>
            <a:fillRect/>
          </a:stretch>
        </p:blipFill>
        <p:spPr>
          <a:xfrm>
            <a:off x="4886325" y="5105400"/>
            <a:ext cx="3800475" cy="985135"/>
          </a:xfrm>
          <a:prstGeom prst="rect">
            <a:avLst/>
          </a:prstGeom>
        </p:spPr>
      </p:pic>
    </p:spTree>
    <p:extLst>
      <p:ext uri="{BB962C8B-B14F-4D97-AF65-F5344CB8AC3E}">
        <p14:creationId xmlns:p14="http://schemas.microsoft.com/office/powerpoint/2010/main" val="94544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Fixed-Point Method</a:t>
            </a:r>
          </a:p>
        </p:txBody>
      </p:sp>
      <p:sp>
        <p:nvSpPr>
          <p:cNvPr id="4" name="TextBox 3"/>
          <p:cNvSpPr txBox="1"/>
          <p:nvPr/>
        </p:nvSpPr>
        <p:spPr>
          <a:xfrm>
            <a:off x="8229600" y="5787"/>
            <a:ext cx="4191000" cy="646331"/>
          </a:xfrm>
          <a:prstGeom prst="rect">
            <a:avLst/>
          </a:prstGeom>
          <a:noFill/>
        </p:spPr>
        <p:txBody>
          <a:bodyPr wrap="square" rtlCol="0">
            <a:spAutoFit/>
          </a:bodyPr>
          <a:lstStyle/>
          <a:p>
            <a:r>
              <a:rPr lang="en-US" dirty="0"/>
              <a:t>[PO14]</a:t>
            </a:r>
          </a:p>
          <a:p>
            <a:endParaRPr lang="en-US" sz="1800" kern="1200" dirty="0">
              <a:solidFill>
                <a:schemeClr val="tx1"/>
              </a:solidFill>
              <a:latin typeface="+mn-lt"/>
              <a:ea typeface="+mn-ea"/>
              <a:cs typeface="+mn-cs"/>
            </a:endParaRPr>
          </a:p>
        </p:txBody>
      </p:sp>
      <p:sp>
        <p:nvSpPr>
          <p:cNvPr id="5" name="Rectangle 6"/>
          <p:cNvSpPr>
            <a:spLocks noChangeArrowheads="1"/>
          </p:cNvSpPr>
          <p:nvPr/>
        </p:nvSpPr>
        <p:spPr bwMode="auto">
          <a:xfrm>
            <a:off x="152400" y="12652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p:cNvSpPr>
            <a:spLocks noChangeArrowheads="1"/>
          </p:cNvSpPr>
          <p:nvPr/>
        </p:nvSpPr>
        <p:spPr bwMode="auto">
          <a:xfrm>
            <a:off x="143782" y="24289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p:cNvSpPr>
            <a:spLocks noChangeArrowheads="1"/>
          </p:cNvSpPr>
          <p:nvPr/>
        </p:nvSpPr>
        <p:spPr bwMode="auto">
          <a:xfrm>
            <a:off x="143782" y="32211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9" name="Rectangle 10"/>
              <p:cNvSpPr>
                <a:spLocks noChangeArrowheads="1"/>
              </p:cNvSpPr>
              <p:nvPr/>
            </p:nvSpPr>
            <p:spPr bwMode="auto">
              <a:xfrm>
                <a:off x="473676" y="2966283"/>
                <a:ext cx="2779992" cy="3385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Importance of the word </a:t>
                </a:r>
                <a14:m>
                  <m:oMath xmlns:m="http://schemas.openxmlformats.org/officeDocument/2006/math">
                    <m:sSub>
                      <m:sSubPr>
                        <m:ctrlPr>
                          <a:rPr kumimoji="0" lang="en-US" altLang="en-US" sz="1600" b="0" i="1" u="none" strike="noStrike" cap="none" normalizeH="0" baseline="0" smtClean="0">
                            <a:ln>
                              <a:noFill/>
                            </a:ln>
                            <a:solidFill>
                              <a:schemeClr val="tx1"/>
                            </a:solidFill>
                            <a:effectLst/>
                            <a:latin typeface="Cambria Math" panose="02040503050406030204" pitchFamily="18" charset="0"/>
                            <a:ea typeface="Calibri" panose="020F0502020204030204" pitchFamily="34" charset="0"/>
                            <a:cs typeface="CMR9"/>
                          </a:rPr>
                        </m:ctrlPr>
                      </m:sSubPr>
                      <m:e>
                        <m:r>
                          <a:rPr kumimoji="0" lang="en-US" altLang="en-US" sz="1600" b="0" i="1" u="none" strike="noStrike" cap="none" normalizeH="0" baseline="0" smtClean="0">
                            <a:ln>
                              <a:noFill/>
                            </a:ln>
                            <a:solidFill>
                              <a:schemeClr val="tx1"/>
                            </a:solidFill>
                            <a:effectLst/>
                            <a:latin typeface="Cambria Math" panose="02040503050406030204" pitchFamily="18" charset="0"/>
                            <a:ea typeface="Calibri" panose="020F0502020204030204" pitchFamily="34" charset="0"/>
                            <a:cs typeface="CMR9"/>
                          </a:rPr>
                          <m:t>𝑞</m:t>
                        </m:r>
                      </m:e>
                      <m:sub>
                        <m:r>
                          <a:rPr kumimoji="0" lang="en-US" altLang="en-US" sz="1600" b="0" i="1" u="none" strike="noStrike" cap="none" normalizeH="0" baseline="0" smtClean="0">
                            <a:ln>
                              <a:noFill/>
                            </a:ln>
                            <a:solidFill>
                              <a:schemeClr val="tx1"/>
                            </a:solidFill>
                            <a:effectLst/>
                            <a:latin typeface="Cambria Math" panose="02040503050406030204" pitchFamily="18" charset="0"/>
                            <a:ea typeface="Calibri" panose="020F0502020204030204" pitchFamily="34" charset="0"/>
                            <a:cs typeface="CMR9"/>
                          </a:rPr>
                          <m:t>𝑖</m:t>
                        </m:r>
                      </m:sub>
                    </m:sSub>
                  </m:oMath>
                </a14:m>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is </a:t>
                </a:r>
                <a:endPar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9" name="Rectangle 10"/>
              <p:cNvSpPr>
                <a:spLocks noRot="1" noChangeAspect="1" noMove="1" noResize="1" noEditPoints="1" noAdjustHandles="1" noChangeArrowheads="1" noChangeShapeType="1" noTextEdit="1"/>
              </p:cNvSpPr>
              <p:nvPr/>
            </p:nvSpPr>
            <p:spPr bwMode="auto">
              <a:xfrm>
                <a:off x="473676" y="2966283"/>
                <a:ext cx="2779992" cy="338554"/>
              </a:xfrm>
              <a:prstGeom prst="rect">
                <a:avLst/>
              </a:prstGeom>
              <a:blipFill rotWithShape="0">
                <a:blip r:embed="rId2" cstate="print"/>
                <a:stretch>
                  <a:fillRect l="-1316" t="-5455" b="-23636"/>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3" cstate="print"/>
          <a:stretch>
            <a:fillRect/>
          </a:stretch>
        </p:blipFill>
        <p:spPr>
          <a:xfrm>
            <a:off x="457200" y="3626844"/>
            <a:ext cx="7456468" cy="1303720"/>
          </a:xfrm>
          <a:prstGeom prst="rect">
            <a:avLst/>
          </a:prstGeom>
        </p:spPr>
      </p:pic>
      <p:pic>
        <p:nvPicPr>
          <p:cNvPr id="12" name="Picture 11"/>
          <p:cNvPicPr>
            <a:picLocks noChangeAspect="1"/>
          </p:cNvPicPr>
          <p:nvPr/>
        </p:nvPicPr>
        <p:blipFill>
          <a:blip r:embed="rId4" cstate="print"/>
          <a:stretch>
            <a:fillRect/>
          </a:stretch>
        </p:blipFill>
        <p:spPr>
          <a:xfrm>
            <a:off x="457200" y="4964463"/>
            <a:ext cx="5486400" cy="1364994"/>
          </a:xfrm>
          <a:prstGeom prst="rect">
            <a:avLst/>
          </a:prstGeom>
        </p:spPr>
      </p:pic>
      <p:pic>
        <p:nvPicPr>
          <p:cNvPr id="13" name="Picture 12"/>
          <p:cNvPicPr>
            <a:picLocks noChangeAspect="1"/>
          </p:cNvPicPr>
          <p:nvPr/>
        </p:nvPicPr>
        <p:blipFill>
          <a:blip r:embed="rId5" cstate="print"/>
          <a:stretch>
            <a:fillRect/>
          </a:stretch>
        </p:blipFill>
        <p:spPr>
          <a:xfrm>
            <a:off x="6019800" y="5029200"/>
            <a:ext cx="2895600" cy="860323"/>
          </a:xfrm>
          <a:prstGeom prst="rect">
            <a:avLst/>
          </a:prstGeom>
        </p:spPr>
      </p:pic>
      <p:sp>
        <p:nvSpPr>
          <p:cNvPr id="14" name="TextBox 13"/>
          <p:cNvSpPr txBox="1"/>
          <p:nvPr/>
        </p:nvSpPr>
        <p:spPr>
          <a:xfrm>
            <a:off x="5998800" y="5889523"/>
            <a:ext cx="2937599" cy="369332"/>
          </a:xfrm>
          <a:prstGeom prst="rect">
            <a:avLst/>
          </a:prstGeom>
          <a:noFill/>
        </p:spPr>
        <p:txBody>
          <a:bodyPr wrap="none" rtlCol="0">
            <a:spAutoFit/>
          </a:bodyPr>
          <a:lstStyle/>
          <a:p>
            <a:r>
              <a:rPr lang="en-US" dirty="0" smtClean="0"/>
              <a:t>Computation time in minutes</a:t>
            </a:r>
            <a:endParaRPr lang="en-US" dirty="0"/>
          </a:p>
        </p:txBody>
      </p:sp>
      <p:pic>
        <p:nvPicPr>
          <p:cNvPr id="3" name="Picture 2"/>
          <p:cNvPicPr>
            <a:picLocks noChangeAspect="1"/>
          </p:cNvPicPr>
          <p:nvPr/>
        </p:nvPicPr>
        <p:blipFill>
          <a:blip r:embed="rId6" cstate="print"/>
          <a:stretch>
            <a:fillRect/>
          </a:stretch>
        </p:blipFill>
        <p:spPr>
          <a:xfrm>
            <a:off x="669332" y="1146800"/>
            <a:ext cx="3393803" cy="737059"/>
          </a:xfrm>
          <a:prstGeom prst="rect">
            <a:avLst/>
          </a:prstGeom>
        </p:spPr>
      </p:pic>
      <p:pic>
        <p:nvPicPr>
          <p:cNvPr id="8" name="Picture 7"/>
          <p:cNvPicPr>
            <a:picLocks noChangeAspect="1"/>
          </p:cNvPicPr>
          <p:nvPr/>
        </p:nvPicPr>
        <p:blipFill>
          <a:blip r:embed="rId7" cstate="print"/>
          <a:stretch>
            <a:fillRect/>
          </a:stretch>
        </p:blipFill>
        <p:spPr>
          <a:xfrm>
            <a:off x="185057" y="2003034"/>
            <a:ext cx="4784453" cy="730418"/>
          </a:xfrm>
          <a:prstGeom prst="rect">
            <a:avLst/>
          </a:prstGeom>
        </p:spPr>
      </p:pic>
      <p:pic>
        <p:nvPicPr>
          <p:cNvPr id="15" name="Picture 14"/>
          <p:cNvPicPr>
            <a:picLocks noChangeAspect="1"/>
          </p:cNvPicPr>
          <p:nvPr/>
        </p:nvPicPr>
        <p:blipFill>
          <a:blip r:embed="rId8" cstate="print"/>
          <a:stretch>
            <a:fillRect/>
          </a:stretch>
        </p:blipFill>
        <p:spPr>
          <a:xfrm>
            <a:off x="3200400" y="2874953"/>
            <a:ext cx="2194727" cy="590888"/>
          </a:xfrm>
          <a:prstGeom prst="rect">
            <a:avLst/>
          </a:prstGeom>
        </p:spPr>
      </p:pic>
    </p:spTree>
    <p:extLst>
      <p:ext uri="{BB962C8B-B14F-4D97-AF65-F5344CB8AC3E}">
        <p14:creationId xmlns:p14="http://schemas.microsoft.com/office/powerpoint/2010/main" val="131858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Necessity Prediction using Regression</a:t>
            </a:r>
            <a:endParaRPr lang="en-US" dirty="0"/>
          </a:p>
        </p:txBody>
      </p:sp>
      <p:sp>
        <p:nvSpPr>
          <p:cNvPr id="5" name="Rectangle 4"/>
          <p:cNvSpPr/>
          <p:nvPr/>
        </p:nvSpPr>
        <p:spPr>
          <a:xfrm>
            <a:off x="8325289" y="76200"/>
            <a:ext cx="4019111" cy="369332"/>
          </a:xfrm>
          <a:prstGeom prst="rect">
            <a:avLst/>
          </a:prstGeom>
        </p:spPr>
        <p:txBody>
          <a:bodyPr wrap="square">
            <a:spAutoFit/>
          </a:bodyPr>
          <a:lstStyle/>
          <a:p>
            <a:r>
              <a:rPr lang="en-US" dirty="0" smtClean="0"/>
              <a:t>[ZC10</a:t>
            </a:r>
            <a:r>
              <a:rPr lang="en-US" dirty="0"/>
              <a:t>]</a:t>
            </a:r>
          </a:p>
        </p:txBody>
      </p:sp>
      <mc:AlternateContent xmlns:mc="http://schemas.openxmlformats.org/markup-compatibility/2006" xmlns:a14="http://schemas.microsoft.com/office/drawing/2010/main">
        <mc:Choice Requires="a14">
          <p:sp>
            <p:nvSpPr>
              <p:cNvPr id="6" name="Content Placeholder 5"/>
              <p:cNvSpPr>
                <a:spLocks noGrp="1"/>
              </p:cNvSpPr>
              <p:nvPr>
                <p:ph idx="13"/>
              </p:nvPr>
            </p:nvSpPr>
            <p:spPr>
              <a:xfrm>
                <a:off x="457200" y="1371601"/>
                <a:ext cx="8229600" cy="3352800"/>
              </a:xfrm>
            </p:spPr>
            <p:txBody>
              <a:bodyPr>
                <a:normAutofit fontScale="47500" lnSpcReduction="20000"/>
              </a:bodyPr>
              <a:lstStyle/>
              <a:p>
                <a:r>
                  <a:rPr lang="en-US" dirty="0" smtClean="0"/>
                  <a:t>If a term is not </a:t>
                </a:r>
                <a:r>
                  <a:rPr lang="en-US" b="1" dirty="0"/>
                  <a:t>central </a:t>
                </a:r>
                <a:r>
                  <a:rPr lang="en-US" dirty="0"/>
                  <a:t>to a topic, it is unlikely to be necessary</a:t>
                </a:r>
                <a:r>
                  <a:rPr lang="en-US" dirty="0" smtClean="0"/>
                  <a:t>.</a:t>
                </a:r>
              </a:p>
              <a:p>
                <a:pPr lvl="1"/>
                <a:r>
                  <a:rPr lang="en-US" dirty="0" smtClean="0"/>
                  <a:t>Let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err="1" smtClean="0">
                        <a:latin typeface="Cambria Math" panose="02040503050406030204" pitchFamily="18" charset="0"/>
                      </a:rPr>
                      <m:t>𝑡</m:t>
                    </m:r>
                    <m:r>
                      <a:rPr lang="en-US" i="1" dirty="0" err="1" smtClean="0">
                        <a:latin typeface="Cambria Math" panose="02040503050406030204" pitchFamily="18" charset="0"/>
                      </a:rPr>
                      <m:t>,</m:t>
                    </m:r>
                    <m:r>
                      <a:rPr lang="en-US" i="1" dirty="0" err="1" smtClean="0">
                        <a:latin typeface="Cambria Math" panose="02040503050406030204" pitchFamily="18" charset="0"/>
                      </a:rPr>
                      <m:t>𝑤</m:t>
                    </m:r>
                    <m:r>
                      <a:rPr lang="en-US" i="1" dirty="0" smtClean="0">
                        <a:latin typeface="Cambria Math" panose="02040503050406030204" pitchFamily="18" charset="0"/>
                      </a:rPr>
                      <m:t>)</m:t>
                    </m:r>
                  </m:oMath>
                </a14:m>
                <a:r>
                  <a:rPr lang="en-US" dirty="0" smtClean="0"/>
                  <a:t> denote cosine similarity between words </a:t>
                </a:r>
                <a14:m>
                  <m:oMath xmlns:m="http://schemas.openxmlformats.org/officeDocument/2006/math">
                    <m:r>
                      <a:rPr lang="en-US" i="1" dirty="0" smtClean="0">
                        <a:latin typeface="Cambria Math" panose="02040503050406030204" pitchFamily="18" charset="0"/>
                      </a:rPr>
                      <m:t>𝑡</m:t>
                    </m:r>
                  </m:oMath>
                </a14:m>
                <a:r>
                  <a:rPr lang="en-US" dirty="0" smtClean="0"/>
                  <a:t> and </a:t>
                </a:r>
                <a14:m>
                  <m:oMath xmlns:m="http://schemas.openxmlformats.org/officeDocument/2006/math">
                    <m:r>
                      <a:rPr lang="en-US" i="1" dirty="0" smtClean="0">
                        <a:latin typeface="Cambria Math" panose="02040503050406030204" pitchFamily="18" charset="0"/>
                      </a:rPr>
                      <m:t>𝑤</m:t>
                    </m:r>
                  </m:oMath>
                </a14:m>
                <a:r>
                  <a:rPr lang="en-US" dirty="0" smtClean="0"/>
                  <a:t> in SVD concept space. SVD is computed using </a:t>
                </a:r>
                <a:r>
                  <a:rPr lang="en-US" dirty="0" err="1" smtClean="0"/>
                  <a:t>topK</a:t>
                </a:r>
                <a:r>
                  <a:rPr lang="en-US" dirty="0" smtClean="0"/>
                  <a:t> relevant documents for query. Topic centrality(t)=</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err="1" smtClean="0">
                        <a:latin typeface="Cambria Math" panose="02040503050406030204" pitchFamily="18" charset="0"/>
                      </a:rPr>
                      <m:t>𝑡</m:t>
                    </m:r>
                    <m:r>
                      <a:rPr lang="en-US" i="1" dirty="0" err="1" smtClean="0">
                        <a:latin typeface="Cambria Math" panose="02040503050406030204" pitchFamily="18" charset="0"/>
                      </a:rPr>
                      <m:t>,</m:t>
                    </m:r>
                    <m:r>
                      <a:rPr lang="en-US" i="1" dirty="0" err="1" smtClean="0">
                        <a:latin typeface="Cambria Math" panose="02040503050406030204" pitchFamily="18" charset="0"/>
                      </a:rPr>
                      <m:t>𝑤</m:t>
                    </m:r>
                    <m:r>
                      <a:rPr lang="en-US" i="1" dirty="0" smtClean="0">
                        <a:latin typeface="Cambria Math" panose="02040503050406030204" pitchFamily="18" charset="0"/>
                      </a:rPr>
                      <m:t>)</m:t>
                    </m:r>
                  </m:oMath>
                </a14:m>
                <a:r>
                  <a:rPr lang="en-US" dirty="0" smtClean="0"/>
                  <a:t> where </a:t>
                </a:r>
                <a14:m>
                  <m:oMath xmlns:m="http://schemas.openxmlformats.org/officeDocument/2006/math">
                    <m:r>
                      <a:rPr lang="en-US" i="1" dirty="0" smtClean="0">
                        <a:latin typeface="Cambria Math" panose="02040503050406030204" pitchFamily="18" charset="0"/>
                      </a:rPr>
                      <m:t>𝑤</m:t>
                    </m:r>
                  </m:oMath>
                </a14:m>
                <a:r>
                  <a:rPr lang="en-US" dirty="0" smtClean="0"/>
                  <a:t> is the word with highest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err="1" smtClean="0">
                        <a:latin typeface="Cambria Math" panose="02040503050406030204" pitchFamily="18" charset="0"/>
                      </a:rPr>
                      <m:t>𝑡</m:t>
                    </m:r>
                    <m:r>
                      <a:rPr lang="en-US" i="1" dirty="0" err="1" smtClean="0">
                        <a:latin typeface="Cambria Math" panose="02040503050406030204" pitchFamily="18" charset="0"/>
                      </a:rPr>
                      <m:t>,</m:t>
                    </m:r>
                    <m:r>
                      <a:rPr lang="en-US" i="1" dirty="0" err="1" smtClean="0">
                        <a:latin typeface="Cambria Math" panose="02040503050406030204" pitchFamily="18" charset="0"/>
                      </a:rPr>
                      <m:t>𝑤</m:t>
                    </m:r>
                    <m:r>
                      <a:rPr lang="en-US" i="1" dirty="0" smtClean="0">
                        <a:latin typeface="Cambria Math" panose="02040503050406030204" pitchFamily="18" charset="0"/>
                      </a:rPr>
                      <m:t>)</m:t>
                    </m:r>
                  </m:oMath>
                </a14:m>
                <a:r>
                  <a:rPr lang="en-US" dirty="0" smtClean="0"/>
                  <a:t>. Mostly </a:t>
                </a:r>
                <a14:m>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m:t>
                    </m:r>
                    <m:r>
                      <a:rPr lang="en-US" i="1" dirty="0" smtClean="0">
                        <a:latin typeface="Cambria Math" panose="02040503050406030204" pitchFamily="18" charset="0"/>
                      </a:rPr>
                      <m:t>𝑤</m:t>
                    </m:r>
                  </m:oMath>
                </a14:m>
                <a:r>
                  <a:rPr lang="en-US" dirty="0" smtClean="0"/>
                  <a:t> and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err="1" smtClean="0">
                        <a:latin typeface="Cambria Math" panose="02040503050406030204" pitchFamily="18" charset="0"/>
                      </a:rPr>
                      <m:t>𝑡</m:t>
                    </m:r>
                    <m:r>
                      <a:rPr lang="en-US" i="1" dirty="0" err="1" smtClean="0">
                        <a:latin typeface="Cambria Math" panose="02040503050406030204" pitchFamily="18" charset="0"/>
                      </a:rPr>
                      <m:t>,</m:t>
                    </m:r>
                    <m:r>
                      <a:rPr lang="en-US" i="1" dirty="0" err="1" smtClean="0">
                        <a:latin typeface="Cambria Math" panose="02040503050406030204" pitchFamily="18" charset="0"/>
                      </a:rPr>
                      <m:t>𝑤</m:t>
                    </m:r>
                    <m:r>
                      <a:rPr lang="en-US" i="1" dirty="0" smtClean="0">
                        <a:latin typeface="Cambria Math" panose="02040503050406030204" pitchFamily="18" charset="0"/>
                      </a:rPr>
                      <m:t>)</m:t>
                    </m:r>
                  </m:oMath>
                </a14:m>
                <a:r>
                  <a:rPr lang="en-US" dirty="0" smtClean="0"/>
                  <a:t> indicates weight of term preserved after SVD.</a:t>
                </a:r>
              </a:p>
              <a:p>
                <a:r>
                  <a:rPr lang="en-US" b="1" dirty="0" err="1" smtClean="0"/>
                  <a:t>Searchonyms</a:t>
                </a:r>
                <a:r>
                  <a:rPr lang="en-US" b="1" dirty="0" smtClean="0"/>
                  <a:t> (synonyms, </a:t>
                </a:r>
                <a:r>
                  <a:rPr lang="en-US" b="1" dirty="0" err="1" smtClean="0"/>
                  <a:t>anotonyms</a:t>
                </a:r>
                <a:r>
                  <a:rPr lang="en-US" b="1" dirty="0" smtClean="0"/>
                  <a:t>, hyponyms) </a:t>
                </a:r>
                <a:r>
                  <a:rPr lang="en-US" dirty="0" smtClean="0"/>
                  <a:t>may </a:t>
                </a:r>
                <a:r>
                  <a:rPr lang="en-US" dirty="0"/>
                  <a:t>replace the original query term in </a:t>
                </a:r>
                <a:r>
                  <a:rPr lang="en-US" dirty="0" smtClean="0"/>
                  <a:t>relevant documents</a:t>
                </a:r>
                <a:r>
                  <a:rPr lang="en-US" dirty="0"/>
                  <a:t>, lowering the necessity of the query term</a:t>
                </a:r>
                <a:r>
                  <a:rPr lang="en-US" dirty="0" smtClean="0"/>
                  <a:t>.</a:t>
                </a:r>
              </a:p>
              <a:p>
                <a:pPr lvl="1"/>
                <a:r>
                  <a:rPr lang="en-US" dirty="0" smtClean="0"/>
                  <a:t>Synonymy(t) =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=2</m:t>
                        </m:r>
                      </m:sub>
                      <m:sup>
                        <m:r>
                          <a:rPr lang="en-US" b="0" i="1" smtClean="0">
                            <a:latin typeface="Cambria Math" panose="02040503050406030204" pitchFamily="18" charset="0"/>
                          </a:rPr>
                          <m:t>𝑐</m:t>
                        </m:r>
                        <m:r>
                          <a:rPr lang="en-US" b="0" i="1" smtClean="0">
                            <a:latin typeface="Cambria Math" panose="02040503050406030204" pitchFamily="18" charset="0"/>
                          </a:rPr>
                          <m:t>+1</m:t>
                        </m:r>
                      </m:sup>
                      <m:e>
                        <m:f>
                          <m:fPr>
                            <m:ctrlPr>
                              <a:rPr lang="en-US" b="0" i="1" smtClean="0">
                                <a:latin typeface="Cambria Math" panose="02040503050406030204" pitchFamily="18" charset="0"/>
                              </a:rPr>
                            </m:ctrlPr>
                          </m:fPr>
                          <m:num>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e>
                            </m:d>
                          </m:num>
                          <m:den>
                            <m:r>
                              <a:rPr lang="en-US" b="0" i="1" smtClean="0">
                                <a:latin typeface="Cambria Math" panose="02040503050406030204" pitchFamily="18" charset="0"/>
                              </a:rPr>
                              <m:t>𝑐</m:t>
                            </m:r>
                          </m:den>
                        </m:f>
                      </m:e>
                    </m:nary>
                  </m:oMath>
                </a14:m>
                <a:endParaRPr lang="en-US" dirty="0" smtClean="0"/>
              </a:p>
              <a:p>
                <a:r>
                  <a:rPr lang="en-US" dirty="0"/>
                  <a:t>If a term does not often co-occur with its synonyms, then it </a:t>
                </a:r>
                <a:r>
                  <a:rPr lang="en-US" dirty="0" smtClean="0"/>
                  <a:t>is often </a:t>
                </a:r>
                <a:r>
                  <a:rPr lang="en-US" b="1" dirty="0"/>
                  <a:t>replaceable </a:t>
                </a:r>
                <a:r>
                  <a:rPr lang="en-US" dirty="0"/>
                  <a:t>by the synonyms, and the term is less necessary</a:t>
                </a:r>
                <a:r>
                  <a:rPr lang="en-US" dirty="0" smtClean="0"/>
                  <a:t>.</a:t>
                </a:r>
              </a:p>
              <a:p>
                <a:pPr lvl="1"/>
                <a:r>
                  <a:rPr lang="en-US" dirty="0" err="1" smtClean="0"/>
                  <a:t>Replaceability</a:t>
                </a:r>
                <a:r>
                  <a:rPr lang="en-US" dirty="0" smtClean="0"/>
                  <a:t>(t) =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=1..6</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𝑡</m:t>
                        </m:r>
                      </m:sup>
                      <m:e>
                        <m:f>
                          <m:fPr>
                            <m:ctrlPr>
                              <a:rPr lang="en-US" b="0" i="1" smtClean="0">
                                <a:latin typeface="Cambria Math" panose="02040503050406030204" pitchFamily="18" charset="0"/>
                              </a:rPr>
                            </m:ctrlPr>
                          </m:fPr>
                          <m:num>
                            <m:r>
                              <a:rPr lang="en-US" i="1">
                                <a:latin typeface="Cambria Math" panose="02040503050406030204" pitchFamily="18" charset="0"/>
                              </a:rPr>
                              <m:t>𝑑</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e>
                            </m:d>
                            <m:r>
                              <a:rPr lang="en-US" i="1">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𝑑𝑓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den>
                        </m:f>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en>
                    </m:f>
                  </m:oMath>
                </a14:m>
                <a:r>
                  <a:rPr lang="en-US" dirty="0" smtClean="0"/>
                  <a:t> where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is #docs matching both </a:t>
                </a:r>
                <a14:m>
                  <m:oMath xmlns:m="http://schemas.openxmlformats.org/officeDocument/2006/math">
                    <m:r>
                      <a:rPr lang="en-US" b="0" i="1" smtClean="0">
                        <a:latin typeface="Cambria Math" panose="02040503050406030204" pitchFamily="18" charset="0"/>
                      </a:rPr>
                      <m:t>𝑡</m:t>
                    </m:r>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oMath>
                </a14:m>
                <a:endParaRPr lang="en-US" dirty="0" smtClean="0"/>
              </a:p>
              <a:p>
                <a:r>
                  <a:rPr lang="en-US" dirty="0"/>
                  <a:t>Many </a:t>
                </a:r>
                <a:r>
                  <a:rPr lang="en-US" b="1" dirty="0"/>
                  <a:t>abstract </a:t>
                </a:r>
                <a:r>
                  <a:rPr lang="en-US" dirty="0"/>
                  <a:t>but </a:t>
                </a:r>
                <a:r>
                  <a:rPr lang="en-US" b="1" dirty="0"/>
                  <a:t>rare </a:t>
                </a:r>
                <a:r>
                  <a:rPr lang="en-US" dirty="0"/>
                  <a:t>terms are unnecessary, because </a:t>
                </a:r>
                <a:r>
                  <a:rPr lang="en-US" dirty="0" smtClean="0"/>
                  <a:t>they are </a:t>
                </a:r>
                <a:r>
                  <a:rPr lang="en-US" dirty="0"/>
                  <a:t>at a different abstraction level than the relevant documents</a:t>
                </a:r>
                <a:r>
                  <a:rPr lang="en-US" dirty="0" smtClean="0"/>
                  <a:t>.</a:t>
                </a:r>
              </a:p>
              <a:p>
                <a:pPr lvl="1"/>
                <a:r>
                  <a:rPr lang="en-US" dirty="0" smtClean="0"/>
                  <a:t>Rareness(t) = </a:t>
                </a:r>
                <a14:m>
                  <m:oMath xmlns:m="http://schemas.openxmlformats.org/officeDocument/2006/math">
                    <m:r>
                      <a:rPr lang="en-US" i="1" dirty="0" smtClean="0">
                        <a:latin typeface="Cambria Math" panose="02040503050406030204" pitchFamily="18" charset="0"/>
                      </a:rPr>
                      <m:t>𝑖𝑑𝑓</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𝑡</m:t>
                        </m:r>
                      </m:e>
                    </m:d>
                    <m:r>
                      <a:rPr lang="en-US" b="0" i="0" dirty="0" smtClean="0">
                        <a:latin typeface="Cambria Math" panose="02040503050406030204" pitchFamily="18" charset="0"/>
                      </a:rPr>
                      <m:t> </m:t>
                    </m:r>
                  </m:oMath>
                </a14:m>
                <a:r>
                  <a:rPr lang="en-US" dirty="0" smtClean="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r>
                              <a:rPr lang="en-US" b="0" i="1" smtClean="0">
                                <a:latin typeface="Cambria Math" panose="02040503050406030204" pitchFamily="18" charset="0"/>
                              </a:rPr>
                              <m:t>𝑑𝑓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den>
                        </m:f>
                      </m:e>
                    </m:func>
                  </m:oMath>
                </a14:m>
                <a:endParaRPr lang="en-US" dirty="0" smtClean="0"/>
              </a:p>
              <a:p>
                <a:pPr lvl="1"/>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3"/>
              </p:nvPr>
            </p:nvSpPr>
            <p:spPr>
              <a:xfrm>
                <a:off x="457200" y="1371601"/>
                <a:ext cx="8229600" cy="3352800"/>
              </a:xfrm>
              <a:blipFill rotWithShape="0">
                <a:blip r:embed="rId2" cstate="print"/>
                <a:stretch>
                  <a:fillRect l="-222" t="-1455"/>
                </a:stretch>
              </a:blipFill>
            </p:spPr>
            <p:txBody>
              <a:bodyPr/>
              <a:lstStyle/>
              <a:p>
                <a:r>
                  <a:rPr lang="en-US">
                    <a:noFill/>
                  </a:rPr>
                  <a:t> </a:t>
                </a:r>
              </a:p>
            </p:txBody>
          </p:sp>
        </mc:Fallback>
      </mc:AlternateContent>
      <p:pic>
        <p:nvPicPr>
          <p:cNvPr id="7" name="Picture 6"/>
          <p:cNvPicPr>
            <a:picLocks noChangeAspect="1"/>
          </p:cNvPicPr>
          <p:nvPr/>
        </p:nvPicPr>
        <p:blipFill>
          <a:blip r:embed="rId3" cstate="print"/>
          <a:stretch>
            <a:fillRect/>
          </a:stretch>
        </p:blipFill>
        <p:spPr>
          <a:xfrm>
            <a:off x="533400" y="4724400"/>
            <a:ext cx="8077200" cy="1619422"/>
          </a:xfrm>
          <a:prstGeom prst="rect">
            <a:avLst/>
          </a:prstGeom>
        </p:spPr>
      </p:pic>
    </p:spTree>
    <p:extLst>
      <p:ext uri="{BB962C8B-B14F-4D97-AF65-F5344CB8AC3E}">
        <p14:creationId xmlns:p14="http://schemas.microsoft.com/office/powerpoint/2010/main" val="11244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Regression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0"/>
                <a:ext cx="8229600" cy="2971800"/>
              </a:xfrm>
            </p:spPr>
            <p:txBody>
              <a:bodyPr>
                <a:normAutofit fontScale="77500" lnSpcReduction="20000"/>
              </a:bodyPr>
              <a:lstStyle/>
              <a:p>
                <a:r>
                  <a:rPr lang="en-US" dirty="0" smtClean="0"/>
                  <a:t>RegressionRank [LAC09]</a:t>
                </a:r>
              </a:p>
              <a:p>
                <a:pPr lvl="1"/>
                <a:r>
                  <a:rPr lang="en-US" dirty="0" smtClean="0"/>
                  <a:t>Generating labeled data given training queries with relevant and non-relevant documents</a:t>
                </a:r>
              </a:p>
              <a:p>
                <a:pPr lvl="2"/>
                <a:r>
                  <a:rPr lang="en-US" dirty="0" smtClean="0"/>
                  <a:t>Each instance corresponds to a query word.</a:t>
                </a:r>
              </a:p>
              <a:p>
                <a:pPr lvl="2"/>
                <a:r>
                  <a:rPr lang="en-US" dirty="0" smtClean="0"/>
                  <a:t>Various statistical, linguistic, and query features are used.</a:t>
                </a:r>
              </a:p>
              <a:p>
                <a:pPr lvl="2"/>
                <a:r>
                  <a:rPr lang="en-US" dirty="0" smtClean="0"/>
                  <a:t>Computing regression label</a:t>
                </a:r>
              </a:p>
              <a:p>
                <a:pPr lvl="3"/>
                <a:r>
                  <a:rPr lang="en-US" dirty="0" smtClean="0"/>
                  <a:t>Is equivalent to computing query likelihood model without using ML</a:t>
                </a:r>
              </a:p>
              <a:p>
                <a:pPr lvl="3"/>
                <a:r>
                  <a:rPr lang="en-US" dirty="0" smtClean="0"/>
                  <a:t>For every training query </a:t>
                </a:r>
                <a14:m>
                  <m:oMath xmlns:m="http://schemas.openxmlformats.org/officeDocument/2006/math">
                    <m:r>
                      <a:rPr lang="en-US" i="1" dirty="0" smtClean="0">
                        <a:latin typeface="Cambria Math" panose="02040503050406030204" pitchFamily="18" charset="0"/>
                      </a:rPr>
                      <m:t>𝑄</m:t>
                    </m:r>
                  </m:oMath>
                </a14:m>
                <a:r>
                  <a:rPr lang="en-US" dirty="0" smtClean="0"/>
                  <a:t>, estimate </a:t>
                </a:r>
                <a14:m>
                  <m:oMath xmlns:m="http://schemas.openxmlformats.org/officeDocument/2006/math">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𝑄</m:t>
                            </m:r>
                          </m:sub>
                        </m:sSub>
                      </m:e>
                    </m:acc>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r>
                          <a:rPr lang="en-US" b="0" i="1" dirty="0" smtClean="0">
                            <a:latin typeface="Cambria Math" panose="02040503050406030204" pitchFamily="18" charset="0"/>
                          </a:rPr>
                          <m:t>𝑠</m:t>
                        </m:r>
                      </m:sub>
                      <m:sup/>
                      <m:e>
                        <m:r>
                          <a:rPr lang="en-US" b="0" i="1" dirty="0" smtClean="0">
                            <a:latin typeface="Cambria Math" panose="02040503050406030204" pitchFamily="18" charset="0"/>
                          </a:rPr>
                          <m:t>[</m:t>
                        </m:r>
                        <m:r>
                          <a:rPr lang="en-US" b="0" i="1" dirty="0" smtClean="0">
                            <a:latin typeface="Cambria Math" panose="02040503050406030204" pitchFamily="18" charset="0"/>
                          </a:rPr>
                          <m:t>𝑀𝑒𝑡𝑟𝑖𝑐</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𝜃</m:t>
                                </m:r>
                              </m:e>
                              <m:sub>
                                <m:r>
                                  <a:rPr lang="en-US" b="0" i="1" dirty="0" smtClean="0">
                                    <a:latin typeface="Cambria Math" panose="02040503050406030204" pitchFamily="18" charset="0"/>
                                  </a:rPr>
                                  <m:t>𝑠</m:t>
                                </m:r>
                              </m:sub>
                            </m:sSub>
                          </m:e>
                        </m:d>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𝜃</m:t>
                            </m:r>
                          </m:e>
                          <m:sub>
                            <m:r>
                              <a:rPr lang="en-US" b="0" i="1" dirty="0" smtClean="0">
                                <a:latin typeface="Cambria Math" panose="02040503050406030204" pitchFamily="18" charset="0"/>
                              </a:rPr>
                              <m:t>𝑠</m:t>
                            </m:r>
                          </m:sub>
                        </m:sSub>
                        <m:r>
                          <a:rPr lang="en-US" b="0" i="1" dirty="0" smtClean="0">
                            <a:latin typeface="Cambria Math" panose="02040503050406030204" pitchFamily="18" charset="0"/>
                          </a:rPr>
                          <m:t>]</m:t>
                        </m:r>
                      </m:e>
                    </m:nary>
                  </m:oMath>
                </a14:m>
                <a:endParaRPr lang="en-US" dirty="0" smtClean="0"/>
              </a:p>
              <a:p>
                <a:pPr lvl="3"/>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𝑠</m:t>
                        </m:r>
                      </m:sub>
                    </m:sSub>
                  </m:oMath>
                </a14:m>
                <a:r>
                  <a:rPr lang="en-US" dirty="0" smtClean="0"/>
                  <a:t> are selected using grid search (query reduction candidates of sizes up to 6)</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0"/>
                <a:ext cx="8229600" cy="2971800"/>
              </a:xfrm>
              <a:blipFill rotWithShape="0">
                <a:blip r:embed="rId2" cstate="print"/>
                <a:stretch>
                  <a:fillRect l="-1037" t="-3689" r="-1333"/>
                </a:stretch>
              </a:blipFill>
            </p:spPr>
            <p:txBody>
              <a:bodyPr/>
              <a:lstStyle/>
              <a:p>
                <a:r>
                  <a:rPr lang="en-US">
                    <a:noFill/>
                  </a:rPr>
                  <a:t> </a:t>
                </a:r>
              </a:p>
            </p:txBody>
          </p:sp>
        </mc:Fallback>
      </mc:AlternateContent>
      <p:pic>
        <p:nvPicPr>
          <p:cNvPr id="4" name="Content Placeholder 3"/>
          <p:cNvPicPr>
            <a:picLocks noChangeAspect="1"/>
          </p:cNvPicPr>
          <p:nvPr/>
        </p:nvPicPr>
        <p:blipFill>
          <a:blip r:embed="rId3" cstate="print"/>
          <a:stretch>
            <a:fillRect/>
          </a:stretch>
        </p:blipFill>
        <p:spPr>
          <a:xfrm>
            <a:off x="1828800" y="4114800"/>
            <a:ext cx="5486400" cy="1912102"/>
          </a:xfrm>
          <a:prstGeom prst="rect">
            <a:avLst/>
          </a:prstGeom>
        </p:spPr>
      </p:pic>
      <p:sp>
        <p:nvSpPr>
          <p:cNvPr id="5" name="Rectangle 4"/>
          <p:cNvSpPr/>
          <p:nvPr/>
        </p:nvSpPr>
        <p:spPr>
          <a:xfrm>
            <a:off x="7944289" y="152400"/>
            <a:ext cx="4019111" cy="369332"/>
          </a:xfrm>
          <a:prstGeom prst="rect">
            <a:avLst/>
          </a:prstGeom>
        </p:spPr>
        <p:txBody>
          <a:bodyPr wrap="square">
            <a:spAutoFit/>
          </a:bodyPr>
          <a:lstStyle/>
          <a:p>
            <a:r>
              <a:rPr lang="en-US" dirty="0"/>
              <a:t>[</a:t>
            </a:r>
            <a:r>
              <a:rPr lang="en-US" dirty="0" smtClean="0"/>
              <a:t>LAC09]</a:t>
            </a:r>
            <a:endParaRPr lang="en-US" dirty="0"/>
          </a:p>
        </p:txBody>
      </p:sp>
    </p:spTree>
    <p:extLst>
      <p:ext uri="{BB962C8B-B14F-4D97-AF65-F5344CB8AC3E}">
        <p14:creationId xmlns:p14="http://schemas.microsoft.com/office/powerpoint/2010/main" val="323535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Sequential Dependence Model </a:t>
            </a:r>
            <a:r>
              <a:rPr lang="en-US" dirty="0" smtClean="0"/>
              <a:t>using Markov </a:t>
            </a:r>
            <a:r>
              <a:rPr lang="en-US" dirty="0"/>
              <a:t>Random Fields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1"/>
                <a:ext cx="8229600" cy="2133600"/>
              </a:xfrm>
            </p:spPr>
            <p:txBody>
              <a:bodyPr>
                <a:normAutofit fontScale="55000" lnSpcReduction="20000"/>
              </a:bodyPr>
              <a:lstStyle/>
              <a:p>
                <a:r>
                  <a:rPr lang="en-US" dirty="0" smtClean="0"/>
                  <a:t>Considering the Markov Random Field network between terms in a query</a:t>
                </a:r>
              </a:p>
              <a:p>
                <a:pPr lvl="1"/>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𝐷</m:t>
                        </m:r>
                      </m:e>
                      <m:e>
                        <m:r>
                          <a:rPr lang="en-US" b="0" i="1" smtClean="0">
                            <a:latin typeface="Cambria Math" panose="02040503050406030204" pitchFamily="18" charset="0"/>
                          </a:rPr>
                          <m:t>𝑄</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𝐶</m:t>
                        </m:r>
                        <m:d>
                          <m:dPr>
                            <m:ctrlPr>
                              <a:rPr lang="en-US" b="0" i="1" smtClean="0">
                                <a:latin typeface="Cambria Math" panose="02040503050406030204" pitchFamily="18" charset="0"/>
                              </a:rPr>
                            </m:ctrlPr>
                          </m:dPr>
                          <m:e>
                            <m:r>
                              <a:rPr lang="en-US" b="0" i="1" smtClean="0">
                                <a:latin typeface="Cambria Math" panose="02040503050406030204" pitchFamily="18" charset="0"/>
                              </a:rPr>
                              <m:t>𝐺</m:t>
                            </m:r>
                          </m:e>
                        </m:d>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𝑐</m:t>
                            </m:r>
                          </m:sub>
                        </m:sSub>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nary>
                  </m:oMath>
                </a14:m>
                <a:endParaRPr lang="en-US" b="0" dirty="0" smtClean="0"/>
              </a:p>
              <a:p>
                <a:r>
                  <a:rPr lang="en-US" dirty="0" smtClean="0"/>
                  <a:t>3 variants</a:t>
                </a:r>
              </a:p>
              <a:p>
                <a:pPr lvl="1"/>
                <a:r>
                  <a:rPr lang="en-US" dirty="0" smtClean="0"/>
                  <a:t>Full independence</a:t>
                </a:r>
              </a:p>
              <a:p>
                <a:pPr lvl="1"/>
                <a:r>
                  <a:rPr lang="en-US" dirty="0" smtClean="0"/>
                  <a:t>Sequential Dependence</a:t>
                </a:r>
              </a:p>
              <a:p>
                <a:pPr lvl="1"/>
                <a:r>
                  <a:rPr lang="en-US" dirty="0" smtClean="0"/>
                  <a:t>Full Dependence</a:t>
                </a:r>
              </a:p>
              <a:p>
                <a:r>
                  <a:rPr lang="en-US" dirty="0" smtClean="0"/>
                  <a:t>Features (defined over cliques)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1"/>
                <a:ext cx="8229600" cy="2133600"/>
              </a:xfrm>
              <a:blipFill rotWithShape="0">
                <a:blip r:embed="rId2" cstate="print"/>
                <a:stretch>
                  <a:fillRect l="-444" t="-4000"/>
                </a:stretch>
              </a:blipFill>
            </p:spPr>
            <p:txBody>
              <a:bodyPr/>
              <a:lstStyle/>
              <a:p>
                <a:r>
                  <a:rPr lang="en-US">
                    <a:noFill/>
                  </a:rPr>
                  <a:t> </a:t>
                </a:r>
              </a:p>
            </p:txBody>
          </p:sp>
        </mc:Fallback>
      </mc:AlternateContent>
      <p:sp>
        <p:nvSpPr>
          <p:cNvPr id="4" name="TextBox 3"/>
          <p:cNvSpPr txBox="1"/>
          <p:nvPr/>
        </p:nvSpPr>
        <p:spPr>
          <a:xfrm>
            <a:off x="80772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[MC05]</a:t>
            </a:r>
            <a:endParaRPr lang="en-US" sz="1800" kern="1200" dirty="0">
              <a:solidFill>
                <a:schemeClr val="tx1"/>
              </a:solidFill>
              <a:latin typeface="+mn-lt"/>
              <a:ea typeface="+mn-ea"/>
              <a:cs typeface="+mn-cs"/>
            </a:endParaRPr>
          </a:p>
        </p:txBody>
      </p:sp>
      <p:pic>
        <p:nvPicPr>
          <p:cNvPr id="5" name="Picture 4"/>
          <p:cNvPicPr>
            <a:picLocks noChangeAspect="1"/>
          </p:cNvPicPr>
          <p:nvPr/>
        </p:nvPicPr>
        <p:blipFill>
          <a:blip r:embed="rId3" cstate="print"/>
          <a:stretch>
            <a:fillRect/>
          </a:stretch>
        </p:blipFill>
        <p:spPr>
          <a:xfrm>
            <a:off x="4876800" y="1827776"/>
            <a:ext cx="3580288" cy="1133475"/>
          </a:xfrm>
          <a:prstGeom prst="rect">
            <a:avLst/>
          </a:prstGeom>
        </p:spPr>
      </p:pic>
      <p:pic>
        <p:nvPicPr>
          <p:cNvPr id="6" name="Picture 5"/>
          <p:cNvPicPr>
            <a:picLocks noChangeAspect="1"/>
          </p:cNvPicPr>
          <p:nvPr/>
        </p:nvPicPr>
        <p:blipFill>
          <a:blip r:embed="rId4" cstate="print"/>
          <a:stretch>
            <a:fillRect/>
          </a:stretch>
        </p:blipFill>
        <p:spPr>
          <a:xfrm>
            <a:off x="1676400" y="3276600"/>
            <a:ext cx="4953000" cy="1069113"/>
          </a:xfrm>
          <a:prstGeom prst="rect">
            <a:avLst/>
          </a:prstGeom>
        </p:spPr>
      </p:pic>
      <p:pic>
        <p:nvPicPr>
          <p:cNvPr id="7" name="Picture 6"/>
          <p:cNvPicPr>
            <a:picLocks noChangeAspect="1"/>
          </p:cNvPicPr>
          <p:nvPr/>
        </p:nvPicPr>
        <p:blipFill>
          <a:blip r:embed="rId5" cstate="print"/>
          <a:stretch>
            <a:fillRect/>
          </a:stretch>
        </p:blipFill>
        <p:spPr>
          <a:xfrm>
            <a:off x="1714500" y="4532035"/>
            <a:ext cx="6438900" cy="1030565"/>
          </a:xfrm>
          <a:prstGeom prst="rect">
            <a:avLst/>
          </a:prstGeom>
        </p:spPr>
      </p:pic>
      <p:pic>
        <p:nvPicPr>
          <p:cNvPr id="8" name="Picture 7"/>
          <p:cNvPicPr>
            <a:picLocks noChangeAspect="1"/>
          </p:cNvPicPr>
          <p:nvPr/>
        </p:nvPicPr>
        <p:blipFill>
          <a:blip r:embed="rId6" cstate="print"/>
          <a:stretch>
            <a:fillRect/>
          </a:stretch>
        </p:blipFill>
        <p:spPr>
          <a:xfrm>
            <a:off x="1752600" y="5638800"/>
            <a:ext cx="5636569" cy="995125"/>
          </a:xfrm>
          <a:prstGeom prst="rect">
            <a:avLst/>
          </a:prstGeom>
        </p:spPr>
      </p:pic>
      <p:sp>
        <p:nvSpPr>
          <p:cNvPr id="9" name="TextBox 8"/>
          <p:cNvSpPr txBox="1"/>
          <p:nvPr/>
        </p:nvSpPr>
        <p:spPr>
          <a:xfrm>
            <a:off x="152400" y="3288268"/>
            <a:ext cx="1376595" cy="369332"/>
          </a:xfrm>
          <a:prstGeom prst="rect">
            <a:avLst/>
          </a:prstGeom>
          <a:noFill/>
        </p:spPr>
        <p:txBody>
          <a:bodyPr wrap="none" rtlCol="0">
            <a:spAutoFit/>
          </a:bodyPr>
          <a:lstStyle/>
          <a:p>
            <a:r>
              <a:rPr lang="en-US" b="1" u="sng" dirty="0" smtClean="0"/>
              <a:t>Single Terms</a:t>
            </a:r>
            <a:endParaRPr lang="en-US" b="1" u="sng" dirty="0"/>
          </a:p>
        </p:txBody>
      </p:sp>
      <p:sp>
        <p:nvSpPr>
          <p:cNvPr id="10" name="TextBox 9"/>
          <p:cNvSpPr txBox="1"/>
          <p:nvPr/>
        </p:nvSpPr>
        <p:spPr>
          <a:xfrm>
            <a:off x="152400" y="4507468"/>
            <a:ext cx="1477649" cy="369332"/>
          </a:xfrm>
          <a:prstGeom prst="rect">
            <a:avLst/>
          </a:prstGeom>
          <a:noFill/>
        </p:spPr>
        <p:txBody>
          <a:bodyPr wrap="none" rtlCol="0">
            <a:spAutoFit/>
          </a:bodyPr>
          <a:lstStyle/>
          <a:p>
            <a:r>
              <a:rPr lang="en-US" b="1" u="sng" dirty="0" smtClean="0"/>
              <a:t>Exact Phrases</a:t>
            </a:r>
            <a:endParaRPr lang="en-US" b="1" u="sng" dirty="0"/>
          </a:p>
        </p:txBody>
      </p:sp>
      <p:sp>
        <p:nvSpPr>
          <p:cNvPr id="11" name="TextBox 10"/>
          <p:cNvSpPr txBox="1"/>
          <p:nvPr/>
        </p:nvSpPr>
        <p:spPr>
          <a:xfrm>
            <a:off x="152400" y="5715000"/>
            <a:ext cx="1270925" cy="646331"/>
          </a:xfrm>
          <a:prstGeom prst="rect">
            <a:avLst/>
          </a:prstGeom>
          <a:noFill/>
        </p:spPr>
        <p:txBody>
          <a:bodyPr wrap="none" rtlCol="0">
            <a:spAutoFit/>
          </a:bodyPr>
          <a:lstStyle/>
          <a:p>
            <a:r>
              <a:rPr lang="en-US" b="1" u="sng" dirty="0" smtClean="0"/>
              <a:t>Unordered </a:t>
            </a:r>
          </a:p>
          <a:p>
            <a:r>
              <a:rPr lang="en-US" b="1" u="sng" dirty="0" smtClean="0"/>
              <a:t>Phrases</a:t>
            </a:r>
            <a:endParaRPr lang="en-US" b="1" u="sng" dirty="0"/>
          </a:p>
        </p:txBody>
      </p:sp>
    </p:spTree>
    <p:extLst>
      <p:ext uri="{BB962C8B-B14F-4D97-AF65-F5344CB8AC3E}">
        <p14:creationId xmlns:p14="http://schemas.microsoft.com/office/powerpoint/2010/main" val="345740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Sequential Dependence Model using Markov Random Fields</a:t>
            </a:r>
          </a:p>
        </p:txBody>
      </p:sp>
      <p:pic>
        <p:nvPicPr>
          <p:cNvPr id="5" name="Picture 4"/>
          <p:cNvPicPr>
            <a:picLocks noChangeAspect="1"/>
          </p:cNvPicPr>
          <p:nvPr/>
        </p:nvPicPr>
        <p:blipFill>
          <a:blip r:embed="rId2" cstate="print"/>
          <a:stretch>
            <a:fillRect/>
          </a:stretch>
        </p:blipFill>
        <p:spPr>
          <a:xfrm>
            <a:off x="1676400" y="1371600"/>
            <a:ext cx="5638800" cy="1169752"/>
          </a:xfrm>
          <a:prstGeom prst="rect">
            <a:avLst/>
          </a:prstGeom>
        </p:spPr>
      </p:pic>
      <p:sp>
        <p:nvSpPr>
          <p:cNvPr id="6" name="TextBox 5"/>
          <p:cNvSpPr txBox="1"/>
          <p:nvPr/>
        </p:nvSpPr>
        <p:spPr>
          <a:xfrm>
            <a:off x="80772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[MC05]</a:t>
            </a:r>
            <a:endParaRPr lang="en-US" sz="1800" kern="1200" dirty="0">
              <a:solidFill>
                <a:schemeClr val="tx1"/>
              </a:solidFill>
              <a:latin typeface="+mn-lt"/>
              <a:ea typeface="+mn-ea"/>
              <a:cs typeface="+mn-cs"/>
            </a:endParaRPr>
          </a:p>
        </p:txBody>
      </p:sp>
      <p:pic>
        <p:nvPicPr>
          <p:cNvPr id="9" name="Picture 8"/>
          <p:cNvPicPr>
            <a:picLocks noChangeAspect="1"/>
          </p:cNvPicPr>
          <p:nvPr/>
        </p:nvPicPr>
        <p:blipFill>
          <a:blip r:embed="rId3" cstate="print"/>
          <a:stretch>
            <a:fillRect/>
          </a:stretch>
        </p:blipFill>
        <p:spPr>
          <a:xfrm>
            <a:off x="1676400" y="2743200"/>
            <a:ext cx="2405063" cy="327753"/>
          </a:xfrm>
          <a:prstGeom prst="rect">
            <a:avLst/>
          </a:prstGeom>
        </p:spPr>
      </p:pic>
      <p:sp>
        <p:nvSpPr>
          <p:cNvPr id="12" name="TextBox 11"/>
          <p:cNvSpPr txBox="1"/>
          <p:nvPr/>
        </p:nvSpPr>
        <p:spPr>
          <a:xfrm>
            <a:off x="533400" y="1371600"/>
            <a:ext cx="1045094" cy="369332"/>
          </a:xfrm>
          <a:prstGeom prst="rect">
            <a:avLst/>
          </a:prstGeom>
          <a:noFill/>
        </p:spPr>
        <p:txBody>
          <a:bodyPr wrap="none" rtlCol="0">
            <a:spAutoFit/>
          </a:bodyPr>
          <a:lstStyle/>
          <a:p>
            <a:r>
              <a:rPr lang="en-US" b="1" dirty="0" smtClean="0"/>
              <a:t>Optimize</a:t>
            </a:r>
            <a:endParaRPr lang="en-US" b="1" dirty="0"/>
          </a:p>
        </p:txBody>
      </p:sp>
      <p:sp>
        <p:nvSpPr>
          <p:cNvPr id="13" name="TextBox 12"/>
          <p:cNvSpPr txBox="1"/>
          <p:nvPr/>
        </p:nvSpPr>
        <p:spPr>
          <a:xfrm>
            <a:off x="685800" y="2590800"/>
            <a:ext cx="472373" cy="369332"/>
          </a:xfrm>
          <a:prstGeom prst="rect">
            <a:avLst/>
          </a:prstGeom>
          <a:noFill/>
        </p:spPr>
        <p:txBody>
          <a:bodyPr wrap="none" rtlCol="0">
            <a:spAutoFit/>
          </a:bodyPr>
          <a:lstStyle/>
          <a:p>
            <a:r>
              <a:rPr lang="en-US" b="1" dirty="0" err="1" smtClean="0"/>
              <a:t>s.t</a:t>
            </a:r>
            <a:r>
              <a:rPr lang="en-US" b="1" dirty="0" smtClean="0"/>
              <a:t>.</a:t>
            </a:r>
            <a:endParaRPr lang="en-US" b="1" dirty="0"/>
          </a:p>
        </p:txBody>
      </p:sp>
      <p:sp>
        <p:nvSpPr>
          <p:cNvPr id="15" name="Content Placeholder 4"/>
          <p:cNvSpPr>
            <a:spLocks noGrp="1"/>
          </p:cNvSpPr>
          <p:nvPr>
            <p:ph idx="4294967295"/>
          </p:nvPr>
        </p:nvSpPr>
        <p:spPr>
          <a:xfrm>
            <a:off x="533400" y="3276600"/>
            <a:ext cx="8229600" cy="3581400"/>
          </a:xfrm>
          <a:prstGeom prst="rect">
            <a:avLst/>
          </a:prstGeom>
        </p:spPr>
        <p:txBody>
          <a:bodyPr>
            <a:normAutofit lnSpcReduction="10000"/>
          </a:bodyPr>
          <a:lstStyle/>
          <a:p>
            <a:pPr>
              <a:buNone/>
            </a:pPr>
            <a:r>
              <a:rPr lang="en-US" sz="2800" b="1" u="sng" dirty="0" smtClean="0"/>
              <a:t>Coordinate Ascent Algorithm</a:t>
            </a:r>
          </a:p>
          <a:p>
            <a:pPr lvl="1"/>
            <a:r>
              <a:rPr lang="en-US" sz="2400" dirty="0" smtClean="0"/>
              <a:t>Initialize </a:t>
            </a:r>
            <a:r>
              <a:rPr lang="en-US" sz="2400" b="1" dirty="0" smtClean="0">
                <a:sym typeface="Symbol"/>
              </a:rPr>
              <a:t></a:t>
            </a:r>
            <a:r>
              <a:rPr lang="en-US" sz="2400" b="1" baseline="30000" dirty="0" smtClean="0">
                <a:sym typeface="Symbol"/>
              </a:rPr>
              <a:t>0</a:t>
            </a:r>
            <a:r>
              <a:rPr lang="en-US" sz="2400" b="1" dirty="0" smtClean="0">
                <a:sym typeface="Symbol"/>
              </a:rPr>
              <a:t> = {</a:t>
            </a:r>
            <a:r>
              <a:rPr lang="en-US" sz="2400" b="1" dirty="0" smtClean="0"/>
              <a:t> </a:t>
            </a:r>
            <a:r>
              <a:rPr lang="en-US" sz="2400" b="1" dirty="0" smtClean="0">
                <a:sym typeface="Symbol"/>
              </a:rPr>
              <a:t></a:t>
            </a:r>
            <a:r>
              <a:rPr lang="en-US" sz="2400" b="1" baseline="-25000" dirty="0" smtClean="0">
                <a:sym typeface="Symbol"/>
              </a:rPr>
              <a:t>T</a:t>
            </a:r>
            <a:r>
              <a:rPr lang="en-US" sz="2400" b="1" baseline="30000" dirty="0" smtClean="0">
                <a:sym typeface="Symbol"/>
              </a:rPr>
              <a:t>0</a:t>
            </a:r>
            <a:r>
              <a:rPr lang="en-US" sz="2400" b="1" dirty="0" smtClean="0">
                <a:sym typeface="Symbol"/>
              </a:rPr>
              <a:t>, </a:t>
            </a:r>
            <a:r>
              <a:rPr lang="en-US" sz="2400" b="1" baseline="-25000" dirty="0" smtClean="0">
                <a:sym typeface="Symbol"/>
              </a:rPr>
              <a:t>O</a:t>
            </a:r>
            <a:r>
              <a:rPr lang="en-US" sz="2400" b="1" baseline="30000" dirty="0" smtClean="0">
                <a:sym typeface="Symbol"/>
              </a:rPr>
              <a:t>0</a:t>
            </a:r>
            <a:r>
              <a:rPr lang="en-US" sz="2400" b="1" dirty="0" smtClean="0">
                <a:sym typeface="Symbol"/>
              </a:rPr>
              <a:t> ,</a:t>
            </a:r>
            <a:r>
              <a:rPr lang="en-US" sz="2400" b="1" baseline="30000" dirty="0" smtClean="0">
                <a:sym typeface="Symbol"/>
              </a:rPr>
              <a:t> </a:t>
            </a:r>
            <a:r>
              <a:rPr lang="en-US" sz="2400" b="1" dirty="0" smtClean="0">
                <a:sym typeface="Symbol"/>
              </a:rPr>
              <a:t></a:t>
            </a:r>
            <a:r>
              <a:rPr lang="en-US" sz="2400" b="1" baseline="-25000" dirty="0" smtClean="0">
                <a:sym typeface="Symbol"/>
              </a:rPr>
              <a:t>u</a:t>
            </a:r>
            <a:r>
              <a:rPr lang="en-US" sz="2400" b="1" baseline="30000" dirty="0" smtClean="0">
                <a:sym typeface="Symbol"/>
              </a:rPr>
              <a:t>0 </a:t>
            </a:r>
            <a:r>
              <a:rPr lang="en-US" sz="2400" b="1" dirty="0" smtClean="0">
                <a:sym typeface="Symbol"/>
              </a:rPr>
              <a:t>}</a:t>
            </a:r>
            <a:r>
              <a:rPr lang="en-US" sz="2400" b="1" baseline="30000" dirty="0" smtClean="0">
                <a:sym typeface="Symbol"/>
              </a:rPr>
              <a:t> </a:t>
            </a:r>
            <a:r>
              <a:rPr lang="en-US" sz="2400" b="1" baseline="-25000" dirty="0" smtClean="0">
                <a:sym typeface="Symbol"/>
              </a:rPr>
              <a:t>  </a:t>
            </a:r>
          </a:p>
          <a:p>
            <a:pPr lvl="1"/>
            <a:r>
              <a:rPr lang="en-US" sz="2400" dirty="0" smtClean="0">
                <a:sym typeface="Symbol"/>
              </a:rPr>
              <a:t>While improvement in retrieval metric</a:t>
            </a:r>
            <a:r>
              <a:rPr lang="en-US" sz="2400" b="1" dirty="0" smtClean="0">
                <a:sym typeface="Symbol"/>
              </a:rPr>
              <a:t> </a:t>
            </a:r>
            <a:r>
              <a:rPr lang="en-US" sz="2400" b="1" dirty="0" smtClean="0">
                <a:latin typeface="Monotype Corsiva" pitchFamily="66" charset="0"/>
                <a:sym typeface="Symbol"/>
              </a:rPr>
              <a:t>M</a:t>
            </a:r>
          </a:p>
          <a:p>
            <a:pPr lvl="2"/>
            <a:r>
              <a:rPr lang="en-US" sz="2000" dirty="0" smtClean="0">
                <a:sym typeface="Symbol"/>
              </a:rPr>
              <a:t>For each </a:t>
            </a:r>
            <a:r>
              <a:rPr lang="en-US" sz="2000" b="1" dirty="0" smtClean="0">
                <a:sym typeface="Symbol"/>
              </a:rPr>
              <a:t>  </a:t>
            </a:r>
          </a:p>
          <a:p>
            <a:pPr lvl="3"/>
            <a:r>
              <a:rPr lang="en-US" sz="1600" dirty="0" smtClean="0">
                <a:sym typeface="Symbol"/>
              </a:rPr>
              <a:t>Line search for optimal value of </a:t>
            </a:r>
            <a:r>
              <a:rPr lang="en-US" sz="1600" b="1" dirty="0" smtClean="0">
                <a:sym typeface="Symbol"/>
              </a:rPr>
              <a:t> </a:t>
            </a:r>
            <a:endParaRPr lang="en-US" sz="1600" dirty="0" smtClean="0">
              <a:sym typeface="Symbol"/>
            </a:endParaRPr>
          </a:p>
          <a:p>
            <a:pPr lvl="3"/>
            <a:r>
              <a:rPr lang="en-US" sz="1600" dirty="0" smtClean="0">
                <a:sym typeface="Symbol"/>
              </a:rPr>
              <a:t>At each search iteration, test </a:t>
            </a:r>
            <a:r>
              <a:rPr lang="en-US" sz="1600" b="1" dirty="0" smtClean="0">
                <a:latin typeface="Monotype Corsiva" pitchFamily="66" charset="0"/>
                <a:sym typeface="Symbol"/>
              </a:rPr>
              <a:t>M</a:t>
            </a:r>
          </a:p>
          <a:p>
            <a:pPr lvl="3"/>
            <a:r>
              <a:rPr lang="en-US" sz="1600" dirty="0" smtClean="0">
                <a:sym typeface="Symbol"/>
              </a:rPr>
              <a:t>Renormalize the weights such that </a:t>
            </a:r>
            <a:r>
              <a:rPr lang="en-US" sz="1600" b="1" dirty="0" smtClean="0">
                <a:sym typeface="Symbol"/>
              </a:rPr>
              <a:t></a:t>
            </a:r>
            <a:r>
              <a:rPr lang="en-US" sz="1600" b="1" baseline="-25000" dirty="0" smtClean="0">
                <a:sym typeface="Symbol"/>
              </a:rPr>
              <a:t>T</a:t>
            </a:r>
            <a:r>
              <a:rPr lang="en-US" sz="1600" b="1" baseline="30000" dirty="0" smtClean="0">
                <a:sym typeface="Symbol"/>
              </a:rPr>
              <a:t>0</a:t>
            </a:r>
            <a:r>
              <a:rPr lang="en-US" sz="1600" b="1" dirty="0" smtClean="0">
                <a:sym typeface="Symbol"/>
              </a:rPr>
              <a:t> + </a:t>
            </a:r>
            <a:r>
              <a:rPr lang="en-US" sz="1600" b="1" baseline="-25000" dirty="0" smtClean="0">
                <a:sym typeface="Symbol"/>
              </a:rPr>
              <a:t>O</a:t>
            </a:r>
            <a:r>
              <a:rPr lang="en-US" sz="1600" b="1" baseline="30000" dirty="0" smtClean="0">
                <a:sym typeface="Symbol"/>
              </a:rPr>
              <a:t>0</a:t>
            </a:r>
            <a:r>
              <a:rPr lang="en-US" sz="1600" b="1" dirty="0" smtClean="0">
                <a:sym typeface="Symbol"/>
              </a:rPr>
              <a:t> +</a:t>
            </a:r>
            <a:r>
              <a:rPr lang="en-US" sz="1600" b="1" baseline="30000" dirty="0" smtClean="0">
                <a:sym typeface="Symbol"/>
              </a:rPr>
              <a:t> </a:t>
            </a:r>
            <a:r>
              <a:rPr lang="en-US" sz="1600" b="1" dirty="0" smtClean="0">
                <a:sym typeface="Symbol"/>
              </a:rPr>
              <a:t></a:t>
            </a:r>
            <a:r>
              <a:rPr lang="en-US" sz="1600" b="1" baseline="-25000" dirty="0" smtClean="0">
                <a:sym typeface="Symbol"/>
              </a:rPr>
              <a:t>u</a:t>
            </a:r>
            <a:r>
              <a:rPr lang="en-US" sz="1600" b="1" baseline="30000" dirty="0" smtClean="0">
                <a:sym typeface="Symbol"/>
              </a:rPr>
              <a:t>0</a:t>
            </a:r>
            <a:r>
              <a:rPr lang="en-US" sz="1600" b="1" dirty="0" smtClean="0">
                <a:sym typeface="Symbol"/>
              </a:rPr>
              <a:t> = 1</a:t>
            </a:r>
          </a:p>
          <a:p>
            <a:pPr lvl="2"/>
            <a:r>
              <a:rPr lang="en-US" sz="2000" dirty="0" smtClean="0">
                <a:sym typeface="Symbol"/>
              </a:rPr>
              <a:t>Continue until convergence, or max iterations reached</a:t>
            </a:r>
            <a:endParaRPr lang="en-US" sz="2000" b="1" dirty="0" smtClean="0">
              <a:latin typeface="Monotype Corsiva" pitchFamily="66" charset="0"/>
              <a:sym typeface="Symbol"/>
            </a:endParaRPr>
          </a:p>
          <a:p>
            <a:pPr>
              <a:buNone/>
            </a:pPr>
            <a:r>
              <a:rPr lang="en-US" dirty="0" smtClean="0"/>
              <a:t> 	 </a:t>
            </a:r>
            <a:endParaRPr lang="en-US" dirty="0"/>
          </a:p>
        </p:txBody>
      </p:sp>
    </p:spTree>
    <p:extLst>
      <p:ext uri="{BB962C8B-B14F-4D97-AF65-F5344CB8AC3E}">
        <p14:creationId xmlns:p14="http://schemas.microsoft.com/office/powerpoint/2010/main" val="112508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Sequential Dependence Model using Markov Random Fields</a:t>
            </a:r>
            <a:endParaRPr lang="en-US" dirty="0"/>
          </a:p>
        </p:txBody>
      </p:sp>
      <p:pic>
        <p:nvPicPr>
          <p:cNvPr id="4" name="Content Placeholder 3"/>
          <p:cNvPicPr>
            <a:picLocks noChangeAspect="1"/>
          </p:cNvPicPr>
          <p:nvPr/>
        </p:nvPicPr>
        <p:blipFill>
          <a:blip r:embed="rId2" cstate="print"/>
          <a:stretch>
            <a:fillRect/>
          </a:stretch>
        </p:blipFill>
        <p:spPr>
          <a:xfrm>
            <a:off x="457200" y="4202668"/>
            <a:ext cx="8229600" cy="1299096"/>
          </a:xfrm>
          <a:prstGeom prst="rect">
            <a:avLst/>
          </a:prstGeom>
        </p:spPr>
      </p:pic>
      <p:pic>
        <p:nvPicPr>
          <p:cNvPr id="5" name="Picture 4"/>
          <p:cNvPicPr>
            <a:picLocks noChangeAspect="1"/>
          </p:cNvPicPr>
          <p:nvPr/>
        </p:nvPicPr>
        <p:blipFill>
          <a:blip r:embed="rId3" cstate="print"/>
          <a:stretch>
            <a:fillRect/>
          </a:stretch>
        </p:blipFill>
        <p:spPr>
          <a:xfrm>
            <a:off x="1676400" y="1676400"/>
            <a:ext cx="5686425" cy="1485900"/>
          </a:xfrm>
          <a:prstGeom prst="rect">
            <a:avLst/>
          </a:prstGeom>
        </p:spPr>
      </p:pic>
      <p:sp>
        <p:nvSpPr>
          <p:cNvPr id="6" name="Rectangle 5"/>
          <p:cNvSpPr/>
          <p:nvPr/>
        </p:nvSpPr>
        <p:spPr>
          <a:xfrm>
            <a:off x="533400" y="3124200"/>
            <a:ext cx="8229600" cy="646331"/>
          </a:xfrm>
          <a:prstGeom prst="rect">
            <a:avLst/>
          </a:prstGeom>
        </p:spPr>
        <p:txBody>
          <a:bodyPr wrap="square">
            <a:spAutoFit/>
          </a:bodyPr>
          <a:lstStyle/>
          <a:p>
            <a:pPr algn="ctr"/>
            <a:r>
              <a:rPr lang="en-US" dirty="0">
                <a:latin typeface="CMBX9"/>
              </a:rPr>
              <a:t>Mean average precision for various </a:t>
            </a:r>
            <a:r>
              <a:rPr lang="en-US" dirty="0" smtClean="0">
                <a:latin typeface="CMBX9"/>
              </a:rPr>
              <a:t>unordered window </a:t>
            </a:r>
            <a:r>
              <a:rPr lang="en-US" dirty="0">
                <a:latin typeface="CMBX9"/>
              </a:rPr>
              <a:t>lengths with the sequential </a:t>
            </a:r>
            <a:r>
              <a:rPr lang="en-US" dirty="0" smtClean="0">
                <a:latin typeface="CMBX9"/>
              </a:rPr>
              <a:t>dependence variant.</a:t>
            </a:r>
          </a:p>
        </p:txBody>
      </p:sp>
      <p:sp>
        <p:nvSpPr>
          <p:cNvPr id="7" name="Rectangle 6"/>
          <p:cNvSpPr/>
          <p:nvPr/>
        </p:nvSpPr>
        <p:spPr>
          <a:xfrm>
            <a:off x="685800" y="5421868"/>
            <a:ext cx="8229600" cy="369332"/>
          </a:xfrm>
          <a:prstGeom prst="rect">
            <a:avLst/>
          </a:prstGeom>
        </p:spPr>
        <p:txBody>
          <a:bodyPr wrap="square">
            <a:spAutoFit/>
          </a:bodyPr>
          <a:lstStyle/>
          <a:p>
            <a:pPr algn="ctr"/>
            <a:r>
              <a:rPr lang="en-US" dirty="0" smtClean="0">
                <a:latin typeface="CMBX9"/>
              </a:rPr>
              <a:t>Comparison of the FI, SD and FD models</a:t>
            </a:r>
          </a:p>
        </p:txBody>
      </p:sp>
      <p:sp>
        <p:nvSpPr>
          <p:cNvPr id="8" name="TextBox 7"/>
          <p:cNvSpPr txBox="1"/>
          <p:nvPr/>
        </p:nvSpPr>
        <p:spPr>
          <a:xfrm>
            <a:off x="80772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[MC05]</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8407618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Integrating Regression Rank with Markov Random Fields (MRFs)</a:t>
            </a:r>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a:xfrm>
                <a:off x="457200" y="1371600"/>
                <a:ext cx="8229600" cy="3047999"/>
              </a:xfrm>
            </p:spPr>
            <p:txBody>
              <a:bodyPr>
                <a:normAutofit fontScale="70000" lnSpcReduction="20000"/>
              </a:bodyPr>
              <a:lstStyle/>
              <a:p>
                <a:r>
                  <a:rPr lang="en-US" dirty="0" smtClean="0"/>
                  <a:t>Although </a:t>
                </a:r>
                <a:r>
                  <a:rPr lang="en-US" dirty="0"/>
                  <a:t>the weights for </a:t>
                </a:r>
                <a:r>
                  <a:rPr lang="en-US" dirty="0" smtClean="0"/>
                  <a:t>each feature </a:t>
                </a:r>
                <a:r>
                  <a:rPr lang="en-US" dirty="0"/>
                  <a:t>class are learned from </a:t>
                </a:r>
                <a:r>
                  <a:rPr lang="en-US" dirty="0" smtClean="0"/>
                  <a:t>data in [MC05], </a:t>
                </a:r>
                <a:r>
                  <a:rPr lang="en-US" dirty="0"/>
                  <a:t>feature weights </a:t>
                </a:r>
                <a:r>
                  <a:rPr lang="en-US" dirty="0" smtClean="0"/>
                  <a:t>within each </a:t>
                </a:r>
                <a:r>
                  <a:rPr lang="en-US" dirty="0"/>
                  <a:t>class are </a:t>
                </a:r>
                <a:r>
                  <a:rPr lang="en-US" dirty="0" smtClean="0"/>
                  <a:t>estimated </a:t>
                </a:r>
                <a:r>
                  <a:rPr lang="en-US" dirty="0"/>
                  <a:t>by the same uniform </a:t>
                </a:r>
                <a:r>
                  <a:rPr lang="en-US" dirty="0" smtClean="0"/>
                  <a:t>assumption </a:t>
                </a:r>
                <a:r>
                  <a:rPr lang="en-US" dirty="0"/>
                  <a:t>as the standard unigram</a:t>
                </a:r>
                <a:r>
                  <a:rPr lang="en-US" dirty="0" smtClean="0"/>
                  <a:t>.</a:t>
                </a:r>
              </a:p>
              <a:p>
                <a:pPr lvl="1"/>
                <a:r>
                  <a:rPr lang="en-US" dirty="0" smtClean="0"/>
                  <a:t>Another way to see this is that all feature within the same feature class are weighted by the same tied parameter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oMath>
                </a14:m>
                <a:endParaRPr lang="en-US" b="0" dirty="0" smtClean="0"/>
              </a:p>
              <a:p>
                <a:r>
                  <a:rPr lang="en-US" dirty="0" smtClean="0"/>
                  <a:t>MRF uses the ML based </a:t>
                </a:r>
                <a:r>
                  <a:rPr lang="en-US" dirty="0" err="1" smtClean="0"/>
                  <a:t>Dirichlet</a:t>
                </a:r>
                <a:r>
                  <a:rPr lang="en-US" dirty="0" smtClean="0"/>
                  <a:t>-smoothed unigram. Regression Rank provides a metric-optimized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𝑄</m:t>
                        </m:r>
                      </m:sub>
                    </m:sSub>
                  </m:oMath>
                </a14:m>
                <a:r>
                  <a:rPr lang="en-US" dirty="0" smtClean="0"/>
                  <a:t> rather than MLE. MRF’s first term computation could use </a:t>
                </a:r>
                <a:r>
                  <a:rPr lang="en-US" dirty="0" err="1" smtClean="0"/>
                  <a:t>RegressionRank</a:t>
                </a:r>
                <a:r>
                  <a:rPr lang="en-US" dirty="0" smtClean="0"/>
                  <a:t>.</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𝑂</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𝑈</m:t>
                        </m:r>
                      </m:sub>
                    </m:sSub>
                  </m:oMath>
                </a14:m>
                <a:r>
                  <a:rPr lang="en-US" dirty="0" smtClean="0"/>
                  <a:t> are still computed using the same ML estimates.</a:t>
                </a:r>
              </a:p>
              <a:p>
                <a:pPr lvl="1"/>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xfrm>
                <a:off x="457200" y="1371600"/>
                <a:ext cx="8229600" cy="3047999"/>
              </a:xfrm>
              <a:blipFill rotWithShape="0">
                <a:blip r:embed="rId2" cstate="print"/>
                <a:stretch>
                  <a:fillRect l="-815" t="-3400" r="-1704"/>
                </a:stretch>
              </a:blipFill>
            </p:spPr>
            <p:txBody>
              <a:bodyPr/>
              <a:lstStyle/>
              <a:p>
                <a:r>
                  <a:rPr lang="en-US">
                    <a:noFill/>
                  </a:rPr>
                  <a:t> </a:t>
                </a:r>
              </a:p>
            </p:txBody>
          </p:sp>
        </mc:Fallback>
      </mc:AlternateContent>
      <p:sp>
        <p:nvSpPr>
          <p:cNvPr id="4" name="TextBox 3"/>
          <p:cNvSpPr txBox="1"/>
          <p:nvPr/>
        </p:nvSpPr>
        <p:spPr>
          <a:xfrm>
            <a:off x="8229600" y="21220"/>
            <a:ext cx="1828800" cy="646331"/>
          </a:xfrm>
          <a:prstGeom prst="rect">
            <a:avLst/>
          </a:prstGeom>
          <a:noFill/>
        </p:spPr>
        <p:txBody>
          <a:bodyPr wrap="square" rtlCol="0">
            <a:spAutoFit/>
          </a:bodyPr>
          <a:lstStyle/>
          <a:p>
            <a:r>
              <a:rPr lang="en-US" dirty="0"/>
              <a:t>[Lea09]</a:t>
            </a:r>
          </a:p>
          <a:p>
            <a:endParaRPr lang="en-US" sz="1800" kern="1200" dirty="0">
              <a:solidFill>
                <a:schemeClr val="tx1"/>
              </a:solidFill>
              <a:latin typeface="+mn-lt"/>
              <a:ea typeface="+mn-ea"/>
              <a:cs typeface="+mn-cs"/>
            </a:endParaRPr>
          </a:p>
        </p:txBody>
      </p:sp>
      <p:pic>
        <p:nvPicPr>
          <p:cNvPr id="5" name="Picture 4"/>
          <p:cNvPicPr>
            <a:picLocks noChangeAspect="1"/>
          </p:cNvPicPr>
          <p:nvPr/>
        </p:nvPicPr>
        <p:blipFill>
          <a:blip r:embed="rId3" cstate="print"/>
          <a:stretch>
            <a:fillRect/>
          </a:stretch>
        </p:blipFill>
        <p:spPr>
          <a:xfrm>
            <a:off x="1447799" y="4272773"/>
            <a:ext cx="6248402" cy="1512854"/>
          </a:xfrm>
          <a:prstGeom prst="rect">
            <a:avLst/>
          </a:prstGeom>
        </p:spPr>
      </p:pic>
    </p:spTree>
    <p:extLst>
      <p:ext uri="{BB962C8B-B14F-4D97-AF65-F5344CB8AC3E}">
        <p14:creationId xmlns:p14="http://schemas.microsoft.com/office/powerpoint/2010/main" val="478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Quasi-synchronous </a:t>
            </a:r>
            <a:r>
              <a:rPr lang="en-US" dirty="0" smtClean="0"/>
              <a:t>Dependency Language Model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47500" lnSpcReduction="20000"/>
              </a:bodyPr>
              <a:lstStyle/>
              <a:p>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e>
                      <m:e>
                        <m:r>
                          <a:rPr lang="en-US" b="0" i="1" smtClean="0">
                            <a:latin typeface="Cambria Math" panose="02040503050406030204" pitchFamily="18" charset="0"/>
                          </a:rPr>
                          <m:t>𝐷</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𝑄</m:t>
                            </m:r>
                          </m:sub>
                        </m:sSub>
                        <m:r>
                          <a:rPr lang="en-US" b="0" i="1" smtClean="0">
                            <a:latin typeface="Cambria Math" panose="02040503050406030204" pitchFamily="18" charset="0"/>
                          </a:rPr>
                          <m:t>,</m:t>
                        </m:r>
                        <m:r>
                          <a:rPr lang="en-US" b="0" i="1" smtClean="0">
                            <a:latin typeface="Cambria Math" panose="02040503050406030204" pitchFamily="18" charset="0"/>
                          </a:rPr>
                          <m:t>𝐴</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sub>
                        </m:sSub>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sub>
                        </m:sSub>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𝑄</m:t>
                            </m:r>
                          </m:sub>
                        </m:sSub>
                      </m:e>
                      <m:e>
                        <m:r>
                          <a:rPr lang="en-US" b="0" i="1" smtClean="0">
                            <a:latin typeface="Cambria Math" panose="02040503050406030204" pitchFamily="18" charset="0"/>
                          </a:rPr>
                          <m:t>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sub>
                        </m:sSub>
                      </m:e>
                    </m:d>
                  </m:oMath>
                </a14:m>
                <a:r>
                  <a:rPr lang="en-US" dirty="0" smtClean="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𝑄</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sub>
                    </m:sSub>
                  </m:oMath>
                </a14:m>
                <a:r>
                  <a:rPr lang="en-US" dirty="0" smtClean="0"/>
                  <a:t> are dependency trees for query and document and </a:t>
                </a:r>
                <a14:m>
                  <m:oMath xmlns:m="http://schemas.openxmlformats.org/officeDocument/2006/math">
                    <m:r>
                      <a:rPr lang="en-US" b="0" i="1" smtClean="0">
                        <a:latin typeface="Cambria Math" panose="02040503050406030204" pitchFamily="18" charset="0"/>
                      </a:rPr>
                      <m:t>𝐴</m:t>
                    </m:r>
                  </m:oMath>
                </a14:m>
                <a:r>
                  <a:rPr lang="en-US" dirty="0" smtClean="0"/>
                  <a:t> is a loose alignment.</a:t>
                </a:r>
              </a:p>
              <a:p>
                <a14:m>
                  <m:oMath xmlns:m="http://schemas.openxmlformats.org/officeDocument/2006/math">
                    <m:r>
                      <a:rPr lang="en-US" i="1" dirty="0" smtClean="0">
                        <a:latin typeface="Cambria Math" panose="02040503050406030204" pitchFamily="18" charset="0"/>
                      </a:rPr>
                      <m:t>𝐴</m:t>
                    </m:r>
                  </m:oMath>
                </a14:m>
                <a:r>
                  <a:rPr lang="en-US" dirty="0" smtClean="0"/>
                  <a:t> is a set of all possible combinations of four syntactic configurations between a query and a document. It has 4*7 elements</a:t>
                </a:r>
              </a:p>
              <a:p>
                <a:pPr lvl="1"/>
                <a:r>
                  <a:rPr lang="en-US" dirty="0" smtClean="0"/>
                  <a:t>Parent-child (2), ancestor-descendent (2), siblings, c-commanding (2)</a:t>
                </a:r>
              </a:p>
              <a:p>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sub>
                        </m:sSub>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𝑄</m:t>
                            </m:r>
                          </m:sub>
                        </m:sSub>
                      </m:e>
                      <m:e>
                        <m:r>
                          <a:rPr lang="en-US" b="0" i="1" smtClean="0">
                            <a:latin typeface="Cambria Math" panose="02040503050406030204" pitchFamily="18" charset="0"/>
                          </a:rPr>
                          <m:t>𝐴</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sub>
                        </m:sSub>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d>
                          <m:dPr>
                            <m:ctrlPr>
                              <a:rPr lang="en-US" b="0" i="1" smtClean="0">
                                <a:latin typeface="Cambria Math" panose="02040503050406030204" pitchFamily="18" charset="0"/>
                              </a:rPr>
                            </m:ctrlPr>
                          </m:dPr>
                          <m:e>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r>
                              <a:rPr lang="en-US" b="0" i="1" smtClean="0">
                                <a:latin typeface="Cambria Math" panose="02040503050406030204" pitchFamily="18" charset="0"/>
                              </a:rPr>
                              <m:t>, </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𝑄</m:t>
                                </m:r>
                              </m:sub>
                            </m:sSub>
                          </m:e>
                        </m:d>
                        <m:r>
                          <a:rPr lang="en-US" b="0" i="1" smtClean="0">
                            <a:latin typeface="Cambria Math" panose="02040503050406030204" pitchFamily="18" charset="0"/>
                          </a:rPr>
                          <m:t>∈</m:t>
                        </m:r>
                        <m:r>
                          <a:rPr lang="en-US" b="0" i="1" smtClean="0">
                            <a:latin typeface="Cambria Math" panose="02040503050406030204" pitchFamily="18" charset="0"/>
                          </a:rPr>
                          <m:t>𝐴</m:t>
                        </m:r>
                      </m: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r>
                              <a:rPr lang="en-US" b="0" i="1" smtClean="0">
                                <a:latin typeface="Cambria Math" panose="02040503050406030204" pitchFamily="18" charset="0"/>
                              </a:rPr>
                              <m:t>, </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𝑄</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sub>
                            </m:sSub>
                          </m:e>
                        </m:d>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𝑄</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sub>
                        </m:sSub>
                        <m:r>
                          <a:rPr lang="en-US" b="0" i="1" smtClean="0">
                            <a:latin typeface="Cambria Math" panose="02040503050406030204" pitchFamily="18" charset="0"/>
                          </a:rPr>
                          <m:t>)</m:t>
                        </m:r>
                      </m:e>
                    </m:nary>
                  </m:oMath>
                </a14:m>
                <a:endParaRPr lang="en-US" dirty="0" smtClean="0"/>
              </a:p>
              <a:p>
                <a:pPr lvl="1"/>
                <a14:m>
                  <m:oMath xmlns:m="http://schemas.openxmlformats.org/officeDocument/2006/math">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oMath>
                </a14:m>
                <a:r>
                  <a:rPr lang="en-US" dirty="0" smtClean="0"/>
                  <a:t> and </a:t>
                </a:r>
                <a14:m>
                  <m:oMath xmlns:m="http://schemas.openxmlformats.org/officeDocument/2006/math">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𝑄</m:t>
                        </m:r>
                      </m:sub>
                    </m:sSub>
                  </m:oMath>
                </a14:m>
                <a:r>
                  <a:rPr lang="en-US" dirty="0" smtClean="0"/>
                  <a:t> are one of the 4 syntactic configurations</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𝐷</m:t>
                            </m:r>
                          </m:sub>
                        </m:sSub>
                      </m:sub>
                    </m:sSub>
                  </m:oMath>
                </a14:m>
                <a:r>
                  <a:rPr lang="en-US" dirty="0" smtClean="0"/>
                  <a:t> represents a set of dependent terms having </a:t>
                </a:r>
                <a14:m>
                  <m:oMath xmlns:m="http://schemas.openxmlformats.org/officeDocument/2006/math">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oMath>
                </a14:m>
                <a:r>
                  <a:rPr lang="en-US" dirty="0" smtClean="0"/>
                  <a:t> dependency </a:t>
                </a:r>
              </a:p>
              <a:p>
                <a:pPr lvl="1"/>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𝐷</m:t>
                            </m:r>
                          </m:sub>
                        </m:sSub>
                        <m:r>
                          <a:rPr lang="en-US" i="1">
                            <a:latin typeface="Cambria Math" panose="02040503050406030204" pitchFamily="18" charset="0"/>
                          </a:rPr>
                          <m:t>, </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𝑄</m:t>
                            </m:r>
                          </m:sub>
                        </m:sSub>
                      </m:e>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𝐷</m:t>
                                </m:r>
                              </m:sub>
                            </m:sSub>
                          </m:sub>
                        </m:sSub>
                      </m:e>
                    </m:d>
                  </m:oMath>
                </a14:m>
                <a:r>
                  <a:rPr lang="en-US" dirty="0" smtClean="0"/>
                  <a:t> is prob. that a syntactic relation </a:t>
                </a:r>
                <a14:m>
                  <m:oMath xmlns:m="http://schemas.openxmlformats.org/officeDocument/2006/math">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oMath>
                </a14:m>
                <a:r>
                  <a:rPr lang="en-US" dirty="0" smtClean="0"/>
                  <a:t> in a document is used in the form of </a:t>
                </a:r>
                <a14:m>
                  <m:oMath xmlns:m="http://schemas.openxmlformats.org/officeDocument/2006/math">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𝑄</m:t>
                        </m:r>
                      </m:sub>
                    </m:sSub>
                  </m:oMath>
                </a14:m>
                <a:r>
                  <a:rPr lang="en-US" dirty="0" smtClean="0"/>
                  <a:t> in query.</a:t>
                </a:r>
              </a:p>
              <a:p>
                <a:r>
                  <a:rPr lang="en-US" dirty="0" smtClean="0"/>
                  <a:t>This = </a:t>
                </a:r>
                <a14:m>
                  <m:oMath xmlns:m="http://schemas.openxmlformats.org/officeDocument/2006/math">
                    <m:nary>
                      <m:naryPr>
                        <m:chr m:val="∑"/>
                        <m:supHide m:val="on"/>
                        <m:ctrlPr>
                          <a:rPr lang="en-US" i="1">
                            <a:latin typeface="Cambria Math" panose="02040503050406030204" pitchFamily="18" charset="0"/>
                          </a:rPr>
                        </m:ctrlPr>
                      </m:naryPr>
                      <m:sub>
                        <m:d>
                          <m:dPr>
                            <m:ctrlPr>
                              <a:rPr lang="en-US" i="1">
                                <a:latin typeface="Cambria Math" panose="02040503050406030204" pitchFamily="18" charset="0"/>
                              </a:rPr>
                            </m:ctrlPr>
                          </m:dPr>
                          <m:e>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𝐷</m:t>
                                </m:r>
                              </m:sub>
                            </m:sSub>
                            <m:r>
                              <a:rPr lang="en-US" i="1">
                                <a:latin typeface="Cambria Math" panose="02040503050406030204" pitchFamily="18" charset="0"/>
                              </a:rPr>
                              <m:t>, </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𝑄</m:t>
                                </m:r>
                              </m:sub>
                            </m:sSub>
                          </m:e>
                        </m:d>
                        <m:r>
                          <a:rPr lang="en-US" i="1">
                            <a:latin typeface="Cambria Math" panose="02040503050406030204" pitchFamily="18" charset="0"/>
                          </a:rPr>
                          <m:t>∈</m:t>
                        </m:r>
                        <m:r>
                          <a:rPr lang="en-US" i="1">
                            <a:latin typeface="Cambria Math" panose="02040503050406030204" pitchFamily="18" charset="0"/>
                          </a:rPr>
                          <m:t>𝐴</m:t>
                        </m:r>
                      </m:sub>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𝑄</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𝐷</m:t>
                                </m:r>
                              </m:sub>
                            </m:sSub>
                          </m:sub>
                        </m:sSub>
                        <m:r>
                          <a:rPr lang="en-US" i="1">
                            <a:latin typeface="Cambria Math" panose="02040503050406030204" pitchFamily="18" charset="0"/>
                          </a:rPr>
                          <m:t>)</m:t>
                        </m:r>
                      </m:e>
                    </m:nary>
                  </m:oMath>
                </a14:m>
                <a:endParaRPr lang="en-US" dirty="0" smtClean="0"/>
              </a:p>
              <a:p>
                <a:pPr lvl="1"/>
                <a:r>
                  <a:rPr lang="en-US" dirty="0" smtClean="0"/>
                  <a:t>N is number of elements in set </a:t>
                </a:r>
                <a14:m>
                  <m:oMath xmlns:m="http://schemas.openxmlformats.org/officeDocument/2006/math">
                    <m:r>
                      <a:rPr lang="en-US" i="1" dirty="0" smtClean="0">
                        <a:latin typeface="Cambria Math" panose="02040503050406030204" pitchFamily="18" charset="0"/>
                      </a:rPr>
                      <m:t>𝐴</m:t>
                    </m:r>
                  </m:oMath>
                </a14:m>
                <a:endParaRPr lang="en-US" dirty="0" smtClean="0"/>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𝑄</m:t>
                                </m:r>
                              </m:sub>
                            </m:sSub>
                          </m:sub>
                        </m:sSub>
                      </m:e>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𝐷</m:t>
                                </m:r>
                              </m:sub>
                            </m:sSub>
                          </m:sub>
                        </m:sSub>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𝑄</m:t>
                                </m:r>
                              </m:sub>
                            </m:sSub>
                          </m:sub>
                        </m:sSub>
                      </m:sub>
                      <m:sup/>
                      <m:e>
                        <m:r>
                          <a:rPr lang="en-US" b="0" i="1" smtClean="0">
                            <a:latin typeface="Cambria Math" panose="02040503050406030204" pitchFamily="18" charset="0"/>
                          </a:rPr>
                          <m:t>𝜆</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e>
                        </m:d>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sub>
                        </m:sSub>
                        <m:r>
                          <a:rPr lang="en-US" b="0" i="1" smtClean="0">
                            <a:latin typeface="Cambria Math" panose="02040503050406030204" pitchFamily="18" charset="0"/>
                          </a:rPr>
                          <m:t>)</m:t>
                        </m:r>
                      </m:e>
                    </m:nary>
                  </m:oMath>
                </a14:m>
                <a:endParaRPr lang="en-US" dirty="0" smtClean="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oMath>
                </a14:m>
                <a:r>
                  <a:rPr lang="en-US" dirty="0" smtClean="0"/>
                  <a:t> are dependent terms with relation as </a:t>
                </a:r>
                <a14:m>
                  <m:oMath xmlns:m="http://schemas.openxmlformats.org/officeDocument/2006/math">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𝑄</m:t>
                        </m:r>
                      </m:sub>
                    </m:sSub>
                  </m:oMath>
                </a14:m>
                <a:r>
                  <a:rPr lang="en-US" dirty="0" smtClean="0"/>
                  <a:t> in parse tree of a query.</a:t>
                </a:r>
              </a:p>
              <a:p>
                <a:pPr lvl="1"/>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i="1">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𝑞</m:t>
                            </m:r>
                          </m:e>
                          <m:sub>
                            <m:r>
                              <a:rPr lang="en-US" i="1">
                                <a:latin typeface="Cambria Math" panose="02040503050406030204" pitchFamily="18" charset="0"/>
                              </a:rPr>
                              <m:t>𝑗</m:t>
                            </m:r>
                          </m:sub>
                        </m:sSub>
                      </m:e>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𝑠𝑦</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𝐷</m:t>
                                </m:r>
                              </m:sub>
                            </m:sSub>
                          </m:sub>
                        </m:sSub>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𝐷</m:t>
                            </m:r>
                          </m:sub>
                        </m:sSub>
                      </m:e>
                    </m:d>
                    <m:f>
                      <m:fPr>
                        <m:ctrlPr>
                          <a:rPr lang="en-US" b="0" i="1" smtClean="0">
                            <a:latin typeface="Cambria Math" panose="02040503050406030204" pitchFamily="18" charset="0"/>
                          </a:rPr>
                        </m:ctrlPr>
                      </m:fPr>
                      <m:num>
                        <m:r>
                          <a:rPr lang="en-US" b="0" i="1" smtClean="0">
                            <a:latin typeface="Cambria Math" panose="02040503050406030204" pitchFamily="18" charset="0"/>
                          </a:rPr>
                          <m:t>𝑡</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r>
                              <a:rPr lang="en-US" b="0" i="1" smtClean="0">
                                <a:latin typeface="Cambria Math" panose="02040503050406030204" pitchFamily="18" charset="0"/>
                              </a:rPr>
                              <m:t>, </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sub>
                        </m:sSub>
                      </m:num>
                      <m:den>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𝐷</m:t>
                        </m:r>
                      </m:sub>
                    </m:sSub>
                    <m:f>
                      <m:fPr>
                        <m:ctrlPr>
                          <a:rPr lang="en-US" b="0" i="1" smtClean="0">
                            <a:latin typeface="Cambria Math" panose="02040503050406030204" pitchFamily="18" charset="0"/>
                          </a:rPr>
                        </m:ctrlPr>
                      </m:fPr>
                      <m:num>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𝑗</m:t>
                                </m:r>
                              </m:sub>
                            </m:sSub>
                            <m:r>
                              <a:rPr lang="en-US" b="0" i="1" smtClean="0">
                                <a:latin typeface="Cambria Math" panose="02040503050406030204" pitchFamily="18" charset="0"/>
                              </a:rPr>
                              <m:t>, </m:t>
                            </m:r>
                            <m:r>
                              <a:rPr lang="en-US" b="0" i="1" smtClean="0">
                                <a:latin typeface="Cambria Math" panose="02040503050406030204" pitchFamily="18" charset="0"/>
                              </a:rPr>
                              <m:t>𝑠𝑦</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𝐷</m:t>
                                </m:r>
                              </m:sub>
                            </m:sSub>
                          </m:sub>
                        </m:sSub>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𝐶</m:t>
                            </m:r>
                          </m:e>
                        </m:d>
                      </m:den>
                    </m:f>
                  </m:oMath>
                </a14:m>
                <a:endParaRPr lang="en-US" dirty="0" smtClean="0"/>
              </a:p>
              <a:p>
                <a:pPr lvl="2"/>
                <a:r>
                  <a:rPr lang="en-US" dirty="0" smtClean="0"/>
                  <a:t>Where </a:t>
                </a:r>
                <a14:m>
                  <m:oMath xmlns:m="http://schemas.openxmlformats.org/officeDocument/2006/math">
                    <m:r>
                      <a:rPr lang="en-US" i="1" dirty="0" smtClean="0">
                        <a:latin typeface="Cambria Math" panose="02040503050406030204" pitchFamily="18" charset="0"/>
                      </a:rPr>
                      <m:t>𝑡𝑓</m:t>
                    </m:r>
                  </m:oMath>
                </a14:m>
                <a:r>
                  <a:rPr lang="en-US" dirty="0" smtClean="0"/>
                  <a:t> is document frequency and </a:t>
                </a:r>
                <a14:m>
                  <m:oMath xmlns:m="http://schemas.openxmlformats.org/officeDocument/2006/math">
                    <m:r>
                      <a:rPr lang="en-US" i="1" dirty="0" smtClean="0">
                        <a:latin typeface="Cambria Math" panose="02040503050406030204" pitchFamily="18" charset="0"/>
                      </a:rPr>
                      <m:t>𝑐𝑓</m:t>
                    </m:r>
                  </m:oMath>
                </a14:m>
                <a:r>
                  <a:rPr lang="en-US" dirty="0" smtClean="0"/>
                  <a:t> is collection frequency of term pairs.</a:t>
                </a:r>
              </a:p>
              <a:p>
                <a:r>
                  <a:rPr lang="en-US" dirty="0" smtClean="0"/>
                  <a:t>Combining with SDM,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𝐷</m:t>
                        </m:r>
                      </m:e>
                    </m:d>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 </m:t>
                    </m:r>
                    <m:r>
                      <a:rPr lang="en-US" b="0" i="1" smtClean="0">
                        <a:latin typeface="Cambria Math" panose="02040503050406030204" pitchFamily="18" charset="0"/>
                      </a:rPr>
                      <m:t>𝑆𝐷</m:t>
                    </m:r>
                    <m:d>
                      <m:dPr>
                        <m:ctrlPr>
                          <a:rPr lang="en-US" b="0" i="1" smtClean="0">
                            <a:latin typeface="Cambria Math" panose="02040503050406030204" pitchFamily="18" charset="0"/>
                          </a:rPr>
                        </m:ctrlPr>
                      </m:dPr>
                      <m:e>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𝐷</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r>
                      <a:rPr lang="en-US" b="0" i="1" smtClean="0">
                        <a:latin typeface="Cambria Math" panose="02040503050406030204" pitchFamily="18" charset="0"/>
                      </a:rPr>
                      <m:t>. </m:t>
                    </m:r>
                    <m:r>
                      <a:rPr lang="en-US" b="0" i="1" smtClean="0">
                        <a:latin typeface="Cambria Math" panose="02040503050406030204" pitchFamily="18" charset="0"/>
                      </a:rPr>
                      <m:t>𝑄𝑢𝑎𝑠𝑖𝑆𝑦𝑛𝑐</m:t>
                    </m:r>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oMath>
                </a14:m>
                <a:endParaRPr lang="en-US" dirty="0" smtClean="0"/>
              </a:p>
              <a:p>
                <a:pPr lvl="1"/>
                <a14:m>
                  <m:oMath xmlns:m="http://schemas.openxmlformats.org/officeDocument/2006/math">
                    <m:r>
                      <a:rPr lang="en-US" b="0" i="1" smtClean="0">
                        <a:latin typeface="Cambria Math" panose="02040503050406030204" pitchFamily="18" charset="0"/>
                      </a:rPr>
                      <m:t>𝜆</m:t>
                    </m:r>
                  </m:oMath>
                </a14:m>
                <a:r>
                  <a:rPr lang="en-US" dirty="0" smtClean="0"/>
                  <a:t> is learned using regression</a:t>
                </a:r>
              </a:p>
              <a:p>
                <a:endParaRPr lang="en-US" dirty="0"/>
              </a:p>
              <a:p>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222" t="-641"/>
                </a:stretch>
              </a:blipFill>
            </p:spPr>
            <p:txBody>
              <a:bodyPr/>
              <a:lstStyle/>
              <a:p>
                <a:r>
                  <a:rPr lang="en-US">
                    <a:noFill/>
                  </a:rPr>
                  <a:t> </a:t>
                </a:r>
              </a:p>
            </p:txBody>
          </p:sp>
        </mc:Fallback>
      </mc:AlternateContent>
      <p:sp>
        <p:nvSpPr>
          <p:cNvPr id="4" name="TextBox 3"/>
          <p:cNvSpPr txBox="1"/>
          <p:nvPr/>
        </p:nvSpPr>
        <p:spPr>
          <a:xfrm>
            <a:off x="81534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PCS11</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409379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Quasi-synchronous Dependency Language Model</a:t>
            </a:r>
          </a:p>
        </p:txBody>
      </p:sp>
      <p:sp>
        <p:nvSpPr>
          <p:cNvPr id="4" name="TextBox 3"/>
          <p:cNvSpPr txBox="1"/>
          <p:nvPr/>
        </p:nvSpPr>
        <p:spPr>
          <a:xfrm>
            <a:off x="8153400" y="43934"/>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PCS11</a:t>
            </a:r>
            <a:endParaRPr lang="en-US" sz="1800" kern="1200" dirty="0">
              <a:solidFill>
                <a:schemeClr val="tx1"/>
              </a:solidFill>
              <a:latin typeface="+mn-lt"/>
              <a:ea typeface="+mn-ea"/>
              <a:cs typeface="+mn-cs"/>
            </a:endParaRPr>
          </a:p>
        </p:txBody>
      </p:sp>
      <p:pic>
        <p:nvPicPr>
          <p:cNvPr id="5" name="Picture 4"/>
          <p:cNvPicPr>
            <a:picLocks noChangeAspect="1"/>
          </p:cNvPicPr>
          <p:nvPr/>
        </p:nvPicPr>
        <p:blipFill rotWithShape="1">
          <a:blip r:embed="rId2" cstate="print"/>
          <a:srcRect t="15569"/>
          <a:stretch/>
        </p:blipFill>
        <p:spPr>
          <a:xfrm>
            <a:off x="256785" y="1644529"/>
            <a:ext cx="3982231" cy="3908139"/>
          </a:xfrm>
          <a:prstGeom prst="rect">
            <a:avLst/>
          </a:prstGeom>
        </p:spPr>
      </p:pic>
      <p:pic>
        <p:nvPicPr>
          <p:cNvPr id="6" name="Picture 5"/>
          <p:cNvPicPr>
            <a:picLocks noChangeAspect="1"/>
          </p:cNvPicPr>
          <p:nvPr/>
        </p:nvPicPr>
        <p:blipFill>
          <a:blip r:embed="rId3" cstate="print"/>
          <a:stretch>
            <a:fillRect/>
          </a:stretch>
        </p:blipFill>
        <p:spPr>
          <a:xfrm>
            <a:off x="4495801" y="1376152"/>
            <a:ext cx="3976864" cy="1900448"/>
          </a:xfrm>
          <a:prstGeom prst="rect">
            <a:avLst/>
          </a:prstGeom>
        </p:spPr>
      </p:pic>
      <p:pic>
        <p:nvPicPr>
          <p:cNvPr id="7" name="Picture 6"/>
          <p:cNvPicPr>
            <a:picLocks noChangeAspect="1"/>
          </p:cNvPicPr>
          <p:nvPr/>
        </p:nvPicPr>
        <p:blipFill>
          <a:blip r:embed="rId4" cstate="print"/>
          <a:stretch>
            <a:fillRect/>
          </a:stretch>
        </p:blipFill>
        <p:spPr>
          <a:xfrm>
            <a:off x="4419600" y="3276600"/>
            <a:ext cx="4162283" cy="2300055"/>
          </a:xfrm>
          <a:prstGeom prst="rect">
            <a:avLst/>
          </a:prstGeom>
        </p:spPr>
      </p:pic>
      <p:sp>
        <p:nvSpPr>
          <p:cNvPr id="9" name="TextBox 8"/>
          <p:cNvSpPr txBox="1"/>
          <p:nvPr/>
        </p:nvSpPr>
        <p:spPr>
          <a:xfrm>
            <a:off x="1333501" y="127519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Robust 2004</a:t>
            </a:r>
            <a:endParaRPr lang="en-US" sz="1800" kern="1200" dirty="0">
              <a:solidFill>
                <a:schemeClr val="tx1"/>
              </a:solidFill>
              <a:latin typeface="+mn-lt"/>
              <a:ea typeface="+mn-ea"/>
              <a:cs typeface="+mn-cs"/>
            </a:endParaRPr>
          </a:p>
        </p:txBody>
      </p:sp>
      <p:sp>
        <p:nvSpPr>
          <p:cNvPr id="8" name="Content Placeholder 2"/>
          <p:cNvSpPr>
            <a:spLocks noGrp="1"/>
          </p:cNvSpPr>
          <p:nvPr>
            <p:ph idx="13"/>
          </p:nvPr>
        </p:nvSpPr>
        <p:spPr>
          <a:xfrm>
            <a:off x="304800" y="5576655"/>
            <a:ext cx="8229600" cy="1142999"/>
          </a:xfrm>
        </p:spPr>
        <p:txBody>
          <a:bodyPr>
            <a:normAutofit/>
          </a:bodyPr>
          <a:lstStyle/>
          <a:p>
            <a:pPr marL="0" indent="0" algn="just">
              <a:buNone/>
            </a:pPr>
            <a:r>
              <a:rPr lang="en-US" sz="1800" dirty="0" smtClean="0"/>
              <a:t>“Quasi-Synchronous Matching” </a:t>
            </a:r>
            <a:r>
              <a:rPr lang="en-US" sz="1800" dirty="0"/>
              <a:t>represents the experimental results where we allow inexact matching while </a:t>
            </a:r>
            <a:r>
              <a:rPr lang="en-US" sz="1800" dirty="0" smtClean="0"/>
              <a:t>“Exact Matching” </a:t>
            </a:r>
            <a:r>
              <a:rPr lang="en-US" sz="1800" dirty="0"/>
              <a:t>shows the experimental results when we align between term pairs having only the same syntactic relation.</a:t>
            </a:r>
          </a:p>
        </p:txBody>
      </p:sp>
    </p:spTree>
    <p:extLst>
      <p:ext uri="{BB962C8B-B14F-4D97-AF65-F5344CB8AC3E}">
        <p14:creationId xmlns:p14="http://schemas.microsoft.com/office/powerpoint/2010/main" val="32201339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Sequential Dependence Model</a:t>
            </a:r>
          </a:p>
        </p:txBody>
      </p:sp>
      <p:sp>
        <p:nvSpPr>
          <p:cNvPr id="3" name="Content Placeholder 2"/>
          <p:cNvSpPr>
            <a:spLocks noGrp="1"/>
          </p:cNvSpPr>
          <p:nvPr>
            <p:ph idx="13"/>
          </p:nvPr>
        </p:nvSpPr>
        <p:spPr>
          <a:xfrm>
            <a:off x="457200" y="1371601"/>
            <a:ext cx="8229600" cy="1981200"/>
          </a:xfrm>
        </p:spPr>
        <p:txBody>
          <a:bodyPr>
            <a:normAutofit fontScale="55000" lnSpcReduction="20000"/>
          </a:bodyPr>
          <a:lstStyle/>
          <a:p>
            <a:r>
              <a:rPr lang="en-US" dirty="0" smtClean="0"/>
              <a:t>Model query term dependencies and weigh generic term concepts (e.g., unigrams, bigrams, etc.)</a:t>
            </a:r>
          </a:p>
          <a:p>
            <a:endParaRPr lang="en-US" dirty="0" smtClean="0"/>
          </a:p>
          <a:p>
            <a:r>
              <a:rPr lang="en-US" dirty="0" smtClean="0"/>
              <a:t>Represent each term/phrase using a parameterized feature vector</a:t>
            </a:r>
          </a:p>
          <a:p>
            <a:endParaRPr lang="en-US" dirty="0" smtClean="0"/>
          </a:p>
          <a:p>
            <a:r>
              <a:rPr lang="en-US" dirty="0" smtClean="0"/>
              <a:t>Feature parameters are estimated by </a:t>
            </a:r>
            <a:r>
              <a:rPr lang="en-US" dirty="0"/>
              <a:t>directly </a:t>
            </a:r>
            <a:r>
              <a:rPr lang="en-US" dirty="0" smtClean="0"/>
              <a:t>maximizing underlying retrieval metric such as MAP or DCG.</a:t>
            </a:r>
          </a:p>
          <a:p>
            <a:endParaRPr lang="en-US" dirty="0" smtClean="0"/>
          </a:p>
          <a:p>
            <a:endParaRPr lang="en-US" dirty="0" smtClean="0"/>
          </a:p>
          <a:p>
            <a:endParaRPr lang="en-US" dirty="0"/>
          </a:p>
          <a:p>
            <a:endParaRPr lang="en-US" dirty="0" smtClean="0"/>
          </a:p>
          <a:p>
            <a:pPr>
              <a:buNone/>
            </a:pPr>
            <a:endParaRPr lang="en-US" dirty="0" smtClean="0"/>
          </a:p>
        </p:txBody>
      </p:sp>
      <p:sp>
        <p:nvSpPr>
          <p:cNvPr id="4" name="TextBox 3"/>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graphicFrame>
        <p:nvGraphicFramePr>
          <p:cNvPr id="8" name="Table 7"/>
          <p:cNvGraphicFramePr>
            <a:graphicFrameLocks noGrp="1"/>
          </p:cNvGraphicFramePr>
          <p:nvPr/>
        </p:nvGraphicFramePr>
        <p:xfrm>
          <a:off x="914400" y="3429000"/>
          <a:ext cx="4866701" cy="3213053"/>
        </p:xfrm>
        <a:graphic>
          <a:graphicData uri="http://schemas.openxmlformats.org/drawingml/2006/table">
            <a:tbl>
              <a:tblPr firstRow="1" bandRow="1">
                <a:tableStyleId>{5C22544A-7EE6-4342-B048-85BDC9FD1C3A}</a:tableStyleId>
              </a:tblPr>
              <a:tblGrid>
                <a:gridCol w="1883251"/>
                <a:gridCol w="564229"/>
                <a:gridCol w="1028597"/>
                <a:gridCol w="573587"/>
                <a:gridCol w="817037"/>
              </a:tblGrid>
              <a:tr h="333698">
                <a:tc>
                  <a:txBody>
                    <a:bodyPr/>
                    <a:lstStyle/>
                    <a:p>
                      <a:pPr algn="ctr"/>
                      <a:r>
                        <a:rPr lang="en-US" sz="1600" dirty="0" smtClean="0"/>
                        <a:t>Concept</a:t>
                      </a:r>
                      <a:endParaRPr lang="en-US" sz="1600" dirty="0"/>
                    </a:p>
                  </a:txBody>
                  <a:tcPr/>
                </a:tc>
                <a:tc gridSpan="3">
                  <a:txBody>
                    <a:bodyPr/>
                    <a:lstStyle/>
                    <a:p>
                      <a:pPr algn="ctr"/>
                      <a:r>
                        <a:rPr lang="en-US" sz="1600" dirty="0" smtClean="0"/>
                        <a:t>Importance Features</a:t>
                      </a:r>
                      <a:endParaRPr lang="en-US" sz="1600" dirty="0"/>
                    </a:p>
                  </a:txBody>
                  <a:tcPr/>
                </a:tc>
                <a:tc hMerge="1">
                  <a:txBody>
                    <a:bodyPr/>
                    <a:lstStyle/>
                    <a:p>
                      <a:endParaRPr lang="en-US"/>
                    </a:p>
                  </a:txBody>
                  <a:tcPr/>
                </a:tc>
                <a:tc hMerge="1">
                  <a:txBody>
                    <a:bodyPr/>
                    <a:lstStyle/>
                    <a:p>
                      <a:pPr algn="ctr"/>
                      <a:endParaRPr lang="en-US" sz="1600" dirty="0"/>
                    </a:p>
                  </a:txBody>
                  <a:tcPr/>
                </a:tc>
                <a:tc>
                  <a:txBody>
                    <a:bodyPr/>
                    <a:lstStyle/>
                    <a:p>
                      <a:pPr algn="ctr"/>
                      <a:r>
                        <a:rPr lang="en-US" sz="1600" dirty="0" smtClean="0"/>
                        <a:t>Weight</a:t>
                      </a:r>
                      <a:endParaRPr lang="en-US" sz="1600" dirty="0"/>
                    </a:p>
                  </a:txBody>
                  <a:tcPr/>
                </a:tc>
              </a:tr>
              <a:tr h="333698">
                <a:tc>
                  <a:txBody>
                    <a:bodyPr/>
                    <a:lstStyle/>
                    <a:p>
                      <a:pPr algn="ctr"/>
                      <a:endParaRPr lang="en-US" sz="1600" dirty="0"/>
                    </a:p>
                  </a:txBody>
                  <a:tcPr/>
                </a:tc>
                <a:tc>
                  <a:txBody>
                    <a:bodyPr/>
                    <a:lstStyle/>
                    <a:p>
                      <a:pPr algn="ctr"/>
                      <a:r>
                        <a:rPr lang="en-US" sz="1600" b="1" dirty="0" smtClean="0"/>
                        <a:t>TF</a:t>
                      </a:r>
                      <a:endParaRPr lang="en-US" sz="1600" b="1" dirty="0"/>
                    </a:p>
                  </a:txBody>
                  <a:tcPr/>
                </a:tc>
                <a:tc>
                  <a:txBody>
                    <a:bodyPr/>
                    <a:lstStyle/>
                    <a:p>
                      <a:pPr algn="ctr"/>
                      <a:r>
                        <a:rPr lang="en-US" sz="1600" b="1" dirty="0" smtClean="0"/>
                        <a:t>…</a:t>
                      </a:r>
                      <a:endParaRPr lang="en-US" sz="1600" b="1" dirty="0"/>
                    </a:p>
                  </a:txBody>
                  <a:tcPr/>
                </a:tc>
                <a:tc>
                  <a:txBody>
                    <a:bodyPr/>
                    <a:lstStyle/>
                    <a:p>
                      <a:pPr algn="ctr"/>
                      <a:r>
                        <a:rPr lang="en-US" sz="1600" b="1" dirty="0" smtClean="0"/>
                        <a:t>DF</a:t>
                      </a:r>
                      <a:endParaRPr lang="en-US" sz="1600" b="1" dirty="0"/>
                    </a:p>
                  </a:txBody>
                  <a:tcPr/>
                </a:tc>
                <a:tc>
                  <a:txBody>
                    <a:bodyPr/>
                    <a:lstStyle/>
                    <a:p>
                      <a:pPr algn="ctr"/>
                      <a:endParaRPr lang="en-US" sz="1600" dirty="0"/>
                    </a:p>
                  </a:txBody>
                  <a:tcPr/>
                </a:tc>
              </a:tr>
              <a:tr h="333698">
                <a:tc>
                  <a:txBody>
                    <a:bodyPr/>
                    <a:lstStyle/>
                    <a:p>
                      <a:pPr algn="ctr"/>
                      <a:r>
                        <a:rPr lang="en-US" sz="1600" dirty="0" smtClean="0"/>
                        <a:t>civil</a:t>
                      </a:r>
                      <a:endParaRPr lang="en-US" sz="1600" dirty="0"/>
                    </a:p>
                  </a:txBody>
                  <a:tcPr/>
                </a:tc>
                <a:tc>
                  <a:txBody>
                    <a:bodyPr/>
                    <a:lstStyle/>
                    <a:p>
                      <a:pPr algn="ctr"/>
                      <a:r>
                        <a:rPr lang="en-US" sz="1600" dirty="0" smtClean="0"/>
                        <a:t>16.9</a:t>
                      </a:r>
                      <a:endParaRPr lang="en-US" sz="1600" dirty="0"/>
                    </a:p>
                  </a:txBody>
                  <a:tcPr/>
                </a:tc>
                <a:tc>
                  <a:txBody>
                    <a:bodyPr/>
                    <a:lstStyle/>
                    <a:p>
                      <a:pPr algn="ctr"/>
                      <a:endParaRPr lang="en-US" sz="1600" dirty="0"/>
                    </a:p>
                  </a:txBody>
                  <a:tcPr/>
                </a:tc>
                <a:tc>
                  <a:txBody>
                    <a:bodyPr/>
                    <a:lstStyle/>
                    <a:p>
                      <a:pPr algn="ctr"/>
                      <a:r>
                        <a:rPr lang="en-US" sz="1600" dirty="0" smtClean="0"/>
                        <a:t>14.1</a:t>
                      </a:r>
                      <a:endParaRPr lang="en-US" sz="1600" dirty="0"/>
                    </a:p>
                  </a:txBody>
                  <a:tcPr/>
                </a:tc>
                <a:tc>
                  <a:txBody>
                    <a:bodyPr/>
                    <a:lstStyle/>
                    <a:p>
                      <a:pPr algn="ctr"/>
                      <a:r>
                        <a:rPr lang="en-US" sz="1600" i="1" u="sng" dirty="0" smtClean="0"/>
                        <a:t>0.0619</a:t>
                      </a:r>
                      <a:endParaRPr lang="en-US" sz="1600" i="1" u="sng" dirty="0"/>
                    </a:p>
                  </a:txBody>
                  <a:tcPr/>
                </a:tc>
              </a:tr>
              <a:tr h="333698">
                <a:tc>
                  <a:txBody>
                    <a:bodyPr/>
                    <a:lstStyle/>
                    <a:p>
                      <a:pPr algn="ctr"/>
                      <a:r>
                        <a:rPr lang="en-US" sz="1600" b="0" dirty="0" smtClean="0"/>
                        <a:t>war</a:t>
                      </a:r>
                      <a:endParaRPr lang="en-US" sz="1600" b="0" dirty="0"/>
                    </a:p>
                  </a:txBody>
                  <a:tcPr/>
                </a:tc>
                <a:tc>
                  <a:txBody>
                    <a:bodyPr/>
                    <a:lstStyle/>
                    <a:p>
                      <a:pPr algn="ctr"/>
                      <a:r>
                        <a:rPr lang="en-US" sz="1600" b="0" dirty="0" smtClean="0"/>
                        <a:t>17.9</a:t>
                      </a:r>
                      <a:endParaRPr lang="en-US" sz="1600" b="0" dirty="0"/>
                    </a:p>
                  </a:txBody>
                  <a:tcPr/>
                </a:tc>
                <a:tc>
                  <a:txBody>
                    <a:bodyPr/>
                    <a:lstStyle/>
                    <a:p>
                      <a:pPr algn="ctr"/>
                      <a:endParaRPr lang="en-US" sz="1600" b="0" dirty="0"/>
                    </a:p>
                  </a:txBody>
                  <a:tcPr/>
                </a:tc>
                <a:tc>
                  <a:txBody>
                    <a:bodyPr/>
                    <a:lstStyle/>
                    <a:p>
                      <a:pPr algn="ctr"/>
                      <a:r>
                        <a:rPr lang="en-US" sz="1600" b="0" dirty="0" smtClean="0"/>
                        <a:t>12.8</a:t>
                      </a:r>
                      <a:endParaRPr lang="en-US" sz="1600" b="0" dirty="0"/>
                    </a:p>
                  </a:txBody>
                  <a:tcPr/>
                </a:tc>
                <a:tc>
                  <a:txBody>
                    <a:bodyPr/>
                    <a:lstStyle/>
                    <a:p>
                      <a:pPr algn="ctr"/>
                      <a:r>
                        <a:rPr lang="en-US" sz="1600" b="0" i="1" u="sng" dirty="0" smtClean="0"/>
                        <a:t>0.1947</a:t>
                      </a:r>
                      <a:endParaRPr lang="en-US" sz="1600" b="0" i="1" u="sng" dirty="0"/>
                    </a:p>
                  </a:txBody>
                  <a:tcPr/>
                </a:tc>
              </a:tr>
              <a:tr h="333698">
                <a:tc>
                  <a:txBody>
                    <a:bodyPr/>
                    <a:lstStyle/>
                    <a:p>
                      <a:pPr algn="ctr"/>
                      <a:r>
                        <a:rPr lang="en-US" sz="1600" b="0" dirty="0" smtClean="0"/>
                        <a:t>battle</a:t>
                      </a:r>
                      <a:endParaRPr lang="en-US" sz="1600" b="0" dirty="0"/>
                    </a:p>
                  </a:txBody>
                  <a:tcPr/>
                </a:tc>
                <a:tc>
                  <a:txBody>
                    <a:bodyPr/>
                    <a:lstStyle/>
                    <a:p>
                      <a:pPr algn="ctr"/>
                      <a:r>
                        <a:rPr lang="en-US" sz="1600" b="0" dirty="0" smtClean="0"/>
                        <a:t>16.6</a:t>
                      </a:r>
                      <a:endParaRPr lang="en-US" sz="1600" b="0" dirty="0"/>
                    </a:p>
                  </a:txBody>
                  <a:tcPr/>
                </a:tc>
                <a:tc>
                  <a:txBody>
                    <a:bodyPr/>
                    <a:lstStyle/>
                    <a:p>
                      <a:pPr algn="ctr"/>
                      <a:endParaRPr lang="en-US" sz="1600" b="0" dirty="0"/>
                    </a:p>
                  </a:txBody>
                  <a:tcPr/>
                </a:tc>
                <a:tc>
                  <a:txBody>
                    <a:bodyPr/>
                    <a:lstStyle/>
                    <a:p>
                      <a:pPr algn="ctr"/>
                      <a:r>
                        <a:rPr lang="en-US" sz="1600" b="0" dirty="0" smtClean="0"/>
                        <a:t>12.6</a:t>
                      </a:r>
                      <a:endParaRPr lang="en-US" sz="1600" b="0" dirty="0"/>
                    </a:p>
                  </a:txBody>
                  <a:tcPr/>
                </a:tc>
                <a:tc>
                  <a:txBody>
                    <a:bodyPr/>
                    <a:lstStyle/>
                    <a:p>
                      <a:pPr algn="ctr"/>
                      <a:r>
                        <a:rPr lang="en-US" sz="1600" b="0" i="1" u="sng" dirty="0" smtClean="0"/>
                        <a:t>0.0913</a:t>
                      </a:r>
                      <a:endParaRPr lang="en-US" sz="1600" b="0" i="1" u="sng" dirty="0"/>
                    </a:p>
                  </a:txBody>
                  <a:tcPr/>
                </a:tc>
              </a:tr>
              <a:tr h="333698">
                <a:tc>
                  <a:txBody>
                    <a:bodyPr/>
                    <a:lstStyle/>
                    <a:p>
                      <a:pPr algn="ctr"/>
                      <a:r>
                        <a:rPr lang="en-US" sz="1600" b="0" dirty="0" smtClean="0"/>
                        <a:t>reenactments</a:t>
                      </a:r>
                      <a:endParaRPr lang="en-US" sz="1600" b="0" dirty="0"/>
                    </a:p>
                  </a:txBody>
                  <a:tcPr>
                    <a:lnB w="12700" cap="flat" cmpd="sng" algn="ctr">
                      <a:solidFill>
                        <a:schemeClr val="tx1"/>
                      </a:solidFill>
                      <a:prstDash val="solid"/>
                      <a:round/>
                      <a:headEnd type="none" w="med" len="med"/>
                      <a:tailEnd type="none" w="med" len="med"/>
                    </a:lnB>
                  </a:tcPr>
                </a:tc>
                <a:tc>
                  <a:txBody>
                    <a:bodyPr/>
                    <a:lstStyle/>
                    <a:p>
                      <a:pPr algn="ctr"/>
                      <a:r>
                        <a:rPr lang="en-US" sz="1600" b="0" dirty="0" smtClean="0"/>
                        <a:t>10.8</a:t>
                      </a:r>
                      <a:endParaRPr lang="en-US" sz="1600" b="0" dirty="0"/>
                    </a:p>
                  </a:txBody>
                  <a:tcPr>
                    <a:lnB w="12700" cap="flat" cmpd="sng" algn="ctr">
                      <a:solidFill>
                        <a:schemeClr val="tx1"/>
                      </a:solidFill>
                      <a:prstDash val="solid"/>
                      <a:round/>
                      <a:headEnd type="none" w="med" len="med"/>
                      <a:tailEnd type="none" w="med" len="med"/>
                    </a:lnB>
                  </a:tcPr>
                </a:tc>
                <a:tc>
                  <a:txBody>
                    <a:bodyPr/>
                    <a:lstStyle/>
                    <a:p>
                      <a:pPr algn="ctr"/>
                      <a:endParaRPr lang="en-US" sz="1600" b="0" dirty="0"/>
                    </a:p>
                  </a:txBody>
                  <a:tcPr>
                    <a:lnB w="12700" cap="flat" cmpd="sng" algn="ctr">
                      <a:solidFill>
                        <a:schemeClr val="tx1"/>
                      </a:solidFill>
                      <a:prstDash val="solid"/>
                      <a:round/>
                      <a:headEnd type="none" w="med" len="med"/>
                      <a:tailEnd type="none" w="med" len="med"/>
                    </a:lnB>
                  </a:tcPr>
                </a:tc>
                <a:tc>
                  <a:txBody>
                    <a:bodyPr/>
                    <a:lstStyle/>
                    <a:p>
                      <a:pPr algn="ctr"/>
                      <a:r>
                        <a:rPr lang="en-US" sz="1600" b="0" dirty="0" smtClean="0"/>
                        <a:t>9.7</a:t>
                      </a:r>
                      <a:endParaRPr lang="en-US" sz="1600" b="0" dirty="0"/>
                    </a:p>
                  </a:txBody>
                  <a:tcPr>
                    <a:lnB w="12700" cap="flat" cmpd="sng" algn="ctr">
                      <a:solidFill>
                        <a:schemeClr val="tx1"/>
                      </a:solidFill>
                      <a:prstDash val="solid"/>
                      <a:round/>
                      <a:headEnd type="none" w="med" len="med"/>
                      <a:tailEnd type="none" w="med" len="med"/>
                    </a:lnB>
                  </a:tcPr>
                </a:tc>
                <a:tc>
                  <a:txBody>
                    <a:bodyPr/>
                    <a:lstStyle/>
                    <a:p>
                      <a:pPr algn="ctr"/>
                      <a:r>
                        <a:rPr lang="en-US" sz="1600" b="0" i="1" u="sng" dirty="0" smtClean="0"/>
                        <a:t>0.3487</a:t>
                      </a:r>
                      <a:endParaRPr lang="en-US" sz="1600" b="0" i="1" u="sng" dirty="0"/>
                    </a:p>
                  </a:txBody>
                  <a:tcPr>
                    <a:lnB w="12700" cap="flat" cmpd="sng" algn="ctr">
                      <a:solidFill>
                        <a:schemeClr val="tx1"/>
                      </a:solidFill>
                      <a:prstDash val="solid"/>
                      <a:round/>
                      <a:headEnd type="none" w="med" len="med"/>
                      <a:tailEnd type="none" w="med" len="med"/>
                    </a:lnB>
                  </a:tcPr>
                </a:tc>
              </a:tr>
              <a:tr h="333698">
                <a:tc>
                  <a:txBody>
                    <a:bodyPr/>
                    <a:lstStyle/>
                    <a:p>
                      <a:pPr algn="ctr"/>
                      <a:r>
                        <a:rPr lang="en-US" sz="1600" dirty="0" smtClean="0"/>
                        <a:t>civil</a:t>
                      </a:r>
                      <a:r>
                        <a:rPr lang="en-US" sz="1600" baseline="0" dirty="0" smtClean="0"/>
                        <a:t> war</a:t>
                      </a:r>
                      <a:endParaRPr 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sz="1600" dirty="0" smtClean="0"/>
                        <a:t>14.5</a:t>
                      </a:r>
                      <a:endParaRPr lang="en-US" sz="1600" dirty="0"/>
                    </a:p>
                  </a:txBody>
                  <a:tcPr>
                    <a:lnT w="12700" cap="flat" cmpd="sng" algn="ctr">
                      <a:solidFill>
                        <a:schemeClr val="tx1"/>
                      </a:solidFill>
                      <a:prstDash val="solid"/>
                      <a:round/>
                      <a:headEnd type="none" w="med" len="med"/>
                      <a:tailEnd type="none" w="med" len="med"/>
                    </a:lnT>
                  </a:tcPr>
                </a:tc>
                <a:tc>
                  <a:txBody>
                    <a:bodyPr/>
                    <a:lstStyle/>
                    <a:p>
                      <a:pPr algn="ctr"/>
                      <a:endParaRPr 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sz="1600" dirty="0" smtClean="0"/>
                        <a:t>10.8</a:t>
                      </a:r>
                      <a:endParaRPr 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sz="1600" i="1" u="sng" dirty="0" smtClean="0"/>
                        <a:t>0.1959</a:t>
                      </a:r>
                      <a:endParaRPr lang="en-US" sz="1600" i="1" u="sng" dirty="0"/>
                    </a:p>
                  </a:txBody>
                  <a:tcPr>
                    <a:lnT w="12700" cap="flat" cmpd="sng" algn="ctr">
                      <a:solidFill>
                        <a:schemeClr val="tx1"/>
                      </a:solidFill>
                      <a:prstDash val="solid"/>
                      <a:round/>
                      <a:headEnd type="none" w="med" len="med"/>
                      <a:tailEnd type="none" w="med" len="med"/>
                    </a:lnT>
                  </a:tcPr>
                </a:tc>
              </a:tr>
              <a:tr h="333698">
                <a:tc>
                  <a:txBody>
                    <a:bodyPr/>
                    <a:lstStyle/>
                    <a:p>
                      <a:pPr algn="ctr"/>
                      <a:r>
                        <a:rPr lang="en-US" sz="1600" b="0" dirty="0" smtClean="0"/>
                        <a:t>war battle</a:t>
                      </a:r>
                      <a:endParaRPr lang="en-US" sz="1600" b="0" dirty="0"/>
                    </a:p>
                  </a:txBody>
                  <a:tcPr/>
                </a:tc>
                <a:tc>
                  <a:txBody>
                    <a:bodyPr/>
                    <a:lstStyle/>
                    <a:p>
                      <a:pPr algn="ctr"/>
                      <a:r>
                        <a:rPr lang="en-US" sz="1600" b="0" dirty="0" smtClean="0"/>
                        <a:t>9.5</a:t>
                      </a:r>
                      <a:endParaRPr lang="en-US" sz="1600" b="0" dirty="0"/>
                    </a:p>
                  </a:txBody>
                  <a:tcPr/>
                </a:tc>
                <a:tc>
                  <a:txBody>
                    <a:bodyPr/>
                    <a:lstStyle/>
                    <a:p>
                      <a:pPr algn="ctr"/>
                      <a:endParaRPr lang="en-US" sz="1600" b="0" dirty="0"/>
                    </a:p>
                  </a:txBody>
                  <a:tcPr/>
                </a:tc>
                <a:tc>
                  <a:txBody>
                    <a:bodyPr/>
                    <a:lstStyle/>
                    <a:p>
                      <a:pPr algn="ctr"/>
                      <a:r>
                        <a:rPr lang="en-US" sz="1600" b="0" dirty="0" smtClean="0"/>
                        <a:t>7.4</a:t>
                      </a:r>
                      <a:endParaRPr lang="en-US" sz="1600" b="0" dirty="0"/>
                    </a:p>
                  </a:txBody>
                  <a:tcPr/>
                </a:tc>
                <a:tc>
                  <a:txBody>
                    <a:bodyPr/>
                    <a:lstStyle/>
                    <a:p>
                      <a:pPr algn="ctr"/>
                      <a:r>
                        <a:rPr lang="en-US" sz="1600" b="0" i="1" u="sng" dirty="0" smtClean="0"/>
                        <a:t>0.2458</a:t>
                      </a:r>
                      <a:endParaRPr lang="en-US" sz="1600" b="0" i="1" u="sng" dirty="0"/>
                    </a:p>
                  </a:txBody>
                  <a:tcPr/>
                </a:tc>
              </a:tr>
              <a:tr h="530813">
                <a:tc>
                  <a:txBody>
                    <a:bodyPr/>
                    <a:lstStyle/>
                    <a:p>
                      <a:pPr algn="ctr"/>
                      <a:r>
                        <a:rPr lang="en-US" sz="1600" dirty="0" smtClean="0"/>
                        <a:t>battle</a:t>
                      </a:r>
                      <a:r>
                        <a:rPr lang="en-US" sz="1600" baseline="0" dirty="0" smtClean="0"/>
                        <a:t> reenactments</a:t>
                      </a:r>
                      <a:endParaRPr lang="en-US" sz="1600" dirty="0"/>
                    </a:p>
                  </a:txBody>
                  <a:tcPr/>
                </a:tc>
                <a:tc>
                  <a:txBody>
                    <a:bodyPr/>
                    <a:lstStyle/>
                    <a:p>
                      <a:pPr algn="ctr"/>
                      <a:r>
                        <a:rPr lang="en-US" sz="1600" dirty="0" smtClean="0"/>
                        <a:t>7.6</a:t>
                      </a:r>
                      <a:endParaRPr lang="en-US" sz="1600" dirty="0"/>
                    </a:p>
                  </a:txBody>
                  <a:tcPr/>
                </a:tc>
                <a:tc>
                  <a:txBody>
                    <a:bodyPr/>
                    <a:lstStyle/>
                    <a:p>
                      <a:pPr algn="ctr"/>
                      <a:endParaRPr lang="en-US" sz="1600" dirty="0"/>
                    </a:p>
                  </a:txBody>
                  <a:tcPr/>
                </a:tc>
                <a:tc>
                  <a:txBody>
                    <a:bodyPr/>
                    <a:lstStyle/>
                    <a:p>
                      <a:pPr algn="ctr"/>
                      <a:r>
                        <a:rPr lang="en-US" sz="1600" dirty="0" smtClean="0"/>
                        <a:t>4.7</a:t>
                      </a:r>
                      <a:endParaRPr lang="en-US" sz="1600" dirty="0"/>
                    </a:p>
                  </a:txBody>
                  <a:tcPr/>
                </a:tc>
                <a:tc>
                  <a:txBody>
                    <a:bodyPr/>
                    <a:lstStyle/>
                    <a:p>
                      <a:pPr algn="ctr"/>
                      <a:r>
                        <a:rPr lang="en-US" sz="1600" i="1" u="sng" dirty="0" smtClean="0"/>
                        <a:t>0.0540</a:t>
                      </a:r>
                      <a:endParaRPr lang="en-US" sz="1600" i="1" u="sng" dirty="0"/>
                    </a:p>
                  </a:txBody>
                  <a:tcPr/>
                </a:tc>
              </a:tr>
            </a:tbl>
          </a:graphicData>
        </a:graphic>
      </p:graphicFrame>
      <p:sp>
        <p:nvSpPr>
          <p:cNvPr id="9" name="TextBox 8"/>
          <p:cNvSpPr txBox="1"/>
          <p:nvPr/>
        </p:nvSpPr>
        <p:spPr>
          <a:xfrm>
            <a:off x="5867400" y="3429000"/>
            <a:ext cx="3041217" cy="307777"/>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1400" b="1" u="sng" dirty="0" smtClean="0"/>
              <a:t>Query</a:t>
            </a:r>
            <a:r>
              <a:rPr lang="en-US" sz="1400" b="1" dirty="0" smtClean="0"/>
              <a:t>  “civil war battle reenactments”</a:t>
            </a:r>
            <a:endParaRPr lang="en-US" sz="1400" b="1" dirty="0"/>
          </a:p>
        </p:txBody>
      </p:sp>
    </p:spTree>
    <p:extLst>
      <p:ext uri="{BB962C8B-B14F-4D97-AF65-F5344CB8AC3E}">
        <p14:creationId xmlns:p14="http://schemas.microsoft.com/office/powerpoint/2010/main" val="1049479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Overview</a:t>
            </a:r>
            <a:endParaRPr lang="en-US" dirty="0"/>
          </a:p>
        </p:txBody>
      </p:sp>
      <p:sp>
        <p:nvSpPr>
          <p:cNvPr id="3" name="Content Placeholder 2"/>
          <p:cNvSpPr>
            <a:spLocks noGrp="1"/>
          </p:cNvSpPr>
          <p:nvPr>
            <p:ph idx="13"/>
          </p:nvPr>
        </p:nvSpPr>
        <p:spPr>
          <a:xfrm>
            <a:off x="457200" y="1371600"/>
            <a:ext cx="8229600" cy="4876800"/>
          </a:xfrm>
        </p:spPr>
        <p:txBody>
          <a:bodyPr>
            <a:normAutofit fontScale="70000" lnSpcReduction="20000"/>
          </a:bodyPr>
          <a:lstStyle/>
          <a:p>
            <a:r>
              <a:rPr lang="en-US" dirty="0"/>
              <a:t>Properties of Verbose </a:t>
            </a:r>
            <a:r>
              <a:rPr lang="en-US" dirty="0" smtClean="0"/>
              <a:t>Queries [30 min]</a:t>
            </a:r>
            <a:endParaRPr lang="en-US" dirty="0"/>
          </a:p>
          <a:p>
            <a:r>
              <a:rPr lang="en-US" dirty="0"/>
              <a:t>Techniques for Processing Verbose Web </a:t>
            </a:r>
            <a:r>
              <a:rPr lang="en-US" dirty="0" smtClean="0"/>
              <a:t>Queries</a:t>
            </a:r>
          </a:p>
          <a:p>
            <a:pPr lvl="1"/>
            <a:r>
              <a:rPr lang="en-US" dirty="0" smtClean="0"/>
              <a:t>Query </a:t>
            </a:r>
            <a:r>
              <a:rPr lang="en-US" dirty="0"/>
              <a:t>Reduction </a:t>
            </a:r>
            <a:r>
              <a:rPr lang="en-US" dirty="0" smtClean="0"/>
              <a:t>to a Single Sub-Query [50 min]</a:t>
            </a:r>
          </a:p>
          <a:p>
            <a:pPr lvl="1"/>
            <a:r>
              <a:rPr lang="en-US" dirty="0"/>
              <a:t>Query Reduction by Choosing Multiple Sub-Queries </a:t>
            </a:r>
            <a:r>
              <a:rPr lang="en-US" dirty="0" smtClean="0"/>
              <a:t>[10 </a:t>
            </a:r>
            <a:r>
              <a:rPr lang="en-US" dirty="0"/>
              <a:t>min</a:t>
            </a:r>
            <a:r>
              <a:rPr lang="en-US" dirty="0" smtClean="0"/>
              <a:t>]</a:t>
            </a:r>
          </a:p>
          <a:p>
            <a:pPr lvl="1"/>
            <a:r>
              <a:rPr lang="en-US" dirty="0" smtClean="0"/>
              <a:t>Break [30 min]</a:t>
            </a:r>
            <a:endParaRPr lang="en-US" dirty="0"/>
          </a:p>
          <a:p>
            <a:pPr lvl="1"/>
            <a:r>
              <a:rPr lang="en-US" dirty="0" smtClean="0"/>
              <a:t>Weighting </a:t>
            </a:r>
            <a:r>
              <a:rPr lang="en-US" dirty="0"/>
              <a:t>Query Words [90 min</a:t>
            </a:r>
            <a:r>
              <a:rPr lang="en-US" dirty="0" smtClean="0"/>
              <a:t>]</a:t>
            </a:r>
          </a:p>
          <a:p>
            <a:pPr lvl="1"/>
            <a:r>
              <a:rPr lang="en-US" dirty="0" smtClean="0"/>
              <a:t>Lunch Break [90 </a:t>
            </a:r>
            <a:r>
              <a:rPr lang="en-US" dirty="0"/>
              <a:t>min</a:t>
            </a:r>
            <a:r>
              <a:rPr lang="en-US" dirty="0" smtClean="0"/>
              <a:t>]</a:t>
            </a:r>
          </a:p>
          <a:p>
            <a:pPr lvl="1"/>
            <a:r>
              <a:rPr lang="en-US" dirty="0"/>
              <a:t>Query Expansion by Including Related Concepts [20 min]</a:t>
            </a:r>
          </a:p>
          <a:p>
            <a:pPr lvl="1"/>
            <a:r>
              <a:rPr lang="en-US" dirty="0" smtClean="0"/>
              <a:t>Query </a:t>
            </a:r>
            <a:r>
              <a:rPr lang="en-US" dirty="0"/>
              <a:t>Reformulation [30 min]</a:t>
            </a:r>
          </a:p>
          <a:p>
            <a:pPr lvl="1"/>
            <a:r>
              <a:rPr lang="en-US" dirty="0"/>
              <a:t>Query Segmentation [40 min]</a:t>
            </a:r>
          </a:p>
          <a:p>
            <a:pPr lvl="1"/>
            <a:r>
              <a:rPr lang="en-US" dirty="0" smtClean="0"/>
              <a:t>Break </a:t>
            </a:r>
            <a:r>
              <a:rPr lang="en-US" dirty="0"/>
              <a:t>[30 min]</a:t>
            </a:r>
          </a:p>
          <a:p>
            <a:pPr lvl="1"/>
            <a:r>
              <a:rPr lang="en-US" dirty="0" smtClean="0"/>
              <a:t>Query-Dependent </a:t>
            </a:r>
            <a:r>
              <a:rPr lang="en-US" dirty="0"/>
              <a:t>Learning to Rank [40 min</a:t>
            </a:r>
            <a:r>
              <a:rPr lang="en-US" dirty="0" smtClean="0"/>
              <a:t>]</a:t>
            </a:r>
          </a:p>
          <a:p>
            <a:r>
              <a:rPr lang="en-US" dirty="0" smtClean="0"/>
              <a:t>Applications </a:t>
            </a:r>
            <a:r>
              <a:rPr lang="en-US" dirty="0"/>
              <a:t>of Verbose Query </a:t>
            </a:r>
            <a:r>
              <a:rPr lang="en-US" dirty="0" smtClean="0"/>
              <a:t>Processing [40 min]</a:t>
            </a:r>
            <a:endParaRPr lang="en-US" dirty="0"/>
          </a:p>
          <a:p>
            <a:r>
              <a:rPr lang="en-US" dirty="0"/>
              <a:t>Summary and Future Research </a:t>
            </a:r>
            <a:r>
              <a:rPr lang="en-US" dirty="0" smtClean="0"/>
              <a:t>Directions [10 min]</a:t>
            </a:r>
          </a:p>
        </p:txBody>
      </p:sp>
    </p:spTree>
    <p:extLst>
      <p:ext uri="{BB962C8B-B14F-4D97-AF65-F5344CB8AC3E}">
        <p14:creationId xmlns:p14="http://schemas.microsoft.com/office/powerpoint/2010/main" val="35906737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Sequential Dependence Model</a:t>
            </a:r>
            <a:endParaRPr lang="en-US" dirty="0"/>
          </a:p>
        </p:txBody>
      </p:sp>
      <p:sp>
        <p:nvSpPr>
          <p:cNvPr id="3" name="Content Placeholder 2"/>
          <p:cNvSpPr>
            <a:spLocks noGrp="1"/>
          </p:cNvSpPr>
          <p:nvPr>
            <p:ph idx="13"/>
          </p:nvPr>
        </p:nvSpPr>
        <p:spPr/>
        <p:txBody>
          <a:bodyPr>
            <a:normAutofit/>
          </a:bodyPr>
          <a:lstStyle/>
          <a:p>
            <a:r>
              <a:rPr lang="en-US" dirty="0" smtClean="0"/>
              <a:t>Sequential Dependence model has massive parameter tying – all terms of the same type are weighted equally.</a:t>
            </a:r>
          </a:p>
          <a:p>
            <a:r>
              <a:rPr lang="en-US" dirty="0" smtClean="0"/>
              <a:t>In contrast, In a verbose query, there will likely be a few concepts (terms or phrases) within the query that will carry the most weight. </a:t>
            </a:r>
          </a:p>
          <a:p>
            <a:r>
              <a:rPr lang="en-US" dirty="0" smtClean="0"/>
              <a:t>We would like to be able to weight the concepts appropriately, with regard to each other. </a:t>
            </a:r>
          </a:p>
        </p:txBody>
      </p:sp>
      <p:sp>
        <p:nvSpPr>
          <p:cNvPr id="4" name="TextBox 3"/>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0859842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3"/>
              </p:nvPr>
            </p:nvSpPr>
            <p:spPr/>
            <p:txBody>
              <a:bodyPr>
                <a:normAutofit fontScale="92500"/>
              </a:bodyPr>
              <a:lstStyle/>
              <a:p>
                <a:r>
                  <a:rPr lang="en-US" dirty="0" smtClean="0"/>
                  <a:t>Another extreme is to have a different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oMath>
                </a14:m>
                <a:r>
                  <a:rPr lang="en-US" dirty="0" smtClean="0"/>
                  <a:t> for every term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+1</m:t>
                        </m:r>
                      </m:sub>
                    </m:sSub>
                  </m:oMath>
                </a14:m>
                <a:r>
                  <a:rPr lang="en-US" dirty="0" smtClean="0"/>
                  <a:t> for every bigram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r>
                              <a:rPr lang="en-US" b="0" i="1" smtClean="0">
                                <a:latin typeface="Cambria Math" panose="02040503050406030204" pitchFamily="18" charset="0"/>
                              </a:rPr>
                              <m:t>+1</m:t>
                            </m:r>
                          </m:sub>
                        </m:sSub>
                      </m:e>
                    </m:d>
                  </m:oMath>
                </a14:m>
                <a:r>
                  <a:rPr lang="en-US" dirty="0" smtClean="0"/>
                  <a:t>. But these are too many parameters.</a:t>
                </a:r>
              </a:p>
              <a:p>
                <a:pPr lvl="1"/>
                <a:r>
                  <a:rPr lang="en-US" dirty="0" smtClean="0"/>
                  <a:t>Each </a:t>
                </a:r>
                <a14:m>
                  <m:oMath xmlns:m="http://schemas.openxmlformats.org/officeDocument/2006/math">
                    <m:r>
                      <a:rPr lang="en-US" b="0" i="1" smtClean="0">
                        <a:latin typeface="Cambria Math" panose="02040503050406030204" pitchFamily="18" charset="0"/>
                      </a:rPr>
                      <m:t>𝜆</m:t>
                    </m:r>
                  </m:oMath>
                </a14:m>
                <a:r>
                  <a:rPr lang="en-US" dirty="0" smtClean="0"/>
                  <a:t> now depends on 1 (or 2) query terms.</a:t>
                </a:r>
              </a:p>
              <a:p>
                <a:r>
                  <a:rPr lang="en-US" dirty="0" smtClean="0"/>
                  <a:t>WSDM</a:t>
                </a:r>
              </a:p>
              <a:p>
                <a:pPr lvl="1"/>
                <a:r>
                  <a:rPr lang="en-US" dirty="0" smtClean="0"/>
                  <a:t>Parameterize </a:t>
                </a:r>
                <a14:m>
                  <m:oMath xmlns:m="http://schemas.openxmlformats.org/officeDocument/2006/math">
                    <m:r>
                      <a:rPr lang="en-US" b="0" i="1" smtClean="0">
                        <a:latin typeface="Cambria Math" panose="02040503050406030204" pitchFamily="18" charset="0"/>
                      </a:rPr>
                      <m:t>𝜆</m:t>
                    </m:r>
                  </m:oMath>
                </a14:m>
                <a:endParaRPr lang="en-US" dirty="0" smtClean="0"/>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𝑢</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smtClean="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𝑏</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smtClean="0"/>
                  <a:t> are features defined over unigrams and bigrams resp. They are doc independent and capture importance of concept within query.</a:t>
                </a:r>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𝑢</m:t>
                        </m:r>
                      </m:sup>
                    </m:sSup>
                  </m:oMath>
                </a14:m>
                <a:r>
                  <a:rPr lang="en-US" dirty="0" smtClean="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𝑏</m:t>
                        </m:r>
                      </m:sup>
                    </m:sSup>
                  </m:oMath>
                </a14:m>
                <a:r>
                  <a:rPr lang="en-US" dirty="0" smtClean="0"/>
                  <a:t> are free parameters to be estimated.</a:t>
                </a:r>
              </a:p>
              <a:p>
                <a:pPr lvl="1"/>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3"/>
              </p:nvPr>
            </p:nvSpPr>
            <p:spPr>
              <a:blipFill rotWithShape="0">
                <a:blip r:embed="rId2" cstate="print"/>
                <a:stretch>
                  <a:fillRect l="-1481" t="-1538" r="-1852" b="-3077"/>
                </a:stretch>
              </a:blipFill>
            </p:spPr>
            <p:txBody>
              <a:bodyPr/>
              <a:lstStyle/>
              <a:p>
                <a:r>
                  <a:rPr lang="en-US">
                    <a:noFill/>
                  </a:rPr>
                  <a:t> </a:t>
                </a:r>
              </a:p>
            </p:txBody>
          </p:sp>
        </mc:Fallback>
      </mc:AlternateContent>
      <p:sp>
        <p:nvSpPr>
          <p:cNvPr id="4" name="Title 1"/>
          <p:cNvSpPr>
            <a:spLocks noGrp="1"/>
          </p:cNvSpPr>
          <p:nvPr>
            <p:ph type="title"/>
          </p:nvPr>
        </p:nvSpPr>
        <p:spPr>
          <a:xfrm>
            <a:off x="0" y="228600"/>
            <a:ext cx="9144000" cy="1143000"/>
          </a:xfrm>
        </p:spPr>
        <p:txBody>
          <a:bodyPr/>
          <a:lstStyle/>
          <a:p>
            <a:r>
              <a:rPr lang="en-US" dirty="0"/>
              <a:t>Weighted Sequential Dependence Model</a:t>
            </a:r>
          </a:p>
        </p:txBody>
      </p:sp>
      <p:sp>
        <p:nvSpPr>
          <p:cNvPr id="7" name="TextBox 6"/>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4484510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Sequential Dependence Model</a:t>
            </a:r>
            <a:endParaRPr lang="en-US" dirty="0"/>
          </a:p>
        </p:txBody>
      </p:sp>
      <p:sp>
        <p:nvSpPr>
          <p:cNvPr id="4" name="Content Placeholder 2"/>
          <p:cNvSpPr>
            <a:spLocks noGrp="1"/>
          </p:cNvSpPr>
          <p:nvPr>
            <p:ph sz="quarter" idx="4294967295"/>
          </p:nvPr>
        </p:nvSpPr>
        <p:spPr>
          <a:xfrm>
            <a:off x="457200" y="1219200"/>
            <a:ext cx="8229600" cy="2057400"/>
          </a:xfrm>
          <a:prstGeom prst="rect">
            <a:avLst/>
          </a:prstGeom>
        </p:spPr>
        <p:txBody>
          <a:bodyPr>
            <a:normAutofit fontScale="92500"/>
          </a:bodyPr>
          <a:lstStyle/>
          <a:p>
            <a:r>
              <a:rPr lang="en-US" dirty="0" smtClean="0"/>
              <a:t>Allow the parameters to depend on the concept</a:t>
            </a:r>
          </a:p>
          <a:p>
            <a:r>
              <a:rPr lang="en-US" dirty="0" smtClean="0"/>
              <a:t>Assume the parameters take a simple parametric form</a:t>
            </a:r>
          </a:p>
          <a:p>
            <a:pPr lvl="1"/>
            <a:r>
              <a:rPr lang="en-US" dirty="0" smtClean="0"/>
              <a:t>maintains reasonable model complexity</a:t>
            </a:r>
            <a:endParaRPr lang="en-US" dirty="0"/>
          </a:p>
        </p:txBody>
      </p:sp>
      <p:pic>
        <p:nvPicPr>
          <p:cNvPr id="5" name="Picture 4"/>
          <p:cNvPicPr>
            <a:picLocks noChangeAspect="1"/>
          </p:cNvPicPr>
          <p:nvPr/>
        </p:nvPicPr>
        <p:blipFill>
          <a:blip r:embed="rId2" cstate="print"/>
          <a:stretch>
            <a:fillRect/>
          </a:stretch>
        </p:blipFill>
        <p:spPr>
          <a:xfrm>
            <a:off x="609600" y="4114800"/>
            <a:ext cx="3584730" cy="1678837"/>
          </a:xfrm>
          <a:prstGeom prst="rect">
            <a:avLst/>
          </a:prstGeom>
        </p:spPr>
        <p:style>
          <a:lnRef idx="1">
            <a:schemeClr val="accent2"/>
          </a:lnRef>
          <a:fillRef idx="2">
            <a:schemeClr val="accent2"/>
          </a:fillRef>
          <a:effectRef idx="1">
            <a:schemeClr val="accent2"/>
          </a:effectRef>
          <a:fontRef idx="minor">
            <a:schemeClr val="dk1"/>
          </a:fontRef>
        </p:style>
      </p:pic>
      <p:sp>
        <p:nvSpPr>
          <p:cNvPr id="6" name="TextBox 5"/>
          <p:cNvSpPr txBox="1"/>
          <p:nvPr/>
        </p:nvSpPr>
        <p:spPr>
          <a:xfrm>
            <a:off x="4343400" y="4800600"/>
            <a:ext cx="3581400" cy="101566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b="1" i="1" dirty="0" smtClean="0"/>
              <a:t>w</a:t>
            </a:r>
            <a:r>
              <a:rPr lang="en-US" sz="2000" dirty="0" smtClean="0"/>
              <a:t> - free parameters</a:t>
            </a:r>
          </a:p>
          <a:p>
            <a:r>
              <a:rPr lang="en-US" sz="2000" dirty="0" smtClean="0"/>
              <a:t/>
            </a:r>
            <a:br>
              <a:rPr lang="en-US" sz="2000" dirty="0" smtClean="0"/>
            </a:br>
            <a:r>
              <a:rPr lang="en-US" sz="2000" b="1" i="1" dirty="0" smtClean="0"/>
              <a:t>g</a:t>
            </a:r>
            <a:r>
              <a:rPr lang="en-US" sz="2000" dirty="0" smtClean="0"/>
              <a:t> - concept importance features</a:t>
            </a:r>
            <a:endParaRPr lang="en-US" sz="2000" dirty="0"/>
          </a:p>
        </p:txBody>
      </p:sp>
      <p:sp>
        <p:nvSpPr>
          <p:cNvPr id="7" name="TextBox 6"/>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9698380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8600"/>
            <a:ext cx="9144000" cy="1143000"/>
          </a:xfrm>
        </p:spPr>
        <p:txBody>
          <a:bodyPr/>
          <a:lstStyle/>
          <a:p>
            <a:r>
              <a:rPr lang="en-US" dirty="0"/>
              <a:t>Weighted Sequential Dependence Model</a:t>
            </a:r>
          </a:p>
        </p:txBody>
      </p:sp>
      <p:grpSp>
        <p:nvGrpSpPr>
          <p:cNvPr id="8" name="Group 7"/>
          <p:cNvGrpSpPr/>
          <p:nvPr/>
        </p:nvGrpSpPr>
        <p:grpSpPr>
          <a:xfrm>
            <a:off x="3370277" y="1371600"/>
            <a:ext cx="5468923" cy="2076700"/>
            <a:chOff x="1981200" y="1352309"/>
            <a:chExt cx="5468923" cy="2076700"/>
          </a:xfrm>
        </p:grpSpPr>
        <p:pic>
          <p:nvPicPr>
            <p:cNvPr id="6" name="Picture 5"/>
            <p:cNvPicPr>
              <a:picLocks noChangeAspect="1"/>
            </p:cNvPicPr>
            <p:nvPr/>
          </p:nvPicPr>
          <p:blipFill>
            <a:blip r:embed="rId2" cstate="print"/>
            <a:stretch>
              <a:fillRect/>
            </a:stretch>
          </p:blipFill>
          <p:spPr>
            <a:xfrm>
              <a:off x="1981200" y="1352309"/>
              <a:ext cx="5181600" cy="2076700"/>
            </a:xfrm>
            <a:prstGeom prst="rect">
              <a:avLst/>
            </a:prstGeom>
          </p:spPr>
        </p:pic>
        <p:sp>
          <p:nvSpPr>
            <p:cNvPr id="7" name="Rectangle 6"/>
            <p:cNvSpPr/>
            <p:nvPr/>
          </p:nvSpPr>
          <p:spPr>
            <a:xfrm>
              <a:off x="6916723" y="29718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8600" y="2096869"/>
            <a:ext cx="3515771" cy="646331"/>
          </a:xfrm>
          <a:prstGeom prst="rect">
            <a:avLst/>
          </a:prstGeom>
          <a:noFill/>
        </p:spPr>
        <p:txBody>
          <a:bodyPr wrap="none" rtlCol="0">
            <a:spAutoFit/>
          </a:bodyPr>
          <a:lstStyle/>
          <a:p>
            <a:r>
              <a:rPr lang="en-US" b="1" u="sng" dirty="0" smtClean="0"/>
              <a:t>Plugging in the new weights in the </a:t>
            </a:r>
          </a:p>
          <a:p>
            <a:r>
              <a:rPr lang="en-US" b="1" u="sng" dirty="0" smtClean="0"/>
              <a:t>Sequential Dependence Model</a:t>
            </a:r>
            <a:endParaRPr lang="en-US" b="1" u="sng" dirty="0"/>
          </a:p>
        </p:txBody>
      </p:sp>
      <p:sp>
        <p:nvSpPr>
          <p:cNvPr id="11" name="Rectangle 10"/>
          <p:cNvSpPr/>
          <p:nvPr/>
        </p:nvSpPr>
        <p:spPr>
          <a:xfrm>
            <a:off x="304800" y="3810000"/>
            <a:ext cx="8610600" cy="2308324"/>
          </a:xfrm>
          <a:prstGeom prst="rect">
            <a:avLst/>
          </a:prstGeom>
        </p:spPr>
        <p:txBody>
          <a:bodyPr wrap="square">
            <a:spAutoFit/>
          </a:bodyPr>
          <a:lstStyle/>
          <a:p>
            <a:pPr>
              <a:buFont typeface="Arial" pitchFamily="34" charset="0"/>
              <a:buChar char="•"/>
            </a:pPr>
            <a:r>
              <a:rPr lang="en-US" dirty="0" smtClean="0"/>
              <a:t> </a:t>
            </a:r>
            <a:r>
              <a:rPr lang="en-US" sz="2400" dirty="0" smtClean="0"/>
              <a:t>Note that the </a:t>
            </a:r>
            <a:r>
              <a:rPr lang="en-US" sz="2400" b="1" i="1" dirty="0" smtClean="0"/>
              <a:t>Weighted Sequential Dependence </a:t>
            </a:r>
            <a:r>
              <a:rPr lang="en-US" sz="2400" dirty="0" smtClean="0"/>
              <a:t>model is also  </a:t>
            </a:r>
          </a:p>
          <a:p>
            <a:r>
              <a:rPr lang="en-US" sz="2400" dirty="0" smtClean="0"/>
              <a:t>  linear (with respect to </a:t>
            </a:r>
            <a:r>
              <a:rPr lang="en-US" sz="2400" b="1" i="1" dirty="0" smtClean="0"/>
              <a:t>w</a:t>
            </a:r>
            <a:r>
              <a:rPr lang="en-US" sz="2400" dirty="0" smtClean="0"/>
              <a:t>)</a:t>
            </a:r>
          </a:p>
          <a:p>
            <a:endParaRPr lang="en-US" sz="2400" dirty="0" smtClean="0"/>
          </a:p>
          <a:p>
            <a:pPr>
              <a:buFont typeface="Arial" pitchFamily="34" charset="0"/>
              <a:buChar char="•"/>
            </a:pPr>
            <a:r>
              <a:rPr lang="en-US" sz="2400" dirty="0" smtClean="0"/>
              <a:t> Use coordinate ascent for parameter optimization</a:t>
            </a:r>
          </a:p>
          <a:p>
            <a:pPr>
              <a:buFont typeface="Arial" pitchFamily="34" charset="0"/>
              <a:buChar char="•"/>
            </a:pPr>
            <a:endParaRPr lang="en-US" sz="2400" dirty="0" smtClean="0"/>
          </a:p>
          <a:p>
            <a:pPr>
              <a:buFont typeface="Arial" pitchFamily="34" charset="0"/>
              <a:buChar char="•"/>
            </a:pPr>
            <a:r>
              <a:rPr lang="en-US" sz="2400" dirty="0" smtClean="0"/>
              <a:t> Optimize for retrieval metric such as </a:t>
            </a:r>
            <a:r>
              <a:rPr lang="en-US" sz="2400" b="1" dirty="0" smtClean="0"/>
              <a:t>MAP</a:t>
            </a:r>
            <a:r>
              <a:rPr lang="en-US" sz="2400" dirty="0" smtClean="0"/>
              <a:t> or </a:t>
            </a:r>
            <a:r>
              <a:rPr lang="en-US" sz="2400" b="1" dirty="0" smtClean="0"/>
              <a:t>DCG</a:t>
            </a:r>
          </a:p>
        </p:txBody>
      </p:sp>
      <p:sp>
        <p:nvSpPr>
          <p:cNvPr id="12" name="TextBox 11"/>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4818758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Sequential Dependence Model</a:t>
            </a:r>
            <a:endParaRPr lang="en-US" dirty="0"/>
          </a:p>
        </p:txBody>
      </p:sp>
      <p:graphicFrame>
        <p:nvGraphicFramePr>
          <p:cNvPr id="4" name="Content Placeholder 3"/>
          <p:cNvGraphicFramePr>
            <a:graphicFrameLocks noGrp="1"/>
          </p:cNvGraphicFramePr>
          <p:nvPr>
            <p:ph sz="quarter" idx="4294967295"/>
          </p:nvPr>
        </p:nvGraphicFramePr>
        <p:xfrm>
          <a:off x="457200" y="2057400"/>
          <a:ext cx="8229600" cy="2966720"/>
        </p:xfrm>
        <a:graphic>
          <a:graphicData uri="http://schemas.openxmlformats.org/drawingml/2006/table">
            <a:tbl>
              <a:tblPr firstRow="1" bandRow="1">
                <a:tableStyleId>{5C22544A-7EE6-4342-B048-85BDC9FD1C3A}</a:tableStyleId>
              </a:tblPr>
              <a:tblGrid>
                <a:gridCol w="1219200"/>
                <a:gridCol w="1974376"/>
                <a:gridCol w="1105469"/>
                <a:gridCol w="3930555"/>
              </a:tblGrid>
              <a:tr h="370840">
                <a:tc>
                  <a:txBody>
                    <a:bodyPr/>
                    <a:lstStyle/>
                    <a:p>
                      <a:endParaRPr lang="en-US" dirty="0"/>
                    </a:p>
                  </a:txBody>
                  <a:tcPr/>
                </a:tc>
                <a:tc>
                  <a:txBody>
                    <a:bodyPr/>
                    <a:lstStyle/>
                    <a:p>
                      <a:r>
                        <a:rPr lang="en-US" dirty="0" smtClean="0"/>
                        <a:t>Data Source</a:t>
                      </a:r>
                      <a:endParaRPr lang="en-US" dirty="0"/>
                    </a:p>
                  </a:txBody>
                  <a:tcPr/>
                </a:tc>
                <a:tc>
                  <a:txBody>
                    <a:bodyPr/>
                    <a:lstStyle/>
                    <a:p>
                      <a:r>
                        <a:rPr lang="en-US" dirty="0" smtClean="0"/>
                        <a:t>Feature</a:t>
                      </a:r>
                      <a:endParaRPr lang="en-US" dirty="0"/>
                    </a:p>
                  </a:txBody>
                  <a:tcPr/>
                </a:tc>
                <a:tc>
                  <a:txBody>
                    <a:bodyPr/>
                    <a:lstStyle/>
                    <a:p>
                      <a:r>
                        <a:rPr lang="en-US" dirty="0" smtClean="0"/>
                        <a:t>Description</a:t>
                      </a:r>
                      <a:endParaRPr lang="en-US" dirty="0"/>
                    </a:p>
                  </a:txBody>
                  <a:tcPr/>
                </a:tc>
              </a:tr>
              <a:tr h="370840">
                <a:tc rowSpan="2">
                  <a:txBody>
                    <a:bodyPr/>
                    <a:lstStyle/>
                    <a:p>
                      <a:r>
                        <a:rPr lang="en-US" sz="1400" b="1" dirty="0" smtClean="0"/>
                        <a:t>Endogenous</a:t>
                      </a:r>
                      <a:endParaRPr lang="en-US" sz="1400"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600" b="1" dirty="0" smtClean="0"/>
                        <a:t>Collection</a:t>
                      </a:r>
                      <a:endParaRPr lang="en-US" sz="1600" b="1" dirty="0"/>
                    </a:p>
                  </a:txBody>
                  <a:tcPr>
                    <a:lnL w="12700" cap="flat" cmpd="sng" algn="ctr">
                      <a:solidFill>
                        <a:schemeClr val="tx1"/>
                      </a:solidFill>
                      <a:prstDash val="solid"/>
                      <a:round/>
                      <a:headEnd type="none" w="med" len="med"/>
                      <a:tailEnd type="none" w="med" len="med"/>
                    </a:lnL>
                  </a:tcPr>
                </a:tc>
                <a:tc>
                  <a:txBody>
                    <a:bodyPr/>
                    <a:lstStyle/>
                    <a:p>
                      <a:r>
                        <a:rPr lang="en-US" sz="1600" b="1" i="1" dirty="0" err="1" smtClean="0"/>
                        <a:t>cf</a:t>
                      </a:r>
                      <a:r>
                        <a:rPr lang="en-US" sz="1600" b="1" i="1" dirty="0" smtClean="0"/>
                        <a:t>(e)</a:t>
                      </a:r>
                      <a:endParaRPr lang="en-US" sz="1600" b="1" i="1" dirty="0"/>
                    </a:p>
                  </a:txBody>
                  <a:tcPr/>
                </a:tc>
                <a:tc>
                  <a:txBody>
                    <a:bodyPr/>
                    <a:lstStyle/>
                    <a:p>
                      <a:r>
                        <a:rPr kumimoji="0" lang="en-US" sz="1800" i="1" kern="1200" baseline="0" dirty="0" smtClean="0">
                          <a:solidFill>
                            <a:schemeClr val="dk1"/>
                          </a:solidFill>
                          <a:latin typeface="+mn-lt"/>
                          <a:ea typeface="+mn-ea"/>
                          <a:cs typeface="+mn-cs"/>
                        </a:rPr>
                        <a:t>Collection frequency for concept e</a:t>
                      </a:r>
                      <a:endParaRPr lang="en-US" sz="1800" i="1" dirty="0"/>
                    </a:p>
                  </a:txBody>
                  <a:tcPr/>
                </a:tc>
              </a:tr>
              <a:tr h="370840">
                <a:tc vMerge="1">
                  <a:txBody>
                    <a:bodyPr/>
                    <a:lstStyle/>
                    <a:p>
                      <a:endParaRPr lang="en-US" sz="1600" b="1" dirty="0"/>
                    </a:p>
                  </a:txBody>
                  <a:tcPr>
                    <a:lnB w="12700" cap="flat" cmpd="sng" algn="ctr">
                      <a:solidFill>
                        <a:schemeClr val="tx1"/>
                      </a:solidFill>
                      <a:prstDash val="solid"/>
                      <a:round/>
                      <a:headEnd type="none" w="med" len="med"/>
                      <a:tailEnd type="none" w="med" len="med"/>
                    </a:lnB>
                  </a:tcPr>
                </a:tc>
                <a:tc>
                  <a:txBody>
                    <a:bodyPr/>
                    <a:lstStyle/>
                    <a:p>
                      <a:endParaRPr lang="en-US" sz="16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600" b="1" i="1" dirty="0" err="1" smtClean="0"/>
                        <a:t>df</a:t>
                      </a:r>
                      <a:r>
                        <a:rPr lang="en-US" sz="1600" b="1" i="1" dirty="0" smtClean="0"/>
                        <a:t>(e)</a:t>
                      </a:r>
                      <a:endParaRPr lang="en-US" sz="1600" b="1" i="1" dirty="0"/>
                    </a:p>
                  </a:txBody>
                  <a:tcPr>
                    <a:lnB w="12700" cap="flat" cmpd="sng" algn="ctr">
                      <a:solidFill>
                        <a:schemeClr val="tx1"/>
                      </a:solidFill>
                      <a:prstDash val="solid"/>
                      <a:round/>
                      <a:headEnd type="none" w="med" len="med"/>
                      <a:tailEnd type="none" w="med" len="med"/>
                    </a:lnB>
                  </a:tcPr>
                </a:tc>
                <a:tc>
                  <a:txBody>
                    <a:bodyPr/>
                    <a:lstStyle/>
                    <a:p>
                      <a:r>
                        <a:rPr kumimoji="0" lang="en-US" sz="1800" i="1" kern="1200" baseline="0" dirty="0" smtClean="0">
                          <a:solidFill>
                            <a:schemeClr val="dk1"/>
                          </a:solidFill>
                          <a:latin typeface="+mn-lt"/>
                          <a:ea typeface="+mn-ea"/>
                          <a:cs typeface="+mn-cs"/>
                        </a:rPr>
                        <a:t>Document frequency for concept e</a:t>
                      </a:r>
                      <a:endParaRPr lang="en-US" sz="1800" i="1" dirty="0"/>
                    </a:p>
                  </a:txBody>
                  <a:tcPr>
                    <a:lnB w="12700" cap="flat" cmpd="sng" algn="ctr">
                      <a:solidFill>
                        <a:schemeClr val="tx1"/>
                      </a:solidFill>
                      <a:prstDash val="solid"/>
                      <a:round/>
                      <a:headEnd type="none" w="med" len="med"/>
                      <a:tailEnd type="none" w="med" len="med"/>
                    </a:lnB>
                  </a:tcPr>
                </a:tc>
              </a:tr>
              <a:tr h="370840">
                <a:tc rowSpan="5">
                  <a:txBody>
                    <a:bodyPr/>
                    <a:lstStyle/>
                    <a:p>
                      <a:r>
                        <a:rPr lang="en-US" sz="1400" b="1" dirty="0" smtClean="0"/>
                        <a:t>Exogenous</a:t>
                      </a:r>
                      <a:endParaRPr lang="en-US" sz="1400"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600" b="1" dirty="0" smtClean="0"/>
                        <a:t>Google</a:t>
                      </a:r>
                      <a:r>
                        <a:rPr lang="en-US" sz="1600" b="1" baseline="0" dirty="0" smtClean="0"/>
                        <a:t> n-Grams</a:t>
                      </a:r>
                      <a:endParaRPr lang="en-US" sz="16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600" b="1" i="1" dirty="0" err="1" smtClean="0"/>
                        <a:t>gf</a:t>
                      </a:r>
                      <a:r>
                        <a:rPr lang="en-US" sz="1600" b="1" i="1" dirty="0" smtClean="0"/>
                        <a:t>(e)</a:t>
                      </a:r>
                      <a:endParaRPr lang="en-US" sz="1600" b="1" i="1" dirty="0"/>
                    </a:p>
                  </a:txBody>
                  <a:tcPr>
                    <a:lnT w="12700" cap="flat" cmpd="sng" algn="ctr">
                      <a:solidFill>
                        <a:schemeClr val="tx1"/>
                      </a:solidFill>
                      <a:prstDash val="solid"/>
                      <a:round/>
                      <a:headEnd type="none" w="med" len="med"/>
                      <a:tailEnd type="none" w="med" len="med"/>
                    </a:lnT>
                  </a:tcPr>
                </a:tc>
                <a:tc>
                  <a:txBody>
                    <a:bodyPr/>
                    <a:lstStyle/>
                    <a:p>
                      <a:r>
                        <a:rPr kumimoji="0" lang="en-US" sz="1800" i="1" kern="1200" baseline="0" dirty="0" smtClean="0">
                          <a:solidFill>
                            <a:schemeClr val="dk1"/>
                          </a:solidFill>
                          <a:latin typeface="+mn-lt"/>
                          <a:ea typeface="+mn-ea"/>
                          <a:cs typeface="+mn-cs"/>
                        </a:rPr>
                        <a:t>n-gram count of concept e</a:t>
                      </a:r>
                      <a:endParaRPr lang="en-US" sz="1800" i="1" dirty="0"/>
                    </a:p>
                  </a:txBody>
                  <a:tcPr>
                    <a:lnT w="12700" cap="flat" cmpd="sng" algn="ctr">
                      <a:solidFill>
                        <a:schemeClr val="tx1"/>
                      </a:solidFill>
                      <a:prstDash val="solid"/>
                      <a:round/>
                      <a:headEnd type="none" w="med" len="med"/>
                      <a:tailEnd type="none" w="med" len="med"/>
                    </a:lnT>
                  </a:tcPr>
                </a:tc>
              </a:tr>
              <a:tr h="370840">
                <a:tc vMerge="1">
                  <a:txBody>
                    <a:bodyPr/>
                    <a:lstStyle/>
                    <a:p>
                      <a:endParaRPr lang="en-US" sz="1600" b="1" dirty="0"/>
                    </a:p>
                  </a:txBody>
                  <a:tcPr/>
                </a:tc>
                <a:tc>
                  <a:txBody>
                    <a:bodyPr/>
                    <a:lstStyle/>
                    <a:p>
                      <a:r>
                        <a:rPr lang="en-US" sz="1600" b="1" dirty="0" smtClean="0"/>
                        <a:t>Query Log Sample</a:t>
                      </a:r>
                      <a:endParaRPr lang="en-US" sz="1600" b="1" dirty="0"/>
                    </a:p>
                  </a:txBody>
                  <a:tcPr>
                    <a:lnL w="12700" cap="flat" cmpd="sng" algn="ctr">
                      <a:solidFill>
                        <a:schemeClr val="tx1"/>
                      </a:solidFill>
                      <a:prstDash val="solid"/>
                      <a:round/>
                      <a:headEnd type="none" w="med" len="med"/>
                      <a:tailEnd type="none" w="med" len="med"/>
                    </a:lnL>
                  </a:tcPr>
                </a:tc>
                <a:tc>
                  <a:txBody>
                    <a:bodyPr/>
                    <a:lstStyle/>
                    <a:p>
                      <a:r>
                        <a:rPr lang="en-US" sz="1600" b="1" i="1" dirty="0" err="1" smtClean="0"/>
                        <a:t>qe_cnt</a:t>
                      </a:r>
                      <a:r>
                        <a:rPr lang="en-US" sz="1600" b="1" i="1" dirty="0" smtClean="0"/>
                        <a:t>(e)</a:t>
                      </a:r>
                      <a:endParaRPr lang="en-US" sz="1600" b="1" i="1" dirty="0"/>
                    </a:p>
                  </a:txBody>
                  <a:tcPr/>
                </a:tc>
                <a:tc>
                  <a:txBody>
                    <a:bodyPr/>
                    <a:lstStyle/>
                    <a:p>
                      <a:r>
                        <a:rPr kumimoji="0" lang="en-US" sz="1800" i="1" kern="1200" baseline="0" dirty="0" smtClean="0">
                          <a:solidFill>
                            <a:schemeClr val="dk1"/>
                          </a:solidFill>
                          <a:latin typeface="+mn-lt"/>
                          <a:ea typeface="+mn-ea"/>
                          <a:cs typeface="+mn-cs"/>
                        </a:rPr>
                        <a:t># exact query matches for concept e</a:t>
                      </a:r>
                      <a:endParaRPr lang="en-US" sz="1800" i="1" dirty="0"/>
                    </a:p>
                  </a:txBody>
                  <a:tcPr/>
                </a:tc>
              </a:tr>
              <a:tr h="370840">
                <a:tc vMerge="1">
                  <a:txBody>
                    <a:bodyPr/>
                    <a:lstStyle/>
                    <a:p>
                      <a:endParaRPr lang="en-US" sz="1600" b="1" dirty="0"/>
                    </a:p>
                  </a:txBody>
                  <a:tcPr/>
                </a:tc>
                <a:tc>
                  <a:txBody>
                    <a:bodyPr/>
                    <a:lstStyle/>
                    <a:p>
                      <a:endParaRPr lang="en-US" sz="1600" b="1" dirty="0"/>
                    </a:p>
                  </a:txBody>
                  <a:tcPr>
                    <a:lnL w="12700" cap="flat" cmpd="sng" algn="ctr">
                      <a:solidFill>
                        <a:schemeClr val="tx1"/>
                      </a:solidFill>
                      <a:prstDash val="solid"/>
                      <a:round/>
                      <a:headEnd type="none" w="med" len="med"/>
                      <a:tailEnd type="none" w="med" len="med"/>
                    </a:lnL>
                  </a:tcPr>
                </a:tc>
                <a:tc>
                  <a:txBody>
                    <a:bodyPr/>
                    <a:lstStyle/>
                    <a:p>
                      <a:r>
                        <a:rPr lang="en-US" sz="1600" b="1" i="1" dirty="0" err="1" smtClean="0"/>
                        <a:t>qp_cnt</a:t>
                      </a:r>
                      <a:r>
                        <a:rPr lang="en-US" sz="1600" b="1" i="1" dirty="0" smtClean="0"/>
                        <a:t>(e)</a:t>
                      </a:r>
                      <a:endParaRPr lang="en-US" sz="1600" b="1" i="1" dirty="0"/>
                    </a:p>
                  </a:txBody>
                  <a:tcPr/>
                </a:tc>
                <a:tc>
                  <a:txBody>
                    <a:bodyPr/>
                    <a:lstStyle/>
                    <a:p>
                      <a:r>
                        <a:rPr lang="en-US" sz="1800" i="1" dirty="0" smtClean="0"/>
                        <a:t>#</a:t>
                      </a:r>
                      <a:r>
                        <a:rPr lang="en-US" sz="1800" i="1" baseline="0" dirty="0" smtClean="0"/>
                        <a:t> partial query matches for concept e</a:t>
                      </a:r>
                      <a:endParaRPr lang="en-US" sz="1800" i="1" dirty="0"/>
                    </a:p>
                  </a:txBody>
                  <a:tcPr/>
                </a:tc>
              </a:tr>
              <a:tr h="370840">
                <a:tc vMerge="1">
                  <a:txBody>
                    <a:bodyPr/>
                    <a:lstStyle/>
                    <a:p>
                      <a:endParaRPr lang="en-US" sz="1600" b="1" dirty="0"/>
                    </a:p>
                  </a:txBody>
                  <a:tcPr/>
                </a:tc>
                <a:tc>
                  <a:txBody>
                    <a:bodyPr/>
                    <a:lstStyle/>
                    <a:p>
                      <a:r>
                        <a:rPr lang="en-US" sz="1600" b="1" dirty="0" smtClean="0"/>
                        <a:t>Wikipedia Titles</a:t>
                      </a:r>
                      <a:endParaRPr lang="en-US" sz="1600" b="1" dirty="0"/>
                    </a:p>
                  </a:txBody>
                  <a:tcPr>
                    <a:lnL w="12700" cap="flat" cmpd="sng" algn="ctr">
                      <a:solidFill>
                        <a:schemeClr val="tx1"/>
                      </a:solidFill>
                      <a:prstDash val="solid"/>
                      <a:round/>
                      <a:headEnd type="none" w="med" len="med"/>
                      <a:tailEnd type="none" w="med" len="med"/>
                    </a:lnL>
                  </a:tcPr>
                </a:tc>
                <a:tc>
                  <a:txBody>
                    <a:bodyPr/>
                    <a:lstStyle/>
                    <a:p>
                      <a:r>
                        <a:rPr lang="en-US" sz="1600" b="1" i="1" dirty="0" err="1" smtClean="0"/>
                        <a:t>we_cnt</a:t>
                      </a:r>
                      <a:r>
                        <a:rPr lang="en-US" sz="1600" b="1" i="1" dirty="0" smtClean="0"/>
                        <a:t>(e)</a:t>
                      </a:r>
                      <a:endParaRPr lang="en-US" sz="1600" b="1" i="1" dirty="0"/>
                    </a:p>
                  </a:txBody>
                  <a:tcPr/>
                </a:tc>
                <a:tc>
                  <a:txBody>
                    <a:bodyPr/>
                    <a:lstStyle/>
                    <a:p>
                      <a:r>
                        <a:rPr lang="en-US" sz="1800" i="1" dirty="0" smtClean="0"/>
                        <a:t># exact</a:t>
                      </a:r>
                      <a:r>
                        <a:rPr lang="en-US" sz="1800" i="1" baseline="0" dirty="0" smtClean="0"/>
                        <a:t> title matches for concept e</a:t>
                      </a:r>
                      <a:endParaRPr lang="en-US" sz="1800" i="1" dirty="0"/>
                    </a:p>
                  </a:txBody>
                  <a:tcPr/>
                </a:tc>
              </a:tr>
              <a:tr h="370840">
                <a:tc vMerge="1">
                  <a:txBody>
                    <a:bodyPr/>
                    <a:lstStyle/>
                    <a:p>
                      <a:endParaRPr lang="en-US" dirty="0"/>
                    </a:p>
                  </a:txBody>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r>
                        <a:rPr lang="en-US" sz="1600" b="1" i="1" dirty="0" err="1" smtClean="0"/>
                        <a:t>wp_cnt</a:t>
                      </a:r>
                      <a:r>
                        <a:rPr lang="en-US" sz="1600" b="1" i="1" dirty="0" smtClean="0"/>
                        <a:t>(e)</a:t>
                      </a:r>
                      <a:endParaRPr lang="en-US" sz="1600" b="1" i="1" dirty="0"/>
                    </a:p>
                  </a:txBody>
                  <a:tcPr/>
                </a:tc>
                <a:tc>
                  <a:txBody>
                    <a:bodyPr/>
                    <a:lstStyle/>
                    <a:p>
                      <a:r>
                        <a:rPr kumimoji="0" lang="en-US" sz="1800" i="1" kern="1200" baseline="0" dirty="0" smtClean="0">
                          <a:solidFill>
                            <a:schemeClr val="dk1"/>
                          </a:solidFill>
                          <a:latin typeface="+mn-lt"/>
                          <a:ea typeface="+mn-ea"/>
                          <a:cs typeface="+mn-cs"/>
                        </a:rPr>
                        <a:t># partial title matches for concept e</a:t>
                      </a:r>
                      <a:endParaRPr lang="en-US" sz="1800" i="1" dirty="0"/>
                    </a:p>
                  </a:txBody>
                  <a:tcPr/>
                </a:tc>
              </a:tr>
            </a:tbl>
          </a:graphicData>
        </a:graphic>
      </p:graphicFrame>
      <p:sp>
        <p:nvSpPr>
          <p:cNvPr id="5" name="TextBox 4"/>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2938799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8600"/>
            <a:ext cx="9144000" cy="1143000"/>
          </a:xfrm>
        </p:spPr>
        <p:txBody>
          <a:bodyPr/>
          <a:lstStyle/>
          <a:p>
            <a:r>
              <a:rPr lang="en-US" dirty="0"/>
              <a:t>Weighted Sequential Dependence Model</a:t>
            </a:r>
          </a:p>
        </p:txBody>
      </p:sp>
      <p:sp>
        <p:nvSpPr>
          <p:cNvPr id="5" name="TextBox 4"/>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pic>
        <p:nvPicPr>
          <p:cNvPr id="8" name="Content Placeholder 7"/>
          <p:cNvPicPr>
            <a:picLocks noGrp="1" noChangeAspect="1"/>
          </p:cNvPicPr>
          <p:nvPr>
            <p:ph idx="13"/>
          </p:nvPr>
        </p:nvPicPr>
        <p:blipFill>
          <a:blip r:embed="rId2" cstate="print"/>
          <a:stretch>
            <a:fillRect/>
          </a:stretch>
        </p:blipFill>
        <p:spPr>
          <a:xfrm>
            <a:off x="380999" y="1371600"/>
            <a:ext cx="8649573" cy="1828800"/>
          </a:xfrm>
          <a:prstGeom prst="rect">
            <a:avLst/>
          </a:prstGeom>
        </p:spPr>
      </p:pic>
      <p:pic>
        <p:nvPicPr>
          <p:cNvPr id="9" name="Picture 8"/>
          <p:cNvPicPr>
            <a:picLocks noChangeAspect="1"/>
          </p:cNvPicPr>
          <p:nvPr/>
        </p:nvPicPr>
        <p:blipFill>
          <a:blip r:embed="rId3" cstate="print"/>
          <a:stretch>
            <a:fillRect/>
          </a:stretch>
        </p:blipFill>
        <p:spPr>
          <a:xfrm>
            <a:off x="2667000" y="3505200"/>
            <a:ext cx="3886200" cy="1187831"/>
          </a:xfrm>
          <a:prstGeom prst="rect">
            <a:avLst/>
          </a:prstGeom>
        </p:spPr>
      </p:pic>
      <p:pic>
        <p:nvPicPr>
          <p:cNvPr id="10" name="Picture 9"/>
          <p:cNvPicPr>
            <a:picLocks noChangeAspect="1"/>
          </p:cNvPicPr>
          <p:nvPr/>
        </p:nvPicPr>
        <p:blipFill>
          <a:blip r:embed="rId4" cstate="print"/>
          <a:stretch>
            <a:fillRect/>
          </a:stretch>
        </p:blipFill>
        <p:spPr>
          <a:xfrm>
            <a:off x="2667000" y="5029200"/>
            <a:ext cx="3662363" cy="1104421"/>
          </a:xfrm>
          <a:prstGeom prst="rect">
            <a:avLst/>
          </a:prstGeom>
        </p:spPr>
      </p:pic>
    </p:spTree>
    <p:extLst>
      <p:ext uri="{BB962C8B-B14F-4D97-AF65-F5344CB8AC3E}">
        <p14:creationId xmlns:p14="http://schemas.microsoft.com/office/powerpoint/2010/main" val="18071493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8600"/>
            <a:ext cx="9144000" cy="1143000"/>
          </a:xfrm>
        </p:spPr>
        <p:txBody>
          <a:bodyPr/>
          <a:lstStyle/>
          <a:p>
            <a:r>
              <a:rPr lang="en-US" dirty="0"/>
              <a:t>Weighted Sequential Dependence Model</a:t>
            </a:r>
          </a:p>
        </p:txBody>
      </p:sp>
      <p:sp>
        <p:nvSpPr>
          <p:cNvPr id="5" name="TextBox 4"/>
          <p:cNvSpPr txBox="1"/>
          <p:nvPr/>
        </p:nvSpPr>
        <p:spPr>
          <a:xfrm>
            <a:off x="8077200" y="153769"/>
            <a:ext cx="3505200" cy="646331"/>
          </a:xfrm>
          <a:prstGeom prst="rect">
            <a:avLst/>
          </a:prstGeom>
          <a:noFill/>
        </p:spPr>
        <p:txBody>
          <a:bodyPr wrap="square" rtlCol="0">
            <a:spAutoFit/>
          </a:bodyPr>
          <a:lstStyle/>
          <a:p>
            <a:r>
              <a:rPr lang="en-US" dirty="0"/>
              <a:t>[BMC10]</a:t>
            </a:r>
          </a:p>
          <a:p>
            <a:endParaRPr lang="en-US" sz="1800" kern="1200" dirty="0">
              <a:solidFill>
                <a:schemeClr val="tx1"/>
              </a:solidFill>
              <a:latin typeface="+mn-lt"/>
              <a:ea typeface="+mn-ea"/>
              <a:cs typeface="+mn-cs"/>
            </a:endParaRPr>
          </a:p>
        </p:txBody>
      </p:sp>
      <p:sp>
        <p:nvSpPr>
          <p:cNvPr id="12" name="TextBox 11"/>
          <p:cNvSpPr txBox="1"/>
          <p:nvPr/>
        </p:nvSpPr>
        <p:spPr>
          <a:xfrm>
            <a:off x="2209800" y="1447800"/>
            <a:ext cx="4800600" cy="369332"/>
          </a:xfrm>
          <a:prstGeom prst="rect">
            <a:avLst/>
          </a:prstGeom>
          <a:noFill/>
        </p:spPr>
        <p:txBody>
          <a:bodyPr wrap="square" rtlCol="0">
            <a:spAutoFit/>
          </a:bodyPr>
          <a:lstStyle/>
          <a:p>
            <a:pPr algn="ctr"/>
            <a:r>
              <a:rPr lang="en-US" sz="1800" b="1" kern="1200" dirty="0" smtClean="0">
                <a:solidFill>
                  <a:schemeClr val="tx1"/>
                </a:solidFill>
                <a:latin typeface="+mn-lt"/>
                <a:ea typeface="+mn-ea"/>
                <a:cs typeface="+mn-cs"/>
              </a:rPr>
              <a:t>Results for web corpus (length 4+ queries)</a:t>
            </a:r>
            <a:endParaRPr lang="en-US" sz="1800" b="1" kern="1200" dirty="0">
              <a:solidFill>
                <a:schemeClr val="tx1"/>
              </a:solidFill>
              <a:latin typeface="+mn-lt"/>
              <a:ea typeface="+mn-ea"/>
              <a:cs typeface="+mn-cs"/>
            </a:endParaRPr>
          </a:p>
        </p:txBody>
      </p:sp>
      <p:pic>
        <p:nvPicPr>
          <p:cNvPr id="13" name="Picture 12"/>
          <p:cNvPicPr>
            <a:picLocks noChangeAspect="1"/>
          </p:cNvPicPr>
          <p:nvPr/>
        </p:nvPicPr>
        <p:blipFill>
          <a:blip r:embed="rId2" cstate="print"/>
          <a:stretch>
            <a:fillRect/>
          </a:stretch>
        </p:blipFill>
        <p:spPr>
          <a:xfrm>
            <a:off x="2590800" y="2057399"/>
            <a:ext cx="3664326" cy="1371601"/>
          </a:xfrm>
          <a:prstGeom prst="rect">
            <a:avLst/>
          </a:prstGeom>
        </p:spPr>
      </p:pic>
      <p:pic>
        <p:nvPicPr>
          <p:cNvPr id="14" name="Picture 13"/>
          <p:cNvPicPr>
            <a:picLocks noChangeAspect="1"/>
          </p:cNvPicPr>
          <p:nvPr/>
        </p:nvPicPr>
        <p:blipFill>
          <a:blip r:embed="rId3" cstate="print"/>
          <a:stretch>
            <a:fillRect/>
          </a:stretch>
        </p:blipFill>
        <p:spPr>
          <a:xfrm>
            <a:off x="2715865" y="4648200"/>
            <a:ext cx="3414195" cy="914400"/>
          </a:xfrm>
          <a:prstGeom prst="rect">
            <a:avLst/>
          </a:prstGeom>
        </p:spPr>
      </p:pic>
      <p:pic>
        <p:nvPicPr>
          <p:cNvPr id="15" name="Picture 14"/>
          <p:cNvPicPr>
            <a:picLocks noChangeAspect="1"/>
          </p:cNvPicPr>
          <p:nvPr/>
        </p:nvPicPr>
        <p:blipFill>
          <a:blip r:embed="rId4" cstate="print"/>
          <a:stretch>
            <a:fillRect/>
          </a:stretch>
        </p:blipFill>
        <p:spPr>
          <a:xfrm>
            <a:off x="2659947" y="3581400"/>
            <a:ext cx="3526032" cy="914400"/>
          </a:xfrm>
          <a:prstGeom prst="rect">
            <a:avLst/>
          </a:prstGeom>
        </p:spPr>
      </p:pic>
    </p:spTree>
    <p:extLst>
      <p:ext uri="{BB962C8B-B14F-4D97-AF65-F5344CB8AC3E}">
        <p14:creationId xmlns:p14="http://schemas.microsoft.com/office/powerpoint/2010/main" val="22812563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pic>
        <p:nvPicPr>
          <p:cNvPr id="8" name="Picture 2"/>
          <p:cNvPicPr>
            <a:picLocks noChangeAspect="1" noChangeArrowheads="1"/>
          </p:cNvPicPr>
          <p:nvPr/>
        </p:nvPicPr>
        <p:blipFill>
          <a:blip r:embed="rId2" cstate="print"/>
          <a:srcRect/>
          <a:stretch>
            <a:fillRect/>
          </a:stretch>
        </p:blipFill>
        <p:spPr bwMode="auto">
          <a:xfrm>
            <a:off x="304800" y="2127945"/>
            <a:ext cx="8619955" cy="1214437"/>
          </a:xfrm>
          <a:prstGeom prst="rect">
            <a:avLst/>
          </a:prstGeom>
          <a:noFill/>
          <a:ln w="9525">
            <a:noFill/>
            <a:miter lim="800000"/>
            <a:headEnd/>
            <a:tailEnd/>
          </a:ln>
        </p:spPr>
      </p:pic>
      <p:cxnSp>
        <p:nvCxnSpPr>
          <p:cNvPr id="9" name="Straight Connector 8"/>
          <p:cNvCxnSpPr/>
          <p:nvPr/>
        </p:nvCxnSpPr>
        <p:spPr>
          <a:xfrm>
            <a:off x="1676400" y="3886200"/>
            <a:ext cx="22098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809875" y="2943225"/>
            <a:ext cx="838200" cy="333375"/>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hape 10"/>
          <p:cNvCxnSpPr>
            <a:stCxn id="10" idx="1"/>
          </p:cNvCxnSpPr>
          <p:nvPr/>
        </p:nvCxnSpPr>
        <p:spPr>
          <a:xfrm rot="10800000" flipV="1">
            <a:off x="2286001" y="3109912"/>
            <a:ext cx="523875" cy="776287"/>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12" name="Content Placeholder 5"/>
          <p:cNvSpPr txBox="1">
            <a:spLocks/>
          </p:cNvSpPr>
          <p:nvPr/>
        </p:nvSpPr>
        <p:spPr>
          <a:xfrm>
            <a:off x="1600200" y="3962400"/>
            <a:ext cx="5486400" cy="22860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Explicit Query Concepts</a:t>
            </a:r>
          </a:p>
          <a:p>
            <a:pPr marL="800100" lvl="1" indent="-342900">
              <a:spcBef>
                <a:spcPct val="20000"/>
              </a:spcBef>
              <a:buFontTx/>
              <a:buChar char="─"/>
            </a:pPr>
            <a:r>
              <a:rPr lang="en-US" sz="3200" dirty="0" smtClean="0"/>
              <a:t> Terms</a:t>
            </a:r>
          </a:p>
          <a:p>
            <a:pPr marL="800100" lvl="1" indent="-342900">
              <a:spcBef>
                <a:spcPct val="20000"/>
              </a:spcBef>
              <a:buFontTx/>
              <a:buChar char="─"/>
            </a:pPr>
            <a:r>
              <a:rPr lang="en-US" sz="3200" dirty="0" smtClean="0">
                <a:latin typeface="+mj-lt"/>
              </a:rPr>
              <a:t> Bigram Phrases</a:t>
            </a:r>
          </a:p>
          <a:p>
            <a:pPr marL="800100" lvl="1" indent="-342900">
              <a:spcBef>
                <a:spcPct val="20000"/>
              </a:spcBef>
              <a:buFontTx/>
              <a:buChar char="─"/>
            </a:pPr>
            <a:r>
              <a:rPr lang="en-US" sz="3200" dirty="0" smtClean="0">
                <a:latin typeface="+mj-lt"/>
              </a:rPr>
              <a:t> Bigram Proximity Matches</a:t>
            </a:r>
            <a:endParaRPr kumimoji="0" lang="en-US" sz="3200" i="0" u="none" strike="noStrike" kern="1200" cap="none" spc="0" normalizeH="0" baseline="0" noProof="0" dirty="0" smtClean="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Expansion Terms</a:t>
            </a: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75731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sp>
        <p:nvSpPr>
          <p:cNvPr id="13" name="TextBox 12"/>
          <p:cNvSpPr txBox="1"/>
          <p:nvPr/>
        </p:nvSpPr>
        <p:spPr>
          <a:xfrm>
            <a:off x="1828800" y="2526268"/>
            <a:ext cx="20574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Explicit </a:t>
            </a:r>
          </a:p>
          <a:p>
            <a:r>
              <a:rPr lang="en-US" b="1" dirty="0" smtClean="0"/>
              <a:t>Concept Weights</a:t>
            </a:r>
            <a:endParaRPr lang="en-US" b="1" dirty="0"/>
          </a:p>
        </p:txBody>
      </p:sp>
      <p:cxnSp>
        <p:nvCxnSpPr>
          <p:cNvPr id="14" name="Shape 13"/>
          <p:cNvCxnSpPr>
            <a:stCxn id="13" idx="3"/>
            <a:endCxn id="13" idx="0"/>
          </p:cNvCxnSpPr>
          <p:nvPr/>
        </p:nvCxnSpPr>
        <p:spPr>
          <a:xfrm flipH="1" flipV="1">
            <a:off x="2857500" y="2526268"/>
            <a:ext cx="1028700" cy="323166"/>
          </a:xfrm>
          <a:prstGeom prst="curvedConnector4">
            <a:avLst>
              <a:gd name="adj1" fmla="val -22222"/>
              <a:gd name="adj2" fmla="val 170738"/>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43200" y="1600200"/>
            <a:ext cx="2198038" cy="646331"/>
          </a:xfrm>
          <a:prstGeom prst="rect">
            <a:avLst/>
          </a:prstGeom>
          <a:noFill/>
        </p:spPr>
        <p:txBody>
          <a:bodyPr wrap="none" rtlCol="0">
            <a:spAutoFit/>
          </a:bodyPr>
          <a:lstStyle/>
          <a:p>
            <a:r>
              <a:rPr lang="en-US" b="1" dirty="0" smtClean="0">
                <a:solidFill>
                  <a:schemeClr val="accent1">
                    <a:lumMod val="50000"/>
                  </a:schemeClr>
                </a:solidFill>
              </a:rPr>
              <a:t>Coordinate Ascent </a:t>
            </a:r>
          </a:p>
          <a:p>
            <a:r>
              <a:rPr lang="en-US" b="1" dirty="0" smtClean="0">
                <a:solidFill>
                  <a:schemeClr val="accent1">
                    <a:lumMod val="50000"/>
                  </a:schemeClr>
                </a:solidFill>
              </a:rPr>
              <a:t>Optimization</a:t>
            </a:r>
            <a:endParaRPr lang="en-US" b="1" dirty="0">
              <a:solidFill>
                <a:schemeClr val="accent1">
                  <a:lumMod val="50000"/>
                </a:schemeClr>
              </a:solidFill>
            </a:endParaRPr>
          </a:p>
        </p:txBody>
      </p:sp>
      <p:sp>
        <p:nvSpPr>
          <p:cNvPr id="16" name="TextBox 15"/>
          <p:cNvSpPr txBox="1"/>
          <p:nvPr/>
        </p:nvSpPr>
        <p:spPr>
          <a:xfrm>
            <a:off x="4419600" y="3135868"/>
            <a:ext cx="1343638"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t>Expansion </a:t>
            </a:r>
          </a:p>
          <a:p>
            <a:r>
              <a:rPr lang="en-US" b="1" dirty="0" smtClean="0"/>
              <a:t>Terms</a:t>
            </a:r>
            <a:endParaRPr lang="en-US" b="1" dirty="0"/>
          </a:p>
        </p:txBody>
      </p:sp>
      <p:cxnSp>
        <p:nvCxnSpPr>
          <p:cNvPr id="17" name="Shape 15"/>
          <p:cNvCxnSpPr>
            <a:stCxn id="13" idx="3"/>
            <a:endCxn id="16" idx="1"/>
          </p:cNvCxnSpPr>
          <p:nvPr/>
        </p:nvCxnSpPr>
        <p:spPr>
          <a:xfrm>
            <a:off x="3886200" y="2849434"/>
            <a:ext cx="533400" cy="6096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23962" y="3821668"/>
            <a:ext cx="24384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Explicit &amp; Expansion</a:t>
            </a:r>
          </a:p>
          <a:p>
            <a:r>
              <a:rPr lang="en-US" b="1" dirty="0" smtClean="0"/>
              <a:t>Concept Weights</a:t>
            </a:r>
            <a:endParaRPr lang="en-US" b="1" dirty="0"/>
          </a:p>
        </p:txBody>
      </p:sp>
      <p:cxnSp>
        <p:nvCxnSpPr>
          <p:cNvPr id="19" name="Shape 18"/>
          <p:cNvCxnSpPr>
            <a:stCxn id="18" idx="3"/>
            <a:endCxn id="18" idx="0"/>
          </p:cNvCxnSpPr>
          <p:nvPr/>
        </p:nvCxnSpPr>
        <p:spPr>
          <a:xfrm flipH="1" flipV="1">
            <a:off x="7343162" y="3821668"/>
            <a:ext cx="1219200" cy="323166"/>
          </a:xfrm>
          <a:prstGeom prst="curvedConnector4">
            <a:avLst>
              <a:gd name="adj1" fmla="val -18750"/>
              <a:gd name="adj2" fmla="val 170738"/>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0" name="Shape 23"/>
          <p:cNvCxnSpPr>
            <a:stCxn id="16" idx="3"/>
            <a:endCxn id="18" idx="1"/>
          </p:cNvCxnSpPr>
          <p:nvPr/>
        </p:nvCxnSpPr>
        <p:spPr>
          <a:xfrm>
            <a:off x="5763238" y="3459034"/>
            <a:ext cx="360724" cy="6858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717362" y="2819400"/>
            <a:ext cx="2198038" cy="646331"/>
          </a:xfrm>
          <a:prstGeom prst="rect">
            <a:avLst/>
          </a:prstGeom>
          <a:noFill/>
        </p:spPr>
        <p:txBody>
          <a:bodyPr wrap="none" rtlCol="0">
            <a:spAutoFit/>
          </a:bodyPr>
          <a:lstStyle/>
          <a:p>
            <a:r>
              <a:rPr lang="en-US" b="1" dirty="0" smtClean="0">
                <a:solidFill>
                  <a:schemeClr val="accent1">
                    <a:lumMod val="50000"/>
                  </a:schemeClr>
                </a:solidFill>
              </a:rPr>
              <a:t>Coordinate Ascent </a:t>
            </a:r>
          </a:p>
          <a:p>
            <a:r>
              <a:rPr lang="en-US" b="1" dirty="0" smtClean="0">
                <a:solidFill>
                  <a:schemeClr val="accent1">
                    <a:lumMod val="50000"/>
                  </a:schemeClr>
                </a:solidFill>
              </a:rPr>
              <a:t>Optimization</a:t>
            </a:r>
            <a:endParaRPr lang="en-US" b="1" dirty="0">
              <a:solidFill>
                <a:schemeClr val="accent1">
                  <a:lumMod val="50000"/>
                </a:schemeClr>
              </a:solidFill>
            </a:endParaRPr>
          </a:p>
        </p:txBody>
      </p:sp>
      <p:sp>
        <p:nvSpPr>
          <p:cNvPr id="22" name="TextBox 21"/>
          <p:cNvSpPr txBox="1"/>
          <p:nvPr/>
        </p:nvSpPr>
        <p:spPr>
          <a:xfrm>
            <a:off x="228600" y="1916668"/>
            <a:ext cx="115929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t>Explicit </a:t>
            </a:r>
          </a:p>
          <a:p>
            <a:r>
              <a:rPr lang="en-US" b="1" dirty="0" smtClean="0"/>
              <a:t>Concepts</a:t>
            </a:r>
            <a:endParaRPr lang="en-US" b="1" dirty="0"/>
          </a:p>
        </p:txBody>
      </p:sp>
      <p:cxnSp>
        <p:nvCxnSpPr>
          <p:cNvPr id="23" name="Shape 49"/>
          <p:cNvCxnSpPr>
            <a:stCxn id="22" idx="3"/>
            <a:endCxn id="13" idx="1"/>
          </p:cNvCxnSpPr>
          <p:nvPr/>
        </p:nvCxnSpPr>
        <p:spPr>
          <a:xfrm>
            <a:off x="1387892" y="2239834"/>
            <a:ext cx="440908" cy="6096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781800" y="5410200"/>
            <a:ext cx="1649426" cy="83099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smtClean="0"/>
              <a:t>Complete </a:t>
            </a:r>
          </a:p>
          <a:p>
            <a:r>
              <a:rPr lang="en-US" sz="2400" b="1" dirty="0" smtClean="0"/>
              <a:t>Weighting</a:t>
            </a:r>
            <a:endParaRPr lang="en-US" sz="2400" b="1" dirty="0"/>
          </a:p>
        </p:txBody>
      </p:sp>
      <p:cxnSp>
        <p:nvCxnSpPr>
          <p:cNvPr id="25" name="Elbow Connector 24"/>
          <p:cNvCxnSpPr>
            <a:stCxn id="18" idx="2"/>
            <a:endCxn id="24" idx="0"/>
          </p:cNvCxnSpPr>
          <p:nvPr/>
        </p:nvCxnSpPr>
        <p:spPr>
          <a:xfrm rot="16200000" flipH="1">
            <a:off x="7003737" y="4807423"/>
            <a:ext cx="942201" cy="263351"/>
          </a:xfrm>
          <a:prstGeom prst="bentConnector3">
            <a:avLst>
              <a:gd name="adj1" fmla="val 50000"/>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04800" y="5638800"/>
            <a:ext cx="5108065" cy="523220"/>
          </a:xfrm>
          <a:prstGeom prst="rect">
            <a:avLst/>
          </a:prstGeom>
          <a:noFill/>
        </p:spPr>
        <p:txBody>
          <a:bodyPr wrap="none" rtlCol="0">
            <a:spAutoFit/>
          </a:bodyPr>
          <a:lstStyle/>
          <a:p>
            <a:r>
              <a:rPr lang="en-US" sz="2800" b="1" dirty="0" smtClean="0"/>
              <a:t>Two – stage PQE Training Process</a:t>
            </a:r>
            <a:endParaRPr lang="en-US" sz="2800" b="1" dirty="0"/>
          </a:p>
        </p:txBody>
      </p:sp>
    </p:spTree>
    <p:extLst>
      <p:ext uri="{BB962C8B-B14F-4D97-AF65-F5344CB8AC3E}">
        <p14:creationId xmlns:p14="http://schemas.microsoft.com/office/powerpoint/2010/main" val="30542199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3" name="Content Placeholder 2"/>
          <p:cNvSpPr>
            <a:spLocks noGrp="1"/>
          </p:cNvSpPr>
          <p:nvPr>
            <p:ph idx="13"/>
          </p:nvPr>
        </p:nvSpPr>
        <p:spPr>
          <a:xfrm>
            <a:off x="457200" y="1371600"/>
            <a:ext cx="8229600" cy="3886199"/>
          </a:xfrm>
        </p:spPr>
        <p:txBody>
          <a:bodyPr>
            <a:normAutofit fontScale="85000" lnSpcReduction="20000"/>
          </a:bodyPr>
          <a:lstStyle/>
          <a:p>
            <a:r>
              <a:rPr lang="en-US" dirty="0" smtClean="0"/>
              <a:t>Advantages of the model</a:t>
            </a:r>
          </a:p>
          <a:p>
            <a:pPr lvl="1"/>
            <a:r>
              <a:rPr lang="en-US" dirty="0" smtClean="0"/>
              <a:t>Supervised query concept weighting is clearly better than the unsupervised IDF based weighting.</a:t>
            </a:r>
          </a:p>
          <a:p>
            <a:pPr lvl="1"/>
            <a:r>
              <a:rPr lang="en-US" dirty="0" smtClean="0"/>
              <a:t>Concept weighting directly optimizes retrieval</a:t>
            </a:r>
          </a:p>
          <a:p>
            <a:pPr lvl="1"/>
            <a:r>
              <a:rPr lang="en-US" dirty="0" smtClean="0"/>
              <a:t>Two-stage optimization enables better expansion</a:t>
            </a:r>
          </a:p>
          <a:p>
            <a:pPr lvl="1"/>
            <a:r>
              <a:rPr lang="en-US" dirty="0" smtClean="0"/>
              <a:t>Unification of concept weighting and query expansion models.</a:t>
            </a:r>
          </a:p>
          <a:p>
            <a:pPr lvl="1"/>
            <a:r>
              <a:rPr lang="en-US" dirty="0" smtClean="0"/>
              <a:t>Concept: Any syntactic expression including unigrams, bigrams, phrases, unordered phrases etc.</a:t>
            </a:r>
          </a:p>
          <a:p>
            <a:pPr lvl="1"/>
            <a:r>
              <a:rPr lang="en-US" dirty="0" smtClean="0"/>
              <a:t>Previous work focused on few concept types only: noun phrases [BC08], terms [Lea09], query term spans [SKK10] </a:t>
            </a:r>
            <a:endParaRPr lang="en-US" dirty="0"/>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68368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Various Techniques</a:t>
            </a:r>
          </a:p>
        </p:txBody>
      </p:sp>
      <p:graphicFrame>
        <p:nvGraphicFramePr>
          <p:cNvPr id="4" name="Content Placeholder 3"/>
          <p:cNvGraphicFramePr>
            <a:graphicFrameLocks noGrp="1"/>
          </p:cNvGraphicFramePr>
          <p:nvPr>
            <p:ph idx="13"/>
            <p:extLst>
              <p:ext uri="{D42A27DB-BD31-4B8C-83A1-F6EECF244321}">
                <p14:modId xmlns:p14="http://schemas.microsoft.com/office/powerpoint/2010/main" val="4151388031"/>
              </p:ext>
            </p:extLst>
          </p:nvPr>
        </p:nvGraphicFramePr>
        <p:xfrm>
          <a:off x="533400" y="2057400"/>
          <a:ext cx="7977188" cy="3415030"/>
        </p:xfrm>
        <a:graphic>
          <a:graphicData uri="http://schemas.openxmlformats.org/drawingml/2006/table">
            <a:tbl>
              <a:tblPr firstRow="1" bandRow="1">
                <a:tableStyleId>{5C22544A-7EE6-4342-B048-85BDC9FD1C3A}</a:tableStyleId>
              </a:tblPr>
              <a:tblGrid>
                <a:gridCol w="2490788"/>
                <a:gridCol w="2462212"/>
                <a:gridCol w="3024188"/>
              </a:tblGrid>
              <a:tr h="370840">
                <a:tc>
                  <a:txBody>
                    <a:bodyPr/>
                    <a:lstStyle/>
                    <a:p>
                      <a:r>
                        <a:rPr lang="en-US" dirty="0" smtClean="0"/>
                        <a:t>Technique</a:t>
                      </a:r>
                      <a:endParaRPr lang="en-US" dirty="0"/>
                    </a:p>
                  </a:txBody>
                  <a:tcPr/>
                </a:tc>
                <a:tc>
                  <a:txBody>
                    <a:bodyPr/>
                    <a:lstStyle/>
                    <a:p>
                      <a:r>
                        <a:rPr lang="en-US" dirty="0" smtClean="0"/>
                        <a:t>Original Query</a:t>
                      </a:r>
                      <a:endParaRPr lang="en-US" dirty="0"/>
                    </a:p>
                  </a:txBody>
                  <a:tcPr/>
                </a:tc>
                <a:tc>
                  <a:txBody>
                    <a:bodyPr/>
                    <a:lstStyle/>
                    <a:p>
                      <a:r>
                        <a:rPr lang="en-US" dirty="0" smtClean="0"/>
                        <a:t>Modified Query</a:t>
                      </a:r>
                      <a:endParaRPr lang="en-US" dirty="0"/>
                    </a:p>
                  </a:txBody>
                  <a:tcPr/>
                </a:tc>
              </a:tr>
              <a:tr h="370840">
                <a:tc>
                  <a:txBody>
                    <a:bodyPr/>
                    <a:lstStyle/>
                    <a:p>
                      <a:pPr algn="l" fontAlgn="b"/>
                      <a:r>
                        <a:rPr lang="en-US" sz="1400" b="0" i="0" u="none" strike="noStrike" dirty="0">
                          <a:solidFill>
                            <a:srgbClr val="000000"/>
                          </a:solidFill>
                          <a:effectLst/>
                          <a:latin typeface="Calibri" panose="020F0502020204030204" pitchFamily="34" charset="0"/>
                        </a:rPr>
                        <a:t>Query Reduction to a Single Sub-query </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ideas for breakfast menu for a morning staff meeting</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breakfast meeting menu ideas</a:t>
                      </a:r>
                    </a:p>
                  </a:txBody>
                  <a:tcPr marL="9525" marR="9525" marT="9525" marB="0" anchor="b"/>
                </a:tc>
              </a:tr>
              <a:tr h="370840">
                <a:tc>
                  <a:txBody>
                    <a:bodyPr/>
                    <a:lstStyle/>
                    <a:p>
                      <a:pPr algn="l" fontAlgn="b"/>
                      <a:r>
                        <a:rPr lang="en-US" sz="1400" b="0" i="0" u="none" strike="noStrike" dirty="0">
                          <a:solidFill>
                            <a:srgbClr val="000000"/>
                          </a:solidFill>
                          <a:effectLst/>
                          <a:latin typeface="Calibri" panose="020F0502020204030204" pitchFamily="34" charset="0"/>
                        </a:rPr>
                        <a:t>Query Reduction to a Multiple sub-queries </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identify any efforts proposed or undertaken by world governments to seek reduction of iraqs foreign debt</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reductions iraqs foreign debt, iraqs foreign debt</a:t>
                      </a:r>
                    </a:p>
                  </a:txBody>
                  <a:tcPr marL="9525" marR="9525" marT="9525" marB="0" anchor="b"/>
                </a:tc>
              </a:tr>
              <a:tr h="370840">
                <a:tc>
                  <a:txBody>
                    <a:bodyPr/>
                    <a:lstStyle/>
                    <a:p>
                      <a:pPr algn="l" fontAlgn="b"/>
                      <a:r>
                        <a:rPr lang="en-US" sz="1400" b="0" i="0" u="none" strike="noStrike" dirty="0">
                          <a:solidFill>
                            <a:srgbClr val="000000"/>
                          </a:solidFill>
                          <a:effectLst/>
                          <a:latin typeface="Calibri" panose="020F0502020204030204" pitchFamily="34" charset="0"/>
                        </a:rPr>
                        <a:t>Query Weighting </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civil war battle reenactments</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civil:0.0889, war:0.2795, battle:0.1310, reenactments:0.5006</a:t>
                      </a:r>
                    </a:p>
                  </a:txBody>
                  <a:tcPr marL="9525" marR="9525" marT="9525" marB="0" anchor="b"/>
                </a:tc>
              </a:tr>
              <a:tr h="370840">
                <a:tc>
                  <a:txBody>
                    <a:bodyPr/>
                    <a:lstStyle/>
                    <a:p>
                      <a:pPr algn="l" fontAlgn="b"/>
                      <a:r>
                        <a:rPr lang="en-US" sz="1400" b="0" i="0" u="none" strike="noStrike" dirty="0">
                          <a:solidFill>
                            <a:srgbClr val="000000"/>
                          </a:solidFill>
                          <a:effectLst/>
                          <a:latin typeface="Calibri" panose="020F0502020204030204" pitchFamily="34" charset="0"/>
                        </a:rPr>
                        <a:t>Query Expansion </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staining a new deck</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staining a new deck Shopping/Home and Garden/Home Improvement</a:t>
                      </a:r>
                    </a:p>
                  </a:txBody>
                  <a:tcPr marL="9525" marR="9525" marT="9525" marB="0" anchor="b"/>
                </a:tc>
              </a:tr>
              <a:tr h="370840">
                <a:tc>
                  <a:txBody>
                    <a:bodyPr/>
                    <a:lstStyle/>
                    <a:p>
                      <a:pPr algn="l" fontAlgn="b"/>
                      <a:r>
                        <a:rPr lang="en-US" sz="1400" b="0" i="0" u="none" strike="noStrike" dirty="0">
                          <a:solidFill>
                            <a:srgbClr val="000000"/>
                          </a:solidFill>
                          <a:effectLst/>
                          <a:latin typeface="Calibri" panose="020F0502020204030204" pitchFamily="34" charset="0"/>
                        </a:rPr>
                        <a:t>Query Reformulation </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how far is it from Boston to Seattle</a:t>
                      </a: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distance from Boston to Seattle</a:t>
                      </a:r>
                    </a:p>
                  </a:txBody>
                  <a:tcPr marL="9525" marR="9525" marT="9525" marB="0" anchor="b"/>
                </a:tc>
              </a:tr>
              <a:tr h="370840">
                <a:tc>
                  <a:txBody>
                    <a:bodyPr/>
                    <a:lstStyle/>
                    <a:p>
                      <a:pPr algn="l" fontAlgn="b"/>
                      <a:r>
                        <a:rPr lang="en-US" sz="1400" b="0" i="0" u="none" strike="noStrike" dirty="0">
                          <a:solidFill>
                            <a:srgbClr val="000000"/>
                          </a:solidFill>
                          <a:effectLst/>
                          <a:latin typeface="Calibri" panose="020F0502020204030204" pitchFamily="34" charset="0"/>
                        </a:rPr>
                        <a:t>Query Segmentation </a:t>
                      </a: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new ac adapter and battery charger for </a:t>
                      </a:r>
                      <a:r>
                        <a:rPr lang="en-US" sz="1400" b="0" i="0" u="none" strike="noStrike" dirty="0" err="1">
                          <a:solidFill>
                            <a:srgbClr val="000000"/>
                          </a:solidFill>
                          <a:effectLst/>
                          <a:latin typeface="Calibri" panose="020F0502020204030204" pitchFamily="34" charset="0"/>
                        </a:rPr>
                        <a:t>hp</a:t>
                      </a:r>
                      <a:r>
                        <a:rPr lang="en-US" sz="1400" b="0" i="0" u="none" strike="noStrike" dirty="0">
                          <a:solidFill>
                            <a:srgbClr val="000000"/>
                          </a:solidFill>
                          <a:effectLst/>
                          <a:latin typeface="Calibri" panose="020F0502020204030204" pitchFamily="34" charset="0"/>
                        </a:rPr>
                        <a:t> pavilion notebook</a:t>
                      </a: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new, ac adapter, and, battery charger, for, </a:t>
                      </a:r>
                      <a:r>
                        <a:rPr lang="en-US" sz="1400" b="0" i="0" u="none" strike="noStrike" dirty="0" err="1">
                          <a:solidFill>
                            <a:srgbClr val="000000"/>
                          </a:solidFill>
                          <a:effectLst/>
                          <a:latin typeface="Calibri" panose="020F0502020204030204" pitchFamily="34" charset="0"/>
                        </a:rPr>
                        <a:t>hp</a:t>
                      </a:r>
                      <a:r>
                        <a:rPr lang="en-US" sz="1400" b="0" i="0" u="none" strike="noStrike" dirty="0">
                          <a:solidFill>
                            <a:srgbClr val="000000"/>
                          </a:solidFill>
                          <a:effectLst/>
                          <a:latin typeface="Calibri" panose="020F0502020204030204" pitchFamily="34" charset="0"/>
                        </a:rPr>
                        <a:t> pavilion notebook</a:t>
                      </a:r>
                    </a:p>
                  </a:txBody>
                  <a:tcPr marL="9525" marR="9525" marT="9525" marB="0" anchor="b"/>
                </a:tc>
              </a:tr>
            </a:tbl>
          </a:graphicData>
        </a:graphic>
      </p:graphicFrame>
    </p:spTree>
    <p:extLst>
      <p:ext uri="{BB962C8B-B14F-4D97-AF65-F5344CB8AC3E}">
        <p14:creationId xmlns:p14="http://schemas.microsoft.com/office/powerpoint/2010/main" val="38970803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3" name="Content Placeholder 2"/>
          <p:cNvSpPr>
            <a:spLocks noGrp="1"/>
          </p:cNvSpPr>
          <p:nvPr>
            <p:ph idx="13"/>
          </p:nvPr>
        </p:nvSpPr>
        <p:spPr>
          <a:xfrm>
            <a:off x="457200" y="1371601"/>
            <a:ext cx="8229600" cy="1142999"/>
          </a:xfrm>
        </p:spPr>
        <p:txBody>
          <a:bodyPr>
            <a:normAutofit/>
          </a:bodyPr>
          <a:lstStyle/>
          <a:p>
            <a:r>
              <a:rPr lang="en-US" dirty="0" smtClean="0"/>
              <a:t>Supervised weighting often enables a more effective query expansion</a:t>
            </a:r>
            <a:endParaRPr lang="en-US" dirty="0"/>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mj-lt"/>
              <a:ea typeface="+mj-ea"/>
              <a:cs typeface="+mj-cs"/>
            </a:endParaRPr>
          </a:p>
        </p:txBody>
      </p:sp>
      <p:graphicFrame>
        <p:nvGraphicFramePr>
          <p:cNvPr id="6" name="Table 5"/>
          <p:cNvGraphicFramePr>
            <a:graphicFrameLocks noGrp="1"/>
          </p:cNvGraphicFramePr>
          <p:nvPr/>
        </p:nvGraphicFramePr>
        <p:xfrm>
          <a:off x="228600" y="3429000"/>
          <a:ext cx="3202830" cy="2377440"/>
        </p:xfrm>
        <a:graphic>
          <a:graphicData uri="http://schemas.openxmlformats.org/drawingml/2006/table">
            <a:tbl>
              <a:tblPr firstRow="1" bandRow="1">
                <a:tableStyleId>{3B4B98B0-60AC-42C2-AFA5-B58CD77FA1E5}</a:tableStyleId>
              </a:tblPr>
              <a:tblGrid>
                <a:gridCol w="1135587"/>
                <a:gridCol w="2067243"/>
              </a:tblGrid>
              <a:tr h="370840">
                <a:tc>
                  <a:txBody>
                    <a:bodyPr/>
                    <a:lstStyle/>
                    <a:p>
                      <a:r>
                        <a:rPr lang="en-US" sz="2000" dirty="0" smtClean="0"/>
                        <a:t>weight</a:t>
                      </a:r>
                      <a:endParaRPr lang="en-US" sz="2000" dirty="0"/>
                    </a:p>
                  </a:txBody>
                  <a:tcPr/>
                </a:tc>
                <a:tc>
                  <a:txBody>
                    <a:bodyPr/>
                    <a:lstStyle/>
                    <a:p>
                      <a:r>
                        <a:rPr lang="en-US" sz="2000" dirty="0" smtClean="0"/>
                        <a:t>term</a:t>
                      </a:r>
                      <a:endParaRPr lang="en-US" sz="2000" dirty="0"/>
                    </a:p>
                  </a:txBody>
                  <a:tcPr/>
                </a:tc>
              </a:tr>
              <a:tr h="370840">
                <a:tc>
                  <a:txBody>
                    <a:bodyPr/>
                    <a:lstStyle/>
                    <a:p>
                      <a:r>
                        <a:rPr lang="en-US" sz="2000" dirty="0" smtClean="0"/>
                        <a:t>.8</a:t>
                      </a:r>
                      <a:endParaRPr lang="en-US" sz="2000" dirty="0"/>
                    </a:p>
                  </a:txBody>
                  <a:tcPr/>
                </a:tc>
                <a:tc>
                  <a:txBody>
                    <a:bodyPr/>
                    <a:lstStyle/>
                    <a:p>
                      <a:r>
                        <a:rPr lang="en-US" sz="2000" dirty="0" smtClean="0"/>
                        <a:t>camel</a:t>
                      </a:r>
                      <a:endParaRPr lang="en-US" sz="2000" dirty="0"/>
                    </a:p>
                  </a:txBody>
                  <a:tcPr/>
                </a:tc>
              </a:tr>
              <a:tr h="370840">
                <a:tc>
                  <a:txBody>
                    <a:bodyPr/>
                    <a:lstStyle/>
                    <a:p>
                      <a:r>
                        <a:rPr lang="en-US" sz="2000" dirty="0" smtClean="0"/>
                        <a:t>.8</a:t>
                      </a:r>
                      <a:endParaRPr lang="en-US" sz="2000" dirty="0"/>
                    </a:p>
                  </a:txBody>
                  <a:tcPr/>
                </a:tc>
                <a:tc>
                  <a:txBody>
                    <a:bodyPr/>
                    <a:lstStyle/>
                    <a:p>
                      <a:r>
                        <a:rPr lang="en-US" sz="2000" dirty="0" smtClean="0"/>
                        <a:t>north</a:t>
                      </a:r>
                      <a:endParaRPr lang="en-US" sz="2000" dirty="0"/>
                    </a:p>
                  </a:txBody>
                  <a:tcPr/>
                </a:tc>
              </a:tr>
              <a:tr h="370840">
                <a:tc>
                  <a:txBody>
                    <a:bodyPr/>
                    <a:lstStyle/>
                    <a:p>
                      <a:r>
                        <a:rPr lang="en-US" sz="2000" dirty="0" smtClean="0"/>
                        <a:t>.8</a:t>
                      </a:r>
                      <a:endParaRPr lang="en-US" sz="2000" dirty="0"/>
                    </a:p>
                  </a:txBody>
                  <a:tcPr/>
                </a:tc>
                <a:tc>
                  <a:txBody>
                    <a:bodyPr/>
                    <a:lstStyle/>
                    <a:p>
                      <a:r>
                        <a:rPr lang="en-US" sz="2000" dirty="0" err="1" smtClean="0"/>
                        <a:t>america</a:t>
                      </a:r>
                      <a:endParaRPr lang="en-US" sz="2000" dirty="0"/>
                    </a:p>
                  </a:txBody>
                  <a:tcPr/>
                </a:tc>
              </a:tr>
              <a:tr h="370840">
                <a:tc>
                  <a:txBody>
                    <a:bodyPr/>
                    <a:lstStyle/>
                    <a:p>
                      <a:r>
                        <a:rPr lang="en-US" sz="2000" dirty="0" smtClean="0"/>
                        <a:t>.2</a:t>
                      </a:r>
                      <a:endParaRPr lang="en-US" sz="2000" dirty="0"/>
                    </a:p>
                  </a:txBody>
                  <a:tcPr/>
                </a:tc>
                <a:tc>
                  <a:txBody>
                    <a:bodyPr/>
                    <a:lstStyle/>
                    <a:p>
                      <a:r>
                        <a:rPr lang="en-US" sz="2000" dirty="0" smtClean="0"/>
                        <a:t>“camel north”</a:t>
                      </a:r>
                      <a:endParaRPr lang="en-US" sz="2000" dirty="0"/>
                    </a:p>
                  </a:txBody>
                  <a:tcPr/>
                </a:tc>
              </a:tr>
              <a:tr h="370840">
                <a:tc>
                  <a:txBody>
                    <a:bodyPr/>
                    <a:lstStyle/>
                    <a:p>
                      <a:r>
                        <a:rPr lang="en-US" sz="2000" dirty="0" smtClean="0"/>
                        <a:t>.2</a:t>
                      </a:r>
                      <a:endParaRPr lang="en-US" sz="2000" dirty="0"/>
                    </a:p>
                  </a:txBody>
                  <a:tcPr/>
                </a:tc>
                <a:tc>
                  <a:txBody>
                    <a:bodyPr/>
                    <a:lstStyle/>
                    <a:p>
                      <a:r>
                        <a:rPr lang="en-US" sz="2000" dirty="0" smtClean="0"/>
                        <a:t>“north </a:t>
                      </a:r>
                      <a:r>
                        <a:rPr lang="en-US" sz="2000" dirty="0" err="1" smtClean="0"/>
                        <a:t>america</a:t>
                      </a:r>
                      <a:r>
                        <a:rPr lang="en-US" sz="2000" dirty="0" smtClean="0"/>
                        <a:t>”</a:t>
                      </a:r>
                      <a:endParaRPr lang="en-US" sz="2000" dirty="0"/>
                    </a:p>
                  </a:txBody>
                  <a:tcPr/>
                </a:tc>
              </a:tr>
            </a:tbl>
          </a:graphicData>
        </a:graphic>
      </p:graphicFrame>
      <p:sp>
        <p:nvSpPr>
          <p:cNvPr id="7" name="TextBox 6"/>
          <p:cNvSpPr txBox="1"/>
          <p:nvPr/>
        </p:nvSpPr>
        <p:spPr>
          <a:xfrm>
            <a:off x="265155" y="2976265"/>
            <a:ext cx="2226892"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t>Explicit Concepts</a:t>
            </a:r>
            <a:endParaRPr lang="en-US" sz="2000" b="1" dirty="0"/>
          </a:p>
        </p:txBody>
      </p:sp>
      <p:sp>
        <p:nvSpPr>
          <p:cNvPr id="8" name="Right Arrow 7"/>
          <p:cNvSpPr/>
          <p:nvPr/>
        </p:nvSpPr>
        <p:spPr>
          <a:xfrm>
            <a:off x="3770355" y="4338935"/>
            <a:ext cx="2209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52800" y="4648200"/>
            <a:ext cx="3048000" cy="646331"/>
          </a:xfrm>
          <a:prstGeom prst="rect">
            <a:avLst/>
          </a:prstGeom>
          <a:noFill/>
        </p:spPr>
        <p:txBody>
          <a:bodyPr wrap="square" rtlCol="0">
            <a:spAutoFit/>
          </a:bodyPr>
          <a:lstStyle/>
          <a:p>
            <a:pPr algn="ctr"/>
            <a:r>
              <a:rPr lang="en-US" b="1" dirty="0" smtClean="0"/>
              <a:t>Expansion with </a:t>
            </a:r>
          </a:p>
          <a:p>
            <a:pPr algn="ctr"/>
            <a:r>
              <a:rPr lang="en-US" b="1" dirty="0" smtClean="0"/>
              <a:t>LCE (unsupervised weighting)</a:t>
            </a:r>
            <a:endParaRPr lang="en-US" b="1" dirty="0"/>
          </a:p>
        </p:txBody>
      </p:sp>
      <p:graphicFrame>
        <p:nvGraphicFramePr>
          <p:cNvPr id="10" name="Table 9"/>
          <p:cNvGraphicFramePr>
            <a:graphicFrameLocks noGrp="1"/>
          </p:cNvGraphicFramePr>
          <p:nvPr/>
        </p:nvGraphicFramePr>
        <p:xfrm>
          <a:off x="6324600" y="3429000"/>
          <a:ext cx="2362200" cy="2773680"/>
        </p:xfrm>
        <a:graphic>
          <a:graphicData uri="http://schemas.openxmlformats.org/drawingml/2006/table">
            <a:tbl>
              <a:tblPr firstRow="1" bandRow="1">
                <a:tableStyleId>{3B4B98B0-60AC-42C2-AFA5-B58CD77FA1E5}</a:tableStyleId>
              </a:tblPr>
              <a:tblGrid>
                <a:gridCol w="1135587"/>
                <a:gridCol w="1226613"/>
              </a:tblGrid>
              <a:tr h="370840">
                <a:tc>
                  <a:txBody>
                    <a:bodyPr/>
                    <a:lstStyle/>
                    <a:p>
                      <a:r>
                        <a:rPr lang="en-US" sz="2000" dirty="0" smtClean="0"/>
                        <a:t>weight</a:t>
                      </a:r>
                      <a:endParaRPr lang="en-US" sz="2000" dirty="0"/>
                    </a:p>
                  </a:txBody>
                  <a:tcPr/>
                </a:tc>
                <a:tc>
                  <a:txBody>
                    <a:bodyPr/>
                    <a:lstStyle/>
                    <a:p>
                      <a:r>
                        <a:rPr lang="en-US" sz="2000" dirty="0" smtClean="0"/>
                        <a:t>term</a:t>
                      </a:r>
                      <a:endParaRPr lang="en-US" sz="2000" dirty="0"/>
                    </a:p>
                  </a:txBody>
                  <a:tcPr/>
                </a:tc>
              </a:tr>
              <a:tr h="370840">
                <a:tc>
                  <a:txBody>
                    <a:bodyPr/>
                    <a:lstStyle/>
                    <a:p>
                      <a:r>
                        <a:rPr lang="en-US" sz="2000" dirty="0" smtClean="0"/>
                        <a:t>.0178</a:t>
                      </a:r>
                      <a:endParaRPr lang="en-US" sz="2000" dirty="0"/>
                    </a:p>
                  </a:txBody>
                  <a:tcPr/>
                </a:tc>
                <a:tc>
                  <a:txBody>
                    <a:bodyPr/>
                    <a:lstStyle/>
                    <a:p>
                      <a:r>
                        <a:rPr lang="en-US" sz="2000" dirty="0" err="1" smtClean="0"/>
                        <a:t>indians</a:t>
                      </a:r>
                      <a:endParaRPr lang="en-US" sz="2000" dirty="0"/>
                    </a:p>
                  </a:txBody>
                  <a:tcPr/>
                </a:tc>
              </a:tr>
              <a:tr h="370840">
                <a:tc>
                  <a:txBody>
                    <a:bodyPr/>
                    <a:lstStyle/>
                    <a:p>
                      <a:r>
                        <a:rPr lang="en-US" sz="2000" dirty="0" smtClean="0"/>
                        <a:t>.0031</a:t>
                      </a:r>
                      <a:endParaRPr lang="en-US" sz="2000" dirty="0"/>
                    </a:p>
                  </a:txBody>
                  <a:tcPr/>
                </a:tc>
                <a:tc>
                  <a:txBody>
                    <a:bodyPr/>
                    <a:lstStyle/>
                    <a:p>
                      <a:r>
                        <a:rPr lang="en-US" sz="2000" dirty="0" err="1" smtClean="0"/>
                        <a:t>mexico</a:t>
                      </a:r>
                      <a:endParaRPr lang="en-US" sz="2000" dirty="0"/>
                    </a:p>
                  </a:txBody>
                  <a:tcPr/>
                </a:tc>
              </a:tr>
              <a:tr h="370840">
                <a:tc>
                  <a:txBody>
                    <a:bodyPr/>
                    <a:lstStyle/>
                    <a:p>
                      <a:r>
                        <a:rPr lang="en-US" sz="2000" dirty="0" smtClean="0"/>
                        <a:t>.0028</a:t>
                      </a:r>
                      <a:endParaRPr lang="en-US" sz="2000" dirty="0"/>
                    </a:p>
                  </a:txBody>
                  <a:tcPr/>
                </a:tc>
                <a:tc>
                  <a:txBody>
                    <a:bodyPr/>
                    <a:lstStyle/>
                    <a:p>
                      <a:r>
                        <a:rPr lang="en-US" sz="2000" dirty="0" smtClean="0"/>
                        <a:t>new</a:t>
                      </a:r>
                      <a:endParaRPr lang="en-US" sz="2000" dirty="0"/>
                    </a:p>
                  </a:txBody>
                  <a:tcPr/>
                </a:tc>
              </a:tr>
              <a:tr h="370840">
                <a:tc>
                  <a:txBody>
                    <a:bodyPr/>
                    <a:lstStyle/>
                    <a:p>
                      <a:r>
                        <a:rPr lang="en-US" sz="2000" dirty="0" smtClean="0"/>
                        <a:t>.0024</a:t>
                      </a:r>
                      <a:endParaRPr lang="en-US" sz="2000" dirty="0"/>
                    </a:p>
                  </a:txBody>
                  <a:tcPr/>
                </a:tc>
                <a:tc>
                  <a:txBody>
                    <a:bodyPr/>
                    <a:lstStyle/>
                    <a:p>
                      <a:r>
                        <a:rPr lang="en-US" sz="2000" dirty="0" smtClean="0"/>
                        <a:t>dress</a:t>
                      </a:r>
                      <a:endParaRPr lang="en-US" sz="2000" dirty="0"/>
                    </a:p>
                  </a:txBody>
                  <a:tcPr/>
                </a:tc>
              </a:tr>
              <a:tr h="370840">
                <a:tc>
                  <a:txBody>
                    <a:bodyPr/>
                    <a:lstStyle/>
                    <a:p>
                      <a:r>
                        <a:rPr lang="en-US" sz="2000" dirty="0" smtClean="0"/>
                        <a:t>.0021</a:t>
                      </a:r>
                      <a:endParaRPr lang="en-US" sz="2000" dirty="0"/>
                    </a:p>
                  </a:txBody>
                  <a:tcPr/>
                </a:tc>
                <a:tc>
                  <a:txBody>
                    <a:bodyPr/>
                    <a:lstStyle/>
                    <a:p>
                      <a:r>
                        <a:rPr lang="en-US" sz="2000" dirty="0" smtClean="0"/>
                        <a:t>clothing</a:t>
                      </a:r>
                      <a:endParaRPr lang="en-US" sz="2000" dirty="0"/>
                    </a:p>
                  </a:txBody>
                  <a:tcPr/>
                </a:tc>
              </a:tr>
              <a:tr h="370840">
                <a:tc>
                  <a:txBody>
                    <a:bodyPr/>
                    <a:lstStyle/>
                    <a:p>
                      <a:r>
                        <a:rPr lang="en-US" sz="2000" dirty="0" smtClean="0"/>
                        <a:t>…</a:t>
                      </a:r>
                      <a:endParaRPr lang="en-US" sz="2000" dirty="0"/>
                    </a:p>
                  </a:txBody>
                  <a:tcPr/>
                </a:tc>
                <a:tc>
                  <a:txBody>
                    <a:bodyPr/>
                    <a:lstStyle/>
                    <a:p>
                      <a:r>
                        <a:rPr lang="en-US" sz="2000" dirty="0" smtClean="0"/>
                        <a:t>…</a:t>
                      </a:r>
                      <a:endParaRPr lang="en-US" sz="2000" dirty="0"/>
                    </a:p>
                  </a:txBody>
                  <a:tcPr/>
                </a:tc>
              </a:tr>
            </a:tbl>
          </a:graphicData>
        </a:graphic>
      </p:graphicFrame>
      <p:sp>
        <p:nvSpPr>
          <p:cNvPr id="11" name="TextBox 10"/>
          <p:cNvSpPr txBox="1"/>
          <p:nvPr/>
        </p:nvSpPr>
        <p:spPr>
          <a:xfrm>
            <a:off x="6355019" y="2976265"/>
            <a:ext cx="2190536"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t>Expansion Terms</a:t>
            </a:r>
            <a:endParaRPr lang="en-US" sz="2000" b="1" dirty="0"/>
          </a:p>
        </p:txBody>
      </p:sp>
      <p:sp>
        <p:nvSpPr>
          <p:cNvPr id="12" name="TextBox 11"/>
          <p:cNvSpPr txBox="1"/>
          <p:nvPr/>
        </p:nvSpPr>
        <p:spPr>
          <a:xfrm>
            <a:off x="1143000" y="2514600"/>
            <a:ext cx="7038081" cy="400110"/>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b="1" dirty="0" smtClean="0">
                <a:solidFill>
                  <a:schemeClr val="tx1"/>
                </a:solidFill>
              </a:rPr>
              <a:t>“</a:t>
            </a:r>
            <a:r>
              <a:rPr lang="en-US" sz="2000" b="1" dirty="0" smtClean="0"/>
              <a:t>camels in North America in both prehistoric and modern times</a:t>
            </a:r>
            <a:r>
              <a:rPr lang="en-US" sz="2000" b="1" dirty="0" smtClean="0">
                <a:solidFill>
                  <a:schemeClr val="tx1"/>
                </a:solidFill>
              </a:rPr>
              <a:t>”</a:t>
            </a:r>
            <a:endParaRPr lang="en-US" sz="2000" b="1" dirty="0">
              <a:solidFill>
                <a:schemeClr val="tx1"/>
              </a:solidFill>
            </a:endParaRPr>
          </a:p>
        </p:txBody>
      </p:sp>
      <p:sp>
        <p:nvSpPr>
          <p:cNvPr id="13" name="TextBox 12"/>
          <p:cNvSpPr txBox="1"/>
          <p:nvPr/>
        </p:nvSpPr>
        <p:spPr>
          <a:xfrm>
            <a:off x="3657600" y="5334000"/>
            <a:ext cx="2588914"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b="1" dirty="0" smtClean="0"/>
              <a:t>Mean Avg. Prec. 0.07</a:t>
            </a:r>
            <a:endParaRPr lang="en-US" sz="2000" b="1" dirty="0"/>
          </a:p>
        </p:txBody>
      </p:sp>
    </p:spTree>
    <p:extLst>
      <p:ext uri="{BB962C8B-B14F-4D97-AF65-F5344CB8AC3E}">
        <p14:creationId xmlns:p14="http://schemas.microsoft.com/office/powerpoint/2010/main" val="42393697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3" name="Content Placeholder 2"/>
          <p:cNvSpPr>
            <a:spLocks noGrp="1"/>
          </p:cNvSpPr>
          <p:nvPr>
            <p:ph idx="13"/>
          </p:nvPr>
        </p:nvSpPr>
        <p:spPr>
          <a:xfrm>
            <a:off x="457200" y="1371601"/>
            <a:ext cx="8229600" cy="1142999"/>
          </a:xfrm>
        </p:spPr>
        <p:txBody>
          <a:bodyPr>
            <a:normAutofit/>
          </a:bodyPr>
          <a:lstStyle/>
          <a:p>
            <a:r>
              <a:rPr lang="en-US" dirty="0" smtClean="0"/>
              <a:t>Supervised weighting often enables a more effective query expansion</a:t>
            </a:r>
            <a:endParaRPr lang="en-US" dirty="0"/>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mj-lt"/>
              <a:ea typeface="+mj-ea"/>
              <a:cs typeface="+mj-cs"/>
            </a:endParaRPr>
          </a:p>
        </p:txBody>
      </p:sp>
      <p:sp>
        <p:nvSpPr>
          <p:cNvPr id="12" name="TextBox 11"/>
          <p:cNvSpPr txBox="1"/>
          <p:nvPr/>
        </p:nvSpPr>
        <p:spPr>
          <a:xfrm>
            <a:off x="1143000" y="2514600"/>
            <a:ext cx="7038081" cy="400110"/>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b="1" dirty="0" smtClean="0">
                <a:solidFill>
                  <a:schemeClr val="tx1"/>
                </a:solidFill>
              </a:rPr>
              <a:t>“</a:t>
            </a:r>
            <a:r>
              <a:rPr lang="en-US" sz="2000" b="1" dirty="0" smtClean="0"/>
              <a:t>camels in North America in both prehistoric and modern times</a:t>
            </a:r>
            <a:r>
              <a:rPr lang="en-US" sz="2000" b="1" dirty="0" smtClean="0">
                <a:solidFill>
                  <a:schemeClr val="tx1"/>
                </a:solidFill>
              </a:rPr>
              <a:t>”</a:t>
            </a:r>
            <a:endParaRPr lang="en-US" sz="2000" b="1" dirty="0">
              <a:solidFill>
                <a:schemeClr val="tx1"/>
              </a:solidFill>
            </a:endParaRPr>
          </a:p>
        </p:txBody>
      </p:sp>
      <p:graphicFrame>
        <p:nvGraphicFramePr>
          <p:cNvPr id="14" name="Table 13"/>
          <p:cNvGraphicFramePr>
            <a:graphicFrameLocks noGrp="1"/>
          </p:cNvGraphicFramePr>
          <p:nvPr/>
        </p:nvGraphicFramePr>
        <p:xfrm>
          <a:off x="304800" y="3429000"/>
          <a:ext cx="3202830" cy="2377440"/>
        </p:xfrm>
        <a:graphic>
          <a:graphicData uri="http://schemas.openxmlformats.org/drawingml/2006/table">
            <a:tbl>
              <a:tblPr firstRow="1" bandRow="1">
                <a:tableStyleId>{3B4B98B0-60AC-42C2-AFA5-B58CD77FA1E5}</a:tableStyleId>
              </a:tblPr>
              <a:tblGrid>
                <a:gridCol w="1135587"/>
                <a:gridCol w="2067243"/>
              </a:tblGrid>
              <a:tr h="370840">
                <a:tc>
                  <a:txBody>
                    <a:bodyPr/>
                    <a:lstStyle/>
                    <a:p>
                      <a:r>
                        <a:rPr lang="en-US" sz="2000" dirty="0" smtClean="0"/>
                        <a:t>weight</a:t>
                      </a:r>
                      <a:endParaRPr lang="en-US" sz="2000" dirty="0"/>
                    </a:p>
                  </a:txBody>
                  <a:tcPr/>
                </a:tc>
                <a:tc>
                  <a:txBody>
                    <a:bodyPr/>
                    <a:lstStyle/>
                    <a:p>
                      <a:r>
                        <a:rPr lang="en-US" sz="2000" dirty="0" smtClean="0"/>
                        <a:t>term</a:t>
                      </a:r>
                      <a:endParaRPr lang="en-US" sz="2000" dirty="0"/>
                    </a:p>
                  </a:txBody>
                  <a:tcPr/>
                </a:tc>
              </a:tr>
              <a:tr h="370840">
                <a:tc>
                  <a:txBody>
                    <a:bodyPr/>
                    <a:lstStyle/>
                    <a:p>
                      <a:r>
                        <a:rPr lang="en-US" sz="2000" dirty="0" smtClean="0"/>
                        <a:t>.2591</a:t>
                      </a:r>
                      <a:endParaRPr lang="en-US" sz="2000" dirty="0"/>
                    </a:p>
                  </a:txBody>
                  <a:tcPr/>
                </a:tc>
                <a:tc>
                  <a:txBody>
                    <a:bodyPr/>
                    <a:lstStyle/>
                    <a:p>
                      <a:r>
                        <a:rPr lang="en-US" sz="2000" dirty="0" smtClean="0"/>
                        <a:t>camel</a:t>
                      </a:r>
                      <a:endParaRPr lang="en-US" sz="2000" dirty="0"/>
                    </a:p>
                  </a:txBody>
                  <a:tcPr/>
                </a:tc>
              </a:tr>
              <a:tr h="370840">
                <a:tc>
                  <a:txBody>
                    <a:bodyPr/>
                    <a:lstStyle/>
                    <a:p>
                      <a:r>
                        <a:rPr lang="en-US" sz="2000" dirty="0" smtClean="0"/>
                        <a:t>.1783</a:t>
                      </a:r>
                      <a:endParaRPr lang="en-US" sz="2000" dirty="0"/>
                    </a:p>
                  </a:txBody>
                  <a:tcPr/>
                </a:tc>
                <a:tc>
                  <a:txBody>
                    <a:bodyPr/>
                    <a:lstStyle/>
                    <a:p>
                      <a:r>
                        <a:rPr lang="en-US" sz="2000" dirty="0" smtClean="0"/>
                        <a:t>north</a:t>
                      </a:r>
                      <a:endParaRPr lang="en-US" sz="2000" dirty="0"/>
                    </a:p>
                  </a:txBody>
                  <a:tcPr/>
                </a:tc>
              </a:tr>
              <a:tr h="370840">
                <a:tc>
                  <a:txBody>
                    <a:bodyPr/>
                    <a:lstStyle/>
                    <a:p>
                      <a:r>
                        <a:rPr lang="en-US" sz="2000" dirty="0" smtClean="0"/>
                        <a:t>.1969</a:t>
                      </a:r>
                      <a:endParaRPr lang="en-US" sz="2000" dirty="0"/>
                    </a:p>
                  </a:txBody>
                  <a:tcPr/>
                </a:tc>
                <a:tc>
                  <a:txBody>
                    <a:bodyPr/>
                    <a:lstStyle/>
                    <a:p>
                      <a:r>
                        <a:rPr lang="en-US" sz="2000" dirty="0" err="1" smtClean="0"/>
                        <a:t>america</a:t>
                      </a:r>
                      <a:endParaRPr lang="en-US" sz="2000" dirty="0"/>
                    </a:p>
                  </a:txBody>
                  <a:tcPr/>
                </a:tc>
              </a:tr>
              <a:tr h="370840">
                <a:tc>
                  <a:txBody>
                    <a:bodyPr/>
                    <a:lstStyle/>
                    <a:p>
                      <a:r>
                        <a:rPr lang="en-US" sz="2000" dirty="0" smtClean="0"/>
                        <a:t>.0328</a:t>
                      </a:r>
                      <a:endParaRPr lang="en-US" sz="2000" dirty="0"/>
                    </a:p>
                  </a:txBody>
                  <a:tcPr/>
                </a:tc>
                <a:tc>
                  <a:txBody>
                    <a:bodyPr/>
                    <a:lstStyle/>
                    <a:p>
                      <a:r>
                        <a:rPr lang="en-US" sz="2000" dirty="0" smtClean="0"/>
                        <a:t>“camel north”</a:t>
                      </a:r>
                      <a:endParaRPr lang="en-US" sz="2000" dirty="0"/>
                    </a:p>
                  </a:txBody>
                  <a:tcPr/>
                </a:tc>
              </a:tr>
              <a:tr h="370840">
                <a:tc>
                  <a:txBody>
                    <a:bodyPr/>
                    <a:lstStyle/>
                    <a:p>
                      <a:r>
                        <a:rPr lang="en-US" sz="2000" dirty="0" smtClean="0"/>
                        <a:t>.0328</a:t>
                      </a:r>
                      <a:endParaRPr lang="en-US" sz="2000" dirty="0"/>
                    </a:p>
                  </a:txBody>
                  <a:tcPr/>
                </a:tc>
                <a:tc>
                  <a:txBody>
                    <a:bodyPr/>
                    <a:lstStyle/>
                    <a:p>
                      <a:r>
                        <a:rPr lang="en-US" sz="2000" dirty="0" smtClean="0"/>
                        <a:t>“north </a:t>
                      </a:r>
                      <a:r>
                        <a:rPr lang="en-US" sz="2000" dirty="0" err="1" smtClean="0"/>
                        <a:t>america</a:t>
                      </a:r>
                      <a:r>
                        <a:rPr lang="en-US" sz="2000" dirty="0" smtClean="0"/>
                        <a:t>”</a:t>
                      </a:r>
                      <a:endParaRPr lang="en-US" sz="2000" dirty="0"/>
                    </a:p>
                  </a:txBody>
                  <a:tcPr/>
                </a:tc>
              </a:tr>
            </a:tbl>
          </a:graphicData>
        </a:graphic>
      </p:graphicFrame>
      <p:sp>
        <p:nvSpPr>
          <p:cNvPr id="15" name="TextBox 14"/>
          <p:cNvSpPr txBox="1"/>
          <p:nvPr/>
        </p:nvSpPr>
        <p:spPr>
          <a:xfrm>
            <a:off x="304800" y="2971800"/>
            <a:ext cx="2226892"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t>Explicit Concepts</a:t>
            </a:r>
            <a:endParaRPr lang="en-US" sz="2000" b="1" dirty="0"/>
          </a:p>
        </p:txBody>
      </p:sp>
      <p:sp>
        <p:nvSpPr>
          <p:cNvPr id="16" name="Right Arrow 15"/>
          <p:cNvSpPr/>
          <p:nvPr/>
        </p:nvSpPr>
        <p:spPr>
          <a:xfrm>
            <a:off x="3810000" y="4334470"/>
            <a:ext cx="2209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429000" y="4648200"/>
            <a:ext cx="2971800" cy="646331"/>
          </a:xfrm>
          <a:prstGeom prst="rect">
            <a:avLst/>
          </a:prstGeom>
          <a:noFill/>
        </p:spPr>
        <p:txBody>
          <a:bodyPr wrap="square" rtlCol="0">
            <a:spAutoFit/>
          </a:bodyPr>
          <a:lstStyle/>
          <a:p>
            <a:pPr algn="ctr"/>
            <a:r>
              <a:rPr lang="en-US" b="1" dirty="0" smtClean="0"/>
              <a:t>Expansion with </a:t>
            </a:r>
          </a:p>
          <a:p>
            <a:pPr algn="ctr"/>
            <a:r>
              <a:rPr lang="en-US" b="1" dirty="0" smtClean="0"/>
              <a:t>PQE (supervised weighting)</a:t>
            </a:r>
            <a:endParaRPr lang="en-US" b="1" dirty="0"/>
          </a:p>
        </p:txBody>
      </p:sp>
      <p:graphicFrame>
        <p:nvGraphicFramePr>
          <p:cNvPr id="18" name="Table 17"/>
          <p:cNvGraphicFramePr>
            <a:graphicFrameLocks noGrp="1"/>
          </p:cNvGraphicFramePr>
          <p:nvPr/>
        </p:nvGraphicFramePr>
        <p:xfrm>
          <a:off x="6400800" y="3429000"/>
          <a:ext cx="2531317" cy="2773680"/>
        </p:xfrm>
        <a:graphic>
          <a:graphicData uri="http://schemas.openxmlformats.org/drawingml/2006/table">
            <a:tbl>
              <a:tblPr firstRow="1" bandRow="1">
                <a:tableStyleId>{3B4B98B0-60AC-42C2-AFA5-B58CD77FA1E5}</a:tableStyleId>
              </a:tblPr>
              <a:tblGrid>
                <a:gridCol w="1135587"/>
                <a:gridCol w="1395730"/>
              </a:tblGrid>
              <a:tr h="370840">
                <a:tc>
                  <a:txBody>
                    <a:bodyPr/>
                    <a:lstStyle/>
                    <a:p>
                      <a:r>
                        <a:rPr lang="en-US" sz="2000" dirty="0" smtClean="0"/>
                        <a:t>weight</a:t>
                      </a:r>
                      <a:endParaRPr lang="en-US" sz="2000" dirty="0"/>
                    </a:p>
                  </a:txBody>
                  <a:tcPr/>
                </a:tc>
                <a:tc>
                  <a:txBody>
                    <a:bodyPr/>
                    <a:lstStyle/>
                    <a:p>
                      <a:r>
                        <a:rPr lang="en-US" sz="2000" dirty="0" smtClean="0"/>
                        <a:t>term</a:t>
                      </a:r>
                      <a:endParaRPr lang="en-US" sz="2000" dirty="0"/>
                    </a:p>
                  </a:txBody>
                  <a:tcPr/>
                </a:tc>
              </a:tr>
              <a:tr h="370840">
                <a:tc>
                  <a:txBody>
                    <a:bodyPr/>
                    <a:lstStyle/>
                    <a:p>
                      <a:r>
                        <a:rPr lang="en-US" sz="2000" dirty="0" smtClean="0"/>
                        <a:t>.0314</a:t>
                      </a:r>
                      <a:endParaRPr lang="en-US" sz="2000" dirty="0"/>
                    </a:p>
                  </a:txBody>
                  <a:tcPr/>
                </a:tc>
                <a:tc>
                  <a:txBody>
                    <a:bodyPr/>
                    <a:lstStyle/>
                    <a:p>
                      <a:r>
                        <a:rPr lang="en-US" sz="2000" dirty="0" smtClean="0"/>
                        <a:t>bison</a:t>
                      </a:r>
                      <a:endParaRPr lang="en-US" sz="2000" dirty="0"/>
                    </a:p>
                  </a:txBody>
                  <a:tcPr/>
                </a:tc>
              </a:tr>
              <a:tr h="370840">
                <a:tc>
                  <a:txBody>
                    <a:bodyPr/>
                    <a:lstStyle/>
                    <a:p>
                      <a:r>
                        <a:rPr lang="en-US" sz="2000" dirty="0" smtClean="0"/>
                        <a:t>.0314</a:t>
                      </a:r>
                      <a:endParaRPr lang="en-US" sz="2000" dirty="0"/>
                    </a:p>
                  </a:txBody>
                  <a:tcPr/>
                </a:tc>
                <a:tc>
                  <a:txBody>
                    <a:bodyPr/>
                    <a:lstStyle/>
                    <a:p>
                      <a:r>
                        <a:rPr lang="en-US" sz="2000" dirty="0" smtClean="0"/>
                        <a:t>oil</a:t>
                      </a:r>
                      <a:endParaRPr lang="en-US" sz="2000" dirty="0"/>
                    </a:p>
                  </a:txBody>
                  <a:tcPr/>
                </a:tc>
              </a:tr>
              <a:tr h="370840">
                <a:tc>
                  <a:txBody>
                    <a:bodyPr/>
                    <a:lstStyle/>
                    <a:p>
                      <a:r>
                        <a:rPr lang="en-US" sz="2000" dirty="0" smtClean="0"/>
                        <a:t>.0306</a:t>
                      </a:r>
                      <a:endParaRPr lang="en-US" sz="2000" dirty="0"/>
                    </a:p>
                  </a:txBody>
                  <a:tcPr/>
                </a:tc>
                <a:tc>
                  <a:txBody>
                    <a:bodyPr/>
                    <a:lstStyle/>
                    <a:p>
                      <a:r>
                        <a:rPr lang="en-US" sz="2000" dirty="0" err="1" smtClean="0"/>
                        <a:t>nafta</a:t>
                      </a:r>
                      <a:endParaRPr lang="en-US" sz="2000" dirty="0"/>
                    </a:p>
                  </a:txBody>
                  <a:tcPr/>
                </a:tc>
              </a:tr>
              <a:tr h="370840">
                <a:tc>
                  <a:txBody>
                    <a:bodyPr/>
                    <a:lstStyle/>
                    <a:p>
                      <a:r>
                        <a:rPr lang="en-US" sz="2000" dirty="0" smtClean="0"/>
                        <a:t>.0305</a:t>
                      </a:r>
                      <a:endParaRPr lang="en-US" sz="2000" dirty="0"/>
                    </a:p>
                  </a:txBody>
                  <a:tcPr/>
                </a:tc>
                <a:tc>
                  <a:txBody>
                    <a:bodyPr/>
                    <a:lstStyle/>
                    <a:p>
                      <a:r>
                        <a:rPr lang="en-US" sz="2000" dirty="0" smtClean="0"/>
                        <a:t>fossil</a:t>
                      </a:r>
                      <a:endParaRPr lang="en-US" sz="2000" dirty="0"/>
                    </a:p>
                  </a:txBody>
                  <a:tcPr/>
                </a:tc>
              </a:tr>
              <a:tr h="370840">
                <a:tc>
                  <a:txBody>
                    <a:bodyPr/>
                    <a:lstStyle/>
                    <a:p>
                      <a:r>
                        <a:rPr lang="en-US" sz="2000" dirty="0" smtClean="0"/>
                        <a:t>.0269</a:t>
                      </a:r>
                      <a:endParaRPr lang="en-US" sz="2000" dirty="0"/>
                    </a:p>
                  </a:txBody>
                  <a:tcPr/>
                </a:tc>
                <a:tc>
                  <a:txBody>
                    <a:bodyPr/>
                    <a:lstStyle/>
                    <a:p>
                      <a:r>
                        <a:rPr lang="en-US" sz="2000" dirty="0" smtClean="0"/>
                        <a:t>expansion</a:t>
                      </a:r>
                      <a:endParaRPr lang="en-US" sz="2000" dirty="0"/>
                    </a:p>
                  </a:txBody>
                  <a:tcPr/>
                </a:tc>
              </a:tr>
              <a:tr h="370840">
                <a:tc>
                  <a:txBody>
                    <a:bodyPr/>
                    <a:lstStyle/>
                    <a:p>
                      <a:r>
                        <a:rPr lang="en-US" sz="2000" dirty="0" smtClean="0"/>
                        <a:t>…</a:t>
                      </a:r>
                      <a:endParaRPr lang="en-US" sz="2000" dirty="0"/>
                    </a:p>
                  </a:txBody>
                  <a:tcPr/>
                </a:tc>
                <a:tc>
                  <a:txBody>
                    <a:bodyPr/>
                    <a:lstStyle/>
                    <a:p>
                      <a:r>
                        <a:rPr lang="en-US" sz="2000" dirty="0" smtClean="0"/>
                        <a:t>…</a:t>
                      </a:r>
                      <a:endParaRPr lang="en-US" sz="2000" dirty="0"/>
                    </a:p>
                  </a:txBody>
                  <a:tcPr/>
                </a:tc>
              </a:tr>
            </a:tbl>
          </a:graphicData>
        </a:graphic>
      </p:graphicFrame>
      <p:sp>
        <p:nvSpPr>
          <p:cNvPr id="19" name="TextBox 18"/>
          <p:cNvSpPr txBox="1"/>
          <p:nvPr/>
        </p:nvSpPr>
        <p:spPr>
          <a:xfrm>
            <a:off x="6394664" y="2971800"/>
            <a:ext cx="2190536"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t>Expansion Terms</a:t>
            </a:r>
            <a:endParaRPr lang="en-US" sz="2000" b="1" dirty="0"/>
          </a:p>
        </p:txBody>
      </p:sp>
      <p:sp>
        <p:nvSpPr>
          <p:cNvPr id="20" name="TextBox 19"/>
          <p:cNvSpPr txBox="1"/>
          <p:nvPr/>
        </p:nvSpPr>
        <p:spPr>
          <a:xfrm>
            <a:off x="3657600" y="5334000"/>
            <a:ext cx="2588914"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b="1" dirty="0" smtClean="0"/>
              <a:t>Mean Avg. Prec. 0.49</a:t>
            </a:r>
            <a:endParaRPr lang="en-US" sz="2000" b="1" dirty="0"/>
          </a:p>
        </p:txBody>
      </p:sp>
    </p:spTree>
    <p:extLst>
      <p:ext uri="{BB962C8B-B14F-4D97-AF65-F5344CB8AC3E}">
        <p14:creationId xmlns:p14="http://schemas.microsoft.com/office/powerpoint/2010/main" val="32604418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3" name="Content Placeholder 2"/>
          <p:cNvSpPr>
            <a:spLocks noGrp="1"/>
          </p:cNvSpPr>
          <p:nvPr>
            <p:ph idx="13"/>
          </p:nvPr>
        </p:nvSpPr>
        <p:spPr>
          <a:xfrm>
            <a:off x="457200" y="1371601"/>
            <a:ext cx="8229600" cy="914400"/>
          </a:xfrm>
        </p:spPr>
        <p:txBody>
          <a:bodyPr>
            <a:normAutofit fontScale="62500" lnSpcReduction="20000"/>
          </a:bodyPr>
          <a:lstStyle/>
          <a:p>
            <a:r>
              <a:rPr lang="en-US" dirty="0" smtClean="0"/>
              <a:t>Top K terms with highest LCE form set of ET concepts.</a:t>
            </a:r>
          </a:p>
          <a:p>
            <a:r>
              <a:rPr lang="en-US" dirty="0" smtClean="0"/>
              <a:t>6 Features for all concepts where AP is set to LCE weight for ET concepts, 1 for other types.</a:t>
            </a:r>
            <a:endParaRPr lang="en-US" dirty="0"/>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sp>
        <p:nvSpPr>
          <p:cNvPr id="5" name="Content Placeholder 2"/>
          <p:cNvSpPr txBox="1">
            <a:spLocks/>
          </p:cNvSpPr>
          <p:nvPr/>
        </p:nvSpPr>
        <p:spPr>
          <a:xfrm>
            <a:off x="4766310" y="2225942"/>
            <a:ext cx="4377690" cy="13716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2 stage optimization</a:t>
            </a:r>
          </a:p>
          <a:p>
            <a:pPr lvl="1"/>
            <a:r>
              <a:rPr lang="en-US" dirty="0" smtClean="0"/>
              <a:t>Coordinate ascent to learn feature importance weights for explicit concept types.</a:t>
            </a:r>
          </a:p>
          <a:p>
            <a:pPr lvl="1"/>
            <a:r>
              <a:rPr lang="en-US" dirty="0" smtClean="0"/>
              <a:t>Compute the </a:t>
            </a:r>
            <a:r>
              <a:rPr lang="en-US" dirty="0" err="1" smtClean="0"/>
              <a:t>topK</a:t>
            </a:r>
            <a:r>
              <a:rPr lang="en-US" dirty="0" smtClean="0"/>
              <a:t> ET concepts</a:t>
            </a:r>
          </a:p>
          <a:p>
            <a:pPr lvl="1"/>
            <a:r>
              <a:rPr lang="en-US" dirty="0"/>
              <a:t>Coordinate ascent to learn feature importance weights for explicit </a:t>
            </a:r>
            <a:r>
              <a:rPr lang="en-US" dirty="0" smtClean="0"/>
              <a:t>and latent concept </a:t>
            </a:r>
            <a:r>
              <a:rPr lang="en-US" dirty="0"/>
              <a:t>types.</a:t>
            </a:r>
          </a:p>
          <a:p>
            <a:pPr lvl="1"/>
            <a:endParaRPr lang="en-US" dirty="0"/>
          </a:p>
        </p:txBody>
      </p:sp>
      <p:pic>
        <p:nvPicPr>
          <p:cNvPr id="6" name="Picture 5"/>
          <p:cNvPicPr>
            <a:picLocks noChangeAspect="1"/>
          </p:cNvPicPr>
          <p:nvPr/>
        </p:nvPicPr>
        <p:blipFill>
          <a:blip r:embed="rId2" cstate="print"/>
          <a:stretch>
            <a:fillRect/>
          </a:stretch>
        </p:blipFill>
        <p:spPr>
          <a:xfrm>
            <a:off x="674370" y="2286001"/>
            <a:ext cx="3943350" cy="1251482"/>
          </a:xfrm>
          <a:prstGeom prst="rect">
            <a:avLst/>
          </a:prstGeom>
        </p:spPr>
      </p:pic>
      <p:pic>
        <p:nvPicPr>
          <p:cNvPr id="9" name="Picture 8"/>
          <p:cNvPicPr>
            <a:picLocks noChangeAspect="1"/>
          </p:cNvPicPr>
          <p:nvPr/>
        </p:nvPicPr>
        <p:blipFill>
          <a:blip r:embed="rId3" cstate="print"/>
          <a:stretch>
            <a:fillRect/>
          </a:stretch>
        </p:blipFill>
        <p:spPr>
          <a:xfrm>
            <a:off x="4617720" y="3429000"/>
            <a:ext cx="3943350" cy="1021627"/>
          </a:xfrm>
          <a:prstGeom prst="rect">
            <a:avLst/>
          </a:prstGeom>
        </p:spPr>
      </p:pic>
      <p:sp>
        <p:nvSpPr>
          <p:cNvPr id="10" name="TextBox 9"/>
          <p:cNvSpPr txBox="1"/>
          <p:nvPr/>
        </p:nvSpPr>
        <p:spPr>
          <a:xfrm>
            <a:off x="4815576" y="4310111"/>
            <a:ext cx="2496196" cy="707886"/>
          </a:xfrm>
          <a:prstGeom prst="rect">
            <a:avLst/>
          </a:prstGeom>
          <a:noFill/>
        </p:spPr>
        <p:txBody>
          <a:bodyPr wrap="none" rtlCol="0">
            <a:spAutoFit/>
          </a:bodyPr>
          <a:lstStyle/>
          <a:p>
            <a:r>
              <a:rPr lang="en-US" sz="1000" dirty="0" smtClean="0"/>
              <a:t>Relevance model: RM [LC03]</a:t>
            </a:r>
          </a:p>
          <a:p>
            <a:r>
              <a:rPr lang="en-US" sz="1000" dirty="0" smtClean="0"/>
              <a:t>WRM is weighted version of RM</a:t>
            </a:r>
          </a:p>
          <a:p>
            <a:r>
              <a:rPr lang="en-US" sz="1000" dirty="0" smtClean="0"/>
              <a:t>RM and LCE are both PRF expansion models.</a:t>
            </a:r>
          </a:p>
          <a:p>
            <a:r>
              <a:rPr lang="en-US" sz="1000" dirty="0" smtClean="0"/>
              <a:t>RM [10] means 10 expansion concepts</a:t>
            </a:r>
            <a:endParaRPr lang="en-US" sz="1000" dirty="0"/>
          </a:p>
        </p:txBody>
      </p:sp>
      <p:pic>
        <p:nvPicPr>
          <p:cNvPr id="7" name="Picture 6"/>
          <p:cNvPicPr>
            <a:picLocks noChangeAspect="1"/>
          </p:cNvPicPr>
          <p:nvPr/>
        </p:nvPicPr>
        <p:blipFill>
          <a:blip r:embed="rId4" cstate="print"/>
          <a:stretch>
            <a:fillRect/>
          </a:stretch>
        </p:blipFill>
        <p:spPr>
          <a:xfrm>
            <a:off x="462915" y="3505200"/>
            <a:ext cx="2819400" cy="1545963"/>
          </a:xfrm>
          <a:prstGeom prst="rect">
            <a:avLst/>
          </a:prstGeom>
        </p:spPr>
      </p:pic>
      <p:pic>
        <p:nvPicPr>
          <p:cNvPr id="8" name="Picture 7"/>
          <p:cNvPicPr>
            <a:picLocks noChangeAspect="1"/>
          </p:cNvPicPr>
          <p:nvPr/>
        </p:nvPicPr>
        <p:blipFill>
          <a:blip r:embed="rId5" cstate="print"/>
          <a:stretch>
            <a:fillRect/>
          </a:stretch>
        </p:blipFill>
        <p:spPr>
          <a:xfrm>
            <a:off x="457200" y="4953000"/>
            <a:ext cx="7991475" cy="1450469"/>
          </a:xfrm>
          <a:prstGeom prst="rect">
            <a:avLst/>
          </a:prstGeom>
        </p:spPr>
      </p:pic>
      <p:sp>
        <p:nvSpPr>
          <p:cNvPr id="11" name="Content Placeholder 2"/>
          <p:cNvSpPr txBox="1">
            <a:spLocks/>
          </p:cNvSpPr>
          <p:nvPr/>
        </p:nvSpPr>
        <p:spPr>
          <a:xfrm>
            <a:off x="4738993" y="2247606"/>
            <a:ext cx="4377690" cy="13716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2 stage optimization</a:t>
            </a:r>
          </a:p>
          <a:p>
            <a:pPr lvl="1"/>
            <a:r>
              <a:rPr lang="en-US" dirty="0" smtClean="0"/>
              <a:t>Coordinate ascent to learn feature importance weights for explicit concept types.</a:t>
            </a:r>
          </a:p>
          <a:p>
            <a:pPr lvl="1"/>
            <a:r>
              <a:rPr lang="en-US" dirty="0" smtClean="0"/>
              <a:t>Compute the </a:t>
            </a:r>
            <a:r>
              <a:rPr lang="en-US" dirty="0" err="1" smtClean="0"/>
              <a:t>topK</a:t>
            </a:r>
            <a:r>
              <a:rPr lang="en-US" dirty="0" smtClean="0"/>
              <a:t> ET concepts</a:t>
            </a:r>
          </a:p>
          <a:p>
            <a:pPr lvl="1"/>
            <a:r>
              <a:rPr lang="en-US" dirty="0"/>
              <a:t>Coordinate ascent to learn feature importance weights for explicit </a:t>
            </a:r>
            <a:r>
              <a:rPr lang="en-US" dirty="0" smtClean="0"/>
              <a:t>and latent concept </a:t>
            </a:r>
            <a:r>
              <a:rPr lang="en-US" dirty="0"/>
              <a:t>types.</a:t>
            </a:r>
          </a:p>
          <a:p>
            <a:pPr lvl="1"/>
            <a:endParaRPr lang="en-US" dirty="0"/>
          </a:p>
        </p:txBody>
      </p:sp>
      <p:pic>
        <p:nvPicPr>
          <p:cNvPr id="12" name="Picture 11"/>
          <p:cNvPicPr>
            <a:picLocks noChangeAspect="1"/>
          </p:cNvPicPr>
          <p:nvPr/>
        </p:nvPicPr>
        <p:blipFill>
          <a:blip r:embed="rId3" cstate="print"/>
          <a:stretch>
            <a:fillRect/>
          </a:stretch>
        </p:blipFill>
        <p:spPr>
          <a:xfrm>
            <a:off x="4590403" y="3450664"/>
            <a:ext cx="3943350" cy="1021627"/>
          </a:xfrm>
          <a:prstGeom prst="rect">
            <a:avLst/>
          </a:prstGeom>
        </p:spPr>
      </p:pic>
      <p:sp>
        <p:nvSpPr>
          <p:cNvPr id="13" name="TextBox 12"/>
          <p:cNvSpPr txBox="1"/>
          <p:nvPr/>
        </p:nvSpPr>
        <p:spPr>
          <a:xfrm>
            <a:off x="4788259" y="4331775"/>
            <a:ext cx="2496196" cy="707886"/>
          </a:xfrm>
          <a:prstGeom prst="rect">
            <a:avLst/>
          </a:prstGeom>
          <a:noFill/>
        </p:spPr>
        <p:txBody>
          <a:bodyPr wrap="none" rtlCol="0">
            <a:spAutoFit/>
          </a:bodyPr>
          <a:lstStyle/>
          <a:p>
            <a:r>
              <a:rPr lang="en-US" sz="1000" dirty="0" smtClean="0"/>
              <a:t>Relevance model: RM [LC03]</a:t>
            </a:r>
          </a:p>
          <a:p>
            <a:r>
              <a:rPr lang="en-US" sz="1000" dirty="0" smtClean="0"/>
              <a:t>WRM is weighted version of RM</a:t>
            </a:r>
          </a:p>
          <a:p>
            <a:r>
              <a:rPr lang="en-US" sz="1000" dirty="0" smtClean="0"/>
              <a:t>RM and LCE are both PRF expansion models.</a:t>
            </a:r>
          </a:p>
          <a:p>
            <a:r>
              <a:rPr lang="en-US" sz="1000" dirty="0" smtClean="0"/>
              <a:t>RM [10] means 10 expansion concepts</a:t>
            </a:r>
            <a:endParaRPr lang="en-US" sz="1000" dirty="0"/>
          </a:p>
        </p:txBody>
      </p:sp>
    </p:spTree>
    <p:extLst>
      <p:ext uri="{BB962C8B-B14F-4D97-AF65-F5344CB8AC3E}">
        <p14:creationId xmlns:p14="http://schemas.microsoft.com/office/powerpoint/2010/main" val="40427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graphicFrame>
        <p:nvGraphicFramePr>
          <p:cNvPr id="13" name="Content Placeholder 3"/>
          <p:cNvGraphicFramePr>
            <a:graphicFrameLocks noGrp="1"/>
          </p:cNvGraphicFramePr>
          <p:nvPr>
            <p:ph idx="4294967295"/>
          </p:nvPr>
        </p:nvGraphicFramePr>
        <p:xfrm>
          <a:off x="609600" y="1828800"/>
          <a:ext cx="7867334" cy="2377440"/>
        </p:xfrm>
        <a:graphic>
          <a:graphicData uri="http://schemas.openxmlformats.org/drawingml/2006/table">
            <a:tbl>
              <a:tblPr firstRow="1" bandRow="1">
                <a:tableStyleId>{5C22544A-7EE6-4342-B048-85BDC9FD1C3A}</a:tableStyleId>
              </a:tblPr>
              <a:tblGrid>
                <a:gridCol w="3352800"/>
                <a:gridCol w="941705"/>
                <a:gridCol w="1019493"/>
                <a:gridCol w="1248093"/>
                <a:gridCol w="1305243"/>
              </a:tblGrid>
              <a:tr h="370840">
                <a:tc>
                  <a:txBody>
                    <a:bodyPr/>
                    <a:lstStyle/>
                    <a:p>
                      <a:endParaRPr lang="en-US" dirty="0"/>
                    </a:p>
                  </a:txBody>
                  <a:tcPr/>
                </a:tc>
                <a:tc>
                  <a:txBody>
                    <a:bodyPr/>
                    <a:lstStyle/>
                    <a:p>
                      <a:r>
                        <a:rPr lang="en-US" dirty="0" smtClean="0"/>
                        <a:t>Query</a:t>
                      </a:r>
                      <a:r>
                        <a:rPr lang="en-US" baseline="0" dirty="0" smtClean="0"/>
                        <a:t> </a:t>
                      </a:r>
                    </a:p>
                    <a:p>
                      <a:r>
                        <a:rPr lang="en-US" baseline="0" dirty="0" smtClean="0"/>
                        <a:t>Terms</a:t>
                      </a:r>
                      <a:endParaRPr lang="en-US" dirty="0"/>
                    </a:p>
                  </a:txBody>
                  <a:tcPr/>
                </a:tc>
                <a:tc>
                  <a:txBody>
                    <a:bodyPr/>
                    <a:lstStyle/>
                    <a:p>
                      <a:r>
                        <a:rPr lang="en-US" dirty="0" smtClean="0"/>
                        <a:t>Exact</a:t>
                      </a:r>
                      <a:r>
                        <a:rPr lang="en-US" baseline="0" dirty="0" smtClean="0"/>
                        <a:t> </a:t>
                      </a:r>
                    </a:p>
                    <a:p>
                      <a:r>
                        <a:rPr lang="en-US" baseline="0" dirty="0" smtClean="0"/>
                        <a:t>Phrases</a:t>
                      </a:r>
                      <a:endParaRPr lang="en-US" dirty="0"/>
                    </a:p>
                  </a:txBody>
                  <a:tcPr/>
                </a:tc>
                <a:tc>
                  <a:txBody>
                    <a:bodyPr/>
                    <a:lstStyle/>
                    <a:p>
                      <a:r>
                        <a:rPr lang="en-US" dirty="0" smtClean="0"/>
                        <a:t>Proximity</a:t>
                      </a:r>
                    </a:p>
                    <a:p>
                      <a:r>
                        <a:rPr lang="en-US" dirty="0" smtClean="0"/>
                        <a:t>Matches</a:t>
                      </a:r>
                      <a:endParaRPr lang="en-US" dirty="0"/>
                    </a:p>
                  </a:txBody>
                  <a:tcPr/>
                </a:tc>
                <a:tc>
                  <a:txBody>
                    <a:bodyPr/>
                    <a:lstStyle/>
                    <a:p>
                      <a:r>
                        <a:rPr lang="en-US" dirty="0" smtClean="0"/>
                        <a:t>Expansion</a:t>
                      </a:r>
                    </a:p>
                    <a:p>
                      <a:r>
                        <a:rPr lang="en-US" dirty="0" smtClean="0"/>
                        <a:t>Terms</a:t>
                      </a:r>
                      <a:endParaRPr lang="en-US" dirty="0"/>
                    </a:p>
                  </a:txBody>
                  <a:tcPr/>
                </a:tc>
              </a:tr>
              <a:tr h="370840">
                <a:tc>
                  <a:txBody>
                    <a:bodyPr/>
                    <a:lstStyle/>
                    <a:p>
                      <a:r>
                        <a:rPr lang="en-US" dirty="0" smtClean="0"/>
                        <a:t>Relevance Model </a:t>
                      </a:r>
                      <a:r>
                        <a:rPr lang="en-US" b="1" dirty="0" smtClean="0"/>
                        <a:t>(RM)</a:t>
                      </a:r>
                      <a:endParaRPr lang="en-US" b="1" dirty="0"/>
                    </a:p>
                  </a:txBody>
                  <a:tcPr/>
                </a:tc>
                <a:tc>
                  <a:txBody>
                    <a:bodyPr/>
                    <a:lstStyle/>
                    <a:p>
                      <a:r>
                        <a:rPr lang="en-US" sz="2400" b="1" dirty="0" smtClean="0">
                          <a:latin typeface="Monotype Corsiva" pitchFamily="66" charset="0"/>
                        </a:rPr>
                        <a:t>N</a:t>
                      </a:r>
                      <a:endParaRPr lang="en-US" sz="2400" b="1" dirty="0">
                        <a:latin typeface="Monotype Corsiva" pitchFamily="66" charset="0"/>
                      </a:endParaRPr>
                    </a:p>
                  </a:txBody>
                  <a:tcPr/>
                </a:tc>
                <a:tc>
                  <a:txBody>
                    <a:bodyPr/>
                    <a:lstStyle/>
                    <a:p>
                      <a:endParaRPr lang="en-US" sz="2400" b="1" dirty="0">
                        <a:latin typeface="Monotype Corsiva" pitchFamily="66" charset="0"/>
                      </a:endParaRPr>
                    </a:p>
                  </a:txBody>
                  <a:tcPr/>
                </a:tc>
                <a:tc>
                  <a:txBody>
                    <a:bodyPr/>
                    <a:lstStyle/>
                    <a:p>
                      <a:endParaRPr lang="en-US" sz="2400" b="1" dirty="0">
                        <a:latin typeface="Monotype Corsiva" pitchFamily="66" charset="0"/>
                      </a:endParaRPr>
                    </a:p>
                  </a:txBody>
                  <a:tcPr/>
                </a:tc>
                <a:tc>
                  <a:txBody>
                    <a:bodyPr/>
                    <a:lstStyle/>
                    <a:p>
                      <a:r>
                        <a:rPr lang="en-US" sz="2400" b="1" dirty="0" smtClean="0">
                          <a:latin typeface="Monotype Corsiva" pitchFamily="66" charset="0"/>
                        </a:rPr>
                        <a:t>N</a:t>
                      </a:r>
                      <a:endParaRPr lang="en-US" sz="2400" b="1" dirty="0">
                        <a:latin typeface="Monotype Corsiva" pitchFamily="66" charset="0"/>
                      </a:endParaRPr>
                    </a:p>
                  </a:txBody>
                  <a:tcPr/>
                </a:tc>
              </a:tr>
              <a:tr h="370840">
                <a:tc>
                  <a:txBody>
                    <a:bodyPr/>
                    <a:lstStyle/>
                    <a:p>
                      <a:r>
                        <a:rPr lang="en-US" dirty="0" smtClean="0"/>
                        <a:t>Latent</a:t>
                      </a:r>
                      <a:r>
                        <a:rPr lang="en-US" baseline="0" dirty="0" smtClean="0"/>
                        <a:t> Concept </a:t>
                      </a:r>
                    </a:p>
                    <a:p>
                      <a:r>
                        <a:rPr lang="en-US" baseline="0" dirty="0" smtClean="0"/>
                        <a:t>Expansion </a:t>
                      </a:r>
                      <a:r>
                        <a:rPr lang="en-US" b="1" baseline="0" dirty="0" smtClean="0"/>
                        <a:t>(LCE)</a:t>
                      </a:r>
                      <a:endParaRPr lang="en-US" b="1" dirty="0"/>
                    </a:p>
                  </a:txBody>
                  <a:tcPr>
                    <a:lnB w="38100" cap="flat" cmpd="sng" algn="ctr">
                      <a:solidFill>
                        <a:schemeClr val="tx1"/>
                      </a:solidFill>
                      <a:prstDash val="solid"/>
                      <a:round/>
                      <a:headEnd type="none" w="med" len="med"/>
                      <a:tailEnd type="none" w="med" len="med"/>
                    </a:lnB>
                  </a:tcPr>
                </a:tc>
                <a:tc>
                  <a:txBody>
                    <a:bodyPr/>
                    <a:lstStyle/>
                    <a:p>
                      <a:r>
                        <a:rPr lang="en-US" sz="2400" b="1" dirty="0" smtClean="0">
                          <a:latin typeface="Monotype Corsiva" pitchFamily="66" charset="0"/>
                        </a:rPr>
                        <a:t>N</a:t>
                      </a:r>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c>
                  <a:txBody>
                    <a:bodyPr/>
                    <a:lstStyle/>
                    <a:p>
                      <a:r>
                        <a:rPr lang="en-US" sz="2400" b="1" dirty="0" smtClean="0">
                          <a:latin typeface="Monotype Corsiva" pitchFamily="66" charset="0"/>
                        </a:rPr>
                        <a:t>N</a:t>
                      </a:r>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c>
                  <a:txBody>
                    <a:bodyPr/>
                    <a:lstStyle/>
                    <a:p>
                      <a:r>
                        <a:rPr lang="en-US" sz="2400" b="1" dirty="0" smtClean="0">
                          <a:latin typeface="Monotype Corsiva" pitchFamily="66" charset="0"/>
                        </a:rPr>
                        <a:t>N</a:t>
                      </a:r>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c>
                  <a:txBody>
                    <a:bodyPr/>
                    <a:lstStyle/>
                    <a:p>
                      <a:r>
                        <a:rPr lang="en-US" sz="2400" b="1" dirty="0" smtClean="0">
                          <a:latin typeface="Monotype Corsiva" pitchFamily="66" charset="0"/>
                        </a:rPr>
                        <a:t>N</a:t>
                      </a:r>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r>
              <a:tr h="370840">
                <a:tc>
                  <a:txBody>
                    <a:bodyPr/>
                    <a:lstStyle/>
                    <a:p>
                      <a:r>
                        <a:rPr lang="en-US" dirty="0" smtClean="0"/>
                        <a:t>Parameterized</a:t>
                      </a:r>
                      <a:r>
                        <a:rPr lang="en-US" baseline="0" dirty="0" smtClean="0"/>
                        <a:t> Query Expansion </a:t>
                      </a:r>
                      <a:r>
                        <a:rPr lang="en-US" b="1" baseline="0" dirty="0" smtClean="0"/>
                        <a:t>(PQE)</a:t>
                      </a:r>
                      <a:endParaRPr lang="en-US" b="1" dirty="0"/>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2995191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graphicFrame>
        <p:nvGraphicFramePr>
          <p:cNvPr id="5" name="Content Placeholder 4"/>
          <p:cNvGraphicFramePr>
            <a:graphicFrameLocks noGrp="1"/>
          </p:cNvGraphicFramePr>
          <p:nvPr>
            <p:ph idx="4294967295"/>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46011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pic>
        <p:nvPicPr>
          <p:cNvPr id="6" name="Picture 3"/>
          <p:cNvPicPr>
            <a:picLocks noChangeAspect="1" noChangeArrowheads="1"/>
          </p:cNvPicPr>
          <p:nvPr/>
        </p:nvPicPr>
        <p:blipFill>
          <a:blip r:embed="rId2" cstate="print"/>
          <a:srcRect/>
          <a:stretch>
            <a:fillRect/>
          </a:stretch>
        </p:blipFill>
        <p:spPr bwMode="auto">
          <a:xfrm>
            <a:off x="1694630" y="1476375"/>
            <a:ext cx="5242407" cy="4619625"/>
          </a:xfrm>
          <a:prstGeom prst="rect">
            <a:avLst/>
          </a:prstGeom>
          <a:noFill/>
          <a:ln w="9525">
            <a:noFill/>
            <a:miter lim="800000"/>
            <a:headEnd/>
            <a:tailEnd/>
          </a:ln>
        </p:spPr>
      </p:pic>
      <p:sp>
        <p:nvSpPr>
          <p:cNvPr id="7" name="TextBox 6"/>
          <p:cNvSpPr txBox="1"/>
          <p:nvPr/>
        </p:nvSpPr>
        <p:spPr>
          <a:xfrm>
            <a:off x="5733230" y="5133975"/>
            <a:ext cx="938077" cy="400110"/>
          </a:xfrm>
          <a:prstGeom prst="rect">
            <a:avLst/>
          </a:prstGeom>
          <a:noFill/>
        </p:spPr>
        <p:txBody>
          <a:bodyPr wrap="none" rtlCol="0">
            <a:spAutoFit/>
          </a:bodyPr>
          <a:lstStyle/>
          <a:p>
            <a:r>
              <a:rPr lang="en-US" sz="2000" b="1" dirty="0" smtClean="0"/>
              <a:t>GOV2</a:t>
            </a:r>
            <a:endParaRPr lang="en-US" sz="2000" b="1" dirty="0"/>
          </a:p>
        </p:txBody>
      </p:sp>
      <p:sp>
        <p:nvSpPr>
          <p:cNvPr id="8" name="TextBox 7"/>
          <p:cNvSpPr txBox="1"/>
          <p:nvPr/>
        </p:nvSpPr>
        <p:spPr>
          <a:xfrm>
            <a:off x="6966595" y="2695575"/>
            <a:ext cx="1128835"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t>LCE [N]</a:t>
            </a:r>
            <a:endParaRPr lang="en-US" sz="2000" b="1" dirty="0"/>
          </a:p>
        </p:txBody>
      </p:sp>
      <p:sp>
        <p:nvSpPr>
          <p:cNvPr id="9" name="TextBox 8"/>
          <p:cNvSpPr txBox="1"/>
          <p:nvPr/>
        </p:nvSpPr>
        <p:spPr>
          <a:xfrm>
            <a:off x="6952430" y="2009775"/>
            <a:ext cx="1200970"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t>PQE [10]</a:t>
            </a:r>
            <a:endParaRPr lang="en-US" sz="2000" b="1" dirty="0"/>
          </a:p>
        </p:txBody>
      </p:sp>
      <p:sp>
        <p:nvSpPr>
          <p:cNvPr id="10" name="TextBox 9"/>
          <p:cNvSpPr txBox="1"/>
          <p:nvPr/>
        </p:nvSpPr>
        <p:spPr>
          <a:xfrm rot="16200000">
            <a:off x="63622" y="3305175"/>
            <a:ext cx="2595326" cy="400110"/>
          </a:xfrm>
          <a:prstGeom prst="rect">
            <a:avLst/>
          </a:prstGeom>
          <a:noFill/>
        </p:spPr>
        <p:txBody>
          <a:bodyPr wrap="none" rtlCol="0">
            <a:spAutoFit/>
          </a:bodyPr>
          <a:lstStyle/>
          <a:p>
            <a:r>
              <a:rPr lang="en-US" sz="2000" b="1" dirty="0" smtClean="0">
                <a:solidFill>
                  <a:schemeClr val="accent1">
                    <a:lumMod val="50000"/>
                  </a:schemeClr>
                </a:solidFill>
              </a:rPr>
              <a:t>Mean Avg. Precision</a:t>
            </a:r>
            <a:endParaRPr lang="en-US" sz="2000" b="1" dirty="0">
              <a:solidFill>
                <a:schemeClr val="accent1">
                  <a:lumMod val="50000"/>
                </a:schemeClr>
              </a:solidFill>
            </a:endParaRPr>
          </a:p>
        </p:txBody>
      </p:sp>
      <p:sp>
        <p:nvSpPr>
          <p:cNvPr id="11" name="TextBox 10"/>
          <p:cNvSpPr txBox="1"/>
          <p:nvPr/>
        </p:nvSpPr>
        <p:spPr>
          <a:xfrm>
            <a:off x="3124200" y="6248400"/>
            <a:ext cx="3155864" cy="400110"/>
          </a:xfrm>
          <a:prstGeom prst="rect">
            <a:avLst/>
          </a:prstGeom>
          <a:noFill/>
        </p:spPr>
        <p:txBody>
          <a:bodyPr wrap="none" rtlCol="0">
            <a:spAutoFit/>
          </a:bodyPr>
          <a:lstStyle/>
          <a:p>
            <a:r>
              <a:rPr lang="en-US" sz="2000" b="1" dirty="0" smtClean="0">
                <a:solidFill>
                  <a:schemeClr val="accent1">
                    <a:lumMod val="50000"/>
                  </a:schemeClr>
                </a:solidFill>
              </a:rPr>
              <a:t>Number of expansion terms</a:t>
            </a:r>
            <a:endParaRPr lang="en-US" sz="2000" b="1" dirty="0">
              <a:solidFill>
                <a:schemeClr val="accent1">
                  <a:lumMod val="50000"/>
                </a:schemeClr>
              </a:solidFill>
            </a:endParaRPr>
          </a:p>
        </p:txBody>
      </p:sp>
    </p:spTree>
    <p:extLst>
      <p:ext uri="{BB962C8B-B14F-4D97-AF65-F5344CB8AC3E}">
        <p14:creationId xmlns:p14="http://schemas.microsoft.com/office/powerpoint/2010/main" val="14849382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graphicFrame>
        <p:nvGraphicFramePr>
          <p:cNvPr id="12" name="Content Placeholder 3"/>
          <p:cNvGraphicFramePr>
            <a:graphicFrameLocks noGrp="1"/>
          </p:cNvGraphicFramePr>
          <p:nvPr>
            <p:ph idx="4294967295"/>
          </p:nvPr>
        </p:nvGraphicFramePr>
        <p:xfrm>
          <a:off x="667066" y="2194560"/>
          <a:ext cx="7867334" cy="2560320"/>
        </p:xfrm>
        <a:graphic>
          <a:graphicData uri="http://schemas.openxmlformats.org/drawingml/2006/table">
            <a:tbl>
              <a:tblPr firstRow="1" bandRow="1">
                <a:tableStyleId>{5C22544A-7EE6-4342-B048-85BDC9FD1C3A}</a:tableStyleId>
              </a:tblPr>
              <a:tblGrid>
                <a:gridCol w="3352800"/>
                <a:gridCol w="941705"/>
                <a:gridCol w="1019493"/>
                <a:gridCol w="1248093"/>
                <a:gridCol w="1305243"/>
              </a:tblGrid>
              <a:tr h="370840">
                <a:tc>
                  <a:txBody>
                    <a:bodyPr/>
                    <a:lstStyle/>
                    <a:p>
                      <a:endParaRPr lang="en-US" dirty="0"/>
                    </a:p>
                  </a:txBody>
                  <a:tcPr/>
                </a:tc>
                <a:tc>
                  <a:txBody>
                    <a:bodyPr/>
                    <a:lstStyle/>
                    <a:p>
                      <a:r>
                        <a:rPr lang="en-US" dirty="0" smtClean="0"/>
                        <a:t>Query</a:t>
                      </a:r>
                      <a:r>
                        <a:rPr lang="en-US" baseline="0" dirty="0" smtClean="0"/>
                        <a:t> </a:t>
                      </a:r>
                    </a:p>
                    <a:p>
                      <a:r>
                        <a:rPr lang="en-US" baseline="0" dirty="0" smtClean="0"/>
                        <a:t>Terms</a:t>
                      </a:r>
                      <a:endParaRPr lang="en-US" dirty="0"/>
                    </a:p>
                  </a:txBody>
                  <a:tcPr/>
                </a:tc>
                <a:tc>
                  <a:txBody>
                    <a:bodyPr/>
                    <a:lstStyle/>
                    <a:p>
                      <a:r>
                        <a:rPr lang="en-US" dirty="0" smtClean="0"/>
                        <a:t>Exact</a:t>
                      </a:r>
                      <a:r>
                        <a:rPr lang="en-US" baseline="0" dirty="0" smtClean="0"/>
                        <a:t> </a:t>
                      </a:r>
                    </a:p>
                    <a:p>
                      <a:r>
                        <a:rPr lang="en-US" baseline="0" dirty="0" smtClean="0"/>
                        <a:t>Phrases</a:t>
                      </a:r>
                      <a:endParaRPr lang="en-US" dirty="0"/>
                    </a:p>
                  </a:txBody>
                  <a:tcPr/>
                </a:tc>
                <a:tc>
                  <a:txBody>
                    <a:bodyPr/>
                    <a:lstStyle/>
                    <a:p>
                      <a:r>
                        <a:rPr lang="en-US" dirty="0" smtClean="0"/>
                        <a:t>Proximity</a:t>
                      </a:r>
                    </a:p>
                    <a:p>
                      <a:r>
                        <a:rPr lang="en-US" dirty="0" smtClean="0"/>
                        <a:t>Matches</a:t>
                      </a:r>
                      <a:endParaRPr lang="en-US" dirty="0"/>
                    </a:p>
                  </a:txBody>
                  <a:tcPr/>
                </a:tc>
                <a:tc>
                  <a:txBody>
                    <a:bodyPr/>
                    <a:lstStyle/>
                    <a:p>
                      <a:r>
                        <a:rPr lang="en-US" dirty="0" smtClean="0"/>
                        <a:t>Expansion</a:t>
                      </a:r>
                    </a:p>
                    <a:p>
                      <a:r>
                        <a:rPr lang="en-US" dirty="0" smtClean="0"/>
                        <a:t>Terms</a:t>
                      </a:r>
                      <a:endParaRPr lang="en-US" dirty="0"/>
                    </a:p>
                  </a:txBody>
                  <a:tcPr/>
                </a:tc>
              </a:tr>
              <a:tr h="370840">
                <a:tc>
                  <a:txBody>
                    <a:bodyPr/>
                    <a:lstStyle/>
                    <a:p>
                      <a:r>
                        <a:rPr lang="en-US" dirty="0" smtClean="0"/>
                        <a:t>Weighted Relevance</a:t>
                      </a:r>
                      <a:r>
                        <a:rPr lang="en-US" baseline="0" dirty="0" smtClean="0"/>
                        <a:t> Model </a:t>
                      </a:r>
                      <a:r>
                        <a:rPr lang="en-US" b="1" baseline="0" dirty="0" smtClean="0"/>
                        <a:t>(WRM)</a:t>
                      </a:r>
                      <a:endParaRPr lang="en-US" b="1" dirty="0"/>
                    </a:p>
                  </a:txBody>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tc>
                <a:tc>
                  <a:txBody>
                    <a:bodyPr/>
                    <a:lstStyle/>
                    <a:p>
                      <a:endParaRPr lang="en-US" sz="2400" b="1" dirty="0">
                        <a:latin typeface="Monotype Corsiva" pitchFamily="66" charset="0"/>
                      </a:endParaRPr>
                    </a:p>
                  </a:txBody>
                  <a:tcPr/>
                </a:tc>
                <a:tc>
                  <a:txBody>
                    <a:bodyPr/>
                    <a:lstStyle/>
                    <a:p>
                      <a:endParaRPr lang="en-US" sz="2400" b="1" dirty="0">
                        <a:latin typeface="Monotype Corsiva" pitchFamily="66" charset="0"/>
                      </a:endParaRPr>
                    </a:p>
                  </a:txBody>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tc>
              </a:tr>
              <a:tr h="370840">
                <a:tc>
                  <a:txBody>
                    <a:bodyPr/>
                    <a:lstStyle/>
                    <a:p>
                      <a:r>
                        <a:rPr lang="en-US" dirty="0" smtClean="0"/>
                        <a:t>Weighted Sequential</a:t>
                      </a:r>
                      <a:r>
                        <a:rPr lang="en-US" baseline="0" dirty="0" smtClean="0"/>
                        <a:t> Dependence </a:t>
                      </a:r>
                      <a:r>
                        <a:rPr lang="en-US" b="1" baseline="0" dirty="0" smtClean="0"/>
                        <a:t>(WSD)</a:t>
                      </a:r>
                      <a:endParaRPr lang="en-US" b="1" dirty="0"/>
                    </a:p>
                  </a:txBody>
                  <a:tcPr>
                    <a:lnB w="38100" cap="flat" cmpd="sng" algn="ctr">
                      <a:solidFill>
                        <a:schemeClr val="tx1"/>
                      </a:solidFill>
                      <a:prstDash val="solid"/>
                      <a:round/>
                      <a:headEnd type="none" w="med" len="med"/>
                      <a:tailEnd type="none" w="med" len="med"/>
                    </a:lnB>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c>
                  <a:txBody>
                    <a:bodyPr/>
                    <a:lstStyle/>
                    <a:p>
                      <a:endParaRPr lang="en-US" sz="2400" b="1" dirty="0">
                        <a:latin typeface="Monotype Corsiva" pitchFamily="66" charset="0"/>
                      </a:endParaRPr>
                    </a:p>
                  </a:txBody>
                  <a:tcPr>
                    <a:lnB w="38100" cap="flat" cmpd="sng" algn="ctr">
                      <a:solidFill>
                        <a:schemeClr val="tx1"/>
                      </a:solidFill>
                      <a:prstDash val="solid"/>
                      <a:round/>
                      <a:headEnd type="none" w="med" len="med"/>
                      <a:tailEnd type="none" w="med" len="med"/>
                    </a:lnB>
                  </a:tcPr>
                </a:tc>
              </a:tr>
              <a:tr h="370840">
                <a:tc>
                  <a:txBody>
                    <a:bodyPr/>
                    <a:lstStyle/>
                    <a:p>
                      <a:r>
                        <a:rPr lang="en-US" dirty="0" smtClean="0"/>
                        <a:t>Parameterized</a:t>
                      </a:r>
                      <a:r>
                        <a:rPr lang="en-US" baseline="0" dirty="0" smtClean="0"/>
                        <a:t> Query Expansion </a:t>
                      </a:r>
                      <a:r>
                        <a:rPr lang="en-US" b="1" baseline="0" dirty="0" smtClean="0"/>
                        <a:t>(PQE)</a:t>
                      </a:r>
                      <a:endParaRPr lang="en-US" b="1" dirty="0"/>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smtClean="0">
                          <a:latin typeface="Monotype Corsiva" pitchFamily="66" charset="0"/>
                        </a:rPr>
                        <a:t>P</a:t>
                      </a:r>
                      <a:endParaRPr lang="en-US" sz="2400" b="1" dirty="0">
                        <a:latin typeface="Monotype Corsiva" pitchFamily="66" charset="0"/>
                      </a:endParaRPr>
                    </a:p>
                  </a:txBody>
                  <a:tcP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6185753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Parameterized Query Expansion Model</a:t>
            </a:r>
          </a:p>
        </p:txBody>
      </p:sp>
      <p:sp>
        <p:nvSpPr>
          <p:cNvPr id="4" name="TextBox 3"/>
          <p:cNvSpPr txBox="1"/>
          <p:nvPr/>
        </p:nvSpPr>
        <p:spPr>
          <a:xfrm>
            <a:off x="7924800" y="0"/>
            <a:ext cx="1905000" cy="646331"/>
          </a:xfrm>
          <a:prstGeom prst="rect">
            <a:avLst/>
          </a:prstGeom>
          <a:noFill/>
        </p:spPr>
        <p:txBody>
          <a:bodyPr wrap="square" rtlCol="0">
            <a:spAutoFit/>
          </a:bodyPr>
          <a:lstStyle/>
          <a:p>
            <a:r>
              <a:rPr lang="en-US" dirty="0"/>
              <a:t>[BMC11]</a:t>
            </a:r>
          </a:p>
          <a:p>
            <a:endParaRPr lang="en-US" sz="1800" kern="1200" dirty="0">
              <a:solidFill>
                <a:schemeClr val="tx1"/>
              </a:solidFill>
              <a:latin typeface="+mn-lt"/>
              <a:ea typeface="+mn-ea"/>
              <a:cs typeface="+mn-cs"/>
            </a:endParaRPr>
          </a:p>
        </p:txBody>
      </p:sp>
      <p:graphicFrame>
        <p:nvGraphicFramePr>
          <p:cNvPr id="5" name="Content Placeholder 4"/>
          <p:cNvGraphicFramePr>
            <a:graphicFrameLocks noGrp="1"/>
          </p:cNvGraphicFramePr>
          <p:nvPr>
            <p:ph idx="4294967295"/>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21410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3" name="Content Placeholder 2"/>
          <p:cNvSpPr>
            <a:spLocks noGrp="1"/>
          </p:cNvSpPr>
          <p:nvPr>
            <p:ph idx="13"/>
          </p:nvPr>
        </p:nvSpPr>
        <p:spPr>
          <a:xfrm>
            <a:off x="457200" y="1371601"/>
            <a:ext cx="8229600" cy="2286000"/>
          </a:xfrm>
        </p:spPr>
        <p:txBody>
          <a:bodyPr>
            <a:normAutofit fontScale="62500" lnSpcReduction="20000"/>
          </a:bodyPr>
          <a:lstStyle/>
          <a:p>
            <a:r>
              <a:rPr lang="en-US" dirty="0" smtClean="0"/>
              <a:t>Models higher order term dependencies</a:t>
            </a:r>
          </a:p>
          <a:p>
            <a:pPr lvl="1"/>
            <a:r>
              <a:rPr lang="en-US" dirty="0" smtClean="0"/>
              <a:t>Vertex in </a:t>
            </a:r>
            <a:r>
              <a:rPr lang="en-US" dirty="0" err="1" smtClean="0"/>
              <a:t>hypergraph</a:t>
            </a:r>
            <a:r>
              <a:rPr lang="en-US" dirty="0" smtClean="0"/>
              <a:t> corresponds to an individual query concept</a:t>
            </a:r>
          </a:p>
          <a:p>
            <a:pPr lvl="1"/>
            <a:r>
              <a:rPr lang="en-US" dirty="0" smtClean="0"/>
              <a:t>Dependency between a subset of concepts is modeled using a </a:t>
            </a:r>
            <a:r>
              <a:rPr lang="en-US" dirty="0" err="1" smtClean="0"/>
              <a:t>hyperedge</a:t>
            </a:r>
            <a:r>
              <a:rPr lang="en-US" dirty="0" smtClean="0"/>
              <a:t>.</a:t>
            </a:r>
          </a:p>
          <a:p>
            <a:r>
              <a:rPr lang="en-US" dirty="0" smtClean="0"/>
              <a:t>Models arbitrary term dependencies as concepts.</a:t>
            </a:r>
          </a:p>
          <a:p>
            <a:r>
              <a:rPr lang="en-US" dirty="0" smtClean="0"/>
              <a:t>Uses passage-level evidence to model dependencies between concepts.</a:t>
            </a:r>
          </a:p>
          <a:p>
            <a:r>
              <a:rPr lang="en-US" dirty="0" smtClean="0"/>
              <a:t>Assigns weights to both concepts and concept dependencies, proportionate to the estimate of their importance for expressing the query intent.</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pic>
        <p:nvPicPr>
          <p:cNvPr id="5" name="Picture 4"/>
          <p:cNvPicPr>
            <a:picLocks noChangeAspect="1"/>
          </p:cNvPicPr>
          <p:nvPr/>
        </p:nvPicPr>
        <p:blipFill>
          <a:blip r:embed="rId2" cstate="print"/>
          <a:stretch>
            <a:fillRect/>
          </a:stretch>
        </p:blipFill>
        <p:spPr>
          <a:xfrm>
            <a:off x="457200" y="4038600"/>
            <a:ext cx="7591425" cy="1828800"/>
          </a:xfrm>
          <a:prstGeom prst="rect">
            <a:avLst/>
          </a:prstGeom>
        </p:spPr>
      </p:pic>
      <p:sp>
        <p:nvSpPr>
          <p:cNvPr id="6" name="TextBox 5"/>
          <p:cNvSpPr txBox="1"/>
          <p:nvPr/>
        </p:nvSpPr>
        <p:spPr>
          <a:xfrm>
            <a:off x="581025" y="5791199"/>
            <a:ext cx="7467600" cy="646331"/>
          </a:xfrm>
          <a:prstGeom prst="rect">
            <a:avLst/>
          </a:prstGeom>
          <a:noFill/>
        </p:spPr>
        <p:txBody>
          <a:bodyPr wrap="square" rtlCol="0">
            <a:spAutoFit/>
          </a:bodyPr>
          <a:lstStyle/>
          <a:p>
            <a:r>
              <a:rPr lang="en-US" b="1" dirty="0"/>
              <a:t>Examples of the possible structures and </a:t>
            </a:r>
            <a:r>
              <a:rPr lang="en-US" b="1" dirty="0" smtClean="0"/>
              <a:t>the concepts </a:t>
            </a:r>
            <a:r>
              <a:rPr lang="en-US" b="1" dirty="0"/>
              <a:t>they might contain for the query “</a:t>
            </a:r>
            <a:r>
              <a:rPr lang="en-US" b="1" dirty="0" smtClean="0"/>
              <a:t>members of </a:t>
            </a:r>
            <a:r>
              <a:rPr lang="en-US" b="1" dirty="0"/>
              <a:t>the rock group nirvana” (</a:t>
            </a:r>
            <a:r>
              <a:rPr lang="en-US" b="1" dirty="0" err="1"/>
              <a:t>stopwords</a:t>
            </a:r>
            <a:r>
              <a:rPr lang="en-US" b="1" dirty="0"/>
              <a:t> removed).</a:t>
            </a:r>
          </a:p>
        </p:txBody>
      </p:sp>
    </p:spTree>
    <p:extLst>
      <p:ext uri="{BB962C8B-B14F-4D97-AF65-F5344CB8AC3E}">
        <p14:creationId xmlns:p14="http://schemas.microsoft.com/office/powerpoint/2010/main" val="14137648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a:t>
            </a:r>
            <a:r>
              <a:rPr lang="en-US" dirty="0" err="1"/>
              <a:t>Hypergraphs</a:t>
            </a:r>
            <a:endParaRPr lang="en-US" dirty="0"/>
          </a:p>
        </p:txBody>
      </p:sp>
      <p:sp>
        <p:nvSpPr>
          <p:cNvPr id="4" name="TextBox 3"/>
          <p:cNvSpPr txBox="1"/>
          <p:nvPr/>
        </p:nvSpPr>
        <p:spPr>
          <a:xfrm>
            <a:off x="8153400" y="191869"/>
            <a:ext cx="3657600" cy="646331"/>
          </a:xfrm>
          <a:prstGeom prst="rect">
            <a:avLst/>
          </a:prstGeom>
          <a:noFill/>
        </p:spPr>
        <p:txBody>
          <a:bodyPr wrap="square" rtlCol="0">
            <a:spAutoFit/>
          </a:bodyPr>
          <a:lstStyle/>
          <a:p>
            <a:r>
              <a:rPr lang="en-US" dirty="0"/>
              <a:t>[BC12]</a:t>
            </a:r>
          </a:p>
          <a:p>
            <a:endParaRPr lang="en-US" sz="1800" kern="1200" dirty="0">
              <a:solidFill>
                <a:schemeClr val="tx1"/>
              </a:solidFill>
              <a:latin typeface="+mn-lt"/>
              <a:ea typeface="+mn-ea"/>
              <a:cs typeface="+mn-cs"/>
            </a:endParaRPr>
          </a:p>
        </p:txBody>
      </p:sp>
      <p:pic>
        <p:nvPicPr>
          <p:cNvPr id="5" name="Picture 4"/>
          <p:cNvPicPr>
            <a:picLocks noChangeAspect="1"/>
          </p:cNvPicPr>
          <p:nvPr/>
        </p:nvPicPr>
        <p:blipFill>
          <a:blip r:embed="rId2" cstate="print"/>
          <a:stretch>
            <a:fillRect/>
          </a:stretch>
        </p:blipFill>
        <p:spPr>
          <a:xfrm>
            <a:off x="457200" y="1524000"/>
            <a:ext cx="7772402" cy="2865170"/>
          </a:xfrm>
          <a:prstGeom prst="rect">
            <a:avLst/>
          </a:prstGeom>
        </p:spPr>
      </p:pic>
      <p:sp>
        <p:nvSpPr>
          <p:cNvPr id="6" name="Rectangle 5"/>
          <p:cNvSpPr/>
          <p:nvPr/>
        </p:nvSpPr>
        <p:spPr>
          <a:xfrm>
            <a:off x="457200" y="4572000"/>
            <a:ext cx="8229600" cy="338554"/>
          </a:xfrm>
          <a:prstGeom prst="rect">
            <a:avLst/>
          </a:prstGeom>
        </p:spPr>
        <p:txBody>
          <a:bodyPr wrap="square">
            <a:spAutoFit/>
          </a:bodyPr>
          <a:lstStyle/>
          <a:p>
            <a:r>
              <a:rPr lang="en-US" sz="1600" b="1" dirty="0">
                <a:latin typeface="CMBX8"/>
              </a:rPr>
              <a:t>Example of a </a:t>
            </a:r>
            <a:r>
              <a:rPr lang="en-US" sz="1600" b="1" dirty="0" err="1">
                <a:latin typeface="CMBX8"/>
              </a:rPr>
              <a:t>hypergraph</a:t>
            </a:r>
            <a:r>
              <a:rPr lang="en-US" sz="1600" b="1" dirty="0">
                <a:latin typeface="CMBX8"/>
              </a:rPr>
              <a:t> representation for the query “international art crime”.</a:t>
            </a:r>
            <a:endParaRPr lang="en-US" sz="1600" b="1" dirty="0"/>
          </a:p>
        </p:txBody>
      </p:sp>
    </p:spTree>
    <p:extLst>
      <p:ext uri="{BB962C8B-B14F-4D97-AF65-F5344CB8AC3E}">
        <p14:creationId xmlns:p14="http://schemas.microsoft.com/office/powerpoint/2010/main" val="1572668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95649</TotalTime>
  <Words>15803</Words>
  <Application>Microsoft Office PowerPoint</Application>
  <PresentationFormat>On-screen Show (4:3)</PresentationFormat>
  <Paragraphs>2137</Paragraphs>
  <Slides>225</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225</vt:i4>
      </vt:variant>
    </vt:vector>
  </HeadingPairs>
  <TitlesOfParts>
    <vt:vector size="240" baseType="lpstr">
      <vt:lpstr>Arial</vt:lpstr>
      <vt:lpstr>Calibri</vt:lpstr>
      <vt:lpstr>Cambria Math</vt:lpstr>
      <vt:lpstr>CMBX8</vt:lpstr>
      <vt:lpstr>CMBX9</vt:lpstr>
      <vt:lpstr>CMMI9</vt:lpstr>
      <vt:lpstr>CMR10</vt:lpstr>
      <vt:lpstr>CMR7</vt:lpstr>
      <vt:lpstr>CMR9</vt:lpstr>
      <vt:lpstr>Monotype Corsiva</vt:lpstr>
      <vt:lpstr>NimbusRomNo9L-Regu</vt:lpstr>
      <vt:lpstr>Symbol</vt:lpstr>
      <vt:lpstr>Times New Roman</vt:lpstr>
      <vt:lpstr>Wingdings</vt:lpstr>
      <vt:lpstr>Office Theme</vt:lpstr>
      <vt:lpstr>Information Retrieval with Verbose Queries</vt:lpstr>
      <vt:lpstr>Disclaimer</vt:lpstr>
      <vt:lpstr>Null Queries</vt:lpstr>
      <vt:lpstr>Long Verbose Queries are Frequent</vt:lpstr>
      <vt:lpstr>Search Performance for Verbose Queries</vt:lpstr>
      <vt:lpstr>Scope of the Tutorial</vt:lpstr>
      <vt:lpstr>Datasets and Metrics</vt:lpstr>
      <vt:lpstr>Tutorial Overview</vt:lpstr>
      <vt:lpstr>Examples of Various Techniques</vt:lpstr>
      <vt:lpstr>Tutorial Overview</vt:lpstr>
      <vt:lpstr>Length Distribution of TREC/Web Queries</vt:lpstr>
      <vt:lpstr>Query Length wrt Categories</vt:lpstr>
      <vt:lpstr>Types of Verbose Queries</vt:lpstr>
      <vt:lpstr>Click Data Analysis</vt:lpstr>
      <vt:lpstr>User Abandonment and Impact</vt:lpstr>
      <vt:lpstr>Average Click Positions for Different Query Types</vt:lpstr>
      <vt:lpstr>Written vs Spoken Queries</vt:lpstr>
      <vt:lpstr>Information Need Specificity (Broad/Narrow)</vt:lpstr>
      <vt:lpstr>Repetition Factor</vt:lpstr>
      <vt:lpstr>Percentage of Searches Covered by Top K% Queries</vt:lpstr>
      <vt:lpstr>Smoothing for Verbose Queries</vt:lpstr>
      <vt:lpstr>Tokenization for Verbose Queries</vt:lpstr>
      <vt:lpstr>Effect of User Interfaces</vt:lpstr>
      <vt:lpstr>Tutorial Overview</vt:lpstr>
      <vt:lpstr>Query Reduction to a Single Sub-Query</vt:lpstr>
      <vt:lpstr>Query Reduction to a Single Sub-Query Examples</vt:lpstr>
      <vt:lpstr>Considerations when performing Query Reduction</vt:lpstr>
      <vt:lpstr>Types of Sub-query Candidates</vt:lpstr>
      <vt:lpstr>Features to Extract Single Sub-query Statistical Features</vt:lpstr>
      <vt:lpstr>Features to Extract Single Sub-query Statistical Features</vt:lpstr>
      <vt:lpstr>Features to Extract Single Sub-query Statistical Features</vt:lpstr>
      <vt:lpstr>Features to Extract Single Sub-query Linguistic Features</vt:lpstr>
      <vt:lpstr>Features to Extract Single Sub-query Query Features</vt:lpstr>
      <vt:lpstr>Features to Extract Single Sub-query Word Dependency Features</vt:lpstr>
      <vt:lpstr>Features to Extract Single Sub-query Word Dependency Features</vt:lpstr>
      <vt:lpstr>Features to Extract Single Sub-query Query Log based Features</vt:lpstr>
      <vt:lpstr>Features to Extract Single Sub-query Post Retrieval Features</vt:lpstr>
      <vt:lpstr>Features to Extract Single Sub-query Post Retrieval Features</vt:lpstr>
      <vt:lpstr>Features to Extract Single Sub-query Post Retrieval Features</vt:lpstr>
      <vt:lpstr>Features to Extract Single Sub-query Post Retrieval Features</vt:lpstr>
      <vt:lpstr>Methods to Combine these Features/Signals</vt:lpstr>
      <vt:lpstr>Classification/Regression</vt:lpstr>
      <vt:lpstr>Core Term Identification using Heuristic Rules</vt:lpstr>
      <vt:lpstr>Clustering and Rules based Approach</vt:lpstr>
      <vt:lpstr>Key Concept Discovery</vt:lpstr>
      <vt:lpstr>Using Stop Structures</vt:lpstr>
      <vt:lpstr>Using Random Walk</vt:lpstr>
      <vt:lpstr>Using Random Walks</vt:lpstr>
      <vt:lpstr>Different Formulations to Optimize</vt:lpstr>
      <vt:lpstr>Different Formulations to Optimize</vt:lpstr>
      <vt:lpstr>Efficiency Aspect</vt:lpstr>
      <vt:lpstr>Ask for User Input</vt:lpstr>
      <vt:lpstr>Ask for User Input</vt:lpstr>
      <vt:lpstr>Tutorial Overview</vt:lpstr>
      <vt:lpstr>Why multiple sub-queries? </vt:lpstr>
      <vt:lpstr>Subset Distributions using CRF-perf</vt:lpstr>
      <vt:lpstr>Subset Distributions using CRF-perf</vt:lpstr>
      <vt:lpstr>Subset Distributions using CRF-perf</vt:lpstr>
      <vt:lpstr>Subset Distributions using CRF-perf</vt:lpstr>
      <vt:lpstr>Subset Distribution using ListNet</vt:lpstr>
      <vt:lpstr>Reformulation Trees with Subset Selection and Query Substitution Operations</vt:lpstr>
      <vt:lpstr>Reformulation Trees with Subset Selection and Query Substitution Operations</vt:lpstr>
      <vt:lpstr>Reformulation Trees with Subset Selection and Query Substitution Operations</vt:lpstr>
      <vt:lpstr>Tutorial Overview</vt:lpstr>
      <vt:lpstr>Tutorial Overview</vt:lpstr>
      <vt:lpstr>Query Weighting</vt:lpstr>
      <vt:lpstr>Why not just IDF?</vt:lpstr>
      <vt:lpstr>Why not just IDF?</vt:lpstr>
      <vt:lpstr>A Fixed-Point Method</vt:lpstr>
      <vt:lpstr>A Fixed-Point Method</vt:lpstr>
      <vt:lpstr>Word Necessity Prediction using Regression</vt:lpstr>
      <vt:lpstr>Regression</vt:lpstr>
      <vt:lpstr>Sequential Dependence Model using Markov Random Fields</vt:lpstr>
      <vt:lpstr>Sequential Dependence Model using Markov Random Fields</vt:lpstr>
      <vt:lpstr>Sequential Dependence Model using Markov Random Fields</vt:lpstr>
      <vt:lpstr>Integrating Regression Rank with Markov Random Fields (MRFs)</vt:lpstr>
      <vt:lpstr>Quasi-synchronous Dependency Language Model</vt:lpstr>
      <vt:lpstr>Quasi-synchronous Dependency Language Model</vt:lpstr>
      <vt:lpstr>Weighted Sequential Dependence Model</vt:lpstr>
      <vt:lpstr>Weighted Sequential Dependence Model</vt:lpstr>
      <vt:lpstr>Weighted Sequential Dependence Model</vt:lpstr>
      <vt:lpstr>Weighted Sequential Dependence Model</vt:lpstr>
      <vt:lpstr>Weighted Sequential Dependence Model</vt:lpstr>
      <vt:lpstr>Weighted Sequential Dependence Model</vt:lpstr>
      <vt:lpstr>Weighted Sequential Dependence Model</vt:lpstr>
      <vt:lpstr>Weighted Sequential Dependence Model</vt:lpstr>
      <vt:lpstr>Parameterized Query Expansion Model</vt:lpstr>
      <vt:lpstr>Parameterized Query Expansion Model</vt:lpstr>
      <vt:lpstr>Parameterized Query Expansion Model</vt:lpstr>
      <vt:lpstr>Parameterized Query Expansion Model</vt:lpstr>
      <vt:lpstr>Parameterized Query Expansion Model</vt:lpstr>
      <vt:lpstr>Parameterized Query Expansion Model</vt:lpstr>
      <vt:lpstr>Parameterized Query Expansion Model</vt:lpstr>
      <vt:lpstr>Parameterized Query Expansion Model</vt:lpstr>
      <vt:lpstr>Parameterized Query Expansion Model</vt:lpstr>
      <vt:lpstr>Parameterized Query Expansion Model</vt:lpstr>
      <vt:lpstr>Parameterized Query Expansion Model</vt:lpstr>
      <vt:lpstr>Query Hypergraphs</vt:lpstr>
      <vt:lpstr>Query Hypergraphs</vt:lpstr>
      <vt:lpstr>Query Hypergraphs</vt:lpstr>
      <vt:lpstr>Query Hypergraphs</vt:lpstr>
      <vt:lpstr>Query Hypergraphs</vt:lpstr>
      <vt:lpstr>Query Hypergraphs</vt:lpstr>
      <vt:lpstr>Query Hypergraphs</vt:lpstr>
      <vt:lpstr>Query Hypergraphs</vt:lpstr>
      <vt:lpstr>Query Hypergraphs</vt:lpstr>
      <vt:lpstr>Query Hypergraphs</vt:lpstr>
      <vt:lpstr>Query Hypergraphs</vt:lpstr>
      <vt:lpstr>Query Hypergraphs</vt:lpstr>
      <vt:lpstr>Query Hypergraphs</vt:lpstr>
      <vt:lpstr>Multiple Source Formulation</vt:lpstr>
      <vt:lpstr>Multiple Source Formulation</vt:lpstr>
      <vt:lpstr>Multiple Source Formulation</vt:lpstr>
      <vt:lpstr>Multiple Source Formulation</vt:lpstr>
      <vt:lpstr>Multiple Source Formulation</vt:lpstr>
      <vt:lpstr>Multiple Source Formulation</vt:lpstr>
      <vt:lpstr>Multiple Source Formulation</vt:lpstr>
      <vt:lpstr>Multiple Source Formulation</vt:lpstr>
      <vt:lpstr>Multiple Source Formulation</vt:lpstr>
      <vt:lpstr>Tutorial Overview</vt:lpstr>
      <vt:lpstr>Tutorial Overview</vt:lpstr>
      <vt:lpstr>When could Query Expansion help?</vt:lpstr>
      <vt:lpstr>When could Query Expansion help?</vt:lpstr>
      <vt:lpstr>Adding ODP Category Label to Queries</vt:lpstr>
      <vt:lpstr>Adding ODP Category Label to Queries</vt:lpstr>
      <vt:lpstr>Adding ODP Category Label to Queries</vt:lpstr>
      <vt:lpstr>Adding ODP Category Label to Queries</vt:lpstr>
      <vt:lpstr>Expansion using User-Supplied Reference Documents</vt:lpstr>
      <vt:lpstr> Query Dependent Pseudo-Relevance Feedback based on Wikipedia </vt:lpstr>
      <vt:lpstr>Query Dependent Pseudo-Relevance Feedback based on Wikipedia</vt:lpstr>
      <vt:lpstr>Query Dependent Pseudo-Relevance Feedback based on Wikipedia</vt:lpstr>
      <vt:lpstr>When could Query Expansion help?</vt:lpstr>
      <vt:lpstr>Selective Interactive Reduction &amp; Expansion</vt:lpstr>
      <vt:lpstr>QRU-1: A Public Dataset for Promoting Query Representation and Understanding Research</vt:lpstr>
      <vt:lpstr>QRU-1: A Public Dataset for Promoting Query Representation and Understanding Research</vt:lpstr>
      <vt:lpstr>Tutorial Overview</vt:lpstr>
      <vt:lpstr>Query Reformulation</vt:lpstr>
      <vt:lpstr>Translation-based Language Model</vt:lpstr>
      <vt:lpstr>Translation-based Language Model</vt:lpstr>
      <vt:lpstr>Translation-based Language Model</vt:lpstr>
      <vt:lpstr>Random Walks Query Log-based Term-Query Graph</vt:lpstr>
      <vt:lpstr>Random Walks LambdaMerge with Click Graph</vt:lpstr>
      <vt:lpstr>Random Walks LambdaMerge with Click Graph</vt:lpstr>
      <vt:lpstr>Random Walks LambdaMerge with Click Graph</vt:lpstr>
      <vt:lpstr>Random Walks LambdaMerge with Click Graph</vt:lpstr>
      <vt:lpstr>Random Walks LambdaMerge with Click Graph</vt:lpstr>
      <vt:lpstr>Question Reformulation Patterns from Query Logs</vt:lpstr>
      <vt:lpstr>Question Reformulation Patterns from Query Logs</vt:lpstr>
      <vt:lpstr>Query Reformulations using Anchor Text</vt:lpstr>
      <vt:lpstr>Query Reformulations using Anchor Text</vt:lpstr>
      <vt:lpstr>Query Reformulations using Anchor Text</vt:lpstr>
      <vt:lpstr>Tutorial Overview</vt:lpstr>
      <vt:lpstr>Segmentation of Verbose Queries</vt:lpstr>
      <vt:lpstr>Segmentation of Verbose Queries</vt:lpstr>
      <vt:lpstr>Statistical Methods for Segmentation</vt:lpstr>
      <vt:lpstr>Statistical Segmentation using Category-wise n-Gram Frequencies</vt:lpstr>
      <vt:lpstr>Statistical Segmentation using Category-wise n-Gram Frequencies</vt:lpstr>
      <vt:lpstr>Supervised Segmentation using Decision-boundary, Context and Dependency Features</vt:lpstr>
      <vt:lpstr>Supervised Segmentation using Decision-boundary, Context and Dependency Features</vt:lpstr>
      <vt:lpstr>Unsupervised Segmentation Using Generative Language Models and Wikipedia</vt:lpstr>
      <vt:lpstr>Unsupervised Segmentation Using Generative Language Models and Wikipedia</vt:lpstr>
      <vt:lpstr>Unsupervised Segmentation Using Generative Language Models and Wikipedia</vt:lpstr>
      <vt:lpstr>Performing Segmentation jointly with Parts-of-speech Tagging and Capitalization</vt:lpstr>
      <vt:lpstr>Performing Segmentation jointly with Parts-of-speech Tagging and Capitalization</vt:lpstr>
      <vt:lpstr>Performing Segmentation jointly with Parts-of-speech Tagging and Capitalization</vt:lpstr>
      <vt:lpstr>Tutorial Overview</vt:lpstr>
      <vt:lpstr>Tutorial Overview</vt:lpstr>
      <vt:lpstr>Learning to Rank – Crash Course</vt:lpstr>
      <vt:lpstr>Learning to Rank – Crash Course</vt:lpstr>
      <vt:lpstr>Learning to Rank – Crash Course</vt:lpstr>
      <vt:lpstr>Learning to Rank – Crash Course</vt:lpstr>
      <vt:lpstr>Learning to Rank – Crash Course</vt:lpstr>
      <vt:lpstr>Learning to Rank – Crash Course</vt:lpstr>
      <vt:lpstr>Learning to Rank – Crash Course</vt:lpstr>
      <vt:lpstr>Two-Stage Learning to Rank for Information Retrieval</vt:lpstr>
      <vt:lpstr>Two-Stage Learning to Rank for Information Retrieval</vt:lpstr>
      <vt:lpstr>Two-Stage Learning to Rank for Information Retrieval</vt:lpstr>
      <vt:lpstr>Two-Stage Learning to Rank for Information Retrieval</vt:lpstr>
      <vt:lpstr>Two-Stage Learning to Rank for Information Retrieval</vt:lpstr>
      <vt:lpstr>Two-Stage Learning to Rank for Information Retrieval</vt:lpstr>
      <vt:lpstr>Query Dependent Ranking Using K-Nearest Neighbor</vt:lpstr>
      <vt:lpstr>Query Dependent Ranking Using K-Nearest Neighbor</vt:lpstr>
      <vt:lpstr>Query Dependent Ranking Using K-Nearest Neighbor</vt:lpstr>
      <vt:lpstr>Query Dependent Ranking Using K-Nearest Neighbor</vt:lpstr>
      <vt:lpstr>Query Dependent Ranking Using K-Nearest Neighbor</vt:lpstr>
      <vt:lpstr>Query Dependent Ranking Using K-Nearest Neighbor</vt:lpstr>
      <vt:lpstr>Query Dependent Ranking Using K-Nearest Neighbor</vt:lpstr>
      <vt:lpstr> Selecting Good Expansion Terms for  Pseudo-Relevance Feedback </vt:lpstr>
      <vt:lpstr> Selecting Good Expansion Terms for  Pseudo-Relevance Feedback </vt:lpstr>
      <vt:lpstr> Selecting Good Expansion Terms for  Pseudo-Relevance Feedback </vt:lpstr>
      <vt:lpstr>Improving Web Search Relevance with  Semantic Features</vt:lpstr>
      <vt:lpstr>Improving Web Search Relevance with  Semantic Features</vt:lpstr>
      <vt:lpstr>Improving Web Search Relevance with  Semantic Features</vt:lpstr>
      <vt:lpstr>Improving Web Search Relevance with  Semantic Features</vt:lpstr>
      <vt:lpstr>Tutorial Overview</vt:lpstr>
      <vt:lpstr>Finding Images for Books</vt:lpstr>
      <vt:lpstr>Finding Images for Books</vt:lpstr>
      <vt:lpstr>Question Answering</vt:lpstr>
      <vt:lpstr>Querying a Database of Meeting Dialogues</vt:lpstr>
      <vt:lpstr>Searching for Cancer Information</vt:lpstr>
      <vt:lpstr>Fact Verification</vt:lpstr>
      <vt:lpstr>Fact Verification</vt:lpstr>
      <vt:lpstr>Fact Verification</vt:lpstr>
      <vt:lpstr>E-Commerce</vt:lpstr>
      <vt:lpstr>Search Queries from Children</vt:lpstr>
      <vt:lpstr>Music Search</vt:lpstr>
      <vt:lpstr>Music Search</vt:lpstr>
      <vt:lpstr>Music Search</vt:lpstr>
      <vt:lpstr>Music Search</vt:lpstr>
      <vt:lpstr>Queries from User Selected Text</vt:lpstr>
      <vt:lpstr>Tutorial Overview</vt:lpstr>
      <vt:lpstr>Summary</vt:lpstr>
      <vt:lpstr>Future Research Directions</vt:lpstr>
      <vt:lpstr>Future Research Directions</vt:lpstr>
      <vt:lpstr>Future Research Directions</vt:lpstr>
      <vt:lpstr>Future Research Directions</vt:lpstr>
      <vt:lpstr>Future Research Directions</vt:lpstr>
      <vt:lpstr>Thanks!</vt:lpstr>
      <vt:lpstr>References</vt:lpstr>
      <vt:lpstr>References</vt:lpstr>
      <vt:lpstr>References</vt:lpstr>
      <vt:lpstr>References</vt:lpstr>
      <vt:lpstr>References</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Topk Shortest Path Distance Changes in an Evolutionary Network</dc:title>
  <dc:creator>gupta58</dc:creator>
  <cp:lastModifiedBy>Manish Gupta (BING-IDC)</cp:lastModifiedBy>
  <cp:revision>1597</cp:revision>
  <cp:lastPrinted>2013-02-17T21:39:05Z</cp:lastPrinted>
  <dcterms:created xsi:type="dcterms:W3CDTF">2010-09-27T20:42:21Z</dcterms:created>
  <dcterms:modified xsi:type="dcterms:W3CDTF">2015-08-10T09:17:49Z</dcterms:modified>
</cp:coreProperties>
</file>