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68" r:id="rId4"/>
  </p:sldMasterIdLst>
  <p:notesMasterIdLst>
    <p:notesMasterId r:id="rId54"/>
  </p:notesMasterIdLst>
  <p:handoutMasterIdLst>
    <p:handoutMasterId r:id="rId55"/>
  </p:handoutMasterIdLst>
  <p:sldIdLst>
    <p:sldId id="689" r:id="rId5"/>
    <p:sldId id="690" r:id="rId6"/>
    <p:sldId id="736" r:id="rId7"/>
    <p:sldId id="739" r:id="rId8"/>
    <p:sldId id="737" r:id="rId9"/>
    <p:sldId id="787" r:id="rId10"/>
    <p:sldId id="781" r:id="rId11"/>
    <p:sldId id="878" r:id="rId12"/>
    <p:sldId id="797" r:id="rId13"/>
    <p:sldId id="811" r:id="rId14"/>
    <p:sldId id="796" r:id="rId15"/>
    <p:sldId id="795" r:id="rId16"/>
    <p:sldId id="695" r:id="rId17"/>
    <p:sldId id="694" r:id="rId18"/>
    <p:sldId id="835" r:id="rId19"/>
    <p:sldId id="836" r:id="rId20"/>
    <p:sldId id="788" r:id="rId21"/>
    <p:sldId id="870" r:id="rId22"/>
    <p:sldId id="696" r:id="rId23"/>
    <p:sldId id="697" r:id="rId24"/>
    <p:sldId id="699" r:id="rId25"/>
    <p:sldId id="800" r:id="rId26"/>
    <p:sldId id="801" r:id="rId27"/>
    <p:sldId id="802" r:id="rId28"/>
    <p:sldId id="803" r:id="rId29"/>
    <p:sldId id="804" r:id="rId30"/>
    <p:sldId id="805" r:id="rId31"/>
    <p:sldId id="813" r:id="rId32"/>
    <p:sldId id="799" r:id="rId33"/>
    <p:sldId id="812" r:id="rId34"/>
    <p:sldId id="814" r:id="rId35"/>
    <p:sldId id="879" r:id="rId36"/>
    <p:sldId id="810" r:id="rId37"/>
    <p:sldId id="871" r:id="rId38"/>
    <p:sldId id="756" r:id="rId39"/>
    <p:sldId id="700" r:id="rId40"/>
    <p:sldId id="755" r:id="rId41"/>
    <p:sldId id="821" r:id="rId42"/>
    <p:sldId id="735" r:id="rId43"/>
    <p:sldId id="825" r:id="rId44"/>
    <p:sldId id="829" r:id="rId45"/>
    <p:sldId id="701" r:id="rId46"/>
    <p:sldId id="827" r:id="rId47"/>
    <p:sldId id="703" r:id="rId48"/>
    <p:sldId id="832" r:id="rId49"/>
    <p:sldId id="876" r:id="rId50"/>
    <p:sldId id="834" r:id="rId51"/>
    <p:sldId id="868" r:id="rId52"/>
    <p:sldId id="873" r:id="rId53"/>
  </p:sldIdLst>
  <p:sldSz cx="9144000" cy="5143500" type="screen16x9"/>
  <p:notesSz cx="6858000" cy="9144000"/>
  <p:defaultText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defaultTextStyle>
  <p:extLst>
    <p:ext uri="{521415D9-36F7-43E2-AB2F-B90AF26B5E84}">
      <p14:sectionLst xmlns:p14="http://schemas.microsoft.com/office/powerpoint/2010/main">
        <p14:section name="Metro Style Guidelines" id="{5CF21CB1-8DFA-42F6-BA7D-9D4989E7A130}">
          <p14:sldIdLst>
            <p14:sldId id="689"/>
            <p14:sldId id="690"/>
            <p14:sldId id="736"/>
            <p14:sldId id="739"/>
            <p14:sldId id="737"/>
            <p14:sldId id="787"/>
            <p14:sldId id="781"/>
            <p14:sldId id="878"/>
            <p14:sldId id="797"/>
            <p14:sldId id="811"/>
            <p14:sldId id="796"/>
            <p14:sldId id="795"/>
            <p14:sldId id="695"/>
            <p14:sldId id="694"/>
            <p14:sldId id="835"/>
            <p14:sldId id="836"/>
            <p14:sldId id="788"/>
            <p14:sldId id="870"/>
            <p14:sldId id="696"/>
            <p14:sldId id="697"/>
            <p14:sldId id="699"/>
            <p14:sldId id="800"/>
            <p14:sldId id="801"/>
            <p14:sldId id="802"/>
            <p14:sldId id="803"/>
            <p14:sldId id="804"/>
            <p14:sldId id="805"/>
            <p14:sldId id="813"/>
            <p14:sldId id="799"/>
          </p14:sldIdLst>
        </p14:section>
        <p14:section name="Untitled Section" id="{F5534CA2-9018-4473-B890-D36626016A66}">
          <p14:sldIdLst>
            <p14:sldId id="812"/>
            <p14:sldId id="814"/>
            <p14:sldId id="879"/>
            <p14:sldId id="810"/>
            <p14:sldId id="871"/>
            <p14:sldId id="756"/>
            <p14:sldId id="700"/>
            <p14:sldId id="755"/>
            <p14:sldId id="821"/>
            <p14:sldId id="735"/>
            <p14:sldId id="825"/>
            <p14:sldId id="829"/>
            <p14:sldId id="701"/>
            <p14:sldId id="827"/>
            <p14:sldId id="703"/>
            <p14:sldId id="832"/>
            <p14:sldId id="876"/>
            <p14:sldId id="834"/>
            <p14:sldId id="868"/>
            <p14:sldId id="873"/>
          </p14:sldIdLst>
        </p14:section>
      </p14:sectionLst>
    </p:ext>
    <p:ext uri="{EFAFB233-063F-42B5-8137-9DF3F51BA10A}">
      <p15:sldGuideLst xmlns:p15="http://schemas.microsoft.com/office/powerpoint/2012/main">
        <p15:guide id="1" orient="horz" pos="212">
          <p15:clr>
            <a:srgbClr val="A4A3A4"/>
          </p15:clr>
        </p15:guide>
        <p15:guide id="2" orient="horz" pos="3132">
          <p15:clr>
            <a:srgbClr val="A4A3A4"/>
          </p15:clr>
        </p15:guide>
        <p15:guide id="3" orient="horz" pos="684">
          <p15:clr>
            <a:srgbClr val="A4A3A4"/>
          </p15:clr>
        </p15:guide>
        <p15:guide id="4" orient="horz" pos="898">
          <p15:clr>
            <a:srgbClr val="A4A3A4"/>
          </p15:clr>
        </p15:guide>
        <p15:guide id="5" orient="horz" pos="1468">
          <p15:clr>
            <a:srgbClr val="A4A3A4"/>
          </p15:clr>
        </p15:guide>
        <p15:guide id="6" orient="horz" pos="2052">
          <p15:clr>
            <a:srgbClr val="A4A3A4"/>
          </p15:clr>
        </p15:guide>
        <p15:guide id="7" orient="horz" pos="1619">
          <p15:clr>
            <a:srgbClr val="A4A3A4"/>
          </p15:clr>
        </p15:guide>
        <p15:guide id="8" orient="horz" pos="3038">
          <p15:clr>
            <a:srgbClr val="A4A3A4"/>
          </p15:clr>
        </p15:guide>
        <p15:guide id="9" pos="96">
          <p15:clr>
            <a:srgbClr val="A4A3A4"/>
          </p15:clr>
        </p15:guide>
        <p15:guide id="10" pos="1326">
          <p15:clr>
            <a:srgbClr val="A4A3A4"/>
          </p15:clr>
        </p15:guide>
        <p15:guide id="11" pos="5662">
          <p15:clr>
            <a:srgbClr val="A4A3A4"/>
          </p15:clr>
        </p15:guide>
        <p15:guide id="12" pos="246">
          <p15:clr>
            <a:srgbClr val="A4A3A4"/>
          </p15:clr>
        </p15:guide>
        <p15:guide id="13" pos="5516">
          <p15:clr>
            <a:srgbClr val="A4A3A4"/>
          </p15:clr>
        </p15:guide>
        <p15:guide id="14" pos="460">
          <p15:clr>
            <a:srgbClr val="A4A3A4"/>
          </p15:clr>
        </p15:guide>
        <p15:guide id="15" pos="5298">
          <p15:clr>
            <a:srgbClr val="A4A3A4"/>
          </p15:clr>
        </p15:guide>
        <p15:guide id="16" pos="287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C28"/>
    <a:srgbClr val="FFBDF7"/>
    <a:srgbClr val="FFF1CC"/>
    <a:srgbClr val="DDF6DD"/>
    <a:srgbClr val="D6EDFF"/>
    <a:srgbClr val="3B190D"/>
    <a:srgbClr val="7A4C29"/>
    <a:srgbClr val="748CA2"/>
    <a:srgbClr val="000000"/>
    <a:srgbClr val="BBEE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84906" autoAdjust="0"/>
  </p:normalViewPr>
  <p:slideViewPr>
    <p:cSldViewPr snapToGrid="0">
      <p:cViewPr varScale="1">
        <p:scale>
          <a:sx n="92" d="100"/>
          <a:sy n="92" d="100"/>
        </p:scale>
        <p:origin x="96" y="2886"/>
      </p:cViewPr>
      <p:guideLst>
        <p:guide orient="horz" pos="212"/>
        <p:guide orient="horz" pos="3132"/>
        <p:guide orient="horz" pos="684"/>
        <p:guide orient="horz" pos="898"/>
        <p:guide orient="horz" pos="1468"/>
        <p:guide orient="horz" pos="2052"/>
        <p:guide orient="horz" pos="1619"/>
        <p:guide orient="horz" pos="3038"/>
        <p:guide pos="96"/>
        <p:guide pos="1326"/>
        <p:guide pos="5662"/>
        <p:guide pos="246"/>
        <p:guide pos="5516"/>
        <p:guide pos="460"/>
        <p:guide pos="5298"/>
        <p:guide pos="2878"/>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95" d="100"/>
          <a:sy n="95" d="100"/>
        </p:scale>
        <p:origin x="-3582" y="-108"/>
      </p:cViewPr>
      <p:guideLst>
        <p:guide orient="horz" pos="2880"/>
        <p:guide pos="2160"/>
      </p:guideLst>
    </p:cSldViewPr>
  </p:notesViewPr>
  <p:gridSpacing cx="228600" cy="2286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219B1A-AE41-483B-A766-69B9363DDA6A}" type="datetimeFigureOut">
              <a:rPr lang="en-US" smtClean="0"/>
              <a:t>9/8/2014</a:t>
            </a:fld>
            <a:endParaRPr lang="en-US"/>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part </a:t>
            </a:r>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of Microsoft, and Microsoft cannot guarantee the accuracy of any information provided after the date of this presentation.  MICROSOFT MAKES NO WARRANTIES, EXPRESS, IMPLIED OR STATUTORY, AS TO THE INFORMATION IN THIS PRESENTATION</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a:t>
            </a:r>
            <a:endPar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t>‹#›</a:t>
            </a:fld>
            <a:endParaRPr lang="en-US"/>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9" name="Slide Image Placeholder 8"/>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1B1278-D92B-4AF3-A9C1-71DD298190CE}" type="datetimeFigureOut">
              <a:rPr lang="en-US" smtClean="0"/>
              <a:t>9/8/2014</a:t>
            </a:fld>
            <a:endParaRPr lang="en-US"/>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vl1pPr>
          </a:lstStyle>
          <a:p>
            <a:fld id="{B4008EB6-D09E-4580-8CD6-DDB14511944F}" type="slidenum">
              <a:rPr lang="en-US" smtClean="0"/>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685864" rtl="0" eaLnBrk="1" latinLnBrk="0" hangingPunct="1">
      <a:lnSpc>
        <a:spcPct val="90000"/>
      </a:lnSpc>
      <a:spcAft>
        <a:spcPts val="250"/>
      </a:spcAft>
      <a:defRPr sz="700" kern="1200">
        <a:solidFill>
          <a:schemeClr val="tx1"/>
        </a:solidFill>
        <a:latin typeface="Segoe UI Light" pitchFamily="34" charset="0"/>
        <a:ea typeface="+mn-ea"/>
        <a:cs typeface="+mn-cs"/>
      </a:defRPr>
    </a:lvl1pPr>
    <a:lvl2pPr marL="159757" indent="-79382"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2pPr>
    <a:lvl3pPr marL="246085" indent="-86329"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3pPr>
    <a:lvl4pPr marL="362183" indent="-110143"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4pPr>
    <a:lvl5pPr marL="461411" indent="-86329"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5pPr>
    <a:lvl6pPr marL="1714660" algn="l" defTabSz="685864" rtl="0" eaLnBrk="1" latinLnBrk="0" hangingPunct="1">
      <a:defRPr sz="900" kern="1200">
        <a:solidFill>
          <a:schemeClr val="tx1"/>
        </a:solidFill>
        <a:latin typeface="+mn-lt"/>
        <a:ea typeface="+mn-ea"/>
        <a:cs typeface="+mn-cs"/>
      </a:defRPr>
    </a:lvl6pPr>
    <a:lvl7pPr marL="2057592" algn="l" defTabSz="685864" rtl="0" eaLnBrk="1" latinLnBrk="0" hangingPunct="1">
      <a:defRPr sz="900" kern="1200">
        <a:solidFill>
          <a:schemeClr val="tx1"/>
        </a:solidFill>
        <a:latin typeface="+mn-lt"/>
        <a:ea typeface="+mn-ea"/>
        <a:cs typeface="+mn-cs"/>
      </a:defRPr>
    </a:lvl7pPr>
    <a:lvl8pPr marL="2400524" algn="l" defTabSz="685864" rtl="0" eaLnBrk="1" latinLnBrk="0" hangingPunct="1">
      <a:defRPr sz="900" kern="1200">
        <a:solidFill>
          <a:schemeClr val="tx1"/>
        </a:solidFill>
        <a:latin typeface="+mn-lt"/>
        <a:ea typeface="+mn-ea"/>
        <a:cs typeface="+mn-cs"/>
      </a:defRPr>
    </a:lvl8pPr>
    <a:lvl9pPr marL="2743456" algn="l" defTabSz="68586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79D0B13C-368F-4D62-AEF1-D5A14774FB14}"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a:t>
            </a:fld>
            <a:endParaRPr lang="en-US" dirty="0"/>
          </a:p>
        </p:txBody>
      </p:sp>
    </p:spTree>
    <p:extLst>
      <p:ext uri="{BB962C8B-B14F-4D97-AF65-F5344CB8AC3E}">
        <p14:creationId xmlns:p14="http://schemas.microsoft.com/office/powerpoint/2010/main" val="2465608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1CA1E1F8-6DEB-4F4B-B8B8-B0848D928577}"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36</a:t>
            </a:fld>
            <a:endParaRPr lang="en-US" dirty="0"/>
          </a:p>
        </p:txBody>
      </p:sp>
    </p:spTree>
    <p:extLst>
      <p:ext uri="{BB962C8B-B14F-4D97-AF65-F5344CB8AC3E}">
        <p14:creationId xmlns:p14="http://schemas.microsoft.com/office/powerpoint/2010/main" val="137802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BB99B5E2-6AE5-4B07-94E1-22187480B7CF}"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37</a:t>
            </a:fld>
            <a:endParaRPr lang="en-US" dirty="0"/>
          </a:p>
        </p:txBody>
      </p:sp>
    </p:spTree>
    <p:extLst>
      <p:ext uri="{BB962C8B-B14F-4D97-AF65-F5344CB8AC3E}">
        <p14:creationId xmlns:p14="http://schemas.microsoft.com/office/powerpoint/2010/main" val="876289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GB" baseline="0" dirty="0" smtClean="0"/>
              <a:t>I can vectorise the input to 8. But then I can also vectorise up ¾ encoder to 24, since I know I’ll will have to produce 288 output for </a:t>
            </a:r>
            <a:r>
              <a:rPr lang="en-GB" baseline="0" dirty="0" err="1" smtClean="0"/>
              <a:t>interleaver</a:t>
            </a:r>
            <a:r>
              <a:rPr lang="en-GB" baseline="0" dirty="0" smtClean="0"/>
              <a:t>, and 288 output is divisible by 32. </a:t>
            </a:r>
          </a:p>
          <a:p>
            <a:pPr marL="228600" indent="-228600">
              <a:buAutoNum type="arabicParenR"/>
            </a:pPr>
            <a:r>
              <a:rPr lang="en-GB" baseline="0" dirty="0" smtClean="0"/>
              <a:t>Now I can also deduce that I have </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61A88789-D9A1-45C2-A49B-F0A69CD7FC30}"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41</a:t>
            </a:fld>
            <a:endParaRPr lang="en-US" dirty="0"/>
          </a:p>
        </p:txBody>
      </p:sp>
    </p:spTree>
    <p:extLst>
      <p:ext uri="{BB962C8B-B14F-4D97-AF65-F5344CB8AC3E}">
        <p14:creationId xmlns:p14="http://schemas.microsoft.com/office/powerpoint/2010/main" val="3313552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Bansal, Manu; </a:t>
            </a:r>
            <a:r>
              <a:rPr lang="en-GB" dirty="0" err="1" smtClean="0"/>
              <a:t>Mehlman</a:t>
            </a:r>
            <a:r>
              <a:rPr lang="en-GB" dirty="0" smtClean="0"/>
              <a:t>, Jeffrey; </a:t>
            </a:r>
            <a:r>
              <a:rPr lang="en-GB" b="1" dirty="0" err="1" smtClean="0"/>
              <a:t>Katti</a:t>
            </a:r>
            <a:r>
              <a:rPr lang="en-GB" b="1" dirty="0" smtClean="0"/>
              <a:t>, Sachin</a:t>
            </a:r>
            <a:r>
              <a:rPr lang="en-GB" dirty="0" smtClean="0"/>
              <a:t>; Levis, Philip (Stanford)</a:t>
            </a:r>
          </a:p>
          <a:p>
            <a:r>
              <a:rPr lang="en-GB" dirty="0" err="1" smtClean="0"/>
              <a:t>OpenRadio</a:t>
            </a:r>
            <a:r>
              <a:rPr lang="en-GB" dirty="0" smtClean="0"/>
              <a:t>: a programmable wireless </a:t>
            </a:r>
            <a:r>
              <a:rPr lang="en-GB" dirty="0" err="1" smtClean="0"/>
              <a:t>dataplane</a:t>
            </a:r>
            <a:r>
              <a:rPr lang="en-GB" dirty="0" smtClean="0"/>
              <a:t> (</a:t>
            </a:r>
            <a:r>
              <a:rPr lang="en-GB" dirty="0" err="1" smtClean="0"/>
              <a:t>Inproceeding</a:t>
            </a:r>
            <a:r>
              <a:rPr lang="en-GB" dirty="0" smtClean="0"/>
              <a:t>)</a:t>
            </a:r>
          </a:p>
          <a:p>
            <a:r>
              <a:rPr lang="en-GB" dirty="0" smtClean="0"/>
              <a:t>Proceedings of the first workshop on Hot topics in software defined networks, Page(s): 109--114, New York, NY, USA, ACM, 2012, ISSN: 978-1-4503-1477-0.</a:t>
            </a:r>
          </a:p>
          <a:p>
            <a:r>
              <a:rPr lang="en-GB" dirty="0" smtClean="0"/>
              <a:t>(</a:t>
            </a:r>
            <a:r>
              <a:rPr lang="en-GB" dirty="0" smtClean="0">
                <a:effectLst/>
              </a:rPr>
              <a:t>Links</a:t>
            </a:r>
            <a:r>
              <a:rPr lang="en-GB" dirty="0" smtClean="0"/>
              <a:t> | </a:t>
            </a:r>
            <a:r>
              <a:rPr lang="en-GB" dirty="0" err="1" smtClean="0">
                <a:effectLst/>
              </a:rPr>
              <a:t>BibTeX</a:t>
            </a:r>
            <a:r>
              <a:rPr lang="en-GB" dirty="0" smtClean="0"/>
              <a:t>)</a:t>
            </a:r>
          </a:p>
          <a:p>
            <a:endParaRPr lang="en-US" dirty="0" smtClean="0"/>
          </a:p>
          <a:p>
            <a:r>
              <a:rPr lang="en-GB" sz="700" b="1" i="0" u="none" strike="noStrike" kern="1200" baseline="0" dirty="0" smtClean="0">
                <a:solidFill>
                  <a:schemeClr val="tx1"/>
                </a:solidFill>
                <a:latin typeface="Segoe UI Light" pitchFamily="34" charset="0"/>
                <a:ea typeface="+mn-ea"/>
                <a:cs typeface="+mn-cs"/>
              </a:rPr>
              <a:t>CODIPHY - Composing On-Demand Intelligent Physical Layers</a:t>
            </a:r>
          </a:p>
          <a:p>
            <a:r>
              <a:rPr lang="en-GB" sz="700" b="0" i="0" u="none" strike="noStrike" kern="1200" baseline="0" dirty="0" err="1" smtClean="0">
                <a:solidFill>
                  <a:schemeClr val="tx1"/>
                </a:solidFill>
                <a:latin typeface="Segoe UI Light" pitchFamily="34" charset="0"/>
                <a:ea typeface="+mn-ea"/>
                <a:cs typeface="+mn-cs"/>
              </a:rPr>
              <a:t>Aveek</a:t>
            </a:r>
            <a:r>
              <a:rPr lang="en-GB" sz="700" b="0" i="0" u="none" strike="noStrike" kern="1200" baseline="0" dirty="0" smtClean="0">
                <a:solidFill>
                  <a:schemeClr val="tx1"/>
                </a:solidFill>
                <a:latin typeface="Segoe UI Light" pitchFamily="34" charset="0"/>
                <a:ea typeface="+mn-ea"/>
                <a:cs typeface="+mn-cs"/>
              </a:rPr>
              <a:t> Dutta1, </a:t>
            </a:r>
            <a:r>
              <a:rPr lang="en-GB" sz="700" b="0" i="0" u="none" strike="noStrike" kern="1200" baseline="0" dirty="0" err="1" smtClean="0">
                <a:solidFill>
                  <a:schemeClr val="tx1"/>
                </a:solidFill>
                <a:latin typeface="Segoe UI Light" pitchFamily="34" charset="0"/>
                <a:ea typeface="+mn-ea"/>
                <a:cs typeface="+mn-cs"/>
              </a:rPr>
              <a:t>Dola</a:t>
            </a:r>
            <a:r>
              <a:rPr lang="en-GB" sz="700" b="0" i="0" u="none" strike="noStrike" kern="1200" baseline="0" dirty="0" smtClean="0">
                <a:solidFill>
                  <a:schemeClr val="tx1"/>
                </a:solidFill>
                <a:latin typeface="Segoe UI Light" pitchFamily="34" charset="0"/>
                <a:ea typeface="+mn-ea"/>
                <a:cs typeface="+mn-cs"/>
              </a:rPr>
              <a:t> Saha2, Dirk </a:t>
            </a:r>
            <a:r>
              <a:rPr lang="en-GB" sz="700" b="0" i="0" u="none" strike="noStrike" kern="1200" baseline="0" dirty="0" err="1" smtClean="0">
                <a:solidFill>
                  <a:schemeClr val="tx1"/>
                </a:solidFill>
                <a:latin typeface="Segoe UI Light" pitchFamily="34" charset="0"/>
                <a:ea typeface="+mn-ea"/>
                <a:cs typeface="+mn-cs"/>
              </a:rPr>
              <a:t>Grunwald</a:t>
            </a:r>
            <a:endParaRPr lang="en-GB" sz="700" b="0" i="0" u="none" strike="noStrike" kern="1200" baseline="0" dirty="0" smtClean="0">
              <a:solidFill>
                <a:schemeClr val="tx1"/>
              </a:solidFill>
              <a:latin typeface="Segoe UI Light" pitchFamily="34" charset="0"/>
              <a:ea typeface="+mn-ea"/>
              <a:cs typeface="+mn-cs"/>
            </a:endParaRPr>
          </a:p>
          <a:p>
            <a:r>
              <a:rPr lang="en-GB" sz="700" b="0" i="0" u="none" strike="noStrike" kern="1200" baseline="0" dirty="0" smtClean="0">
                <a:solidFill>
                  <a:schemeClr val="tx1"/>
                </a:solidFill>
                <a:latin typeface="Segoe UI Light" pitchFamily="34" charset="0"/>
                <a:ea typeface="+mn-ea"/>
                <a:cs typeface="+mn-cs"/>
              </a:rPr>
              <a:t>12, Douglas Sicker2</a:t>
            </a:r>
          </a:p>
          <a:p>
            <a:r>
              <a:rPr lang="en-GB" sz="700" b="0" i="0" u="none" strike="noStrike" kern="1200" baseline="0" dirty="0" smtClean="0">
                <a:solidFill>
                  <a:schemeClr val="tx1"/>
                </a:solidFill>
                <a:latin typeface="Segoe UI Light" pitchFamily="34" charset="0"/>
                <a:ea typeface="+mn-ea"/>
                <a:cs typeface="+mn-cs"/>
              </a:rPr>
              <a:t>1Department of Electrical, Computer and Energy Engineering</a:t>
            </a:r>
          </a:p>
          <a:p>
            <a:r>
              <a:rPr lang="en-GB" sz="700" b="0" i="0" u="none" strike="noStrike" kern="1200" baseline="0" dirty="0" smtClean="0">
                <a:solidFill>
                  <a:schemeClr val="tx1"/>
                </a:solidFill>
                <a:latin typeface="Segoe UI Light" pitchFamily="34" charset="0"/>
                <a:ea typeface="+mn-ea"/>
                <a:cs typeface="+mn-cs"/>
              </a:rPr>
              <a:t>2Department of Computer Science</a:t>
            </a:r>
          </a:p>
          <a:p>
            <a:r>
              <a:rPr lang="en-GB" sz="700" b="0" i="0" u="none" strike="noStrike" kern="1200" baseline="0" dirty="0" smtClean="0">
                <a:solidFill>
                  <a:schemeClr val="tx1"/>
                </a:solidFill>
                <a:latin typeface="Segoe UI Light" pitchFamily="34" charset="0"/>
                <a:ea typeface="+mn-ea"/>
                <a:cs typeface="+mn-cs"/>
              </a:rPr>
              <a:t>University of Colorado</a:t>
            </a:r>
          </a:p>
          <a:p>
            <a:r>
              <a:rPr lang="en-GB" sz="700" b="0" i="0" u="none" strike="noStrike" kern="1200" baseline="0" dirty="0" smtClean="0">
                <a:solidFill>
                  <a:schemeClr val="tx1"/>
                </a:solidFill>
                <a:latin typeface="Segoe UI Light" pitchFamily="34" charset="0"/>
                <a:ea typeface="+mn-ea"/>
                <a:cs typeface="+mn-cs"/>
              </a:rPr>
              <a:t>Boulder, CO 80309-0430 USA</a:t>
            </a:r>
          </a:p>
          <a:p>
            <a:r>
              <a:rPr lang="en-GB" sz="700" b="0" i="0" u="none" strike="noStrike" kern="1200" baseline="0" dirty="0" smtClean="0">
                <a:solidFill>
                  <a:schemeClr val="tx1"/>
                </a:solidFill>
                <a:latin typeface="Segoe UI Light" pitchFamily="34" charset="0"/>
                <a:ea typeface="+mn-ea"/>
                <a:cs typeface="+mn-cs"/>
              </a:rPr>
              <a:t>{</a:t>
            </a:r>
            <a:r>
              <a:rPr lang="en-GB" sz="700" b="0" i="0" u="none" strike="noStrike" kern="1200" baseline="0" dirty="0" err="1" smtClean="0">
                <a:solidFill>
                  <a:schemeClr val="tx1"/>
                </a:solidFill>
                <a:latin typeface="Segoe UI Light" pitchFamily="34" charset="0"/>
                <a:ea typeface="+mn-ea"/>
                <a:cs typeface="+mn-cs"/>
              </a:rPr>
              <a:t>Aveek.Dutta</a:t>
            </a:r>
            <a:r>
              <a:rPr lang="en-GB" sz="700" b="0" i="0" u="none" strike="noStrike" kern="1200" baseline="0" dirty="0" smtClean="0">
                <a:solidFill>
                  <a:schemeClr val="tx1"/>
                </a:solidFill>
                <a:latin typeface="Segoe UI Light" pitchFamily="34" charset="0"/>
                <a:ea typeface="+mn-ea"/>
                <a:cs typeface="+mn-cs"/>
              </a:rPr>
              <a:t>, </a:t>
            </a:r>
            <a:r>
              <a:rPr lang="en-GB" sz="700" b="0" i="0" u="none" strike="noStrike" kern="1200" baseline="0" dirty="0" err="1" smtClean="0">
                <a:solidFill>
                  <a:schemeClr val="tx1"/>
                </a:solidFill>
                <a:latin typeface="Segoe UI Light" pitchFamily="34" charset="0"/>
                <a:ea typeface="+mn-ea"/>
                <a:cs typeface="+mn-cs"/>
              </a:rPr>
              <a:t>Dola.Saha</a:t>
            </a:r>
            <a:r>
              <a:rPr lang="en-GB" sz="700" b="0" i="0" u="none" strike="noStrike" kern="1200" baseline="0" dirty="0" smtClean="0">
                <a:solidFill>
                  <a:schemeClr val="tx1"/>
                </a:solidFill>
                <a:latin typeface="Segoe UI Light" pitchFamily="34" charset="0"/>
                <a:ea typeface="+mn-ea"/>
                <a:cs typeface="+mn-cs"/>
              </a:rPr>
              <a:t>, </a:t>
            </a:r>
            <a:r>
              <a:rPr lang="en-GB" sz="700" b="0" i="0" u="none" strike="noStrike" kern="1200" baseline="0" dirty="0" err="1" smtClean="0">
                <a:solidFill>
                  <a:schemeClr val="tx1"/>
                </a:solidFill>
                <a:latin typeface="Segoe UI Light" pitchFamily="34" charset="0"/>
                <a:ea typeface="+mn-ea"/>
                <a:cs typeface="+mn-cs"/>
              </a:rPr>
              <a:t>Dirk.Grunwald</a:t>
            </a:r>
            <a:r>
              <a:rPr lang="en-GB" sz="700" b="0" i="0" u="none" strike="noStrike" kern="1200" baseline="0" dirty="0" smtClean="0">
                <a:solidFill>
                  <a:schemeClr val="tx1"/>
                </a:solidFill>
                <a:latin typeface="Segoe UI Light" pitchFamily="34" charset="0"/>
                <a:ea typeface="+mn-ea"/>
                <a:cs typeface="+mn-cs"/>
              </a:rPr>
              <a:t>, </a:t>
            </a:r>
            <a:r>
              <a:rPr lang="en-GB" sz="700" b="0" i="0" u="none" strike="noStrike" kern="1200" baseline="0" dirty="0" err="1" smtClean="0">
                <a:solidFill>
                  <a:schemeClr val="tx1"/>
                </a:solidFill>
                <a:latin typeface="Segoe UI Light" pitchFamily="34" charset="0"/>
                <a:ea typeface="+mn-ea"/>
                <a:cs typeface="+mn-cs"/>
              </a:rPr>
              <a:t>Douglas.Sicker</a:t>
            </a:r>
            <a:r>
              <a:rPr lang="en-GB" sz="700" b="0" i="0" u="none" strike="noStrike" kern="1200" baseline="0" dirty="0" smtClean="0">
                <a:solidFill>
                  <a:schemeClr val="tx1"/>
                </a:solidFill>
                <a:latin typeface="Segoe UI Light" pitchFamily="34" charset="0"/>
                <a:ea typeface="+mn-ea"/>
                <a:cs typeface="+mn-cs"/>
              </a:rPr>
              <a:t>}@colorado.edu</a:t>
            </a:r>
            <a:endParaRPr lang="en-US" dirty="0" smtClean="0"/>
          </a:p>
          <a:p>
            <a:endParaRPr lang="en-GB" dirty="0" smtClean="0"/>
          </a:p>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460B7508-BDF0-4CFB-B1F8-91BD7610ACBF}"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4</a:t>
            </a:fld>
            <a:endParaRPr lang="en-US" dirty="0"/>
          </a:p>
        </p:txBody>
      </p:sp>
    </p:spTree>
    <p:extLst>
      <p:ext uri="{BB962C8B-B14F-4D97-AF65-F5344CB8AC3E}">
        <p14:creationId xmlns:p14="http://schemas.microsoft.com/office/powerpoint/2010/main" val="3472310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Lots of things one needs to know about a platform, in addition to understanding signal processing and running experiments</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2F89B75-73A2-48EC-9693-E0D5C8AE193B}"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5</a:t>
            </a:fld>
            <a:endParaRPr lang="en-US" dirty="0"/>
          </a:p>
        </p:txBody>
      </p:sp>
    </p:spTree>
    <p:extLst>
      <p:ext uri="{BB962C8B-B14F-4D97-AF65-F5344CB8AC3E}">
        <p14:creationId xmlns:p14="http://schemas.microsoft.com/office/powerpoint/2010/main" val="1714074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By no means an exhaustive list</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A4E550A5-D13F-4BD3-ADB0-144114F5A871}"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7</a:t>
            </a:fld>
            <a:endParaRPr lang="en-US" dirty="0"/>
          </a:p>
        </p:txBody>
      </p:sp>
    </p:spTree>
    <p:extLst>
      <p:ext uri="{BB962C8B-B14F-4D97-AF65-F5344CB8AC3E}">
        <p14:creationId xmlns:p14="http://schemas.microsoft.com/office/powerpoint/2010/main" val="139639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Describe</a:t>
            </a:r>
            <a:r>
              <a:rPr lang="en-GB" baseline="0" dirty="0" smtClean="0"/>
              <a:t> the issues of execution model. </a:t>
            </a:r>
          </a:p>
          <a:p>
            <a:r>
              <a:rPr lang="en-GB" baseline="0" dirty="0" smtClean="0"/>
              <a:t>Each block is a vertex.</a:t>
            </a:r>
          </a:p>
          <a:p>
            <a:r>
              <a:rPr lang="en-GB" baseline="0" dirty="0" smtClean="0"/>
              <a:t>What do we execute first? In which order will we execute?</a:t>
            </a:r>
          </a:p>
          <a:p>
            <a:r>
              <a:rPr lang="en-GB" baseline="0" dirty="0" smtClean="0"/>
              <a:t>But in reality, I don’t care which block gets run where, and which gets processed first, as long as they all get processed in the correct order.</a:t>
            </a:r>
          </a:p>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1CA1E1F8-6DEB-4F4B-B8B8-B0848D928577}"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10</a:t>
            </a:fld>
            <a:endParaRPr lang="en-US" dirty="0"/>
          </a:p>
        </p:txBody>
      </p:sp>
    </p:spTree>
    <p:extLst>
      <p:ext uri="{BB962C8B-B14F-4D97-AF65-F5344CB8AC3E}">
        <p14:creationId xmlns:p14="http://schemas.microsoft.com/office/powerpoint/2010/main" val="2626923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Lots of shared state</a:t>
            </a:r>
          </a:p>
          <a:p>
            <a:r>
              <a:rPr lang="en-GB" dirty="0" smtClean="0"/>
              <a:t>It</a:t>
            </a:r>
            <a:r>
              <a:rPr lang="en-GB" baseline="0" dirty="0" smtClean="0"/>
              <a:t> is unclear who uses which state, where and why</a:t>
            </a:r>
          </a:p>
          <a:p>
            <a:r>
              <a:rPr lang="en-GB" baseline="0" dirty="0" smtClean="0"/>
              <a:t>How do we check whether it is initialized</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04CC0F51-6087-4EEE-9F14-C38402FCBEAE}"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12</a:t>
            </a:fld>
            <a:endParaRPr lang="en-US" dirty="0"/>
          </a:p>
        </p:txBody>
      </p:sp>
    </p:spTree>
    <p:extLst>
      <p:ext uri="{BB962C8B-B14F-4D97-AF65-F5344CB8AC3E}">
        <p14:creationId xmlns:p14="http://schemas.microsoft.com/office/powerpoint/2010/main" val="3664852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aseline="0" dirty="0" smtClean="0"/>
              <a:t>All this is just to declare interface for a component, without specifying it</a:t>
            </a:r>
            <a:endParaRPr lang="en-US" baseline="0" dirty="0" smtClean="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54E14CB6-3D4A-4C82-8187-E1C78CC0E0F2}"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14</a:t>
            </a:fld>
            <a:endParaRPr lang="en-US" dirty="0"/>
          </a:p>
        </p:txBody>
      </p:sp>
    </p:spTree>
    <p:extLst>
      <p:ext uri="{BB962C8B-B14F-4D97-AF65-F5344CB8AC3E}">
        <p14:creationId xmlns:p14="http://schemas.microsoft.com/office/powerpoint/2010/main" val="3729862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question: what are domain</a:t>
            </a:r>
            <a:r>
              <a:rPr lang="en-GB" baseline="0" dirty="0" smtClean="0"/>
              <a:t>-specific languages?</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B4A8AC1-499B-4A23-9487-B445804C5889}"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17</a:t>
            </a:fld>
            <a:endParaRPr lang="en-US" dirty="0"/>
          </a:p>
        </p:txBody>
      </p:sp>
    </p:spTree>
    <p:extLst>
      <p:ext uri="{BB962C8B-B14F-4D97-AF65-F5344CB8AC3E}">
        <p14:creationId xmlns:p14="http://schemas.microsoft.com/office/powerpoint/2010/main" val="1813710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418C4E5F-EEBB-4E62-A108-AC7295D25DBF}"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32</a:t>
            </a:fld>
            <a:endParaRPr lang="en-US" dirty="0"/>
          </a:p>
        </p:txBody>
      </p:sp>
    </p:spTree>
    <p:extLst>
      <p:ext uri="{BB962C8B-B14F-4D97-AF65-F5344CB8AC3E}">
        <p14:creationId xmlns:p14="http://schemas.microsoft.com/office/powerpoint/2010/main" val="22488606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4212" y="1845940"/>
            <a:ext cx="7225729" cy="747897"/>
          </a:xfrm>
        </p:spPr>
        <p:txBody>
          <a:bodyPr anchor="b" anchorCtr="0"/>
          <a:lstStyle>
            <a:lvl1pPr>
              <a:defRPr sz="5400" spc="-113" baseline="0">
                <a:solidFill>
                  <a:schemeClr val="tx1"/>
                </a:soli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734212" y="2833152"/>
            <a:ext cx="7245144" cy="373949"/>
          </a:xfrm>
        </p:spPr>
        <p:txBody>
          <a:bodyPr>
            <a:noAutofit/>
          </a:bodyPr>
          <a:lstStyle>
            <a:lvl1pPr marL="0" indent="0">
              <a:spcBef>
                <a:spcPts val="0"/>
              </a:spcBef>
              <a:buNone/>
              <a:defRPr spc="-53" baseline="0">
                <a:solidFill>
                  <a:schemeClr val="tx1"/>
                </a:solidFill>
                <a:latin typeface="+mj-lt"/>
              </a:defRPr>
            </a:lvl1pPr>
          </a:lstStyle>
          <a:p>
            <a:pPr lvl="0"/>
            <a:r>
              <a:rPr lang="en-US" dirty="0" smtClean="0"/>
              <a:t>Speaker Title</a:t>
            </a:r>
            <a:endParaRPr lang="en-US" dirty="0"/>
          </a:p>
        </p:txBody>
      </p:sp>
      <p:sp>
        <p:nvSpPr>
          <p:cNvPr id="9" name="Footer Placeholder 8"/>
          <p:cNvSpPr>
            <a:spLocks noGrp="1"/>
          </p:cNvSpPr>
          <p:nvPr>
            <p:ph type="ftr" sz="quarter" idx="14"/>
          </p:nvPr>
        </p:nvSpPr>
        <p:spPr/>
        <p:txBody>
          <a:bodyPr/>
          <a:lstStyle>
            <a:lvl1pPr>
              <a:defRPr>
                <a:solidFill>
                  <a:schemeClr val="tx1"/>
                </a:solidFill>
              </a:defRPr>
            </a:lvl1pPr>
          </a:lstStyle>
          <a:p>
            <a:endParaRPr lang="en-GB" dirty="0"/>
          </a:p>
        </p:txBody>
      </p:sp>
      <p:sp>
        <p:nvSpPr>
          <p:cNvPr id="10" name="Slide Number Placeholder 9"/>
          <p:cNvSpPr>
            <a:spLocks noGrp="1"/>
          </p:cNvSpPr>
          <p:nvPr>
            <p:ph type="sldNum" sz="quarter" idx="15"/>
          </p:nvPr>
        </p:nvSpPr>
        <p:spPr/>
        <p:txBody>
          <a:bodyPr/>
          <a:lstStyle>
            <a:lvl1pPr>
              <a:defRPr>
                <a:solidFill>
                  <a:schemeClr val="tx1"/>
                </a:solidFill>
              </a:defRPr>
            </a:lvl1pPr>
          </a:lstStyle>
          <a:p>
            <a:fld id="{66F9B19E-23E9-4120-A06C-57F6EDB783B3}" type="slidenum">
              <a:rPr lang="en-GB" smtClean="0"/>
              <a:pPr/>
              <a:t>‹#›</a:t>
            </a:fld>
            <a:endParaRPr lang="en-GB"/>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95217" y="270007"/>
            <a:ext cx="1116000" cy="410514"/>
          </a:xfrm>
          <a:prstGeom prst="rect">
            <a:avLst/>
          </a:prstGeom>
        </p:spPr>
      </p:pic>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89" y="382367"/>
            <a:ext cx="1903747" cy="180001"/>
          </a:xfrm>
          <a:prstGeom prst="rect">
            <a:avLst/>
          </a:prstGeom>
        </p:spPr>
      </p:pic>
    </p:spTree>
    <p:extLst>
      <p:ext uri="{BB962C8B-B14F-4D97-AF65-F5344CB8AC3E}">
        <p14:creationId xmlns:p14="http://schemas.microsoft.com/office/powerpoint/2010/main" val="7825548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9436" y="2037069"/>
            <a:ext cx="8363938" cy="914096"/>
          </a:xfrm>
        </p:spPr>
        <p:txBody>
          <a:bodyPr anchor="b" anchorCtr="0"/>
          <a:lstStyle>
            <a:lvl1pPr>
              <a:defRPr sz="6600" spc="-225" baseline="0">
                <a:solidFill>
                  <a:schemeClr val="tx1"/>
                </a:solidFill>
              </a:defRPr>
            </a:lvl1pPr>
          </a:lstStyle>
          <a:p>
            <a:r>
              <a:rPr lang="en-US" dirty="0" smtClean="0"/>
              <a:t>Click to edit title style</a:t>
            </a:r>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3944212959"/>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lvl1pPr>
              <a:defRPr>
                <a:solidFill>
                  <a:schemeClr val="tx1"/>
                </a:solidFill>
              </a:defRPr>
            </a:lvl1p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89436" y="1085849"/>
            <a:ext cx="8363938" cy="1532727"/>
          </a:xfrm>
          <a:prstGeom prst="rect">
            <a:avLst/>
          </a:prstGeom>
        </p:spPr>
        <p:txBody>
          <a:bodyPr/>
          <a:lstStyle>
            <a:lvl1pPr marL="213151" indent="-213151">
              <a:buFont typeface="Wingdings" pitchFamily="2" charset="2"/>
              <a:buChar char=""/>
              <a:defRPr sz="3000">
                <a:solidFill>
                  <a:schemeClr val="tx1"/>
                </a:solidFill>
              </a:defRPr>
            </a:lvl1pPr>
            <a:lvl2pPr marL="388196" indent="-175046">
              <a:buFont typeface="Wingdings" pitchFamily="2" charset="2"/>
              <a:buChar char=""/>
              <a:defRPr>
                <a:solidFill>
                  <a:schemeClr val="tx1"/>
                </a:solidFill>
                <a:latin typeface="+mn-lt"/>
              </a:defRPr>
            </a:lvl2pPr>
            <a:lvl3pPr marL="556096" indent="-167901">
              <a:buFont typeface="Wingdings" pitchFamily="2" charset="2"/>
              <a:buChar char=""/>
              <a:tabLst/>
              <a:defRPr>
                <a:solidFill>
                  <a:schemeClr val="tx1"/>
                </a:solidFill>
                <a:latin typeface="+mn-lt"/>
              </a:defRPr>
            </a:lvl3pPr>
            <a:lvl4pPr marL="685891" indent="-129796">
              <a:buFont typeface="Wingdings" pitchFamily="2" charset="2"/>
              <a:buChar char=""/>
              <a:defRPr>
                <a:solidFill>
                  <a:schemeClr val="tx1"/>
                </a:solidFill>
                <a:latin typeface="+mn-lt"/>
              </a:defRPr>
            </a:lvl4pPr>
            <a:lvl5pPr marL="815687" indent="-129796">
              <a:buFont typeface="Wingdings" pitchFamily="2" charset="2"/>
              <a:buChar char=""/>
              <a:tabLst/>
              <a:defRPr>
                <a:solidFill>
                  <a:schemeClr val="tx1"/>
                </a:solidFill>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3"/>
          </p:nvPr>
        </p:nvSpPr>
        <p:spPr/>
        <p:txBody>
          <a:bodyPr/>
          <a:lstStyle>
            <a:lvl1pPr>
              <a:defRPr>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1275049940"/>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390627" y="1085850"/>
            <a:ext cx="4047274" cy="1763560"/>
          </a:xfrm>
        </p:spPr>
        <p:txBody>
          <a:bodyPr>
            <a:spAutoFit/>
          </a:bodyPr>
          <a:lstStyle>
            <a:lvl1pPr marL="219104" indent="-219104">
              <a:spcBef>
                <a:spcPts val="900"/>
              </a:spcBef>
              <a:buClr>
                <a:schemeClr val="tx1"/>
              </a:buClr>
              <a:buFont typeface="Wingdings" pitchFamily="2" charset="2"/>
              <a:buChar char=""/>
              <a:defRPr lang="en-US" dirty="0" smtClean="0"/>
            </a:lvl1pPr>
            <a:lvl2pPr marL="390577" indent="-171473">
              <a:defRPr sz="1500">
                <a:solidFill>
                  <a:schemeClr val="tx1"/>
                </a:solidFill>
              </a:defRPr>
            </a:lvl2pPr>
            <a:lvl3pPr marL="514419" indent="-123842">
              <a:tabLst/>
              <a:defRPr sz="1500">
                <a:solidFill>
                  <a:schemeClr val="tx1"/>
                </a:solidFill>
              </a:defRPr>
            </a:lvl3pPr>
            <a:lvl4pPr marL="647786" indent="-133368">
              <a:defRPr>
                <a:solidFill>
                  <a:schemeClr val="tx1"/>
                </a:solidFill>
              </a:defRPr>
            </a:lvl4pPr>
            <a:lvl5pPr marL="771628" indent="-123842">
              <a:tabLst/>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3"/>
          </p:nvPr>
        </p:nvSpPr>
        <p:spPr/>
        <p:txBody>
          <a:bodyPr/>
          <a:lstStyle>
            <a:lvl1pPr>
              <a:defRPr>
                <a:solidFill>
                  <a:schemeClr val="tx1"/>
                </a:solidFill>
              </a:defRPr>
            </a:lvl1pPr>
          </a:lstStyle>
          <a:p>
            <a:endParaRPr lang="en-GB" dirty="0"/>
          </a:p>
        </p:txBody>
      </p:sp>
      <p:sp>
        <p:nvSpPr>
          <p:cNvPr id="6" name="Slide Number Placeholder 5"/>
          <p:cNvSpPr>
            <a:spLocks noGrp="1"/>
          </p:cNvSpPr>
          <p:nvPr>
            <p:ph type="sldNum" sz="quarter" idx="14"/>
          </p:nvPr>
        </p:nvSpPr>
        <p:spPr/>
        <p:txBody>
          <a:bodyPr/>
          <a:lstStyle>
            <a:lvl1pPr>
              <a:defRPr>
                <a:solidFill>
                  <a:schemeClr val="tx1"/>
                </a:solidFill>
              </a:defRPr>
            </a:lvl1pPr>
          </a:lstStyle>
          <a:p>
            <a:fld id="{66F9B19E-23E9-4120-A06C-57F6EDB783B3}" type="slidenum">
              <a:rPr lang="en-GB" smtClean="0"/>
              <a:pPr/>
              <a:t>‹#›</a:t>
            </a:fld>
            <a:endParaRPr lang="en-GB"/>
          </a:p>
        </p:txBody>
      </p:sp>
      <p:sp>
        <p:nvSpPr>
          <p:cNvPr id="8" name="Text Placeholder 3"/>
          <p:cNvSpPr>
            <a:spLocks noGrp="1"/>
          </p:cNvSpPr>
          <p:nvPr>
            <p:ph type="body" sz="quarter" idx="15"/>
          </p:nvPr>
        </p:nvSpPr>
        <p:spPr>
          <a:xfrm>
            <a:off x="4706099" y="1085850"/>
            <a:ext cx="4047274" cy="1763560"/>
          </a:xfrm>
        </p:spPr>
        <p:txBody>
          <a:bodyPr>
            <a:spAutoFit/>
          </a:bodyPr>
          <a:lstStyle>
            <a:lvl1pPr marL="219104" indent="-219104">
              <a:spcBef>
                <a:spcPts val="900"/>
              </a:spcBef>
              <a:buClr>
                <a:schemeClr val="tx1"/>
              </a:buClr>
              <a:buFont typeface="Wingdings" pitchFamily="2" charset="2"/>
              <a:buChar char=""/>
              <a:defRPr>
                <a:solidFill>
                  <a:schemeClr val="tx1"/>
                </a:solidFill>
              </a:defRPr>
            </a:lvl1pPr>
            <a:lvl2pPr marL="390577" indent="-171473">
              <a:defRPr sz="1500">
                <a:solidFill>
                  <a:schemeClr val="tx1"/>
                </a:solidFill>
              </a:defRPr>
            </a:lvl2pPr>
            <a:lvl3pPr marL="514419" indent="-123842">
              <a:tabLst/>
              <a:defRPr sz="1500">
                <a:solidFill>
                  <a:schemeClr val="tx1"/>
                </a:solidFill>
              </a:defRPr>
            </a:lvl3pPr>
            <a:lvl4pPr marL="647786" indent="-133368">
              <a:defRPr>
                <a:solidFill>
                  <a:schemeClr val="tx1"/>
                </a:solidFill>
              </a:defRPr>
            </a:lvl4pPr>
            <a:lvl5pPr marL="771628" indent="-123842">
              <a:tabLst/>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31724804"/>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F9B19E-23E9-4120-A06C-57F6EDB783B3}" type="slidenum">
              <a:rPr lang="en-GB" smtClean="0"/>
              <a:t>‹#›</a:t>
            </a:fld>
            <a:endParaRPr lang="en-GB"/>
          </a:p>
        </p:txBody>
      </p:sp>
    </p:spTree>
    <p:extLst>
      <p:ext uri="{BB962C8B-B14F-4D97-AF65-F5344CB8AC3E}">
        <p14:creationId xmlns:p14="http://schemas.microsoft.com/office/powerpoint/2010/main" val="3672616559"/>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1"/>
                </a:solidFill>
              </a:defRPr>
            </a:lvl1pPr>
          </a:lstStyle>
          <a:p>
            <a:endParaRPr lang="en-GB"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604821857"/>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for Developer Code</a:t>
            </a:r>
            <a:endParaRPr lang="en-US" dirty="0"/>
          </a:p>
        </p:txBody>
      </p:sp>
      <p:sp>
        <p:nvSpPr>
          <p:cNvPr id="5" name="Text Placeholder 4"/>
          <p:cNvSpPr>
            <a:spLocks noGrp="1"/>
          </p:cNvSpPr>
          <p:nvPr>
            <p:ph type="body" sz="quarter" idx="10"/>
          </p:nvPr>
        </p:nvSpPr>
        <p:spPr>
          <a:xfrm>
            <a:off x="388840" y="1085850"/>
            <a:ext cx="8366320" cy="1491178"/>
          </a:xfrm>
        </p:spPr>
        <p:txBody>
          <a:bodyPr/>
          <a:lstStyle>
            <a:lvl1pPr marL="0" indent="0">
              <a:buNone/>
              <a:defRPr sz="2400">
                <a:solidFill>
                  <a:schemeClr val="tx1"/>
                </a:solidFill>
                <a:latin typeface="Consolas" pitchFamily="49" charset="0"/>
                <a:cs typeface="Consolas" pitchFamily="49" charset="0"/>
              </a:defRPr>
            </a:lvl1pPr>
            <a:lvl2pPr marL="254828" indent="0">
              <a:buNone/>
              <a:defRPr>
                <a:solidFill>
                  <a:schemeClr val="tx1"/>
                </a:solidFill>
                <a:latin typeface="Consolas" pitchFamily="49" charset="0"/>
                <a:cs typeface="Consolas" pitchFamily="49" charset="0"/>
              </a:defRPr>
            </a:lvl2pPr>
            <a:lvl3pPr marL="429873" indent="0">
              <a:buNone/>
              <a:defRPr>
                <a:solidFill>
                  <a:schemeClr val="tx1"/>
                </a:solidFill>
                <a:latin typeface="Consolas" pitchFamily="49" charset="0"/>
                <a:cs typeface="Consolas" pitchFamily="49" charset="0"/>
              </a:defRPr>
            </a:lvl3pPr>
            <a:lvl4pPr marL="598965" indent="0">
              <a:buNone/>
              <a:defRPr>
                <a:solidFill>
                  <a:schemeClr val="tx1"/>
                </a:solidFill>
                <a:latin typeface="Consolas" pitchFamily="49" charset="0"/>
                <a:cs typeface="Consolas" pitchFamily="49" charset="0"/>
              </a:defRPr>
            </a:lvl4pPr>
            <a:lvl5pPr marL="772819" indent="0">
              <a:buNone/>
              <a:defRPr>
                <a:solidFill>
                  <a:schemeClr val="tx1"/>
                </a:solidFill>
                <a:latin typeface="Consolas" pitchFamily="49" charset="0"/>
                <a:cs typeface="Consolas"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2"/>
          </p:nvPr>
        </p:nvSpPr>
        <p:spPr/>
        <p:txBody>
          <a:bodyPr/>
          <a:lstStyle>
            <a:lvl1pPr>
              <a:defRPr>
                <a:solidFill>
                  <a:schemeClr val="tx1"/>
                </a:solidFill>
              </a:defRPr>
            </a:lvl1pPr>
          </a:lstStyle>
          <a:p>
            <a:endParaRPr lang="en-GB" dirty="0"/>
          </a:p>
        </p:txBody>
      </p:sp>
      <p:sp>
        <p:nvSpPr>
          <p:cNvPr id="7" name="Slide Number Placeholder 6"/>
          <p:cNvSpPr>
            <a:spLocks noGrp="1"/>
          </p:cNvSpPr>
          <p:nvPr>
            <p:ph type="sldNum" sz="quarter" idx="13"/>
          </p:nvPr>
        </p:nvSpPr>
        <p:spPr/>
        <p:txBody>
          <a:bodyPr/>
          <a:lstStyle>
            <a:lvl1pPr>
              <a:defRPr>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1584511636"/>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TextBox 5"/>
          <p:cNvSpPr txBox="1"/>
          <p:nvPr userDrawn="1"/>
        </p:nvSpPr>
        <p:spPr>
          <a:xfrm>
            <a:off x="2101362" y="4690693"/>
            <a:ext cx="4941277" cy="107722"/>
          </a:xfrm>
          <a:prstGeom prst="rect">
            <a:avLst/>
          </a:prstGeom>
          <a:noFill/>
        </p:spPr>
        <p:txBody>
          <a:bodyPr wrap="square" lIns="0" tIns="0" rIns="0" bIns="0" rtlCol="0">
            <a:spAutoFit/>
          </a:bodyPr>
          <a:lstStyle/>
          <a:p>
            <a:pPr algn="ctr"/>
            <a:r>
              <a:rPr lang="en-GB" sz="700" b="0" i="0" kern="1200" dirty="0" smtClean="0">
                <a:solidFill>
                  <a:schemeClr val="tx1"/>
                </a:solidFill>
                <a:effectLst/>
                <a:latin typeface="+mn-lt"/>
                <a:ea typeface="+mn-ea"/>
                <a:cs typeface="+mn-cs"/>
              </a:rPr>
              <a:t>©2013 Microsoft Corporation. All rights reserved.</a:t>
            </a:r>
            <a:endParaRPr lang="en-GB" sz="700" dirty="0" smtClean="0">
              <a:solidFill>
                <a:schemeClr val="tx1"/>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5453" y="1554812"/>
            <a:ext cx="4573094" cy="1682185"/>
          </a:xfrm>
          <a:prstGeom prst="rect">
            <a:avLst/>
          </a:prstGeom>
        </p:spPr>
      </p:pic>
    </p:spTree>
    <p:extLst>
      <p:ext uri="{BB962C8B-B14F-4D97-AF65-F5344CB8AC3E}">
        <p14:creationId xmlns:p14="http://schemas.microsoft.com/office/powerpoint/2010/main" val="56543263"/>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9436" y="339657"/>
            <a:ext cx="8363938" cy="56784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390627" y="1085851"/>
            <a:ext cx="8366320" cy="1541960"/>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4"/>
          <p:cNvSpPr>
            <a:spLocks noGrp="1"/>
          </p:cNvSpPr>
          <p:nvPr>
            <p:ph type="ftr" sz="quarter" idx="3"/>
          </p:nvPr>
        </p:nvSpPr>
        <p:spPr>
          <a:xfrm>
            <a:off x="2343760" y="4804703"/>
            <a:ext cx="4418954" cy="205383"/>
          </a:xfrm>
          <a:prstGeom prst="rect">
            <a:avLst/>
          </a:prstGeom>
        </p:spPr>
        <p:txBody>
          <a:bodyPr vert="horz" lIns="68589" tIns="34295" rIns="68589" bIns="34295" rtlCol="0" anchor="ctr"/>
          <a:lstStyle>
            <a:lvl1pPr algn="ctr">
              <a:defRPr sz="900">
                <a:solidFill>
                  <a:schemeClr val="tx1"/>
                </a:solidFill>
              </a:defRPr>
            </a:lvl1pPr>
          </a:lstStyle>
          <a:p>
            <a:endParaRPr lang="en-GB" dirty="0"/>
          </a:p>
        </p:txBody>
      </p:sp>
      <p:sp>
        <p:nvSpPr>
          <p:cNvPr id="8" name="Slide Number Placeholder 5"/>
          <p:cNvSpPr>
            <a:spLocks noGrp="1"/>
          </p:cNvSpPr>
          <p:nvPr>
            <p:ph type="sldNum" sz="quarter" idx="4"/>
          </p:nvPr>
        </p:nvSpPr>
        <p:spPr>
          <a:xfrm>
            <a:off x="7152756" y="4804703"/>
            <a:ext cx="1600617" cy="205383"/>
          </a:xfrm>
          <a:prstGeom prst="rect">
            <a:avLst/>
          </a:prstGeom>
        </p:spPr>
        <p:txBody>
          <a:bodyPr vert="horz" lIns="68589" tIns="34295" rIns="68589" bIns="34295" rtlCol="0" anchor="ctr"/>
          <a:lstStyle>
            <a:lvl1pPr algn="r">
              <a:defRPr sz="900">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3804032445"/>
      </p:ext>
    </p:extLst>
  </p:cSld>
  <p:clrMap bg1="dk1" tx1="lt1" bg2="dk2" tx2="lt2" accent1="accent1" accent2="accent2" accent3="accent3" accent4="accent4" accent5="accent5" accent6="accent6" hlink="hlink" folHlink="folHlink"/>
  <p:sldLayoutIdLst>
    <p:sldLayoutId id="2147484069" r:id="rId1"/>
    <p:sldLayoutId id="2147484070" r:id="rId2"/>
    <p:sldLayoutId id="2147484072" r:id="rId3"/>
    <p:sldLayoutId id="2147484075" r:id="rId4"/>
    <p:sldLayoutId id="2147484078" r:id="rId5"/>
    <p:sldLayoutId id="2147484079" r:id="rId6"/>
    <p:sldLayoutId id="2147484080" r:id="rId7"/>
    <p:sldLayoutId id="2147484081" r:id="rId8"/>
  </p:sldLayoutIdLst>
  <p:transition>
    <p:fade/>
  </p:transition>
  <p:timing>
    <p:tnLst>
      <p:par>
        <p:cTn id="1" dur="indefinite" restart="never" nodeType="tmRoot"/>
      </p:par>
    </p:tnLst>
  </p:timing>
  <p:hf hdr="0"/>
  <p:txStyles>
    <p:titleStyle>
      <a:lvl1pPr algn="l" defTabSz="685864" rtl="0" eaLnBrk="1" latinLnBrk="0" hangingPunct="1">
        <a:lnSpc>
          <a:spcPct val="90000"/>
        </a:lnSpc>
        <a:spcBef>
          <a:spcPct val="0"/>
        </a:spcBef>
        <a:buNone/>
        <a:defRPr lang="en-US" sz="4100" b="0" kern="1200" cap="none" spc="-75" baseline="0" dirty="0" smtClean="0">
          <a:ln w="3175">
            <a:noFill/>
          </a:ln>
          <a:solidFill>
            <a:schemeClr val="tx2"/>
          </a:solidFill>
          <a:effectLst/>
          <a:latin typeface="+mj-lt"/>
          <a:ea typeface="+mn-ea"/>
          <a:cs typeface="Arial" charset="0"/>
        </a:defRPr>
      </a:lvl1pPr>
    </p:titleStyle>
    <p:bodyStyle>
      <a:lvl1pPr marL="254828" marR="0" indent="-254828" algn="l" defTabSz="685864" rtl="0" eaLnBrk="1" fontAlgn="auto" latinLnBrk="0" hangingPunct="1">
        <a:lnSpc>
          <a:spcPct val="90000"/>
        </a:lnSpc>
        <a:spcBef>
          <a:spcPct val="20000"/>
        </a:spcBef>
        <a:spcAft>
          <a:spcPts val="0"/>
        </a:spcAft>
        <a:buClrTx/>
        <a:buSzPct val="90000"/>
        <a:buFont typeface="Arial" pitchFamily="34" charset="0"/>
        <a:buChar char="•"/>
        <a:tabLst/>
        <a:defRPr sz="2700" kern="1200" spc="-53" baseline="0">
          <a:solidFill>
            <a:schemeClr val="tx2"/>
          </a:solidFill>
          <a:latin typeface="+mj-lt"/>
          <a:ea typeface="+mn-ea"/>
          <a:cs typeface="+mn-cs"/>
        </a:defRPr>
      </a:lvl1pPr>
      <a:lvl2pPr marL="429873"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2"/>
          </a:solidFill>
          <a:latin typeface="+mn-lt"/>
          <a:ea typeface="+mn-ea"/>
          <a:cs typeface="+mn-cs"/>
        </a:defRPr>
      </a:lvl2pPr>
      <a:lvl3pPr marL="598965"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598965" algn="l"/>
        </a:tabLst>
        <a:defRPr sz="1800" kern="1200" spc="0" baseline="0">
          <a:solidFill>
            <a:schemeClr val="tx2"/>
          </a:solidFill>
          <a:latin typeface="+mn-lt"/>
          <a:ea typeface="+mn-ea"/>
          <a:cs typeface="+mn-cs"/>
        </a:defRPr>
      </a:lvl3pPr>
      <a:lvl4pPr marL="772819" marR="0" indent="-173854"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2"/>
          </a:solidFill>
          <a:latin typeface="+mn-lt"/>
          <a:ea typeface="+mn-ea"/>
          <a:cs typeface="+mn-cs"/>
        </a:defRPr>
      </a:lvl4pPr>
      <a:lvl5pPr marL="941910"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941910" algn="l"/>
        </a:tabLst>
        <a:defRPr sz="1500" kern="1200" spc="0" baseline="0">
          <a:solidFill>
            <a:schemeClr val="tx2"/>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hyperlink" Target="https://github.com/dimitriv/Ziria" TargetMode="Externa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s://github.com/dimitriv/Ziria" TargetMode="External"/><Relationship Id="rId2" Type="http://schemas.openxmlformats.org/officeDocument/2006/relationships/hyperlink" Target="http://research.microsoft.com/en-us/projects/ziria/"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809" y="1732925"/>
            <a:ext cx="8011755" cy="1218795"/>
          </a:xfrm>
        </p:spPr>
        <p:txBody>
          <a:bodyPr/>
          <a:lstStyle/>
          <a:p>
            <a:pPr algn="ctr"/>
            <a:r>
              <a:rPr lang="en-GB" sz="4400" b="1" dirty="0" smtClean="0"/>
              <a:t>Ziria: Wireless Programming </a:t>
            </a:r>
            <a:br>
              <a:rPr lang="en-GB" sz="4400" b="1" dirty="0" smtClean="0"/>
            </a:br>
            <a:r>
              <a:rPr lang="en-GB" sz="4400" b="1" dirty="0" smtClean="0"/>
              <a:t>for Hardware Dummies</a:t>
            </a:r>
            <a:endParaRPr lang="en-GB" sz="4400" dirty="0"/>
          </a:p>
        </p:txBody>
      </p:sp>
      <p:sp>
        <p:nvSpPr>
          <p:cNvPr id="7" name="Text Placeholder 2"/>
          <p:cNvSpPr txBox="1">
            <a:spLocks/>
          </p:cNvSpPr>
          <p:nvPr/>
        </p:nvSpPr>
        <p:spPr>
          <a:xfrm>
            <a:off x="829787" y="3533771"/>
            <a:ext cx="7543800" cy="1421266"/>
          </a:xfrm>
          <a:prstGeom prst="rect">
            <a:avLst/>
          </a:prstGeom>
        </p:spPr>
        <p:txBody>
          <a:bodyPr vert="horz" lIns="0" tIns="0" rIns="0" bIns="0" rtlCol="0">
            <a:noAutofit/>
          </a:bodyPr>
          <a:lstStyle>
            <a:lvl1pPr marL="0" marR="0" indent="0" algn="l" defTabSz="685864" rtl="0" eaLnBrk="1" fontAlgn="auto" latinLnBrk="0" hangingPunct="1">
              <a:lnSpc>
                <a:spcPct val="90000"/>
              </a:lnSpc>
              <a:spcBef>
                <a:spcPts val="0"/>
              </a:spcBef>
              <a:spcAft>
                <a:spcPts val="0"/>
              </a:spcAft>
              <a:buClrTx/>
              <a:buSzPct val="90000"/>
              <a:buFont typeface="Arial" pitchFamily="34" charset="0"/>
              <a:buNone/>
              <a:tabLst/>
              <a:defRPr sz="2700" kern="1200" spc="-53" baseline="0">
                <a:solidFill>
                  <a:schemeClr val="tx1"/>
                </a:solidFill>
                <a:latin typeface="+mj-lt"/>
                <a:ea typeface="+mn-ea"/>
                <a:cs typeface="+mn-cs"/>
              </a:defRPr>
            </a:lvl1pPr>
            <a:lvl2pPr marL="429873"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2"/>
                </a:solidFill>
                <a:latin typeface="+mn-lt"/>
                <a:ea typeface="+mn-ea"/>
                <a:cs typeface="+mn-cs"/>
              </a:defRPr>
            </a:lvl2pPr>
            <a:lvl3pPr marL="598965"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598965" algn="l"/>
              </a:tabLst>
              <a:defRPr sz="1800" kern="1200" spc="0" baseline="0">
                <a:solidFill>
                  <a:schemeClr val="tx2"/>
                </a:solidFill>
                <a:latin typeface="+mn-lt"/>
                <a:ea typeface="+mn-ea"/>
                <a:cs typeface="+mn-cs"/>
              </a:defRPr>
            </a:lvl3pPr>
            <a:lvl4pPr marL="772819" marR="0" indent="-173854"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2"/>
                </a:solidFill>
                <a:latin typeface="+mn-lt"/>
                <a:ea typeface="+mn-ea"/>
                <a:cs typeface="+mn-cs"/>
              </a:defRPr>
            </a:lvl4pPr>
            <a:lvl5pPr marL="941910"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941910" algn="l"/>
              </a:tabLst>
              <a:defRPr sz="1500" kern="1200" spc="0" baseline="0">
                <a:solidFill>
                  <a:schemeClr val="tx2"/>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indent="-175046" algn="ctr"/>
            <a:r>
              <a:rPr lang="en-US" sz="2200" dirty="0" smtClean="0"/>
              <a:t> </a:t>
            </a:r>
          </a:p>
          <a:p>
            <a:pPr indent="-175046" algn="r"/>
            <a:r>
              <a:rPr lang="en-US" sz="2000" dirty="0" smtClean="0"/>
              <a:t>Gordon Stewart (Princeton), Mahanth Gowda (UIUC), </a:t>
            </a:r>
          </a:p>
          <a:p>
            <a:pPr indent="-175046" algn="r"/>
            <a:r>
              <a:rPr lang="en-US" sz="2000" dirty="0" smtClean="0"/>
              <a:t>Geoff Mainland (Drexel), Cristina Luengo (UPC), Anton Ekblad (Chalmers)</a:t>
            </a:r>
          </a:p>
          <a:p>
            <a:pPr indent="-175046" algn="r"/>
            <a:r>
              <a:rPr lang="en-GB" sz="2000" dirty="0" err="1"/>
              <a:t>Božidar</a:t>
            </a:r>
            <a:r>
              <a:rPr lang="en-GB" sz="2000" dirty="0"/>
              <a:t> Radunović </a:t>
            </a:r>
            <a:r>
              <a:rPr lang="en-US" sz="2000" dirty="0" smtClean="0"/>
              <a:t>(MSR), Dimitrios Vytiniotis (MSR)</a:t>
            </a:r>
            <a:endParaRPr lang="en-GB" sz="2000" b="1" dirty="0"/>
          </a:p>
        </p:txBody>
      </p:sp>
    </p:spTree>
    <p:extLst>
      <p:ext uri="{BB962C8B-B14F-4D97-AF65-F5344CB8AC3E}">
        <p14:creationId xmlns:p14="http://schemas.microsoft.com/office/powerpoint/2010/main" val="2417266197"/>
      </p:ext>
    </p:extLst>
  </p:cSld>
  <p:clrMapOvr>
    <a:masterClrMapping/>
  </p:clrMapOvr>
  <mc:AlternateContent xmlns:mc="http://schemas.openxmlformats.org/markup-compatibility/2006" xmlns:p14="http://schemas.microsoft.com/office/powerpoint/2010/main">
    <mc:Choice Requires="p14">
      <p:transition spd="slow" p14:dur="3400" advTm="9410">
        <p14:reveal/>
      </p:transition>
    </mc:Choice>
    <mc:Fallback xmlns="">
      <p:transition spd="slow" advTm="941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How do we execute </a:t>
            </a:r>
            <a:r>
              <a:rPr lang="en-US" dirty="0" err="1" smtClean="0"/>
              <a:t>WiFi</a:t>
            </a:r>
            <a:r>
              <a:rPr lang="en-US" dirty="0" smtClean="0"/>
              <a:t> RX on CPU?</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10</a:t>
            </a:fld>
            <a:endParaRPr lang="en-GB" dirty="0"/>
          </a:p>
        </p:txBody>
      </p:sp>
      <p:grpSp>
        <p:nvGrpSpPr>
          <p:cNvPr id="10" name="Group 9"/>
          <p:cNvGrpSpPr/>
          <p:nvPr/>
        </p:nvGrpSpPr>
        <p:grpSpPr>
          <a:xfrm>
            <a:off x="546093" y="1052944"/>
            <a:ext cx="7875129" cy="3842285"/>
            <a:chOff x="546093" y="1052944"/>
            <a:chExt cx="7875129" cy="3842285"/>
          </a:xfrm>
        </p:grpSpPr>
        <p:grpSp>
          <p:nvGrpSpPr>
            <p:cNvPr id="102" name="Group 101"/>
            <p:cNvGrpSpPr/>
            <p:nvPr/>
          </p:nvGrpSpPr>
          <p:grpSpPr>
            <a:xfrm>
              <a:off x="549188" y="1274319"/>
              <a:ext cx="1178756" cy="1207837"/>
              <a:chOff x="2103395" y="2865530"/>
              <a:chExt cx="1201782" cy="1326243"/>
            </a:xfrm>
          </p:grpSpPr>
          <p:sp>
            <p:nvSpPr>
              <p:cNvPr id="124" name="Rectangle 123"/>
              <p:cNvSpPr/>
              <p:nvPr/>
            </p:nvSpPr>
            <p:spPr>
              <a:xfrm>
                <a:off x="2103395" y="3067050"/>
                <a:ext cx="1201782"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err="1" smtClean="0">
                    <a:solidFill>
                      <a:schemeClr val="tx1"/>
                    </a:solidFill>
                  </a:rPr>
                  <a:t>removeDC</a:t>
                </a:r>
                <a:endParaRPr lang="en-GB" i="1" dirty="0">
                  <a:solidFill>
                    <a:schemeClr val="tx1"/>
                  </a:solidFill>
                </a:endParaRPr>
              </a:p>
            </p:txBody>
          </p:sp>
          <p:cxnSp>
            <p:nvCxnSpPr>
              <p:cNvPr id="125" name="Straight Arrow Connector 124"/>
              <p:cNvCxnSpPr>
                <a:endCxn id="124" idx="0"/>
              </p:cNvCxnSpPr>
              <p:nvPr/>
            </p:nvCxnSpPr>
            <p:spPr>
              <a:xfrm>
                <a:off x="2701131" y="2865530"/>
                <a:ext cx="3155" cy="20152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a:off x="2704286" y="3775710"/>
                <a:ext cx="0" cy="416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03" name="Rectangle 102"/>
            <p:cNvSpPr/>
            <p:nvPr/>
          </p:nvSpPr>
          <p:spPr>
            <a:xfrm>
              <a:off x="546093" y="2482156"/>
              <a:ext cx="117875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tx1"/>
                  </a:solidFill>
                </a:rPr>
                <a:t>D</a:t>
              </a:r>
              <a:r>
                <a:rPr lang="en-GB" i="1" dirty="0" smtClean="0">
                  <a:solidFill>
                    <a:schemeClr val="tx1"/>
                  </a:solidFill>
                </a:rPr>
                <a:t>etect</a:t>
              </a:r>
              <a:br>
                <a:rPr lang="en-GB" i="1" dirty="0" smtClean="0">
                  <a:solidFill>
                    <a:schemeClr val="tx1"/>
                  </a:solidFill>
                </a:rPr>
              </a:br>
              <a:r>
                <a:rPr lang="en-GB" i="1" dirty="0" smtClean="0">
                  <a:solidFill>
                    <a:schemeClr val="tx1"/>
                  </a:solidFill>
                </a:rPr>
                <a:t>Carrier</a:t>
              </a:r>
              <a:endParaRPr lang="en-GB" i="1" dirty="0">
                <a:solidFill>
                  <a:schemeClr val="tx1"/>
                </a:solidFill>
              </a:endParaRPr>
            </a:p>
          </p:txBody>
        </p:sp>
        <p:sp>
          <p:nvSpPr>
            <p:cNvPr id="104" name="Rectangle 103"/>
            <p:cNvSpPr/>
            <p:nvPr/>
          </p:nvSpPr>
          <p:spPr>
            <a:xfrm>
              <a:off x="2599199" y="2482156"/>
              <a:ext cx="1268445"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tx1"/>
                  </a:solidFill>
                </a:rPr>
                <a:t>C</a:t>
              </a:r>
              <a:r>
                <a:rPr lang="en-GB" i="1" dirty="0" smtClean="0">
                  <a:solidFill>
                    <a:schemeClr val="tx1"/>
                  </a:solidFill>
                </a:rPr>
                <a:t>hannel</a:t>
              </a:r>
              <a:br>
                <a:rPr lang="en-GB" i="1" dirty="0" smtClean="0">
                  <a:solidFill>
                    <a:schemeClr val="tx1"/>
                  </a:solidFill>
                </a:rPr>
              </a:br>
              <a:r>
                <a:rPr lang="en-GB" i="1" dirty="0" smtClean="0">
                  <a:solidFill>
                    <a:schemeClr val="tx1"/>
                  </a:solidFill>
                </a:rPr>
                <a:t>Estimation</a:t>
              </a:r>
              <a:endParaRPr lang="en-GB" i="1" dirty="0">
                <a:solidFill>
                  <a:schemeClr val="tx1"/>
                </a:solidFill>
              </a:endParaRPr>
            </a:p>
          </p:txBody>
        </p:sp>
        <p:cxnSp>
          <p:nvCxnSpPr>
            <p:cNvPr id="105" name="Straight Arrow Connector 104"/>
            <p:cNvCxnSpPr/>
            <p:nvPr/>
          </p:nvCxnSpPr>
          <p:spPr>
            <a:xfrm flipV="1">
              <a:off x="1724849" y="2804851"/>
              <a:ext cx="874350" cy="4342"/>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06" name="Rectangle 105"/>
            <p:cNvSpPr/>
            <p:nvPr/>
          </p:nvSpPr>
          <p:spPr>
            <a:xfrm>
              <a:off x="5106716" y="2482156"/>
              <a:ext cx="1092816" cy="645391"/>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Invert</a:t>
              </a:r>
              <a:br>
                <a:rPr lang="en-GB" i="1" dirty="0" smtClean="0">
                  <a:solidFill>
                    <a:schemeClr val="tx1"/>
                  </a:solidFill>
                </a:rPr>
              </a:br>
              <a:r>
                <a:rPr lang="en-GB" i="1" dirty="0" smtClean="0">
                  <a:solidFill>
                    <a:schemeClr val="tx1"/>
                  </a:solidFill>
                </a:rPr>
                <a:t>Channel</a:t>
              </a:r>
              <a:endParaRPr lang="en-GB" i="1" dirty="0">
                <a:solidFill>
                  <a:schemeClr val="tx1"/>
                </a:solidFill>
              </a:endParaRPr>
            </a:p>
          </p:txBody>
        </p:sp>
        <p:cxnSp>
          <p:nvCxnSpPr>
            <p:cNvPr id="107" name="Straight Arrow Connector 106"/>
            <p:cNvCxnSpPr/>
            <p:nvPr/>
          </p:nvCxnSpPr>
          <p:spPr>
            <a:xfrm>
              <a:off x="3867644" y="2804851"/>
              <a:ext cx="1224227"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1837660" y="2313427"/>
              <a:ext cx="648728" cy="476507"/>
            </a:xfrm>
            <a:prstGeom prst="rect">
              <a:avLst/>
            </a:prstGeom>
            <a:noFill/>
          </p:spPr>
          <p:txBody>
            <a:bodyPr wrap="none" rtlCol="0">
              <a:spAutoFit/>
            </a:bodyPr>
            <a:lstStyle/>
            <a:p>
              <a:pPr algn="ctr"/>
              <a:r>
                <a:rPr lang="en-GB" sz="1400" dirty="0" smtClean="0"/>
                <a:t>Packet</a:t>
              </a:r>
              <a:br>
                <a:rPr lang="en-GB" sz="1400" dirty="0" smtClean="0"/>
              </a:br>
              <a:r>
                <a:rPr lang="en-GB" sz="1400" dirty="0" smtClean="0"/>
                <a:t>start</a:t>
              </a:r>
              <a:endParaRPr lang="en-GB" sz="1400" dirty="0"/>
            </a:p>
          </p:txBody>
        </p:sp>
        <p:sp>
          <p:nvSpPr>
            <p:cNvPr id="109" name="TextBox 108"/>
            <p:cNvSpPr txBox="1"/>
            <p:nvPr/>
          </p:nvSpPr>
          <p:spPr>
            <a:xfrm>
              <a:off x="4031457" y="2328343"/>
              <a:ext cx="877163" cy="523220"/>
            </a:xfrm>
            <a:prstGeom prst="rect">
              <a:avLst/>
            </a:prstGeom>
            <a:noFill/>
          </p:spPr>
          <p:txBody>
            <a:bodyPr wrap="none" rtlCol="0">
              <a:spAutoFit/>
            </a:bodyPr>
            <a:lstStyle/>
            <a:p>
              <a:pPr algn="ctr"/>
              <a:r>
                <a:rPr lang="en-GB" sz="1400" dirty="0" smtClean="0"/>
                <a:t>Channel </a:t>
              </a:r>
              <a:br>
                <a:rPr lang="en-GB" sz="1400" dirty="0" smtClean="0"/>
              </a:br>
              <a:r>
                <a:rPr lang="en-GB" sz="1400" dirty="0" smtClean="0"/>
                <a:t>info</a:t>
              </a:r>
              <a:endParaRPr lang="en-GB" sz="1400" dirty="0"/>
            </a:p>
          </p:txBody>
        </p:sp>
        <p:sp>
          <p:nvSpPr>
            <p:cNvPr id="110" name="Rectangle 109"/>
            <p:cNvSpPr/>
            <p:nvPr/>
          </p:nvSpPr>
          <p:spPr>
            <a:xfrm>
              <a:off x="5091870" y="3450242"/>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Header</a:t>
              </a:r>
              <a:endParaRPr lang="en-GB" i="1" dirty="0">
                <a:solidFill>
                  <a:schemeClr val="tx1"/>
                </a:solidFill>
              </a:endParaRPr>
            </a:p>
          </p:txBody>
        </p:sp>
        <p:sp>
          <p:nvSpPr>
            <p:cNvPr id="112" name="Rectangle 111"/>
            <p:cNvSpPr/>
            <p:nvPr/>
          </p:nvSpPr>
          <p:spPr>
            <a:xfrm>
              <a:off x="7263092" y="3450242"/>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Packet</a:t>
              </a:r>
              <a:endParaRPr lang="en-GB" i="1" dirty="0">
                <a:solidFill>
                  <a:schemeClr val="tx1"/>
                </a:solidFill>
              </a:endParaRPr>
            </a:p>
          </p:txBody>
        </p:sp>
        <p:sp>
          <p:nvSpPr>
            <p:cNvPr id="113" name="TextBox 112"/>
            <p:cNvSpPr txBox="1"/>
            <p:nvPr/>
          </p:nvSpPr>
          <p:spPr>
            <a:xfrm>
              <a:off x="6384898" y="3288260"/>
              <a:ext cx="696281" cy="523220"/>
            </a:xfrm>
            <a:prstGeom prst="rect">
              <a:avLst/>
            </a:prstGeom>
            <a:noFill/>
          </p:spPr>
          <p:txBody>
            <a:bodyPr wrap="none" rtlCol="0">
              <a:spAutoFit/>
            </a:bodyPr>
            <a:lstStyle/>
            <a:p>
              <a:pPr algn="ctr"/>
              <a:r>
                <a:rPr lang="en-GB" sz="1400" dirty="0" smtClean="0"/>
                <a:t>Packet</a:t>
              </a:r>
              <a:br>
                <a:rPr lang="en-GB" sz="1400" dirty="0" smtClean="0"/>
              </a:br>
              <a:r>
                <a:rPr lang="en-GB" sz="1400" dirty="0" smtClean="0"/>
                <a:t>info</a:t>
              </a:r>
              <a:endParaRPr lang="en-GB" sz="1400" dirty="0"/>
            </a:p>
          </p:txBody>
        </p:sp>
        <p:cxnSp>
          <p:nvCxnSpPr>
            <p:cNvPr id="114" name="Straight Arrow Connector 113"/>
            <p:cNvCxnSpPr/>
            <p:nvPr/>
          </p:nvCxnSpPr>
          <p:spPr>
            <a:xfrm>
              <a:off x="6199532" y="3772938"/>
              <a:ext cx="1048714"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flipH="1">
              <a:off x="5632831" y="3151944"/>
              <a:ext cx="5447" cy="2739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endCxn id="112" idx="0"/>
            </p:cNvCxnSpPr>
            <p:nvPr/>
          </p:nvCxnSpPr>
          <p:spPr>
            <a:xfrm>
              <a:off x="5632831" y="3250049"/>
              <a:ext cx="2176669" cy="200193"/>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34"/>
            <p:cNvCxnSpPr>
              <a:endCxn id="106" idx="0"/>
            </p:cNvCxnSpPr>
            <p:nvPr/>
          </p:nvCxnSpPr>
          <p:spPr>
            <a:xfrm>
              <a:off x="1135471" y="2260437"/>
              <a:ext cx="4517653" cy="221719"/>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a:off x="3220066" y="2260437"/>
              <a:ext cx="822" cy="22171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34"/>
            <p:cNvCxnSpPr>
              <a:stCxn id="112" idx="2"/>
            </p:cNvCxnSpPr>
            <p:nvPr/>
          </p:nvCxnSpPr>
          <p:spPr>
            <a:xfrm>
              <a:off x="7809500" y="4095633"/>
              <a:ext cx="8945" cy="57599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34"/>
            <p:cNvCxnSpPr/>
            <p:nvPr/>
          </p:nvCxnSpPr>
          <p:spPr>
            <a:xfrm>
              <a:off x="5690128" y="4095480"/>
              <a:ext cx="2128317" cy="409101"/>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77813" y="1052944"/>
              <a:ext cx="915315" cy="215444"/>
            </a:xfrm>
            <a:prstGeom prst="rect">
              <a:avLst/>
            </a:prstGeom>
            <a:noFill/>
          </p:spPr>
          <p:txBody>
            <a:bodyPr wrap="none" lIns="0" tIns="0" rIns="0" bIns="0" rtlCol="0">
              <a:spAutoFit/>
            </a:bodyPr>
            <a:lstStyle/>
            <a:p>
              <a:r>
                <a:rPr lang="en-GB" dirty="0" smtClean="0">
                  <a:gradFill>
                    <a:gsLst>
                      <a:gs pos="2917">
                        <a:schemeClr val="tx1"/>
                      </a:gs>
                      <a:gs pos="30000">
                        <a:schemeClr val="tx1"/>
                      </a:gs>
                    </a:gsLst>
                    <a:lin ang="5400000" scaled="0"/>
                  </a:gradFill>
                </a:rPr>
                <a:t>Radio input</a:t>
              </a:r>
            </a:p>
          </p:txBody>
        </p:sp>
        <p:sp>
          <p:nvSpPr>
            <p:cNvPr id="127" name="TextBox 126"/>
            <p:cNvSpPr txBox="1"/>
            <p:nvPr/>
          </p:nvSpPr>
          <p:spPr>
            <a:xfrm>
              <a:off x="7206722" y="4679785"/>
              <a:ext cx="1214500" cy="215444"/>
            </a:xfrm>
            <a:prstGeom prst="rect">
              <a:avLst/>
            </a:prstGeom>
            <a:noFill/>
          </p:spPr>
          <p:txBody>
            <a:bodyPr wrap="none" lIns="0" tIns="0" rIns="0" bIns="0" rtlCol="0">
              <a:spAutoFit/>
            </a:bodyPr>
            <a:lstStyle/>
            <a:p>
              <a:r>
                <a:rPr lang="en-GB" dirty="0" smtClean="0">
                  <a:gradFill>
                    <a:gsLst>
                      <a:gs pos="2917">
                        <a:schemeClr val="tx1"/>
                      </a:gs>
                      <a:gs pos="30000">
                        <a:schemeClr val="tx1"/>
                      </a:gs>
                    </a:gsLst>
                    <a:lin ang="5400000" scaled="0"/>
                  </a:gradFill>
                </a:rPr>
                <a:t>Output to MAC</a:t>
              </a:r>
            </a:p>
          </p:txBody>
        </p:sp>
      </p:grpSp>
    </p:spTree>
    <p:extLst>
      <p:ext uri="{BB962C8B-B14F-4D97-AF65-F5344CB8AC3E}">
        <p14:creationId xmlns:p14="http://schemas.microsoft.com/office/powerpoint/2010/main" val="203354255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Limited code reusability</a:t>
            </a:r>
            <a:endParaRPr lang="en-GB" dirty="0"/>
          </a:p>
        </p:txBody>
      </p:sp>
      <p:sp>
        <p:nvSpPr>
          <p:cNvPr id="5" name="Text Placeholder 4"/>
          <p:cNvSpPr>
            <a:spLocks noGrp="1"/>
          </p:cNvSpPr>
          <p:nvPr>
            <p:ph type="body" sz="quarter" idx="10"/>
          </p:nvPr>
        </p:nvSpPr>
        <p:spPr>
          <a:xfrm>
            <a:off x="389436" y="1085849"/>
            <a:ext cx="4824590" cy="2917722"/>
          </a:xfrm>
        </p:spPr>
        <p:txBody>
          <a:bodyPr/>
          <a:lstStyle/>
          <a:p>
            <a:r>
              <a:rPr lang="en-GB" dirty="0" smtClean="0"/>
              <a:t>Implicit assumptions on control flow:</a:t>
            </a:r>
          </a:p>
          <a:p>
            <a:pPr lvl="1"/>
            <a:r>
              <a:rPr lang="en-GB" dirty="0" err="1" smtClean="0"/>
              <a:t>Sora</a:t>
            </a:r>
            <a:r>
              <a:rPr lang="en-GB" dirty="0" smtClean="0"/>
              <a:t>: control encoded in state</a:t>
            </a:r>
          </a:p>
          <a:p>
            <a:pPr lvl="1"/>
            <a:r>
              <a:rPr lang="en-GB" dirty="0" err="1" smtClean="0"/>
              <a:t>GnuRadio</a:t>
            </a:r>
            <a:r>
              <a:rPr lang="en-GB" dirty="0" smtClean="0"/>
              <a:t>: control encoded </a:t>
            </a:r>
            <a:br>
              <a:rPr lang="en-GB" dirty="0" smtClean="0"/>
            </a:br>
            <a:r>
              <a:rPr lang="en-GB" dirty="0" smtClean="0"/>
              <a:t>in data stream</a:t>
            </a:r>
          </a:p>
          <a:p>
            <a:pPr lvl="1"/>
            <a:r>
              <a:rPr lang="en-GB" dirty="0" smtClean="0"/>
              <a:t>Can vary across components</a:t>
            </a:r>
          </a:p>
          <a:p>
            <a:r>
              <a:rPr lang="en-GB" dirty="0" smtClean="0"/>
              <a:t>Unclear data and control flow separation:</a:t>
            </a:r>
          </a:p>
        </p:txBody>
      </p:sp>
      <p:sp>
        <p:nvSpPr>
          <p:cNvPr id="4" name="Slide Number Placeholder 3"/>
          <p:cNvSpPr>
            <a:spLocks noGrp="1"/>
          </p:cNvSpPr>
          <p:nvPr>
            <p:ph type="sldNum" sz="quarter" idx="13"/>
          </p:nvPr>
        </p:nvSpPr>
        <p:spPr/>
        <p:txBody>
          <a:bodyPr/>
          <a:lstStyle/>
          <a:p>
            <a:fld id="{460E0C55-3319-4B31-9C74-CC15EF4AFB06}" type="slidenum">
              <a:rPr lang="en-GB" smtClean="0"/>
              <a:t>11</a:t>
            </a:fld>
            <a:endParaRPr lang="en-GB" dirty="0"/>
          </a:p>
        </p:txBody>
      </p:sp>
      <p:sp>
        <p:nvSpPr>
          <p:cNvPr id="8" name="TextBox 7"/>
          <p:cNvSpPr txBox="1"/>
          <p:nvPr/>
        </p:nvSpPr>
        <p:spPr>
          <a:xfrm>
            <a:off x="5635384" y="1175657"/>
            <a:ext cx="3034744" cy="3693319"/>
          </a:xfrm>
          <a:prstGeom prst="rect">
            <a:avLst/>
          </a:prstGeom>
          <a:noFill/>
          <a:ln>
            <a:solidFill>
              <a:schemeClr val="tx1"/>
            </a:solidFill>
          </a:ln>
        </p:spPr>
        <p:txBody>
          <a:bodyPr wrap="square" lIns="0" tIns="0" rIns="0" bIns="0" rtlCol="0">
            <a:spAutoFit/>
          </a:bodyPr>
          <a:lstStyle/>
          <a:p>
            <a:r>
              <a:rPr lang="en-GB" sz="1000" dirty="0">
                <a:gradFill>
                  <a:gsLst>
                    <a:gs pos="2917">
                      <a:schemeClr val="tx1"/>
                    </a:gs>
                    <a:gs pos="30000">
                      <a:schemeClr val="tx1"/>
                    </a:gs>
                  </a:gsLst>
                  <a:lin ang="5400000" scaled="0"/>
                </a:gradFill>
              </a:rPr>
              <a:t>void Reset()</a:t>
            </a:r>
          </a:p>
          <a:p>
            <a:r>
              <a:rPr lang="en-GB" sz="1000" dirty="0">
                <a:gradFill>
                  <a:gsLst>
                    <a:gs pos="2917">
                      <a:schemeClr val="tx1"/>
                    </a:gs>
                    <a:gs pos="30000">
                      <a:schemeClr val="tx1"/>
                    </a:gs>
                  </a:gsLst>
                  <a:lin ang="5400000" scaled="0"/>
                </a:gradFill>
              </a:rPr>
              <a:t>    {</a:t>
            </a:r>
          </a:p>
          <a:p>
            <a:r>
              <a:rPr lang="en-GB" sz="1000" dirty="0">
                <a:gradFill>
                  <a:gsLst>
                    <a:gs pos="2917">
                      <a:schemeClr val="tx1"/>
                    </a:gs>
                    <a:gs pos="30000">
                      <a:schemeClr val="tx1"/>
                    </a:gs>
                  </a:gsLst>
                  <a:lin ang="5400000" scaled="0"/>
                </a:gradFill>
              </a:rPr>
              <a:t>        Next0()-&gt;Reset();</a:t>
            </a:r>
          </a:p>
          <a:p>
            <a:r>
              <a:rPr lang="en-GB" sz="1000" dirty="0">
                <a:gradFill>
                  <a:gsLst>
                    <a:gs pos="2917">
                      <a:schemeClr val="tx1"/>
                    </a:gs>
                    <a:gs pos="30000">
                      <a:schemeClr val="tx1"/>
                    </a:gs>
                  </a:gsLst>
                  <a:lin ang="5400000" scaled="0"/>
                </a:gradFill>
              </a:rPr>
              <a:t>        // No need to reset all path, just reset the path we used in this frame</a:t>
            </a:r>
          </a:p>
          <a:p>
            <a:r>
              <a:rPr lang="en-GB" sz="1000" dirty="0">
                <a:gradFill>
                  <a:gsLst>
                    <a:gs pos="2917">
                      <a:schemeClr val="tx1"/>
                    </a:gs>
                    <a:gs pos="30000">
                      <a:schemeClr val="tx1"/>
                    </a:gs>
                  </a:gsLst>
                  <a:lin ang="5400000" scaled="0"/>
                </a:gradFill>
              </a:rPr>
              <a:t>	switch (</a:t>
            </a:r>
            <a:r>
              <a:rPr lang="en-GB" sz="1000" dirty="0" err="1">
                <a:gradFill>
                  <a:gsLst>
                    <a:gs pos="2917">
                      <a:schemeClr val="tx1"/>
                    </a:gs>
                    <a:gs pos="30000">
                      <a:schemeClr val="tx1"/>
                    </a:gs>
                  </a:gsLst>
                  <a:lin ang="5400000" scaled="0"/>
                </a:gradFill>
              </a:rPr>
              <a:t>data_rate_kbps</a:t>
            </a:r>
            <a:r>
              <a:rPr lang="en-GB" sz="1000" dirty="0">
                <a:gradFill>
                  <a:gsLst>
                    <a:gs pos="2917">
                      <a:schemeClr val="tx1"/>
                    </a:gs>
                    <a:gs pos="30000">
                      <a:schemeClr val="tx1"/>
                    </a:gs>
                  </a:gsLst>
                  <a:lin ang="5400000" scaled="0"/>
                </a:gradFill>
              </a:rPr>
              <a:t>) {</a:t>
            </a:r>
          </a:p>
          <a:p>
            <a:r>
              <a:rPr lang="en-GB" sz="1000" dirty="0">
                <a:gradFill>
                  <a:gsLst>
                    <a:gs pos="2917">
                      <a:schemeClr val="tx1"/>
                    </a:gs>
                    <a:gs pos="30000">
                      <a:schemeClr val="tx1"/>
                    </a:gs>
                  </a:gsLst>
                  <a:lin ang="5400000" scaled="0"/>
                </a:gradFill>
              </a:rPr>
              <a:t>	case 6000:</a:t>
            </a:r>
          </a:p>
          <a:p>
            <a:r>
              <a:rPr lang="en-GB" sz="1000" dirty="0">
                <a:gradFill>
                  <a:gsLst>
                    <a:gs pos="2917">
                      <a:schemeClr val="tx1"/>
                    </a:gs>
                    <a:gs pos="30000">
                      <a:schemeClr val="tx1"/>
                    </a:gs>
                  </a:gsLst>
                  <a:lin ang="5400000" scaled="0"/>
                </a:gradFill>
              </a:rPr>
              <a:t>	case 9000:</a:t>
            </a:r>
          </a:p>
          <a:p>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	Next1</a:t>
            </a:r>
            <a:r>
              <a:rPr lang="en-GB" sz="1000" dirty="0">
                <a:gradFill>
                  <a:gsLst>
                    <a:gs pos="2917">
                      <a:schemeClr val="tx1"/>
                    </a:gs>
                    <a:gs pos="30000">
                      <a:schemeClr val="tx1"/>
                    </a:gs>
                  </a:gsLst>
                  <a:lin ang="5400000" scaled="0"/>
                </a:gradFill>
              </a:rPr>
              <a:t>()-&gt;Reset();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break</a:t>
            </a:r>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12000: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18000:</a:t>
            </a:r>
          </a:p>
          <a:p>
            <a:r>
              <a:rPr lang="en-GB" sz="1000" dirty="0">
                <a:gradFill>
                  <a:gsLst>
                    <a:gs pos="2917">
                      <a:schemeClr val="tx1"/>
                    </a:gs>
                    <a:gs pos="30000">
                      <a:schemeClr val="tx1"/>
                    </a:gs>
                  </a:gsLst>
                  <a:lin ang="5400000" scaled="0"/>
                </a:gradFill>
              </a:rPr>
              <a:t>		Next2()-&gt;Reset();</a:t>
            </a:r>
          </a:p>
          <a:p>
            <a:r>
              <a:rPr lang="en-GB" sz="1000" dirty="0">
                <a:gradFill>
                  <a:gsLst>
                    <a:gs pos="2917">
                      <a:schemeClr val="tx1"/>
                    </a:gs>
                    <a:gs pos="30000">
                      <a:schemeClr val="tx1"/>
                    </a:gs>
                  </a:gsLst>
                  <a:lin ang="5400000" scaled="0"/>
                </a:gradFill>
              </a:rPr>
              <a:t>		break;</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24000: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36000: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Next3</a:t>
            </a:r>
            <a:r>
              <a:rPr lang="en-GB" sz="1000" dirty="0">
                <a:gradFill>
                  <a:gsLst>
                    <a:gs pos="2917">
                      <a:schemeClr val="tx1"/>
                    </a:gs>
                    <a:gs pos="30000">
                      <a:schemeClr val="tx1"/>
                    </a:gs>
                  </a:gsLst>
                  <a:lin ang="5400000" scaled="0"/>
                </a:gradFill>
              </a:rPr>
              <a:t>()-&gt;Reset();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break</a:t>
            </a:r>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48000: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54000: </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Next4</a:t>
            </a:r>
            <a:r>
              <a:rPr lang="en-GB" sz="1000" dirty="0">
                <a:gradFill>
                  <a:gsLst>
                    <a:gs pos="2917">
                      <a:schemeClr val="tx1"/>
                    </a:gs>
                    <a:gs pos="30000">
                      <a:schemeClr val="tx1"/>
                    </a:gs>
                  </a:gsLst>
                  <a:lin ang="5400000" scaled="0"/>
                </a:gradFill>
              </a:rPr>
              <a:t>()-&gt;Reset();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break</a:t>
            </a:r>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a:t>
            </a:r>
            <a:endParaRPr lang="en-GB" sz="1000" dirty="0">
              <a:gradFill>
                <a:gsLst>
                  <a:gs pos="2917">
                    <a:schemeClr val="tx1"/>
                  </a:gs>
                  <a:gs pos="30000">
                    <a:schemeClr val="tx1"/>
                  </a:gs>
                </a:gsLst>
                <a:lin ang="5400000" scaled="0"/>
              </a:gradFill>
            </a:endParaRPr>
          </a:p>
          <a:p>
            <a:r>
              <a:rPr lang="en-GB" sz="1000" dirty="0">
                <a:gradFill>
                  <a:gsLst>
                    <a:gs pos="2917">
                      <a:schemeClr val="tx1"/>
                    </a:gs>
                    <a:gs pos="30000">
                      <a:schemeClr val="tx1"/>
                    </a:gs>
                  </a:gsLst>
                  <a:lin ang="5400000" scaled="0"/>
                </a:gradFill>
              </a:rPr>
              <a:t>    }</a:t>
            </a:r>
          </a:p>
        </p:txBody>
      </p:sp>
      <p:grpSp>
        <p:nvGrpSpPr>
          <p:cNvPr id="34" name="Group 33"/>
          <p:cNvGrpSpPr/>
          <p:nvPr/>
        </p:nvGrpSpPr>
        <p:grpSpPr>
          <a:xfrm>
            <a:off x="508000" y="2380342"/>
            <a:ext cx="7685317" cy="2482496"/>
            <a:chOff x="508000" y="2380342"/>
            <a:chExt cx="7685317" cy="2482496"/>
          </a:xfrm>
        </p:grpSpPr>
        <p:cxnSp>
          <p:nvCxnSpPr>
            <p:cNvPr id="10" name="Straight Arrow Connector 9"/>
            <p:cNvCxnSpPr>
              <a:stCxn id="13" idx="3"/>
              <a:endCxn id="26" idx="2"/>
            </p:cNvCxnSpPr>
            <p:nvPr/>
          </p:nvCxnSpPr>
          <p:spPr>
            <a:xfrm flipV="1">
              <a:off x="5457372" y="2474686"/>
              <a:ext cx="1291772" cy="1957265"/>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3" idx="3"/>
              <a:endCxn id="27" idx="2"/>
            </p:cNvCxnSpPr>
            <p:nvPr/>
          </p:nvCxnSpPr>
          <p:spPr>
            <a:xfrm flipV="1">
              <a:off x="5457372" y="3091542"/>
              <a:ext cx="1357088" cy="1340409"/>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08000" y="4001064"/>
              <a:ext cx="4949372" cy="861774"/>
            </a:xfrm>
            <a:prstGeom prst="rect">
              <a:avLst/>
            </a:prstGeom>
            <a:noFill/>
          </p:spPr>
          <p:txBody>
            <a:bodyPr wrap="square" lIns="0" tIns="0" rIns="0" bIns="0" rtlCol="0">
              <a:spAutoFit/>
            </a:bodyPr>
            <a:lstStyle/>
            <a:p>
              <a:r>
                <a:rPr lang="en-US" sz="2400" dirty="0" smtClean="0">
                  <a:solidFill>
                    <a:srgbClr val="FF0000"/>
                  </a:solidFill>
                </a:rPr>
                <a:t>Resetting whoever* is downstream</a:t>
              </a:r>
            </a:p>
            <a:p>
              <a:pPr algn="ctr"/>
              <a:r>
                <a:rPr lang="en-US" sz="1600" dirty="0" smtClean="0">
                  <a:solidFill>
                    <a:srgbClr val="FF0000"/>
                  </a:solidFill>
                </a:rPr>
                <a:t>*we don’t know who that is when we write this component </a:t>
              </a:r>
              <a:r>
                <a:rPr lang="en-US" sz="1600" dirty="0" smtClean="0">
                  <a:solidFill>
                    <a:srgbClr val="FF0000"/>
                  </a:solidFill>
                  <a:sym typeface="Wingdings" panose="05000000000000000000" pitchFamily="2" charset="2"/>
                </a:rPr>
                <a:t></a:t>
              </a:r>
              <a:endParaRPr lang="en-GB" sz="1600" dirty="0" err="1" smtClean="0">
                <a:solidFill>
                  <a:srgbClr val="FF0000"/>
                </a:solidFill>
              </a:endParaRPr>
            </a:p>
          </p:txBody>
        </p:sp>
        <p:cxnSp>
          <p:nvCxnSpPr>
            <p:cNvPr id="16" name="Straight Arrow Connector 15"/>
            <p:cNvCxnSpPr>
              <a:stCxn id="13" idx="3"/>
              <a:endCxn id="28" idx="2"/>
            </p:cNvCxnSpPr>
            <p:nvPr/>
          </p:nvCxnSpPr>
          <p:spPr>
            <a:xfrm flipV="1">
              <a:off x="5457372" y="3686629"/>
              <a:ext cx="1328058" cy="745322"/>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3" idx="3"/>
              <a:endCxn id="29" idx="2"/>
            </p:cNvCxnSpPr>
            <p:nvPr/>
          </p:nvCxnSpPr>
          <p:spPr>
            <a:xfrm flipV="1">
              <a:off x="5457372" y="4310743"/>
              <a:ext cx="1270004" cy="121208"/>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bwMode="auto">
            <a:xfrm>
              <a:off x="6749144" y="2380342"/>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7" name="Oval 26"/>
            <p:cNvSpPr/>
            <p:nvPr/>
          </p:nvSpPr>
          <p:spPr bwMode="auto">
            <a:xfrm>
              <a:off x="6814460" y="2997198"/>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8" name="Oval 27"/>
            <p:cNvSpPr/>
            <p:nvPr/>
          </p:nvSpPr>
          <p:spPr bwMode="auto">
            <a:xfrm>
              <a:off x="6785430" y="3592285"/>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9" name="Oval 28"/>
            <p:cNvSpPr/>
            <p:nvPr/>
          </p:nvSpPr>
          <p:spPr bwMode="auto">
            <a:xfrm>
              <a:off x="6727376" y="4216399"/>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grpSp>
    </p:spTree>
    <p:extLst>
      <p:ext uri="{BB962C8B-B14F-4D97-AF65-F5344CB8AC3E}">
        <p14:creationId xmlns:p14="http://schemas.microsoft.com/office/powerpoint/2010/main" val="38791632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state</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12</a:t>
            </a:fld>
            <a:endParaRPr lang="en-GB" dirty="0"/>
          </a:p>
        </p:txBody>
      </p:sp>
      <p:sp>
        <p:nvSpPr>
          <p:cNvPr id="5" name="TextBox 4"/>
          <p:cNvSpPr txBox="1"/>
          <p:nvPr/>
        </p:nvSpPr>
        <p:spPr>
          <a:xfrm>
            <a:off x="508000" y="1175657"/>
            <a:ext cx="3759200" cy="2769989"/>
          </a:xfrm>
          <a:prstGeom prst="rect">
            <a:avLst/>
          </a:prstGeom>
          <a:noFill/>
          <a:ln>
            <a:solidFill>
              <a:schemeClr val="tx1"/>
            </a:solidFill>
          </a:ln>
        </p:spPr>
        <p:txBody>
          <a:bodyPr wrap="square" lIns="0" tIns="0" rIns="0" bIns="0" rtlCol="0">
            <a:spAutoFit/>
          </a:bodyPr>
          <a:lstStyle/>
          <a:p>
            <a:r>
              <a:rPr lang="en-GB" sz="1000" dirty="0">
                <a:gradFill>
                  <a:gsLst>
                    <a:gs pos="2917">
                      <a:schemeClr val="tx1"/>
                    </a:gs>
                    <a:gs pos="30000">
                      <a:schemeClr val="tx1"/>
                    </a:gs>
                  </a:gsLst>
                  <a:lin ang="5400000" scaled="0"/>
                </a:gradFill>
              </a:rPr>
              <a:t>static inline</a:t>
            </a:r>
          </a:p>
          <a:p>
            <a:r>
              <a:rPr lang="en-GB" sz="1000" dirty="0">
                <a:gradFill>
                  <a:gsLst>
                    <a:gs pos="2917">
                      <a:schemeClr val="tx1"/>
                    </a:gs>
                    <a:gs pos="30000">
                      <a:schemeClr val="tx1"/>
                    </a:gs>
                  </a:gsLst>
                  <a:lin ang="5400000" scaled="0"/>
                </a:gradFill>
              </a:rPr>
              <a:t>void CreateDemodGraph11a_40M (</a:t>
            </a:r>
            <a:r>
              <a:rPr lang="en-GB" sz="1000" dirty="0" err="1">
                <a:gradFill>
                  <a:gsLst>
                    <a:gs pos="2917">
                      <a:schemeClr val="tx1"/>
                    </a:gs>
                    <a:gs pos="30000">
                      <a:schemeClr val="tx1"/>
                    </a:gs>
                  </a:gsLst>
                  <a:lin ang="5400000" scaled="0"/>
                </a:gradFill>
              </a:rPr>
              <a:t>ISource</a:t>
            </a:r>
            <a:r>
              <a:rPr lang="en-GB" sz="1000" dirty="0">
                <a:gradFill>
                  <a:gsLst>
                    <a:gs pos="2917">
                      <a:schemeClr val="tx1"/>
                    </a:gs>
                    <a:gs pos="30000">
                      <a:schemeClr val="tx1"/>
                    </a:gs>
                  </a:gsLst>
                  <a:lin ang="5400000" scaled="0"/>
                </a:gradFill>
              </a:rPr>
              <a:t>*&amp; </a:t>
            </a:r>
            <a:r>
              <a:rPr lang="en-GB" sz="1000" dirty="0" err="1">
                <a:gradFill>
                  <a:gsLst>
                    <a:gs pos="2917">
                      <a:schemeClr val="tx1"/>
                    </a:gs>
                    <a:gs pos="30000">
                      <a:schemeClr val="tx1"/>
                    </a:gs>
                  </a:gsLst>
                  <a:lin ang="5400000" scaled="0"/>
                </a:gradFill>
              </a:rPr>
              <a:t>srcAll</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ISource</a:t>
            </a:r>
            <a:r>
              <a:rPr lang="en-GB" sz="1000" dirty="0">
                <a:gradFill>
                  <a:gsLst>
                    <a:gs pos="2917">
                      <a:schemeClr val="tx1"/>
                    </a:gs>
                    <a:gs pos="30000">
                      <a:schemeClr val="tx1"/>
                    </a:gs>
                  </a:gsLst>
                  <a:lin ang="5400000" scaled="0"/>
                </a:gradFill>
              </a:rPr>
              <a:t>*&amp; </a:t>
            </a:r>
            <a:r>
              <a:rPr lang="en-GB" sz="1000" dirty="0" err="1">
                <a:gradFill>
                  <a:gsLst>
                    <a:gs pos="2917">
                      <a:schemeClr val="tx1"/>
                    </a:gs>
                    <a:gs pos="30000">
                      <a:schemeClr val="tx1"/>
                    </a:gs>
                  </a:gsLst>
                  <a:lin ang="5400000" scaled="0"/>
                </a:gradFill>
              </a:rPr>
              <a:t>srcViterbi</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ISource</a:t>
            </a:r>
            <a:r>
              <a:rPr lang="en-GB" sz="1000" dirty="0">
                <a:gradFill>
                  <a:gsLst>
                    <a:gs pos="2917">
                      <a:schemeClr val="tx1"/>
                    </a:gs>
                    <a:gs pos="30000">
                      <a:schemeClr val="tx1"/>
                    </a:gs>
                  </a:gsLst>
                  <a:lin ang="5400000" scaled="0"/>
                </a:gradFill>
              </a:rPr>
              <a:t>*&amp; </a:t>
            </a:r>
            <a:r>
              <a:rPr lang="en-GB" sz="1000" dirty="0" err="1">
                <a:gradFill>
                  <a:gsLst>
                    <a:gs pos="2917">
                      <a:schemeClr val="tx1"/>
                    </a:gs>
                    <a:gs pos="30000">
                      <a:schemeClr val="tx1"/>
                    </a:gs>
                  </a:gsLst>
                  <a:lin ang="5400000" scaled="0"/>
                </a:gradFill>
              </a:rPr>
              <a:t>srcCarrierSense</a:t>
            </a:r>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a:t>
            </a:r>
          </a:p>
          <a:p>
            <a:r>
              <a:rPr lang="en-GB" sz="1000" dirty="0" smtClean="0">
                <a:solidFill>
                  <a:schemeClr val="accent2"/>
                </a:solidFill>
              </a:rPr>
              <a:t>CREATE_BRICK_SINK  </a:t>
            </a:r>
            <a:r>
              <a:rPr lang="en-GB" sz="1000" dirty="0">
                <a:gradFill>
                  <a:gsLst>
                    <a:gs pos="2917">
                      <a:schemeClr val="tx1"/>
                    </a:gs>
                    <a:gs pos="30000">
                      <a:schemeClr val="tx1"/>
                    </a:gs>
                  </a:gsLst>
                  <a:lin ang="5400000" scaled="0"/>
                </a:gradFill>
              </a:rPr>
              <a:t>(drop, </a:t>
            </a:r>
            <a:r>
              <a:rPr lang="en-GB" sz="1000" dirty="0" err="1">
                <a:gradFill>
                  <a:gsLst>
                    <a:gs pos="2917">
                      <a:schemeClr val="tx1"/>
                    </a:gs>
                    <a:gs pos="30000">
                      <a:schemeClr val="tx1"/>
                    </a:gs>
                  </a:gsLst>
                  <a:lin ang="5400000" scaled="0"/>
                </a:gradFill>
              </a:rPr>
              <a:t>TDropAny</a:t>
            </a:r>
            <a:r>
              <a:rPr lang="en-GB" sz="1000" dirty="0">
                <a:gradFill>
                  <a:gsLst>
                    <a:gs pos="2917">
                      <a:schemeClr val="tx1"/>
                    </a:gs>
                    <a:gs pos="30000">
                      <a:schemeClr val="tx1"/>
                    </a:gs>
                  </a:gsLst>
                  <a:lin ang="5400000" scaled="0"/>
                </a:gradFill>
              </a:rPr>
              <a:t>,    BB11aDemodCtx );</a:t>
            </a:r>
          </a:p>
          <a:p>
            <a:r>
              <a:rPr lang="en-GB" sz="1000" dirty="0" smtClean="0">
                <a:solidFill>
                  <a:schemeClr val="accent2"/>
                </a:solidFill>
              </a:rPr>
              <a:t>CREATE_BRICK_SINK </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fsink</a:t>
            </a:r>
            <a:r>
              <a:rPr lang="en-GB" sz="1000" dirty="0">
                <a:gradFill>
                  <a:gsLst>
                    <a:gs pos="2917">
                      <a:schemeClr val="tx1"/>
                    </a:gs>
                    <a:gs pos="30000">
                      <a:schemeClr val="tx1"/>
                    </a:gs>
                  </a:gsLst>
                  <a:lin ang="5400000" scaled="0"/>
                </a:gradFill>
              </a:rPr>
              <a:t>, TBB11aFrameSink, BB11aDemodCtx </a:t>
            </a:r>
            <a:r>
              <a:rPr lang="en-GB" sz="1000" dirty="0" smtClean="0">
                <a:gradFill>
                  <a:gsLst>
                    <a:gs pos="2917">
                      <a:schemeClr val="tx1"/>
                    </a:gs>
                    <a:gs pos="30000">
                      <a:schemeClr val="tx1"/>
                    </a:gs>
                  </a:gsLst>
                  <a:lin ang="5400000" scaled="0"/>
                </a:gradFill>
              </a:rPr>
              <a:t>);</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desc</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T11aDesc, BB11aDemodCtx</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fsink</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a:t>
            </a:r>
            <a:r>
              <a:rPr lang="en-GB" sz="1000" dirty="0" err="1" smtClean="0">
                <a:gradFill>
                  <a:gsLst>
                    <a:gs pos="2917">
                      <a:schemeClr val="tx1"/>
                    </a:gs>
                    <a:gs pos="30000">
                      <a:schemeClr val="tx1"/>
                    </a:gs>
                  </a:gsLst>
                  <a:lin ang="5400000" scaled="0"/>
                </a:gradFill>
              </a:rPr>
              <a:t>typedef</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T11aViterbi &lt;5000*8, 48, 256&gt; T11aViterbiComm;</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smtClean="0">
                <a:gradFill>
                  <a:gsLst>
                    <a:gs pos="2917">
                      <a:schemeClr val="tx1"/>
                    </a:gs>
                    <a:gs pos="30000">
                      <a:schemeClr val="tx1"/>
                    </a:gs>
                  </a:gsLst>
                  <a:lin ang="5400000" scaled="0"/>
                </a:gradFill>
              </a:rPr>
              <a:t>viterbi,T11aViterbiComm</a:t>
            </a:r>
            <a:r>
              <a:rPr lang="en-GB" sz="1000" dirty="0">
                <a:gradFill>
                  <a:gsLst>
                    <a:gs pos="2917">
                      <a:schemeClr val="tx1"/>
                    </a:gs>
                    <a:gs pos="30000">
                      <a:schemeClr val="tx1"/>
                    </a:gs>
                  </a:gsLst>
                  <a:lin ang="5400000" scaled="0"/>
                </a:gradFill>
              </a:rPr>
              <a:t>::Filter,	BB11aDemodCtx, </a:t>
            </a:r>
            <a:r>
              <a:rPr lang="en-GB" sz="1000" dirty="0" err="1">
                <a:gradFill>
                  <a:gsLst>
                    <a:gs pos="2917">
                      <a:schemeClr val="tx1"/>
                    </a:gs>
                    <a:gs pos="30000">
                      <a:schemeClr val="tx1"/>
                    </a:gs>
                  </a:gsLst>
                  <a:lin ang="5400000" scaled="0"/>
                </a:gradFill>
              </a:rPr>
              <a:t>desc</a:t>
            </a:r>
            <a:r>
              <a:rPr lang="en-GB" sz="1000" dirty="0">
                <a:gradFill>
                  <a:gsLst>
                    <a:gs pos="2917">
                      <a:schemeClr val="tx1"/>
                    </a:gs>
                    <a:gs pos="30000">
                      <a:schemeClr val="tx1"/>
                    </a:gs>
                  </a:gsLst>
                  <a:lin ang="5400000" scaled="0"/>
                </a:gradFill>
              </a:rPr>
              <a:t> );	</a:t>
            </a:r>
          </a:p>
          <a:p>
            <a:r>
              <a:rPr lang="en-GB" sz="1000" dirty="0" smtClean="0">
                <a:solidFill>
                  <a:schemeClr val="accent2"/>
                </a:solidFill>
              </a:rPr>
              <a:t>CREATE_BRICK_FILTER </a:t>
            </a:r>
            <a:r>
              <a:rPr lang="en-GB" sz="1000" dirty="0">
                <a:gradFill>
                  <a:gsLst>
                    <a:gs pos="2917">
                      <a:schemeClr val="tx1"/>
                    </a:gs>
                    <a:gs pos="30000">
                      <a:schemeClr val="tx1"/>
                    </a:gs>
                  </a:gsLst>
                  <a:lin ang="5400000" scaled="0"/>
                </a:gradFill>
              </a:rPr>
              <a:t>(vit0, </a:t>
            </a:r>
            <a:r>
              <a:rPr lang="en-GB" sz="1000" dirty="0" err="1">
                <a:gradFill>
                  <a:gsLst>
                    <a:gs pos="2917">
                      <a:schemeClr val="tx1"/>
                    </a:gs>
                    <a:gs pos="30000">
                      <a:schemeClr val="tx1"/>
                    </a:gs>
                  </a:gsLst>
                  <a:lin ang="5400000" scaled="0"/>
                </a:gradFill>
              </a:rPr>
              <a:t>TThreadSeparator</a:t>
            </a:r>
            <a:r>
              <a:rPr lang="en-GB" sz="1000" dirty="0">
                <a:gradFill>
                  <a:gsLst>
                    <a:gs pos="2917">
                      <a:schemeClr val="tx1"/>
                    </a:gs>
                    <a:gs pos="30000">
                      <a:schemeClr val="tx1"/>
                    </a:gs>
                  </a:gsLst>
                  <a:lin ang="5400000" scaled="0"/>
                </a:gradFill>
              </a:rPr>
              <a:t>&lt;&gt;::</a:t>
            </a:r>
            <a:r>
              <a:rPr lang="en-GB" sz="1000" dirty="0" smtClean="0">
                <a:gradFill>
                  <a:gsLst>
                    <a:gs pos="2917">
                      <a:schemeClr val="tx1"/>
                    </a:gs>
                    <a:gs pos="30000">
                      <a:schemeClr val="tx1"/>
                    </a:gs>
                  </a:gsLst>
                  <a:lin ang="5400000" scaled="0"/>
                </a:gradFill>
              </a:rPr>
              <a:t>Filter, BB11aDemodCtx</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viterbi</a:t>
            </a:r>
            <a:r>
              <a:rPr lang="en-GB" sz="1000" dirty="0">
                <a:gradFill>
                  <a:gsLst>
                    <a:gs pos="2917">
                      <a:schemeClr val="tx1"/>
                    </a:gs>
                    <a:gs pos="30000">
                      <a:schemeClr val="tx1"/>
                    </a:gs>
                  </a:gsLst>
                  <a:lin ang="5400000" scaled="0"/>
                </a:gradFill>
              </a:rPr>
              <a:t>);</a:t>
            </a:r>
          </a:p>
          <a:p>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6M</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(di6, </a:t>
            </a:r>
            <a:r>
              <a:rPr lang="en-GB" sz="1000" dirty="0" smtClean="0">
                <a:gradFill>
                  <a:gsLst>
                    <a:gs pos="2917">
                      <a:schemeClr val="tx1"/>
                    </a:gs>
                    <a:gs pos="30000">
                      <a:schemeClr val="tx1"/>
                    </a:gs>
                  </a:gsLst>
                  <a:lin ang="5400000" scaled="0"/>
                </a:gradFill>
              </a:rPr>
              <a:t>T11aDeinterleaveBPSK, BB11aDemodCtx</a:t>
            </a:r>
            <a:r>
              <a:rPr lang="en-GB" sz="1000" dirty="0">
                <a:gradFill>
                  <a:gsLst>
                    <a:gs pos="2917">
                      <a:schemeClr val="tx1"/>
                    </a:gs>
                    <a:gs pos="30000">
                      <a:schemeClr val="tx1"/>
                    </a:gs>
                  </a:gsLst>
                  <a:lin ang="5400000" scaled="0"/>
                </a:gradFill>
              </a:rPr>
              <a:t>, vit0 );	</a:t>
            </a:r>
          </a:p>
          <a:p>
            <a:r>
              <a:rPr lang="en-GB" sz="1000" dirty="0" smtClean="0">
                <a:solidFill>
                  <a:schemeClr val="accent2"/>
                </a:solidFill>
              </a:rPr>
              <a:t>CREATE_BRICK_FILTER </a:t>
            </a:r>
            <a:r>
              <a:rPr lang="en-GB" sz="1000" dirty="0">
                <a:gradFill>
                  <a:gsLst>
                    <a:gs pos="2917">
                      <a:schemeClr val="tx1"/>
                    </a:gs>
                    <a:gs pos="30000">
                      <a:schemeClr val="tx1"/>
                    </a:gs>
                  </a:gsLst>
                  <a:lin ang="5400000" scaled="0"/>
                </a:gradFill>
              </a:rPr>
              <a:t>(dm6, </a:t>
            </a:r>
            <a:r>
              <a:rPr lang="en-GB" sz="1000" dirty="0" smtClean="0">
                <a:gradFill>
                  <a:gsLst>
                    <a:gs pos="2917">
                      <a:schemeClr val="tx1"/>
                    </a:gs>
                    <a:gs pos="30000">
                      <a:schemeClr val="tx1"/>
                    </a:gs>
                  </a:gsLst>
                  <a:lin ang="5400000" scaled="0"/>
                </a:gradFill>
              </a:rPr>
              <a:t>T11aDemapBPSK</a:t>
            </a:r>
            <a:r>
              <a:rPr lang="en-GB" sz="1000" dirty="0">
                <a:gradFill>
                  <a:gsLst>
                    <a:gs pos="2917">
                      <a:schemeClr val="tx1"/>
                    </a:gs>
                    <a:gs pos="30000">
                      <a:schemeClr val="tx1"/>
                    </a:gs>
                  </a:gsLst>
                  <a:lin ang="5400000" scaled="0"/>
                </a:gradFill>
              </a:rPr>
              <a:t>::filter,     </a:t>
            </a:r>
            <a:r>
              <a:rPr lang="en-GB" sz="1000" dirty="0" smtClean="0">
                <a:gradFill>
                  <a:gsLst>
                    <a:gs pos="2917">
                      <a:schemeClr val="tx1"/>
                    </a:gs>
                    <a:gs pos="30000">
                      <a:schemeClr val="tx1"/>
                    </a:gs>
                  </a:gsLst>
                  <a:lin ang="5400000" scaled="0"/>
                </a:gradFill>
              </a:rPr>
              <a:t> BB11aDemodCtx</a:t>
            </a:r>
            <a:r>
              <a:rPr lang="en-GB" sz="1000" dirty="0">
                <a:gradFill>
                  <a:gsLst>
                    <a:gs pos="2917">
                      <a:schemeClr val="tx1"/>
                    </a:gs>
                    <a:gs pos="30000">
                      <a:schemeClr val="tx1"/>
                    </a:gs>
                  </a:gsLst>
                  <a:lin ang="5400000" scaled="0"/>
                </a:gradFill>
              </a:rPr>
              <a:t>, di6 );</a:t>
            </a:r>
          </a:p>
          <a:p>
            <a:r>
              <a:rPr lang="en-US" sz="1000" dirty="0" smtClean="0">
                <a:gradFill>
                  <a:gsLst>
                    <a:gs pos="2917">
                      <a:schemeClr val="tx1"/>
                    </a:gs>
                    <a:gs pos="30000">
                      <a:schemeClr val="tx1"/>
                    </a:gs>
                  </a:gsLst>
                  <a:lin ang="5400000" scaled="0"/>
                </a:gradFill>
              </a:rPr>
              <a:t>… </a:t>
            </a:r>
            <a:endParaRPr lang="en-GB" sz="1000" dirty="0">
              <a:gradFill>
                <a:gsLst>
                  <a:gs pos="2917">
                    <a:schemeClr val="tx1"/>
                  </a:gs>
                  <a:gs pos="30000">
                    <a:schemeClr val="tx1"/>
                  </a:gs>
                </a:gsLst>
                <a:lin ang="5400000" scaled="0"/>
              </a:gradFill>
            </a:endParaRPr>
          </a:p>
        </p:txBody>
      </p:sp>
      <p:sp>
        <p:nvSpPr>
          <p:cNvPr id="6" name="TextBox 5"/>
          <p:cNvSpPr txBox="1"/>
          <p:nvPr/>
        </p:nvSpPr>
        <p:spPr>
          <a:xfrm>
            <a:off x="4412344" y="1175657"/>
            <a:ext cx="4223656" cy="3077766"/>
          </a:xfrm>
          <a:prstGeom prst="rect">
            <a:avLst/>
          </a:prstGeom>
          <a:noFill/>
          <a:ln>
            <a:solidFill>
              <a:schemeClr val="tx1"/>
            </a:solidFill>
          </a:ln>
        </p:spPr>
        <p:txBody>
          <a:bodyPr wrap="square" lIns="0" tIns="0" rIns="0" bIns="0" rtlCol="0">
            <a:spAutoFit/>
          </a:bodyPr>
          <a:lstStyle/>
          <a:p>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	</a:t>
            </a:r>
          </a:p>
          <a:p>
            <a:r>
              <a:rPr lang="en-GB" sz="1000" dirty="0" smtClean="0">
                <a:solidFill>
                  <a:schemeClr val="accent2"/>
                </a:solidFill>
              </a:rPr>
              <a:t>CREATE_BRICK_SINK  </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plcp</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T11aPLCPParser</a:t>
            </a:r>
            <a:r>
              <a:rPr lang="en-GB" sz="1000" dirty="0">
                <a:gradFill>
                  <a:gsLst>
                    <a:gs pos="2917">
                      <a:schemeClr val="tx1"/>
                    </a:gs>
                    <a:gs pos="30000">
                      <a:schemeClr val="tx1"/>
                    </a:gs>
                  </a:gsLst>
                  <a:lin ang="5400000" scaled="0"/>
                </a:gradFill>
              </a:rPr>
              <a:t>, BB11aDemodCtx );</a:t>
            </a:r>
          </a:p>
          <a:p>
            <a:r>
              <a:rPr lang="en-GB" sz="1000" dirty="0" smtClean="0">
                <a:solidFill>
                  <a:schemeClr val="accent2"/>
                </a:solidFill>
              </a:rPr>
              <a:t>CREATE_BRICK_FILTER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sviterbik</a:t>
            </a:r>
            <a:r>
              <a:rPr lang="en-GB" sz="1000" dirty="0">
                <a:gradFill>
                  <a:gsLst>
                    <a:gs pos="2917">
                      <a:schemeClr val="tx1"/>
                    </a:gs>
                    <a:gs pos="30000">
                      <a:schemeClr val="tx1"/>
                    </a:gs>
                  </a:gsLst>
                  <a:lin ang="5400000" scaled="0"/>
                </a:gradFill>
              </a:rPr>
              <a:t>, T11aViterbiSig, BB11aDemodCtx, </a:t>
            </a:r>
            <a:r>
              <a:rPr lang="en-GB" sz="1000" dirty="0" err="1">
                <a:gradFill>
                  <a:gsLst>
                    <a:gs pos="2917">
                      <a:schemeClr val="tx1"/>
                    </a:gs>
                    <a:gs pos="30000">
                      <a:schemeClr val="tx1"/>
                    </a:gs>
                  </a:gsLst>
                  <a:lin ang="5400000" scaled="0"/>
                </a:gradFill>
              </a:rPr>
              <a:t>plcp</a:t>
            </a:r>
            <a:r>
              <a:rPr lang="en-GB" sz="1000" dirty="0">
                <a:gradFill>
                  <a:gsLst>
                    <a:gs pos="2917">
                      <a:schemeClr val="tx1"/>
                    </a:gs>
                    <a:gs pos="30000">
                      <a:schemeClr val="tx1"/>
                    </a:gs>
                  </a:gsLst>
                  <a:lin ang="5400000" scaled="0"/>
                </a:gradFill>
              </a:rPr>
              <a:t>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dibpsk</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T11aDeinterleaveBPSK, BB11aDemodCtx</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sviterbik</a:t>
            </a:r>
            <a:r>
              <a:rPr lang="en-GB" sz="1000" dirty="0">
                <a:gradFill>
                  <a:gsLst>
                    <a:gs pos="2917">
                      <a:schemeClr val="tx1"/>
                    </a:gs>
                    <a:gs pos="30000">
                      <a:schemeClr val="tx1"/>
                    </a:gs>
                  </a:gsLst>
                  <a:lin ang="5400000" scaled="0"/>
                </a:gradFill>
              </a:rPr>
              <a:t> );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dmplcp</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T11aDemapBPSK</a:t>
            </a:r>
            <a:r>
              <a:rPr lang="en-GB" sz="1000" dirty="0">
                <a:gradFill>
                  <a:gsLst>
                    <a:gs pos="2917">
                      <a:schemeClr val="tx1"/>
                    </a:gs>
                    <a:gs pos="30000">
                      <a:schemeClr val="tx1"/>
                    </a:gs>
                  </a:gsLst>
                  <a:lin ang="5400000" scaled="0"/>
                </a:gradFill>
              </a:rPr>
              <a:t>::filter, BB11aDemodCtx, </a:t>
            </a:r>
            <a:r>
              <a:rPr lang="en-GB" sz="1000" dirty="0" err="1">
                <a:gradFill>
                  <a:gsLst>
                    <a:gs pos="2917">
                      <a:schemeClr val="tx1"/>
                    </a:gs>
                    <a:gs pos="30000">
                      <a:schemeClr val="tx1"/>
                    </a:gs>
                  </a:gsLst>
                  <a:lin ang="5400000" scaled="0"/>
                </a:gradFill>
              </a:rPr>
              <a:t>dibpsk</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a:t>
            </a:r>
          </a:p>
          <a:p>
            <a:r>
              <a:rPr lang="en-GB" sz="1000" dirty="0" smtClean="0">
                <a:solidFill>
                  <a:schemeClr val="accent2"/>
                </a:solidFill>
              </a:rPr>
              <a:t>CREATE_BRICK_DEMUX5</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sigsel,TBB11aRxRateSel</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 BB11aDemodCtx,dmplcp</a:t>
            </a:r>
            <a:r>
              <a:rPr lang="en-GB" sz="1000" dirty="0">
                <a:gradFill>
                  <a:gsLst>
                    <a:gs pos="2917">
                      <a:schemeClr val="tx1"/>
                    </a:gs>
                    <a:gs pos="30000">
                      <a:schemeClr val="tx1"/>
                    </a:gs>
                  </a:gsLst>
                  <a:lin ang="5400000" scaled="0"/>
                </a:gradFill>
              </a:rPr>
              <a:t>, dm6, dm12, dm24, dm48 );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(pilot,  </a:t>
            </a:r>
            <a:r>
              <a:rPr lang="en-GB" sz="1000" dirty="0" err="1">
                <a:gradFill>
                  <a:gsLst>
                    <a:gs pos="2917">
                      <a:schemeClr val="tx1"/>
                    </a:gs>
                    <a:gs pos="30000">
                      <a:schemeClr val="tx1"/>
                    </a:gs>
                  </a:gsLst>
                  <a:lin ang="5400000" scaled="0"/>
                </a:gradFill>
              </a:rPr>
              <a:t>TPilotTrack</a:t>
            </a:r>
            <a:r>
              <a:rPr lang="en-GB" sz="1000" dirty="0">
                <a:gradFill>
                  <a:gsLst>
                    <a:gs pos="2917">
                      <a:schemeClr val="tx1"/>
                    </a:gs>
                    <a:gs pos="30000">
                      <a:schemeClr val="tx1"/>
                    </a:gs>
                  </a:gsLst>
                  <a:lin ang="5400000" scaled="0"/>
                </a:gradFill>
              </a:rPr>
              <a:t>, BB11aDemodCtx, </a:t>
            </a:r>
            <a:r>
              <a:rPr lang="en-GB" sz="1000" dirty="0" err="1">
                <a:gradFill>
                  <a:gsLst>
                    <a:gs pos="2917">
                      <a:schemeClr val="tx1"/>
                    </a:gs>
                    <a:gs pos="30000">
                      <a:schemeClr val="tx1"/>
                    </a:gs>
                  </a:gsLst>
                  <a:lin ang="5400000" scaled="0"/>
                </a:gradFill>
              </a:rPr>
              <a:t>sigsel</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a:t>
            </a:r>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pcomp</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TPhaseCompensate</a:t>
            </a:r>
            <a:r>
              <a:rPr lang="en-GB" sz="1000" dirty="0">
                <a:gradFill>
                  <a:gsLst>
                    <a:gs pos="2917">
                      <a:schemeClr val="tx1"/>
                    </a:gs>
                    <a:gs pos="30000">
                      <a:schemeClr val="tx1"/>
                    </a:gs>
                  </a:gsLst>
                  <a:lin ang="5400000" scaled="0"/>
                </a:gradFill>
              </a:rPr>
              <a:t>, BB11aDemodCtx, pilot );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chequ</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TChannelEqualization</a:t>
            </a:r>
            <a:r>
              <a:rPr lang="en-GB" sz="1000" dirty="0">
                <a:gradFill>
                  <a:gsLst>
                    <a:gs pos="2917">
                      <a:schemeClr val="tx1"/>
                    </a:gs>
                    <a:gs pos="30000">
                      <a:schemeClr val="tx1"/>
                    </a:gs>
                  </a:gsLst>
                  <a:lin ang="5400000" scaled="0"/>
                </a:gradFill>
              </a:rPr>
              <a:t>, BB11aDemodCtx, </a:t>
            </a:r>
            <a:r>
              <a:rPr lang="en-GB" sz="1000" dirty="0" err="1">
                <a:gradFill>
                  <a:gsLst>
                    <a:gs pos="2917">
                      <a:schemeClr val="tx1"/>
                    </a:gs>
                    <a:gs pos="30000">
                      <a:schemeClr val="tx1"/>
                    </a:gs>
                  </a:gsLst>
                  <a:lin ang="5400000" scaled="0"/>
                </a:gradFill>
              </a:rPr>
              <a:t>pcomp</a:t>
            </a:r>
            <a:r>
              <a:rPr lang="en-GB" sz="1000" dirty="0">
                <a:gradFill>
                  <a:gsLst>
                    <a:gs pos="2917">
                      <a:schemeClr val="tx1"/>
                    </a:gs>
                    <a:gs pos="30000">
                      <a:schemeClr val="tx1"/>
                    </a:gs>
                  </a:gsLst>
                  <a:lin ang="5400000" scaled="0"/>
                </a:gradFill>
              </a:rPr>
              <a:t> );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fft</a:t>
            </a:r>
            <a:r>
              <a:rPr lang="en-GB" sz="1000" dirty="0">
                <a:gradFill>
                  <a:gsLst>
                    <a:gs pos="2917">
                      <a:schemeClr val="tx1"/>
                    </a:gs>
                    <a:gs pos="30000">
                      <a:schemeClr val="tx1"/>
                    </a:gs>
                  </a:gsLst>
                  <a:lin ang="5400000" scaled="0"/>
                </a:gradFill>
              </a:rPr>
              <a:t>,    TFFT64, BB11aDemodCtx, </a:t>
            </a:r>
            <a:r>
              <a:rPr lang="en-GB" sz="1000" dirty="0" err="1">
                <a:gradFill>
                  <a:gsLst>
                    <a:gs pos="2917">
                      <a:schemeClr val="tx1"/>
                    </a:gs>
                    <a:gs pos="30000">
                      <a:schemeClr val="tx1"/>
                    </a:gs>
                  </a:gsLst>
                  <a:lin ang="5400000" scaled="0"/>
                </a:gradFill>
              </a:rPr>
              <a:t>chequ</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smtClean="0">
                <a:gradFill>
                  <a:gsLst>
                    <a:gs pos="2917">
                      <a:schemeClr val="tx1"/>
                    </a:gs>
                    <a:gs pos="30000">
                      <a:schemeClr val="tx1"/>
                    </a:gs>
                  </a:gsLst>
                  <a:lin ang="5400000" scaled="0"/>
                </a:gradFill>
              </a:rPr>
              <a:t>fcomp</a:t>
            </a:r>
            <a:r>
              <a:rPr lang="en-GB" sz="1000" dirty="0" smtClean="0">
                <a:gradFill>
                  <a:gsLst>
                    <a:gs pos="2917">
                      <a:schemeClr val="tx1"/>
                    </a:gs>
                    <a:gs pos="30000">
                      <a:schemeClr val="tx1"/>
                    </a:gs>
                  </a:gsLst>
                  <a:lin ang="5400000" scaled="0"/>
                </a:gradFill>
              </a:rPr>
              <a:t>, </a:t>
            </a:r>
            <a:r>
              <a:rPr lang="en-GB" sz="1000" dirty="0" err="1" smtClean="0">
                <a:gradFill>
                  <a:gsLst>
                    <a:gs pos="2917">
                      <a:schemeClr val="tx1"/>
                    </a:gs>
                    <a:gs pos="30000">
                      <a:schemeClr val="tx1"/>
                    </a:gs>
                  </a:gsLst>
                  <a:lin ang="5400000" scaled="0"/>
                </a:gradFill>
              </a:rPr>
              <a:t>TFreqCompensation</a:t>
            </a:r>
            <a:r>
              <a:rPr lang="en-GB" sz="1000" dirty="0">
                <a:gradFill>
                  <a:gsLst>
                    <a:gs pos="2917">
                      <a:schemeClr val="tx1"/>
                    </a:gs>
                    <a:gs pos="30000">
                      <a:schemeClr val="tx1"/>
                    </a:gs>
                  </a:gsLst>
                  <a:lin ang="5400000" scaled="0"/>
                </a:gradFill>
              </a:rPr>
              <a:t>, BB11aDemodCtx, </a:t>
            </a:r>
            <a:r>
              <a:rPr lang="en-GB" sz="1000" dirty="0" err="1">
                <a:gradFill>
                  <a:gsLst>
                    <a:gs pos="2917">
                      <a:schemeClr val="tx1"/>
                    </a:gs>
                    <a:gs pos="30000">
                      <a:schemeClr val="tx1"/>
                    </a:gs>
                  </a:gsLst>
                  <a:lin ang="5400000" scaled="0"/>
                </a:gradFill>
              </a:rPr>
              <a:t>fft</a:t>
            </a:r>
            <a:r>
              <a:rPr lang="en-GB" sz="1000" dirty="0">
                <a:gradFill>
                  <a:gsLst>
                    <a:gs pos="2917">
                      <a:schemeClr val="tx1"/>
                    </a:gs>
                    <a:gs pos="30000">
                      <a:schemeClr val="tx1"/>
                    </a:gs>
                  </a:gsLst>
                  <a:lin ang="5400000" scaled="0"/>
                </a:gradFill>
              </a:rPr>
              <a:t> );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r>
              <a:rPr lang="en-GB" sz="1000" dirty="0" err="1">
                <a:gradFill>
                  <a:gsLst>
                    <a:gs pos="2917">
                      <a:schemeClr val="tx1"/>
                    </a:gs>
                    <a:gs pos="30000">
                      <a:schemeClr val="tx1"/>
                    </a:gs>
                  </a:gsLst>
                  <a:lin ang="5400000" scaled="0"/>
                </a:gradFill>
              </a:rPr>
              <a:t>dsym</a:t>
            </a:r>
            <a:r>
              <a:rPr lang="en-GB" sz="1000" dirty="0">
                <a:gradFill>
                  <a:gsLst>
                    <a:gs pos="2917">
                      <a:schemeClr val="tx1"/>
                    </a:gs>
                    <a:gs pos="30000">
                      <a:schemeClr val="tx1"/>
                    </a:gs>
                  </a:gsLst>
                  <a:lin ang="5400000" scaled="0"/>
                </a:gradFill>
              </a:rPr>
              <a:t>,   T11aDataSymbol, BB11aDemodCtx, </a:t>
            </a:r>
            <a:r>
              <a:rPr lang="en-GB" sz="1000" dirty="0" err="1">
                <a:gradFill>
                  <a:gsLst>
                    <a:gs pos="2917">
                      <a:schemeClr val="tx1"/>
                    </a:gs>
                    <a:gs pos="30000">
                      <a:schemeClr val="tx1"/>
                    </a:gs>
                  </a:gsLst>
                  <a:lin ang="5400000" scaled="0"/>
                </a:gradFill>
              </a:rPr>
              <a:t>fcomp</a:t>
            </a:r>
            <a:r>
              <a:rPr lang="en-GB" sz="1000" dirty="0">
                <a:gradFill>
                  <a:gsLst>
                    <a:gs pos="2917">
                      <a:schemeClr val="tx1"/>
                    </a:gs>
                    <a:gs pos="30000">
                      <a:schemeClr val="tx1"/>
                    </a:gs>
                  </a:gsLst>
                  <a:lin ang="5400000" scaled="0"/>
                </a:gradFill>
              </a:rPr>
              <a:t> );		</a:t>
            </a:r>
          </a:p>
          <a:p>
            <a:r>
              <a:rPr lang="en-GB" sz="1000" dirty="0" smtClean="0">
                <a:solidFill>
                  <a:schemeClr val="accent2"/>
                </a:solidFill>
              </a:rPr>
              <a:t>CREATE_BRICK_FILTER</a:t>
            </a:r>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(dsym0,  </a:t>
            </a:r>
            <a:r>
              <a:rPr lang="en-GB" sz="1000" dirty="0" err="1">
                <a:gradFill>
                  <a:gsLst>
                    <a:gs pos="2917">
                      <a:schemeClr val="tx1"/>
                    </a:gs>
                    <a:gs pos="30000">
                      <a:schemeClr val="tx1"/>
                    </a:gs>
                  </a:gsLst>
                  <a:lin ang="5400000" scaled="0"/>
                </a:gradFill>
              </a:rPr>
              <a:t>TNoInline</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BB11aDemodCtx</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dsym</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a:t>
            </a:r>
            <a:endParaRPr lang="en-GB" sz="1000" dirty="0">
              <a:gradFill>
                <a:gsLst>
                  <a:gs pos="2917">
                    <a:schemeClr val="tx1"/>
                  </a:gs>
                  <a:gs pos="30000">
                    <a:schemeClr val="tx1"/>
                  </a:gs>
                </a:gsLst>
                <a:lin ang="5400000" scaled="0"/>
              </a:gradFill>
            </a:endParaRPr>
          </a:p>
        </p:txBody>
      </p:sp>
      <p:grpSp>
        <p:nvGrpSpPr>
          <p:cNvPr id="32" name="Group 31"/>
          <p:cNvGrpSpPr/>
          <p:nvPr/>
        </p:nvGrpSpPr>
        <p:grpSpPr>
          <a:xfrm>
            <a:off x="412892" y="1291771"/>
            <a:ext cx="8128000" cy="3392539"/>
            <a:chOff x="412892" y="1291771"/>
            <a:chExt cx="8128000" cy="3392539"/>
          </a:xfrm>
        </p:grpSpPr>
        <p:cxnSp>
          <p:nvCxnSpPr>
            <p:cNvPr id="21" name="Straight Arrow Connector 20"/>
            <p:cNvCxnSpPr>
              <a:stCxn id="19" idx="0"/>
            </p:cNvCxnSpPr>
            <p:nvPr/>
          </p:nvCxnSpPr>
          <p:spPr>
            <a:xfrm flipH="1" flipV="1">
              <a:off x="1146629" y="3505199"/>
              <a:ext cx="453571" cy="748224"/>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412892" y="1291771"/>
              <a:ext cx="8128000" cy="3392539"/>
              <a:chOff x="412892" y="1291771"/>
              <a:chExt cx="8128000" cy="3392539"/>
            </a:xfrm>
          </p:grpSpPr>
          <p:sp>
            <p:nvSpPr>
              <p:cNvPr id="7" name="Oval 6"/>
              <p:cNvSpPr/>
              <p:nvPr/>
            </p:nvSpPr>
            <p:spPr bwMode="auto">
              <a:xfrm>
                <a:off x="6894286" y="129177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8" name="Oval 7"/>
              <p:cNvSpPr/>
              <p:nvPr/>
            </p:nvSpPr>
            <p:spPr bwMode="auto">
              <a:xfrm>
                <a:off x="2692400" y="174897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9" name="Oval 8"/>
              <p:cNvSpPr/>
              <p:nvPr/>
            </p:nvSpPr>
            <p:spPr bwMode="auto">
              <a:xfrm>
                <a:off x="7365235" y="296817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0" name="Oval 9"/>
              <p:cNvSpPr/>
              <p:nvPr/>
            </p:nvSpPr>
            <p:spPr bwMode="auto">
              <a:xfrm>
                <a:off x="412892" y="3272970"/>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1" name="Oval 10"/>
              <p:cNvSpPr/>
              <p:nvPr/>
            </p:nvSpPr>
            <p:spPr bwMode="auto">
              <a:xfrm>
                <a:off x="7074946" y="3720431"/>
                <a:ext cx="1175657"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9" name="TextBox 18"/>
              <p:cNvSpPr txBox="1"/>
              <p:nvPr/>
            </p:nvSpPr>
            <p:spPr>
              <a:xfrm>
                <a:off x="508000" y="4253423"/>
                <a:ext cx="2184400" cy="430887"/>
              </a:xfrm>
              <a:prstGeom prst="rect">
                <a:avLst/>
              </a:prstGeom>
              <a:noFill/>
            </p:spPr>
            <p:txBody>
              <a:bodyPr wrap="square" lIns="0" tIns="0" rIns="0" bIns="0" rtlCol="0">
                <a:spAutoFit/>
              </a:bodyPr>
              <a:lstStyle/>
              <a:p>
                <a:r>
                  <a:rPr lang="en-US" sz="2800" dirty="0" smtClean="0">
                    <a:solidFill>
                      <a:srgbClr val="FF0000"/>
                    </a:solidFill>
                  </a:rPr>
                  <a:t>Shared state</a:t>
                </a:r>
                <a:endParaRPr lang="en-GB" sz="2800" dirty="0" err="1" smtClean="0">
                  <a:solidFill>
                    <a:srgbClr val="FF0000"/>
                  </a:solidFill>
                </a:endParaRPr>
              </a:p>
            </p:txBody>
          </p:sp>
          <p:cxnSp>
            <p:nvCxnSpPr>
              <p:cNvPr id="23" name="Straight Arrow Connector 22"/>
              <p:cNvCxnSpPr>
                <a:stCxn id="19" idx="0"/>
                <a:endCxn id="8" idx="4"/>
              </p:cNvCxnSpPr>
              <p:nvPr/>
            </p:nvCxnSpPr>
            <p:spPr>
              <a:xfrm flipV="1">
                <a:off x="1600200" y="1981200"/>
                <a:ext cx="1680029" cy="2272223"/>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9" idx="0"/>
              </p:cNvCxnSpPr>
              <p:nvPr/>
            </p:nvCxnSpPr>
            <p:spPr>
              <a:xfrm flipV="1">
                <a:off x="1600200" y="1524000"/>
                <a:ext cx="5619891" cy="2729423"/>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9" idx="0"/>
                <a:endCxn id="9" idx="2"/>
              </p:cNvCxnSpPr>
              <p:nvPr/>
            </p:nvCxnSpPr>
            <p:spPr>
              <a:xfrm flipV="1">
                <a:off x="1600200" y="3084286"/>
                <a:ext cx="5765035" cy="1169137"/>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9" idx="0"/>
                <a:endCxn id="11" idx="3"/>
              </p:cNvCxnSpPr>
              <p:nvPr/>
            </p:nvCxnSpPr>
            <p:spPr>
              <a:xfrm flipV="1">
                <a:off x="1600200" y="3918651"/>
                <a:ext cx="5646917" cy="334772"/>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45775548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Domain-specific optimizations (LUT)</a:t>
            </a:r>
            <a:endParaRPr lang="en-GB" dirty="0"/>
          </a:p>
        </p:txBody>
      </p:sp>
      <p:sp>
        <p:nvSpPr>
          <p:cNvPr id="3" name="Text Placeholder 2"/>
          <p:cNvSpPr>
            <a:spLocks noGrp="1"/>
          </p:cNvSpPr>
          <p:nvPr>
            <p:ph type="body" sz="quarter" idx="10"/>
          </p:nvPr>
        </p:nvSpPr>
        <p:spPr>
          <a:xfrm>
            <a:off x="1826354" y="1085849"/>
            <a:ext cx="6763320" cy="3416320"/>
          </a:xfrm>
        </p:spPr>
        <p:txBody>
          <a:bodyPr/>
          <a:lstStyle/>
          <a:p>
            <a:pPr marL="0" indent="0">
              <a:buNone/>
            </a:pPr>
            <a:r>
              <a:rPr lang="pt-BR" sz="1200" dirty="0" smtClean="0">
                <a:latin typeface="Consolas" panose="020B0609020204030204" pitchFamily="49" charset="0"/>
                <a:cs typeface="Consolas" panose="020B0609020204030204" pitchFamily="49" charset="0"/>
              </a:rPr>
              <a:t>struct </a:t>
            </a:r>
            <a:r>
              <a:rPr lang="pt-BR" sz="1200" dirty="0">
                <a:latin typeface="Consolas" panose="020B0609020204030204" pitchFamily="49" charset="0"/>
                <a:cs typeface="Consolas" panose="020B0609020204030204" pitchFamily="49" charset="0"/>
              </a:rPr>
              <a:t>_</a:t>
            </a:r>
            <a:r>
              <a:rPr lang="pt-BR" sz="1200" dirty="0" smtClean="0">
                <a:latin typeface="Consolas" panose="020B0609020204030204" pitchFamily="49" charset="0"/>
                <a:cs typeface="Consolas" panose="020B0609020204030204" pitchFamily="49" charset="0"/>
              </a:rPr>
              <a:t>init_lut {</a:t>
            </a:r>
            <a:endParaRPr lang="pt-BR" sz="1200" dirty="0">
              <a:latin typeface="Consolas" panose="020B0609020204030204" pitchFamily="49" charset="0"/>
              <a:cs typeface="Consolas" panose="020B0609020204030204" pitchFamily="49" charset="0"/>
            </a:endParaRPr>
          </a:p>
          <a:p>
            <a:pPr marL="0" indent="0">
              <a:buNone/>
            </a:pPr>
            <a:r>
              <a:rPr lang="pt-BR" sz="1200" dirty="0">
                <a:latin typeface="Consolas" panose="020B0609020204030204" pitchFamily="49" charset="0"/>
                <a:cs typeface="Consolas" panose="020B0609020204030204" pitchFamily="49" charset="0"/>
              </a:rPr>
              <a:t>        void operator()(uchar (&amp;lut)[256][128])</a:t>
            </a:r>
          </a:p>
          <a:p>
            <a:pPr marL="0" indent="0">
              <a:buNone/>
            </a:pPr>
            <a:r>
              <a:rPr lang="pt-BR" sz="1200" dirty="0">
                <a:latin typeface="Consolas" panose="020B0609020204030204" pitchFamily="49" charset="0"/>
                <a:cs typeface="Consolas" panose="020B0609020204030204" pitchFamily="49" charset="0"/>
              </a:rPr>
              <a:t>        </a:t>
            </a:r>
            <a:r>
              <a:rPr lang="pt-BR" sz="1200" dirty="0" smtClean="0">
                <a:latin typeface="Consolas" panose="020B0609020204030204" pitchFamily="49" charset="0"/>
                <a:cs typeface="Consolas" panose="020B0609020204030204" pitchFamily="49" charset="0"/>
              </a:rPr>
              <a:t>{</a:t>
            </a:r>
            <a:r>
              <a:rPr lang="pt-BR" sz="1200" dirty="0">
                <a:latin typeface="Consolas" panose="020B0609020204030204" pitchFamily="49" charset="0"/>
                <a:cs typeface="Consolas" panose="020B0609020204030204" pitchFamily="49" charset="0"/>
              </a:rPr>
              <a:t>	    int i,j,k;</a:t>
            </a:r>
          </a:p>
          <a:p>
            <a:pPr marL="0" indent="0">
              <a:buNone/>
            </a:pPr>
            <a:r>
              <a:rPr lang="pt-BR" sz="1200" dirty="0">
                <a:latin typeface="Consolas" panose="020B0609020204030204" pitchFamily="49" charset="0"/>
                <a:cs typeface="Consolas" panose="020B0609020204030204" pitchFamily="49" charset="0"/>
              </a:rPr>
              <a:t>		    uchar x, s, o</a:t>
            </a:r>
            <a:r>
              <a:rPr lang="pt-BR" sz="1200" dirty="0" smtClean="0">
                <a:latin typeface="Consolas" panose="020B0609020204030204" pitchFamily="49" charset="0"/>
                <a:cs typeface="Consolas" panose="020B0609020204030204" pitchFamily="49" charset="0"/>
              </a:rPr>
              <a:t>;</a:t>
            </a:r>
            <a:r>
              <a:rPr lang="pt-BR" sz="1200" dirty="0">
                <a:latin typeface="Consolas" panose="020B0609020204030204" pitchFamily="49" charset="0"/>
                <a:cs typeface="Consolas" panose="020B0609020204030204" pitchFamily="49" charset="0"/>
              </a:rPr>
              <a:t>	</a:t>
            </a:r>
          </a:p>
          <a:p>
            <a:pPr marL="0" indent="0">
              <a:buNone/>
            </a:pPr>
            <a:r>
              <a:rPr lang="pt-BR" sz="1200" dirty="0">
                <a:latin typeface="Consolas" panose="020B0609020204030204" pitchFamily="49" charset="0"/>
                <a:cs typeface="Consolas" panose="020B0609020204030204" pitchFamily="49" charset="0"/>
              </a:rPr>
              <a:t>		    for ( i=0; i&lt;256; i++) {</a:t>
            </a:r>
          </a:p>
          <a:p>
            <a:pPr marL="0" indent="0">
              <a:buNone/>
            </a:pPr>
            <a:r>
              <a:rPr lang="pt-BR" sz="1200" dirty="0">
                <a:latin typeface="Consolas" panose="020B0609020204030204" pitchFamily="49" charset="0"/>
                <a:cs typeface="Consolas" panose="020B0609020204030204" pitchFamily="49" charset="0"/>
              </a:rPr>
              <a:t>			    for ( j=0; j&lt;128; j++) {</a:t>
            </a:r>
          </a:p>
          <a:p>
            <a:pPr marL="0" indent="0">
              <a:buNone/>
            </a:pPr>
            <a:r>
              <a:rPr lang="pt-BR" sz="1200" dirty="0">
                <a:latin typeface="Consolas" panose="020B0609020204030204" pitchFamily="49" charset="0"/>
                <a:cs typeface="Consolas" panose="020B0609020204030204" pitchFamily="49" charset="0"/>
              </a:rPr>
              <a:t>				    x = (uchar)i;</a:t>
            </a:r>
          </a:p>
          <a:p>
            <a:pPr marL="0" indent="0">
              <a:buNone/>
            </a:pPr>
            <a:r>
              <a:rPr lang="pt-BR" sz="1200" dirty="0">
                <a:latin typeface="Consolas" panose="020B0609020204030204" pitchFamily="49" charset="0"/>
                <a:cs typeface="Consolas" panose="020B0609020204030204" pitchFamily="49" charset="0"/>
              </a:rPr>
              <a:t>				   </a:t>
            </a:r>
            <a:r>
              <a:rPr lang="pt-BR" sz="1200" dirty="0" smtClean="0">
                <a:latin typeface="Consolas" panose="020B0609020204030204" pitchFamily="49" charset="0"/>
                <a:cs typeface="Consolas" panose="020B0609020204030204" pitchFamily="49" charset="0"/>
              </a:rPr>
              <a:t> s </a:t>
            </a:r>
            <a:r>
              <a:rPr lang="pt-BR" sz="1200" dirty="0">
                <a:latin typeface="Consolas" panose="020B0609020204030204" pitchFamily="49" charset="0"/>
                <a:cs typeface="Consolas" panose="020B0609020204030204" pitchFamily="49" charset="0"/>
              </a:rPr>
              <a:t>= (uchar)j;</a:t>
            </a:r>
          </a:p>
          <a:p>
            <a:pPr marL="0" indent="0">
              <a:buNone/>
            </a:pPr>
            <a:r>
              <a:rPr lang="pt-BR" sz="1200" dirty="0">
                <a:latin typeface="Consolas" panose="020B0609020204030204" pitchFamily="49" charset="0"/>
                <a:cs typeface="Consolas" panose="020B0609020204030204" pitchFamily="49" charset="0"/>
              </a:rPr>
              <a:t>				    o = 0;</a:t>
            </a:r>
          </a:p>
          <a:p>
            <a:pPr marL="0" indent="0">
              <a:buNone/>
            </a:pPr>
            <a:r>
              <a:rPr lang="pt-BR" sz="1200" dirty="0">
                <a:latin typeface="Consolas" panose="020B0609020204030204" pitchFamily="49" charset="0"/>
                <a:cs typeface="Consolas" panose="020B0609020204030204" pitchFamily="49" charset="0"/>
              </a:rPr>
              <a:t>				    for ( k=0; k&lt;8; k++) {</a:t>
            </a:r>
          </a:p>
          <a:p>
            <a:pPr marL="0" indent="0">
              <a:buNone/>
            </a:pPr>
            <a:r>
              <a:rPr lang="pt-BR" sz="1200" dirty="0">
                <a:latin typeface="Consolas" panose="020B0609020204030204" pitchFamily="49" charset="0"/>
                <a:cs typeface="Consolas" panose="020B0609020204030204" pitchFamily="49" charset="0"/>
              </a:rPr>
              <a:t>					    uchar o1 = (x ^ (s) ^ (s &gt;&gt; 3)) &amp; 0x01;</a:t>
            </a:r>
          </a:p>
          <a:p>
            <a:pPr marL="0" indent="0">
              <a:buNone/>
            </a:pPr>
            <a:r>
              <a:rPr lang="pt-BR" sz="1200" dirty="0">
                <a:latin typeface="Consolas" panose="020B0609020204030204" pitchFamily="49" charset="0"/>
                <a:cs typeface="Consolas" panose="020B0609020204030204" pitchFamily="49" charset="0"/>
              </a:rPr>
              <a:t>					    s = (s &gt;&gt; 1) | (o1 &lt;&lt; 6);</a:t>
            </a:r>
          </a:p>
          <a:p>
            <a:pPr marL="0" indent="0">
              <a:buNone/>
            </a:pPr>
            <a:r>
              <a:rPr lang="pt-BR" sz="1200" dirty="0">
                <a:latin typeface="Consolas" panose="020B0609020204030204" pitchFamily="49" charset="0"/>
                <a:cs typeface="Consolas" panose="020B0609020204030204" pitchFamily="49" charset="0"/>
              </a:rPr>
              <a:t>					    o = (o &gt;&gt; 1) | (o1 &lt;&lt; 7);</a:t>
            </a:r>
          </a:p>
          <a:p>
            <a:pPr marL="0" indent="0">
              <a:buNone/>
            </a:pPr>
            <a:endParaRPr lang="pt-BR" sz="1200" dirty="0">
              <a:latin typeface="Consolas" panose="020B0609020204030204" pitchFamily="49" charset="0"/>
              <a:cs typeface="Consolas" panose="020B0609020204030204" pitchFamily="49" charset="0"/>
            </a:endParaRPr>
          </a:p>
          <a:p>
            <a:pPr marL="0" indent="0">
              <a:buNone/>
            </a:pPr>
            <a:r>
              <a:rPr lang="pt-BR" sz="1200" dirty="0">
                <a:latin typeface="Consolas" panose="020B0609020204030204" pitchFamily="49" charset="0"/>
                <a:cs typeface="Consolas" panose="020B0609020204030204" pitchFamily="49" charset="0"/>
              </a:rPr>
              <a:t>					    x = x &gt;&gt; 1;</a:t>
            </a:r>
          </a:p>
          <a:p>
            <a:pPr marL="0" indent="0">
              <a:buNone/>
            </a:pPr>
            <a:r>
              <a:rPr lang="pt-BR" sz="1200" dirty="0">
                <a:latin typeface="Consolas" panose="020B0609020204030204" pitchFamily="49" charset="0"/>
                <a:cs typeface="Consolas" panose="020B0609020204030204" pitchFamily="49" charset="0"/>
              </a:rPr>
              <a:t>				    }</a:t>
            </a:r>
          </a:p>
          <a:p>
            <a:pPr marL="0" indent="0">
              <a:buNone/>
            </a:pPr>
            <a:r>
              <a:rPr lang="pt-BR" sz="1200" dirty="0">
                <a:latin typeface="Consolas" panose="020B0609020204030204" pitchFamily="49" charset="0"/>
                <a:cs typeface="Consolas" panose="020B0609020204030204" pitchFamily="49" charset="0"/>
              </a:rPr>
              <a:t>				    lut [i][j] = o</a:t>
            </a:r>
            <a:r>
              <a:rPr lang="pt-BR" sz="1200" dirty="0" smtClean="0">
                <a:latin typeface="Consolas" panose="020B0609020204030204" pitchFamily="49" charset="0"/>
                <a:cs typeface="Consolas" panose="020B0609020204030204" pitchFamily="49" charset="0"/>
              </a:rPr>
              <a:t>; } } } } </a:t>
            </a:r>
            <a:endParaRPr lang="pt-BR" sz="12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460E0C55-3319-4B31-9C74-CC15EF4AFB06}" type="slidenum">
              <a:rPr lang="en-GB" smtClean="0"/>
              <a:t>13</a:t>
            </a:fld>
            <a:endParaRPr lang="en-GB" dirty="0"/>
          </a:p>
        </p:txBody>
      </p:sp>
      <p:sp>
        <p:nvSpPr>
          <p:cNvPr id="5" name="Rectangular Callout 4"/>
          <p:cNvSpPr/>
          <p:nvPr/>
        </p:nvSpPr>
        <p:spPr bwMode="auto">
          <a:xfrm>
            <a:off x="507999" y="2609797"/>
            <a:ext cx="2598057" cy="1334164"/>
          </a:xfrm>
          <a:prstGeom prst="wedgeRectCallout">
            <a:avLst>
              <a:gd name="adj1" fmla="val 111226"/>
              <a:gd name="adj2" fmla="val -4846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Hand-written bit-fiddling code to create lookup tables for specific computations that must run very fast</a:t>
            </a:r>
          </a:p>
        </p:txBody>
      </p:sp>
      <p:pic>
        <p:nvPicPr>
          <p:cNvPr id="6" name="Picture 5"/>
          <p:cNvPicPr>
            <a:picLocks noChangeAspect="1"/>
          </p:cNvPicPr>
          <p:nvPr/>
        </p:nvPicPr>
        <p:blipFill rotWithShape="1">
          <a:blip r:embed="rId2">
            <a:clrChange>
              <a:clrFrom>
                <a:srgbClr val="FFFFFF"/>
              </a:clrFrom>
              <a:clrTo>
                <a:srgbClr val="FFFFFF">
                  <a:alpha val="0"/>
                </a:srgbClr>
              </a:clrTo>
            </a:clrChange>
          </a:blip>
          <a:srcRect b="15031"/>
          <a:stretch/>
        </p:blipFill>
        <p:spPr>
          <a:xfrm>
            <a:off x="6325496" y="1162541"/>
            <a:ext cx="2818504" cy="958969"/>
          </a:xfrm>
          <a:prstGeom prst="rect">
            <a:avLst/>
          </a:prstGeom>
        </p:spPr>
      </p:pic>
      <p:sp>
        <p:nvSpPr>
          <p:cNvPr id="7" name="TextBox 6"/>
          <p:cNvSpPr txBox="1"/>
          <p:nvPr/>
        </p:nvSpPr>
        <p:spPr>
          <a:xfrm>
            <a:off x="7465443" y="901036"/>
            <a:ext cx="538609" cy="1477328"/>
          </a:xfrm>
          <a:prstGeom prst="rect">
            <a:avLst/>
          </a:prstGeom>
          <a:noFill/>
        </p:spPr>
        <p:txBody>
          <a:bodyPr wrap="none" lIns="0" tIns="0" rIns="0" bIns="0" rtlCol="0">
            <a:spAutoFit/>
          </a:bodyPr>
          <a:lstStyle/>
          <a:p>
            <a:r>
              <a:rPr lang="en-GB" sz="9600" b="1" dirty="0" smtClean="0">
                <a:solidFill>
                  <a:srgbClr val="FF0000"/>
                </a:solidFill>
              </a:rPr>
              <a:t>?</a:t>
            </a:r>
          </a:p>
        </p:txBody>
      </p:sp>
    </p:spTree>
    <p:extLst>
      <p:ext uri="{BB962C8B-B14F-4D97-AF65-F5344CB8AC3E}">
        <p14:creationId xmlns:p14="http://schemas.microsoft.com/office/powerpoint/2010/main" val="333948283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Verbosity</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14</a:t>
            </a:fld>
            <a:endParaRPr lang="en-GB" dirty="0"/>
          </a:p>
        </p:txBody>
      </p:sp>
      <p:sp>
        <p:nvSpPr>
          <p:cNvPr id="7" name="TextBox 6"/>
          <p:cNvSpPr txBox="1"/>
          <p:nvPr/>
        </p:nvSpPr>
        <p:spPr>
          <a:xfrm>
            <a:off x="3238053" y="268640"/>
            <a:ext cx="5647764" cy="2769989"/>
          </a:xfrm>
          <a:prstGeom prst="rect">
            <a:avLst/>
          </a:prstGeom>
          <a:noFill/>
          <a:ln>
            <a:solidFill>
              <a:schemeClr val="tx1"/>
            </a:solidFill>
          </a:ln>
        </p:spPr>
        <p:txBody>
          <a:bodyPr wrap="square" lIns="0" tIns="0" rIns="0" bIns="0" rtlCol="0">
            <a:spAutoFit/>
          </a:bodyPr>
          <a:lstStyle/>
          <a:p>
            <a:r>
              <a:rPr lang="en-GB" sz="1200" dirty="0">
                <a:gradFill>
                  <a:gsLst>
                    <a:gs pos="2917">
                      <a:schemeClr val="tx1"/>
                    </a:gs>
                    <a:gs pos="30000">
                      <a:schemeClr val="tx1"/>
                    </a:gs>
                  </a:gsLst>
                  <a:lin ang="5400000" scaled="0"/>
                </a:gradFill>
              </a:rPr>
              <a:t>DEFINE_LOCAL_CONTEXT(TBB11aRxRateSel, CF_11RxPLCPSwitch, CF_11aRxVector );</a:t>
            </a:r>
          </a:p>
          <a:p>
            <a:r>
              <a:rPr lang="en-GB" sz="1200" dirty="0">
                <a:gradFill>
                  <a:gsLst>
                    <a:gs pos="2917">
                      <a:schemeClr val="tx1"/>
                    </a:gs>
                    <a:gs pos="30000">
                      <a:schemeClr val="tx1"/>
                    </a:gs>
                  </a:gsLst>
                  <a:lin ang="5400000" scaled="0"/>
                </a:gradFill>
              </a:rPr>
              <a:t>template&lt;TDEMUX5_ARGS&gt;</a:t>
            </a:r>
          </a:p>
          <a:p>
            <a:r>
              <a:rPr lang="en-GB" sz="1200" dirty="0">
                <a:gradFill>
                  <a:gsLst>
                    <a:gs pos="2917">
                      <a:schemeClr val="tx1"/>
                    </a:gs>
                    <a:gs pos="30000">
                      <a:schemeClr val="tx1"/>
                    </a:gs>
                  </a:gsLst>
                  <a:lin ang="5400000" scaled="0"/>
                </a:gradFill>
              </a:rPr>
              <a:t>class TBB11aRxRateSel : public </a:t>
            </a:r>
            <a:r>
              <a:rPr lang="en-GB" sz="1200" dirty="0" err="1">
                <a:gradFill>
                  <a:gsLst>
                    <a:gs pos="2917">
                      <a:schemeClr val="tx1"/>
                    </a:gs>
                    <a:gs pos="30000">
                      <a:schemeClr val="tx1"/>
                    </a:gs>
                  </a:gsLst>
                  <a:lin ang="5400000" scaled="0"/>
                </a:gradFill>
              </a:rPr>
              <a:t>TDemux</a:t>
            </a:r>
            <a:r>
              <a:rPr lang="en-GB" sz="1200" dirty="0">
                <a:gradFill>
                  <a:gsLst>
                    <a:gs pos="2917">
                      <a:schemeClr val="tx1"/>
                    </a:gs>
                    <a:gs pos="30000">
                      <a:schemeClr val="tx1"/>
                    </a:gs>
                  </a:gsLst>
                  <a:lin ang="5400000" scaled="0"/>
                </a:gradFill>
              </a:rPr>
              <a:t>&lt;TDEMUX5_PARAMS&gt;</a:t>
            </a:r>
          </a:p>
          <a:p>
            <a:r>
              <a:rPr lang="en-GB" sz="1200" dirty="0">
                <a:gradFill>
                  <a:gsLst>
                    <a:gs pos="2917">
                      <a:schemeClr val="tx1"/>
                    </a:gs>
                    <a:gs pos="30000">
                      <a:schemeClr val="tx1"/>
                    </a:gs>
                  </a:gsLst>
                  <a:lin ang="5400000" scaled="0"/>
                </a:gradFill>
              </a:rPr>
              <a:t>{</a:t>
            </a:r>
          </a:p>
          <a:p>
            <a:r>
              <a:rPr lang="en-GB" sz="1200" dirty="0">
                <a:gradFill>
                  <a:gsLst>
                    <a:gs pos="2917">
                      <a:schemeClr val="tx1"/>
                    </a:gs>
                    <a:gs pos="30000">
                      <a:schemeClr val="tx1"/>
                    </a:gs>
                  </a:gsLst>
                  <a:lin ang="5400000" scaled="0"/>
                </a:gradFill>
              </a:rPr>
              <a:t>    CTX_VAR_RO (CF_11RxPLCPSwitch::</a:t>
            </a:r>
            <a:r>
              <a:rPr lang="en-GB" sz="1200" dirty="0" err="1">
                <a:gradFill>
                  <a:gsLst>
                    <a:gs pos="2917">
                      <a:schemeClr val="tx1"/>
                    </a:gs>
                    <a:gs pos="30000">
                      <a:schemeClr val="tx1"/>
                    </a:gs>
                  </a:gsLst>
                  <a:lin ang="5400000" scaled="0"/>
                </a:gradFill>
              </a:rPr>
              <a:t>PLCPState</a:t>
            </a:r>
            <a:r>
              <a:rPr lang="en-GB" sz="1200" dirty="0">
                <a:gradFill>
                  <a:gsLst>
                    <a:gs pos="2917">
                      <a:schemeClr val="tx1"/>
                    </a:gs>
                    <a:gs pos="30000">
                      <a:schemeClr val="tx1"/>
                    </a:gs>
                  </a:gsLst>
                  <a:lin ang="5400000" scaled="0"/>
                </a:gradFill>
              </a:rPr>
              <a:t>, </a:t>
            </a:r>
            <a:r>
              <a:rPr lang="en-GB" sz="1200" dirty="0" err="1">
                <a:gradFill>
                  <a:gsLst>
                    <a:gs pos="2917">
                      <a:schemeClr val="tx1"/>
                    </a:gs>
                    <a:gs pos="30000">
                      <a:schemeClr val="tx1"/>
                    </a:gs>
                  </a:gsLst>
                  <a:lin ang="5400000" scaled="0"/>
                </a:gradFill>
              </a:rPr>
              <a:t>plcp_state</a:t>
            </a:r>
            <a:r>
              <a:rPr lang="en-GB" sz="1200" dirty="0">
                <a:gradFill>
                  <a:gsLst>
                    <a:gs pos="2917">
                      <a:schemeClr val="tx1"/>
                    </a:gs>
                    <a:gs pos="30000">
                      <a:schemeClr val="tx1"/>
                    </a:gs>
                  </a:gsLst>
                  <a:lin ang="5400000" scaled="0"/>
                </a:gradFill>
              </a:rPr>
              <a:t> );</a:t>
            </a:r>
          </a:p>
          <a:p>
            <a:r>
              <a:rPr lang="en-GB" sz="1200" dirty="0">
                <a:gradFill>
                  <a:gsLst>
                    <a:gs pos="2917">
                      <a:schemeClr val="tx1"/>
                    </a:gs>
                    <a:gs pos="30000">
                      <a:schemeClr val="tx1"/>
                    </a:gs>
                  </a:gsLst>
                  <a:lin ang="5400000" scaled="0"/>
                </a:gradFill>
              </a:rPr>
              <a:t>    CTX_VAR_RO (</a:t>
            </a:r>
            <a:r>
              <a:rPr lang="en-GB" sz="1200" dirty="0" err="1">
                <a:gradFill>
                  <a:gsLst>
                    <a:gs pos="2917">
                      <a:schemeClr val="tx1"/>
                    </a:gs>
                    <a:gs pos="30000">
                      <a:schemeClr val="tx1"/>
                    </a:gs>
                  </a:gsLst>
                  <a:lin ang="5400000" scaled="0"/>
                </a:gradFill>
              </a:rPr>
              <a:t>ulong</a:t>
            </a:r>
            <a:r>
              <a:rPr lang="en-GB" sz="1200" dirty="0">
                <a:gradFill>
                  <a:gsLst>
                    <a:gs pos="2917">
                      <a:schemeClr val="tx1"/>
                    </a:gs>
                    <a:gs pos="30000">
                      <a:schemeClr val="tx1"/>
                    </a:gs>
                  </a:gsLst>
                  <a:lin ang="5400000" scaled="0"/>
                </a:gradFill>
              </a:rPr>
              <a:t>,  </a:t>
            </a:r>
            <a:r>
              <a:rPr lang="en-GB" sz="1200" dirty="0" err="1">
                <a:gradFill>
                  <a:gsLst>
                    <a:gs pos="2917">
                      <a:schemeClr val="tx1"/>
                    </a:gs>
                    <a:gs pos="30000">
                      <a:schemeClr val="tx1"/>
                    </a:gs>
                  </a:gsLst>
                  <a:lin ang="5400000" scaled="0"/>
                </a:gradFill>
              </a:rPr>
              <a:t>data_rate_kbps</a:t>
            </a:r>
            <a:r>
              <a:rPr lang="en-GB" sz="1200" dirty="0">
                <a:gradFill>
                  <a:gsLst>
                    <a:gs pos="2917">
                      <a:schemeClr val="tx1"/>
                    </a:gs>
                    <a:gs pos="30000">
                      <a:schemeClr val="tx1"/>
                    </a:gs>
                  </a:gsLst>
                  <a:lin ang="5400000" scaled="0"/>
                </a:gradFill>
              </a:rPr>
              <a:t> );  // data rate in kbps		</a:t>
            </a:r>
          </a:p>
          <a:p>
            <a:r>
              <a:rPr lang="en-GB" sz="1200" dirty="0" smtClean="0">
                <a:gradFill>
                  <a:gsLst>
                    <a:gs pos="2917">
                      <a:schemeClr val="tx1"/>
                    </a:gs>
                    <a:gs pos="30000">
                      <a:schemeClr val="tx1"/>
                    </a:gs>
                  </a:gsLst>
                  <a:lin ang="5400000" scaled="0"/>
                </a:gradFill>
              </a:rPr>
              <a:t>public:</a:t>
            </a:r>
          </a:p>
          <a:p>
            <a:r>
              <a:rPr lang="en-US" sz="1200" dirty="0" smtClean="0">
                <a:gradFill>
                  <a:gsLst>
                    <a:gs pos="2917">
                      <a:schemeClr val="tx1"/>
                    </a:gs>
                    <a:gs pos="30000">
                      <a:schemeClr val="tx1"/>
                    </a:gs>
                  </a:gsLst>
                  <a:lin ang="5400000" scaled="0"/>
                </a:gradFill>
              </a:rPr>
              <a:t>     …..</a:t>
            </a:r>
            <a:endParaRPr lang="en-GB" sz="1200" dirty="0">
              <a:gradFill>
                <a:gsLst>
                  <a:gs pos="2917">
                    <a:schemeClr val="tx1"/>
                  </a:gs>
                  <a:gs pos="30000">
                    <a:schemeClr val="tx1"/>
                  </a:gs>
                </a:gsLst>
                <a:lin ang="5400000" scaled="0"/>
              </a:gradFill>
            </a:endParaRPr>
          </a:p>
          <a:p>
            <a:r>
              <a:rPr lang="en-GB" sz="1200" dirty="0">
                <a:gradFill>
                  <a:gsLst>
                    <a:gs pos="2917">
                      <a:schemeClr val="tx1"/>
                    </a:gs>
                    <a:gs pos="30000">
                      <a:schemeClr val="tx1"/>
                    </a:gs>
                  </a:gsLst>
                  <a:lin ang="5400000" scaled="0"/>
                </a:gradFill>
              </a:rPr>
              <a:t>public:</a:t>
            </a:r>
          </a:p>
          <a:p>
            <a:r>
              <a:rPr lang="en-GB" sz="1200" dirty="0">
                <a:gradFill>
                  <a:gsLst>
                    <a:gs pos="2917">
                      <a:schemeClr val="tx1"/>
                    </a:gs>
                    <a:gs pos="30000">
                      <a:schemeClr val="tx1"/>
                    </a:gs>
                  </a:gsLst>
                  <a:lin ang="5400000" scaled="0"/>
                </a:gradFill>
              </a:rPr>
              <a:t>    REFERENCE_LOCAL_CONTEXT(TBB11aRxRateSel);</a:t>
            </a:r>
          </a:p>
          <a:p>
            <a:r>
              <a:rPr lang="en-GB" sz="1200" dirty="0">
                <a:gradFill>
                  <a:gsLst>
                    <a:gs pos="2917">
                      <a:schemeClr val="tx1"/>
                    </a:gs>
                    <a:gs pos="30000">
                      <a:schemeClr val="tx1"/>
                    </a:gs>
                  </a:gsLst>
                  <a:lin ang="5400000" scaled="0"/>
                </a:gradFill>
              </a:rPr>
              <a:t>    	</a:t>
            </a:r>
          </a:p>
          <a:p>
            <a:r>
              <a:rPr lang="en-GB" sz="1200" dirty="0" smtClean="0">
                <a:gradFill>
                  <a:gsLst>
                    <a:gs pos="2917">
                      <a:schemeClr val="tx1"/>
                    </a:gs>
                    <a:gs pos="30000">
                      <a:schemeClr val="tx1"/>
                    </a:gs>
                  </a:gsLst>
                  <a:lin ang="5400000" scaled="0"/>
                </a:gradFill>
              </a:rPr>
              <a:t>    STD_DEMUX5_CONSTRUCTOR(TBB11aRxRateSel)</a:t>
            </a:r>
          </a:p>
          <a:p>
            <a:r>
              <a:rPr lang="en-GB" sz="1200" dirty="0" smtClean="0">
                <a:gradFill>
                  <a:gsLst>
                    <a:gs pos="2917">
                      <a:schemeClr val="tx1"/>
                    </a:gs>
                    <a:gs pos="30000">
                      <a:schemeClr val="tx1"/>
                    </a:gs>
                  </a:gsLst>
                  <a:lin ang="5400000" scaled="0"/>
                </a:gradFill>
              </a:rPr>
              <a:t>        BIND_CONTEXT(CF_11RxPLCPSwitch::</a:t>
            </a:r>
            <a:r>
              <a:rPr lang="en-GB" sz="1200" dirty="0" err="1" smtClean="0">
                <a:gradFill>
                  <a:gsLst>
                    <a:gs pos="2917">
                      <a:schemeClr val="tx1"/>
                    </a:gs>
                    <a:gs pos="30000">
                      <a:schemeClr val="tx1"/>
                    </a:gs>
                  </a:gsLst>
                  <a:lin ang="5400000" scaled="0"/>
                </a:gradFill>
              </a:rPr>
              <a:t>plcp_state</a:t>
            </a:r>
            <a:r>
              <a:rPr lang="en-GB" sz="1200" dirty="0" smtClean="0">
                <a:gradFill>
                  <a:gsLst>
                    <a:gs pos="2917">
                      <a:schemeClr val="tx1"/>
                    </a:gs>
                    <a:gs pos="30000">
                      <a:schemeClr val="tx1"/>
                    </a:gs>
                  </a:gsLst>
                  <a:lin ang="5400000" scaled="0"/>
                </a:gradFill>
              </a:rPr>
              <a:t>,  </a:t>
            </a:r>
            <a:r>
              <a:rPr lang="en-GB" sz="1200" dirty="0" err="1" smtClean="0">
                <a:gradFill>
                  <a:gsLst>
                    <a:gs pos="2917">
                      <a:schemeClr val="tx1"/>
                    </a:gs>
                    <a:gs pos="30000">
                      <a:schemeClr val="tx1"/>
                    </a:gs>
                  </a:gsLst>
                  <a:lin ang="5400000" scaled="0"/>
                </a:gradFill>
              </a:rPr>
              <a:t>plcp_state</a:t>
            </a:r>
            <a:r>
              <a:rPr lang="en-GB" sz="1200" dirty="0" smtClean="0">
                <a:gradFill>
                  <a:gsLst>
                    <a:gs pos="2917">
                      <a:schemeClr val="tx1"/>
                    </a:gs>
                    <a:gs pos="30000">
                      <a:schemeClr val="tx1"/>
                    </a:gs>
                  </a:gsLst>
                  <a:lin ang="5400000" scaled="0"/>
                </a:gradFill>
              </a:rPr>
              <a:t>)</a:t>
            </a:r>
          </a:p>
          <a:p>
            <a:r>
              <a:rPr lang="en-GB" sz="1200" dirty="0" smtClean="0">
                <a:gradFill>
                  <a:gsLst>
                    <a:gs pos="2917">
                      <a:schemeClr val="tx1"/>
                    </a:gs>
                    <a:gs pos="30000">
                      <a:schemeClr val="tx1"/>
                    </a:gs>
                  </a:gsLst>
                  <a:lin ang="5400000" scaled="0"/>
                </a:gradFill>
              </a:rPr>
              <a:t>        BIND_CONTEXT(CF_11aRxVector::</a:t>
            </a:r>
            <a:r>
              <a:rPr lang="en-GB" sz="1200" dirty="0" err="1" smtClean="0">
                <a:gradFill>
                  <a:gsLst>
                    <a:gs pos="2917">
                      <a:schemeClr val="tx1"/>
                    </a:gs>
                    <a:gs pos="30000">
                      <a:schemeClr val="tx1"/>
                    </a:gs>
                  </a:gsLst>
                  <a:lin ang="5400000" scaled="0"/>
                </a:gradFill>
              </a:rPr>
              <a:t>data_rate_kbps</a:t>
            </a:r>
            <a:r>
              <a:rPr lang="en-GB" sz="1200" dirty="0" smtClean="0">
                <a:gradFill>
                  <a:gsLst>
                    <a:gs pos="2917">
                      <a:schemeClr val="tx1"/>
                    </a:gs>
                    <a:gs pos="30000">
                      <a:schemeClr val="tx1"/>
                    </a:gs>
                  </a:gsLst>
                  <a:lin ang="5400000" scaled="0"/>
                </a:gradFill>
              </a:rPr>
              <a:t>,  </a:t>
            </a:r>
            <a:r>
              <a:rPr lang="en-GB" sz="1200" dirty="0" err="1" smtClean="0">
                <a:gradFill>
                  <a:gsLst>
                    <a:gs pos="2917">
                      <a:schemeClr val="tx1"/>
                    </a:gs>
                    <a:gs pos="30000">
                      <a:schemeClr val="tx1"/>
                    </a:gs>
                  </a:gsLst>
                  <a:lin ang="5400000" scaled="0"/>
                </a:gradFill>
              </a:rPr>
              <a:t>data_rate_kbps</a:t>
            </a:r>
            <a:r>
              <a:rPr lang="en-GB" sz="1200" dirty="0" smtClean="0">
                <a:gradFill>
                  <a:gsLst>
                    <a:gs pos="2917">
                      <a:schemeClr val="tx1"/>
                    </a:gs>
                    <a:gs pos="30000">
                      <a:schemeClr val="tx1"/>
                    </a:gs>
                  </a:gsLst>
                  <a:lin ang="5400000" scaled="0"/>
                </a:gradFill>
              </a:rPr>
              <a:t>)</a:t>
            </a:r>
          </a:p>
          <a:p>
            <a:r>
              <a:rPr lang="en-GB" sz="1200" dirty="0" smtClean="0">
                <a:gradFill>
                  <a:gsLst>
                    <a:gs pos="2917">
                      <a:schemeClr val="tx1"/>
                    </a:gs>
                    <a:gs pos="30000">
                      <a:schemeClr val="tx1"/>
                    </a:gs>
                  </a:gsLst>
                  <a:lin ang="5400000" scaled="0"/>
                </a:gradFill>
              </a:rPr>
              <a:t>    {}</a:t>
            </a:r>
            <a:endParaRPr lang="en-GB" sz="1200" dirty="0">
              <a:gradFill>
                <a:gsLst>
                  <a:gs pos="2917">
                    <a:schemeClr val="tx1"/>
                  </a:gs>
                  <a:gs pos="30000">
                    <a:schemeClr val="tx1"/>
                  </a:gs>
                </a:gsLst>
                <a:lin ang="5400000" scaled="0"/>
              </a:gradFill>
            </a:endParaRPr>
          </a:p>
        </p:txBody>
      </p:sp>
      <p:sp>
        <p:nvSpPr>
          <p:cNvPr id="14" name="Text Placeholder 2"/>
          <p:cNvSpPr>
            <a:spLocks noGrp="1"/>
          </p:cNvSpPr>
          <p:nvPr>
            <p:ph type="body" sz="quarter" idx="10"/>
          </p:nvPr>
        </p:nvSpPr>
        <p:spPr>
          <a:xfrm>
            <a:off x="389435" y="3298761"/>
            <a:ext cx="8363938" cy="1431161"/>
          </a:xfrm>
        </p:spPr>
        <p:txBody>
          <a:bodyPr/>
          <a:lstStyle/>
          <a:p>
            <a:pPr>
              <a:buFontTx/>
              <a:buChar char="-"/>
            </a:pPr>
            <a:r>
              <a:rPr lang="en-US" dirty="0" smtClean="0"/>
              <a:t>Host language is not specialized, so often verbose</a:t>
            </a:r>
          </a:p>
          <a:p>
            <a:pPr>
              <a:buFontTx/>
              <a:buChar char="-"/>
            </a:pPr>
            <a:r>
              <a:rPr lang="en-US" dirty="0" smtClean="0"/>
              <a:t>Hinders fast prototyping</a:t>
            </a:r>
          </a:p>
          <a:p>
            <a:pPr>
              <a:buFontTx/>
              <a:buChar char="-"/>
            </a:pPr>
            <a:r>
              <a:rPr lang="en-US" dirty="0" smtClean="0"/>
              <a:t>Scrambler: 90 lines in </a:t>
            </a:r>
            <a:r>
              <a:rPr lang="en-US" dirty="0" err="1" smtClean="0"/>
              <a:t>Sora</a:t>
            </a:r>
            <a:r>
              <a:rPr lang="en-US" dirty="0" smtClean="0"/>
              <a:t> (C++), 20 lines in Ziria</a:t>
            </a:r>
          </a:p>
        </p:txBody>
      </p:sp>
    </p:spTree>
    <p:extLst>
      <p:ext uri="{BB962C8B-B14F-4D97-AF65-F5344CB8AC3E}">
        <p14:creationId xmlns:p14="http://schemas.microsoft.com/office/powerpoint/2010/main" val="298001885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Own </a:t>
            </a:r>
            <a:r>
              <a:rPr lang="en-GB" dirty="0"/>
              <a:t>F</a:t>
            </a:r>
            <a:r>
              <a:rPr lang="en-GB" dirty="0" smtClean="0"/>
              <a:t>rustrations</a:t>
            </a:r>
            <a:endParaRPr lang="en-GB" dirty="0"/>
          </a:p>
        </p:txBody>
      </p:sp>
      <p:sp>
        <p:nvSpPr>
          <p:cNvPr id="3" name="Text Placeholder 2"/>
          <p:cNvSpPr>
            <a:spLocks noGrp="1"/>
          </p:cNvSpPr>
          <p:nvPr>
            <p:ph type="body" sz="quarter" idx="10"/>
          </p:nvPr>
        </p:nvSpPr>
        <p:spPr>
          <a:xfrm>
            <a:off x="389436" y="1085849"/>
            <a:ext cx="8363938" cy="3721019"/>
          </a:xfrm>
        </p:spPr>
        <p:txBody>
          <a:bodyPr/>
          <a:lstStyle/>
          <a:p>
            <a:r>
              <a:rPr lang="en-GB" dirty="0" smtClean="0"/>
              <a:t>Implemented several PHY algorithms in FPGA</a:t>
            </a:r>
          </a:p>
          <a:p>
            <a:r>
              <a:rPr lang="en-GB" dirty="0" smtClean="0"/>
              <a:t>Never been able to reuse them:</a:t>
            </a:r>
          </a:p>
          <a:p>
            <a:pPr lvl="1"/>
            <a:r>
              <a:rPr lang="en-GB" dirty="0" smtClean="0"/>
              <a:t>Complexity of interfacing (timing and precision) was higher than rewriting!</a:t>
            </a:r>
          </a:p>
          <a:p>
            <a:r>
              <a:rPr lang="en-GB" dirty="0" smtClean="0"/>
              <a:t>Implemented several PHY algorithms in </a:t>
            </a:r>
            <a:r>
              <a:rPr lang="en-GB" dirty="0" err="1" smtClean="0"/>
              <a:t>Sora</a:t>
            </a:r>
            <a:endParaRPr lang="en-GB" dirty="0" smtClean="0"/>
          </a:p>
          <a:p>
            <a:r>
              <a:rPr lang="en-GB" dirty="0" smtClean="0"/>
              <a:t>Better reuse but still difficult</a:t>
            </a:r>
          </a:p>
          <a:p>
            <a:pPr lvl="1"/>
            <a:r>
              <a:rPr lang="en-GB" dirty="0" smtClean="0"/>
              <a:t>Spent 2h figuring out which internal state variable I haven’t initialized when borrowed a piece of code from other project.</a:t>
            </a:r>
          </a:p>
          <a:p>
            <a:r>
              <a:rPr lang="en-GB" dirty="0" smtClean="0">
                <a:solidFill>
                  <a:srgbClr val="FF0000"/>
                </a:solidFill>
              </a:rPr>
              <a:t>We need tools to allow us to write reusable code</a:t>
            </a:r>
            <a:br>
              <a:rPr lang="en-GB" dirty="0" smtClean="0">
                <a:solidFill>
                  <a:srgbClr val="FF0000"/>
                </a:solidFill>
              </a:rPr>
            </a:br>
            <a:r>
              <a:rPr lang="en-GB" dirty="0" smtClean="0">
                <a:solidFill>
                  <a:srgbClr val="FF0000"/>
                </a:solidFill>
              </a:rPr>
              <a:t>and incrementally build ever more complex systems!</a:t>
            </a:r>
            <a:endParaRPr lang="en-GB" dirty="0">
              <a:solidFill>
                <a:srgbClr val="FF0000"/>
              </a:solidFill>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15</a:t>
            </a:fld>
            <a:endParaRPr lang="en-GB"/>
          </a:p>
        </p:txBody>
      </p:sp>
    </p:spTree>
    <p:extLst>
      <p:ext uri="{BB962C8B-B14F-4D97-AF65-F5344CB8AC3E}">
        <p14:creationId xmlns:p14="http://schemas.microsoft.com/office/powerpoint/2010/main" val="261995274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plan for </a:t>
            </a:r>
            <a:r>
              <a:rPr lang="en-US" dirty="0"/>
              <a:t>i</a:t>
            </a:r>
            <a:r>
              <a:rPr lang="en-US" dirty="0" smtClean="0"/>
              <a:t>mproving this situation</a:t>
            </a:r>
            <a:endParaRPr lang="en-GB" dirty="0"/>
          </a:p>
        </p:txBody>
      </p:sp>
      <p:sp>
        <p:nvSpPr>
          <p:cNvPr id="3" name="Text Placeholder 2"/>
          <p:cNvSpPr>
            <a:spLocks noGrp="1"/>
          </p:cNvSpPr>
          <p:nvPr>
            <p:ph type="body" sz="quarter" idx="10"/>
          </p:nvPr>
        </p:nvSpPr>
        <p:spPr>
          <a:xfrm>
            <a:off x="389436" y="1085849"/>
            <a:ext cx="8363938" cy="2945422"/>
          </a:xfrm>
        </p:spPr>
        <p:txBody>
          <a:bodyPr/>
          <a:lstStyle/>
          <a:p>
            <a:r>
              <a:rPr lang="en-US" dirty="0" smtClean="0"/>
              <a:t>New wireless programming platform</a:t>
            </a:r>
          </a:p>
          <a:p>
            <a:pPr marL="689395" lvl="1" indent="-514350">
              <a:buFont typeface="+mj-lt"/>
              <a:buAutoNum type="arabicPeriod"/>
            </a:pPr>
            <a:r>
              <a:rPr lang="en-US" dirty="0" smtClean="0"/>
              <a:t>Code written in a </a:t>
            </a:r>
            <a:r>
              <a:rPr lang="en-US" dirty="0" smtClean="0">
                <a:solidFill>
                  <a:srgbClr val="FF0000"/>
                </a:solidFill>
              </a:rPr>
              <a:t>high-level domain-specific language</a:t>
            </a:r>
            <a:r>
              <a:rPr lang="en-US" dirty="0">
                <a:solidFill>
                  <a:srgbClr val="FF0000"/>
                </a:solidFill>
              </a:rPr>
              <a:t/>
            </a:r>
            <a:br>
              <a:rPr lang="en-US" dirty="0">
                <a:solidFill>
                  <a:srgbClr val="FF0000"/>
                </a:solidFill>
              </a:rPr>
            </a:br>
            <a:r>
              <a:rPr lang="en-US" dirty="0" smtClean="0"/>
              <a:t>that allows fast prototyping and code reuse</a:t>
            </a:r>
          </a:p>
          <a:p>
            <a:pPr marL="689395" lvl="1" indent="-514350">
              <a:buFont typeface="+mj-lt"/>
              <a:buAutoNum type="arabicPeriod"/>
            </a:pPr>
            <a:r>
              <a:rPr lang="en-US" dirty="0" smtClean="0"/>
              <a:t>Compiler deals with low-level code optimization</a:t>
            </a:r>
            <a:br>
              <a:rPr lang="en-US" dirty="0" smtClean="0"/>
            </a:br>
            <a:r>
              <a:rPr lang="en-US" dirty="0" smtClean="0"/>
              <a:t>and produces code that satisfies timing requirements of modern PHYs</a:t>
            </a:r>
          </a:p>
          <a:p>
            <a:pPr marL="689395" lvl="1" indent="-514350">
              <a:buFont typeface="+mj-lt"/>
              <a:buAutoNum type="arabicPeriod"/>
            </a:pPr>
            <a:r>
              <a:rPr lang="en-US" dirty="0" smtClean="0">
                <a:solidFill>
                  <a:srgbClr val="FF0000"/>
                </a:solidFill>
              </a:rPr>
              <a:t>Same code </a:t>
            </a:r>
            <a:r>
              <a:rPr lang="en-US" dirty="0" smtClean="0"/>
              <a:t>compiles on </a:t>
            </a:r>
            <a:r>
              <a:rPr lang="en-US" dirty="0" smtClean="0">
                <a:solidFill>
                  <a:srgbClr val="FF0000"/>
                </a:solidFill>
              </a:rPr>
              <a:t>different platforms </a:t>
            </a:r>
            <a:r>
              <a:rPr lang="en-US" dirty="0" smtClean="0"/>
              <a:t>(</a:t>
            </a:r>
            <a:r>
              <a:rPr lang="en-US" dirty="0" smtClean="0">
                <a:solidFill>
                  <a:schemeClr val="accent1"/>
                </a:solidFill>
              </a:rPr>
              <a:t>not </a:t>
            </a:r>
            <a:r>
              <a:rPr lang="en-US" dirty="0">
                <a:solidFill>
                  <a:schemeClr val="accent1"/>
                </a:solidFill>
              </a:rPr>
              <a:t>t</a:t>
            </a:r>
            <a:r>
              <a:rPr lang="en-US" dirty="0" smtClean="0">
                <a:solidFill>
                  <a:schemeClr val="accent1"/>
                </a:solidFill>
              </a:rPr>
              <a:t>here just yet!</a:t>
            </a:r>
            <a:r>
              <a:rPr lang="en-US" dirty="0" smtClean="0"/>
              <a:t>)</a:t>
            </a:r>
            <a:endParaRPr lang="en-US" dirty="0"/>
          </a:p>
          <a:p>
            <a:r>
              <a:rPr lang="en-US" dirty="0" smtClean="0"/>
              <a:t>Challenges</a:t>
            </a:r>
            <a:endParaRPr lang="en-US" dirty="0"/>
          </a:p>
          <a:p>
            <a:pPr marL="689395" lvl="1" indent="-514350">
              <a:buFont typeface="+mj-lt"/>
              <a:buAutoNum type="arabicPeriod"/>
            </a:pPr>
            <a:r>
              <a:rPr lang="en-US" dirty="0" smtClean="0"/>
              <a:t>Design PL abstractions that are </a:t>
            </a:r>
            <a:r>
              <a:rPr lang="en-US" dirty="0" smtClean="0">
                <a:solidFill>
                  <a:srgbClr val="FF0000"/>
                </a:solidFill>
              </a:rPr>
              <a:t>intuitive</a:t>
            </a:r>
            <a:r>
              <a:rPr lang="en-US" dirty="0" smtClean="0"/>
              <a:t> and </a:t>
            </a:r>
            <a:r>
              <a:rPr lang="en-US" dirty="0" smtClean="0">
                <a:solidFill>
                  <a:srgbClr val="FF0000"/>
                </a:solidFill>
              </a:rPr>
              <a:t>expressive</a:t>
            </a:r>
          </a:p>
          <a:p>
            <a:pPr marL="689395" lvl="1" indent="-514350">
              <a:buFont typeface="+mj-lt"/>
              <a:buAutoNum type="arabicPeriod"/>
            </a:pPr>
            <a:r>
              <a:rPr lang="en-US" dirty="0" smtClean="0"/>
              <a:t>Design </a:t>
            </a:r>
            <a:r>
              <a:rPr lang="en-US" dirty="0" smtClean="0">
                <a:solidFill>
                  <a:srgbClr val="FF0000"/>
                </a:solidFill>
              </a:rPr>
              <a:t>efficient</a:t>
            </a:r>
            <a:r>
              <a:rPr lang="en-US" dirty="0" smtClean="0"/>
              <a:t> compilation schemes (</a:t>
            </a:r>
            <a:r>
              <a:rPr lang="en-US" dirty="0" smtClean="0">
                <a:solidFill>
                  <a:schemeClr val="accent1"/>
                </a:solidFill>
              </a:rPr>
              <a:t>to multiple platforms</a:t>
            </a:r>
            <a:r>
              <a:rPr lang="en-US" dirty="0" smtClean="0"/>
              <a:t>)</a:t>
            </a:r>
            <a:endParaRPr lang="en-US" dirty="0"/>
          </a:p>
        </p:txBody>
      </p:sp>
      <p:sp>
        <p:nvSpPr>
          <p:cNvPr id="4" name="Slide Number Placeholder 3"/>
          <p:cNvSpPr>
            <a:spLocks noGrp="1"/>
          </p:cNvSpPr>
          <p:nvPr>
            <p:ph type="sldNum" sz="quarter" idx="13"/>
          </p:nvPr>
        </p:nvSpPr>
        <p:spPr/>
        <p:txBody>
          <a:bodyPr/>
          <a:lstStyle/>
          <a:p>
            <a:fld id="{460E0C55-3319-4B31-9C74-CC15EF4AFB06}" type="slidenum">
              <a:rPr lang="en-GB" smtClean="0"/>
              <a:t>16</a:t>
            </a:fld>
            <a:endParaRPr lang="en-GB" dirty="0"/>
          </a:p>
        </p:txBody>
      </p:sp>
    </p:spTree>
    <p:extLst>
      <p:ext uri="{BB962C8B-B14F-4D97-AF65-F5344CB8AC3E}">
        <p14:creationId xmlns:p14="http://schemas.microsoft.com/office/powerpoint/2010/main" val="412330783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5" y="333188"/>
            <a:ext cx="8485623" cy="567848"/>
          </a:xfrm>
        </p:spPr>
        <p:txBody>
          <a:bodyPr/>
          <a:lstStyle/>
          <a:p>
            <a:r>
              <a:rPr lang="en-GB" dirty="0" smtClean="0"/>
              <a:t>Why (New) </a:t>
            </a:r>
            <a:r>
              <a:rPr lang="en-GB" dirty="0" smtClean="0">
                <a:solidFill>
                  <a:schemeClr val="accent5">
                    <a:lumMod val="75000"/>
                  </a:schemeClr>
                </a:solidFill>
              </a:rPr>
              <a:t>Domain Specific </a:t>
            </a:r>
            <a:r>
              <a:rPr lang="en-GB" dirty="0" smtClean="0">
                <a:solidFill>
                  <a:schemeClr val="accent4">
                    <a:lumMod val="60000"/>
                    <a:lumOff val="40000"/>
                  </a:schemeClr>
                </a:solidFill>
              </a:rPr>
              <a:t>Language</a:t>
            </a:r>
            <a:r>
              <a:rPr lang="en-GB" dirty="0" smtClean="0"/>
              <a:t>?</a:t>
            </a:r>
            <a:endParaRPr lang="en-GB" dirty="0"/>
          </a:p>
        </p:txBody>
      </p:sp>
      <p:sp>
        <p:nvSpPr>
          <p:cNvPr id="3" name="Text Placeholder 2"/>
          <p:cNvSpPr>
            <a:spLocks noGrp="1"/>
          </p:cNvSpPr>
          <p:nvPr>
            <p:ph type="body" sz="quarter" idx="10"/>
          </p:nvPr>
        </p:nvSpPr>
        <p:spPr>
          <a:xfrm>
            <a:off x="389436" y="1085849"/>
            <a:ext cx="8363938" cy="3817968"/>
          </a:xfrm>
        </p:spPr>
        <p:txBody>
          <a:bodyPr/>
          <a:lstStyle/>
          <a:p>
            <a:r>
              <a:rPr lang="en-GB" dirty="0" smtClean="0">
                <a:solidFill>
                  <a:schemeClr val="accent4">
                    <a:lumMod val="60000"/>
                    <a:lumOff val="40000"/>
                  </a:schemeClr>
                </a:solidFill>
              </a:rPr>
              <a:t>Benefits of language</a:t>
            </a:r>
            <a:r>
              <a:rPr lang="en-GB" dirty="0" smtClean="0"/>
              <a:t>:</a:t>
            </a:r>
          </a:p>
          <a:p>
            <a:pPr lvl="1"/>
            <a:r>
              <a:rPr lang="en-GB" dirty="0" smtClean="0"/>
              <a:t>Language design captures specifics of the task</a:t>
            </a:r>
          </a:p>
          <a:p>
            <a:pPr lvl="1"/>
            <a:r>
              <a:rPr lang="en-GB" dirty="0" smtClean="0"/>
              <a:t>This enables compiler to optimize better</a:t>
            </a:r>
          </a:p>
          <a:p>
            <a:r>
              <a:rPr lang="en-US" dirty="0">
                <a:solidFill>
                  <a:schemeClr val="accent5">
                    <a:lumMod val="75000"/>
                  </a:schemeClr>
                </a:solidFill>
              </a:rPr>
              <a:t>What is special about wireless</a:t>
            </a:r>
          </a:p>
          <a:p>
            <a:pPr marL="447675" lvl="1" indent="-273050">
              <a:buFont typeface="+mj-lt"/>
              <a:buAutoNum type="arabicPeriod"/>
            </a:pPr>
            <a:r>
              <a:rPr lang="en-US" dirty="0"/>
              <a:t>… that affects abstractions: large degree of </a:t>
            </a:r>
            <a:r>
              <a:rPr lang="en-US" dirty="0">
                <a:solidFill>
                  <a:srgbClr val="FF0000"/>
                </a:solidFill>
              </a:rPr>
              <a:t>separation b/w data and </a:t>
            </a:r>
            <a:r>
              <a:rPr lang="en-US" dirty="0" smtClean="0">
                <a:solidFill>
                  <a:srgbClr val="FF0000"/>
                </a:solidFill>
              </a:rPr>
              <a:t>control</a:t>
            </a:r>
          </a:p>
          <a:p>
            <a:pPr marL="534988" lvl="2" indent="-174625"/>
            <a:r>
              <a:rPr lang="en-US" dirty="0"/>
              <a:t>Data processing </a:t>
            </a:r>
            <a:r>
              <a:rPr lang="en-US" dirty="0" smtClean="0"/>
              <a:t>elements:</a:t>
            </a:r>
          </a:p>
          <a:p>
            <a:pPr marL="664784" lvl="4" indent="-174625"/>
            <a:r>
              <a:rPr lang="en-US" dirty="0" smtClean="0"/>
              <a:t>FFT/IFFT, Coding/Decoding, Scrambling/Descrambling</a:t>
            </a:r>
          </a:p>
          <a:p>
            <a:pPr marL="664784" lvl="4" indent="-174625"/>
            <a:r>
              <a:rPr lang="en-US" dirty="0" smtClean="0"/>
              <a:t>Predictable </a:t>
            </a:r>
            <a:r>
              <a:rPr lang="en-US" dirty="0"/>
              <a:t>execution and performance, independent of data</a:t>
            </a:r>
          </a:p>
          <a:p>
            <a:pPr marL="534988" lvl="2" indent="-174625"/>
            <a:r>
              <a:rPr lang="en-US" dirty="0" smtClean="0"/>
              <a:t>Control </a:t>
            </a:r>
            <a:r>
              <a:rPr lang="en-US" dirty="0"/>
              <a:t>flow elements:</a:t>
            </a:r>
          </a:p>
          <a:p>
            <a:pPr marL="664784" lvl="4" indent="-174625"/>
            <a:r>
              <a:rPr lang="en-US" dirty="0"/>
              <a:t>Header processing, rate </a:t>
            </a:r>
            <a:r>
              <a:rPr lang="en-US" dirty="0" smtClean="0"/>
              <a:t>adaptation</a:t>
            </a:r>
          </a:p>
          <a:p>
            <a:pPr marL="447675" lvl="1" indent="-273050">
              <a:buFont typeface="+mj-lt"/>
              <a:buAutoNum type="arabicPeriod"/>
            </a:pPr>
            <a:r>
              <a:rPr lang="en-US" dirty="0" smtClean="0"/>
              <a:t>… </a:t>
            </a:r>
            <a:r>
              <a:rPr lang="en-US" dirty="0"/>
              <a:t>that affects compilation: need </a:t>
            </a:r>
            <a:r>
              <a:rPr lang="en-US" dirty="0">
                <a:solidFill>
                  <a:srgbClr val="FF0000"/>
                </a:solidFill>
              </a:rPr>
              <a:t>high-throughput stream </a:t>
            </a:r>
            <a:r>
              <a:rPr lang="en-US" dirty="0" smtClean="0">
                <a:solidFill>
                  <a:srgbClr val="FF0000"/>
                </a:solidFill>
              </a:rPr>
              <a:t>processing</a:t>
            </a:r>
          </a:p>
          <a:p>
            <a:pPr marL="534988" lvl="2" indent="-174625"/>
            <a:r>
              <a:rPr lang="en-US" dirty="0" smtClean="0"/>
              <a:t>Need to process millions of samples per second</a:t>
            </a:r>
            <a:endParaRPr lang="en-US"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17</a:t>
            </a:fld>
            <a:endParaRPr lang="en-GB"/>
          </a:p>
        </p:txBody>
      </p:sp>
    </p:spTree>
    <p:extLst>
      <p:ext uri="{BB962C8B-B14F-4D97-AF65-F5344CB8AC3E}">
        <p14:creationId xmlns:p14="http://schemas.microsoft.com/office/powerpoint/2010/main" val="2204856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389436" y="1085849"/>
            <a:ext cx="8363938" cy="1938992"/>
          </a:xfrm>
        </p:spPr>
        <p:txBody>
          <a:bodyPr/>
          <a:lstStyle/>
          <a:p>
            <a:r>
              <a:rPr lang="en-GB" dirty="0" smtClean="0"/>
              <a:t>Motivation</a:t>
            </a:r>
          </a:p>
          <a:p>
            <a:r>
              <a:rPr lang="en-GB" b="1" dirty="0" smtClean="0">
                <a:solidFill>
                  <a:srgbClr val="FF0000"/>
                </a:solidFill>
              </a:rPr>
              <a:t>Programming Language</a:t>
            </a:r>
          </a:p>
          <a:p>
            <a:r>
              <a:rPr lang="en-GB" dirty="0" smtClean="0"/>
              <a:t>Compilation and Execution Platform</a:t>
            </a:r>
          </a:p>
          <a:p>
            <a:r>
              <a:rPr lang="en-GB" dirty="0" smtClean="0"/>
              <a:t>Conclusions</a:t>
            </a:r>
            <a:endParaRPr lang="en-GB" dirty="0"/>
          </a:p>
        </p:txBody>
      </p:sp>
      <p:sp>
        <p:nvSpPr>
          <p:cNvPr id="3" name="Slide Number Placeholder 2"/>
          <p:cNvSpPr>
            <a:spLocks noGrp="1"/>
          </p:cNvSpPr>
          <p:nvPr>
            <p:ph type="sldNum" sz="quarter" idx="13"/>
          </p:nvPr>
        </p:nvSpPr>
        <p:spPr/>
        <p:txBody>
          <a:bodyPr/>
          <a:lstStyle/>
          <a:p>
            <a:fld id="{66F9B19E-23E9-4120-A06C-57F6EDB783B3}" type="slidenum">
              <a:rPr lang="en-GB" smtClean="0"/>
              <a:pPr/>
              <a:t>18</a:t>
            </a:fld>
            <a:endParaRPr lang="en-GB"/>
          </a:p>
        </p:txBody>
      </p:sp>
    </p:spTree>
    <p:extLst>
      <p:ext uri="{BB962C8B-B14F-4D97-AF65-F5344CB8AC3E}">
        <p14:creationId xmlns:p14="http://schemas.microsoft.com/office/powerpoint/2010/main" val="89097859"/>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Ziria: A 2-layer design</a:t>
            </a:r>
            <a:endParaRPr lang="en-GB" dirty="0"/>
          </a:p>
        </p:txBody>
      </p:sp>
      <p:sp>
        <p:nvSpPr>
          <p:cNvPr id="3" name="Text Placeholder 2"/>
          <p:cNvSpPr>
            <a:spLocks noGrp="1"/>
          </p:cNvSpPr>
          <p:nvPr>
            <p:ph type="body" sz="quarter" idx="10"/>
          </p:nvPr>
        </p:nvSpPr>
        <p:spPr>
          <a:xfrm>
            <a:off x="389436" y="1085849"/>
            <a:ext cx="8363938" cy="3450175"/>
          </a:xfrm>
        </p:spPr>
        <p:txBody>
          <a:bodyPr/>
          <a:lstStyle/>
          <a:p>
            <a:r>
              <a:rPr lang="en-US" sz="2800" dirty="0" smtClean="0"/>
              <a:t>Lower layer</a:t>
            </a:r>
          </a:p>
          <a:p>
            <a:pPr lvl="1"/>
            <a:r>
              <a:rPr lang="en-US" dirty="0">
                <a:solidFill>
                  <a:srgbClr val="FF0000"/>
                </a:solidFill>
              </a:rPr>
              <a:t>I</a:t>
            </a:r>
            <a:r>
              <a:rPr lang="en-US" dirty="0" smtClean="0">
                <a:solidFill>
                  <a:srgbClr val="FF0000"/>
                </a:solidFill>
              </a:rPr>
              <a:t>mperative</a:t>
            </a:r>
            <a:r>
              <a:rPr lang="en-US" dirty="0" smtClean="0"/>
              <a:t> C-like code for manipulating bits, bytes, arrays, etc.</a:t>
            </a:r>
          </a:p>
          <a:p>
            <a:pPr lvl="1"/>
            <a:r>
              <a:rPr lang="en-US" i="1" dirty="0" smtClean="0"/>
              <a:t>NB: You can plug-in any C function in this layer</a:t>
            </a:r>
            <a:r>
              <a:rPr lang="en-US" dirty="0" smtClean="0"/>
              <a:t> </a:t>
            </a:r>
          </a:p>
          <a:p>
            <a:r>
              <a:rPr lang="en-US" sz="2800" dirty="0" smtClean="0"/>
              <a:t>Higher layer</a:t>
            </a:r>
            <a:r>
              <a:rPr lang="en-US" dirty="0" smtClean="0"/>
              <a:t> </a:t>
            </a:r>
          </a:p>
          <a:p>
            <a:pPr lvl="1"/>
            <a:r>
              <a:rPr lang="en-US" dirty="0" smtClean="0"/>
              <a:t>A </a:t>
            </a:r>
            <a:r>
              <a:rPr lang="en-US" dirty="0" smtClean="0">
                <a:solidFill>
                  <a:srgbClr val="FF0000"/>
                </a:solidFill>
              </a:rPr>
              <a:t>monadic language </a:t>
            </a:r>
            <a:r>
              <a:rPr lang="en-US" dirty="0" smtClean="0"/>
              <a:t>for specifying and staging stream processors</a:t>
            </a:r>
          </a:p>
          <a:p>
            <a:pPr lvl="1"/>
            <a:r>
              <a:rPr lang="en-US" dirty="0" smtClean="0"/>
              <a:t>Enforces </a:t>
            </a:r>
            <a:r>
              <a:rPr lang="en-US" dirty="0" smtClean="0">
                <a:solidFill>
                  <a:srgbClr val="FF0000"/>
                </a:solidFill>
              </a:rPr>
              <a:t>clean separation between control and data flow, clean state semantics</a:t>
            </a:r>
          </a:p>
          <a:p>
            <a:r>
              <a:rPr lang="en-US" sz="2800" dirty="0" smtClean="0"/>
              <a:t>Runtime implements low-level execution model</a:t>
            </a:r>
          </a:p>
          <a:p>
            <a:r>
              <a:rPr lang="en-US" sz="2800" dirty="0" smtClean="0"/>
              <a:t>Monadic pipeline staging language facilitates aggressive compiler optimizations</a:t>
            </a:r>
            <a:endParaRPr lang="en-GB" sz="2800" dirty="0"/>
          </a:p>
        </p:txBody>
      </p:sp>
      <p:sp>
        <p:nvSpPr>
          <p:cNvPr id="4" name="Slide Number Placeholder 3"/>
          <p:cNvSpPr>
            <a:spLocks noGrp="1"/>
          </p:cNvSpPr>
          <p:nvPr>
            <p:ph type="sldNum" sz="quarter" idx="13"/>
          </p:nvPr>
        </p:nvSpPr>
        <p:spPr/>
        <p:txBody>
          <a:bodyPr/>
          <a:lstStyle/>
          <a:p>
            <a:fld id="{460E0C55-3319-4B31-9C74-CC15EF4AFB06}" type="slidenum">
              <a:rPr lang="en-GB" smtClean="0"/>
              <a:t>19</a:t>
            </a:fld>
            <a:endParaRPr lang="en-GB" dirty="0"/>
          </a:p>
        </p:txBody>
      </p:sp>
    </p:spTree>
    <p:extLst>
      <p:ext uri="{BB962C8B-B14F-4D97-AF65-F5344CB8AC3E}">
        <p14:creationId xmlns:p14="http://schemas.microsoft.com/office/powerpoint/2010/main" val="256457228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389436" y="1085849"/>
            <a:ext cx="8363938" cy="1938992"/>
          </a:xfrm>
        </p:spPr>
        <p:txBody>
          <a:bodyPr/>
          <a:lstStyle/>
          <a:p>
            <a:r>
              <a:rPr lang="en-GB" b="1" dirty="0" smtClean="0">
                <a:solidFill>
                  <a:srgbClr val="FF0000"/>
                </a:solidFill>
              </a:rPr>
              <a:t>Motivation</a:t>
            </a:r>
          </a:p>
          <a:p>
            <a:r>
              <a:rPr lang="en-GB" dirty="0" smtClean="0"/>
              <a:t>Programming Language</a:t>
            </a:r>
          </a:p>
          <a:p>
            <a:r>
              <a:rPr lang="en-GB" dirty="0" smtClean="0"/>
              <a:t>Compilation and Execution Platform</a:t>
            </a:r>
          </a:p>
          <a:p>
            <a:r>
              <a:rPr lang="en-GB" dirty="0" smtClean="0"/>
              <a:t>Conclusions</a:t>
            </a:r>
            <a:endParaRPr lang="en-GB" dirty="0"/>
          </a:p>
        </p:txBody>
      </p:sp>
      <p:sp>
        <p:nvSpPr>
          <p:cNvPr id="3" name="Slide Number Placeholder 2"/>
          <p:cNvSpPr>
            <a:spLocks noGrp="1"/>
          </p:cNvSpPr>
          <p:nvPr>
            <p:ph type="sldNum" sz="quarter" idx="13"/>
          </p:nvPr>
        </p:nvSpPr>
        <p:spPr/>
        <p:txBody>
          <a:bodyPr/>
          <a:lstStyle/>
          <a:p>
            <a:fld id="{66F9B19E-23E9-4120-A06C-57F6EDB783B3}" type="slidenum">
              <a:rPr lang="en-GB" smtClean="0"/>
              <a:pPr/>
              <a:t>2</a:t>
            </a:fld>
            <a:endParaRPr lang="en-GB"/>
          </a:p>
        </p:txBody>
      </p:sp>
    </p:spTree>
    <p:extLst>
      <p:ext uri="{BB962C8B-B14F-4D97-AF65-F5344CB8AC3E}">
        <p14:creationId xmlns:p14="http://schemas.microsoft.com/office/powerpoint/2010/main" val="173016384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65550" y="3375212"/>
            <a:ext cx="3260957" cy="1107996"/>
          </a:xfrm>
          <a:prstGeom prst="rect">
            <a:avLst/>
          </a:prstGeom>
          <a:noFill/>
        </p:spPr>
        <p:txBody>
          <a:bodyPr wrap="square" lIns="0" tIns="0" rIns="0" bIns="0" rtlCol="0">
            <a:spAutoFit/>
          </a:bodyPr>
          <a:lstStyle/>
          <a:p>
            <a:r>
              <a:rPr lang="en-US" sz="2400" dirty="0" smtClean="0">
                <a:gradFill>
                  <a:gsLst>
                    <a:gs pos="2917">
                      <a:schemeClr val="tx1"/>
                    </a:gs>
                    <a:gs pos="30000">
                      <a:schemeClr val="tx1"/>
                    </a:gs>
                  </a:gsLst>
                  <a:lin ang="5400000" scaled="0"/>
                </a:gradFill>
              </a:rPr>
              <a:t>A </a:t>
            </a:r>
            <a:r>
              <a:rPr lang="en-US" sz="2400" dirty="0" smtClean="0">
                <a:solidFill>
                  <a:srgbClr val="FF0000"/>
                </a:solidFill>
              </a:rPr>
              <a:t>stream transformer t</a:t>
            </a:r>
            <a:r>
              <a:rPr lang="en-US" sz="2400" dirty="0" smtClean="0"/>
              <a:t>, of type: </a:t>
            </a:r>
          </a:p>
          <a:p>
            <a:pPr algn="ctr"/>
            <a:r>
              <a:rPr lang="en-US" sz="2400" dirty="0" smtClean="0"/>
              <a:t>ST T a b</a:t>
            </a:r>
            <a:endParaRPr lang="en-GB" sz="2400" dirty="0" err="1" smtClean="0"/>
          </a:p>
        </p:txBody>
      </p:sp>
      <p:sp>
        <p:nvSpPr>
          <p:cNvPr id="2" name="Title 1"/>
          <p:cNvSpPr>
            <a:spLocks noGrp="1"/>
          </p:cNvSpPr>
          <p:nvPr>
            <p:ph type="title"/>
          </p:nvPr>
        </p:nvSpPr>
        <p:spPr>
          <a:xfrm>
            <a:off x="389436" y="333188"/>
            <a:ext cx="8363938" cy="567848"/>
          </a:xfrm>
        </p:spPr>
        <p:txBody>
          <a:bodyPr/>
          <a:lstStyle/>
          <a:p>
            <a:r>
              <a:rPr lang="en-US" dirty="0" smtClean="0"/>
              <a:t>Ziria: control-aware stream abstractions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20</a:t>
            </a:fld>
            <a:endParaRPr lang="en-GB" dirty="0"/>
          </a:p>
        </p:txBody>
      </p:sp>
      <p:grpSp>
        <p:nvGrpSpPr>
          <p:cNvPr id="6" name="Group 5"/>
          <p:cNvGrpSpPr/>
          <p:nvPr/>
        </p:nvGrpSpPr>
        <p:grpSpPr>
          <a:xfrm>
            <a:off x="965835" y="1440180"/>
            <a:ext cx="1814278" cy="1798320"/>
            <a:chOff x="1828800" y="2526030"/>
            <a:chExt cx="1814278" cy="1798320"/>
          </a:xfrm>
        </p:grpSpPr>
        <p:sp>
          <p:nvSpPr>
            <p:cNvPr id="7" name="Rectangle 6"/>
            <p:cNvSpPr/>
            <p:nvPr/>
          </p:nvSpPr>
          <p:spPr>
            <a:xfrm>
              <a:off x="1828800" y="3074670"/>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a:t>
              </a:r>
              <a:endParaRPr lang="en-GB" sz="2800" b="1" dirty="0">
                <a:solidFill>
                  <a:schemeClr val="tx1"/>
                </a:solidFill>
              </a:endParaRPr>
            </a:p>
          </p:txBody>
        </p:sp>
        <p:cxnSp>
          <p:nvCxnSpPr>
            <p:cNvPr id="8" name="Straight Arrow Connector 7"/>
            <p:cNvCxnSpPr>
              <a:endCxn id="7" idx="0"/>
            </p:cNvCxnSpPr>
            <p:nvPr/>
          </p:nvCxnSpPr>
          <p:spPr>
            <a:xfrm>
              <a:off x="2291715" y="252603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84095" y="377571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95236" y="2619494"/>
              <a:ext cx="1140440" cy="307777"/>
            </a:xfrm>
            <a:prstGeom prst="rect">
              <a:avLst/>
            </a:prstGeom>
            <a:noFill/>
          </p:spPr>
          <p:txBody>
            <a:bodyPr wrap="none" rtlCol="0">
              <a:spAutoFit/>
            </a:bodyPr>
            <a:lstStyle/>
            <a:p>
              <a:r>
                <a:rPr lang="en-GB" i="1" dirty="0" err="1" smtClean="0"/>
                <a:t>inStream</a:t>
              </a:r>
              <a:r>
                <a:rPr lang="en-GB" i="1" dirty="0" smtClean="0"/>
                <a:t> </a:t>
              </a:r>
              <a:r>
                <a:rPr lang="en-GB" dirty="0" smtClean="0"/>
                <a:t>(a)</a:t>
              </a:r>
              <a:endParaRPr lang="en-GB" dirty="0"/>
            </a:p>
          </p:txBody>
        </p:sp>
        <p:sp>
          <p:nvSpPr>
            <p:cNvPr id="12" name="TextBox 11"/>
            <p:cNvSpPr txBox="1"/>
            <p:nvPr/>
          </p:nvSpPr>
          <p:spPr>
            <a:xfrm>
              <a:off x="2395236" y="3869174"/>
              <a:ext cx="1247842" cy="307777"/>
            </a:xfrm>
            <a:prstGeom prst="rect">
              <a:avLst/>
            </a:prstGeom>
            <a:noFill/>
          </p:spPr>
          <p:txBody>
            <a:bodyPr wrap="none" rtlCol="0">
              <a:spAutoFit/>
            </a:bodyPr>
            <a:lstStyle/>
            <a:p>
              <a:r>
                <a:rPr lang="en-GB" i="1" dirty="0" err="1" smtClean="0"/>
                <a:t>outStream</a:t>
              </a:r>
              <a:r>
                <a:rPr lang="en-GB" i="1" dirty="0" smtClean="0"/>
                <a:t> </a:t>
              </a:r>
              <a:r>
                <a:rPr lang="en-GB" dirty="0" smtClean="0"/>
                <a:t>(b)</a:t>
              </a:r>
              <a:endParaRPr lang="en-GB" dirty="0"/>
            </a:p>
          </p:txBody>
        </p:sp>
      </p:grpSp>
      <p:grpSp>
        <p:nvGrpSpPr>
          <p:cNvPr id="16" name="Group 15"/>
          <p:cNvGrpSpPr/>
          <p:nvPr/>
        </p:nvGrpSpPr>
        <p:grpSpPr>
          <a:xfrm>
            <a:off x="5339715" y="1440180"/>
            <a:ext cx="2362828" cy="1798320"/>
            <a:chOff x="7002780" y="2526030"/>
            <a:chExt cx="2362828" cy="1798320"/>
          </a:xfrm>
        </p:grpSpPr>
        <p:sp>
          <p:nvSpPr>
            <p:cNvPr id="17" name="Rectangle 16"/>
            <p:cNvSpPr/>
            <p:nvPr/>
          </p:nvSpPr>
          <p:spPr>
            <a:xfrm>
              <a:off x="7002780" y="3074670"/>
              <a:ext cx="925830"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a:t>
              </a:r>
              <a:endParaRPr lang="en-GB" sz="2800" b="1" dirty="0">
                <a:solidFill>
                  <a:schemeClr val="tx1"/>
                </a:solidFill>
              </a:endParaRPr>
            </a:p>
          </p:txBody>
        </p:sp>
        <p:cxnSp>
          <p:nvCxnSpPr>
            <p:cNvPr id="18" name="Straight Arrow Connector 17"/>
            <p:cNvCxnSpPr>
              <a:endCxn id="17" idx="0"/>
            </p:cNvCxnSpPr>
            <p:nvPr/>
          </p:nvCxnSpPr>
          <p:spPr>
            <a:xfrm>
              <a:off x="7465695" y="252603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458075" y="377571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569216" y="2619494"/>
              <a:ext cx="1140440" cy="307777"/>
            </a:xfrm>
            <a:prstGeom prst="rect">
              <a:avLst/>
            </a:prstGeom>
            <a:noFill/>
          </p:spPr>
          <p:txBody>
            <a:bodyPr wrap="none" rtlCol="0">
              <a:spAutoFit/>
            </a:bodyPr>
            <a:lstStyle/>
            <a:p>
              <a:r>
                <a:rPr lang="en-GB" i="1" dirty="0" err="1" smtClean="0"/>
                <a:t>inStream</a:t>
              </a:r>
              <a:r>
                <a:rPr lang="en-GB" i="1" dirty="0" smtClean="0"/>
                <a:t> </a:t>
              </a:r>
              <a:r>
                <a:rPr lang="en-GB" dirty="0" smtClean="0"/>
                <a:t>(a)</a:t>
              </a:r>
              <a:endParaRPr lang="en-GB" dirty="0"/>
            </a:p>
          </p:txBody>
        </p:sp>
        <p:sp>
          <p:nvSpPr>
            <p:cNvPr id="22" name="TextBox 21"/>
            <p:cNvSpPr txBox="1"/>
            <p:nvPr/>
          </p:nvSpPr>
          <p:spPr>
            <a:xfrm>
              <a:off x="7569216" y="3869174"/>
              <a:ext cx="1247842" cy="307777"/>
            </a:xfrm>
            <a:prstGeom prst="rect">
              <a:avLst/>
            </a:prstGeom>
            <a:noFill/>
          </p:spPr>
          <p:txBody>
            <a:bodyPr wrap="none" rtlCol="0">
              <a:spAutoFit/>
            </a:bodyPr>
            <a:lstStyle/>
            <a:p>
              <a:r>
                <a:rPr lang="en-GB" i="1" dirty="0" err="1" smtClean="0"/>
                <a:t>outStream</a:t>
              </a:r>
              <a:r>
                <a:rPr lang="en-GB" i="1" dirty="0" smtClean="0"/>
                <a:t> </a:t>
              </a:r>
              <a:r>
                <a:rPr lang="en-GB" dirty="0" smtClean="0"/>
                <a:t>(b)</a:t>
              </a:r>
              <a:endParaRPr lang="en-GB" dirty="0"/>
            </a:p>
          </p:txBody>
        </p:sp>
        <p:cxnSp>
          <p:nvCxnSpPr>
            <p:cNvPr id="23" name="Straight Arrow Connector 22"/>
            <p:cNvCxnSpPr/>
            <p:nvPr/>
          </p:nvCxnSpPr>
          <p:spPr>
            <a:xfrm flipV="1">
              <a:off x="7928610" y="3429000"/>
              <a:ext cx="1078230" cy="381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105776" y="3099916"/>
              <a:ext cx="1259832" cy="307777"/>
            </a:xfrm>
            <a:prstGeom prst="rect">
              <a:avLst/>
            </a:prstGeom>
            <a:noFill/>
          </p:spPr>
          <p:txBody>
            <a:bodyPr wrap="none" rtlCol="0">
              <a:spAutoFit/>
            </a:bodyPr>
            <a:lstStyle/>
            <a:p>
              <a:r>
                <a:rPr lang="en-GB" i="1" dirty="0" err="1" smtClean="0"/>
                <a:t>outControl</a:t>
              </a:r>
              <a:r>
                <a:rPr lang="en-GB" i="1" dirty="0" smtClean="0"/>
                <a:t> </a:t>
              </a:r>
              <a:r>
                <a:rPr lang="en-GB" dirty="0" smtClean="0"/>
                <a:t>(v)</a:t>
              </a:r>
              <a:endParaRPr lang="en-GB" dirty="0"/>
            </a:p>
          </p:txBody>
        </p:sp>
      </p:grpSp>
      <p:sp>
        <p:nvSpPr>
          <p:cNvPr id="26" name="TextBox 25"/>
          <p:cNvSpPr txBox="1"/>
          <p:nvPr/>
        </p:nvSpPr>
        <p:spPr>
          <a:xfrm>
            <a:off x="5346072" y="3418076"/>
            <a:ext cx="2870826" cy="1107996"/>
          </a:xfrm>
          <a:prstGeom prst="rect">
            <a:avLst/>
          </a:prstGeom>
          <a:noFill/>
        </p:spPr>
        <p:txBody>
          <a:bodyPr wrap="square" lIns="0" tIns="0" rIns="0" bIns="0" rtlCol="0">
            <a:spAutoFit/>
          </a:bodyPr>
          <a:lstStyle/>
          <a:p>
            <a:r>
              <a:rPr lang="en-US" sz="2400" dirty="0" smtClean="0">
                <a:gradFill>
                  <a:gsLst>
                    <a:gs pos="2917">
                      <a:schemeClr val="tx1"/>
                    </a:gs>
                    <a:gs pos="30000">
                      <a:schemeClr val="tx1"/>
                    </a:gs>
                  </a:gsLst>
                  <a:lin ang="5400000" scaled="0"/>
                </a:gradFill>
              </a:rPr>
              <a:t>A </a:t>
            </a:r>
            <a:r>
              <a:rPr lang="en-US" sz="2400" dirty="0" smtClean="0">
                <a:solidFill>
                  <a:srgbClr val="FF0000"/>
                </a:solidFill>
              </a:rPr>
              <a:t>stream computer c</a:t>
            </a:r>
            <a:r>
              <a:rPr lang="en-US" sz="2400" dirty="0" smtClean="0"/>
              <a:t>,</a:t>
            </a:r>
            <a:r>
              <a:rPr lang="en-US" sz="2400" dirty="0" smtClean="0">
                <a:solidFill>
                  <a:srgbClr val="FF0000"/>
                </a:solidFill>
              </a:rPr>
              <a:t> </a:t>
            </a:r>
            <a:r>
              <a:rPr lang="en-US" sz="2400" dirty="0" smtClean="0"/>
              <a:t>of type: </a:t>
            </a:r>
          </a:p>
          <a:p>
            <a:pPr algn="ctr"/>
            <a:r>
              <a:rPr lang="en-US" sz="2400" dirty="0" smtClean="0"/>
              <a:t>ST (C v) a b</a:t>
            </a:r>
            <a:endParaRPr lang="en-GB" sz="2400" dirty="0" err="1" smtClean="0"/>
          </a:p>
        </p:txBody>
      </p:sp>
      <p:cxnSp>
        <p:nvCxnSpPr>
          <p:cNvPr id="28" name="Straight Connector 27"/>
          <p:cNvCxnSpPr/>
          <p:nvPr/>
        </p:nvCxnSpPr>
        <p:spPr>
          <a:xfrm flipH="1">
            <a:off x="4700596" y="1379384"/>
            <a:ext cx="28575" cy="3200384"/>
          </a:xfrm>
          <a:prstGeom prst="line">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819764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 a pipeline, in diagrams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21</a:t>
            </a:fld>
            <a:endParaRPr lang="en-GB" dirty="0"/>
          </a:p>
        </p:txBody>
      </p:sp>
      <p:sp>
        <p:nvSpPr>
          <p:cNvPr id="5" name="Rectangle 4"/>
          <p:cNvSpPr/>
          <p:nvPr/>
        </p:nvSpPr>
        <p:spPr>
          <a:xfrm>
            <a:off x="5474412" y="1813005"/>
            <a:ext cx="925830"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c1</a:t>
            </a:r>
            <a:endParaRPr lang="en-GB" sz="2800" b="1" dirty="0">
              <a:solidFill>
                <a:schemeClr val="tx1"/>
              </a:solidFill>
            </a:endParaRPr>
          </a:p>
        </p:txBody>
      </p:sp>
      <p:sp>
        <p:nvSpPr>
          <p:cNvPr id="6" name="Rectangle 5"/>
          <p:cNvSpPr/>
          <p:nvPr/>
        </p:nvSpPr>
        <p:spPr>
          <a:xfrm>
            <a:off x="5479864" y="3082012"/>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t1</a:t>
            </a:r>
            <a:endParaRPr lang="en-GB" sz="2800" b="1" dirty="0">
              <a:solidFill>
                <a:schemeClr val="tx1"/>
              </a:solidFill>
            </a:endParaRPr>
          </a:p>
        </p:txBody>
      </p:sp>
      <p:sp>
        <p:nvSpPr>
          <p:cNvPr id="7" name="Rectangle 6"/>
          <p:cNvSpPr/>
          <p:nvPr/>
        </p:nvSpPr>
        <p:spPr>
          <a:xfrm>
            <a:off x="6973443" y="1813005"/>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t2</a:t>
            </a:r>
            <a:endParaRPr lang="en-GB" sz="2800" b="1" dirty="0">
              <a:solidFill>
                <a:schemeClr val="tx1"/>
              </a:solidFill>
            </a:endParaRPr>
          </a:p>
        </p:txBody>
      </p:sp>
      <p:sp>
        <p:nvSpPr>
          <p:cNvPr id="8" name="Rectangle 7"/>
          <p:cNvSpPr/>
          <p:nvPr/>
        </p:nvSpPr>
        <p:spPr>
          <a:xfrm>
            <a:off x="6973443" y="3082012"/>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t3</a:t>
            </a:r>
            <a:endParaRPr lang="en-GB" sz="2800" b="1" dirty="0">
              <a:solidFill>
                <a:schemeClr val="tx1"/>
              </a:solidFill>
            </a:endParaRPr>
          </a:p>
        </p:txBody>
      </p:sp>
      <p:cxnSp>
        <p:nvCxnSpPr>
          <p:cNvPr id="9" name="Straight Arrow Connector 8"/>
          <p:cNvCxnSpPr/>
          <p:nvPr/>
        </p:nvCxnSpPr>
        <p:spPr>
          <a:xfrm>
            <a:off x="5937327" y="1264365"/>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937327" y="2538215"/>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436358" y="2531071"/>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3"/>
            <a:endCxn id="7" idx="1"/>
          </p:cNvCxnSpPr>
          <p:nvPr/>
        </p:nvCxnSpPr>
        <p:spPr>
          <a:xfrm>
            <a:off x="6400242" y="2167335"/>
            <a:ext cx="573201"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937327" y="3790672"/>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436358" y="3790672"/>
            <a:ext cx="0" cy="27432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Content Placeholder 8"/>
          <p:cNvSpPr txBox="1">
            <a:spLocks/>
          </p:cNvSpPr>
          <p:nvPr/>
        </p:nvSpPr>
        <p:spPr>
          <a:xfrm>
            <a:off x="3172680" y="1226502"/>
            <a:ext cx="330392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cxnSp>
        <p:nvCxnSpPr>
          <p:cNvPr id="16" name="Straight Arrow Connector 15"/>
          <p:cNvCxnSpPr/>
          <p:nvPr/>
        </p:nvCxnSpPr>
        <p:spPr>
          <a:xfrm flipH="1">
            <a:off x="6099242" y="1226503"/>
            <a:ext cx="2970" cy="333958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50"/>
          <p:cNvCxnSpPr/>
          <p:nvPr/>
        </p:nvCxnSpPr>
        <p:spPr>
          <a:xfrm rot="16200000" flipH="1">
            <a:off x="5269858" y="2231097"/>
            <a:ext cx="3339584" cy="1330395"/>
          </a:xfrm>
          <a:prstGeom prst="bentConnector3">
            <a:avLst>
              <a:gd name="adj1" fmla="val 21250"/>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937327" y="4064992"/>
            <a:ext cx="1499031" cy="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5290677" y="1628101"/>
            <a:ext cx="1303020" cy="2332196"/>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6777432" y="1628101"/>
            <a:ext cx="1303020" cy="2332196"/>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4812503" y="1500645"/>
            <a:ext cx="571389" cy="523220"/>
          </a:xfrm>
          <a:prstGeom prst="rect">
            <a:avLst/>
          </a:prstGeom>
          <a:noFill/>
        </p:spPr>
        <p:txBody>
          <a:bodyPr wrap="square" rtlCol="0">
            <a:spAutoFit/>
          </a:bodyPr>
          <a:lstStyle/>
          <a:p>
            <a:pPr lvl="0" algn="ctr"/>
            <a:r>
              <a:rPr lang="en-GB" sz="2800" b="1" dirty="0" smtClean="0">
                <a:solidFill>
                  <a:prstClr val="black"/>
                </a:solidFill>
              </a:rPr>
              <a:t>C</a:t>
            </a:r>
            <a:endParaRPr lang="en-GB" sz="2800" b="1" dirty="0">
              <a:solidFill>
                <a:prstClr val="black"/>
              </a:solidFill>
            </a:endParaRPr>
          </a:p>
        </p:txBody>
      </p:sp>
      <p:sp>
        <p:nvSpPr>
          <p:cNvPr id="22" name="TextBox 21"/>
          <p:cNvSpPr txBox="1"/>
          <p:nvPr/>
        </p:nvSpPr>
        <p:spPr>
          <a:xfrm>
            <a:off x="7978492" y="1493164"/>
            <a:ext cx="571389" cy="523220"/>
          </a:xfrm>
          <a:prstGeom prst="rect">
            <a:avLst/>
          </a:prstGeom>
          <a:noFill/>
        </p:spPr>
        <p:txBody>
          <a:bodyPr wrap="square" rtlCol="0">
            <a:spAutoFit/>
          </a:bodyPr>
          <a:lstStyle/>
          <a:p>
            <a:pPr lvl="0" algn="ctr"/>
            <a:r>
              <a:rPr lang="en-GB" sz="2800" b="1" dirty="0" smtClean="0">
                <a:solidFill>
                  <a:prstClr val="black"/>
                </a:solidFill>
              </a:rPr>
              <a:t>T</a:t>
            </a:r>
            <a:endParaRPr lang="en-GB" sz="2800" b="1" dirty="0">
              <a:solidFill>
                <a:prstClr val="black"/>
              </a:solidFill>
            </a:endParaRPr>
          </a:p>
        </p:txBody>
      </p:sp>
      <p:sp>
        <p:nvSpPr>
          <p:cNvPr id="24" name="TextBox 23"/>
          <p:cNvSpPr txBox="1"/>
          <p:nvPr/>
        </p:nvSpPr>
        <p:spPr>
          <a:xfrm>
            <a:off x="243839" y="2828249"/>
            <a:ext cx="4673194" cy="1107996"/>
          </a:xfrm>
          <a:prstGeom prst="rect">
            <a:avLst/>
          </a:prstGeom>
          <a:noFill/>
        </p:spPr>
        <p:txBody>
          <a:bodyPr wrap="square" lIns="0" tIns="0" rIns="0" bIns="0" rtlCol="0">
            <a:spAutoFit/>
          </a:bodyPr>
          <a:lstStyle/>
          <a:p>
            <a:r>
              <a:rPr lang="en-US"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repeat { v &lt;- (c1</a:t>
            </a:r>
            <a:r>
              <a:rPr lang="en-GB"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 t1)</a:t>
            </a:r>
          </a:p>
          <a:p>
            <a:r>
              <a:rPr lang="en-US" sz="2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t2(v) &gt;&gt;&gt; t3</a:t>
            </a:r>
          </a:p>
          <a:p>
            <a:r>
              <a:rPr lang="en-US" sz="2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p>
        </p:txBody>
      </p:sp>
      <p:sp>
        <p:nvSpPr>
          <p:cNvPr id="3" name="Rectangular Callout 2"/>
          <p:cNvSpPr/>
          <p:nvPr/>
        </p:nvSpPr>
        <p:spPr bwMode="auto">
          <a:xfrm>
            <a:off x="1993045" y="1244688"/>
            <a:ext cx="2939143" cy="586503"/>
          </a:xfrm>
          <a:prstGeom prst="wedgeRectCallout">
            <a:avLst>
              <a:gd name="adj1" fmla="val 837"/>
              <a:gd name="adj2" fmla="val 226759"/>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“Vertical composition”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(along data path -- “arrows”)</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5" name="Rectangular Callout 24"/>
          <p:cNvSpPr/>
          <p:nvPr/>
        </p:nvSpPr>
        <p:spPr bwMode="auto">
          <a:xfrm>
            <a:off x="2444749" y="4285763"/>
            <a:ext cx="2939143" cy="586503"/>
          </a:xfrm>
          <a:prstGeom prst="wedgeRectCallout">
            <a:avLst>
              <a:gd name="adj1" fmla="val -79997"/>
              <a:gd name="adj2" fmla="val -181106"/>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“Horizontal composition”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(along control path -- “monads”)</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cxnSp>
        <p:nvCxnSpPr>
          <p:cNvPr id="26" name="Straight Arrow Connector 25"/>
          <p:cNvCxnSpPr/>
          <p:nvPr/>
        </p:nvCxnSpPr>
        <p:spPr>
          <a:xfrm>
            <a:off x="5926837" y="1449259"/>
            <a:ext cx="1499031" cy="373235"/>
          </a:xfrm>
          <a:prstGeom prst="bentConnector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595133" y="2090778"/>
            <a:ext cx="197170" cy="430887"/>
          </a:xfrm>
          <a:prstGeom prst="rect">
            <a:avLst/>
          </a:prstGeom>
          <a:noFill/>
        </p:spPr>
        <p:txBody>
          <a:bodyPr wrap="none" lIns="0" tIns="0" rIns="0" bIns="0" rtlCol="0">
            <a:spAutoFit/>
          </a:bodyPr>
          <a:lstStyle/>
          <a:p>
            <a:r>
              <a:rPr lang="en-GB" sz="2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v</a:t>
            </a:r>
          </a:p>
        </p:txBody>
      </p:sp>
    </p:spTree>
    <p:extLst>
      <p:ext uri="{BB962C8B-B14F-4D97-AF65-F5344CB8AC3E}">
        <p14:creationId xmlns:p14="http://schemas.microsoft.com/office/powerpoint/2010/main" val="35277022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3289679" cy="2883348"/>
          </a:xfrm>
        </p:spPr>
        <p:txBody>
          <a:bodyPr/>
          <a:lstStyle/>
          <a:p>
            <a:r>
              <a:rPr lang="en-GB" dirty="0" smtClean="0"/>
              <a:t>Running example:</a:t>
            </a:r>
            <a:br>
              <a:rPr lang="en-GB" dirty="0" smtClean="0"/>
            </a:br>
            <a:r>
              <a:rPr lang="en-GB" dirty="0" err="1" smtClean="0"/>
              <a:t>WiFi</a:t>
            </a:r>
            <a:r>
              <a:rPr lang="en-GB" dirty="0" smtClean="0"/>
              <a:t> Scrambler</a:t>
            </a:r>
            <a:endParaRPr lang="en-GB" dirty="0"/>
          </a:p>
        </p:txBody>
      </p:sp>
      <p:sp>
        <p:nvSpPr>
          <p:cNvPr id="3" name="Text Placeholder 2"/>
          <p:cNvSpPr>
            <a:spLocks noGrp="1"/>
          </p:cNvSpPr>
          <p:nvPr>
            <p:ph type="body" sz="quarter" idx="10"/>
          </p:nvPr>
        </p:nvSpPr>
        <p:spPr>
          <a:xfrm>
            <a:off x="4044875" y="333189"/>
            <a:ext cx="4970033" cy="4890570"/>
          </a:xfrm>
        </p:spPr>
        <p:txBody>
          <a:bodyPr/>
          <a:lstStyle/>
          <a:p>
            <a:pPr marL="0" indent="0">
              <a:buNone/>
            </a:pPr>
            <a:r>
              <a:rPr lang="en-GB" sz="1400" dirty="0">
                <a:latin typeface="Consolas" panose="020B0609020204030204" pitchFamily="49" charset="0"/>
                <a:cs typeface="Consolas" panose="020B0609020204030204" pitchFamily="49" charset="0"/>
              </a:rPr>
              <a:t>let comp scrambler()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arr</a:t>
            </a:r>
            <a:r>
              <a:rPr lang="en-GB" sz="1400" dirty="0">
                <a:latin typeface="Consolas" panose="020B0609020204030204" pitchFamily="49" charset="0"/>
                <a:cs typeface="Consolas" panose="020B0609020204030204" pitchFamily="49" charset="0"/>
              </a:rPr>
              <a:t>[7] bit := {'1,'1,'1,'1,'1,'1,'1};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bit;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y:bit;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repeat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seq</a:t>
            </a: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x &lt;- take;</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do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[3]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[0:5]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[1:6];</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[6]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y := x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 </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emit y</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in ...</a:t>
            </a: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22</a:t>
            </a:fld>
            <a:endParaRPr lang="en-GB"/>
          </a:p>
        </p:txBody>
      </p:sp>
      <p:pic>
        <p:nvPicPr>
          <p:cNvPr id="7" name="Picture 6"/>
          <p:cNvPicPr>
            <a:picLocks noChangeAspect="1"/>
          </p:cNvPicPr>
          <p:nvPr/>
        </p:nvPicPr>
        <p:blipFill rotWithShape="1">
          <a:blip r:embed="rId2"/>
          <a:srcRect b="15031"/>
          <a:stretch/>
        </p:blipFill>
        <p:spPr>
          <a:xfrm>
            <a:off x="276407" y="2575443"/>
            <a:ext cx="3768468" cy="1282185"/>
          </a:xfrm>
          <a:prstGeom prst="rect">
            <a:avLst/>
          </a:prstGeom>
        </p:spPr>
      </p:pic>
      <p:sp>
        <p:nvSpPr>
          <p:cNvPr id="5" name="TextBox 4"/>
          <p:cNvSpPr txBox="1"/>
          <p:nvPr/>
        </p:nvSpPr>
        <p:spPr>
          <a:xfrm>
            <a:off x="1867711" y="2575443"/>
            <a:ext cx="423193" cy="307777"/>
          </a:xfrm>
          <a:prstGeom prst="rect">
            <a:avLst/>
          </a:prstGeom>
          <a:noFill/>
        </p:spPr>
        <p:txBody>
          <a:bodyPr wrap="none" lIns="0" tIns="0" rIns="0" bIns="0" rtlCol="0">
            <a:spAutoFit/>
          </a:bodyPr>
          <a:lstStyle/>
          <a:p>
            <a:r>
              <a:rPr lang="en-GB" sz="20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tmp</a:t>
            </a:r>
            <a:endParaRPr lang="en-GB" sz="20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820947821"/>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044875" y="333189"/>
            <a:ext cx="4970033" cy="4696670"/>
          </a:xfrm>
        </p:spPr>
        <p:txBody>
          <a:bodyPr/>
          <a:lstStyle/>
          <a:p>
            <a:pPr marL="0" indent="0">
              <a:buNone/>
            </a:pPr>
            <a:r>
              <a:rPr lang="en-GB" sz="1400" b="1" dirty="0">
                <a:solidFill>
                  <a:srgbClr val="FF0000"/>
                </a:solidFill>
                <a:latin typeface="Consolas" panose="020B0609020204030204" pitchFamily="49" charset="0"/>
                <a:cs typeface="Consolas" panose="020B0609020204030204" pitchFamily="49" charset="0"/>
              </a:rPr>
              <a:t>let comp </a:t>
            </a:r>
            <a:r>
              <a:rPr lang="en-GB" sz="1400" dirty="0">
                <a:latin typeface="Consolas" panose="020B0609020204030204" pitchFamily="49" charset="0"/>
                <a:cs typeface="Consolas" panose="020B0609020204030204" pitchFamily="49" charset="0"/>
              </a:rPr>
              <a:t>scrambler()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arr</a:t>
            </a:r>
            <a:r>
              <a:rPr lang="en-GB" sz="1400" dirty="0">
                <a:latin typeface="Consolas" panose="020B0609020204030204" pitchFamily="49" charset="0"/>
                <a:cs typeface="Consolas" panose="020B0609020204030204" pitchFamily="49" charset="0"/>
              </a:rPr>
              <a:t>[7] bit := {'1,'1,'1,'1,'1,'1,'1};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bit;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y:bit;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repeat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seq</a:t>
            </a: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x &lt;- take;</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do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[3]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[0:5]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[1:6];</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[6]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y := x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 </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emit y</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b="1" dirty="0">
                <a:solidFill>
                  <a:srgbClr val="FF0000"/>
                </a:solidFill>
                <a:latin typeface="Consolas" panose="020B0609020204030204" pitchFamily="49" charset="0"/>
                <a:cs typeface="Consolas" panose="020B0609020204030204" pitchFamily="49" charset="0"/>
              </a:rPr>
              <a:t>in</a:t>
            </a: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&lt;rest of the code&gt;</a:t>
            </a:r>
            <a:endParaRPr lang="en-GB" sz="1400" dirty="0">
              <a:latin typeface="Consolas" panose="020B0609020204030204" pitchFamily="49" charset="0"/>
              <a:cs typeface="Consolas" panose="020B0609020204030204" pitchFamily="49" charset="0"/>
            </a:endParaRP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23</a:t>
            </a:fld>
            <a:endParaRPr lang="en-GB"/>
          </a:p>
        </p:txBody>
      </p:sp>
      <p:sp>
        <p:nvSpPr>
          <p:cNvPr id="6" name="TextBox 5"/>
          <p:cNvSpPr txBox="1"/>
          <p:nvPr/>
        </p:nvSpPr>
        <p:spPr>
          <a:xfrm>
            <a:off x="215154" y="311376"/>
            <a:ext cx="2335576" cy="553998"/>
          </a:xfrm>
          <a:prstGeom prst="rect">
            <a:avLst/>
          </a:prstGeom>
          <a:noFill/>
        </p:spPr>
        <p:txBody>
          <a:bodyPr wrap="none" lIns="0" tIns="0" rIns="0" bIns="0" rtlCol="0">
            <a:spAutoFit/>
          </a:bodyPr>
          <a:lstStyle/>
          <a:p>
            <a:r>
              <a:rPr lang="en-GB" sz="1800" dirty="0" smtClean="0">
                <a:solidFill>
                  <a:srgbClr val="FF0000"/>
                </a:solidFill>
              </a:rPr>
              <a:t>Start defining </a:t>
            </a:r>
            <a:br>
              <a:rPr lang="en-GB" sz="1800" dirty="0" smtClean="0">
                <a:solidFill>
                  <a:srgbClr val="FF0000"/>
                </a:solidFill>
              </a:rPr>
            </a:br>
            <a:r>
              <a:rPr lang="en-GB" sz="1800" dirty="0" smtClean="0">
                <a:solidFill>
                  <a:srgbClr val="FF0000"/>
                </a:solidFill>
              </a:rPr>
              <a:t>computational method</a:t>
            </a:r>
          </a:p>
        </p:txBody>
      </p:sp>
      <p:cxnSp>
        <p:nvCxnSpPr>
          <p:cNvPr id="8" name="Straight Arrow Connector 7"/>
          <p:cNvCxnSpPr>
            <a:stCxn id="6" idx="3"/>
          </p:cNvCxnSpPr>
          <p:nvPr/>
        </p:nvCxnSpPr>
        <p:spPr>
          <a:xfrm flipV="1">
            <a:off x="2550730" y="440768"/>
            <a:ext cx="1375811" cy="147607"/>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78312" y="4353396"/>
            <a:ext cx="2335576" cy="553998"/>
          </a:xfrm>
          <a:prstGeom prst="rect">
            <a:avLst/>
          </a:prstGeom>
          <a:noFill/>
        </p:spPr>
        <p:txBody>
          <a:bodyPr wrap="none" lIns="0" tIns="0" rIns="0" bIns="0" rtlCol="0">
            <a:spAutoFit/>
          </a:bodyPr>
          <a:lstStyle/>
          <a:p>
            <a:r>
              <a:rPr lang="en-GB" sz="1800" dirty="0" smtClean="0">
                <a:solidFill>
                  <a:srgbClr val="FF0000"/>
                </a:solidFill>
              </a:rPr>
              <a:t>End defining </a:t>
            </a:r>
            <a:br>
              <a:rPr lang="en-GB" sz="1800" dirty="0" smtClean="0">
                <a:solidFill>
                  <a:srgbClr val="FF0000"/>
                </a:solidFill>
              </a:rPr>
            </a:br>
            <a:r>
              <a:rPr lang="en-GB" sz="1800" dirty="0" smtClean="0">
                <a:solidFill>
                  <a:srgbClr val="FF0000"/>
                </a:solidFill>
              </a:rPr>
              <a:t>computational method</a:t>
            </a:r>
          </a:p>
        </p:txBody>
      </p:sp>
      <p:cxnSp>
        <p:nvCxnSpPr>
          <p:cNvPr id="11" name="Straight Arrow Connector 10"/>
          <p:cNvCxnSpPr>
            <a:stCxn id="10" idx="3"/>
          </p:cNvCxnSpPr>
          <p:nvPr/>
        </p:nvCxnSpPr>
        <p:spPr>
          <a:xfrm>
            <a:off x="2713888" y="4630395"/>
            <a:ext cx="1212653" cy="0"/>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159968"/>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044875" y="333189"/>
            <a:ext cx="4970033" cy="4696670"/>
          </a:xfrm>
        </p:spPr>
        <p:txBody>
          <a:bodyPr/>
          <a:lstStyle/>
          <a:p>
            <a:pPr marL="0" indent="0">
              <a:buNone/>
            </a:pPr>
            <a:r>
              <a:rPr lang="en-GB" sz="1400" dirty="0">
                <a:latin typeface="Consolas" panose="020B0609020204030204" pitchFamily="49" charset="0"/>
                <a:cs typeface="Consolas" panose="020B0609020204030204" pitchFamily="49" charset="0"/>
              </a:rPr>
              <a:t>let comp scrambler() =</a:t>
            </a:r>
          </a:p>
          <a:p>
            <a:pPr marL="0" indent="0">
              <a:buNone/>
            </a:pPr>
            <a:r>
              <a:rPr lang="en-GB" sz="1400" dirty="0">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var</a:t>
            </a:r>
            <a:r>
              <a:rPr lang="en-GB" sz="1400" b="1" dirty="0">
                <a:solidFill>
                  <a:srgbClr val="FF0000"/>
                </a:solidFill>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arr</a:t>
            </a:r>
            <a:r>
              <a:rPr lang="en-GB" sz="1400" b="1" dirty="0">
                <a:solidFill>
                  <a:srgbClr val="FF0000"/>
                </a:solidFill>
                <a:latin typeface="Consolas" panose="020B0609020204030204" pitchFamily="49" charset="0"/>
                <a:cs typeface="Consolas" panose="020B0609020204030204" pitchFamily="49" charset="0"/>
              </a:rPr>
              <a:t>[7] bit </a:t>
            </a:r>
            <a:r>
              <a:rPr lang="en-GB" sz="1400" dirty="0">
                <a:latin typeface="Consolas" panose="020B0609020204030204" pitchFamily="49" charset="0"/>
                <a:cs typeface="Consolas" panose="020B0609020204030204" pitchFamily="49" charset="0"/>
              </a:rPr>
              <a:t>:= {</a:t>
            </a:r>
            <a:r>
              <a:rPr lang="en-GB" sz="1400" b="1" dirty="0">
                <a:solidFill>
                  <a:srgbClr val="FF0000"/>
                </a:solidFill>
                <a:latin typeface="Consolas" panose="020B0609020204030204" pitchFamily="49" charset="0"/>
                <a:cs typeface="Consolas" panose="020B0609020204030204" pitchFamily="49" charset="0"/>
              </a:rPr>
              <a:t>'1</a:t>
            </a:r>
            <a:r>
              <a:rPr lang="en-GB" sz="1400" dirty="0">
                <a:latin typeface="Consolas" panose="020B0609020204030204" pitchFamily="49" charset="0"/>
                <a:cs typeface="Consolas" panose="020B0609020204030204" pitchFamily="49" charset="0"/>
              </a:rPr>
              <a:t>,'1,'1,'1,'1,'1,'1}; </a:t>
            </a:r>
          </a:p>
          <a:p>
            <a:pPr marL="0" indent="0">
              <a:buNone/>
            </a:pPr>
            <a:r>
              <a:rPr lang="en-GB" sz="1400" dirty="0">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var</a:t>
            </a:r>
            <a:r>
              <a:rPr lang="en-GB" sz="1400" b="1" dirty="0">
                <a:solidFill>
                  <a:srgbClr val="FF0000"/>
                </a:solidFill>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a:t>
            </a:r>
            <a:r>
              <a:rPr lang="en-GB" sz="1400" b="1" dirty="0">
                <a:solidFill>
                  <a:srgbClr val="FF0000"/>
                </a:solidFill>
                <a:latin typeface="Consolas" panose="020B0609020204030204" pitchFamily="49" charset="0"/>
                <a:cs typeface="Consolas" panose="020B0609020204030204" pitchFamily="49" charset="0"/>
              </a:rPr>
              <a:t>bit</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var</a:t>
            </a:r>
            <a:r>
              <a:rPr lang="en-GB" sz="1400" b="1" dirty="0">
                <a:solidFill>
                  <a:srgbClr val="FF0000"/>
                </a:solidFill>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y:bit;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repeat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seq</a:t>
            </a: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x &lt;- take;</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do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[3]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[0:5]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[1:6];</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[6]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y := x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 </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emit y</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in ...</a:t>
            </a: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24</a:t>
            </a:fld>
            <a:endParaRPr lang="en-GB"/>
          </a:p>
        </p:txBody>
      </p:sp>
      <p:sp>
        <p:nvSpPr>
          <p:cNvPr id="5" name="TextBox 4"/>
          <p:cNvSpPr txBox="1"/>
          <p:nvPr/>
        </p:nvSpPr>
        <p:spPr>
          <a:xfrm>
            <a:off x="215154" y="311376"/>
            <a:ext cx="1549100" cy="276999"/>
          </a:xfrm>
          <a:prstGeom prst="rect">
            <a:avLst/>
          </a:prstGeom>
          <a:noFill/>
        </p:spPr>
        <p:txBody>
          <a:bodyPr wrap="square" lIns="0" tIns="0" rIns="0" bIns="0" rtlCol="0">
            <a:spAutoFit/>
          </a:bodyPr>
          <a:lstStyle/>
          <a:p>
            <a:r>
              <a:rPr lang="en-GB" sz="1800" dirty="0" smtClean="0">
                <a:solidFill>
                  <a:srgbClr val="FF0000"/>
                </a:solidFill>
              </a:rPr>
              <a:t>Local variables</a:t>
            </a:r>
          </a:p>
        </p:txBody>
      </p:sp>
      <p:cxnSp>
        <p:nvCxnSpPr>
          <p:cNvPr id="6" name="Straight Arrow Connector 5"/>
          <p:cNvCxnSpPr>
            <a:stCxn id="5" idx="3"/>
          </p:cNvCxnSpPr>
          <p:nvPr/>
        </p:nvCxnSpPr>
        <p:spPr>
          <a:xfrm>
            <a:off x="1764254" y="449876"/>
            <a:ext cx="2398955" cy="227856"/>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6796" y="1238326"/>
            <a:ext cx="1549100" cy="830997"/>
          </a:xfrm>
          <a:prstGeom prst="rect">
            <a:avLst/>
          </a:prstGeom>
          <a:noFill/>
        </p:spPr>
        <p:txBody>
          <a:bodyPr wrap="square" lIns="0" tIns="0" rIns="0" bIns="0" rtlCol="0">
            <a:spAutoFit/>
          </a:bodyPr>
          <a:lstStyle/>
          <a:p>
            <a:r>
              <a:rPr lang="en-GB" sz="1800" dirty="0" smtClean="0">
                <a:solidFill>
                  <a:srgbClr val="FF0000"/>
                </a:solidFill>
              </a:rPr>
              <a:t>Types:</a:t>
            </a:r>
          </a:p>
          <a:p>
            <a:pPr marL="285750" indent="-285750">
              <a:buFontTx/>
              <a:buChar char="-"/>
            </a:pPr>
            <a:r>
              <a:rPr lang="en-GB" sz="1800" dirty="0" smtClean="0">
                <a:solidFill>
                  <a:srgbClr val="FF0000"/>
                </a:solidFill>
              </a:rPr>
              <a:t>Bit</a:t>
            </a:r>
          </a:p>
          <a:p>
            <a:pPr marL="285750" indent="-285750">
              <a:buFontTx/>
              <a:buChar char="-"/>
            </a:pPr>
            <a:r>
              <a:rPr lang="en-GB" sz="1800" dirty="0" smtClean="0">
                <a:solidFill>
                  <a:srgbClr val="FF0000"/>
                </a:solidFill>
              </a:rPr>
              <a:t>Array of bits</a:t>
            </a:r>
          </a:p>
        </p:txBody>
      </p:sp>
      <p:cxnSp>
        <p:nvCxnSpPr>
          <p:cNvPr id="10" name="Straight Arrow Connector 9"/>
          <p:cNvCxnSpPr/>
          <p:nvPr/>
        </p:nvCxnSpPr>
        <p:spPr>
          <a:xfrm flipV="1">
            <a:off x="1905896" y="892885"/>
            <a:ext cx="4086113" cy="1043491"/>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1131346" y="1023173"/>
            <a:ext cx="3946263" cy="630651"/>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15154" y="2719274"/>
            <a:ext cx="1129552" cy="276999"/>
          </a:xfrm>
          <a:prstGeom prst="rect">
            <a:avLst/>
          </a:prstGeom>
          <a:noFill/>
        </p:spPr>
        <p:txBody>
          <a:bodyPr wrap="square" lIns="0" tIns="0" rIns="0" bIns="0" rtlCol="0">
            <a:spAutoFit/>
          </a:bodyPr>
          <a:lstStyle/>
          <a:p>
            <a:r>
              <a:rPr lang="en-GB" sz="1800" dirty="0" smtClean="0">
                <a:solidFill>
                  <a:srgbClr val="FF0000"/>
                </a:solidFill>
              </a:rPr>
              <a:t>Constants</a:t>
            </a:r>
          </a:p>
        </p:txBody>
      </p:sp>
      <p:cxnSp>
        <p:nvCxnSpPr>
          <p:cNvPr id="17" name="Straight Arrow Connector 16"/>
          <p:cNvCxnSpPr>
            <a:stCxn id="16" idx="3"/>
          </p:cNvCxnSpPr>
          <p:nvPr/>
        </p:nvCxnSpPr>
        <p:spPr>
          <a:xfrm flipV="1">
            <a:off x="1344706" y="774551"/>
            <a:ext cx="5808050" cy="2083223"/>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9868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044875" y="333189"/>
            <a:ext cx="4970033" cy="4696670"/>
          </a:xfrm>
        </p:spPr>
        <p:txBody>
          <a:bodyPr/>
          <a:lstStyle/>
          <a:p>
            <a:pPr marL="0" indent="0">
              <a:buNone/>
            </a:pPr>
            <a:r>
              <a:rPr lang="en-GB" sz="1400" dirty="0">
                <a:latin typeface="Consolas" panose="020B0609020204030204" pitchFamily="49" charset="0"/>
                <a:cs typeface="Consolas" panose="020B0609020204030204" pitchFamily="49" charset="0"/>
              </a:rPr>
              <a:t>let comp scrambler()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arr</a:t>
            </a:r>
            <a:r>
              <a:rPr lang="en-GB" sz="1400" dirty="0">
                <a:latin typeface="Consolas" panose="020B0609020204030204" pitchFamily="49" charset="0"/>
                <a:cs typeface="Consolas" panose="020B0609020204030204" pitchFamily="49" charset="0"/>
              </a:rPr>
              <a:t>[7] bit := {'1,'1,'1,'1,'1,'1,'1};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bit;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y:bit;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r>
              <a:rPr lang="en-GB" sz="1400" b="1" dirty="0">
                <a:solidFill>
                  <a:srgbClr val="FF0000"/>
                </a:solidFill>
                <a:latin typeface="Consolas" panose="020B0609020204030204" pitchFamily="49" charset="0"/>
                <a:cs typeface="Consolas" panose="020B0609020204030204" pitchFamily="49" charset="0"/>
              </a:rPr>
              <a:t>repeat</a:t>
            </a:r>
          </a:p>
          <a:p>
            <a:pPr marL="0" indent="0">
              <a:buNone/>
            </a:pPr>
            <a:r>
              <a:rPr lang="en-GB" sz="1400" dirty="0">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seq</a:t>
            </a:r>
            <a:r>
              <a:rPr lang="en-GB" sz="1400" dirty="0">
                <a:solidFill>
                  <a:srgbClr val="FF0000"/>
                </a:solidFill>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x &lt;- </a:t>
            </a:r>
            <a:r>
              <a:rPr lang="en-GB" sz="1400" b="1" dirty="0">
                <a:solidFill>
                  <a:srgbClr val="FF0000"/>
                </a:solidFill>
                <a:latin typeface="Consolas" panose="020B0609020204030204" pitchFamily="49" charset="0"/>
                <a:cs typeface="Consolas" panose="020B0609020204030204" pitchFamily="49" charset="0"/>
              </a:rPr>
              <a:t>take</a:t>
            </a:r>
            <a:r>
              <a:rPr lang="en-GB" sz="1400" dirty="0">
                <a:latin typeface="Consolas" panose="020B0609020204030204" pitchFamily="49" charset="0"/>
                <a:cs typeface="Consolas" panose="020B0609020204030204" pitchFamily="49" charset="0"/>
              </a:rPr>
              <a: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r>
              <a:rPr lang="en-GB" sz="1400" b="1" dirty="0">
                <a:solidFill>
                  <a:srgbClr val="FF0000"/>
                </a:solidFill>
                <a:latin typeface="Consolas" panose="020B0609020204030204" pitchFamily="49" charset="0"/>
                <a:cs typeface="Consolas" panose="020B0609020204030204" pitchFamily="49" charset="0"/>
              </a:rPr>
              <a:t>do</a:t>
            </a:r>
            <a:r>
              <a:rPr lang="en-GB" sz="1400" dirty="0">
                <a:solidFill>
                  <a:srgbClr val="FF0000"/>
                </a:solidFill>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[3]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[0:5]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[1:6];</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[6]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y := x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 </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r>
              <a:rPr lang="en-GB" sz="1400" b="1" dirty="0">
                <a:solidFill>
                  <a:srgbClr val="FF0000"/>
                </a:solidFill>
                <a:latin typeface="Consolas" panose="020B0609020204030204" pitchFamily="49" charset="0"/>
                <a:cs typeface="Consolas" panose="020B0609020204030204" pitchFamily="49" charset="0"/>
              </a:rPr>
              <a:t>emit </a:t>
            </a:r>
            <a:r>
              <a:rPr lang="en-GB" sz="1400" dirty="0">
                <a:latin typeface="Consolas" panose="020B0609020204030204" pitchFamily="49" charset="0"/>
                <a:cs typeface="Consolas" panose="020B0609020204030204" pitchFamily="49" charset="0"/>
              </a:rPr>
              <a:t>y</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in ...</a:t>
            </a: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25</a:t>
            </a:fld>
            <a:endParaRPr lang="en-GB"/>
          </a:p>
        </p:txBody>
      </p:sp>
      <p:sp>
        <p:nvSpPr>
          <p:cNvPr id="5" name="TextBox 4"/>
          <p:cNvSpPr txBox="1"/>
          <p:nvPr/>
        </p:nvSpPr>
        <p:spPr>
          <a:xfrm>
            <a:off x="313765" y="1410448"/>
            <a:ext cx="3064136" cy="276999"/>
          </a:xfrm>
          <a:prstGeom prst="rect">
            <a:avLst/>
          </a:prstGeom>
          <a:noFill/>
        </p:spPr>
        <p:txBody>
          <a:bodyPr wrap="square" lIns="0" tIns="0" rIns="0" bIns="0" rtlCol="0">
            <a:spAutoFit/>
          </a:bodyPr>
          <a:lstStyle/>
          <a:p>
            <a:r>
              <a:rPr lang="en-GB" sz="1800" dirty="0" smtClean="0">
                <a:solidFill>
                  <a:srgbClr val="FF0000"/>
                </a:solidFill>
              </a:rPr>
              <a:t>Special-purpose computers:</a:t>
            </a:r>
          </a:p>
        </p:txBody>
      </p:sp>
    </p:spTree>
    <p:extLst>
      <p:ext uri="{BB962C8B-B14F-4D97-AF65-F5344CB8AC3E}">
        <p14:creationId xmlns:p14="http://schemas.microsoft.com/office/powerpoint/2010/main" val="1033621217"/>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044875" y="333189"/>
            <a:ext cx="4970033" cy="4696670"/>
          </a:xfrm>
        </p:spPr>
        <p:txBody>
          <a:bodyPr/>
          <a:lstStyle/>
          <a:p>
            <a:pPr marL="0" indent="0">
              <a:buNone/>
            </a:pPr>
            <a:r>
              <a:rPr lang="en-GB" sz="1400" dirty="0">
                <a:latin typeface="Consolas" panose="020B0609020204030204" pitchFamily="49" charset="0"/>
                <a:cs typeface="Consolas" panose="020B0609020204030204" pitchFamily="49" charset="0"/>
              </a:rPr>
              <a:t>let comp scrambler()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arr</a:t>
            </a:r>
            <a:r>
              <a:rPr lang="en-GB" sz="1400" dirty="0">
                <a:latin typeface="Consolas" panose="020B0609020204030204" pitchFamily="49" charset="0"/>
                <a:cs typeface="Consolas" panose="020B0609020204030204" pitchFamily="49" charset="0"/>
              </a:rPr>
              <a:t>[7] bit := {'1,'1,'1,'1,'1,'1,'1};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bit;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y:bit;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repeat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seq</a:t>
            </a: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x &lt;- take;</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do {</a:t>
            </a:r>
          </a:p>
          <a:p>
            <a:pPr marL="0" indent="0">
              <a:buNone/>
            </a:pPr>
            <a:r>
              <a:rPr lang="en-GB" sz="1400" dirty="0">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tmp</a:t>
            </a:r>
            <a:r>
              <a:rPr lang="en-GB" sz="1400" b="1" dirty="0">
                <a:solidFill>
                  <a:srgbClr val="FF0000"/>
                </a:solidFill>
                <a:latin typeface="Consolas" panose="020B0609020204030204" pitchFamily="49" charset="0"/>
                <a:cs typeface="Consolas" panose="020B0609020204030204" pitchFamily="49" charset="0"/>
              </a:rPr>
              <a:t> := (</a:t>
            </a:r>
            <a:r>
              <a:rPr lang="en-GB" sz="1400" b="1" dirty="0" err="1">
                <a:solidFill>
                  <a:srgbClr val="FF0000"/>
                </a:solidFill>
                <a:latin typeface="Consolas" panose="020B0609020204030204" pitchFamily="49" charset="0"/>
                <a:cs typeface="Consolas" panose="020B0609020204030204" pitchFamily="49" charset="0"/>
              </a:rPr>
              <a:t>scrmbl_st</a:t>
            </a:r>
            <a:r>
              <a:rPr lang="en-GB" sz="1400" b="1" dirty="0">
                <a:solidFill>
                  <a:srgbClr val="FF0000"/>
                </a:solidFill>
                <a:latin typeface="Consolas" panose="020B0609020204030204" pitchFamily="49" charset="0"/>
                <a:cs typeface="Consolas" panose="020B0609020204030204" pitchFamily="49" charset="0"/>
              </a:rPr>
              <a:t>[3] ^ </a:t>
            </a:r>
            <a:r>
              <a:rPr lang="en-GB" sz="1400" b="1" dirty="0" err="1">
                <a:solidFill>
                  <a:srgbClr val="FF0000"/>
                </a:solidFill>
                <a:latin typeface="Consolas" panose="020B0609020204030204" pitchFamily="49" charset="0"/>
                <a:cs typeface="Consolas" panose="020B0609020204030204" pitchFamily="49" charset="0"/>
              </a:rPr>
              <a:t>scrmbl_st</a:t>
            </a:r>
            <a:r>
              <a:rPr lang="en-GB" sz="1400" b="1" dirty="0">
                <a:solidFill>
                  <a:srgbClr val="FF0000"/>
                </a:solidFill>
                <a:latin typeface="Consolas" panose="020B0609020204030204" pitchFamily="49" charset="0"/>
                <a:cs typeface="Consolas" panose="020B0609020204030204" pitchFamily="49" charset="0"/>
              </a:rPr>
              <a:t>[0]);</a:t>
            </a:r>
          </a:p>
          <a:p>
            <a:pPr marL="0" indent="0">
              <a:buNone/>
            </a:pPr>
            <a:r>
              <a:rPr lang="en-GB" sz="1400" b="1" dirty="0">
                <a:solidFill>
                  <a:srgbClr val="FF0000"/>
                </a:solidFill>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scrmbl_st</a:t>
            </a:r>
            <a:r>
              <a:rPr lang="en-GB" sz="1400" b="1" dirty="0">
                <a:solidFill>
                  <a:srgbClr val="FF0000"/>
                </a:solidFill>
                <a:latin typeface="Consolas" panose="020B0609020204030204" pitchFamily="49" charset="0"/>
                <a:cs typeface="Consolas" panose="020B0609020204030204" pitchFamily="49" charset="0"/>
              </a:rPr>
              <a:t>[0:5] := </a:t>
            </a:r>
            <a:r>
              <a:rPr lang="en-GB" sz="1400" b="1" dirty="0" err="1">
                <a:solidFill>
                  <a:srgbClr val="FF0000"/>
                </a:solidFill>
                <a:latin typeface="Consolas" panose="020B0609020204030204" pitchFamily="49" charset="0"/>
                <a:cs typeface="Consolas" panose="020B0609020204030204" pitchFamily="49" charset="0"/>
              </a:rPr>
              <a:t>scrmbl_st</a:t>
            </a:r>
            <a:r>
              <a:rPr lang="en-GB" sz="1400" b="1" dirty="0">
                <a:solidFill>
                  <a:srgbClr val="FF0000"/>
                </a:solidFill>
                <a:latin typeface="Consolas" panose="020B0609020204030204" pitchFamily="49" charset="0"/>
                <a:cs typeface="Consolas" panose="020B0609020204030204" pitchFamily="49" charset="0"/>
              </a:rPr>
              <a:t>[1:6];</a:t>
            </a:r>
          </a:p>
          <a:p>
            <a:pPr marL="0" indent="0">
              <a:buNone/>
            </a:pPr>
            <a:r>
              <a:rPr lang="en-GB" sz="1400" b="1" dirty="0">
                <a:solidFill>
                  <a:srgbClr val="FF0000"/>
                </a:solidFill>
                <a:latin typeface="Consolas" panose="020B0609020204030204" pitchFamily="49" charset="0"/>
                <a:cs typeface="Consolas" panose="020B0609020204030204" pitchFamily="49" charset="0"/>
              </a:rPr>
              <a:t>        </a:t>
            </a:r>
            <a:r>
              <a:rPr lang="en-GB" sz="1400" b="1" dirty="0" err="1">
                <a:solidFill>
                  <a:srgbClr val="FF0000"/>
                </a:solidFill>
                <a:latin typeface="Consolas" panose="020B0609020204030204" pitchFamily="49" charset="0"/>
                <a:cs typeface="Consolas" panose="020B0609020204030204" pitchFamily="49" charset="0"/>
              </a:rPr>
              <a:t>scrmbl_st</a:t>
            </a:r>
            <a:r>
              <a:rPr lang="en-GB" sz="1400" b="1" dirty="0">
                <a:solidFill>
                  <a:srgbClr val="FF0000"/>
                </a:solidFill>
                <a:latin typeface="Consolas" panose="020B0609020204030204" pitchFamily="49" charset="0"/>
                <a:cs typeface="Consolas" panose="020B0609020204030204" pitchFamily="49" charset="0"/>
              </a:rPr>
              <a:t>[6] := </a:t>
            </a:r>
            <a:r>
              <a:rPr lang="en-GB" sz="1400" b="1" dirty="0" err="1">
                <a:solidFill>
                  <a:srgbClr val="FF0000"/>
                </a:solidFill>
                <a:latin typeface="Consolas" panose="020B0609020204030204" pitchFamily="49" charset="0"/>
                <a:cs typeface="Consolas" panose="020B0609020204030204" pitchFamily="49" charset="0"/>
              </a:rPr>
              <a:t>tmp</a:t>
            </a:r>
            <a:r>
              <a:rPr lang="en-GB" sz="1400" b="1" dirty="0">
                <a:solidFill>
                  <a:srgbClr val="FF0000"/>
                </a:solidFill>
                <a:latin typeface="Consolas" panose="020B0609020204030204" pitchFamily="49" charset="0"/>
                <a:cs typeface="Consolas" panose="020B0609020204030204" pitchFamily="49" charset="0"/>
              </a:rPr>
              <a:t>;</a:t>
            </a:r>
          </a:p>
          <a:p>
            <a:pPr marL="0" indent="0">
              <a:buNone/>
            </a:pPr>
            <a:r>
              <a:rPr lang="en-GB" sz="1400" b="1" dirty="0">
                <a:solidFill>
                  <a:srgbClr val="FF0000"/>
                </a:solidFill>
                <a:latin typeface="Consolas" panose="020B0609020204030204" pitchFamily="49" charset="0"/>
                <a:cs typeface="Consolas" panose="020B0609020204030204" pitchFamily="49" charset="0"/>
              </a:rPr>
              <a:t>        y := x ^ </a:t>
            </a:r>
            <a:r>
              <a:rPr lang="en-GB" sz="1400" b="1" dirty="0" err="1">
                <a:solidFill>
                  <a:srgbClr val="FF0000"/>
                </a:solidFill>
                <a:latin typeface="Consolas" panose="020B0609020204030204" pitchFamily="49" charset="0"/>
                <a:cs typeface="Consolas" panose="020B0609020204030204" pitchFamily="49" charset="0"/>
              </a:rPr>
              <a:t>tmp</a:t>
            </a:r>
            <a:r>
              <a:rPr lang="en-GB" sz="1400" b="1" dirty="0">
                <a:solidFill>
                  <a:srgbClr val="FF0000"/>
                </a:solidFill>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 </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emit y</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in ...</a:t>
            </a: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26</a:t>
            </a:fld>
            <a:endParaRPr lang="en-GB"/>
          </a:p>
        </p:txBody>
      </p:sp>
      <p:sp>
        <p:nvSpPr>
          <p:cNvPr id="5" name="TextBox 4"/>
          <p:cNvSpPr txBox="1"/>
          <p:nvPr/>
        </p:nvSpPr>
        <p:spPr>
          <a:xfrm>
            <a:off x="367550" y="2681524"/>
            <a:ext cx="3279289" cy="276999"/>
          </a:xfrm>
          <a:prstGeom prst="rect">
            <a:avLst/>
          </a:prstGeom>
          <a:noFill/>
        </p:spPr>
        <p:txBody>
          <a:bodyPr wrap="square" lIns="0" tIns="0" rIns="0" bIns="0" rtlCol="0">
            <a:spAutoFit/>
          </a:bodyPr>
          <a:lstStyle/>
          <a:p>
            <a:r>
              <a:rPr lang="en-GB" sz="1800" dirty="0">
                <a:solidFill>
                  <a:srgbClr val="FF0000"/>
                </a:solidFill>
              </a:rPr>
              <a:t>Imperative (C/</a:t>
            </a:r>
            <a:r>
              <a:rPr lang="en-GB" sz="1800" dirty="0" err="1">
                <a:solidFill>
                  <a:srgbClr val="FF0000"/>
                </a:solidFill>
              </a:rPr>
              <a:t>Matlab</a:t>
            </a:r>
            <a:r>
              <a:rPr lang="en-GB" sz="1800" dirty="0">
                <a:solidFill>
                  <a:srgbClr val="FF0000"/>
                </a:solidFill>
              </a:rPr>
              <a:t>-like) </a:t>
            </a:r>
            <a:r>
              <a:rPr lang="en-GB" sz="1800" dirty="0" smtClean="0">
                <a:solidFill>
                  <a:srgbClr val="FF0000"/>
                </a:solidFill>
              </a:rPr>
              <a:t>code:</a:t>
            </a:r>
          </a:p>
        </p:txBody>
      </p:sp>
    </p:spTree>
    <p:extLst>
      <p:ext uri="{BB962C8B-B14F-4D97-AF65-F5344CB8AC3E}">
        <p14:creationId xmlns:p14="http://schemas.microsoft.com/office/powerpoint/2010/main" val="2851565188"/>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044875" y="333189"/>
            <a:ext cx="4970033" cy="4696670"/>
          </a:xfrm>
        </p:spPr>
        <p:txBody>
          <a:bodyPr/>
          <a:lstStyle/>
          <a:p>
            <a:pPr marL="0" indent="0">
              <a:buNone/>
            </a:pPr>
            <a:r>
              <a:rPr lang="en-GB" sz="1400" dirty="0">
                <a:latin typeface="Consolas" panose="020B0609020204030204" pitchFamily="49" charset="0"/>
                <a:cs typeface="Consolas" panose="020B0609020204030204" pitchFamily="49" charset="0"/>
              </a:rPr>
              <a:t>let comp scrambler()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arr</a:t>
            </a:r>
            <a:r>
              <a:rPr lang="en-GB" sz="1400" dirty="0">
                <a:latin typeface="Consolas" panose="020B0609020204030204" pitchFamily="49" charset="0"/>
                <a:cs typeface="Consolas" panose="020B0609020204030204" pitchFamily="49" charset="0"/>
              </a:rPr>
              <a:t>[7] bit := {'1,'1,'1,'1,'1,'1,'1};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bit;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y:bit;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r>
              <a:rPr lang="en-GB" sz="1400" b="1" dirty="0">
                <a:solidFill>
                  <a:srgbClr val="00B0F0"/>
                </a:solidFill>
                <a:latin typeface="Consolas" panose="020B0609020204030204" pitchFamily="49" charset="0"/>
                <a:cs typeface="Consolas" panose="020B0609020204030204" pitchFamily="49" charset="0"/>
              </a:rPr>
              <a:t>repeat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seq</a:t>
            </a: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x &lt;- </a:t>
            </a:r>
            <a:r>
              <a:rPr lang="en-GB" sz="1400" b="1" dirty="0">
                <a:solidFill>
                  <a:srgbClr val="FF0000"/>
                </a:solidFill>
                <a:latin typeface="Consolas" panose="020B0609020204030204" pitchFamily="49" charset="0"/>
                <a:cs typeface="Consolas" panose="020B0609020204030204" pitchFamily="49" charset="0"/>
              </a:rPr>
              <a:t>take</a:t>
            </a:r>
            <a:r>
              <a:rPr lang="en-GB" sz="1400" dirty="0">
                <a:latin typeface="Consolas" panose="020B0609020204030204" pitchFamily="49" charset="0"/>
                <a:cs typeface="Consolas" panose="020B0609020204030204" pitchFamily="49" charset="0"/>
              </a:rPr>
              <a:t>;</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r>
              <a:rPr lang="en-GB" sz="1400" b="1" dirty="0">
                <a:solidFill>
                  <a:srgbClr val="FF0000"/>
                </a:solidFill>
                <a:latin typeface="Consolas" panose="020B0609020204030204" pitchFamily="49" charset="0"/>
                <a:cs typeface="Consolas" panose="020B0609020204030204" pitchFamily="49" charset="0"/>
              </a:rPr>
              <a:t>do</a:t>
            </a: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[3]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[0:5] :=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[1:6];</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scrmbl_st</a:t>
            </a:r>
            <a:r>
              <a:rPr lang="en-GB" sz="1400" dirty="0">
                <a:latin typeface="Consolas" panose="020B0609020204030204" pitchFamily="49" charset="0"/>
                <a:cs typeface="Consolas" panose="020B0609020204030204" pitchFamily="49" charset="0"/>
              </a:rPr>
              <a:t>[6]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y := x ^ </a:t>
            </a:r>
            <a:r>
              <a:rPr lang="en-GB" sz="1400" dirty="0" err="1">
                <a:latin typeface="Consolas" panose="020B0609020204030204" pitchFamily="49" charset="0"/>
                <a:cs typeface="Consolas" panose="020B0609020204030204" pitchFamily="49" charset="0"/>
              </a:rPr>
              <a:t>tmp</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 </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r>
              <a:rPr lang="en-GB" sz="1400" b="1" dirty="0">
                <a:solidFill>
                  <a:srgbClr val="FF0000"/>
                </a:solidFill>
                <a:latin typeface="Consolas" panose="020B0609020204030204" pitchFamily="49" charset="0"/>
                <a:cs typeface="Consolas" panose="020B0609020204030204" pitchFamily="49" charset="0"/>
              </a:rPr>
              <a:t>emit</a:t>
            </a:r>
            <a:r>
              <a:rPr lang="en-GB" sz="1400" dirty="0">
                <a:latin typeface="Consolas" panose="020B0609020204030204" pitchFamily="49" charset="0"/>
                <a:cs typeface="Consolas" panose="020B0609020204030204" pitchFamily="49" charset="0"/>
              </a:rPr>
              <a:t> y</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in ...</a:t>
            </a:r>
          </a:p>
          <a:p>
            <a:pPr marL="0" indent="0">
              <a:buNone/>
            </a:pP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27</a:t>
            </a:fld>
            <a:endParaRPr lang="en-GB"/>
          </a:p>
        </p:txBody>
      </p:sp>
      <p:grpSp>
        <p:nvGrpSpPr>
          <p:cNvPr id="2" name="Group 1"/>
          <p:cNvGrpSpPr/>
          <p:nvPr/>
        </p:nvGrpSpPr>
        <p:grpSpPr>
          <a:xfrm>
            <a:off x="443550" y="206245"/>
            <a:ext cx="2994117" cy="2303100"/>
            <a:chOff x="615672" y="959280"/>
            <a:chExt cx="2994117" cy="2303100"/>
          </a:xfrm>
        </p:grpSpPr>
        <p:grpSp>
          <p:nvGrpSpPr>
            <p:cNvPr id="5" name="Group 4"/>
            <p:cNvGrpSpPr/>
            <p:nvPr/>
          </p:nvGrpSpPr>
          <p:grpSpPr>
            <a:xfrm>
              <a:off x="615672" y="959280"/>
              <a:ext cx="953239" cy="1348740"/>
              <a:chOff x="1838408" y="2526030"/>
              <a:chExt cx="1058632" cy="1798320"/>
            </a:xfrm>
          </p:grpSpPr>
          <p:sp>
            <p:nvSpPr>
              <p:cNvPr id="6" name="Rectangle 5"/>
              <p:cNvSpPr/>
              <p:nvPr/>
            </p:nvSpPr>
            <p:spPr>
              <a:xfrm>
                <a:off x="1838408" y="3067050"/>
                <a:ext cx="1058632" cy="70866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tx1"/>
                    </a:solidFill>
                  </a:rPr>
                  <a:t>repeat</a:t>
                </a:r>
              </a:p>
            </p:txBody>
          </p:sp>
          <p:cxnSp>
            <p:nvCxnSpPr>
              <p:cNvPr id="7" name="Straight Arrow Connector 6"/>
              <p:cNvCxnSpPr>
                <a:endCxn id="6" idx="0"/>
              </p:cNvCxnSpPr>
              <p:nvPr/>
            </p:nvCxnSpPr>
            <p:spPr>
              <a:xfrm>
                <a:off x="2367728" y="2526030"/>
                <a:ext cx="0" cy="5410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367725" y="377571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Rectangle 8"/>
            <p:cNvSpPr/>
            <p:nvPr/>
          </p:nvSpPr>
          <p:spPr>
            <a:xfrm>
              <a:off x="749431" y="2325120"/>
              <a:ext cx="694373" cy="531495"/>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tx1"/>
                  </a:solidFill>
                </a:rPr>
                <a:t>take</a:t>
              </a:r>
            </a:p>
          </p:txBody>
        </p:sp>
        <p:cxnSp>
          <p:nvCxnSpPr>
            <p:cNvPr id="10" name="Straight Arrow Connector 9"/>
            <p:cNvCxnSpPr/>
            <p:nvPr/>
          </p:nvCxnSpPr>
          <p:spPr>
            <a:xfrm>
              <a:off x="1440947" y="2590867"/>
              <a:ext cx="39433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832424" y="2325120"/>
              <a:ext cx="694373" cy="531495"/>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i="1" dirty="0" smtClean="0">
                  <a:solidFill>
                    <a:schemeClr val="tx1"/>
                  </a:solidFill>
                </a:rPr>
                <a:t>do</a:t>
              </a:r>
              <a:endParaRPr lang="en-GB" sz="1800" i="1" dirty="0">
                <a:solidFill>
                  <a:schemeClr val="tx1"/>
                </a:solidFill>
              </a:endParaRPr>
            </a:p>
          </p:txBody>
        </p:sp>
        <p:sp>
          <p:nvSpPr>
            <p:cNvPr id="12" name="Rectangle 11"/>
            <p:cNvSpPr/>
            <p:nvPr/>
          </p:nvSpPr>
          <p:spPr>
            <a:xfrm>
              <a:off x="2915416" y="2325120"/>
              <a:ext cx="694373" cy="531495"/>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tx1"/>
                  </a:solidFill>
                </a:rPr>
                <a:t>emit</a:t>
              </a:r>
            </a:p>
          </p:txBody>
        </p:sp>
        <p:cxnSp>
          <p:nvCxnSpPr>
            <p:cNvPr id="13" name="Straight Arrow Connector 12"/>
            <p:cNvCxnSpPr/>
            <p:nvPr/>
          </p:nvCxnSpPr>
          <p:spPr>
            <a:xfrm>
              <a:off x="2526797" y="2579392"/>
              <a:ext cx="394335"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613385" y="2302170"/>
              <a:ext cx="250390" cy="253916"/>
            </a:xfrm>
            <a:prstGeom prst="rect">
              <a:avLst/>
            </a:prstGeom>
            <a:noFill/>
          </p:spPr>
          <p:txBody>
            <a:bodyPr wrap="none" rtlCol="0">
              <a:spAutoFit/>
            </a:bodyPr>
            <a:lstStyle/>
            <a:p>
              <a:r>
                <a:rPr lang="en-GB" sz="1050" i="1" dirty="0"/>
                <a:t>y</a:t>
              </a:r>
            </a:p>
          </p:txBody>
        </p:sp>
        <p:cxnSp>
          <p:nvCxnSpPr>
            <p:cNvPr id="15" name="Straight Arrow Connector 34"/>
            <p:cNvCxnSpPr>
              <a:endCxn id="12" idx="0"/>
            </p:cNvCxnSpPr>
            <p:nvPr/>
          </p:nvCxnSpPr>
          <p:spPr>
            <a:xfrm>
              <a:off x="1096618" y="2099377"/>
              <a:ext cx="2165985" cy="225743"/>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179610" y="2099377"/>
              <a:ext cx="0" cy="22574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269336" y="2856615"/>
              <a:ext cx="0" cy="4057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522339" y="2274041"/>
              <a:ext cx="250390" cy="253916"/>
            </a:xfrm>
            <a:prstGeom prst="rect">
              <a:avLst/>
            </a:prstGeom>
            <a:noFill/>
          </p:spPr>
          <p:txBody>
            <a:bodyPr wrap="none" rtlCol="0">
              <a:spAutoFit/>
            </a:bodyPr>
            <a:lstStyle/>
            <a:p>
              <a:r>
                <a:rPr lang="en-GB" sz="1050" i="1" dirty="0" smtClean="0"/>
                <a:t>x</a:t>
              </a:r>
              <a:endParaRPr lang="en-GB" sz="1050" i="1" dirty="0"/>
            </a:p>
          </p:txBody>
        </p:sp>
      </p:grpSp>
      <p:sp>
        <p:nvSpPr>
          <p:cNvPr id="19" name="TextBox 18"/>
          <p:cNvSpPr txBox="1"/>
          <p:nvPr/>
        </p:nvSpPr>
        <p:spPr>
          <a:xfrm>
            <a:off x="523564" y="3128251"/>
            <a:ext cx="3279289" cy="276999"/>
          </a:xfrm>
          <a:prstGeom prst="rect">
            <a:avLst/>
          </a:prstGeom>
          <a:noFill/>
        </p:spPr>
        <p:txBody>
          <a:bodyPr wrap="square" lIns="0" tIns="0" rIns="0" bIns="0" rtlCol="0">
            <a:spAutoFit/>
          </a:bodyPr>
          <a:lstStyle/>
          <a:p>
            <a:r>
              <a:rPr lang="en-GB" sz="1800" dirty="0" smtClean="0">
                <a:solidFill>
                  <a:srgbClr val="FF0000"/>
                </a:solidFill>
              </a:rPr>
              <a:t>Computers and </a:t>
            </a:r>
            <a:r>
              <a:rPr lang="en-GB" sz="1800" dirty="0" smtClean="0">
                <a:solidFill>
                  <a:srgbClr val="00B0F0"/>
                </a:solidFill>
              </a:rPr>
              <a:t>transformers</a:t>
            </a:r>
          </a:p>
        </p:txBody>
      </p:sp>
      <p:sp>
        <p:nvSpPr>
          <p:cNvPr id="20" name="Rectangle 19"/>
          <p:cNvSpPr/>
          <p:nvPr/>
        </p:nvSpPr>
        <p:spPr bwMode="auto">
          <a:xfrm>
            <a:off x="225911" y="430306"/>
            <a:ext cx="3463962" cy="1914861"/>
          </a:xfrm>
          <a:prstGeom prst="rect">
            <a:avLst/>
          </a:prstGeom>
          <a:noFill/>
          <a:ln w="28575">
            <a:solidFill>
              <a:srgbClr val="00B0F0"/>
            </a:solidFill>
            <a:prstDash val="dash"/>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82415788"/>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Whole program</a:t>
            </a:r>
            <a:endParaRPr lang="en-GB" dirty="0"/>
          </a:p>
        </p:txBody>
      </p:sp>
      <p:sp>
        <p:nvSpPr>
          <p:cNvPr id="3" name="Text Placeholder 2"/>
          <p:cNvSpPr>
            <a:spLocks noGrp="1"/>
          </p:cNvSpPr>
          <p:nvPr>
            <p:ph type="body" sz="quarter" idx="10"/>
          </p:nvPr>
        </p:nvSpPr>
        <p:spPr>
          <a:xfrm>
            <a:off x="389436" y="1085849"/>
            <a:ext cx="8363938" cy="1938992"/>
          </a:xfrm>
        </p:spPr>
        <p:txBody>
          <a:bodyPr/>
          <a:lstStyle/>
          <a:p>
            <a:endParaRPr lang="en-GB" dirty="0" smtClean="0"/>
          </a:p>
          <a:p>
            <a:r>
              <a:rPr lang="en-GB" dirty="0">
                <a:latin typeface="Consolas" panose="020B0609020204030204" pitchFamily="49" charset="0"/>
                <a:cs typeface="Consolas" panose="020B0609020204030204" pitchFamily="49" charset="0"/>
              </a:rPr>
              <a:t>r</a:t>
            </a:r>
            <a:r>
              <a:rPr lang="en-GB" dirty="0" smtClean="0">
                <a:latin typeface="Consolas" panose="020B0609020204030204" pitchFamily="49" charset="0"/>
                <a:cs typeface="Consolas" panose="020B0609020204030204" pitchFamily="49" charset="0"/>
              </a:rPr>
              <a:t>ead &gt;&gt;&gt; </a:t>
            </a:r>
            <a:r>
              <a:rPr lang="en-GB" dirty="0" err="1" smtClean="0">
                <a:latin typeface="Consolas" panose="020B0609020204030204" pitchFamily="49" charset="0"/>
                <a:cs typeface="Consolas" panose="020B0609020204030204" pitchFamily="49" charset="0"/>
              </a:rPr>
              <a:t>do_something</a:t>
            </a:r>
            <a:r>
              <a:rPr lang="en-GB" dirty="0" smtClean="0">
                <a:latin typeface="Consolas" panose="020B0609020204030204" pitchFamily="49" charset="0"/>
                <a:cs typeface="Consolas" panose="020B0609020204030204" pitchFamily="49" charset="0"/>
              </a:rPr>
              <a:t> &gt;&gt;&gt; write</a:t>
            </a:r>
          </a:p>
          <a:p>
            <a:endParaRPr lang="en-GB" dirty="0"/>
          </a:p>
          <a:p>
            <a:r>
              <a:rPr lang="en-GB" dirty="0" smtClean="0"/>
              <a:t>Reads and writes can come from RF, IP, file, dummy</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28</a:t>
            </a:fld>
            <a:endParaRPr lang="en-GB"/>
          </a:p>
        </p:txBody>
      </p:sp>
    </p:spTree>
    <p:extLst>
      <p:ext uri="{BB962C8B-B14F-4D97-AF65-F5344CB8AC3E}">
        <p14:creationId xmlns:p14="http://schemas.microsoft.com/office/powerpoint/2010/main" val="2644843"/>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Computation language primitives</a:t>
            </a:r>
            <a:endParaRPr lang="en-GB" dirty="0"/>
          </a:p>
        </p:txBody>
      </p:sp>
      <p:sp>
        <p:nvSpPr>
          <p:cNvPr id="3" name="Text Placeholder 2"/>
          <p:cNvSpPr>
            <a:spLocks noGrp="1"/>
          </p:cNvSpPr>
          <p:nvPr>
            <p:ph type="body" sz="quarter" idx="10"/>
          </p:nvPr>
        </p:nvSpPr>
        <p:spPr>
          <a:xfrm>
            <a:off x="389436" y="1333274"/>
            <a:ext cx="8363938" cy="1532727"/>
          </a:xfrm>
        </p:spPr>
        <p:txBody>
          <a:bodyPr/>
          <a:lstStyle/>
          <a:p>
            <a:r>
              <a:rPr lang="en-GB" dirty="0" smtClean="0"/>
              <a:t>Define control flow</a:t>
            </a:r>
          </a:p>
          <a:p>
            <a:r>
              <a:rPr lang="en-GB" dirty="0" smtClean="0"/>
              <a:t>Two groups:</a:t>
            </a:r>
          </a:p>
          <a:p>
            <a:pPr lvl="1"/>
            <a:r>
              <a:rPr lang="en-GB" dirty="0" smtClean="0"/>
              <a:t>Transformers</a:t>
            </a:r>
          </a:p>
          <a:p>
            <a:pPr lvl="1"/>
            <a:r>
              <a:rPr lang="en-GB" dirty="0" smtClean="0"/>
              <a:t>Computers</a:t>
            </a:r>
          </a:p>
        </p:txBody>
      </p:sp>
      <p:sp>
        <p:nvSpPr>
          <p:cNvPr id="4" name="Slide Number Placeholder 3"/>
          <p:cNvSpPr>
            <a:spLocks noGrp="1"/>
          </p:cNvSpPr>
          <p:nvPr>
            <p:ph type="sldNum" sz="quarter" idx="13"/>
          </p:nvPr>
        </p:nvSpPr>
        <p:spPr/>
        <p:txBody>
          <a:bodyPr/>
          <a:lstStyle/>
          <a:p>
            <a:fld id="{66F9B19E-23E9-4120-A06C-57F6EDB783B3}" type="slidenum">
              <a:rPr lang="en-GB" smtClean="0"/>
              <a:pPr/>
              <a:t>29</a:t>
            </a:fld>
            <a:endParaRPr lang="en-GB"/>
          </a:p>
        </p:txBody>
      </p:sp>
    </p:spTree>
    <p:extLst>
      <p:ext uri="{BB962C8B-B14F-4D97-AF65-F5344CB8AC3E}">
        <p14:creationId xmlns:p14="http://schemas.microsoft.com/office/powerpoint/2010/main" val="1044957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GB" dirty="0"/>
          </a:p>
        </p:txBody>
      </p:sp>
      <p:sp>
        <p:nvSpPr>
          <p:cNvPr id="3" name="Text Placeholder 2"/>
          <p:cNvSpPr>
            <a:spLocks noGrp="1"/>
          </p:cNvSpPr>
          <p:nvPr>
            <p:ph type="body" sz="quarter" idx="10"/>
          </p:nvPr>
        </p:nvSpPr>
        <p:spPr>
          <a:xfrm>
            <a:off x="389436" y="1357315"/>
            <a:ext cx="8363938" cy="3102388"/>
          </a:xfrm>
        </p:spPr>
        <p:txBody>
          <a:bodyPr/>
          <a:lstStyle/>
          <a:p>
            <a:r>
              <a:rPr lang="en-US" dirty="0"/>
              <a:t>L</a:t>
            </a:r>
            <a:r>
              <a:rPr lang="en-US" dirty="0" smtClean="0"/>
              <a:t>ots of innovation in PHY/MAC design</a:t>
            </a:r>
          </a:p>
          <a:p>
            <a:pPr lvl="1"/>
            <a:r>
              <a:rPr lang="en-US" dirty="0" err="1" smtClean="0"/>
              <a:t>IoT</a:t>
            </a:r>
            <a:r>
              <a:rPr lang="en-US" dirty="0" smtClean="0"/>
              <a:t>, 5G, distributed/massive MIMO, DSA/TVWS</a:t>
            </a:r>
          </a:p>
          <a:p>
            <a:r>
              <a:rPr lang="en-US" dirty="0"/>
              <a:t>P</a:t>
            </a:r>
            <a:r>
              <a:rPr lang="en-US" dirty="0" smtClean="0"/>
              <a:t>opular experimental platform: USRP</a:t>
            </a:r>
          </a:p>
          <a:p>
            <a:pPr lvl="1"/>
            <a:r>
              <a:rPr lang="en-US" dirty="0" smtClean="0"/>
              <a:t>Relatively easy to program but slow, no real network deployment</a:t>
            </a:r>
          </a:p>
          <a:p>
            <a:r>
              <a:rPr lang="en-US" dirty="0" smtClean="0"/>
              <a:t>Modern wireless PHYs require high-rate DSP</a:t>
            </a:r>
          </a:p>
          <a:p>
            <a:r>
              <a:rPr lang="en-US" dirty="0" smtClean="0"/>
              <a:t>Real-time platforms [SORA, WARP, …]</a:t>
            </a:r>
          </a:p>
          <a:p>
            <a:pPr lvl="1"/>
            <a:r>
              <a:rPr lang="en-US" dirty="0" smtClean="0"/>
              <a:t>Achieve protocol processing requirements, difficult to program, no code portability, lots of low-level hand-tuning</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a:t>
            </a:fld>
            <a:endParaRPr lang="en-GB" dirty="0"/>
          </a:p>
        </p:txBody>
      </p:sp>
    </p:spTree>
    <p:extLst>
      <p:ext uri="{BB962C8B-B14F-4D97-AF65-F5344CB8AC3E}">
        <p14:creationId xmlns:p14="http://schemas.microsoft.com/office/powerpoint/2010/main" val="362518164"/>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Transformers</a:t>
            </a:r>
            <a:endParaRPr lang="en-GB" dirty="0"/>
          </a:p>
        </p:txBody>
      </p:sp>
      <p:sp>
        <p:nvSpPr>
          <p:cNvPr id="5" name="Text Placeholder 4"/>
          <p:cNvSpPr>
            <a:spLocks noGrp="1"/>
          </p:cNvSpPr>
          <p:nvPr>
            <p:ph type="body" sz="quarter" idx="10"/>
          </p:nvPr>
        </p:nvSpPr>
        <p:spPr>
          <a:xfrm>
            <a:off x="390627" y="1085850"/>
            <a:ext cx="3912432" cy="3817968"/>
          </a:xfrm>
        </p:spPr>
        <p:txBody>
          <a:bodyPr/>
          <a:lstStyle/>
          <a:p>
            <a:r>
              <a:rPr lang="en-GB" dirty="0" smtClean="0">
                <a:solidFill>
                  <a:srgbClr val="FF0000"/>
                </a:solidFill>
              </a:rPr>
              <a:t>Map:</a:t>
            </a:r>
          </a:p>
          <a:p>
            <a:pPr marL="0" indent="0">
              <a:buNone/>
            </a:pPr>
            <a:endParaRPr lang="en-GB" sz="1200" dirty="0" smtClean="0"/>
          </a:p>
          <a:p>
            <a:pPr marL="0" indent="0">
              <a:buNone/>
            </a:pPr>
            <a:r>
              <a:rPr lang="en-GB" sz="2400" dirty="0">
                <a:latin typeface="Consolas" panose="020B0609020204030204" pitchFamily="49" charset="0"/>
                <a:cs typeface="Consolas" panose="020B0609020204030204" pitchFamily="49" charset="0"/>
              </a:rPr>
              <a:t>let f(x : </a:t>
            </a:r>
            <a:r>
              <a:rPr lang="en-GB" sz="2400" dirty="0" err="1">
                <a:latin typeface="Consolas" panose="020B0609020204030204" pitchFamily="49" charset="0"/>
                <a:cs typeface="Consolas" panose="020B0609020204030204" pitchFamily="49" charset="0"/>
              </a:rPr>
              <a:t>int</a:t>
            </a:r>
            <a:r>
              <a:rPr lang="en-GB" sz="2400" dirty="0">
                <a:latin typeface="Consolas" panose="020B0609020204030204" pitchFamily="49" charset="0"/>
                <a:cs typeface="Consolas" panose="020B0609020204030204" pitchFamily="49" charset="0"/>
              </a:rPr>
              <a:t>) =</a:t>
            </a:r>
          </a:p>
          <a:p>
            <a:pPr marL="0" indent="0">
              <a:buNone/>
            </a:pPr>
            <a:r>
              <a:rPr lang="en-GB" sz="2400" dirty="0">
                <a:latin typeface="Consolas" panose="020B0609020204030204" pitchFamily="49" charset="0"/>
                <a:cs typeface="Consolas" panose="020B0609020204030204" pitchFamily="49" charset="0"/>
              </a:rPr>
              <a:t>  </a:t>
            </a:r>
            <a:r>
              <a:rPr lang="en-GB" sz="2400" dirty="0" err="1">
                <a:latin typeface="Consolas" panose="020B0609020204030204" pitchFamily="49" charset="0"/>
                <a:cs typeface="Consolas" panose="020B0609020204030204" pitchFamily="49" charset="0"/>
              </a:rPr>
              <a:t>var</a:t>
            </a:r>
            <a:r>
              <a:rPr lang="en-GB" sz="2400" dirty="0">
                <a:latin typeface="Consolas" panose="020B0609020204030204" pitchFamily="49" charset="0"/>
                <a:cs typeface="Consolas" panose="020B0609020204030204" pitchFamily="49" charset="0"/>
              </a:rPr>
              <a:t> y : </a:t>
            </a:r>
            <a:r>
              <a:rPr lang="en-GB" sz="2400" dirty="0" err="1">
                <a:latin typeface="Consolas" panose="020B0609020204030204" pitchFamily="49" charset="0"/>
                <a:cs typeface="Consolas" panose="020B0609020204030204" pitchFamily="49" charset="0"/>
              </a:rPr>
              <a:t>int</a:t>
            </a:r>
            <a:r>
              <a:rPr lang="en-GB" sz="2400" dirty="0">
                <a:latin typeface="Consolas" panose="020B0609020204030204" pitchFamily="49" charset="0"/>
                <a:cs typeface="Consolas" panose="020B0609020204030204" pitchFamily="49" charset="0"/>
              </a:rPr>
              <a:t> = 42;</a:t>
            </a:r>
          </a:p>
          <a:p>
            <a:pPr marL="0" indent="0">
              <a:buNone/>
            </a:pPr>
            <a:r>
              <a:rPr lang="en-GB" sz="2400" dirty="0">
                <a:latin typeface="Consolas" panose="020B0609020204030204" pitchFamily="49" charset="0"/>
                <a:cs typeface="Consolas" panose="020B0609020204030204" pitchFamily="49" charset="0"/>
              </a:rPr>
              <a:t>  y := y + 1;</a:t>
            </a:r>
          </a:p>
          <a:p>
            <a:pPr marL="0" indent="0">
              <a:buNone/>
            </a:pPr>
            <a:r>
              <a:rPr lang="en-GB" sz="2400" dirty="0">
                <a:latin typeface="Consolas" panose="020B0609020204030204" pitchFamily="49" charset="0"/>
                <a:cs typeface="Consolas" panose="020B0609020204030204" pitchFamily="49" charset="0"/>
              </a:rPr>
              <a:t>  return (</a:t>
            </a:r>
            <a:r>
              <a:rPr lang="en-GB" sz="2400" dirty="0" err="1">
                <a:latin typeface="Consolas" panose="020B0609020204030204" pitchFamily="49" charset="0"/>
                <a:cs typeface="Consolas" panose="020B0609020204030204" pitchFamily="49" charset="0"/>
              </a:rPr>
              <a:t>x+y</a:t>
            </a:r>
            <a:r>
              <a:rPr lang="en-GB" sz="2400" dirty="0">
                <a:latin typeface="Consolas" panose="020B0609020204030204" pitchFamily="49" charset="0"/>
                <a:cs typeface="Consolas" panose="020B0609020204030204" pitchFamily="49" charset="0"/>
              </a:rPr>
              <a:t>);</a:t>
            </a:r>
          </a:p>
          <a:p>
            <a:pPr marL="0" indent="0">
              <a:buNone/>
            </a:pPr>
            <a:r>
              <a:rPr lang="en-GB" sz="2400" dirty="0">
                <a:latin typeface="Consolas" panose="020B0609020204030204" pitchFamily="49" charset="0"/>
                <a:cs typeface="Consolas" panose="020B0609020204030204" pitchFamily="49" charset="0"/>
              </a:rPr>
              <a:t>in</a:t>
            </a:r>
          </a:p>
          <a:p>
            <a:pPr marL="0" indent="0">
              <a:buNone/>
            </a:pPr>
            <a:endParaRPr lang="en-GB" sz="2400" dirty="0">
              <a:latin typeface="Consolas" panose="020B0609020204030204" pitchFamily="49" charset="0"/>
              <a:cs typeface="Consolas" panose="020B0609020204030204" pitchFamily="49" charset="0"/>
            </a:endParaRPr>
          </a:p>
          <a:p>
            <a:pPr marL="0" indent="0">
              <a:buNone/>
            </a:pPr>
            <a:r>
              <a:rPr lang="en-GB" sz="2400" dirty="0">
                <a:latin typeface="Consolas" panose="020B0609020204030204" pitchFamily="49" charset="0"/>
                <a:cs typeface="Consolas" panose="020B0609020204030204" pitchFamily="49" charset="0"/>
              </a:rPr>
              <a:t>read &gt;&gt;&gt; </a:t>
            </a:r>
            <a:r>
              <a:rPr lang="en-GB" sz="2400" dirty="0">
                <a:solidFill>
                  <a:srgbClr val="FF0000"/>
                </a:solidFill>
                <a:latin typeface="Consolas" panose="020B0609020204030204" pitchFamily="49" charset="0"/>
                <a:cs typeface="Consolas" panose="020B0609020204030204" pitchFamily="49" charset="0"/>
              </a:rPr>
              <a:t>map</a:t>
            </a:r>
            <a:r>
              <a:rPr lang="en-GB" sz="2400" dirty="0">
                <a:latin typeface="Consolas" panose="020B0609020204030204" pitchFamily="49" charset="0"/>
                <a:cs typeface="Consolas" panose="020B0609020204030204" pitchFamily="49" charset="0"/>
              </a:rPr>
              <a:t> f &gt;&gt;&gt; write</a:t>
            </a:r>
          </a:p>
        </p:txBody>
      </p:sp>
      <p:sp>
        <p:nvSpPr>
          <p:cNvPr id="4" name="Slide Number Placeholder 3"/>
          <p:cNvSpPr>
            <a:spLocks noGrp="1"/>
          </p:cNvSpPr>
          <p:nvPr>
            <p:ph type="sldNum" sz="quarter" idx="14"/>
          </p:nvPr>
        </p:nvSpPr>
        <p:spPr/>
        <p:txBody>
          <a:bodyPr/>
          <a:lstStyle/>
          <a:p>
            <a:fld id="{66F9B19E-23E9-4120-A06C-57F6EDB783B3}" type="slidenum">
              <a:rPr lang="en-GB" smtClean="0"/>
              <a:pPr/>
              <a:t>30</a:t>
            </a:fld>
            <a:endParaRPr lang="en-GB"/>
          </a:p>
        </p:txBody>
      </p:sp>
      <p:sp>
        <p:nvSpPr>
          <p:cNvPr id="6" name="Text Placeholder 5"/>
          <p:cNvSpPr>
            <a:spLocks noGrp="1"/>
          </p:cNvSpPr>
          <p:nvPr>
            <p:ph type="body" sz="quarter" idx="15"/>
          </p:nvPr>
        </p:nvSpPr>
        <p:spPr>
          <a:xfrm>
            <a:off x="4604272" y="1085850"/>
            <a:ext cx="4389121" cy="4279633"/>
          </a:xfrm>
        </p:spPr>
        <p:txBody>
          <a:bodyPr/>
          <a:lstStyle/>
          <a:p>
            <a:r>
              <a:rPr lang="en-GB" dirty="0" smtClean="0">
                <a:solidFill>
                  <a:srgbClr val="FF0000"/>
                </a:solidFill>
              </a:rPr>
              <a:t>Repeat</a:t>
            </a:r>
            <a:endParaRPr lang="en-GB" dirty="0">
              <a:solidFill>
                <a:srgbClr val="FF0000"/>
              </a:solidFill>
            </a:endParaRPr>
          </a:p>
          <a:p>
            <a:pPr marL="0" indent="0">
              <a:buNone/>
            </a:pPr>
            <a:endParaRPr lang="en-GB" sz="1200" dirty="0"/>
          </a:p>
          <a:p>
            <a:pPr marL="0" indent="0">
              <a:buNone/>
            </a:pPr>
            <a:r>
              <a:rPr lang="en-GB" sz="2400" dirty="0" smtClean="0">
                <a:latin typeface="Consolas" panose="020B0609020204030204" pitchFamily="49" charset="0"/>
                <a:cs typeface="Consolas" panose="020B0609020204030204" pitchFamily="49" charset="0"/>
              </a:rPr>
              <a:t>l</a:t>
            </a:r>
            <a:r>
              <a:rPr lang="en-GB" sz="2400" dirty="0" smtClean="0">
                <a:solidFill>
                  <a:srgbClr val="003963"/>
                </a:solidFill>
                <a:latin typeface="Consolas" panose="020B0609020204030204" pitchFamily="49" charset="0"/>
                <a:cs typeface="Consolas" panose="020B0609020204030204" pitchFamily="49" charset="0"/>
              </a:rPr>
              <a:t>et comp f(x </a:t>
            </a:r>
            <a:r>
              <a:rPr lang="en-GB" sz="2400" dirty="0">
                <a:solidFill>
                  <a:srgbClr val="003963"/>
                </a:solidFill>
                <a:latin typeface="Consolas" panose="020B0609020204030204" pitchFamily="49" charset="0"/>
                <a:cs typeface="Consolas" panose="020B0609020204030204" pitchFamily="49" charset="0"/>
              </a:rPr>
              <a:t>: </a:t>
            </a:r>
            <a:r>
              <a:rPr lang="en-GB" sz="2400" dirty="0" err="1">
                <a:solidFill>
                  <a:srgbClr val="003963"/>
                </a:solidFill>
                <a:latin typeface="Consolas" panose="020B0609020204030204" pitchFamily="49" charset="0"/>
                <a:cs typeface="Consolas" panose="020B0609020204030204" pitchFamily="49" charset="0"/>
              </a:rPr>
              <a:t>int</a:t>
            </a:r>
            <a:r>
              <a:rPr lang="en-GB" sz="2400" dirty="0">
                <a:solidFill>
                  <a:srgbClr val="003963"/>
                </a:solidFill>
                <a:latin typeface="Consolas" panose="020B0609020204030204" pitchFamily="49" charset="0"/>
                <a:cs typeface="Consolas" panose="020B0609020204030204" pitchFamily="49" charset="0"/>
              </a:rPr>
              <a:t>) =</a:t>
            </a: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  </a:t>
            </a:r>
            <a:r>
              <a:rPr lang="en-GB" sz="2400" dirty="0" smtClean="0">
                <a:solidFill>
                  <a:srgbClr val="003963"/>
                </a:solidFill>
                <a:latin typeface="Consolas" panose="020B0609020204030204" pitchFamily="49" charset="0"/>
                <a:cs typeface="Consolas" panose="020B0609020204030204" pitchFamily="49" charset="0"/>
              </a:rPr>
              <a:t>x &lt;- take;</a:t>
            </a: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 </a:t>
            </a:r>
            <a:r>
              <a:rPr lang="en-GB" sz="2400" dirty="0" smtClean="0">
                <a:solidFill>
                  <a:srgbClr val="003963"/>
                </a:solidFill>
                <a:latin typeface="Consolas" panose="020B0609020204030204" pitchFamily="49" charset="0"/>
                <a:cs typeface="Consolas" panose="020B0609020204030204" pitchFamily="49" charset="0"/>
              </a:rPr>
              <a:t> if (x &gt; 0) then </a:t>
            </a: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 </a:t>
            </a:r>
            <a:r>
              <a:rPr lang="en-GB" sz="2400" dirty="0" smtClean="0">
                <a:solidFill>
                  <a:srgbClr val="003963"/>
                </a:solidFill>
                <a:latin typeface="Consolas" panose="020B0609020204030204" pitchFamily="49" charset="0"/>
                <a:cs typeface="Consolas" panose="020B0609020204030204" pitchFamily="49" charset="0"/>
              </a:rPr>
              <a:t>   emit 1</a:t>
            </a:r>
            <a:endParaRPr lang="en-GB" sz="2400" dirty="0">
              <a:solidFill>
                <a:srgbClr val="003963"/>
              </a:solidFill>
              <a:latin typeface="Consolas" panose="020B0609020204030204" pitchFamily="49" charset="0"/>
              <a:cs typeface="Consolas" panose="020B0609020204030204" pitchFamily="49" charset="0"/>
            </a:endParaRPr>
          </a:p>
          <a:p>
            <a:pPr marL="0" lvl="0" indent="0">
              <a:buClr>
                <a:srgbClr val="003963"/>
              </a:buClr>
              <a:buNone/>
            </a:pPr>
            <a:r>
              <a:rPr lang="en-GB" sz="2400" dirty="0" smtClean="0">
                <a:solidFill>
                  <a:srgbClr val="003963"/>
                </a:solidFill>
                <a:latin typeface="Consolas" panose="020B0609020204030204" pitchFamily="49" charset="0"/>
                <a:cs typeface="Consolas" panose="020B0609020204030204" pitchFamily="49" charset="0"/>
              </a:rPr>
              <a:t>in</a:t>
            </a:r>
            <a:endParaRPr lang="en-GB" sz="2400" dirty="0">
              <a:solidFill>
                <a:srgbClr val="003963"/>
              </a:solidFill>
              <a:latin typeface="Consolas" panose="020B0609020204030204" pitchFamily="49" charset="0"/>
              <a:cs typeface="Consolas" panose="020B0609020204030204" pitchFamily="49" charset="0"/>
            </a:endParaRPr>
          </a:p>
          <a:p>
            <a:pPr marL="0" lvl="0" indent="0">
              <a:buClr>
                <a:srgbClr val="003963"/>
              </a:buClr>
              <a:buNone/>
            </a:pPr>
            <a:endParaRPr lang="en-GB" sz="2400" dirty="0">
              <a:solidFill>
                <a:srgbClr val="003963"/>
              </a:solidFill>
              <a:latin typeface="Consolas" panose="020B0609020204030204" pitchFamily="49" charset="0"/>
              <a:cs typeface="Consolas" panose="020B0609020204030204" pitchFamily="49" charset="0"/>
            </a:endParaRP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read &gt;&gt;&gt; </a:t>
            </a:r>
            <a:r>
              <a:rPr lang="en-GB" sz="2400" dirty="0" smtClean="0">
                <a:solidFill>
                  <a:srgbClr val="FF0000"/>
                </a:solidFill>
                <a:latin typeface="Consolas" panose="020B0609020204030204" pitchFamily="49" charset="0"/>
                <a:cs typeface="Consolas" panose="020B0609020204030204" pitchFamily="49" charset="0"/>
              </a:rPr>
              <a:t>repeat</a:t>
            </a:r>
            <a:r>
              <a:rPr lang="en-GB" sz="2400" dirty="0" smtClean="0">
                <a:solidFill>
                  <a:srgbClr val="003963"/>
                </a:solidFill>
                <a:latin typeface="Consolas" panose="020B0609020204030204" pitchFamily="49" charset="0"/>
                <a:cs typeface="Consolas" panose="020B0609020204030204" pitchFamily="49" charset="0"/>
              </a:rPr>
              <a:t> </a:t>
            </a:r>
            <a:r>
              <a:rPr lang="en-GB" sz="2400" dirty="0">
                <a:solidFill>
                  <a:srgbClr val="003963"/>
                </a:solidFill>
                <a:latin typeface="Consolas" panose="020B0609020204030204" pitchFamily="49" charset="0"/>
                <a:cs typeface="Consolas" panose="020B0609020204030204" pitchFamily="49" charset="0"/>
              </a:rPr>
              <a:t>f &gt;&gt;&gt; write</a:t>
            </a:r>
          </a:p>
          <a:p>
            <a:endParaRPr lang="en-GB" dirty="0">
              <a:solidFill>
                <a:srgbClr val="FF0000"/>
              </a:solidFill>
            </a:endParaRPr>
          </a:p>
        </p:txBody>
      </p:sp>
      <p:cxnSp>
        <p:nvCxnSpPr>
          <p:cNvPr id="9" name="Straight Connector 8"/>
          <p:cNvCxnSpPr/>
          <p:nvPr/>
        </p:nvCxnSpPr>
        <p:spPr>
          <a:xfrm flipH="1">
            <a:off x="4453666" y="1085850"/>
            <a:ext cx="10758" cy="3817968"/>
          </a:xfrm>
          <a:prstGeom prst="line">
            <a:avLst/>
          </a:prstGeom>
          <a:ln>
            <a:solidFill>
              <a:schemeClr val="tx2">
                <a:lumMod val="25000"/>
                <a:lumOff val="75000"/>
              </a:schemeClr>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0231635"/>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Computers</a:t>
            </a:r>
            <a:endParaRPr lang="en-GB" dirty="0"/>
          </a:p>
        </p:txBody>
      </p:sp>
      <p:sp>
        <p:nvSpPr>
          <p:cNvPr id="3" name="Text Placeholder 2"/>
          <p:cNvSpPr>
            <a:spLocks noGrp="1"/>
          </p:cNvSpPr>
          <p:nvPr>
            <p:ph type="body" sz="quarter" idx="10"/>
          </p:nvPr>
        </p:nvSpPr>
        <p:spPr>
          <a:xfrm>
            <a:off x="390627" y="1085850"/>
            <a:ext cx="4047274" cy="2349874"/>
          </a:xfrm>
        </p:spPr>
        <p:txBody>
          <a:bodyPr/>
          <a:lstStyle/>
          <a:p>
            <a:r>
              <a:rPr lang="en-GB" dirty="0" smtClean="0">
                <a:solidFill>
                  <a:srgbClr val="FF0000"/>
                </a:solidFill>
              </a:rPr>
              <a:t>While</a:t>
            </a:r>
            <a:r>
              <a:rPr lang="en-GB" dirty="0" smtClean="0"/>
              <a:t>:</a:t>
            </a:r>
            <a:endParaRPr lang="en-GB" dirty="0">
              <a:solidFill>
                <a:srgbClr val="FF0000"/>
              </a:solidFill>
            </a:endParaRPr>
          </a:p>
          <a:p>
            <a:pPr marL="0" indent="0">
              <a:buNone/>
            </a:pPr>
            <a:endParaRPr lang="en-GB" sz="200" dirty="0"/>
          </a:p>
          <a:p>
            <a:pPr marL="0" indent="0">
              <a:buNone/>
            </a:pPr>
            <a:r>
              <a:rPr lang="en-GB" sz="2400" dirty="0">
                <a:solidFill>
                  <a:srgbClr val="FF0000"/>
                </a:solidFill>
                <a:latin typeface="Consolas" panose="020B0609020204030204" pitchFamily="49" charset="0"/>
                <a:cs typeface="Consolas" panose="020B0609020204030204" pitchFamily="49" charset="0"/>
              </a:rPr>
              <a:t>w</a:t>
            </a:r>
            <a:r>
              <a:rPr lang="en-GB" sz="2400" dirty="0" smtClean="0">
                <a:solidFill>
                  <a:srgbClr val="FF0000"/>
                </a:solidFill>
                <a:latin typeface="Consolas" panose="020B0609020204030204" pitchFamily="49" charset="0"/>
                <a:cs typeface="Consolas" panose="020B0609020204030204" pitchFamily="49" charset="0"/>
              </a:rPr>
              <a:t>hile</a:t>
            </a:r>
            <a:r>
              <a:rPr lang="en-GB" sz="2400" dirty="0" smtClean="0">
                <a:latin typeface="Consolas" panose="020B0609020204030204" pitchFamily="49" charset="0"/>
                <a:cs typeface="Consolas" panose="020B0609020204030204" pitchFamily="49" charset="0"/>
              </a:rPr>
              <a:t> (!</a:t>
            </a:r>
            <a:r>
              <a:rPr lang="en-GB" sz="2400" dirty="0" err="1" smtClean="0">
                <a:latin typeface="Consolas" panose="020B0609020204030204" pitchFamily="49" charset="0"/>
                <a:cs typeface="Consolas" panose="020B0609020204030204" pitchFamily="49" charset="0"/>
              </a:rPr>
              <a:t>crc</a:t>
            </a:r>
            <a:r>
              <a:rPr lang="en-GB" sz="2400" dirty="0" smtClean="0">
                <a:latin typeface="Consolas" panose="020B0609020204030204" pitchFamily="49" charset="0"/>
                <a:cs typeface="Consolas" panose="020B0609020204030204" pitchFamily="49" charset="0"/>
              </a:rPr>
              <a:t> </a:t>
            </a:r>
            <a:r>
              <a:rPr lang="en-GB" sz="2400" dirty="0">
                <a:latin typeface="Consolas" panose="020B0609020204030204" pitchFamily="49" charset="0"/>
                <a:cs typeface="Consolas" panose="020B0609020204030204" pitchFamily="49" charset="0"/>
              </a:rPr>
              <a:t>&gt; 0</a:t>
            </a:r>
            <a:r>
              <a:rPr lang="en-GB" sz="2400" dirty="0" smtClean="0">
                <a:latin typeface="Consolas" panose="020B0609020204030204" pitchFamily="49" charset="0"/>
                <a:cs typeface="Consolas" panose="020B0609020204030204" pitchFamily="49" charset="0"/>
              </a:rPr>
              <a:t>) {</a:t>
            </a:r>
            <a:endParaRPr lang="en-GB" sz="2400" dirty="0">
              <a:solidFill>
                <a:srgbClr val="003963"/>
              </a:solidFill>
              <a:latin typeface="Consolas" panose="020B0609020204030204" pitchFamily="49" charset="0"/>
              <a:cs typeface="Consolas" panose="020B0609020204030204" pitchFamily="49" charset="0"/>
            </a:endParaRP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  x &lt;- take</a:t>
            </a:r>
            <a:r>
              <a:rPr lang="en-GB" sz="2400" dirty="0" smtClean="0">
                <a:solidFill>
                  <a:srgbClr val="003963"/>
                </a:solidFill>
                <a:latin typeface="Consolas" panose="020B0609020204030204" pitchFamily="49" charset="0"/>
                <a:cs typeface="Consolas" panose="020B0609020204030204" pitchFamily="49" charset="0"/>
              </a:rPr>
              <a:t>;</a:t>
            </a: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 </a:t>
            </a:r>
            <a:r>
              <a:rPr lang="en-GB" sz="2400" dirty="0" smtClean="0">
                <a:solidFill>
                  <a:srgbClr val="003963"/>
                </a:solidFill>
                <a:latin typeface="Consolas" panose="020B0609020204030204" pitchFamily="49" charset="0"/>
                <a:cs typeface="Consolas" panose="020B0609020204030204" pitchFamily="49" charset="0"/>
              </a:rPr>
              <a:t> do {</a:t>
            </a:r>
            <a:r>
              <a:rPr lang="en-GB" sz="2400" dirty="0" err="1" smtClean="0">
                <a:solidFill>
                  <a:srgbClr val="003963"/>
                </a:solidFill>
                <a:latin typeface="Consolas" panose="020B0609020204030204" pitchFamily="49" charset="0"/>
                <a:cs typeface="Consolas" panose="020B0609020204030204" pitchFamily="49" charset="0"/>
              </a:rPr>
              <a:t>crc</a:t>
            </a:r>
            <a:r>
              <a:rPr lang="en-GB" sz="2400" dirty="0" smtClean="0">
                <a:solidFill>
                  <a:srgbClr val="003963"/>
                </a:solidFill>
                <a:latin typeface="Consolas" panose="020B0609020204030204" pitchFamily="49" charset="0"/>
                <a:cs typeface="Consolas" panose="020B0609020204030204" pitchFamily="49" charset="0"/>
              </a:rPr>
              <a:t> = search(x);}</a:t>
            </a: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a:t>
            </a:r>
          </a:p>
        </p:txBody>
      </p:sp>
      <p:sp>
        <p:nvSpPr>
          <p:cNvPr id="4" name="Footer Placeholder 3"/>
          <p:cNvSpPr>
            <a:spLocks noGrp="1"/>
          </p:cNvSpPr>
          <p:nvPr>
            <p:ph type="ftr" sz="quarter" idx="13"/>
          </p:nvPr>
        </p:nvSpPr>
        <p:spPr/>
        <p:txBody>
          <a:bodyPr/>
          <a:lstStyle/>
          <a:p>
            <a:endParaRPr lang="en-GB" dirty="0"/>
          </a:p>
        </p:txBody>
      </p:sp>
      <p:sp>
        <p:nvSpPr>
          <p:cNvPr id="5" name="Slide Number Placeholder 4"/>
          <p:cNvSpPr>
            <a:spLocks noGrp="1"/>
          </p:cNvSpPr>
          <p:nvPr>
            <p:ph type="sldNum" sz="quarter" idx="14"/>
          </p:nvPr>
        </p:nvSpPr>
        <p:spPr/>
        <p:txBody>
          <a:bodyPr/>
          <a:lstStyle/>
          <a:p>
            <a:fld id="{66F9B19E-23E9-4120-A06C-57F6EDB783B3}" type="slidenum">
              <a:rPr lang="en-GB" smtClean="0"/>
              <a:pPr/>
              <a:t>31</a:t>
            </a:fld>
            <a:endParaRPr lang="en-GB"/>
          </a:p>
        </p:txBody>
      </p:sp>
      <p:sp>
        <p:nvSpPr>
          <p:cNvPr id="6" name="Text Placeholder 5"/>
          <p:cNvSpPr>
            <a:spLocks noGrp="1"/>
          </p:cNvSpPr>
          <p:nvPr>
            <p:ph type="body" sz="quarter" idx="15"/>
          </p:nvPr>
        </p:nvSpPr>
        <p:spPr>
          <a:xfrm>
            <a:off x="4706099" y="1085850"/>
            <a:ext cx="4047274" cy="2336024"/>
          </a:xfrm>
        </p:spPr>
        <p:txBody>
          <a:bodyPr/>
          <a:lstStyle/>
          <a:p>
            <a:r>
              <a:rPr lang="en-GB" dirty="0" smtClean="0">
                <a:solidFill>
                  <a:srgbClr val="FF0000"/>
                </a:solidFill>
              </a:rPr>
              <a:t>If-then-else</a:t>
            </a:r>
            <a:r>
              <a:rPr lang="en-GB" dirty="0" smtClean="0"/>
              <a:t>:</a:t>
            </a:r>
            <a:endParaRPr lang="en-GB" dirty="0">
              <a:solidFill>
                <a:srgbClr val="FF0000"/>
              </a:solidFill>
            </a:endParaRPr>
          </a:p>
          <a:p>
            <a:pPr marL="0" indent="0">
              <a:buNone/>
            </a:pPr>
            <a:endParaRPr lang="en-GB" sz="200" dirty="0"/>
          </a:p>
          <a:p>
            <a:pPr marL="0" indent="0">
              <a:buNone/>
            </a:pPr>
            <a:r>
              <a:rPr lang="en-GB" sz="2400" dirty="0">
                <a:solidFill>
                  <a:srgbClr val="FF0000"/>
                </a:solidFill>
                <a:latin typeface="Consolas" panose="020B0609020204030204" pitchFamily="49" charset="0"/>
                <a:cs typeface="Consolas" panose="020B0609020204030204" pitchFamily="49" charset="0"/>
              </a:rPr>
              <a:t>i</a:t>
            </a:r>
            <a:r>
              <a:rPr lang="en-GB" sz="2400" dirty="0" smtClean="0">
                <a:solidFill>
                  <a:srgbClr val="FF0000"/>
                </a:solidFill>
                <a:latin typeface="Consolas" panose="020B0609020204030204" pitchFamily="49" charset="0"/>
                <a:cs typeface="Consolas" panose="020B0609020204030204" pitchFamily="49" charset="0"/>
              </a:rPr>
              <a:t>f</a:t>
            </a:r>
            <a:r>
              <a:rPr lang="en-GB" sz="2400" dirty="0" smtClean="0">
                <a:latin typeface="Consolas" panose="020B0609020204030204" pitchFamily="49" charset="0"/>
                <a:cs typeface="Consolas" panose="020B0609020204030204" pitchFamily="49" charset="0"/>
              </a:rPr>
              <a:t> (rate == CR_12) </a:t>
            </a:r>
            <a:r>
              <a:rPr lang="en-GB" sz="2400" dirty="0" smtClean="0">
                <a:solidFill>
                  <a:srgbClr val="FF0000"/>
                </a:solidFill>
                <a:latin typeface="Consolas" panose="020B0609020204030204" pitchFamily="49" charset="0"/>
                <a:cs typeface="Consolas" panose="020B0609020204030204" pitchFamily="49" charset="0"/>
              </a:rPr>
              <a:t>then</a:t>
            </a:r>
            <a:endParaRPr lang="en-GB" sz="2400" dirty="0">
              <a:solidFill>
                <a:srgbClr val="FF0000"/>
              </a:solidFill>
              <a:latin typeface="Consolas" panose="020B0609020204030204" pitchFamily="49" charset="0"/>
              <a:cs typeface="Consolas" panose="020B0609020204030204" pitchFamily="49" charset="0"/>
            </a:endParaRP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  </a:t>
            </a:r>
            <a:r>
              <a:rPr lang="en-GB" sz="2400" dirty="0" smtClean="0">
                <a:solidFill>
                  <a:srgbClr val="003963"/>
                </a:solidFill>
                <a:latin typeface="Consolas" panose="020B0609020204030204" pitchFamily="49" charset="0"/>
                <a:cs typeface="Consolas" panose="020B0609020204030204" pitchFamily="49" charset="0"/>
              </a:rPr>
              <a:t>emit enc12(x);</a:t>
            </a:r>
          </a:p>
          <a:p>
            <a:pPr marL="0" lvl="0" indent="0">
              <a:buClr>
                <a:srgbClr val="003963"/>
              </a:buClr>
              <a:buNone/>
            </a:pPr>
            <a:r>
              <a:rPr lang="en-GB" sz="2400" dirty="0">
                <a:solidFill>
                  <a:srgbClr val="FF0000"/>
                </a:solidFill>
                <a:latin typeface="Consolas" panose="020B0609020204030204" pitchFamily="49" charset="0"/>
                <a:cs typeface="Consolas" panose="020B0609020204030204" pitchFamily="49" charset="0"/>
              </a:rPr>
              <a:t>e</a:t>
            </a:r>
            <a:r>
              <a:rPr lang="en-GB" sz="2400" dirty="0" smtClean="0">
                <a:solidFill>
                  <a:srgbClr val="FF0000"/>
                </a:solidFill>
                <a:latin typeface="Consolas" panose="020B0609020204030204" pitchFamily="49" charset="0"/>
                <a:cs typeface="Consolas" panose="020B0609020204030204" pitchFamily="49" charset="0"/>
              </a:rPr>
              <a:t>lse</a:t>
            </a:r>
          </a:p>
          <a:p>
            <a:pPr marL="0" lvl="0" indent="0">
              <a:buClr>
                <a:srgbClr val="003963"/>
              </a:buClr>
              <a:buNone/>
            </a:pPr>
            <a:r>
              <a:rPr lang="en-GB" sz="2400" dirty="0">
                <a:solidFill>
                  <a:srgbClr val="003963"/>
                </a:solidFill>
                <a:latin typeface="Consolas" panose="020B0609020204030204" pitchFamily="49" charset="0"/>
                <a:cs typeface="Consolas" panose="020B0609020204030204" pitchFamily="49" charset="0"/>
              </a:rPr>
              <a:t> </a:t>
            </a:r>
            <a:r>
              <a:rPr lang="en-GB" sz="2400" dirty="0" smtClean="0">
                <a:solidFill>
                  <a:srgbClr val="003963"/>
                </a:solidFill>
                <a:latin typeface="Consolas" panose="020B0609020204030204" pitchFamily="49" charset="0"/>
                <a:cs typeface="Consolas" panose="020B0609020204030204" pitchFamily="49" charset="0"/>
              </a:rPr>
              <a:t> emit enc23(x);</a:t>
            </a:r>
            <a:endParaRPr lang="en-GB" sz="2800" dirty="0" smtClean="0">
              <a:solidFill>
                <a:srgbClr val="003963"/>
              </a:solidFill>
              <a:latin typeface="Consolas" panose="020B0609020204030204" pitchFamily="49" charset="0"/>
              <a:cs typeface="Consolas" panose="020B0609020204030204" pitchFamily="49" charset="0"/>
            </a:endParaRPr>
          </a:p>
        </p:txBody>
      </p:sp>
      <p:sp>
        <p:nvSpPr>
          <p:cNvPr id="7" name="Text Placeholder 2"/>
          <p:cNvSpPr txBox="1">
            <a:spLocks/>
          </p:cNvSpPr>
          <p:nvPr/>
        </p:nvSpPr>
        <p:spPr>
          <a:xfrm>
            <a:off x="389436" y="3844868"/>
            <a:ext cx="8363938" cy="373949"/>
          </a:xfrm>
          <a:prstGeom prst="rect">
            <a:avLst/>
          </a:prstGeom>
        </p:spPr>
        <p:txBody>
          <a:bodyPr vert="horz" lIns="0" tIns="0" rIns="0" bIns="0" rtlCol="0">
            <a:spAutoFit/>
          </a:bodyPr>
          <a:lstStyle>
            <a:lvl1pPr marL="219104" marR="0" indent="-219104" algn="l" defTabSz="685864" rtl="0" eaLnBrk="1" fontAlgn="auto" latinLnBrk="0" hangingPunct="1">
              <a:lnSpc>
                <a:spcPct val="90000"/>
              </a:lnSpc>
              <a:spcBef>
                <a:spcPts val="900"/>
              </a:spcBef>
              <a:spcAft>
                <a:spcPts val="0"/>
              </a:spcAft>
              <a:buClr>
                <a:schemeClr val="tx1"/>
              </a:buClr>
              <a:buSzPct val="90000"/>
              <a:buFont typeface="Wingdings" pitchFamily="2" charset="2"/>
              <a:buChar char=""/>
              <a:tabLst/>
              <a:defRPr lang="en-US" sz="2700" kern="1200" spc="-53" baseline="0" dirty="0" smtClean="0">
                <a:solidFill>
                  <a:schemeClr val="tx2"/>
                </a:solidFill>
                <a:latin typeface="+mj-lt"/>
                <a:ea typeface="+mn-ea"/>
                <a:cs typeface="+mn-cs"/>
              </a:defRPr>
            </a:lvl1pPr>
            <a:lvl2pPr marL="390577" marR="0" indent="-171473"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2pPr>
            <a:lvl3pPr marL="514419" marR="0" indent="-123842"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3pPr>
            <a:lvl4pPr marL="647786" marR="0" indent="-133368"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771628" marR="0" indent="-123842"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GB" dirty="0" smtClean="0"/>
              <a:t>Also: </a:t>
            </a:r>
            <a:r>
              <a:rPr lang="en-GB" sz="2400" dirty="0" smtClean="0">
                <a:latin typeface="Consolas" panose="020B0609020204030204" pitchFamily="49" charset="0"/>
                <a:cs typeface="Consolas" panose="020B0609020204030204" pitchFamily="49" charset="0"/>
              </a:rPr>
              <a:t>take, emit, for</a:t>
            </a:r>
            <a:endParaRPr lang="en-GB" sz="24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219355001"/>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Putting it all together – </a:t>
            </a:r>
            <a:r>
              <a:rPr lang="en-GB" dirty="0" err="1" smtClean="0"/>
              <a:t>WiFi</a:t>
            </a:r>
            <a:r>
              <a:rPr lang="en-GB" dirty="0" smtClean="0"/>
              <a:t> receiver</a:t>
            </a:r>
            <a:endParaRPr lang="en-GB" dirty="0"/>
          </a:p>
        </p:txBody>
      </p:sp>
      <p:sp>
        <p:nvSpPr>
          <p:cNvPr id="8" name="Text Placeholder 7"/>
          <p:cNvSpPr>
            <a:spLocks noGrp="1"/>
          </p:cNvSpPr>
          <p:nvPr>
            <p:ph type="body" sz="quarter" idx="10"/>
          </p:nvPr>
        </p:nvSpPr>
        <p:spPr>
          <a:xfrm>
            <a:off x="273891" y="1056666"/>
            <a:ext cx="4047274" cy="3985706"/>
          </a:xfrm>
        </p:spPr>
        <p:txBody>
          <a:bodyPr/>
          <a:lstStyle/>
          <a:p>
            <a:pPr marL="0" indent="0" defTabSz="179388">
              <a:spcBef>
                <a:spcPts val="600"/>
              </a:spcBef>
              <a:buNone/>
            </a:pPr>
            <a:r>
              <a:rPr lang="en-GB" sz="1400" b="1" dirty="0" smtClean="0">
                <a:solidFill>
                  <a:srgbClr val="FF0000"/>
                </a:solidFill>
                <a:latin typeface="Consolas" panose="020B0609020204030204" pitchFamily="49" charset="0"/>
                <a:cs typeface="Consolas" panose="020B0609020204030204" pitchFamily="49" charset="0"/>
              </a:rPr>
              <a:t>let </a:t>
            </a:r>
            <a:r>
              <a:rPr lang="en-GB" sz="1400" dirty="0">
                <a:solidFill>
                  <a:srgbClr val="FF0000"/>
                </a:solidFill>
                <a:latin typeface="Consolas" panose="020B0609020204030204" pitchFamily="49" charset="0"/>
                <a:cs typeface="Consolas" panose="020B0609020204030204" pitchFamily="49" charset="0"/>
              </a:rPr>
              <a:t>comp Decode(h : </a:t>
            </a:r>
            <a:r>
              <a:rPr lang="en-GB" sz="1400" b="1" dirty="0" err="1">
                <a:solidFill>
                  <a:srgbClr val="FF0000"/>
                </a:solidFill>
                <a:latin typeface="Consolas" panose="020B0609020204030204" pitchFamily="49" charset="0"/>
                <a:cs typeface="Consolas" panose="020B0609020204030204" pitchFamily="49" charset="0"/>
              </a:rPr>
              <a:t>struct</a:t>
            </a:r>
            <a:r>
              <a:rPr lang="en-GB" sz="1400" b="1" dirty="0">
                <a:solidFill>
                  <a:srgbClr val="FF0000"/>
                </a:solidFill>
                <a:latin typeface="Consolas" panose="020B0609020204030204" pitchFamily="49" charset="0"/>
                <a:cs typeface="Consolas" panose="020B0609020204030204" pitchFamily="49" charset="0"/>
              </a:rPr>
              <a:t> </a:t>
            </a:r>
            <a:r>
              <a:rPr lang="en-GB" sz="1400" dirty="0" err="1">
                <a:solidFill>
                  <a:srgbClr val="FF0000"/>
                </a:solidFill>
                <a:latin typeface="Consolas" panose="020B0609020204030204" pitchFamily="49" charset="0"/>
                <a:cs typeface="Consolas" panose="020B0609020204030204" pitchFamily="49" charset="0"/>
              </a:rPr>
              <a:t>HeaderInfo</a:t>
            </a:r>
            <a:r>
              <a:rPr lang="en-GB" sz="1400" dirty="0">
                <a:solidFill>
                  <a:srgbClr val="FF0000"/>
                </a:solidFill>
                <a:latin typeface="Consolas" panose="020B0609020204030204" pitchFamily="49" charset="0"/>
                <a:cs typeface="Consolas" panose="020B0609020204030204" pitchFamily="49" charset="0"/>
              </a:rPr>
              <a:t>)</a:t>
            </a:r>
            <a:r>
              <a:rPr lang="en-GB" sz="1400" dirty="0">
                <a:latin typeface="Consolas" panose="020B0609020204030204" pitchFamily="49" charset="0"/>
                <a:cs typeface="Consolas" panose="020B0609020204030204" pitchFamily="49" charset="0"/>
              </a:rPr>
              <a:t> =</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DemapLimit</a:t>
            </a:r>
            <a:r>
              <a:rPr lang="en-GB" sz="1400" dirty="0">
                <a:latin typeface="Consolas" panose="020B0609020204030204" pitchFamily="49" charset="0"/>
                <a:cs typeface="Consolas" panose="020B0609020204030204" pitchFamily="49" charset="0"/>
              </a:rPr>
              <a:t>(0) &gt;&gt;&gt;</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b="1" dirty="0">
                <a:latin typeface="Consolas" panose="020B0609020204030204" pitchFamily="49" charset="0"/>
                <a:cs typeface="Consolas" panose="020B0609020204030204" pitchFamily="49" charset="0"/>
              </a:rPr>
              <a:t>if </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h.modulation</a:t>
            </a:r>
            <a:r>
              <a:rPr lang="en-GB" sz="1400" dirty="0">
                <a:latin typeface="Consolas" panose="020B0609020204030204" pitchFamily="49" charset="0"/>
                <a:cs typeface="Consolas" panose="020B0609020204030204" pitchFamily="49" charset="0"/>
              </a:rPr>
              <a:t> == M_BPSK) </a:t>
            </a:r>
            <a:r>
              <a:rPr lang="en-GB" sz="1400" b="1" dirty="0">
                <a:latin typeface="Consolas" panose="020B0609020204030204" pitchFamily="49" charset="0"/>
                <a:cs typeface="Consolas" panose="020B0609020204030204" pitchFamily="49" charset="0"/>
              </a:rPr>
              <a:t>then</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DemapBPSK</a:t>
            </a:r>
            <a:r>
              <a:rPr lang="en-GB" sz="1400" dirty="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DeinterleaveBPSK</a:t>
            </a:r>
            <a:r>
              <a:rPr lang="en-GB" sz="1400" dirty="0">
                <a:latin typeface="Consolas" panose="020B0609020204030204" pitchFamily="49" charset="0"/>
                <a:cs typeface="Consolas" panose="020B0609020204030204" pitchFamily="49" charset="0"/>
              </a:rPr>
              <a:t>()</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b="1" dirty="0">
                <a:latin typeface="Consolas" panose="020B0609020204030204" pitchFamily="49" charset="0"/>
                <a:cs typeface="Consolas" panose="020B0609020204030204" pitchFamily="49" charset="0"/>
              </a:rPr>
              <a:t>else if </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h.modulation</a:t>
            </a:r>
            <a:r>
              <a:rPr lang="en-GB" sz="1400" dirty="0">
                <a:latin typeface="Consolas" panose="020B0609020204030204" pitchFamily="49" charset="0"/>
                <a:cs typeface="Consolas" panose="020B0609020204030204" pitchFamily="49" charset="0"/>
              </a:rPr>
              <a:t> == M_QPSK) </a:t>
            </a:r>
            <a:r>
              <a:rPr lang="en-GB" sz="1400" b="1" dirty="0">
                <a:latin typeface="Consolas" panose="020B0609020204030204" pitchFamily="49" charset="0"/>
                <a:cs typeface="Consolas" panose="020B0609020204030204" pitchFamily="49" charset="0"/>
              </a:rPr>
              <a:t>then</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DemapQPSK</a:t>
            </a:r>
            <a:r>
              <a:rPr lang="en-GB" sz="1400" dirty="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DeinterleaveQPSK</a:t>
            </a:r>
            <a:r>
              <a:rPr lang="en-GB" sz="1400" dirty="0">
                <a:latin typeface="Consolas" panose="020B0609020204030204" pitchFamily="49" charset="0"/>
                <a:cs typeface="Consolas" panose="020B0609020204030204" pitchFamily="49" charset="0"/>
              </a:rPr>
              <a:t>()</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b="1" dirty="0">
                <a:latin typeface="Consolas" panose="020B0609020204030204" pitchFamily="49" charset="0"/>
                <a:cs typeface="Consolas" panose="020B0609020204030204" pitchFamily="49" charset="0"/>
              </a:rPr>
              <a:t>else </a:t>
            </a:r>
            <a:r>
              <a:rPr lang="en-GB" sz="1400" dirty="0">
                <a:latin typeface="Consolas" panose="020B0609020204030204" pitchFamily="49" charset="0"/>
                <a:cs typeface="Consolas" panose="020B0609020204030204" pitchFamily="49" charset="0"/>
              </a:rPr>
              <a:t>...) -- QAM16, QAM64 cases</a:t>
            </a:r>
          </a:p>
          <a:p>
            <a:pPr marL="0" indent="0" defTabSz="179388">
              <a:spcBef>
                <a:spcPts val="600"/>
              </a:spcBef>
              <a:buNone/>
            </a:pPr>
            <a:r>
              <a:rPr lang="en-GB" sz="1400" dirty="0">
                <a:latin typeface="Consolas" panose="020B0609020204030204" pitchFamily="49" charset="0"/>
                <a:cs typeface="Consolas" panose="020B0609020204030204" pitchFamily="49" charset="0"/>
              </a:rPr>
              <a:t>	&gt;&gt;&gt; Viterbi(</a:t>
            </a:r>
            <a:r>
              <a:rPr lang="en-GB" sz="1400" dirty="0" err="1">
                <a:latin typeface="Consolas" panose="020B0609020204030204" pitchFamily="49" charset="0"/>
                <a:cs typeface="Consolas" panose="020B0609020204030204" pitchFamily="49" charset="0"/>
              </a:rPr>
              <a:t>h.coding</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h.len</a:t>
            </a:r>
            <a:r>
              <a:rPr lang="en-GB" sz="1400" dirty="0">
                <a:latin typeface="Consolas" panose="020B0609020204030204" pitchFamily="49" charset="0"/>
                <a:cs typeface="Consolas" panose="020B0609020204030204" pitchFamily="49" charset="0"/>
              </a:rPr>
              <a:t>*8 + 8)</a:t>
            </a:r>
          </a:p>
          <a:p>
            <a:pPr marL="0" indent="0" defTabSz="179388">
              <a:spcBef>
                <a:spcPts val="600"/>
              </a:spcBef>
              <a:buNone/>
            </a:pPr>
            <a:r>
              <a:rPr lang="en-GB" sz="1400" dirty="0">
                <a:latin typeface="Consolas" panose="020B0609020204030204" pitchFamily="49" charset="0"/>
                <a:cs typeface="Consolas" panose="020B0609020204030204" pitchFamily="49" charset="0"/>
              </a:rPr>
              <a:t>	&gt;&gt;&gt; scrambler()</a:t>
            </a:r>
          </a:p>
          <a:p>
            <a:pPr marL="0" indent="0" defTabSz="179388">
              <a:spcBef>
                <a:spcPts val="600"/>
              </a:spcBef>
              <a:buNone/>
            </a:pPr>
            <a:r>
              <a:rPr lang="en-GB" sz="1400" b="1" dirty="0" smtClean="0">
                <a:latin typeface="Consolas" panose="020B0609020204030204" pitchFamily="49" charset="0"/>
                <a:cs typeface="Consolas" panose="020B0609020204030204" pitchFamily="49" charset="0"/>
              </a:rPr>
              <a:t>in </a:t>
            </a:r>
            <a:r>
              <a:rPr lang="en-GB" sz="1400" b="1" dirty="0">
                <a:solidFill>
                  <a:srgbClr val="FF0000"/>
                </a:solidFill>
                <a:latin typeface="Consolas" panose="020B0609020204030204" pitchFamily="49" charset="0"/>
                <a:cs typeface="Consolas" panose="020B0609020204030204" pitchFamily="49" charset="0"/>
              </a:rPr>
              <a:t>let </a:t>
            </a:r>
            <a:r>
              <a:rPr lang="en-GB" sz="1400" dirty="0">
                <a:solidFill>
                  <a:srgbClr val="FF0000"/>
                </a:solidFill>
                <a:latin typeface="Consolas" panose="020B0609020204030204" pitchFamily="49" charset="0"/>
                <a:cs typeface="Consolas" panose="020B0609020204030204" pitchFamily="49" charset="0"/>
              </a:rPr>
              <a:t>comp </a:t>
            </a:r>
            <a:r>
              <a:rPr lang="en-GB" sz="1400" dirty="0" err="1">
                <a:solidFill>
                  <a:srgbClr val="FF0000"/>
                </a:solidFill>
                <a:latin typeface="Consolas" panose="020B0609020204030204" pitchFamily="49" charset="0"/>
                <a:cs typeface="Consolas" panose="020B0609020204030204" pitchFamily="49" charset="0"/>
              </a:rPr>
              <a:t>detectSTS</a:t>
            </a:r>
            <a:r>
              <a:rPr lang="en-GB" sz="1400" dirty="0">
                <a:solidFill>
                  <a:srgbClr val="FF0000"/>
                </a:solidFill>
                <a:latin typeface="Consolas" panose="020B0609020204030204" pitchFamily="49" charset="0"/>
                <a:cs typeface="Consolas" panose="020B0609020204030204" pitchFamily="49" charset="0"/>
              </a:rPr>
              <a:t>()</a:t>
            </a:r>
            <a:r>
              <a:rPr lang="en-GB" sz="1400" dirty="0">
                <a:latin typeface="Consolas" panose="020B0609020204030204" pitchFamily="49" charset="0"/>
                <a:cs typeface="Consolas" panose="020B0609020204030204" pitchFamily="49" charset="0"/>
              </a:rPr>
              <a:t> = </a:t>
            </a:r>
            <a:endParaRPr lang="en-GB" sz="1400" dirty="0" smtClean="0">
              <a:latin typeface="Consolas" panose="020B0609020204030204" pitchFamily="49" charset="0"/>
              <a:cs typeface="Consolas" panose="020B0609020204030204" pitchFamily="49" charset="0"/>
            </a:endParaRP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smtClean="0">
                <a:latin typeface="Consolas" panose="020B0609020204030204" pitchFamily="49" charset="0"/>
                <a:cs typeface="Consolas" panose="020B0609020204030204" pitchFamily="49" charset="0"/>
              </a:rPr>
              <a:t>removeDC</a:t>
            </a:r>
            <a:r>
              <a:rPr lang="en-GB" sz="1400" dirty="0">
                <a:latin typeface="Consolas" panose="020B0609020204030204" pitchFamily="49" charset="0"/>
                <a:cs typeface="Consolas" panose="020B0609020204030204" pitchFamily="49" charset="0"/>
              </a:rPr>
              <a:t>() &gt;&gt;&gt; </a:t>
            </a:r>
            <a:r>
              <a:rPr lang="en-GB" sz="1400" dirty="0" err="1">
                <a:latin typeface="Consolas" panose="020B0609020204030204" pitchFamily="49" charset="0"/>
                <a:cs typeface="Consolas" panose="020B0609020204030204" pitchFamily="49" charset="0"/>
              </a:rPr>
              <a:t>cca</a:t>
            </a:r>
            <a:r>
              <a:rPr lang="en-GB" sz="1400" dirty="0">
                <a:latin typeface="Consolas" panose="020B0609020204030204" pitchFamily="49" charset="0"/>
                <a:cs typeface="Consolas" panose="020B0609020204030204" pitchFamily="49" charset="0"/>
              </a:rPr>
              <a:t>()</a:t>
            </a:r>
          </a:p>
          <a:p>
            <a:pPr marL="0" indent="0" defTabSz="179388">
              <a:spcBef>
                <a:spcPts val="600"/>
              </a:spcBef>
              <a:buNone/>
            </a:pPr>
            <a:r>
              <a:rPr lang="en-GB" sz="1400" b="1" dirty="0" smtClean="0">
                <a:latin typeface="Consolas" panose="020B0609020204030204" pitchFamily="49" charset="0"/>
                <a:cs typeface="Consolas" panose="020B0609020204030204" pitchFamily="49" charset="0"/>
              </a:rPr>
              <a:t>in </a:t>
            </a:r>
            <a:r>
              <a:rPr lang="en-GB" sz="1400" b="1" dirty="0">
                <a:solidFill>
                  <a:srgbClr val="FF0000"/>
                </a:solidFill>
                <a:latin typeface="Consolas" panose="020B0609020204030204" pitchFamily="49" charset="0"/>
                <a:cs typeface="Consolas" panose="020B0609020204030204" pitchFamily="49" charset="0"/>
              </a:rPr>
              <a:t>let </a:t>
            </a:r>
            <a:r>
              <a:rPr lang="en-GB" sz="1400" dirty="0">
                <a:solidFill>
                  <a:srgbClr val="FF0000"/>
                </a:solidFill>
                <a:latin typeface="Consolas" panose="020B0609020204030204" pitchFamily="49" charset="0"/>
                <a:cs typeface="Consolas" panose="020B0609020204030204" pitchFamily="49" charset="0"/>
              </a:rPr>
              <a:t>comp </a:t>
            </a:r>
            <a:r>
              <a:rPr lang="en-GB" sz="1400" dirty="0" err="1">
                <a:solidFill>
                  <a:srgbClr val="FF0000"/>
                </a:solidFill>
                <a:latin typeface="Consolas" panose="020B0609020204030204" pitchFamily="49" charset="0"/>
                <a:cs typeface="Consolas" panose="020B0609020204030204" pitchFamily="49" charset="0"/>
              </a:rPr>
              <a:t>receiveBits</a:t>
            </a:r>
            <a:r>
              <a:rPr lang="en-GB" sz="1400" dirty="0">
                <a:solidFill>
                  <a:srgbClr val="FF0000"/>
                </a:solidFill>
                <a:latin typeface="Consolas" panose="020B0609020204030204" pitchFamily="49" charset="0"/>
                <a:cs typeface="Consolas" panose="020B0609020204030204" pitchFamily="49" charset="0"/>
              </a:rPr>
              <a:t>() =</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b="1" dirty="0" err="1">
                <a:latin typeface="Consolas" panose="020B0609020204030204" pitchFamily="49" charset="0"/>
                <a:cs typeface="Consolas" panose="020B0609020204030204" pitchFamily="49" charset="0"/>
              </a:rPr>
              <a:t>seq</a:t>
            </a:r>
            <a:r>
              <a:rPr lang="en-GB" sz="1400" b="1" dirty="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 h &lt;- </a:t>
            </a:r>
            <a:r>
              <a:rPr lang="en-GB" sz="1400" dirty="0" err="1">
                <a:latin typeface="Consolas" panose="020B0609020204030204" pitchFamily="49" charset="0"/>
                <a:cs typeface="Consolas" panose="020B0609020204030204" pitchFamily="49" charset="0"/>
              </a:rPr>
              <a:t>DecodePLCP</a:t>
            </a:r>
            <a:r>
              <a:rPr lang="en-GB" sz="1400" dirty="0">
                <a:latin typeface="Consolas" panose="020B0609020204030204" pitchFamily="49" charset="0"/>
                <a:cs typeface="Consolas" panose="020B0609020204030204" pitchFamily="49" charset="0"/>
              </a:rPr>
              <a:t>()</a:t>
            </a:r>
          </a:p>
          <a:p>
            <a:pPr marL="0" indent="0" defTabSz="179388">
              <a:spcBef>
                <a:spcPts val="600"/>
              </a:spcBef>
              <a:buNone/>
            </a:pPr>
            <a:r>
              <a:rPr lang="en-GB" sz="1400" dirty="0">
                <a:latin typeface="Consolas" panose="020B0609020204030204" pitchFamily="49" charset="0"/>
                <a:cs typeface="Consolas" panose="020B0609020204030204" pitchFamily="49" charset="0"/>
              </a:rPr>
              <a:t>		; Decode(h) &gt;&gt;&gt; </a:t>
            </a:r>
            <a:r>
              <a:rPr lang="en-GB" sz="1400" dirty="0" err="1">
                <a:latin typeface="Consolas" panose="020B0609020204030204" pitchFamily="49" charset="0"/>
                <a:cs typeface="Consolas" panose="020B0609020204030204" pitchFamily="49" charset="0"/>
              </a:rPr>
              <a:t>check_crc</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h.len</a:t>
            </a:r>
            <a:r>
              <a:rPr lang="en-GB" sz="1400" dirty="0">
                <a:latin typeface="Consolas" panose="020B0609020204030204" pitchFamily="49" charset="0"/>
                <a:cs typeface="Consolas" panose="020B0609020204030204" pitchFamily="49" charset="0"/>
              </a:rPr>
              <a:t>) }</a:t>
            </a:r>
          </a:p>
          <a:p>
            <a:pPr marL="0" indent="0" defTabSz="179388">
              <a:spcBef>
                <a:spcPts val="600"/>
              </a:spcBef>
              <a:buNone/>
            </a:pPr>
            <a:r>
              <a:rPr lang="en-GB" sz="1400" b="1" dirty="0" smtClean="0">
                <a:latin typeface="Consolas" panose="020B0609020204030204" pitchFamily="49" charset="0"/>
                <a:cs typeface="Consolas" panose="020B0609020204030204" pitchFamily="49" charset="0"/>
              </a:rPr>
              <a:t>in</a:t>
            </a:r>
            <a:endParaRPr lang="en-GB" sz="2800" dirty="0"/>
          </a:p>
        </p:txBody>
      </p:sp>
      <p:sp>
        <p:nvSpPr>
          <p:cNvPr id="5" name="Slide Number Placeholder 4"/>
          <p:cNvSpPr>
            <a:spLocks noGrp="1"/>
          </p:cNvSpPr>
          <p:nvPr>
            <p:ph type="sldNum" sz="quarter" idx="14"/>
          </p:nvPr>
        </p:nvSpPr>
        <p:spPr/>
        <p:txBody>
          <a:bodyPr/>
          <a:lstStyle/>
          <a:p>
            <a:fld id="{66F9B19E-23E9-4120-A06C-57F6EDB783B3}" type="slidenum">
              <a:rPr lang="en-GB" smtClean="0"/>
              <a:pPr/>
              <a:t>32</a:t>
            </a:fld>
            <a:endParaRPr lang="en-GB"/>
          </a:p>
        </p:txBody>
      </p:sp>
      <p:sp>
        <p:nvSpPr>
          <p:cNvPr id="9" name="Text Placeholder 8"/>
          <p:cNvSpPr>
            <a:spLocks noGrp="1"/>
          </p:cNvSpPr>
          <p:nvPr>
            <p:ph type="body" sz="quarter" idx="15"/>
          </p:nvPr>
        </p:nvSpPr>
        <p:spPr>
          <a:xfrm>
            <a:off x="4813106" y="1056666"/>
            <a:ext cx="4047274" cy="2902333"/>
          </a:xfrm>
        </p:spPr>
        <p:txBody>
          <a:bodyPr/>
          <a:lstStyle/>
          <a:p>
            <a:pPr marL="0" indent="0" defTabSz="179388">
              <a:spcBef>
                <a:spcPts val="600"/>
              </a:spcBef>
              <a:buNone/>
            </a:pPr>
            <a:r>
              <a:rPr lang="en-GB" sz="1400" b="1" dirty="0" smtClean="0">
                <a:solidFill>
                  <a:srgbClr val="FF0000"/>
                </a:solidFill>
                <a:latin typeface="Consolas" panose="020B0609020204030204" pitchFamily="49" charset="0"/>
                <a:cs typeface="Consolas" panose="020B0609020204030204" pitchFamily="49" charset="0"/>
              </a:rPr>
              <a:t>let </a:t>
            </a:r>
            <a:r>
              <a:rPr lang="en-GB" sz="1400" dirty="0">
                <a:solidFill>
                  <a:srgbClr val="FF0000"/>
                </a:solidFill>
                <a:latin typeface="Consolas" panose="020B0609020204030204" pitchFamily="49" charset="0"/>
                <a:cs typeface="Consolas" panose="020B0609020204030204" pitchFamily="49" charset="0"/>
              </a:rPr>
              <a:t>comp receiver()</a:t>
            </a:r>
            <a:r>
              <a:rPr lang="en-GB" sz="1400" dirty="0">
                <a:latin typeface="Consolas" panose="020B0609020204030204" pitchFamily="49" charset="0"/>
                <a:cs typeface="Consolas" panose="020B0609020204030204" pitchFamily="49" charset="0"/>
              </a:rPr>
              <a:t> =</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b="1" dirty="0" err="1">
                <a:latin typeface="Consolas" panose="020B0609020204030204" pitchFamily="49" charset="0"/>
                <a:cs typeface="Consolas" panose="020B0609020204030204" pitchFamily="49" charset="0"/>
              </a:rPr>
              <a:t>seq</a:t>
            </a:r>
            <a:r>
              <a:rPr lang="en-GB" sz="1400" b="1" dirty="0">
                <a:latin typeface="Consolas" panose="020B0609020204030204" pitchFamily="49" charset="0"/>
                <a:cs typeface="Consolas" panose="020B0609020204030204" pitchFamily="49" charset="0"/>
              </a:rPr>
              <a:t> </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det</a:t>
            </a:r>
            <a:r>
              <a:rPr lang="en-GB" sz="1400" dirty="0">
                <a:latin typeface="Consolas" panose="020B0609020204030204" pitchFamily="49" charset="0"/>
                <a:cs typeface="Consolas" panose="020B0609020204030204" pitchFamily="49" charset="0"/>
              </a:rPr>
              <a:t> &lt;- </a:t>
            </a:r>
            <a:r>
              <a:rPr lang="en-GB" sz="1400" dirty="0" err="1">
                <a:latin typeface="Consolas" panose="020B0609020204030204" pitchFamily="49" charset="0"/>
                <a:cs typeface="Consolas" panose="020B0609020204030204" pitchFamily="49" charset="0"/>
              </a:rPr>
              <a:t>detectSTS</a:t>
            </a:r>
            <a:r>
              <a:rPr lang="en-GB" sz="1400" dirty="0">
                <a:latin typeface="Consolas" panose="020B0609020204030204" pitchFamily="49" charset="0"/>
                <a:cs typeface="Consolas" panose="020B0609020204030204" pitchFamily="49" charset="0"/>
              </a:rPr>
              <a:t>()</a:t>
            </a:r>
          </a:p>
          <a:p>
            <a:pPr marL="0" indent="0" defTabSz="179388">
              <a:spcBef>
                <a:spcPts val="600"/>
              </a:spcBef>
              <a:buNone/>
            </a:pP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params</a:t>
            </a:r>
            <a:r>
              <a:rPr lang="en-GB" sz="1400" dirty="0">
                <a:latin typeface="Consolas" panose="020B0609020204030204" pitchFamily="49" charset="0"/>
                <a:cs typeface="Consolas" panose="020B0609020204030204" pitchFamily="49" charset="0"/>
              </a:rPr>
              <a:t> &lt;- LTS(</a:t>
            </a:r>
            <a:r>
              <a:rPr lang="en-GB" sz="1400" dirty="0" err="1">
                <a:latin typeface="Consolas" panose="020B0609020204030204" pitchFamily="49" charset="0"/>
                <a:cs typeface="Consolas" panose="020B0609020204030204" pitchFamily="49" charset="0"/>
              </a:rPr>
              <a:t>det.shift</a:t>
            </a:r>
            <a:r>
              <a:rPr lang="en-GB" sz="1400" dirty="0">
                <a:latin typeface="Consolas" panose="020B0609020204030204" pitchFamily="49" charset="0"/>
                <a:cs typeface="Consolas" panose="020B0609020204030204" pitchFamily="49" charset="0"/>
              </a:rPr>
              <a:t>)</a:t>
            </a:r>
          </a:p>
          <a:p>
            <a:pPr marL="0" indent="0" defTabSz="179388">
              <a:spcBef>
                <a:spcPts val="600"/>
              </a:spcBef>
              <a:buNone/>
            </a:pP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DataSymbol</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det.shift</a:t>
            </a:r>
            <a:r>
              <a:rPr lang="en-GB" sz="1400" dirty="0">
                <a:latin typeface="Consolas" panose="020B0609020204030204" pitchFamily="49" charset="0"/>
                <a:cs typeface="Consolas" panose="020B0609020204030204" pitchFamily="49" charset="0"/>
              </a:rPr>
              <a:t>) &gt;&gt;&gt;</a:t>
            </a:r>
          </a:p>
          <a:p>
            <a:pPr marL="0" indent="0" defTabSz="179388">
              <a:spcBef>
                <a:spcPts val="600"/>
              </a:spcBef>
              <a:buNone/>
            </a:pPr>
            <a:r>
              <a:rPr lang="en-GB" sz="1400" dirty="0">
                <a:latin typeface="Consolas" panose="020B0609020204030204" pitchFamily="49" charset="0"/>
                <a:cs typeface="Consolas" panose="020B0609020204030204" pitchFamily="49" charset="0"/>
              </a:rPr>
              <a:t>			FFT() &gt;&gt;&gt;</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ChannelEqualization</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params</a:t>
            </a:r>
            <a:r>
              <a:rPr lang="en-GB" sz="1400" dirty="0">
                <a:latin typeface="Consolas" panose="020B0609020204030204" pitchFamily="49" charset="0"/>
                <a:cs typeface="Consolas" panose="020B0609020204030204" pitchFamily="49" charset="0"/>
              </a:rPr>
              <a:t>) &gt;&gt;&gt;</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PilotTrack</a:t>
            </a:r>
            <a:r>
              <a:rPr lang="en-GB" sz="1400" dirty="0">
                <a:latin typeface="Consolas" panose="020B0609020204030204" pitchFamily="49" charset="0"/>
                <a:cs typeface="Consolas" panose="020B0609020204030204" pitchFamily="49" charset="0"/>
              </a:rPr>
              <a:t>() &gt;&gt;&gt;</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GetData</a:t>
            </a:r>
            <a:r>
              <a:rPr lang="en-GB" sz="1400" dirty="0">
                <a:latin typeface="Consolas" panose="020B0609020204030204" pitchFamily="49" charset="0"/>
                <a:cs typeface="Consolas" panose="020B0609020204030204" pitchFamily="49" charset="0"/>
              </a:rPr>
              <a:t>() &gt;&gt;&gt;</a:t>
            </a:r>
          </a:p>
          <a:p>
            <a:pPr marL="0" indent="0" defTabSz="179388">
              <a:spcBef>
                <a:spcPts val="600"/>
              </a:spcBef>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receiveBits</a:t>
            </a:r>
            <a:r>
              <a:rPr lang="en-GB" sz="1400" dirty="0">
                <a:latin typeface="Consolas" panose="020B0609020204030204" pitchFamily="49" charset="0"/>
                <a:cs typeface="Consolas" panose="020B0609020204030204" pitchFamily="49" charset="0"/>
              </a:rPr>
              <a:t>() }</a:t>
            </a:r>
          </a:p>
          <a:p>
            <a:pPr marL="0" indent="0" defTabSz="179388">
              <a:spcBef>
                <a:spcPts val="600"/>
              </a:spcBef>
              <a:buNone/>
            </a:pPr>
            <a:r>
              <a:rPr lang="en-GB" sz="1400" b="1" dirty="0" smtClean="0">
                <a:latin typeface="Consolas" panose="020B0609020204030204" pitchFamily="49" charset="0"/>
                <a:cs typeface="Consolas" panose="020B0609020204030204" pitchFamily="49" charset="0"/>
              </a:rPr>
              <a:t>in</a:t>
            </a:r>
          </a:p>
          <a:p>
            <a:pPr marL="0" indent="0" defTabSz="179388">
              <a:spcBef>
                <a:spcPts val="600"/>
              </a:spcBef>
              <a:buNone/>
            </a:pPr>
            <a:r>
              <a:rPr lang="en-GB" sz="1400" dirty="0" smtClean="0">
                <a:solidFill>
                  <a:srgbClr val="FF0000"/>
                </a:solidFill>
                <a:latin typeface="Consolas" panose="020B0609020204030204" pitchFamily="49" charset="0"/>
                <a:cs typeface="Consolas" panose="020B0609020204030204" pitchFamily="49" charset="0"/>
              </a:rPr>
              <a:t>read </a:t>
            </a:r>
            <a:r>
              <a:rPr lang="en-GB" sz="1400" dirty="0">
                <a:solidFill>
                  <a:srgbClr val="FF0000"/>
                </a:solidFill>
                <a:latin typeface="Consolas" panose="020B0609020204030204" pitchFamily="49" charset="0"/>
                <a:cs typeface="Consolas" panose="020B0609020204030204" pitchFamily="49" charset="0"/>
              </a:rPr>
              <a:t>&gt;&gt;&gt; </a:t>
            </a:r>
            <a:r>
              <a:rPr lang="en-GB" sz="1400" b="1" dirty="0">
                <a:solidFill>
                  <a:srgbClr val="FF0000"/>
                </a:solidFill>
                <a:latin typeface="Consolas" panose="020B0609020204030204" pitchFamily="49" charset="0"/>
                <a:cs typeface="Consolas" panose="020B0609020204030204" pitchFamily="49" charset="0"/>
              </a:rPr>
              <a:t>repeat</a:t>
            </a:r>
            <a:r>
              <a:rPr lang="en-GB" sz="1400" dirty="0">
                <a:solidFill>
                  <a:srgbClr val="FF0000"/>
                </a:solidFill>
                <a:latin typeface="Consolas" panose="020B0609020204030204" pitchFamily="49" charset="0"/>
                <a:cs typeface="Consolas" panose="020B0609020204030204" pitchFamily="49" charset="0"/>
              </a:rPr>
              <a:t>{ receiver() } &gt;&gt;&gt; </a:t>
            </a:r>
            <a:r>
              <a:rPr lang="en-GB" sz="1400" dirty="0" smtClean="0">
                <a:solidFill>
                  <a:srgbClr val="FF0000"/>
                </a:solidFill>
                <a:latin typeface="Consolas" panose="020B0609020204030204" pitchFamily="49" charset="0"/>
                <a:cs typeface="Consolas" panose="020B0609020204030204" pitchFamily="49" charset="0"/>
              </a:rPr>
              <a:t>write</a:t>
            </a:r>
            <a:endParaRPr lang="en-GB" sz="2800" dirty="0">
              <a:solidFill>
                <a:srgbClr val="FF0000"/>
              </a:solidFill>
            </a:endParaRPr>
          </a:p>
        </p:txBody>
      </p:sp>
    </p:spTree>
    <p:extLst>
      <p:ext uri="{BB962C8B-B14F-4D97-AF65-F5344CB8AC3E}">
        <p14:creationId xmlns:p14="http://schemas.microsoft.com/office/powerpoint/2010/main" val="4146584770"/>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5206" y="333188"/>
            <a:ext cx="6708168" cy="567848"/>
          </a:xfrm>
        </p:spPr>
        <p:txBody>
          <a:bodyPr/>
          <a:lstStyle/>
          <a:p>
            <a:r>
              <a:rPr lang="en-GB" dirty="0" smtClean="0"/>
              <a:t>Expression language - example</a:t>
            </a:r>
            <a:endParaRPr lang="en-GB" dirty="0"/>
          </a:p>
        </p:txBody>
      </p:sp>
      <p:sp>
        <p:nvSpPr>
          <p:cNvPr id="3" name="Text Placeholder 2"/>
          <p:cNvSpPr>
            <a:spLocks noGrp="1"/>
          </p:cNvSpPr>
          <p:nvPr>
            <p:ph type="body" sz="quarter" idx="10"/>
          </p:nvPr>
        </p:nvSpPr>
        <p:spPr>
          <a:xfrm>
            <a:off x="389436" y="1085849"/>
            <a:ext cx="8363938" cy="3985706"/>
          </a:xfrm>
        </p:spPr>
        <p:txBody>
          <a:bodyPr/>
          <a:lstStyle/>
          <a:p>
            <a:pPr marL="0" indent="0">
              <a:buNone/>
            </a:pPr>
            <a:r>
              <a:rPr lang="en-GB" sz="1400" b="1" dirty="0">
                <a:solidFill>
                  <a:srgbClr val="FF0000"/>
                </a:solidFill>
                <a:latin typeface="Consolas" panose="020B0609020204030204" pitchFamily="49" charset="0"/>
                <a:cs typeface="Consolas" panose="020B0609020204030204" pitchFamily="49" charset="0"/>
              </a:rPr>
              <a:t>let</a:t>
            </a: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build_coeff</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pcoeffs:arr</a:t>
            </a:r>
            <a:r>
              <a:rPr lang="en-GB" sz="1400" dirty="0">
                <a:latin typeface="Consolas" panose="020B0609020204030204" pitchFamily="49" charset="0"/>
                <a:cs typeface="Consolas" panose="020B0609020204030204" pitchFamily="49" charset="0"/>
              </a:rPr>
              <a:t>[64] complex16, ave:int16, delta:int16) =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var</a:t>
            </a:r>
            <a:r>
              <a:rPr lang="en-GB" sz="1400" dirty="0">
                <a:latin typeface="Consolas" panose="020B0609020204030204" pitchFamily="49" charset="0"/>
                <a:cs typeface="Consolas" panose="020B0609020204030204" pitchFamily="49" charset="0"/>
              </a:rPr>
              <a:t> th:int16;</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ave</a:t>
            </a:r>
            <a:r>
              <a:rPr lang="en-GB" sz="1400" dirty="0">
                <a:latin typeface="Consolas" panose="020B0609020204030204" pitchFamily="49" charset="0"/>
                <a:cs typeface="Consolas" panose="020B0609020204030204" pitchFamily="49" charset="0"/>
              </a:rPr>
              <a:t> - delta * 26</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for </a:t>
            </a:r>
            <a:r>
              <a:rPr lang="en-GB" sz="1400" dirty="0" err="1">
                <a:latin typeface="Consolas" panose="020B0609020204030204" pitchFamily="49" charset="0"/>
                <a:cs typeface="Consolas" panose="020B0609020204030204" pitchFamily="49" charset="0"/>
              </a:rPr>
              <a:t>i</a:t>
            </a:r>
            <a:r>
              <a:rPr lang="en-GB" sz="1400" dirty="0">
                <a:latin typeface="Consolas" panose="020B0609020204030204" pitchFamily="49" charset="0"/>
                <a:cs typeface="Consolas" panose="020B0609020204030204" pitchFamily="49" charset="0"/>
              </a:rPr>
              <a:t> in </a:t>
            </a:r>
            <a:r>
              <a:rPr lang="en-GB" sz="1400" b="1" dirty="0">
                <a:solidFill>
                  <a:srgbClr val="FF0000"/>
                </a:solidFill>
                <a:latin typeface="Consolas" panose="020B0609020204030204" pitchFamily="49" charset="0"/>
                <a:cs typeface="Consolas" panose="020B0609020204030204" pitchFamily="49" charset="0"/>
              </a:rPr>
              <a:t>[64-26, 26]</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pcoeffs</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i</a:t>
            </a:r>
            <a:r>
              <a:rPr lang="en-GB" sz="1400" dirty="0">
                <a:latin typeface="Consolas" panose="020B0609020204030204" pitchFamily="49" charset="0"/>
                <a:cs typeface="Consolas" panose="020B0609020204030204" pitchFamily="49" charset="0"/>
              </a:rPr>
              <a:t>] := </a:t>
            </a:r>
            <a:r>
              <a:rPr lang="en-GB" sz="1400" b="1" dirty="0">
                <a:solidFill>
                  <a:srgbClr val="FF0000"/>
                </a:solidFill>
                <a:latin typeface="Consolas" panose="020B0609020204030204" pitchFamily="49" charset="0"/>
                <a:cs typeface="Consolas" panose="020B0609020204030204" pitchFamily="49" charset="0"/>
              </a:rPr>
              <a:t>complex16</a:t>
            </a:r>
            <a:r>
              <a:rPr lang="en-GB" sz="1400" dirty="0">
                <a:latin typeface="Consolas" panose="020B0609020204030204" pitchFamily="49" charset="0"/>
                <a:cs typeface="Consolas" panose="020B0609020204030204" pitchFamily="49" charset="0"/>
              </a:rPr>
              <a:t>{re=cos_int16(</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im</a:t>
            </a:r>
            <a:r>
              <a:rPr lang="en-GB" sz="1400" dirty="0">
                <a:latin typeface="Consolas" panose="020B0609020204030204" pitchFamily="49" charset="0"/>
                <a:cs typeface="Consolas" panose="020B0609020204030204" pitchFamily="49" charset="0"/>
              </a:rPr>
              <a:t>=-</a:t>
            </a:r>
            <a:r>
              <a:rPr lang="en-GB" sz="1400" b="1" dirty="0">
                <a:solidFill>
                  <a:srgbClr val="FF0000"/>
                </a:solidFill>
                <a:latin typeface="Consolas" panose="020B0609020204030204" pitchFamily="49" charset="0"/>
                <a:cs typeface="Consolas" panose="020B0609020204030204" pitchFamily="49" charset="0"/>
              </a:rPr>
              <a:t>sin_int16</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 + delta</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 + delta; </a:t>
            </a:r>
          </a:p>
          <a:p>
            <a:pPr marL="0" indent="0">
              <a:buNone/>
            </a:pPr>
            <a:r>
              <a:rPr lang="en-GB" sz="1400" dirty="0" smtClean="0">
                <a:latin typeface="Consolas" panose="020B0609020204030204" pitchFamily="49" charset="0"/>
                <a:cs typeface="Consolas" panose="020B0609020204030204" pitchFamily="49" charset="0"/>
              </a:rPr>
              <a:t>  for </a:t>
            </a:r>
            <a:r>
              <a:rPr lang="en-GB" sz="1400" dirty="0" err="1">
                <a:latin typeface="Consolas" panose="020B0609020204030204" pitchFamily="49" charset="0"/>
                <a:cs typeface="Consolas" panose="020B0609020204030204" pitchFamily="49" charset="0"/>
              </a:rPr>
              <a:t>i</a:t>
            </a:r>
            <a:r>
              <a:rPr lang="en-GB" sz="1400" dirty="0">
                <a:latin typeface="Consolas" panose="020B0609020204030204" pitchFamily="49" charset="0"/>
                <a:cs typeface="Consolas" panose="020B0609020204030204" pitchFamily="49" charset="0"/>
              </a:rPr>
              <a:t> in [1,26]</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pcoeffs</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i</a:t>
            </a:r>
            <a:r>
              <a:rPr lang="en-GB" sz="1400" dirty="0">
                <a:latin typeface="Consolas" panose="020B0609020204030204" pitchFamily="49" charset="0"/>
                <a:cs typeface="Consolas" panose="020B0609020204030204" pitchFamily="49" charset="0"/>
              </a:rPr>
              <a:t>] := complex16{re=cos_int16(</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a:t>
            </a:r>
            <a:r>
              <a:rPr lang="en-GB" sz="1400" dirty="0" err="1">
                <a:latin typeface="Consolas" panose="020B0609020204030204" pitchFamily="49" charset="0"/>
                <a:cs typeface="Consolas" panose="020B0609020204030204" pitchFamily="49" charset="0"/>
              </a:rPr>
              <a:t>im</a:t>
            </a:r>
            <a:r>
              <a:rPr lang="en-GB" sz="1400" dirty="0">
                <a:latin typeface="Consolas" panose="020B0609020204030204" pitchFamily="49" charset="0"/>
                <a:cs typeface="Consolas" panose="020B0609020204030204" pitchFamily="49" charset="0"/>
              </a:rPr>
              <a:t>=-sin_int16(</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 := </a:t>
            </a:r>
            <a:r>
              <a:rPr lang="en-GB" sz="1400" dirty="0" err="1">
                <a:latin typeface="Consolas" panose="020B0609020204030204" pitchFamily="49" charset="0"/>
                <a:cs typeface="Consolas" panose="020B0609020204030204" pitchFamily="49" charset="0"/>
              </a:rPr>
              <a:t>th</a:t>
            </a:r>
            <a:r>
              <a:rPr lang="en-GB" sz="1400" dirty="0">
                <a:latin typeface="Consolas" panose="020B0609020204030204" pitchFamily="49" charset="0"/>
                <a:cs typeface="Consolas" panose="020B0609020204030204" pitchFamily="49" charset="0"/>
              </a:rPr>
              <a:t> + delta</a:t>
            </a: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smtClean="0">
                <a:latin typeface="Consolas" panose="020B0609020204030204" pitchFamily="49" charset="0"/>
                <a:cs typeface="Consolas" panose="020B0609020204030204" pitchFamily="49" charset="0"/>
              </a:rPr>
              <a:t>in</a:t>
            </a: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33</a:t>
            </a:fld>
            <a:endParaRPr lang="en-GB"/>
          </a:p>
        </p:txBody>
      </p:sp>
      <p:sp>
        <p:nvSpPr>
          <p:cNvPr id="5" name="TextBox 4"/>
          <p:cNvSpPr txBox="1"/>
          <p:nvPr/>
        </p:nvSpPr>
        <p:spPr>
          <a:xfrm>
            <a:off x="3754420" y="1580779"/>
            <a:ext cx="3398335" cy="276999"/>
          </a:xfrm>
          <a:prstGeom prst="rect">
            <a:avLst/>
          </a:prstGeom>
          <a:noFill/>
        </p:spPr>
        <p:txBody>
          <a:bodyPr wrap="square" lIns="0" tIns="0" rIns="0" bIns="0" rtlCol="0">
            <a:spAutoFit/>
          </a:bodyPr>
          <a:lstStyle/>
          <a:p>
            <a:r>
              <a:rPr lang="en-GB" sz="1800" dirty="0" smtClean="0">
                <a:solidFill>
                  <a:srgbClr val="FF0000"/>
                </a:solidFill>
              </a:rPr>
              <a:t>Array (equivalent to </a:t>
            </a:r>
            <a:r>
              <a:rPr lang="en-GB" sz="1800" b="1" dirty="0" smtClean="0">
                <a:solidFill>
                  <a:srgbClr val="FF0000"/>
                </a:solidFill>
                <a:latin typeface="Consolas" panose="020B0609020204030204" pitchFamily="49" charset="0"/>
                <a:cs typeface="Consolas" panose="020B0609020204030204" pitchFamily="49" charset="0"/>
              </a:rPr>
              <a:t>[64-26:64]</a:t>
            </a:r>
            <a:r>
              <a:rPr lang="en-GB" sz="1800" dirty="0" smtClean="0">
                <a:solidFill>
                  <a:srgbClr val="FF0000"/>
                </a:solidFill>
              </a:rPr>
              <a:t>)</a:t>
            </a:r>
          </a:p>
        </p:txBody>
      </p:sp>
      <p:cxnSp>
        <p:nvCxnSpPr>
          <p:cNvPr id="6" name="Straight Arrow Connector 5"/>
          <p:cNvCxnSpPr/>
          <p:nvPr/>
        </p:nvCxnSpPr>
        <p:spPr>
          <a:xfrm flipH="1">
            <a:off x="2409713" y="1774585"/>
            <a:ext cx="1312434" cy="355429"/>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152087" y="2013995"/>
            <a:ext cx="3398335" cy="276999"/>
          </a:xfrm>
          <a:prstGeom prst="rect">
            <a:avLst/>
          </a:prstGeom>
          <a:noFill/>
        </p:spPr>
        <p:txBody>
          <a:bodyPr wrap="square" lIns="0" tIns="0" rIns="0" bIns="0" rtlCol="0">
            <a:spAutoFit/>
          </a:bodyPr>
          <a:lstStyle/>
          <a:p>
            <a:r>
              <a:rPr lang="en-GB" sz="1800" dirty="0" smtClean="0">
                <a:solidFill>
                  <a:srgbClr val="FF0000"/>
                </a:solidFill>
              </a:rPr>
              <a:t>Fixed-point complex numbers</a:t>
            </a:r>
          </a:p>
        </p:txBody>
      </p:sp>
      <p:cxnSp>
        <p:nvCxnSpPr>
          <p:cNvPr id="10" name="Straight Arrow Connector 9"/>
          <p:cNvCxnSpPr/>
          <p:nvPr/>
        </p:nvCxnSpPr>
        <p:spPr>
          <a:xfrm flipH="1">
            <a:off x="2788024" y="2152495"/>
            <a:ext cx="1312434" cy="355429"/>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453587" y="3187345"/>
            <a:ext cx="2096835" cy="276999"/>
          </a:xfrm>
          <a:prstGeom prst="rect">
            <a:avLst/>
          </a:prstGeom>
          <a:noFill/>
        </p:spPr>
        <p:txBody>
          <a:bodyPr wrap="square" lIns="0" tIns="0" rIns="0" bIns="0" rtlCol="0">
            <a:spAutoFit/>
          </a:bodyPr>
          <a:lstStyle/>
          <a:p>
            <a:r>
              <a:rPr lang="en-GB" sz="1800" dirty="0" smtClean="0">
                <a:solidFill>
                  <a:srgbClr val="FF0000"/>
                </a:solidFill>
              </a:rPr>
              <a:t>External C function</a:t>
            </a:r>
          </a:p>
        </p:txBody>
      </p:sp>
      <p:cxnSp>
        <p:nvCxnSpPr>
          <p:cNvPr id="12" name="Straight Arrow Connector 11"/>
          <p:cNvCxnSpPr/>
          <p:nvPr/>
        </p:nvCxnSpPr>
        <p:spPr>
          <a:xfrm flipH="1" flipV="1">
            <a:off x="5561704" y="2692737"/>
            <a:ext cx="139850" cy="494608"/>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17620" y="194688"/>
            <a:ext cx="1020724" cy="276999"/>
          </a:xfrm>
          <a:prstGeom prst="rect">
            <a:avLst/>
          </a:prstGeom>
          <a:noFill/>
        </p:spPr>
        <p:txBody>
          <a:bodyPr wrap="square" lIns="0" tIns="0" rIns="0" bIns="0" rtlCol="0">
            <a:spAutoFit/>
          </a:bodyPr>
          <a:lstStyle/>
          <a:p>
            <a:r>
              <a:rPr lang="en-GB" sz="1800" dirty="0" smtClean="0">
                <a:solidFill>
                  <a:srgbClr val="FF0000"/>
                </a:solidFill>
              </a:rPr>
              <a:t>Function</a:t>
            </a:r>
          </a:p>
        </p:txBody>
      </p:sp>
      <p:cxnSp>
        <p:nvCxnSpPr>
          <p:cNvPr id="16" name="Straight Arrow Connector 15"/>
          <p:cNvCxnSpPr>
            <a:stCxn id="15" idx="2"/>
          </p:cNvCxnSpPr>
          <p:nvPr/>
        </p:nvCxnSpPr>
        <p:spPr>
          <a:xfrm flipH="1">
            <a:off x="517620" y="471687"/>
            <a:ext cx="510362" cy="517707"/>
          </a:xfrm>
          <a:prstGeom prst="straightConnector1">
            <a:avLst/>
          </a:prstGeom>
          <a:ln>
            <a:solidFill>
              <a:srgbClr val="FF0000"/>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1426868"/>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Layout</a:t>
            </a:r>
            <a:endParaRPr lang="en-GB" dirty="0"/>
          </a:p>
        </p:txBody>
      </p:sp>
      <p:sp>
        <p:nvSpPr>
          <p:cNvPr id="5" name="Text Placeholder 4"/>
          <p:cNvSpPr>
            <a:spLocks noGrp="1"/>
          </p:cNvSpPr>
          <p:nvPr>
            <p:ph type="body" sz="quarter" idx="10"/>
          </p:nvPr>
        </p:nvSpPr>
        <p:spPr>
          <a:xfrm>
            <a:off x="389436" y="1085849"/>
            <a:ext cx="8363938" cy="1938992"/>
          </a:xfrm>
        </p:spPr>
        <p:txBody>
          <a:bodyPr/>
          <a:lstStyle/>
          <a:p>
            <a:r>
              <a:rPr lang="en-GB" dirty="0" smtClean="0"/>
              <a:t>Motivation</a:t>
            </a:r>
          </a:p>
          <a:p>
            <a:r>
              <a:rPr lang="en-GB" dirty="0" smtClean="0"/>
              <a:t>Programming Language</a:t>
            </a:r>
          </a:p>
          <a:p>
            <a:r>
              <a:rPr lang="en-GB" b="1" dirty="0" smtClean="0">
                <a:solidFill>
                  <a:srgbClr val="FF0000"/>
                </a:solidFill>
              </a:rPr>
              <a:t>Compilation and Execution Platform</a:t>
            </a:r>
          </a:p>
          <a:p>
            <a:r>
              <a:rPr lang="en-GB" dirty="0" smtClean="0"/>
              <a:t>Conclusions</a:t>
            </a:r>
            <a:endParaRPr lang="en-GB" dirty="0"/>
          </a:p>
        </p:txBody>
      </p:sp>
      <p:sp>
        <p:nvSpPr>
          <p:cNvPr id="3" name="Slide Number Placeholder 2"/>
          <p:cNvSpPr>
            <a:spLocks noGrp="1"/>
          </p:cNvSpPr>
          <p:nvPr>
            <p:ph type="sldNum" sz="quarter" idx="13"/>
          </p:nvPr>
        </p:nvSpPr>
        <p:spPr/>
        <p:txBody>
          <a:bodyPr/>
          <a:lstStyle/>
          <a:p>
            <a:fld id="{66F9B19E-23E9-4120-A06C-57F6EDB783B3}" type="slidenum">
              <a:rPr lang="en-GB" smtClean="0"/>
              <a:pPr/>
              <a:t>34</a:t>
            </a:fld>
            <a:endParaRPr lang="en-GB"/>
          </a:p>
        </p:txBody>
      </p:sp>
    </p:spTree>
    <p:extLst>
      <p:ext uri="{BB962C8B-B14F-4D97-AF65-F5344CB8AC3E}">
        <p14:creationId xmlns:p14="http://schemas.microsoft.com/office/powerpoint/2010/main" val="4144821000"/>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Compilation – High-level view</a:t>
            </a:r>
            <a:endParaRPr lang="en-GB" dirty="0"/>
          </a:p>
        </p:txBody>
      </p:sp>
      <p:sp>
        <p:nvSpPr>
          <p:cNvPr id="3" name="Text Placeholder 2"/>
          <p:cNvSpPr>
            <a:spLocks noGrp="1"/>
          </p:cNvSpPr>
          <p:nvPr>
            <p:ph type="body" sz="quarter" idx="10"/>
          </p:nvPr>
        </p:nvSpPr>
        <p:spPr>
          <a:xfrm>
            <a:off x="389436" y="1085849"/>
            <a:ext cx="8363938" cy="2345257"/>
          </a:xfrm>
        </p:spPr>
        <p:txBody>
          <a:bodyPr/>
          <a:lstStyle/>
          <a:p>
            <a:r>
              <a:rPr lang="en-GB" dirty="0" smtClean="0"/>
              <a:t>Expression language -&gt; C code</a:t>
            </a:r>
          </a:p>
          <a:p>
            <a:r>
              <a:rPr lang="en-GB" dirty="0" smtClean="0"/>
              <a:t>Computation language -&gt; Execution model</a:t>
            </a:r>
          </a:p>
          <a:p>
            <a:r>
              <a:rPr lang="en-GB" dirty="0" smtClean="0"/>
              <a:t>Numerous optimizations on the way:</a:t>
            </a:r>
          </a:p>
          <a:p>
            <a:pPr lvl="1"/>
            <a:r>
              <a:rPr lang="en-GB" dirty="0" err="1" smtClean="0"/>
              <a:t>Vectorization</a:t>
            </a:r>
            <a:endParaRPr lang="en-GB" dirty="0" smtClean="0"/>
          </a:p>
          <a:p>
            <a:pPr lvl="1"/>
            <a:r>
              <a:rPr lang="en-GB" dirty="0" smtClean="0"/>
              <a:t>Lookup tables</a:t>
            </a:r>
          </a:p>
          <a:p>
            <a:pPr lvl="1"/>
            <a:r>
              <a:rPr lang="en-GB" dirty="0" smtClean="0"/>
              <a:t>Conventional optimizations: Folding, </a:t>
            </a:r>
            <a:r>
              <a:rPr lang="en-GB" dirty="0" err="1" smtClean="0"/>
              <a:t>inlining</a:t>
            </a:r>
            <a:r>
              <a:rPr lang="en-GB" dirty="0" smtClean="0"/>
              <a:t>, …</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35</a:t>
            </a:fld>
            <a:endParaRPr lang="en-GB"/>
          </a:p>
        </p:txBody>
      </p:sp>
    </p:spTree>
    <p:extLst>
      <p:ext uri="{BB962C8B-B14F-4D97-AF65-F5344CB8AC3E}">
        <p14:creationId xmlns:p14="http://schemas.microsoft.com/office/powerpoint/2010/main" val="3081563785"/>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5" y="333188"/>
            <a:ext cx="8485623" cy="693140"/>
          </a:xfrm>
        </p:spPr>
        <p:txBody>
          <a:bodyPr/>
          <a:lstStyle/>
          <a:p>
            <a:r>
              <a:rPr lang="en-US" dirty="0" smtClean="0"/>
              <a:t>Execution model: How to execute code?</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36</a:t>
            </a:fld>
            <a:endParaRPr lang="en-GB" dirty="0"/>
          </a:p>
        </p:txBody>
      </p:sp>
      <p:grpSp>
        <p:nvGrpSpPr>
          <p:cNvPr id="33" name="Group 32"/>
          <p:cNvGrpSpPr/>
          <p:nvPr/>
        </p:nvGrpSpPr>
        <p:grpSpPr>
          <a:xfrm>
            <a:off x="546093" y="916752"/>
            <a:ext cx="7875129" cy="3842285"/>
            <a:chOff x="546093" y="1052944"/>
            <a:chExt cx="7875129" cy="3842285"/>
          </a:xfrm>
        </p:grpSpPr>
        <p:grpSp>
          <p:nvGrpSpPr>
            <p:cNvPr id="34" name="Group 33"/>
            <p:cNvGrpSpPr/>
            <p:nvPr/>
          </p:nvGrpSpPr>
          <p:grpSpPr>
            <a:xfrm>
              <a:off x="549188" y="1274319"/>
              <a:ext cx="1178756" cy="1207837"/>
              <a:chOff x="2103395" y="2865530"/>
              <a:chExt cx="1201782" cy="1326243"/>
            </a:xfrm>
          </p:grpSpPr>
          <p:sp>
            <p:nvSpPr>
              <p:cNvPr id="56" name="Rectangle 55"/>
              <p:cNvSpPr/>
              <p:nvPr/>
            </p:nvSpPr>
            <p:spPr>
              <a:xfrm>
                <a:off x="2103395" y="3067050"/>
                <a:ext cx="1201782"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err="1" smtClean="0">
                    <a:solidFill>
                      <a:schemeClr val="tx1"/>
                    </a:solidFill>
                  </a:rPr>
                  <a:t>removeDC</a:t>
                </a:r>
                <a:endParaRPr lang="en-GB" i="1" dirty="0">
                  <a:solidFill>
                    <a:schemeClr val="tx1"/>
                  </a:solidFill>
                </a:endParaRPr>
              </a:p>
            </p:txBody>
          </p:sp>
          <p:cxnSp>
            <p:nvCxnSpPr>
              <p:cNvPr id="57" name="Straight Arrow Connector 56"/>
              <p:cNvCxnSpPr>
                <a:endCxn id="56" idx="0"/>
              </p:cNvCxnSpPr>
              <p:nvPr/>
            </p:nvCxnSpPr>
            <p:spPr>
              <a:xfrm>
                <a:off x="2701131" y="2865530"/>
                <a:ext cx="3155" cy="20152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2704286" y="3775710"/>
                <a:ext cx="0" cy="416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5" name="Rectangle 34"/>
            <p:cNvSpPr/>
            <p:nvPr/>
          </p:nvSpPr>
          <p:spPr>
            <a:xfrm>
              <a:off x="546093" y="2482156"/>
              <a:ext cx="117875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tx1"/>
                  </a:solidFill>
                </a:rPr>
                <a:t>D</a:t>
              </a:r>
              <a:r>
                <a:rPr lang="en-GB" i="1" dirty="0" smtClean="0">
                  <a:solidFill>
                    <a:schemeClr val="tx1"/>
                  </a:solidFill>
                </a:rPr>
                <a:t>etect</a:t>
              </a:r>
              <a:br>
                <a:rPr lang="en-GB" i="1" dirty="0" smtClean="0">
                  <a:solidFill>
                    <a:schemeClr val="tx1"/>
                  </a:solidFill>
                </a:rPr>
              </a:br>
              <a:r>
                <a:rPr lang="en-GB" i="1" dirty="0" smtClean="0">
                  <a:solidFill>
                    <a:schemeClr val="tx1"/>
                  </a:solidFill>
                </a:rPr>
                <a:t>Carrier</a:t>
              </a:r>
              <a:endParaRPr lang="en-GB" i="1" dirty="0">
                <a:solidFill>
                  <a:schemeClr val="tx1"/>
                </a:solidFill>
              </a:endParaRPr>
            </a:p>
          </p:txBody>
        </p:sp>
        <p:sp>
          <p:nvSpPr>
            <p:cNvPr id="37" name="Rectangle 36"/>
            <p:cNvSpPr/>
            <p:nvPr/>
          </p:nvSpPr>
          <p:spPr>
            <a:xfrm>
              <a:off x="2599199" y="2482156"/>
              <a:ext cx="1268445"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tx1"/>
                  </a:solidFill>
                </a:rPr>
                <a:t>C</a:t>
              </a:r>
              <a:r>
                <a:rPr lang="en-GB" i="1" dirty="0" smtClean="0">
                  <a:solidFill>
                    <a:schemeClr val="tx1"/>
                  </a:solidFill>
                </a:rPr>
                <a:t>hannel</a:t>
              </a:r>
              <a:br>
                <a:rPr lang="en-GB" i="1" dirty="0" smtClean="0">
                  <a:solidFill>
                    <a:schemeClr val="tx1"/>
                  </a:solidFill>
                </a:rPr>
              </a:br>
              <a:r>
                <a:rPr lang="en-GB" i="1" dirty="0" smtClean="0">
                  <a:solidFill>
                    <a:schemeClr val="tx1"/>
                  </a:solidFill>
                </a:rPr>
                <a:t>Estimation</a:t>
              </a:r>
              <a:endParaRPr lang="en-GB" i="1" dirty="0">
                <a:solidFill>
                  <a:schemeClr val="tx1"/>
                </a:solidFill>
              </a:endParaRPr>
            </a:p>
          </p:txBody>
        </p:sp>
        <p:cxnSp>
          <p:nvCxnSpPr>
            <p:cNvPr id="38" name="Straight Arrow Connector 37"/>
            <p:cNvCxnSpPr/>
            <p:nvPr/>
          </p:nvCxnSpPr>
          <p:spPr>
            <a:xfrm flipV="1">
              <a:off x="1724849" y="2804851"/>
              <a:ext cx="874350" cy="4342"/>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5106716" y="2482156"/>
              <a:ext cx="1092816" cy="645391"/>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Invert</a:t>
              </a:r>
              <a:br>
                <a:rPr lang="en-GB" i="1" dirty="0" smtClean="0">
                  <a:solidFill>
                    <a:schemeClr val="tx1"/>
                  </a:solidFill>
                </a:rPr>
              </a:br>
              <a:r>
                <a:rPr lang="en-GB" i="1" dirty="0" smtClean="0">
                  <a:solidFill>
                    <a:schemeClr val="tx1"/>
                  </a:solidFill>
                </a:rPr>
                <a:t>Channel</a:t>
              </a:r>
              <a:endParaRPr lang="en-GB" i="1" dirty="0">
                <a:solidFill>
                  <a:schemeClr val="tx1"/>
                </a:solidFill>
              </a:endParaRPr>
            </a:p>
          </p:txBody>
        </p:sp>
        <p:cxnSp>
          <p:nvCxnSpPr>
            <p:cNvPr id="41" name="Straight Arrow Connector 40"/>
            <p:cNvCxnSpPr/>
            <p:nvPr/>
          </p:nvCxnSpPr>
          <p:spPr>
            <a:xfrm>
              <a:off x="3867644" y="2804851"/>
              <a:ext cx="1224227"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837660" y="2313427"/>
              <a:ext cx="648728" cy="476507"/>
            </a:xfrm>
            <a:prstGeom prst="rect">
              <a:avLst/>
            </a:prstGeom>
            <a:noFill/>
          </p:spPr>
          <p:txBody>
            <a:bodyPr wrap="none" rtlCol="0">
              <a:spAutoFit/>
            </a:bodyPr>
            <a:lstStyle/>
            <a:p>
              <a:pPr algn="ctr"/>
              <a:r>
                <a:rPr lang="en-GB" sz="1400" dirty="0" smtClean="0"/>
                <a:t>Packet</a:t>
              </a:r>
              <a:br>
                <a:rPr lang="en-GB" sz="1400" dirty="0" smtClean="0"/>
              </a:br>
              <a:r>
                <a:rPr lang="en-GB" sz="1400" dirty="0" smtClean="0"/>
                <a:t>start</a:t>
              </a:r>
              <a:endParaRPr lang="en-GB" sz="1400" dirty="0"/>
            </a:p>
          </p:txBody>
        </p:sp>
        <p:sp>
          <p:nvSpPr>
            <p:cNvPr id="43" name="TextBox 42"/>
            <p:cNvSpPr txBox="1"/>
            <p:nvPr/>
          </p:nvSpPr>
          <p:spPr>
            <a:xfrm>
              <a:off x="4031457" y="2328343"/>
              <a:ext cx="877163" cy="523220"/>
            </a:xfrm>
            <a:prstGeom prst="rect">
              <a:avLst/>
            </a:prstGeom>
            <a:noFill/>
          </p:spPr>
          <p:txBody>
            <a:bodyPr wrap="none" rtlCol="0">
              <a:spAutoFit/>
            </a:bodyPr>
            <a:lstStyle/>
            <a:p>
              <a:pPr algn="ctr"/>
              <a:r>
                <a:rPr lang="en-GB" sz="1400" dirty="0" smtClean="0"/>
                <a:t>Channel </a:t>
              </a:r>
              <a:br>
                <a:rPr lang="en-GB" sz="1400" dirty="0" smtClean="0"/>
              </a:br>
              <a:r>
                <a:rPr lang="en-GB" sz="1400" dirty="0" smtClean="0"/>
                <a:t>info</a:t>
              </a:r>
              <a:endParaRPr lang="en-GB" sz="1400" dirty="0"/>
            </a:p>
          </p:txBody>
        </p:sp>
        <p:sp>
          <p:nvSpPr>
            <p:cNvPr id="44" name="Rectangle 43"/>
            <p:cNvSpPr/>
            <p:nvPr/>
          </p:nvSpPr>
          <p:spPr>
            <a:xfrm>
              <a:off x="5091870" y="3450242"/>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Header</a:t>
              </a:r>
              <a:endParaRPr lang="en-GB" i="1" dirty="0">
                <a:solidFill>
                  <a:schemeClr val="tx1"/>
                </a:solidFill>
              </a:endParaRPr>
            </a:p>
          </p:txBody>
        </p:sp>
        <p:sp>
          <p:nvSpPr>
            <p:cNvPr id="45" name="Rectangle 44"/>
            <p:cNvSpPr/>
            <p:nvPr/>
          </p:nvSpPr>
          <p:spPr>
            <a:xfrm>
              <a:off x="7263092" y="3450242"/>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Packet</a:t>
              </a:r>
              <a:endParaRPr lang="en-GB" i="1" dirty="0">
                <a:solidFill>
                  <a:schemeClr val="tx1"/>
                </a:solidFill>
              </a:endParaRPr>
            </a:p>
          </p:txBody>
        </p:sp>
        <p:sp>
          <p:nvSpPr>
            <p:cNvPr id="46" name="TextBox 45"/>
            <p:cNvSpPr txBox="1"/>
            <p:nvPr/>
          </p:nvSpPr>
          <p:spPr>
            <a:xfrm>
              <a:off x="6384898" y="3288260"/>
              <a:ext cx="696281" cy="523220"/>
            </a:xfrm>
            <a:prstGeom prst="rect">
              <a:avLst/>
            </a:prstGeom>
            <a:noFill/>
          </p:spPr>
          <p:txBody>
            <a:bodyPr wrap="none" rtlCol="0">
              <a:spAutoFit/>
            </a:bodyPr>
            <a:lstStyle/>
            <a:p>
              <a:pPr algn="ctr"/>
              <a:r>
                <a:rPr lang="en-GB" sz="1400" dirty="0" smtClean="0"/>
                <a:t>Packet</a:t>
              </a:r>
              <a:br>
                <a:rPr lang="en-GB" sz="1400" dirty="0" smtClean="0"/>
              </a:br>
              <a:r>
                <a:rPr lang="en-GB" sz="1400" dirty="0" smtClean="0"/>
                <a:t>info</a:t>
              </a:r>
              <a:endParaRPr lang="en-GB" sz="1400" dirty="0"/>
            </a:p>
          </p:txBody>
        </p:sp>
        <p:cxnSp>
          <p:nvCxnSpPr>
            <p:cNvPr id="47" name="Straight Arrow Connector 46"/>
            <p:cNvCxnSpPr/>
            <p:nvPr/>
          </p:nvCxnSpPr>
          <p:spPr>
            <a:xfrm>
              <a:off x="6199532" y="3772938"/>
              <a:ext cx="1048714"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a:off x="5632831" y="3151944"/>
              <a:ext cx="5447" cy="2739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115"/>
            <p:cNvCxnSpPr>
              <a:endCxn id="45" idx="0"/>
            </p:cNvCxnSpPr>
            <p:nvPr/>
          </p:nvCxnSpPr>
          <p:spPr>
            <a:xfrm>
              <a:off x="5632831" y="3250049"/>
              <a:ext cx="2176669" cy="200193"/>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34"/>
            <p:cNvCxnSpPr>
              <a:endCxn id="40" idx="0"/>
            </p:cNvCxnSpPr>
            <p:nvPr/>
          </p:nvCxnSpPr>
          <p:spPr>
            <a:xfrm>
              <a:off x="1135471" y="2260437"/>
              <a:ext cx="4517653" cy="221719"/>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3220066" y="2260437"/>
              <a:ext cx="822" cy="22171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34"/>
            <p:cNvCxnSpPr>
              <a:stCxn id="45" idx="2"/>
            </p:cNvCxnSpPr>
            <p:nvPr/>
          </p:nvCxnSpPr>
          <p:spPr>
            <a:xfrm>
              <a:off x="7809500" y="4095633"/>
              <a:ext cx="8945" cy="57599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34"/>
            <p:cNvCxnSpPr/>
            <p:nvPr/>
          </p:nvCxnSpPr>
          <p:spPr>
            <a:xfrm>
              <a:off x="5690128" y="4095480"/>
              <a:ext cx="2128317" cy="409101"/>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77813" y="1052944"/>
              <a:ext cx="915315" cy="215444"/>
            </a:xfrm>
            <a:prstGeom prst="rect">
              <a:avLst/>
            </a:prstGeom>
            <a:noFill/>
          </p:spPr>
          <p:txBody>
            <a:bodyPr wrap="none" lIns="0" tIns="0" rIns="0" bIns="0" rtlCol="0">
              <a:spAutoFit/>
            </a:bodyPr>
            <a:lstStyle/>
            <a:p>
              <a:r>
                <a:rPr lang="en-GB" dirty="0" smtClean="0">
                  <a:gradFill>
                    <a:gsLst>
                      <a:gs pos="2917">
                        <a:schemeClr val="tx1"/>
                      </a:gs>
                      <a:gs pos="30000">
                        <a:schemeClr val="tx1"/>
                      </a:gs>
                    </a:gsLst>
                    <a:lin ang="5400000" scaled="0"/>
                  </a:gradFill>
                </a:rPr>
                <a:t>Radio input</a:t>
              </a:r>
            </a:p>
          </p:txBody>
        </p:sp>
        <p:sp>
          <p:nvSpPr>
            <p:cNvPr id="55" name="TextBox 54"/>
            <p:cNvSpPr txBox="1"/>
            <p:nvPr/>
          </p:nvSpPr>
          <p:spPr>
            <a:xfrm>
              <a:off x="7206722" y="4679785"/>
              <a:ext cx="1214500" cy="215444"/>
            </a:xfrm>
            <a:prstGeom prst="rect">
              <a:avLst/>
            </a:prstGeom>
            <a:noFill/>
          </p:spPr>
          <p:txBody>
            <a:bodyPr wrap="none" lIns="0" tIns="0" rIns="0" bIns="0" rtlCol="0">
              <a:spAutoFit/>
            </a:bodyPr>
            <a:lstStyle/>
            <a:p>
              <a:r>
                <a:rPr lang="en-GB" dirty="0" smtClean="0">
                  <a:gradFill>
                    <a:gsLst>
                      <a:gs pos="2917">
                        <a:schemeClr val="tx1"/>
                      </a:gs>
                      <a:gs pos="30000">
                        <a:schemeClr val="tx1"/>
                      </a:gs>
                    </a:gsLst>
                    <a:lin ang="5400000" scaled="0"/>
                  </a:gradFill>
                </a:rPr>
                <a:t>Output to MAC</a:t>
              </a:r>
            </a:p>
          </p:txBody>
        </p:sp>
      </p:grpSp>
      <p:sp>
        <p:nvSpPr>
          <p:cNvPr id="3" name="TextBox 2"/>
          <p:cNvSpPr txBox="1"/>
          <p:nvPr/>
        </p:nvSpPr>
        <p:spPr>
          <a:xfrm>
            <a:off x="500145" y="3348093"/>
            <a:ext cx="3672480" cy="1661993"/>
          </a:xfrm>
          <a:prstGeom prst="rect">
            <a:avLst/>
          </a:prstGeom>
          <a:noFill/>
        </p:spPr>
        <p:txBody>
          <a:bodyPr wrap="none" lIns="0" tIns="0" rIns="0" bIns="0" rtlCol="0">
            <a:spAutoFit/>
          </a:bodyPr>
          <a:lstStyle/>
          <a:p>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removeDC</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 </a:t>
            </a:r>
            <a:b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b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pktStart</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detectCarrier</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chInfo</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a:t>
            </a:r>
            <a:r>
              <a:rPr lang="en-GB" sz="1800" dirty="0" err="1">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c</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hEstim</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pktStart</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invertChan</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chInfo</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a:t>
            </a:r>
          </a:p>
          <a:p>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8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decodeHdr</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decodePkt</a:t>
            </a:r>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GB"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457256891"/>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Runtime</a:t>
            </a:r>
            <a:endParaRPr lang="en-GB" dirty="0"/>
          </a:p>
        </p:txBody>
      </p:sp>
      <p:sp>
        <p:nvSpPr>
          <p:cNvPr id="3" name="Rectangle 2"/>
          <p:cNvSpPr/>
          <p:nvPr/>
        </p:nvSpPr>
        <p:spPr>
          <a:xfrm>
            <a:off x="628650" y="1628775"/>
            <a:ext cx="2263140" cy="16349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4" name="TextBox 3"/>
          <p:cNvSpPr txBox="1"/>
          <p:nvPr/>
        </p:nvSpPr>
        <p:spPr>
          <a:xfrm>
            <a:off x="808673" y="1783080"/>
            <a:ext cx="944489" cy="369332"/>
          </a:xfrm>
          <a:prstGeom prst="rect">
            <a:avLst/>
          </a:prstGeom>
          <a:noFill/>
        </p:spPr>
        <p:txBody>
          <a:bodyPr wrap="none" rtlCol="0">
            <a:spAutoFit/>
          </a:bodyPr>
          <a:lstStyle/>
          <a:p>
            <a:r>
              <a:rPr lang="en-GB" sz="1800" dirty="0">
                <a:latin typeface="Consolas" panose="020B0609020204030204" pitchFamily="49" charset="0"/>
                <a:cs typeface="Consolas" panose="020B0609020204030204" pitchFamily="49" charset="0"/>
              </a:rPr>
              <a:t>tick()</a:t>
            </a:r>
          </a:p>
        </p:txBody>
      </p:sp>
      <p:sp>
        <p:nvSpPr>
          <p:cNvPr id="5" name="TextBox 4"/>
          <p:cNvSpPr txBox="1"/>
          <p:nvPr/>
        </p:nvSpPr>
        <p:spPr>
          <a:xfrm>
            <a:off x="808672" y="2712947"/>
            <a:ext cx="1451038" cy="369332"/>
          </a:xfrm>
          <a:prstGeom prst="rect">
            <a:avLst/>
          </a:prstGeom>
          <a:noFill/>
        </p:spPr>
        <p:txBody>
          <a:bodyPr wrap="none" rtlCol="0">
            <a:spAutoFit/>
          </a:bodyPr>
          <a:lstStyle/>
          <a:p>
            <a:r>
              <a:rPr lang="en-GB" sz="1800" dirty="0">
                <a:latin typeface="Consolas" panose="020B0609020204030204" pitchFamily="49" charset="0"/>
                <a:cs typeface="Consolas" panose="020B0609020204030204" pitchFamily="49" charset="0"/>
              </a:rPr>
              <a:t>process(x)</a:t>
            </a:r>
          </a:p>
        </p:txBody>
      </p:sp>
      <p:sp>
        <p:nvSpPr>
          <p:cNvPr id="6" name="TextBox 5"/>
          <p:cNvSpPr txBox="1"/>
          <p:nvPr/>
        </p:nvSpPr>
        <p:spPr>
          <a:xfrm>
            <a:off x="3837622" y="1671035"/>
            <a:ext cx="2210862" cy="369332"/>
          </a:xfrm>
          <a:prstGeom prst="rect">
            <a:avLst/>
          </a:prstGeom>
          <a:noFill/>
        </p:spPr>
        <p:txBody>
          <a:bodyPr wrap="none" rtlCol="0">
            <a:spAutoFit/>
          </a:bodyPr>
          <a:lstStyle/>
          <a:p>
            <a:r>
              <a:rPr lang="en-GB" sz="1800" dirty="0">
                <a:latin typeface="Consolas" panose="020B0609020204030204" pitchFamily="49" charset="0"/>
                <a:cs typeface="Consolas" panose="020B0609020204030204" pitchFamily="49" charset="0"/>
              </a:rPr>
              <a:t>YIELD (</a:t>
            </a:r>
            <a:r>
              <a:rPr lang="en-GB" sz="1800" dirty="0" err="1">
                <a:latin typeface="Consolas" panose="020B0609020204030204" pitchFamily="49" charset="0"/>
                <a:cs typeface="Consolas" panose="020B0609020204030204" pitchFamily="49" charset="0"/>
              </a:rPr>
              <a:t>data_val</a:t>
            </a:r>
            <a:r>
              <a:rPr lang="en-GB" sz="1800" dirty="0">
                <a:latin typeface="Consolas" panose="020B0609020204030204" pitchFamily="49" charset="0"/>
                <a:cs typeface="Consolas" panose="020B0609020204030204" pitchFamily="49" charset="0"/>
              </a:rPr>
              <a:t>)</a:t>
            </a:r>
          </a:p>
        </p:txBody>
      </p:sp>
      <p:sp>
        <p:nvSpPr>
          <p:cNvPr id="7" name="TextBox 6"/>
          <p:cNvSpPr txBox="1"/>
          <p:nvPr/>
        </p:nvSpPr>
        <p:spPr>
          <a:xfrm>
            <a:off x="3837622" y="2272895"/>
            <a:ext cx="691215" cy="369332"/>
          </a:xfrm>
          <a:prstGeom prst="rect">
            <a:avLst/>
          </a:prstGeom>
          <a:noFill/>
        </p:spPr>
        <p:txBody>
          <a:bodyPr wrap="none" rtlCol="0">
            <a:spAutoFit/>
          </a:bodyPr>
          <a:lstStyle/>
          <a:p>
            <a:r>
              <a:rPr lang="en-GB" sz="1800" dirty="0">
                <a:latin typeface="Consolas" panose="020B0609020204030204" pitchFamily="49" charset="0"/>
                <a:cs typeface="Consolas" panose="020B0609020204030204" pitchFamily="49" charset="0"/>
              </a:rPr>
              <a:t>SKIP</a:t>
            </a:r>
          </a:p>
        </p:txBody>
      </p:sp>
      <p:sp>
        <p:nvSpPr>
          <p:cNvPr id="8" name="TextBox 7"/>
          <p:cNvSpPr txBox="1"/>
          <p:nvPr/>
        </p:nvSpPr>
        <p:spPr>
          <a:xfrm>
            <a:off x="3837623" y="2871782"/>
            <a:ext cx="2464136" cy="369332"/>
          </a:xfrm>
          <a:prstGeom prst="rect">
            <a:avLst/>
          </a:prstGeom>
          <a:noFill/>
        </p:spPr>
        <p:txBody>
          <a:bodyPr wrap="none" rtlCol="0">
            <a:spAutoFit/>
          </a:bodyPr>
          <a:lstStyle/>
          <a:p>
            <a:r>
              <a:rPr lang="en-GB" sz="1800" dirty="0">
                <a:latin typeface="Consolas" panose="020B0609020204030204" pitchFamily="49" charset="0"/>
                <a:cs typeface="Consolas" panose="020B0609020204030204" pitchFamily="49" charset="0"/>
              </a:rPr>
              <a:t>DONE (</a:t>
            </a:r>
            <a:r>
              <a:rPr lang="en-GB" sz="1800" dirty="0" err="1">
                <a:latin typeface="Consolas" panose="020B0609020204030204" pitchFamily="49" charset="0"/>
                <a:cs typeface="Consolas" panose="020B0609020204030204" pitchFamily="49" charset="0"/>
              </a:rPr>
              <a:t>control_val</a:t>
            </a:r>
            <a:r>
              <a:rPr lang="en-GB" sz="1800" dirty="0">
                <a:latin typeface="Consolas" panose="020B0609020204030204" pitchFamily="49" charset="0"/>
                <a:cs typeface="Consolas" panose="020B0609020204030204" pitchFamily="49" charset="0"/>
              </a:rPr>
              <a:t>)</a:t>
            </a:r>
          </a:p>
        </p:txBody>
      </p:sp>
      <p:cxnSp>
        <p:nvCxnSpPr>
          <p:cNvPr id="10" name="Straight Arrow Connector 9"/>
          <p:cNvCxnSpPr/>
          <p:nvPr/>
        </p:nvCxnSpPr>
        <p:spPr>
          <a:xfrm>
            <a:off x="2908935" y="1851660"/>
            <a:ext cx="77152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908935" y="3044907"/>
            <a:ext cx="77152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908935" y="2428875"/>
            <a:ext cx="77152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534816" y="1021199"/>
            <a:ext cx="694373" cy="531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tx1"/>
                </a:solidFill>
              </a:rPr>
              <a:t>B1</a:t>
            </a:r>
          </a:p>
        </p:txBody>
      </p:sp>
      <p:sp>
        <p:nvSpPr>
          <p:cNvPr id="16" name="Rectangle 15"/>
          <p:cNvSpPr/>
          <p:nvPr/>
        </p:nvSpPr>
        <p:spPr>
          <a:xfrm>
            <a:off x="7534816" y="2137298"/>
            <a:ext cx="694373" cy="531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i="1" dirty="0">
                <a:solidFill>
                  <a:schemeClr val="tx1"/>
                </a:solidFill>
              </a:rPr>
              <a:t>B2</a:t>
            </a:r>
          </a:p>
        </p:txBody>
      </p:sp>
      <p:sp>
        <p:nvSpPr>
          <p:cNvPr id="18" name="Freeform 17"/>
          <p:cNvSpPr/>
          <p:nvPr/>
        </p:nvSpPr>
        <p:spPr>
          <a:xfrm>
            <a:off x="7218006" y="1354455"/>
            <a:ext cx="317222" cy="1020128"/>
          </a:xfrm>
          <a:custGeom>
            <a:avLst/>
            <a:gdLst>
              <a:gd name="connsiteX0" fmla="*/ 400103 w 422963"/>
              <a:gd name="connsiteY0" fmla="*/ 0 h 1360170"/>
              <a:gd name="connsiteX1" fmla="*/ 53 w 422963"/>
              <a:gd name="connsiteY1" fmla="*/ 594360 h 1360170"/>
              <a:gd name="connsiteX2" fmla="*/ 422963 w 422963"/>
              <a:gd name="connsiteY2" fmla="*/ 1360170 h 1360170"/>
            </a:gdLst>
            <a:ahLst/>
            <a:cxnLst>
              <a:cxn ang="0">
                <a:pos x="connsiteX0" y="connsiteY0"/>
              </a:cxn>
              <a:cxn ang="0">
                <a:pos x="connsiteX1" y="connsiteY1"/>
              </a:cxn>
              <a:cxn ang="0">
                <a:pos x="connsiteX2" y="connsiteY2"/>
              </a:cxn>
            </a:cxnLst>
            <a:rect l="l" t="t" r="r" b="b"/>
            <a:pathLst>
              <a:path w="422963" h="1360170">
                <a:moveTo>
                  <a:pt x="400103" y="0"/>
                </a:moveTo>
                <a:cubicBezTo>
                  <a:pt x="198173" y="183832"/>
                  <a:pt x="-3757" y="367665"/>
                  <a:pt x="53" y="594360"/>
                </a:cubicBezTo>
                <a:cubicBezTo>
                  <a:pt x="3863" y="821055"/>
                  <a:pt x="213413" y="1090612"/>
                  <a:pt x="422963" y="1360170"/>
                </a:cubicBezTo>
              </a:path>
            </a:pathLst>
          </a:custGeom>
          <a:noFill/>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19" name="Freeform 18"/>
          <p:cNvSpPr/>
          <p:nvPr/>
        </p:nvSpPr>
        <p:spPr>
          <a:xfrm rot="10800000">
            <a:off x="8229190" y="1308378"/>
            <a:ext cx="317222" cy="1020128"/>
          </a:xfrm>
          <a:custGeom>
            <a:avLst/>
            <a:gdLst>
              <a:gd name="connsiteX0" fmla="*/ 400103 w 422963"/>
              <a:gd name="connsiteY0" fmla="*/ 0 h 1360170"/>
              <a:gd name="connsiteX1" fmla="*/ 53 w 422963"/>
              <a:gd name="connsiteY1" fmla="*/ 594360 h 1360170"/>
              <a:gd name="connsiteX2" fmla="*/ 422963 w 422963"/>
              <a:gd name="connsiteY2" fmla="*/ 1360170 h 1360170"/>
            </a:gdLst>
            <a:ahLst/>
            <a:cxnLst>
              <a:cxn ang="0">
                <a:pos x="connsiteX0" y="connsiteY0"/>
              </a:cxn>
              <a:cxn ang="0">
                <a:pos x="connsiteX1" y="connsiteY1"/>
              </a:cxn>
              <a:cxn ang="0">
                <a:pos x="connsiteX2" y="connsiteY2"/>
              </a:cxn>
            </a:cxnLst>
            <a:rect l="l" t="t" r="r" b="b"/>
            <a:pathLst>
              <a:path w="422963" h="1360170">
                <a:moveTo>
                  <a:pt x="400103" y="0"/>
                </a:moveTo>
                <a:cubicBezTo>
                  <a:pt x="198173" y="183832"/>
                  <a:pt x="-3757" y="367665"/>
                  <a:pt x="53" y="594360"/>
                </a:cubicBezTo>
                <a:cubicBezTo>
                  <a:pt x="3863" y="821055"/>
                  <a:pt x="213413" y="1090612"/>
                  <a:pt x="422963" y="1360170"/>
                </a:cubicBezTo>
              </a:path>
            </a:pathLst>
          </a:custGeom>
          <a:noFill/>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a:p>
        </p:txBody>
      </p:sp>
      <p:sp>
        <p:nvSpPr>
          <p:cNvPr id="20" name="TextBox 19"/>
          <p:cNvSpPr txBox="1"/>
          <p:nvPr/>
        </p:nvSpPr>
        <p:spPr>
          <a:xfrm>
            <a:off x="6380781" y="2074591"/>
            <a:ext cx="1034257" cy="276999"/>
          </a:xfrm>
          <a:prstGeom prst="rect">
            <a:avLst/>
          </a:prstGeom>
          <a:noFill/>
        </p:spPr>
        <p:txBody>
          <a:bodyPr wrap="none" rtlCol="0">
            <a:spAutoFit/>
          </a:bodyPr>
          <a:lstStyle/>
          <a:p>
            <a:r>
              <a:rPr lang="en-GB" sz="1200" dirty="0">
                <a:latin typeface="Consolas" panose="020B0609020204030204" pitchFamily="49" charset="0"/>
                <a:cs typeface="Consolas" panose="020B0609020204030204" pitchFamily="49" charset="0"/>
              </a:rPr>
              <a:t>process(x)</a:t>
            </a:r>
          </a:p>
        </p:txBody>
      </p:sp>
      <p:sp>
        <p:nvSpPr>
          <p:cNvPr id="21" name="TextBox 20"/>
          <p:cNvSpPr txBox="1"/>
          <p:nvPr/>
        </p:nvSpPr>
        <p:spPr>
          <a:xfrm>
            <a:off x="8372452" y="1208009"/>
            <a:ext cx="694421" cy="276999"/>
          </a:xfrm>
          <a:prstGeom prst="rect">
            <a:avLst/>
          </a:prstGeom>
          <a:noFill/>
        </p:spPr>
        <p:txBody>
          <a:bodyPr wrap="none" rtlCol="0">
            <a:spAutoFit/>
          </a:bodyPr>
          <a:lstStyle/>
          <a:p>
            <a:r>
              <a:rPr lang="en-GB" sz="1200" dirty="0">
                <a:latin typeface="Consolas" panose="020B0609020204030204" pitchFamily="49" charset="0"/>
                <a:cs typeface="Consolas" panose="020B0609020204030204" pitchFamily="49" charset="0"/>
              </a:rPr>
              <a:t>tick()</a:t>
            </a:r>
          </a:p>
        </p:txBody>
      </p:sp>
      <p:sp>
        <p:nvSpPr>
          <p:cNvPr id="22" name="TextBox 21"/>
          <p:cNvSpPr txBox="1"/>
          <p:nvPr/>
        </p:nvSpPr>
        <p:spPr>
          <a:xfrm>
            <a:off x="628650" y="3879786"/>
            <a:ext cx="3241850" cy="415498"/>
          </a:xfrm>
          <a:prstGeom prst="rect">
            <a:avLst/>
          </a:prstGeom>
          <a:noFill/>
        </p:spPr>
        <p:txBody>
          <a:bodyPr wrap="none" rtlCol="0">
            <a:spAutoFit/>
          </a:bodyPr>
          <a:lstStyle/>
          <a:p>
            <a:r>
              <a:rPr lang="en-GB" sz="2100" dirty="0" smtClean="0"/>
              <a:t>Q: Why do we need ticks?</a:t>
            </a:r>
          </a:p>
        </p:txBody>
      </p:sp>
      <p:sp>
        <p:nvSpPr>
          <p:cNvPr id="9" name="TextBox 8"/>
          <p:cNvSpPr txBox="1"/>
          <p:nvPr/>
        </p:nvSpPr>
        <p:spPr>
          <a:xfrm>
            <a:off x="808672" y="1222545"/>
            <a:ext cx="894476" cy="307777"/>
          </a:xfrm>
          <a:prstGeom prst="rect">
            <a:avLst/>
          </a:prstGeom>
          <a:noFill/>
        </p:spPr>
        <p:txBody>
          <a:bodyPr wrap="none" lIns="0" tIns="0" rIns="0" bIns="0" rtlCol="0">
            <a:spAutoFit/>
          </a:bodyPr>
          <a:lstStyle/>
          <a:p>
            <a:r>
              <a:rPr lang="en-GB" sz="2000" dirty="0" smtClean="0">
                <a:solidFill>
                  <a:srgbClr val="FF0000"/>
                </a:solidFill>
              </a:rPr>
              <a:t>Actions:</a:t>
            </a:r>
          </a:p>
        </p:txBody>
      </p:sp>
      <p:sp>
        <p:nvSpPr>
          <p:cNvPr id="23" name="TextBox 22"/>
          <p:cNvSpPr txBox="1"/>
          <p:nvPr/>
        </p:nvSpPr>
        <p:spPr>
          <a:xfrm>
            <a:off x="3837622" y="1222545"/>
            <a:ext cx="1576329" cy="307777"/>
          </a:xfrm>
          <a:prstGeom prst="rect">
            <a:avLst/>
          </a:prstGeom>
          <a:noFill/>
        </p:spPr>
        <p:txBody>
          <a:bodyPr wrap="none" lIns="0" tIns="0" rIns="0" bIns="0" rtlCol="0">
            <a:spAutoFit/>
          </a:bodyPr>
          <a:lstStyle/>
          <a:p>
            <a:r>
              <a:rPr lang="en-GB" sz="2000" dirty="0" smtClean="0">
                <a:solidFill>
                  <a:srgbClr val="FF0000"/>
                </a:solidFill>
              </a:rPr>
              <a:t>Return values:</a:t>
            </a:r>
          </a:p>
        </p:txBody>
      </p:sp>
      <p:cxnSp>
        <p:nvCxnSpPr>
          <p:cNvPr id="15" name="Straight Arrow Connector 14"/>
          <p:cNvCxnSpPr>
            <a:stCxn id="14" idx="2"/>
            <a:endCxn id="16" idx="0"/>
          </p:cNvCxnSpPr>
          <p:nvPr/>
        </p:nvCxnSpPr>
        <p:spPr>
          <a:xfrm>
            <a:off x="7882003" y="1552694"/>
            <a:ext cx="0" cy="584604"/>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882002" y="1659969"/>
            <a:ext cx="681597" cy="307777"/>
          </a:xfrm>
          <a:prstGeom prst="rect">
            <a:avLst/>
          </a:prstGeom>
          <a:noFill/>
        </p:spPr>
        <p:txBody>
          <a:bodyPr wrap="none" rtlCol="0">
            <a:spAutoFit/>
          </a:bodyPr>
          <a:lstStyle/>
          <a:p>
            <a:r>
              <a:rPr lang="en-GB" dirty="0" smtClean="0">
                <a:latin typeface="Consolas" panose="020B0609020204030204" pitchFamily="49" charset="0"/>
                <a:cs typeface="Consolas" panose="020B0609020204030204" pitchFamily="49" charset="0"/>
              </a:rPr>
              <a:t>YIELD</a:t>
            </a:r>
            <a:endParaRPr lang="en-GB" dirty="0">
              <a:latin typeface="Consolas" panose="020B0609020204030204" pitchFamily="49" charset="0"/>
              <a:cs typeface="Consolas" panose="020B0609020204030204" pitchFamily="49" charset="0"/>
            </a:endParaRPr>
          </a:p>
        </p:txBody>
      </p:sp>
      <p:sp>
        <p:nvSpPr>
          <p:cNvPr id="25" name="TextBox 24"/>
          <p:cNvSpPr txBox="1"/>
          <p:nvPr/>
        </p:nvSpPr>
        <p:spPr>
          <a:xfrm>
            <a:off x="8348967" y="2575490"/>
            <a:ext cx="582211" cy="307777"/>
          </a:xfrm>
          <a:prstGeom prst="rect">
            <a:avLst/>
          </a:prstGeom>
          <a:noFill/>
        </p:spPr>
        <p:txBody>
          <a:bodyPr wrap="none" rtlCol="0">
            <a:spAutoFit/>
          </a:bodyPr>
          <a:lstStyle/>
          <a:p>
            <a:r>
              <a:rPr lang="en-GB" dirty="0" smtClean="0">
                <a:latin typeface="Consolas" panose="020B0609020204030204" pitchFamily="49" charset="0"/>
                <a:cs typeface="Consolas" panose="020B0609020204030204" pitchFamily="49" charset="0"/>
              </a:rPr>
              <a:t>DONE</a:t>
            </a:r>
            <a:endParaRPr lang="en-GB" dirty="0">
              <a:latin typeface="Consolas" panose="020B0609020204030204" pitchFamily="49" charset="0"/>
              <a:cs typeface="Consolas" panose="020B0609020204030204" pitchFamily="49" charset="0"/>
            </a:endParaRPr>
          </a:p>
        </p:txBody>
      </p:sp>
      <p:cxnSp>
        <p:nvCxnSpPr>
          <p:cNvPr id="26" name="Straight Arrow Connector 25"/>
          <p:cNvCxnSpPr>
            <a:stCxn id="16" idx="3"/>
          </p:cNvCxnSpPr>
          <p:nvPr/>
        </p:nvCxnSpPr>
        <p:spPr>
          <a:xfrm flipV="1">
            <a:off x="8229189" y="2403045"/>
            <a:ext cx="613597" cy="1"/>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882002" y="710005"/>
            <a:ext cx="0" cy="311194"/>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882002" y="2668793"/>
            <a:ext cx="0" cy="311194"/>
          </a:xfrm>
          <a:prstGeom prst="straightConnector1">
            <a:avLst/>
          </a:prstGeom>
          <a:ln w="28575">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28650" y="4344965"/>
            <a:ext cx="4859022" cy="415498"/>
          </a:xfrm>
          <a:prstGeom prst="rect">
            <a:avLst/>
          </a:prstGeom>
          <a:noFill/>
        </p:spPr>
        <p:txBody>
          <a:bodyPr wrap="none" rtlCol="0">
            <a:spAutoFit/>
          </a:bodyPr>
          <a:lstStyle/>
          <a:p>
            <a:r>
              <a:rPr lang="en-GB" sz="2100" dirty="0" smtClean="0"/>
              <a:t>A: Example: </a:t>
            </a:r>
            <a:r>
              <a:rPr lang="en-GB" sz="2100" dirty="0" smtClean="0">
                <a:latin typeface="Consolas" panose="020B0609020204030204" pitchFamily="49" charset="0"/>
                <a:cs typeface="Consolas" panose="020B0609020204030204" pitchFamily="49" charset="0"/>
              </a:rPr>
              <a:t>emit 1; emit 2; emit 3</a:t>
            </a:r>
            <a:endParaRPr lang="en-GB" sz="21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74562561"/>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about performance?</a:t>
            </a:r>
            <a:endParaRPr lang="en-GB" dirty="0"/>
          </a:p>
        </p:txBody>
      </p:sp>
      <p:sp>
        <p:nvSpPr>
          <p:cNvPr id="3" name="Text Placeholder 2"/>
          <p:cNvSpPr>
            <a:spLocks noGrp="1"/>
          </p:cNvSpPr>
          <p:nvPr>
            <p:ph type="body" sz="quarter" idx="10"/>
          </p:nvPr>
        </p:nvSpPr>
        <p:spPr>
          <a:xfrm>
            <a:off x="722922" y="1085176"/>
            <a:ext cx="2181642" cy="2781888"/>
          </a:xfrm>
          <a:solidFill>
            <a:schemeClr val="accent3">
              <a:lumMod val="20000"/>
              <a:lumOff val="80000"/>
            </a:schemeClr>
          </a:solidFill>
        </p:spPr>
        <p:txBody>
          <a:bodyPr lIns="72000" tIns="72000" rIns="72000" bIns="72000"/>
          <a:lstStyle/>
          <a:p>
            <a:pPr marL="0" indent="0">
              <a:buNone/>
            </a:pPr>
            <a:r>
              <a:rPr lang="en-GB" sz="1400" dirty="0">
                <a:latin typeface="Consolas" panose="020B0609020204030204" pitchFamily="49" charset="0"/>
                <a:cs typeface="Consolas" panose="020B0609020204030204" pitchFamily="49" charset="0"/>
              </a:rPr>
              <a:t>let comp test1() = </a:t>
            </a:r>
          </a:p>
          <a:p>
            <a:pPr marL="0" indent="0">
              <a:buNone/>
            </a:pPr>
            <a:r>
              <a:rPr lang="en-GB" sz="1400" dirty="0">
                <a:latin typeface="Consolas" panose="020B0609020204030204" pitchFamily="49" charset="0"/>
                <a:cs typeface="Consolas" panose="020B0609020204030204" pitchFamily="49" charset="0"/>
              </a:rPr>
              <a:t>  repeat{</a:t>
            </a:r>
          </a:p>
          <a:p>
            <a:pPr marL="0" indent="0">
              <a:buNone/>
            </a:pPr>
            <a:r>
              <a:rPr lang="en-GB" sz="1400" dirty="0">
                <a:latin typeface="Consolas" panose="020B0609020204030204" pitchFamily="49" charset="0"/>
                <a:cs typeface="Consolas" panose="020B0609020204030204" pitchFamily="49" charset="0"/>
              </a:rPr>
              <a:t>    (</a:t>
            </a:r>
            <a:r>
              <a:rPr lang="en-GB" sz="1400" dirty="0" err="1">
                <a:latin typeface="Consolas" panose="020B0609020204030204" pitchFamily="49" charset="0"/>
                <a:cs typeface="Consolas" panose="020B0609020204030204" pitchFamily="49" charset="0"/>
              </a:rPr>
              <a:t>x:int</a:t>
            </a:r>
            <a:r>
              <a:rPr lang="en-GB" sz="1400" dirty="0">
                <a:latin typeface="Consolas" panose="020B0609020204030204" pitchFamily="49" charset="0"/>
                <a:cs typeface="Consolas" panose="020B0609020204030204" pitchFamily="49" charset="0"/>
              </a:rPr>
              <a:t>) &lt;- take;</a:t>
            </a:r>
          </a:p>
          <a:p>
            <a:pPr marL="0" indent="0">
              <a:buNone/>
            </a:pPr>
            <a:r>
              <a:rPr lang="en-GB" sz="1400" dirty="0">
                <a:latin typeface="Consolas" panose="020B0609020204030204" pitchFamily="49" charset="0"/>
                <a:cs typeface="Consolas" panose="020B0609020204030204" pitchFamily="49" charset="0"/>
              </a:rPr>
              <a:t>    emit </a:t>
            </a:r>
            <a:r>
              <a:rPr lang="en-GB" sz="1400" dirty="0" smtClean="0">
                <a:latin typeface="Consolas" panose="020B0609020204030204" pitchFamily="49" charset="0"/>
                <a:cs typeface="Consolas" panose="020B0609020204030204" pitchFamily="49" charset="0"/>
              </a:rPr>
              <a:t>x + 1;</a:t>
            </a: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in </a:t>
            </a:r>
          </a:p>
          <a:p>
            <a:pPr marL="0" indent="0">
              <a:buNone/>
            </a:pP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read[</a:t>
            </a:r>
            <a:r>
              <a:rPr lang="en-GB" sz="1400" dirty="0" err="1">
                <a:latin typeface="Consolas" panose="020B0609020204030204" pitchFamily="49" charset="0"/>
                <a:cs typeface="Consolas" panose="020B0609020204030204" pitchFamily="49" charset="0"/>
              </a:rPr>
              <a:t>int</a:t>
            </a:r>
            <a:r>
              <a:rPr lang="en-GB" sz="1400" dirty="0">
                <a:latin typeface="Consolas" panose="020B0609020204030204" pitchFamily="49" charset="0"/>
                <a:cs typeface="Consolas" panose="020B0609020204030204" pitchFamily="49" charset="0"/>
              </a:rPr>
              <a:t>] </a:t>
            </a:r>
          </a:p>
          <a:p>
            <a:pPr marL="0" indent="0">
              <a:buNone/>
            </a:pPr>
            <a:r>
              <a:rPr lang="en-GB" sz="1400" dirty="0">
                <a:latin typeface="Consolas" panose="020B0609020204030204" pitchFamily="49" charset="0"/>
                <a:cs typeface="Consolas" panose="020B0609020204030204" pitchFamily="49" charset="0"/>
              </a:rPr>
              <a:t>  &gt;&gt;&gt; test1() </a:t>
            </a:r>
          </a:p>
          <a:p>
            <a:pPr marL="0" indent="0">
              <a:buNone/>
            </a:pPr>
            <a:r>
              <a:rPr lang="en-GB" sz="1400" dirty="0">
                <a:latin typeface="Consolas" panose="020B0609020204030204" pitchFamily="49" charset="0"/>
                <a:cs typeface="Consolas" panose="020B0609020204030204" pitchFamily="49" charset="0"/>
              </a:rPr>
              <a:t>  &gt;&gt;&gt; </a:t>
            </a:r>
            <a:r>
              <a:rPr lang="en-GB" sz="1400" dirty="0" smtClean="0">
                <a:latin typeface="Consolas" panose="020B0609020204030204" pitchFamily="49" charset="0"/>
                <a:cs typeface="Consolas" panose="020B0609020204030204" pitchFamily="49" charset="0"/>
              </a:rPr>
              <a:t>test1() </a:t>
            </a: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&gt;&gt;&gt; write[</a:t>
            </a:r>
            <a:r>
              <a:rPr lang="en-GB" sz="1400" dirty="0" err="1">
                <a:latin typeface="Consolas" panose="020B0609020204030204" pitchFamily="49" charset="0"/>
                <a:cs typeface="Consolas" panose="020B0609020204030204" pitchFamily="49" charset="0"/>
              </a:rPr>
              <a:t>int</a:t>
            </a:r>
            <a:r>
              <a:rPr lang="en-GB" sz="1400" dirty="0" smtClean="0">
                <a:latin typeface="Consolas" panose="020B0609020204030204" pitchFamily="49" charset="0"/>
                <a:cs typeface="Consolas" panose="020B0609020204030204" pitchFamily="49" charset="0"/>
              </a:rPr>
              <a:t>]</a:t>
            </a:r>
            <a:endParaRPr lang="en-GB" sz="1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66F9B19E-23E9-4120-A06C-57F6EDB783B3}" type="slidenum">
              <a:rPr lang="en-GB" smtClean="0"/>
              <a:pPr/>
              <a:t>38</a:t>
            </a:fld>
            <a:endParaRPr lang="en-GB"/>
          </a:p>
        </p:txBody>
      </p:sp>
      <p:sp>
        <p:nvSpPr>
          <p:cNvPr id="5" name="Text Placeholder 2"/>
          <p:cNvSpPr txBox="1">
            <a:spLocks/>
          </p:cNvSpPr>
          <p:nvPr/>
        </p:nvSpPr>
        <p:spPr>
          <a:xfrm>
            <a:off x="4342159" y="1085176"/>
            <a:ext cx="2810597" cy="2781888"/>
          </a:xfrm>
          <a:prstGeom prst="rect">
            <a:avLst/>
          </a:prstGeom>
          <a:solidFill>
            <a:schemeClr val="accent4">
              <a:lumMod val="20000"/>
              <a:lumOff val="80000"/>
            </a:schemeClr>
          </a:solidFill>
        </p:spPr>
        <p:txBody>
          <a:bodyPr vert="horz" wrap="square" lIns="72000" tIns="72000" rIns="72000" bIns="72000" rtlCol="0">
            <a:no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pPr>
            <a:r>
              <a:rPr lang="en-GB" sz="1400" dirty="0">
                <a:latin typeface="Consolas" panose="020B0609020204030204" pitchFamily="49" charset="0"/>
                <a:cs typeface="Consolas" panose="020B0609020204030204" pitchFamily="49" charset="0"/>
              </a:rPr>
              <a:t>(((read &gt;&gt;&gt;</a:t>
            </a:r>
          </a:p>
          <a:p>
            <a:pPr marL="0" indent="0">
              <a:buNone/>
            </a:pPr>
            <a:r>
              <a:rPr lang="en-GB" sz="1400" dirty="0">
                <a:latin typeface="Consolas" panose="020B0609020204030204" pitchFamily="49" charset="0"/>
                <a:cs typeface="Consolas" panose="020B0609020204030204" pitchFamily="49" charset="0"/>
              </a:rPr>
              <a:t>   let auto_map_6(x: int32) =</a:t>
            </a:r>
          </a:p>
          <a:p>
            <a:pPr marL="0" indent="0">
              <a:buNone/>
            </a:pP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x + 1</a:t>
            </a: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in</a:t>
            </a:r>
          </a:p>
          <a:p>
            <a:pPr marL="0" indent="0">
              <a:buNone/>
            </a:pPr>
            <a:r>
              <a:rPr lang="en-GB" sz="1400" dirty="0">
                <a:latin typeface="Consolas" panose="020B0609020204030204" pitchFamily="49" charset="0"/>
                <a:cs typeface="Consolas" panose="020B0609020204030204" pitchFamily="49" charset="0"/>
              </a:rPr>
              <a:t>   {map auto_map_6}) &gt;&gt;&gt;</a:t>
            </a:r>
          </a:p>
          <a:p>
            <a:pPr marL="0" indent="0">
              <a:buNone/>
            </a:pPr>
            <a:r>
              <a:rPr lang="en-GB" sz="1400" dirty="0">
                <a:latin typeface="Consolas" panose="020B0609020204030204" pitchFamily="49" charset="0"/>
                <a:cs typeface="Consolas" panose="020B0609020204030204" pitchFamily="49" charset="0"/>
              </a:rPr>
              <a:t>  let auto_map_7(x: int32) =</a:t>
            </a:r>
          </a:p>
          <a:p>
            <a:pPr marL="0" indent="0">
              <a:buNone/>
            </a:pPr>
            <a:r>
              <a:rPr lang="en-GB" sz="1400" dirty="0">
                <a:latin typeface="Consolas" panose="020B0609020204030204" pitchFamily="49" charset="0"/>
                <a:cs typeface="Consolas" panose="020B0609020204030204" pitchFamily="49" charset="0"/>
              </a:rPr>
              <a:t>        </a:t>
            </a:r>
            <a:r>
              <a:rPr lang="en-GB" sz="1400" dirty="0" smtClean="0">
                <a:latin typeface="Consolas" panose="020B0609020204030204" pitchFamily="49" charset="0"/>
                <a:cs typeface="Consolas" panose="020B0609020204030204" pitchFamily="49" charset="0"/>
              </a:rPr>
              <a:t>x + 1</a:t>
            </a:r>
            <a:endParaRPr lang="en-GB" sz="1400" dirty="0">
              <a:latin typeface="Consolas" panose="020B0609020204030204" pitchFamily="49" charset="0"/>
              <a:cs typeface="Consolas" panose="020B0609020204030204" pitchFamily="49" charset="0"/>
            </a:endParaRPr>
          </a:p>
          <a:p>
            <a:pPr marL="0" indent="0">
              <a:buNone/>
            </a:pPr>
            <a:r>
              <a:rPr lang="en-GB" sz="1400" dirty="0">
                <a:latin typeface="Consolas" panose="020B0609020204030204" pitchFamily="49" charset="0"/>
                <a:cs typeface="Consolas" panose="020B0609020204030204" pitchFamily="49" charset="0"/>
              </a:rPr>
              <a:t>  in</a:t>
            </a:r>
          </a:p>
          <a:p>
            <a:pPr marL="0" indent="0">
              <a:buNone/>
            </a:pPr>
            <a:r>
              <a:rPr lang="en-GB" sz="1400" dirty="0">
                <a:latin typeface="Consolas" panose="020B0609020204030204" pitchFamily="49" charset="0"/>
                <a:cs typeface="Consolas" panose="020B0609020204030204" pitchFamily="49" charset="0"/>
              </a:rPr>
              <a:t>  {map auto_map_7}) &gt;&gt;&gt;</a:t>
            </a:r>
          </a:p>
          <a:p>
            <a:pPr marL="0" indent="0">
              <a:buNone/>
            </a:pPr>
            <a:r>
              <a:rPr lang="en-GB" sz="1400" dirty="0">
                <a:latin typeface="Consolas" panose="020B0609020204030204" pitchFamily="49" charset="0"/>
                <a:cs typeface="Consolas" panose="020B0609020204030204" pitchFamily="49" charset="0"/>
              </a:rPr>
              <a:t> write)</a:t>
            </a:r>
          </a:p>
        </p:txBody>
      </p:sp>
      <p:sp>
        <p:nvSpPr>
          <p:cNvPr id="6" name="Text Placeholder 2"/>
          <p:cNvSpPr txBox="1">
            <a:spLocks/>
          </p:cNvSpPr>
          <p:nvPr/>
        </p:nvSpPr>
        <p:spPr>
          <a:xfrm>
            <a:off x="2266512" y="4048824"/>
            <a:ext cx="6013525" cy="1068732"/>
          </a:xfrm>
          <a:prstGeom prst="rect">
            <a:avLst/>
          </a:prstGeom>
          <a:solidFill>
            <a:schemeClr val="accent5">
              <a:lumMod val="20000"/>
              <a:lumOff val="80000"/>
            </a:schemeClr>
          </a:solidFill>
        </p:spPr>
        <p:txBody>
          <a:bodyPr vert="horz" wrap="square" lIns="72000" tIns="72000" rIns="72000" bIns="7200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None/>
            </a:pPr>
            <a:r>
              <a:rPr lang="en-GB" sz="1400" dirty="0" smtClean="0">
                <a:latin typeface="Consolas" panose="020B0609020204030204" pitchFamily="49" charset="0"/>
                <a:cs typeface="Consolas" panose="020B0609020204030204" pitchFamily="49" charset="0"/>
              </a:rPr>
              <a:t>buf_getint32(</a:t>
            </a:r>
            <a:r>
              <a:rPr lang="en-GB" sz="1400" dirty="0" err="1" smtClean="0">
                <a:latin typeface="Consolas" panose="020B0609020204030204" pitchFamily="49" charset="0"/>
                <a:cs typeface="Consolas" panose="020B0609020204030204" pitchFamily="49" charset="0"/>
              </a:rPr>
              <a:t>pbuf_ctx</a:t>
            </a:r>
            <a:r>
              <a:rPr lang="en-GB" sz="1400" dirty="0" smtClean="0">
                <a:latin typeface="Consolas" panose="020B0609020204030204" pitchFamily="49" charset="0"/>
                <a:cs typeface="Consolas" panose="020B0609020204030204" pitchFamily="49" charset="0"/>
              </a:rPr>
              <a:t>,    &amp;__yv_tmp_ln10_7_buf);</a:t>
            </a:r>
          </a:p>
          <a:p>
            <a:pPr marL="0" indent="0">
              <a:buNone/>
            </a:pPr>
            <a:r>
              <a:rPr lang="en-GB" sz="1400" dirty="0" smtClean="0">
                <a:latin typeface="Consolas" panose="020B0609020204030204" pitchFamily="49" charset="0"/>
                <a:cs typeface="Consolas" panose="020B0609020204030204" pitchFamily="49" charset="0"/>
              </a:rPr>
              <a:t>__</a:t>
            </a:r>
            <a:r>
              <a:rPr lang="en-GB" sz="1400" dirty="0">
                <a:latin typeface="Consolas" panose="020B0609020204030204" pitchFamily="49" charset="0"/>
                <a:cs typeface="Consolas" panose="020B0609020204030204" pitchFamily="49" charset="0"/>
              </a:rPr>
              <a:t>yv_tmp_ln11_5_buf = </a:t>
            </a:r>
            <a:r>
              <a:rPr lang="en-GB" sz="1400" dirty="0" smtClean="0">
                <a:latin typeface="Consolas" panose="020B0609020204030204" pitchFamily="49" charset="0"/>
                <a:cs typeface="Consolas" panose="020B0609020204030204" pitchFamily="49" charset="0"/>
              </a:rPr>
              <a:t>auto_map_6_ln2_9</a:t>
            </a:r>
            <a:r>
              <a:rPr lang="en-GB" sz="1400" dirty="0">
                <a:latin typeface="Consolas" panose="020B0609020204030204" pitchFamily="49" charset="0"/>
                <a:cs typeface="Consolas" panose="020B0609020204030204" pitchFamily="49" charset="0"/>
              </a:rPr>
              <a:t>(__yv_tmp_ln10_7_buf</a:t>
            </a:r>
            <a:r>
              <a:rPr lang="en-GB" sz="1400" dirty="0" smtClean="0">
                <a:latin typeface="Consolas" panose="020B0609020204030204" pitchFamily="49" charset="0"/>
                <a:cs typeface="Consolas" panose="020B0609020204030204" pitchFamily="49" charset="0"/>
              </a:rPr>
              <a:t>);</a:t>
            </a:r>
          </a:p>
          <a:p>
            <a:pPr marL="0" indent="0">
              <a:buNone/>
            </a:pPr>
            <a:r>
              <a:rPr lang="en-GB" sz="1400" dirty="0" smtClean="0">
                <a:latin typeface="Consolas" panose="020B0609020204030204" pitchFamily="49" charset="0"/>
                <a:cs typeface="Consolas" panose="020B0609020204030204" pitchFamily="49" charset="0"/>
              </a:rPr>
              <a:t> __</a:t>
            </a:r>
            <a:r>
              <a:rPr lang="en-GB" sz="1400" dirty="0">
                <a:latin typeface="Consolas" panose="020B0609020204030204" pitchFamily="49" charset="0"/>
                <a:cs typeface="Consolas" panose="020B0609020204030204" pitchFamily="49" charset="0"/>
              </a:rPr>
              <a:t>yv_tmp_ln12_3_buf = auto_map_7_ln2_10(__yv_tmp_ln11_5_buf</a:t>
            </a:r>
            <a:r>
              <a:rPr lang="en-GB" sz="1400" dirty="0" smtClean="0">
                <a:latin typeface="Consolas" panose="020B0609020204030204" pitchFamily="49" charset="0"/>
                <a:cs typeface="Consolas" panose="020B0609020204030204" pitchFamily="49" charset="0"/>
              </a:rPr>
              <a:t>);</a:t>
            </a:r>
          </a:p>
          <a:p>
            <a:pPr marL="0" indent="0">
              <a:buNone/>
            </a:pPr>
            <a:r>
              <a:rPr lang="en-GB" sz="1400" dirty="0">
                <a:latin typeface="Consolas" panose="020B0609020204030204" pitchFamily="49" charset="0"/>
                <a:cs typeface="Consolas" panose="020B0609020204030204" pitchFamily="49" charset="0"/>
              </a:rPr>
              <a:t> buf_putint32(</a:t>
            </a:r>
            <a:r>
              <a:rPr lang="en-GB" sz="1400" dirty="0" err="1">
                <a:latin typeface="Consolas" panose="020B0609020204030204" pitchFamily="49" charset="0"/>
                <a:cs typeface="Consolas" panose="020B0609020204030204" pitchFamily="49" charset="0"/>
              </a:rPr>
              <a:t>pbuf_ctx</a:t>
            </a:r>
            <a:r>
              <a:rPr lang="en-GB" sz="1400" dirty="0">
                <a:latin typeface="Consolas" panose="020B0609020204030204" pitchFamily="49" charset="0"/>
                <a:cs typeface="Consolas" panose="020B0609020204030204" pitchFamily="49" charset="0"/>
              </a:rPr>
              <a:t>, __yv_tmp_ln12_3_buf);</a:t>
            </a:r>
          </a:p>
        </p:txBody>
      </p:sp>
      <p:cxnSp>
        <p:nvCxnSpPr>
          <p:cNvPr id="8" name="Straight Arrow Connector 7"/>
          <p:cNvCxnSpPr>
            <a:stCxn id="3" idx="3"/>
            <a:endCxn id="5" idx="1"/>
          </p:cNvCxnSpPr>
          <p:nvPr/>
        </p:nvCxnSpPr>
        <p:spPr>
          <a:xfrm>
            <a:off x="2904564" y="2476120"/>
            <a:ext cx="1437595" cy="0"/>
          </a:xfrm>
          <a:prstGeom prst="straightConnector1">
            <a:avLst/>
          </a:prstGeom>
          <a:ln w="38100">
            <a:solidFill>
              <a:schemeClr val="tx1"/>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5" idx="3"/>
          </p:cNvCxnSpPr>
          <p:nvPr/>
        </p:nvCxnSpPr>
        <p:spPr>
          <a:xfrm>
            <a:off x="7152756" y="2476120"/>
            <a:ext cx="592750" cy="1572704"/>
          </a:xfrm>
          <a:prstGeom prst="bentConnector2">
            <a:avLst/>
          </a:prstGeom>
          <a:ln w="38100">
            <a:solidFill>
              <a:schemeClr val="tx1"/>
            </a:solidFill>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5282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5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ntr" presetSubtype="0" fill="hold" grpId="0" nodeType="withEffect">
                                  <p:stCondLst>
                                    <p:cond delay="25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Type-preserving transformations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39</a:t>
            </a:fld>
            <a:endParaRPr lang="en-GB" dirty="0"/>
          </a:p>
        </p:txBody>
      </p:sp>
      <p:sp>
        <p:nvSpPr>
          <p:cNvPr id="5" name="Rectangle 4"/>
          <p:cNvSpPr/>
          <p:nvPr/>
        </p:nvSpPr>
        <p:spPr bwMode="auto">
          <a:xfrm>
            <a:off x="389436" y="913363"/>
            <a:ext cx="8086907" cy="1785751"/>
          </a:xfrm>
          <a:prstGeom prst="rect">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path path="circle">
              <a:fillToRect t="100000" r="100000"/>
            </a:path>
            <a:tileRect l="-100000" b="-10000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let </a:t>
            </a:r>
            <a:r>
              <a:rPr lang="en-GB" sz="1100" dirty="0" err="1">
                <a:solidFill>
                  <a:schemeClr val="tx1"/>
                </a:solidFill>
                <a:latin typeface="Consolas" panose="020B0609020204030204" pitchFamily="49" charset="0"/>
                <a:ea typeface="Segoe UI" pitchFamily="34" charset="0"/>
                <a:cs typeface="Consolas" panose="020B0609020204030204" pitchFamily="49" charset="0"/>
              </a:rPr>
              <a:t>block_VECTORIZED</a:t>
            </a:r>
            <a:r>
              <a:rPr lang="en-GB" sz="1100" dirty="0">
                <a:solidFill>
                  <a:schemeClr val="tx1"/>
                </a:solidFill>
                <a:latin typeface="Consolas" panose="020B0609020204030204" pitchFamily="49" charset="0"/>
                <a:ea typeface="Segoe UI" pitchFamily="34" charset="0"/>
                <a:cs typeface="Consolas" panose="020B0609020204030204" pitchFamily="49" charset="0"/>
              </a:rPr>
              <a:t> (u: unit) =</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err="1" smtClean="0">
                <a:solidFill>
                  <a:schemeClr val="tx1"/>
                </a:solidFill>
                <a:latin typeface="Consolas" panose="020B0609020204030204" pitchFamily="49" charset="0"/>
                <a:ea typeface="Segoe UI" pitchFamily="34" charset="0"/>
                <a:cs typeface="Consolas" panose="020B0609020204030204" pitchFamily="49" charset="0"/>
              </a:rPr>
              <a:t>var</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y: </a:t>
            </a:r>
            <a:r>
              <a:rPr lang="en-GB" sz="1100" dirty="0" err="1">
                <a:solidFill>
                  <a:schemeClr val="tx1"/>
                </a:solidFill>
                <a:latin typeface="Consolas" panose="020B0609020204030204" pitchFamily="49" charset="0"/>
                <a:ea typeface="Segoe UI" pitchFamily="34" charset="0"/>
                <a:cs typeface="Consolas" panose="020B0609020204030204" pitchFamily="49" charset="0"/>
              </a:rPr>
              <a:t>int</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repeat </a:t>
            </a:r>
            <a:r>
              <a:rPr lang="en-GB" sz="1100" dirty="0">
                <a:solidFill>
                  <a:schemeClr val="tx1"/>
                </a:solidFill>
                <a:latin typeface="Consolas" panose="020B0609020204030204" pitchFamily="49" charset="0"/>
                <a:ea typeface="Segoe UI" pitchFamily="34" charset="0"/>
                <a:cs typeface="Consolas" panose="020B0609020204030204" pitchFamily="49" charset="0"/>
              </a:rPr>
              <a:t>let vect_up_wrap_46 () =</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err="1">
                <a:solidFill>
                  <a:schemeClr val="tx1"/>
                </a:solidFill>
                <a:latin typeface="Consolas" panose="020B0609020204030204" pitchFamily="49" charset="0"/>
                <a:ea typeface="Segoe UI" pitchFamily="34" charset="0"/>
                <a:cs typeface="Consolas" panose="020B0609020204030204" pitchFamily="49" charset="0"/>
              </a:rPr>
              <a:t>var</a:t>
            </a:r>
            <a:r>
              <a:rPr lang="en-GB" sz="1100" dirty="0">
                <a:solidFill>
                  <a:schemeClr val="tx1"/>
                </a:solidFill>
                <a:latin typeface="Consolas" panose="020B0609020204030204" pitchFamily="49" charset="0"/>
                <a:ea typeface="Segoe UI" pitchFamily="34" charset="0"/>
                <a:cs typeface="Consolas" panose="020B0609020204030204" pitchFamily="49" charset="0"/>
              </a:rPr>
              <a:t> vect_ya_48: </a:t>
            </a:r>
            <a:r>
              <a:rPr lang="en-GB" sz="1100" dirty="0" err="1">
                <a:solidFill>
                  <a:schemeClr val="tx1"/>
                </a:solidFill>
                <a:latin typeface="Consolas" panose="020B0609020204030204" pitchFamily="49" charset="0"/>
                <a:ea typeface="Segoe UI" pitchFamily="34" charset="0"/>
                <a:cs typeface="Consolas" panose="020B0609020204030204" pitchFamily="49" charset="0"/>
              </a:rPr>
              <a:t>arr</a:t>
            </a:r>
            <a:r>
              <a:rPr lang="en-GB" sz="1100" dirty="0">
                <a:solidFill>
                  <a:schemeClr val="tx1"/>
                </a:solidFill>
                <a:latin typeface="Consolas" panose="020B0609020204030204" pitchFamily="49" charset="0"/>
                <a:ea typeface="Segoe UI" pitchFamily="34" charset="0"/>
                <a:cs typeface="Consolas" panose="020B0609020204030204" pitchFamily="49" charset="0"/>
              </a:rPr>
              <a:t>[4] </a:t>
            </a:r>
            <a:r>
              <a:rPr lang="en-GB" sz="1100" dirty="0" err="1">
                <a:solidFill>
                  <a:schemeClr val="tx1"/>
                </a:solidFill>
                <a:latin typeface="Consolas" panose="020B0609020204030204" pitchFamily="49" charset="0"/>
                <a:ea typeface="Segoe UI" pitchFamily="34" charset="0"/>
                <a:cs typeface="Consolas" panose="020B0609020204030204" pitchFamily="49" charset="0"/>
              </a:rPr>
              <a:t>int</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(vect_xa_47 : </a:t>
            </a:r>
            <a:r>
              <a:rPr lang="en-GB" sz="1100" dirty="0" err="1">
                <a:solidFill>
                  <a:schemeClr val="tx1"/>
                </a:solidFill>
                <a:latin typeface="Consolas" panose="020B0609020204030204" pitchFamily="49" charset="0"/>
                <a:ea typeface="Segoe UI" pitchFamily="34" charset="0"/>
                <a:cs typeface="Consolas" panose="020B0609020204030204" pitchFamily="49" charset="0"/>
              </a:rPr>
              <a:t>arr</a:t>
            </a:r>
            <a:r>
              <a:rPr lang="en-GB" sz="1100" dirty="0">
                <a:solidFill>
                  <a:schemeClr val="tx1"/>
                </a:solidFill>
                <a:latin typeface="Consolas" panose="020B0609020204030204" pitchFamily="49" charset="0"/>
                <a:ea typeface="Segoe UI" pitchFamily="34" charset="0"/>
                <a:cs typeface="Consolas" panose="020B0609020204030204" pitchFamily="49" charset="0"/>
              </a:rPr>
              <a:t>[4] </a:t>
            </a:r>
            <a:r>
              <a:rPr lang="en-GB" sz="1100" dirty="0" err="1">
                <a:solidFill>
                  <a:schemeClr val="tx1"/>
                </a:solidFill>
                <a:latin typeface="Consolas" panose="020B0609020204030204" pitchFamily="49" charset="0"/>
                <a:ea typeface="Segoe UI" pitchFamily="34" charset="0"/>
                <a:cs typeface="Consolas" panose="020B0609020204030204" pitchFamily="49" charset="0"/>
              </a:rPr>
              <a:t>int</a:t>
            </a:r>
            <a:r>
              <a:rPr lang="en-GB" sz="1100" dirty="0">
                <a:solidFill>
                  <a:schemeClr val="tx1"/>
                </a:solidFill>
                <a:latin typeface="Consolas" panose="020B0609020204030204" pitchFamily="49" charset="0"/>
                <a:ea typeface="Segoe UI" pitchFamily="34" charset="0"/>
                <a:cs typeface="Consolas" panose="020B0609020204030204" pitchFamily="49" charset="0"/>
              </a:rPr>
              <a:t>) &lt;- take1;</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__unused_174 &lt;- </a:t>
            </a:r>
            <a:r>
              <a:rPr lang="en-GB" sz="1100" b="1" dirty="0">
                <a:solidFill>
                  <a:srgbClr val="FF0000"/>
                </a:solidFill>
                <a:latin typeface="Consolas" panose="020B0609020204030204" pitchFamily="49" charset="0"/>
                <a:ea typeface="Segoe UI" pitchFamily="34" charset="0"/>
                <a:cs typeface="Consolas" panose="020B0609020204030204" pitchFamily="49" charset="0"/>
              </a:rPr>
              <a:t>times</a:t>
            </a:r>
            <a:r>
              <a:rPr lang="en-GB" sz="1100" dirty="0">
                <a:solidFill>
                  <a:schemeClr val="tx1"/>
                </a:solidFill>
                <a:latin typeface="Consolas" panose="020B0609020204030204" pitchFamily="49" charset="0"/>
                <a:ea typeface="Segoe UI" pitchFamily="34" charset="0"/>
                <a:cs typeface="Consolas" panose="020B0609020204030204" pitchFamily="49" charset="0"/>
              </a:rPr>
              <a:t> 4 (\vect_j_50. (x : </a:t>
            </a:r>
            <a:r>
              <a:rPr lang="en-GB" sz="1100" dirty="0" err="1">
                <a:solidFill>
                  <a:schemeClr val="tx1"/>
                </a:solidFill>
                <a:latin typeface="Consolas" panose="020B0609020204030204" pitchFamily="49" charset="0"/>
                <a:ea typeface="Segoe UI" pitchFamily="34" charset="0"/>
                <a:cs typeface="Consolas" panose="020B0609020204030204" pitchFamily="49" charset="0"/>
              </a:rPr>
              <a:t>int</a:t>
            </a:r>
            <a:r>
              <a:rPr lang="en-GB" sz="1100" dirty="0">
                <a:solidFill>
                  <a:schemeClr val="tx1"/>
                </a:solidFill>
                <a:latin typeface="Consolas" panose="020B0609020204030204" pitchFamily="49" charset="0"/>
                <a:ea typeface="Segoe UI" pitchFamily="34" charset="0"/>
                <a:cs typeface="Consolas" panose="020B0609020204030204" pitchFamily="49" charset="0"/>
              </a:rPr>
              <a:t>) &lt;- return vect_xa_47[0*4+vect_j_50*1+0];</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__unused_1 &lt;- return y := x+1;</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return vect_ya_48[vect_j_50*1+0] := y);</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emit vect_ya_48</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in vect_up_wrap_46 </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r>
              <a:rPr lang="en-GB" sz="1100" dirty="0" err="1">
                <a:solidFill>
                  <a:schemeClr val="tx1"/>
                </a:solidFill>
                <a:latin typeface="Consolas" panose="020B0609020204030204" pitchFamily="49" charset="0"/>
                <a:ea typeface="Segoe UI" pitchFamily="34" charset="0"/>
                <a:cs typeface="Consolas" panose="020B0609020204030204" pitchFamily="49" charset="0"/>
              </a:rPr>
              <a:t>tt</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p>
        </p:txBody>
      </p:sp>
      <p:sp>
        <p:nvSpPr>
          <p:cNvPr id="6" name="Rectangle 5"/>
          <p:cNvSpPr/>
          <p:nvPr/>
        </p:nvSpPr>
        <p:spPr bwMode="auto">
          <a:xfrm>
            <a:off x="389436" y="2788916"/>
            <a:ext cx="8086907" cy="2003460"/>
          </a:xfrm>
          <a:prstGeom prst="rect">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path path="circle">
              <a:fillToRect t="100000" r="100000"/>
            </a:path>
            <a:tileRect l="-100000" b="-100000"/>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let </a:t>
            </a:r>
            <a:r>
              <a:rPr lang="en-GB" sz="1100" dirty="0" err="1">
                <a:solidFill>
                  <a:schemeClr val="tx1"/>
                </a:solidFill>
                <a:latin typeface="Consolas" panose="020B0609020204030204" pitchFamily="49" charset="0"/>
                <a:ea typeface="Segoe UI" pitchFamily="34" charset="0"/>
                <a:cs typeface="Consolas" panose="020B0609020204030204" pitchFamily="49" charset="0"/>
              </a:rPr>
              <a:t>block_VECTORIZED</a:t>
            </a:r>
            <a:r>
              <a:rPr lang="en-GB" sz="1100" dirty="0">
                <a:solidFill>
                  <a:schemeClr val="tx1"/>
                </a:solidFill>
                <a:latin typeface="Consolas" panose="020B0609020204030204" pitchFamily="49" charset="0"/>
                <a:ea typeface="Segoe UI" pitchFamily="34" charset="0"/>
                <a:cs typeface="Consolas" panose="020B0609020204030204" pitchFamily="49" charset="0"/>
              </a:rPr>
              <a:t> (u: unit) =</a:t>
            </a:r>
          </a:p>
          <a:p>
            <a:pPr defTabSz="914099" fontAlgn="base">
              <a:spcBef>
                <a:spcPct val="0"/>
              </a:spcBef>
              <a:spcAft>
                <a:spcPct val="0"/>
              </a:spcAft>
            </a:pP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err="1" smtClean="0">
                <a:solidFill>
                  <a:schemeClr val="tx1"/>
                </a:solidFill>
                <a:latin typeface="Consolas" panose="020B0609020204030204" pitchFamily="49" charset="0"/>
                <a:ea typeface="Segoe UI" pitchFamily="34" charset="0"/>
                <a:cs typeface="Consolas" panose="020B0609020204030204" pitchFamily="49" charset="0"/>
              </a:rPr>
              <a:t>var</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y: </a:t>
            </a:r>
            <a:r>
              <a:rPr lang="en-GB" sz="1100" dirty="0" err="1">
                <a:solidFill>
                  <a:schemeClr val="tx1"/>
                </a:solidFill>
                <a:latin typeface="Consolas" panose="020B0609020204030204" pitchFamily="49" charset="0"/>
                <a:ea typeface="Segoe UI" pitchFamily="34" charset="0"/>
                <a:cs typeface="Consolas" panose="020B0609020204030204" pitchFamily="49" charset="0"/>
              </a:rPr>
              <a:t>int</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p>
          <a:p>
            <a:pPr defTabSz="914099" fontAlgn="base">
              <a:spcBef>
                <a:spcPct val="0"/>
              </a:spcBef>
              <a:spcAft>
                <a:spcPct val="0"/>
              </a:spcAft>
            </a:pP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repeat </a:t>
            </a:r>
            <a:r>
              <a:rPr lang="en-GB" sz="1100" dirty="0">
                <a:solidFill>
                  <a:schemeClr val="tx1"/>
                </a:solidFill>
                <a:latin typeface="Consolas" panose="020B0609020204030204" pitchFamily="49" charset="0"/>
                <a:ea typeface="Segoe UI" pitchFamily="34" charset="0"/>
                <a:cs typeface="Consolas" panose="020B0609020204030204" pitchFamily="49" charset="0"/>
              </a:rPr>
              <a:t>let vect_up_wrap_46 () =</a:t>
            </a:r>
          </a:p>
          <a:p>
            <a:pPr defTabSz="914099" fontAlgn="base">
              <a:spcBef>
                <a:spcPct val="0"/>
              </a:spcBef>
              <a:spcAft>
                <a:spcPct val="0"/>
              </a:spcAft>
            </a:pP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err="1" smtClean="0">
                <a:solidFill>
                  <a:schemeClr val="tx1"/>
                </a:solidFill>
                <a:latin typeface="Consolas" panose="020B0609020204030204" pitchFamily="49" charset="0"/>
                <a:ea typeface="Segoe UI" pitchFamily="34" charset="0"/>
                <a:cs typeface="Consolas" panose="020B0609020204030204" pitchFamily="49" charset="0"/>
              </a:rPr>
              <a:t>var</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vect_ya_48: </a:t>
            </a:r>
            <a:r>
              <a:rPr lang="en-GB" sz="1100" dirty="0" err="1">
                <a:solidFill>
                  <a:schemeClr val="tx1"/>
                </a:solidFill>
                <a:latin typeface="Consolas" panose="020B0609020204030204" pitchFamily="49" charset="0"/>
                <a:ea typeface="Segoe UI" pitchFamily="34" charset="0"/>
                <a:cs typeface="Consolas" panose="020B0609020204030204" pitchFamily="49" charset="0"/>
              </a:rPr>
              <a:t>arr</a:t>
            </a:r>
            <a:r>
              <a:rPr lang="en-GB" sz="1100" dirty="0">
                <a:solidFill>
                  <a:schemeClr val="tx1"/>
                </a:solidFill>
                <a:latin typeface="Consolas" panose="020B0609020204030204" pitchFamily="49" charset="0"/>
                <a:ea typeface="Segoe UI" pitchFamily="34" charset="0"/>
                <a:cs typeface="Consolas" panose="020B0609020204030204" pitchFamily="49" charset="0"/>
              </a:rPr>
              <a:t>[4] </a:t>
            </a:r>
            <a:r>
              <a:rPr lang="en-GB" sz="1100" dirty="0" err="1">
                <a:solidFill>
                  <a:schemeClr val="tx1"/>
                </a:solidFill>
                <a:latin typeface="Consolas" panose="020B0609020204030204" pitchFamily="49" charset="0"/>
                <a:ea typeface="Segoe UI" pitchFamily="34" charset="0"/>
                <a:cs typeface="Consolas" panose="020B0609020204030204" pitchFamily="49" charset="0"/>
              </a:rPr>
              <a:t>int</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vect_xa_47 : </a:t>
            </a:r>
            <a:r>
              <a:rPr lang="en-GB" sz="1100" dirty="0" err="1">
                <a:solidFill>
                  <a:schemeClr val="tx1"/>
                </a:solidFill>
                <a:latin typeface="Consolas" panose="020B0609020204030204" pitchFamily="49" charset="0"/>
                <a:ea typeface="Segoe UI" pitchFamily="34" charset="0"/>
                <a:cs typeface="Consolas" panose="020B0609020204030204" pitchFamily="49" charset="0"/>
              </a:rPr>
              <a:t>arr</a:t>
            </a:r>
            <a:r>
              <a:rPr lang="en-GB" sz="1100" dirty="0">
                <a:solidFill>
                  <a:schemeClr val="tx1"/>
                </a:solidFill>
                <a:latin typeface="Consolas" panose="020B0609020204030204" pitchFamily="49" charset="0"/>
                <a:ea typeface="Segoe UI" pitchFamily="34" charset="0"/>
                <a:cs typeface="Consolas" panose="020B0609020204030204" pitchFamily="49" charset="0"/>
              </a:rPr>
              <a:t>[4] </a:t>
            </a:r>
            <a:r>
              <a:rPr lang="en-GB" sz="1100" dirty="0" err="1">
                <a:solidFill>
                  <a:schemeClr val="tx1"/>
                </a:solidFill>
                <a:latin typeface="Consolas" panose="020B0609020204030204" pitchFamily="49" charset="0"/>
                <a:ea typeface="Segoe UI" pitchFamily="34" charset="0"/>
                <a:cs typeface="Consolas" panose="020B0609020204030204" pitchFamily="49" charset="0"/>
              </a:rPr>
              <a:t>int</a:t>
            </a:r>
            <a:r>
              <a:rPr lang="en-GB" sz="1100" dirty="0">
                <a:solidFill>
                  <a:schemeClr val="tx1"/>
                </a:solidFill>
                <a:latin typeface="Consolas" panose="020B0609020204030204" pitchFamily="49" charset="0"/>
                <a:ea typeface="Segoe UI" pitchFamily="34" charset="0"/>
                <a:cs typeface="Consolas" panose="020B0609020204030204" pitchFamily="49" charset="0"/>
              </a:rPr>
              <a:t>) &lt;- take1;</a:t>
            </a:r>
          </a:p>
          <a:p>
            <a:pPr defTabSz="914099" fontAlgn="base">
              <a:spcBef>
                <a:spcPct val="0"/>
              </a:spcBef>
              <a:spcAft>
                <a:spcPct val="0"/>
              </a:spcAft>
            </a:pP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emit </a:t>
            </a:r>
            <a:r>
              <a:rPr lang="en-GB" sz="1100" dirty="0">
                <a:solidFill>
                  <a:schemeClr val="tx1"/>
                </a:solidFill>
                <a:latin typeface="Consolas" panose="020B0609020204030204" pitchFamily="49" charset="0"/>
                <a:ea typeface="Segoe UI" pitchFamily="34" charset="0"/>
                <a:cs typeface="Consolas" panose="020B0609020204030204" pitchFamily="49" charset="0"/>
              </a:rPr>
              <a:t>let __unused_174 = </a:t>
            </a:r>
            <a:r>
              <a:rPr lang="en-GB" sz="1100" b="1" dirty="0">
                <a:solidFill>
                  <a:srgbClr val="FF0000"/>
                </a:solidFill>
                <a:latin typeface="Consolas" panose="020B0609020204030204" pitchFamily="49" charset="0"/>
                <a:ea typeface="Segoe UI" pitchFamily="34" charset="0"/>
                <a:cs typeface="Consolas" panose="020B0609020204030204" pitchFamily="49" charset="0"/>
              </a:rPr>
              <a:t>for</a:t>
            </a:r>
            <a:r>
              <a:rPr lang="en-GB" sz="1100" dirty="0">
                <a:solidFill>
                  <a:schemeClr val="tx1"/>
                </a:solidFill>
                <a:latin typeface="Consolas" panose="020B0609020204030204" pitchFamily="49" charset="0"/>
                <a:ea typeface="Segoe UI" pitchFamily="34" charset="0"/>
                <a:cs typeface="Consolas" panose="020B0609020204030204" pitchFamily="49" charset="0"/>
              </a:rPr>
              <a:t> vect_j_50 in 0, 4 {</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let </a:t>
            </a:r>
            <a:r>
              <a:rPr lang="en-GB" sz="1100" dirty="0">
                <a:solidFill>
                  <a:schemeClr val="tx1"/>
                </a:solidFill>
                <a:latin typeface="Consolas" panose="020B0609020204030204" pitchFamily="49" charset="0"/>
                <a:ea typeface="Segoe UI" pitchFamily="34" charset="0"/>
                <a:cs typeface="Consolas" panose="020B0609020204030204" pitchFamily="49" charset="0"/>
              </a:rPr>
              <a:t>x = vect_xa_47[0*4+vect_j_50*1+0]</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a:t>
            </a:r>
            <a:r>
              <a:rPr lang="en-GB" sz="1100" dirty="0">
                <a:solidFill>
                  <a:schemeClr val="tx1"/>
                </a:solidFill>
                <a:latin typeface="Consolas" panose="020B0609020204030204" pitchFamily="49" charset="0"/>
                <a:ea typeface="Segoe UI" pitchFamily="34" charset="0"/>
                <a:cs typeface="Consolas" panose="020B0609020204030204" pitchFamily="49" charset="0"/>
              </a:rPr>
              <a:t>in let __unused_1 = y := x+1</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in </a:t>
            </a:r>
            <a:r>
              <a:rPr lang="en-GB" sz="1100" dirty="0">
                <a:solidFill>
                  <a:schemeClr val="tx1"/>
                </a:solidFill>
                <a:latin typeface="Consolas" panose="020B0609020204030204" pitchFamily="49" charset="0"/>
                <a:ea typeface="Segoe UI" pitchFamily="34" charset="0"/>
                <a:cs typeface="Consolas" panose="020B0609020204030204" pitchFamily="49" charset="0"/>
              </a:rPr>
              <a:t>vect_ya_48[vect_j_50*1+0] :=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y }</a:t>
            </a:r>
            <a:endParaRPr lang="en-GB" sz="1100" dirty="0">
              <a:solidFill>
                <a:schemeClr val="tx1"/>
              </a:solidFill>
              <a:latin typeface="Consolas" panose="020B0609020204030204" pitchFamily="49" charset="0"/>
              <a:ea typeface="Segoe UI" pitchFamily="34" charset="0"/>
              <a:cs typeface="Consolas" panose="020B0609020204030204" pitchFamily="49" charset="0"/>
            </a:endParaRP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   in </a:t>
            </a:r>
            <a:r>
              <a:rPr lang="en-GB" sz="1100" dirty="0">
                <a:solidFill>
                  <a:schemeClr val="tx1"/>
                </a:solidFill>
                <a:latin typeface="Consolas" panose="020B0609020204030204" pitchFamily="49" charset="0"/>
                <a:ea typeface="Segoe UI" pitchFamily="34" charset="0"/>
                <a:cs typeface="Consolas" panose="020B0609020204030204" pitchFamily="49" charset="0"/>
              </a:rPr>
              <a:t>vect_ya_48</a:t>
            </a:r>
          </a:p>
          <a:p>
            <a:pPr defTabSz="914099" fontAlgn="base">
              <a:spcBef>
                <a:spcPct val="0"/>
              </a:spcBef>
              <a:spcAft>
                <a:spcPct val="0"/>
              </a:spcAft>
            </a:pPr>
            <a:r>
              <a:rPr lang="en-GB" sz="1100" dirty="0">
                <a:solidFill>
                  <a:schemeClr val="tx1"/>
                </a:solidFill>
                <a:latin typeface="Consolas" panose="020B0609020204030204" pitchFamily="49" charset="0"/>
                <a:ea typeface="Segoe UI" pitchFamily="34" charset="0"/>
                <a:cs typeface="Consolas" panose="020B0609020204030204" pitchFamily="49" charset="0"/>
              </a:rPr>
              <a:t>            </a:t>
            </a:r>
            <a:r>
              <a:rPr lang="en-GB" sz="1100" dirty="0" smtClean="0">
                <a:solidFill>
                  <a:schemeClr val="tx1"/>
                </a:solidFill>
                <a:latin typeface="Consolas" panose="020B0609020204030204" pitchFamily="49" charset="0"/>
                <a:ea typeface="Segoe UI" pitchFamily="34" charset="0"/>
                <a:cs typeface="Consolas" panose="020B0609020204030204" pitchFamily="49" charset="0"/>
              </a:rPr>
              <a:t>in vect_up_wrap_46 </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r>
              <a:rPr lang="en-GB" sz="1100" dirty="0" err="1">
                <a:solidFill>
                  <a:schemeClr val="tx1"/>
                </a:solidFill>
                <a:latin typeface="Consolas" panose="020B0609020204030204" pitchFamily="49" charset="0"/>
                <a:ea typeface="Segoe UI" pitchFamily="34" charset="0"/>
                <a:cs typeface="Consolas" panose="020B0609020204030204" pitchFamily="49" charset="0"/>
              </a:rPr>
              <a:t>tt</a:t>
            </a:r>
            <a:r>
              <a:rPr lang="en-GB" sz="1100" dirty="0">
                <a:solidFill>
                  <a:schemeClr val="tx1"/>
                </a:solidFill>
                <a:latin typeface="Consolas" panose="020B0609020204030204" pitchFamily="49" charset="0"/>
                <a:ea typeface="Segoe UI" pitchFamily="34" charset="0"/>
                <a:cs typeface="Consolas" panose="020B0609020204030204" pitchFamily="49" charset="0"/>
              </a:rPr>
              <a:t>)</a:t>
            </a:r>
          </a:p>
        </p:txBody>
      </p:sp>
      <p:sp>
        <p:nvSpPr>
          <p:cNvPr id="10" name="Oval 9"/>
          <p:cNvSpPr/>
          <p:nvPr/>
        </p:nvSpPr>
        <p:spPr bwMode="auto">
          <a:xfrm>
            <a:off x="2465798" y="1613043"/>
            <a:ext cx="6287575" cy="873303"/>
          </a:xfrm>
          <a:prstGeom prst="ellipse">
            <a:avLst/>
          </a:prstGeom>
          <a:solidFill>
            <a:schemeClr val="accent1">
              <a:alpha val="29000"/>
            </a:schemeClr>
          </a:solid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1" name="Oval 10"/>
          <p:cNvSpPr/>
          <p:nvPr/>
        </p:nvSpPr>
        <p:spPr bwMode="auto">
          <a:xfrm>
            <a:off x="2465798" y="3616504"/>
            <a:ext cx="6287575" cy="1086070"/>
          </a:xfrm>
          <a:prstGeom prst="ellipse">
            <a:avLst/>
          </a:prstGeom>
          <a:solidFill>
            <a:schemeClr val="accent1">
              <a:alpha val="29000"/>
            </a:schemeClr>
          </a:solid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cxnSp>
        <p:nvCxnSpPr>
          <p:cNvPr id="13" name="Straight Arrow Connector 12"/>
          <p:cNvCxnSpPr/>
          <p:nvPr/>
        </p:nvCxnSpPr>
        <p:spPr>
          <a:xfrm>
            <a:off x="5619964" y="2486346"/>
            <a:ext cx="10274" cy="1130157"/>
          </a:xfrm>
          <a:prstGeom prst="straightConnector1">
            <a:avLst/>
          </a:prstGeom>
          <a:ln w="603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bwMode="auto">
          <a:xfrm>
            <a:off x="5758665" y="2599659"/>
            <a:ext cx="2866281" cy="711906"/>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Dataflow graph iteration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converted to tight loop!</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 In this case we got x3 speedup</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22199302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Platforms</a:t>
            </a:r>
            <a:endParaRPr lang="en-GB" dirty="0"/>
          </a:p>
        </p:txBody>
      </p:sp>
      <p:sp>
        <p:nvSpPr>
          <p:cNvPr id="3" name="Text Placeholder 2"/>
          <p:cNvSpPr>
            <a:spLocks noGrp="1"/>
          </p:cNvSpPr>
          <p:nvPr>
            <p:ph type="body" sz="quarter" idx="10"/>
          </p:nvPr>
        </p:nvSpPr>
        <p:spPr>
          <a:xfrm>
            <a:off x="389436" y="1045029"/>
            <a:ext cx="8363938" cy="3982629"/>
          </a:xfrm>
        </p:spPr>
        <p:txBody>
          <a:bodyPr/>
          <a:lstStyle/>
          <a:p>
            <a:r>
              <a:rPr lang="en-US" sz="2400" dirty="0" smtClean="0"/>
              <a:t>FPGA: </a:t>
            </a:r>
            <a:r>
              <a:rPr lang="en-US" sz="2400" dirty="0"/>
              <a:t>Programmer deals with hardware issues</a:t>
            </a:r>
            <a:endParaRPr lang="en-US" sz="2400" dirty="0" smtClean="0"/>
          </a:p>
          <a:p>
            <a:pPr lvl="1"/>
            <a:r>
              <a:rPr lang="en-US" sz="2400" dirty="0" smtClean="0"/>
              <a:t>WARP, </a:t>
            </a:r>
            <a:r>
              <a:rPr lang="en-US" sz="2400" dirty="0" err="1" smtClean="0"/>
              <a:t>Airblue</a:t>
            </a:r>
            <a:endParaRPr lang="en-US" sz="2400" dirty="0" smtClean="0"/>
          </a:p>
          <a:p>
            <a:r>
              <a:rPr lang="en-US" sz="2400" dirty="0" smtClean="0"/>
              <a:t>CPUs: SORA [MSR Asia], USRP</a:t>
            </a:r>
          </a:p>
          <a:p>
            <a:pPr lvl="1"/>
            <a:r>
              <a:rPr lang="en-US" sz="2400" dirty="0" smtClean="0"/>
              <a:t>SORA was a </a:t>
            </a:r>
            <a:r>
              <a:rPr lang="en-US" sz="2400" dirty="0" smtClean="0">
                <a:solidFill>
                  <a:srgbClr val="FF0000"/>
                </a:solidFill>
              </a:rPr>
              <a:t>huge breakthrough</a:t>
            </a:r>
            <a:r>
              <a:rPr lang="en-US" sz="2400" dirty="0" smtClean="0"/>
              <a:t>, design of RX/TX with PCI interface, 16Gbps throughput, ~ </a:t>
            </a:r>
            <a:r>
              <a:rPr lang="el-GR" sz="2400" dirty="0" smtClean="0"/>
              <a:t>μ</a:t>
            </a:r>
            <a:r>
              <a:rPr lang="en-US" sz="2400" dirty="0" smtClean="0"/>
              <a:t>s latency </a:t>
            </a:r>
          </a:p>
          <a:p>
            <a:pPr lvl="1"/>
            <a:r>
              <a:rPr lang="en-US" sz="2400" dirty="0"/>
              <a:t>V</a:t>
            </a:r>
            <a:r>
              <a:rPr lang="en-US" sz="2400" dirty="0" smtClean="0"/>
              <a:t>ery efficient C++ library</a:t>
            </a:r>
          </a:p>
          <a:p>
            <a:pPr lvl="1"/>
            <a:r>
              <a:rPr lang="en-US" sz="2400" dirty="0" smtClean="0"/>
              <a:t>We build on top of SORA</a:t>
            </a:r>
          </a:p>
          <a:p>
            <a:r>
              <a:rPr lang="en-US" sz="2800" dirty="0" smtClean="0"/>
              <a:t>Many other options now available:</a:t>
            </a:r>
          </a:p>
          <a:p>
            <a:pPr lvl="1"/>
            <a:r>
              <a:rPr lang="en-US" sz="2400" dirty="0"/>
              <a:t>E.g. http://myriadrf.org/</a:t>
            </a:r>
            <a:endParaRPr lang="en-GB" sz="2400" dirty="0" smtClean="0"/>
          </a:p>
          <a:p>
            <a:endParaRPr lang="en-US" sz="2400" dirty="0" smtClean="0"/>
          </a:p>
        </p:txBody>
      </p:sp>
      <p:sp>
        <p:nvSpPr>
          <p:cNvPr id="4" name="Slide Number Placeholder 3"/>
          <p:cNvSpPr>
            <a:spLocks noGrp="1"/>
          </p:cNvSpPr>
          <p:nvPr>
            <p:ph type="sldNum" sz="quarter" idx="13"/>
          </p:nvPr>
        </p:nvSpPr>
        <p:spPr/>
        <p:txBody>
          <a:bodyPr/>
          <a:lstStyle/>
          <a:p>
            <a:fld id="{460E0C55-3319-4B31-9C74-CC15EF4AFB06}" type="slidenum">
              <a:rPr lang="en-GB" smtClean="0"/>
              <a:t>4</a:t>
            </a:fld>
            <a:endParaRPr lang="en-GB" dirty="0"/>
          </a:p>
        </p:txBody>
      </p:sp>
      <p:pic>
        <p:nvPicPr>
          <p:cNvPr id="1026" name="Picture 2" descr="Radio control bo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1481" y="3036343"/>
            <a:ext cx="1936115" cy="960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401526"/>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Vectorization</a:t>
            </a:r>
            <a:endParaRPr lang="en-GB" dirty="0"/>
          </a:p>
        </p:txBody>
      </p:sp>
      <p:sp>
        <p:nvSpPr>
          <p:cNvPr id="3" name="Text Placeholder 2"/>
          <p:cNvSpPr>
            <a:spLocks noGrp="1"/>
          </p:cNvSpPr>
          <p:nvPr>
            <p:ph type="body" sz="quarter" idx="10"/>
          </p:nvPr>
        </p:nvSpPr>
        <p:spPr>
          <a:xfrm>
            <a:off x="389436" y="1085849"/>
            <a:ext cx="8363938" cy="3936462"/>
          </a:xfrm>
        </p:spPr>
        <p:txBody>
          <a:bodyPr/>
          <a:lstStyle/>
          <a:p>
            <a:r>
              <a:rPr lang="en-GB" dirty="0" smtClean="0"/>
              <a:t>Idea: batch processing over multiple data items</a:t>
            </a:r>
          </a:p>
          <a:p>
            <a:pPr marL="342945" lvl="2" indent="0">
              <a:buNone/>
            </a:pPr>
            <a:r>
              <a:rPr lang="en-GB" sz="2000" dirty="0">
                <a:latin typeface="Consolas" panose="020B0609020204030204" pitchFamily="49" charset="0"/>
                <a:cs typeface="Consolas" panose="020B0609020204030204" pitchFamily="49" charset="0"/>
              </a:rPr>
              <a:t>r</a:t>
            </a:r>
            <a:r>
              <a:rPr lang="en-GB" sz="2000" dirty="0" smtClean="0">
                <a:latin typeface="Consolas" panose="020B0609020204030204" pitchFamily="49" charset="0"/>
                <a:cs typeface="Consolas" panose="020B0609020204030204" pitchFamily="49" charset="0"/>
              </a:rPr>
              <a:t>epeat {(</a:t>
            </a:r>
            <a:r>
              <a:rPr lang="en-GB" sz="2000" dirty="0" err="1" smtClean="0">
                <a:latin typeface="Consolas" panose="020B0609020204030204" pitchFamily="49" charset="0"/>
                <a:cs typeface="Consolas" panose="020B0609020204030204" pitchFamily="49" charset="0"/>
              </a:rPr>
              <a:t>x:int</a:t>
            </a:r>
            <a:r>
              <a:rPr lang="en-GB" sz="2000" dirty="0" smtClean="0">
                <a:latin typeface="Consolas" panose="020B0609020204030204" pitchFamily="49" charset="0"/>
                <a:cs typeface="Consolas" panose="020B0609020204030204" pitchFamily="49" charset="0"/>
              </a:rPr>
              <a:t>)&lt;-take; emit x} </a:t>
            </a:r>
            <a:r>
              <a:rPr lang="en-GB" sz="2000" dirty="0" smtClean="0">
                <a:latin typeface="Consolas" panose="020B0609020204030204" pitchFamily="49" charset="0"/>
                <a:cs typeface="Consolas" panose="020B0609020204030204" pitchFamily="49" charset="0"/>
                <a:sym typeface="Wingdings" panose="05000000000000000000" pitchFamily="2" charset="2"/>
              </a:rPr>
              <a:t></a:t>
            </a:r>
            <a:endParaRPr lang="en-GB" sz="2000" dirty="0" smtClean="0">
              <a:latin typeface="Consolas" panose="020B0609020204030204" pitchFamily="49" charset="0"/>
              <a:cs typeface="Consolas" panose="020B0609020204030204" pitchFamily="49" charset="0"/>
            </a:endParaRPr>
          </a:p>
          <a:p>
            <a:pPr marL="342945" lvl="2" indent="0">
              <a:buNone/>
            </a:pPr>
            <a:r>
              <a:rPr lang="en-GB" sz="2000" dirty="0" smtClean="0">
                <a:solidFill>
                  <a:srgbClr val="FF0000"/>
                </a:solidFill>
                <a:latin typeface="Consolas" panose="020B0609020204030204" pitchFamily="49" charset="0"/>
                <a:cs typeface="Consolas" panose="020B0609020204030204" pitchFamily="49" charset="0"/>
              </a:rPr>
              <a:t>repeat {(</a:t>
            </a:r>
            <a:r>
              <a:rPr lang="en-GB" sz="2000" dirty="0" err="1" smtClean="0">
                <a:solidFill>
                  <a:srgbClr val="FF0000"/>
                </a:solidFill>
                <a:latin typeface="Consolas" panose="020B0609020204030204" pitchFamily="49" charset="0"/>
                <a:cs typeface="Consolas" panose="020B0609020204030204" pitchFamily="49" charset="0"/>
              </a:rPr>
              <a:t>x:arr</a:t>
            </a:r>
            <a:r>
              <a:rPr lang="en-GB" sz="2000" dirty="0" smtClean="0">
                <a:solidFill>
                  <a:srgbClr val="FF0000"/>
                </a:solidFill>
                <a:latin typeface="Consolas" panose="020B0609020204030204" pitchFamily="49" charset="0"/>
                <a:cs typeface="Consolas" panose="020B0609020204030204" pitchFamily="49" charset="0"/>
              </a:rPr>
              <a:t>[64] </a:t>
            </a:r>
            <a:r>
              <a:rPr lang="en-GB" sz="2000" dirty="0" err="1" smtClean="0">
                <a:solidFill>
                  <a:srgbClr val="FF0000"/>
                </a:solidFill>
                <a:latin typeface="Consolas" panose="020B0609020204030204" pitchFamily="49" charset="0"/>
                <a:cs typeface="Consolas" panose="020B0609020204030204" pitchFamily="49" charset="0"/>
              </a:rPr>
              <a:t>int</a:t>
            </a:r>
            <a:r>
              <a:rPr lang="en-GB" sz="2000" dirty="0" smtClean="0">
                <a:solidFill>
                  <a:srgbClr val="FF0000"/>
                </a:solidFill>
                <a:latin typeface="Consolas" panose="020B0609020204030204" pitchFamily="49" charset="0"/>
                <a:cs typeface="Consolas" panose="020B0609020204030204" pitchFamily="49" charset="0"/>
              </a:rPr>
              <a:t>)&lt;-take; emit x}</a:t>
            </a:r>
            <a:endParaRPr lang="en-GB" sz="5400" dirty="0" smtClean="0">
              <a:solidFill>
                <a:srgbClr val="FF0000"/>
              </a:solidFill>
              <a:latin typeface="Consolas" panose="020B0609020204030204" pitchFamily="49" charset="0"/>
              <a:cs typeface="Consolas" panose="020B0609020204030204" pitchFamily="49" charset="0"/>
            </a:endParaRPr>
          </a:p>
          <a:p>
            <a:r>
              <a:rPr lang="en-GB" dirty="0" smtClean="0"/>
              <a:t>Modifications of the execution model:</a:t>
            </a:r>
          </a:p>
          <a:p>
            <a:pPr lvl="1"/>
            <a:r>
              <a:rPr lang="en-GB" dirty="0" smtClean="0"/>
              <a:t>Possible since the execution model is not hardcoded in the code</a:t>
            </a:r>
          </a:p>
          <a:p>
            <a:pPr lvl="1"/>
            <a:r>
              <a:rPr lang="en-GB" dirty="0" smtClean="0"/>
              <a:t>We need to respect the operational semantics</a:t>
            </a:r>
          </a:p>
          <a:p>
            <a:r>
              <a:rPr lang="en-GB" dirty="0" smtClean="0"/>
              <a:t>Benefits:</a:t>
            </a:r>
          </a:p>
          <a:p>
            <a:pPr lvl="1"/>
            <a:r>
              <a:rPr lang="en-GB" dirty="0" smtClean="0"/>
              <a:t>LUT: bits -&gt; bytes</a:t>
            </a:r>
          </a:p>
          <a:p>
            <a:pPr lvl="1"/>
            <a:r>
              <a:rPr lang="en-GB" dirty="0" smtClean="0"/>
              <a:t>Lower overhead of the execution model (ticks/processes)</a:t>
            </a:r>
          </a:p>
          <a:p>
            <a:pPr lvl="1"/>
            <a:r>
              <a:rPr lang="en-GB" dirty="0" smtClean="0"/>
              <a:t>Faster </a:t>
            </a:r>
            <a:r>
              <a:rPr lang="en-GB" dirty="0" err="1" smtClean="0"/>
              <a:t>memcpy</a:t>
            </a:r>
            <a:endParaRPr lang="en-GB" dirty="0" smtClean="0"/>
          </a:p>
          <a:p>
            <a:pPr lvl="1"/>
            <a:r>
              <a:rPr lang="en-GB" dirty="0" smtClean="0"/>
              <a:t>Better cache locality</a:t>
            </a:r>
          </a:p>
        </p:txBody>
      </p:sp>
      <p:sp>
        <p:nvSpPr>
          <p:cNvPr id="4" name="Slide Number Placeholder 3"/>
          <p:cNvSpPr>
            <a:spLocks noGrp="1"/>
          </p:cNvSpPr>
          <p:nvPr>
            <p:ph type="sldNum" sz="quarter" idx="13"/>
          </p:nvPr>
        </p:nvSpPr>
        <p:spPr/>
        <p:txBody>
          <a:bodyPr/>
          <a:lstStyle/>
          <a:p>
            <a:fld id="{66F9B19E-23E9-4120-A06C-57F6EDB783B3}" type="slidenum">
              <a:rPr lang="en-GB" smtClean="0"/>
              <a:pPr/>
              <a:t>40</a:t>
            </a:fld>
            <a:endParaRPr lang="en-GB"/>
          </a:p>
        </p:txBody>
      </p:sp>
    </p:spTree>
    <p:extLst>
      <p:ext uri="{BB962C8B-B14F-4D97-AF65-F5344CB8AC3E}">
        <p14:creationId xmlns:p14="http://schemas.microsoft.com/office/powerpoint/2010/main" val="770203080"/>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192126"/>
            <a:ext cx="8363938" cy="567848"/>
          </a:xfrm>
        </p:spPr>
        <p:txBody>
          <a:bodyPr/>
          <a:lstStyle/>
          <a:p>
            <a:r>
              <a:rPr lang="en-GB" dirty="0" err="1" smtClean="0"/>
              <a:t>Vectorization</a:t>
            </a:r>
            <a:r>
              <a:rPr lang="en-GB" dirty="0" smtClean="0"/>
              <a:t> Challenges</a:t>
            </a:r>
            <a:endParaRPr lang="en-GB" dirty="0"/>
          </a:p>
        </p:txBody>
      </p:sp>
      <p:sp>
        <p:nvSpPr>
          <p:cNvPr id="4" name="Slide Number Placeholder 3"/>
          <p:cNvSpPr>
            <a:spLocks noGrp="1"/>
          </p:cNvSpPr>
          <p:nvPr>
            <p:ph type="sldNum" sz="quarter" idx="13"/>
          </p:nvPr>
        </p:nvSpPr>
        <p:spPr>
          <a:xfrm>
            <a:off x="8553985" y="4796201"/>
            <a:ext cx="343685" cy="270651"/>
          </a:xfrm>
        </p:spPr>
        <p:txBody>
          <a:bodyPr/>
          <a:lstStyle/>
          <a:p>
            <a:fld id="{66F9B19E-23E9-4120-A06C-57F6EDB783B3}" type="slidenum">
              <a:rPr lang="en-GB" smtClean="0"/>
              <a:pPr/>
              <a:t>41</a:t>
            </a:fld>
            <a:endParaRPr lang="en-GB" dirty="0"/>
          </a:p>
        </p:txBody>
      </p:sp>
      <p:cxnSp>
        <p:nvCxnSpPr>
          <p:cNvPr id="6" name="Straight Arrow Connector 5"/>
          <p:cNvCxnSpPr/>
          <p:nvPr/>
        </p:nvCxnSpPr>
        <p:spPr>
          <a:xfrm>
            <a:off x="4943195" y="1968698"/>
            <a:ext cx="0" cy="3193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78814" y="1140502"/>
            <a:ext cx="3095" cy="362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9436" y="1503402"/>
            <a:ext cx="117875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Parse</a:t>
            </a:r>
            <a:br>
              <a:rPr lang="en-GB" i="1" dirty="0" smtClean="0">
                <a:solidFill>
                  <a:schemeClr val="tx1"/>
                </a:solidFill>
              </a:rPr>
            </a:br>
            <a:r>
              <a:rPr lang="en-GB" i="1" dirty="0" smtClean="0">
                <a:solidFill>
                  <a:schemeClr val="tx1"/>
                </a:solidFill>
              </a:rPr>
              <a:t>Header</a:t>
            </a:r>
            <a:endParaRPr lang="en-GB" i="1" dirty="0">
              <a:solidFill>
                <a:schemeClr val="tx1"/>
              </a:solidFill>
            </a:endParaRPr>
          </a:p>
        </p:txBody>
      </p:sp>
      <p:sp>
        <p:nvSpPr>
          <p:cNvPr id="9" name="Rectangle 8"/>
          <p:cNvSpPr/>
          <p:nvPr/>
        </p:nvSpPr>
        <p:spPr>
          <a:xfrm>
            <a:off x="4308976" y="1605753"/>
            <a:ext cx="1268445" cy="416807"/>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CRC</a:t>
            </a:r>
            <a:endParaRPr lang="en-GB" i="1" dirty="0">
              <a:solidFill>
                <a:schemeClr val="tx1"/>
              </a:solidFill>
            </a:endParaRPr>
          </a:p>
        </p:txBody>
      </p:sp>
      <p:cxnSp>
        <p:nvCxnSpPr>
          <p:cNvPr id="10" name="Straight Arrow Connector 9"/>
          <p:cNvCxnSpPr>
            <a:stCxn id="8" idx="3"/>
            <a:endCxn id="14" idx="2"/>
          </p:cNvCxnSpPr>
          <p:nvPr/>
        </p:nvCxnSpPr>
        <p:spPr>
          <a:xfrm flipV="1">
            <a:off x="1568192" y="1826097"/>
            <a:ext cx="859670" cy="1"/>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537478" y="1463351"/>
            <a:ext cx="965521" cy="307777"/>
          </a:xfrm>
          <a:prstGeom prst="rect">
            <a:avLst/>
          </a:prstGeom>
          <a:noFill/>
        </p:spPr>
        <p:txBody>
          <a:bodyPr wrap="none" rtlCol="0">
            <a:spAutoFit/>
          </a:bodyPr>
          <a:lstStyle/>
          <a:p>
            <a:pPr algn="ctr"/>
            <a:r>
              <a:rPr lang="en-GB" sz="1400" dirty="0" smtClean="0"/>
              <a:t>(</a:t>
            </a:r>
            <a:r>
              <a:rPr lang="en-GB" sz="1400" dirty="0" err="1" smtClean="0"/>
              <a:t>Len,Rate</a:t>
            </a:r>
            <a:r>
              <a:rPr lang="en-GB" sz="1400" dirty="0" smtClean="0"/>
              <a:t>)</a:t>
            </a:r>
            <a:endParaRPr lang="en-GB" sz="1400" dirty="0"/>
          </a:p>
        </p:txBody>
      </p:sp>
      <p:sp>
        <p:nvSpPr>
          <p:cNvPr id="14" name="Oval 13"/>
          <p:cNvSpPr/>
          <p:nvPr/>
        </p:nvSpPr>
        <p:spPr bwMode="auto">
          <a:xfrm>
            <a:off x="2427862" y="1475291"/>
            <a:ext cx="1269402" cy="701612"/>
          </a:xfrm>
          <a:prstGeom prst="ellipse">
            <a:avLst/>
          </a:prstGeom>
          <a:solidFill>
            <a:srgbClr val="FFF1CC"/>
          </a:solidFill>
          <a:ln w="38100">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rmAutofit lnSpcReduction="10000"/>
          </a:bodyPr>
          <a:lstStyle/>
          <a:p>
            <a:pPr algn="ctr" defTabSz="914099" fontAlgn="base">
              <a:spcBef>
                <a:spcPct val="0"/>
              </a:spcBef>
              <a:spcAft>
                <a:spcPct val="0"/>
              </a:spcAft>
            </a:pPr>
            <a:r>
              <a:rPr lang="en-GB" i="1" dirty="0" smtClean="0">
                <a:solidFill>
                  <a:schemeClr val="tx1"/>
                </a:solidFill>
                <a:ea typeface="Segoe UI" pitchFamily="34" charset="0"/>
                <a:cs typeface="Segoe UI" pitchFamily="34" charset="0"/>
              </a:rPr>
              <a:t>If rate == </a:t>
            </a:r>
            <a:br>
              <a:rPr lang="en-GB" i="1" dirty="0" smtClean="0">
                <a:solidFill>
                  <a:schemeClr val="tx1"/>
                </a:solidFill>
                <a:ea typeface="Segoe UI" pitchFamily="34" charset="0"/>
                <a:cs typeface="Segoe UI" pitchFamily="34" charset="0"/>
              </a:rPr>
            </a:br>
            <a:r>
              <a:rPr lang="en-GB" i="1" dirty="0" smtClean="0">
                <a:solidFill>
                  <a:schemeClr val="tx1"/>
                </a:solidFill>
                <a:ea typeface="Segoe UI" pitchFamily="34" charset="0"/>
                <a:cs typeface="Segoe UI" pitchFamily="34" charset="0"/>
              </a:rPr>
              <a:t>6 Mbps</a:t>
            </a:r>
          </a:p>
        </p:txBody>
      </p:sp>
      <p:sp>
        <p:nvSpPr>
          <p:cNvPr id="21" name="Rectangle 20"/>
          <p:cNvSpPr/>
          <p:nvPr/>
        </p:nvSpPr>
        <p:spPr>
          <a:xfrm>
            <a:off x="4308975" y="2288049"/>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scrambler</a:t>
            </a:r>
            <a:endParaRPr lang="en-GB" i="1" dirty="0">
              <a:solidFill>
                <a:schemeClr val="tx1"/>
              </a:solidFill>
            </a:endParaRPr>
          </a:p>
        </p:txBody>
      </p:sp>
      <p:sp>
        <p:nvSpPr>
          <p:cNvPr id="22" name="Rectangle 21"/>
          <p:cNvSpPr/>
          <p:nvPr/>
        </p:nvSpPr>
        <p:spPr>
          <a:xfrm>
            <a:off x="4308973" y="2970345"/>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½ encoder</a:t>
            </a:r>
            <a:endParaRPr lang="en-GB" i="1" dirty="0">
              <a:solidFill>
                <a:schemeClr val="tx1"/>
              </a:solidFill>
            </a:endParaRPr>
          </a:p>
        </p:txBody>
      </p:sp>
      <p:sp>
        <p:nvSpPr>
          <p:cNvPr id="23" name="Rectangle 22"/>
          <p:cNvSpPr/>
          <p:nvPr/>
        </p:nvSpPr>
        <p:spPr>
          <a:xfrm>
            <a:off x="4308973" y="3652641"/>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err="1" smtClean="0">
                <a:solidFill>
                  <a:schemeClr val="tx1"/>
                </a:solidFill>
              </a:rPr>
              <a:t>interleaver</a:t>
            </a:r>
            <a:endParaRPr lang="en-GB" i="1" dirty="0">
              <a:solidFill>
                <a:schemeClr val="tx1"/>
              </a:solidFill>
            </a:endParaRPr>
          </a:p>
        </p:txBody>
      </p:sp>
      <p:sp>
        <p:nvSpPr>
          <p:cNvPr id="24" name="Rectangle 23"/>
          <p:cNvSpPr/>
          <p:nvPr/>
        </p:nvSpPr>
        <p:spPr>
          <a:xfrm>
            <a:off x="4308973" y="4334936"/>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BPSK</a:t>
            </a:r>
            <a:endParaRPr lang="en-GB" i="1" dirty="0">
              <a:solidFill>
                <a:schemeClr val="tx1"/>
              </a:solidFill>
            </a:endParaRPr>
          </a:p>
        </p:txBody>
      </p:sp>
      <p:cxnSp>
        <p:nvCxnSpPr>
          <p:cNvPr id="25" name="Straight Arrow Connector 24"/>
          <p:cNvCxnSpPr>
            <a:stCxn id="21" idx="2"/>
          </p:cNvCxnSpPr>
          <p:nvPr/>
        </p:nvCxnSpPr>
        <p:spPr>
          <a:xfrm flipH="1">
            <a:off x="4943195" y="2704856"/>
            <a:ext cx="3" cy="26548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2" idx="2"/>
          </p:cNvCxnSpPr>
          <p:nvPr/>
        </p:nvCxnSpPr>
        <p:spPr>
          <a:xfrm flipH="1">
            <a:off x="4943195" y="3387152"/>
            <a:ext cx="1" cy="26548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3" idx="2"/>
            <a:endCxn id="24" idx="0"/>
          </p:cNvCxnSpPr>
          <p:nvPr/>
        </p:nvCxnSpPr>
        <p:spPr>
          <a:xfrm>
            <a:off x="4943196" y="4069448"/>
            <a:ext cx="0" cy="26548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943199" y="4751742"/>
            <a:ext cx="2306619" cy="152559"/>
          </a:xfrm>
          <a:prstGeom prst="bentConnector3">
            <a:avLst>
              <a:gd name="adj1" fmla="val -369"/>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93" name="Group 92"/>
          <p:cNvGrpSpPr/>
          <p:nvPr/>
        </p:nvGrpSpPr>
        <p:grpSpPr>
          <a:xfrm>
            <a:off x="5714351" y="1577485"/>
            <a:ext cx="793326" cy="3174257"/>
            <a:chOff x="5714351" y="1577485"/>
            <a:chExt cx="793326" cy="3174257"/>
          </a:xfrm>
        </p:grpSpPr>
        <p:sp>
          <p:nvSpPr>
            <p:cNvPr id="32" name="TextBox 31"/>
            <p:cNvSpPr txBox="1"/>
            <p:nvPr/>
          </p:nvSpPr>
          <p:spPr>
            <a:xfrm>
              <a:off x="5720602" y="3212316"/>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2 bit</a:t>
              </a:r>
            </a:p>
          </p:txBody>
        </p:sp>
        <p:sp>
          <p:nvSpPr>
            <p:cNvPr id="33" name="TextBox 32"/>
            <p:cNvSpPr txBox="1"/>
            <p:nvPr/>
          </p:nvSpPr>
          <p:spPr>
            <a:xfrm>
              <a:off x="5720602" y="2972486"/>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1</a:t>
              </a:r>
              <a:r>
                <a:rPr lang="en-GB" i="1" dirty="0" smtClean="0">
                  <a:gradFill>
                    <a:gsLst>
                      <a:gs pos="2917">
                        <a:schemeClr val="tx1"/>
                      </a:gs>
                      <a:gs pos="30000">
                        <a:schemeClr val="tx1"/>
                      </a:gs>
                    </a:gsLst>
                    <a:lin ang="5400000" scaled="0"/>
                  </a:gradFill>
                </a:rPr>
                <a:t> bit</a:t>
              </a:r>
            </a:p>
          </p:txBody>
        </p:sp>
        <p:sp>
          <p:nvSpPr>
            <p:cNvPr id="34" name="TextBox 33"/>
            <p:cNvSpPr txBox="1"/>
            <p:nvPr/>
          </p:nvSpPr>
          <p:spPr>
            <a:xfrm>
              <a:off x="5720602" y="3612586"/>
              <a:ext cx="44403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48 bit</a:t>
              </a:r>
            </a:p>
          </p:txBody>
        </p:sp>
        <p:sp>
          <p:nvSpPr>
            <p:cNvPr id="35" name="TextBox 34"/>
            <p:cNvSpPr txBox="1"/>
            <p:nvPr/>
          </p:nvSpPr>
          <p:spPr>
            <a:xfrm>
              <a:off x="5720602" y="3854004"/>
              <a:ext cx="44403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48 bit</a:t>
              </a:r>
            </a:p>
          </p:txBody>
        </p:sp>
        <p:sp>
          <p:nvSpPr>
            <p:cNvPr id="36" name="TextBox 35"/>
            <p:cNvSpPr txBox="1"/>
            <p:nvPr/>
          </p:nvSpPr>
          <p:spPr>
            <a:xfrm>
              <a:off x="5723103" y="4294880"/>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sp>
          <p:nvSpPr>
            <p:cNvPr id="37" name="TextBox 36"/>
            <p:cNvSpPr txBox="1"/>
            <p:nvPr/>
          </p:nvSpPr>
          <p:spPr>
            <a:xfrm>
              <a:off x="5720602" y="4536298"/>
              <a:ext cx="787075"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complex</a:t>
              </a:r>
            </a:p>
          </p:txBody>
        </p:sp>
        <p:sp>
          <p:nvSpPr>
            <p:cNvPr id="38" name="TextBox 37"/>
            <p:cNvSpPr txBox="1"/>
            <p:nvPr/>
          </p:nvSpPr>
          <p:spPr>
            <a:xfrm>
              <a:off x="5719353" y="2264933"/>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sp>
          <p:nvSpPr>
            <p:cNvPr id="39" name="TextBox 38"/>
            <p:cNvSpPr txBox="1"/>
            <p:nvPr/>
          </p:nvSpPr>
          <p:spPr>
            <a:xfrm>
              <a:off x="5716852" y="2506351"/>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sp>
          <p:nvSpPr>
            <p:cNvPr id="40" name="TextBox 39"/>
            <p:cNvSpPr txBox="1"/>
            <p:nvPr/>
          </p:nvSpPr>
          <p:spPr>
            <a:xfrm>
              <a:off x="5716852" y="1577485"/>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sp>
          <p:nvSpPr>
            <p:cNvPr id="41" name="TextBox 40"/>
            <p:cNvSpPr txBox="1"/>
            <p:nvPr/>
          </p:nvSpPr>
          <p:spPr>
            <a:xfrm>
              <a:off x="5714351" y="1818903"/>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grpSp>
      <p:cxnSp>
        <p:nvCxnSpPr>
          <p:cNvPr id="42" name="Straight Arrow Connector 41"/>
          <p:cNvCxnSpPr/>
          <p:nvPr/>
        </p:nvCxnSpPr>
        <p:spPr>
          <a:xfrm>
            <a:off x="7236366" y="1968698"/>
            <a:ext cx="0" cy="3193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602147" y="1605753"/>
            <a:ext cx="1268445" cy="416807"/>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CRC</a:t>
            </a:r>
            <a:endParaRPr lang="en-GB" i="1" dirty="0">
              <a:solidFill>
                <a:schemeClr val="tx1"/>
              </a:solidFill>
            </a:endParaRPr>
          </a:p>
        </p:txBody>
      </p:sp>
      <p:sp>
        <p:nvSpPr>
          <p:cNvPr id="44" name="Rectangle 43"/>
          <p:cNvSpPr/>
          <p:nvPr/>
        </p:nvSpPr>
        <p:spPr>
          <a:xfrm>
            <a:off x="6602146" y="2288049"/>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scrambler</a:t>
            </a:r>
            <a:endParaRPr lang="en-GB" i="1" dirty="0">
              <a:solidFill>
                <a:schemeClr val="tx1"/>
              </a:solidFill>
            </a:endParaRPr>
          </a:p>
        </p:txBody>
      </p:sp>
      <p:sp>
        <p:nvSpPr>
          <p:cNvPr id="45" name="Rectangle 44"/>
          <p:cNvSpPr/>
          <p:nvPr/>
        </p:nvSpPr>
        <p:spPr>
          <a:xfrm>
            <a:off x="6602144" y="2970345"/>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¾ encoder</a:t>
            </a:r>
            <a:endParaRPr lang="en-GB" i="1" dirty="0">
              <a:solidFill>
                <a:schemeClr val="tx1"/>
              </a:solidFill>
            </a:endParaRPr>
          </a:p>
        </p:txBody>
      </p:sp>
      <p:sp>
        <p:nvSpPr>
          <p:cNvPr id="46" name="Rectangle 45"/>
          <p:cNvSpPr/>
          <p:nvPr/>
        </p:nvSpPr>
        <p:spPr>
          <a:xfrm>
            <a:off x="6602144" y="3652641"/>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err="1" smtClean="0">
                <a:solidFill>
                  <a:schemeClr val="tx1"/>
                </a:solidFill>
              </a:rPr>
              <a:t>interleaver</a:t>
            </a:r>
            <a:endParaRPr lang="en-GB" i="1" dirty="0">
              <a:solidFill>
                <a:schemeClr val="tx1"/>
              </a:solidFill>
            </a:endParaRPr>
          </a:p>
        </p:txBody>
      </p:sp>
      <p:sp>
        <p:nvSpPr>
          <p:cNvPr id="47" name="Rectangle 46"/>
          <p:cNvSpPr/>
          <p:nvPr/>
        </p:nvSpPr>
        <p:spPr>
          <a:xfrm>
            <a:off x="6602144" y="4334936"/>
            <a:ext cx="1268445" cy="416807"/>
          </a:xfrm>
          <a:prstGeom prst="rect">
            <a:avLst/>
          </a:prstGeom>
          <a:solidFill>
            <a:srgbClr val="DDF6DD"/>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64 QAM</a:t>
            </a:r>
            <a:endParaRPr lang="en-GB" i="1" dirty="0">
              <a:solidFill>
                <a:schemeClr val="tx1"/>
              </a:solidFill>
            </a:endParaRPr>
          </a:p>
        </p:txBody>
      </p:sp>
      <p:cxnSp>
        <p:nvCxnSpPr>
          <p:cNvPr id="48" name="Straight Arrow Connector 47"/>
          <p:cNvCxnSpPr>
            <a:stCxn id="44" idx="2"/>
          </p:cNvCxnSpPr>
          <p:nvPr/>
        </p:nvCxnSpPr>
        <p:spPr>
          <a:xfrm flipH="1">
            <a:off x="7236366" y="2704856"/>
            <a:ext cx="3" cy="26548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5" idx="2"/>
          </p:cNvCxnSpPr>
          <p:nvPr/>
        </p:nvCxnSpPr>
        <p:spPr>
          <a:xfrm flipH="1">
            <a:off x="7236366" y="3387152"/>
            <a:ext cx="1" cy="26548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6" idx="2"/>
            <a:endCxn id="47" idx="0"/>
          </p:cNvCxnSpPr>
          <p:nvPr/>
        </p:nvCxnSpPr>
        <p:spPr>
          <a:xfrm>
            <a:off x="7236367" y="4069448"/>
            <a:ext cx="0" cy="26548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7236366" y="4751742"/>
            <a:ext cx="4" cy="39175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4" name="Group 93"/>
          <p:cNvGrpSpPr/>
          <p:nvPr/>
        </p:nvGrpSpPr>
        <p:grpSpPr>
          <a:xfrm>
            <a:off x="8007522" y="1577485"/>
            <a:ext cx="793326" cy="3174257"/>
            <a:chOff x="8007522" y="1577485"/>
            <a:chExt cx="793326" cy="3174257"/>
          </a:xfrm>
        </p:grpSpPr>
        <p:sp>
          <p:nvSpPr>
            <p:cNvPr id="53" name="TextBox 52"/>
            <p:cNvSpPr txBox="1"/>
            <p:nvPr/>
          </p:nvSpPr>
          <p:spPr>
            <a:xfrm>
              <a:off x="8013773" y="3212316"/>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4</a:t>
              </a:r>
              <a:r>
                <a:rPr lang="en-GB" i="1" dirty="0" smtClean="0">
                  <a:gradFill>
                    <a:gsLst>
                      <a:gs pos="2917">
                        <a:schemeClr val="tx1"/>
                      </a:gs>
                      <a:gs pos="30000">
                        <a:schemeClr val="tx1"/>
                      </a:gs>
                    </a:gsLst>
                    <a:lin ang="5400000" scaled="0"/>
                  </a:gradFill>
                </a:rPr>
                <a:t> bit</a:t>
              </a:r>
            </a:p>
          </p:txBody>
        </p:sp>
        <p:sp>
          <p:nvSpPr>
            <p:cNvPr id="54" name="TextBox 53"/>
            <p:cNvSpPr txBox="1"/>
            <p:nvPr/>
          </p:nvSpPr>
          <p:spPr>
            <a:xfrm>
              <a:off x="8013773" y="2972486"/>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3 bit</a:t>
              </a:r>
            </a:p>
          </p:txBody>
        </p:sp>
        <p:sp>
          <p:nvSpPr>
            <p:cNvPr id="55" name="TextBox 54"/>
            <p:cNvSpPr txBox="1"/>
            <p:nvPr/>
          </p:nvSpPr>
          <p:spPr>
            <a:xfrm>
              <a:off x="8013773" y="3612586"/>
              <a:ext cx="54021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288 bit</a:t>
              </a:r>
            </a:p>
          </p:txBody>
        </p:sp>
        <p:sp>
          <p:nvSpPr>
            <p:cNvPr id="56" name="TextBox 55"/>
            <p:cNvSpPr txBox="1"/>
            <p:nvPr/>
          </p:nvSpPr>
          <p:spPr>
            <a:xfrm>
              <a:off x="8013773" y="3854004"/>
              <a:ext cx="54021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288 bit</a:t>
              </a:r>
            </a:p>
          </p:txBody>
        </p:sp>
        <p:sp>
          <p:nvSpPr>
            <p:cNvPr id="57" name="TextBox 56"/>
            <p:cNvSpPr txBox="1"/>
            <p:nvPr/>
          </p:nvSpPr>
          <p:spPr>
            <a:xfrm>
              <a:off x="8016274" y="4294880"/>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6</a:t>
              </a:r>
              <a:r>
                <a:rPr lang="en-GB" i="1" dirty="0" smtClean="0">
                  <a:gradFill>
                    <a:gsLst>
                      <a:gs pos="2917">
                        <a:schemeClr val="tx1"/>
                      </a:gs>
                      <a:gs pos="30000">
                        <a:schemeClr val="tx1"/>
                      </a:gs>
                    </a:gsLst>
                    <a:lin ang="5400000" scaled="0"/>
                  </a:gradFill>
                </a:rPr>
                <a:t> bit</a:t>
              </a:r>
            </a:p>
          </p:txBody>
        </p:sp>
        <p:sp>
          <p:nvSpPr>
            <p:cNvPr id="58" name="TextBox 57"/>
            <p:cNvSpPr txBox="1"/>
            <p:nvPr/>
          </p:nvSpPr>
          <p:spPr>
            <a:xfrm>
              <a:off x="8013773" y="4536298"/>
              <a:ext cx="787075"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complex</a:t>
              </a:r>
            </a:p>
          </p:txBody>
        </p:sp>
        <p:sp>
          <p:nvSpPr>
            <p:cNvPr id="59" name="TextBox 58"/>
            <p:cNvSpPr txBox="1"/>
            <p:nvPr/>
          </p:nvSpPr>
          <p:spPr>
            <a:xfrm>
              <a:off x="8012524" y="2264933"/>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sp>
          <p:nvSpPr>
            <p:cNvPr id="60" name="TextBox 59"/>
            <p:cNvSpPr txBox="1"/>
            <p:nvPr/>
          </p:nvSpPr>
          <p:spPr>
            <a:xfrm>
              <a:off x="8010023" y="2506351"/>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sp>
          <p:nvSpPr>
            <p:cNvPr id="61" name="TextBox 60"/>
            <p:cNvSpPr txBox="1"/>
            <p:nvPr/>
          </p:nvSpPr>
          <p:spPr>
            <a:xfrm>
              <a:off x="8010023" y="1577485"/>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sp>
          <p:nvSpPr>
            <p:cNvPr id="62" name="TextBox 61"/>
            <p:cNvSpPr txBox="1"/>
            <p:nvPr/>
          </p:nvSpPr>
          <p:spPr>
            <a:xfrm>
              <a:off x="8007522" y="1818903"/>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 bit</a:t>
              </a:r>
            </a:p>
          </p:txBody>
        </p:sp>
      </p:grpSp>
      <p:cxnSp>
        <p:nvCxnSpPr>
          <p:cNvPr id="67" name="Straight Arrow Connector 34"/>
          <p:cNvCxnSpPr>
            <a:endCxn id="43" idx="0"/>
          </p:cNvCxnSpPr>
          <p:nvPr/>
        </p:nvCxnSpPr>
        <p:spPr>
          <a:xfrm>
            <a:off x="978814" y="1297391"/>
            <a:ext cx="6257556" cy="308362"/>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4943195" y="1297391"/>
            <a:ext cx="0" cy="3193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14" idx="6"/>
            <a:endCxn id="9" idx="1"/>
          </p:cNvCxnSpPr>
          <p:nvPr/>
        </p:nvCxnSpPr>
        <p:spPr>
          <a:xfrm flipV="1">
            <a:off x="3697264" y="1814157"/>
            <a:ext cx="611712" cy="1194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3706946" y="1485152"/>
            <a:ext cx="465192" cy="307777"/>
          </a:xfrm>
          <a:prstGeom prst="rect">
            <a:avLst/>
          </a:prstGeom>
          <a:noFill/>
        </p:spPr>
        <p:txBody>
          <a:bodyPr wrap="none" rtlCol="0">
            <a:spAutoFit/>
          </a:bodyPr>
          <a:lstStyle/>
          <a:p>
            <a:pPr algn="ctr"/>
            <a:r>
              <a:rPr lang="en-GB" sz="1400" dirty="0" smtClean="0"/>
              <a:t>Len</a:t>
            </a:r>
            <a:endParaRPr lang="en-GB" sz="1400" dirty="0"/>
          </a:p>
        </p:txBody>
      </p:sp>
      <p:cxnSp>
        <p:nvCxnSpPr>
          <p:cNvPr id="75" name="Straight Arrow Connector 74"/>
          <p:cNvCxnSpPr>
            <a:stCxn id="14" idx="0"/>
            <a:endCxn id="43" idx="1"/>
          </p:cNvCxnSpPr>
          <p:nvPr/>
        </p:nvCxnSpPr>
        <p:spPr>
          <a:xfrm rot="16200000" flipH="1">
            <a:off x="4662922" y="-125068"/>
            <a:ext cx="338866" cy="3539584"/>
          </a:xfrm>
          <a:prstGeom prst="bentConnector4">
            <a:avLst>
              <a:gd name="adj1" fmla="val -102381"/>
              <a:gd name="adj2" fmla="val 89662"/>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829607" y="820200"/>
            <a:ext cx="465192" cy="307777"/>
          </a:xfrm>
          <a:prstGeom prst="rect">
            <a:avLst/>
          </a:prstGeom>
          <a:noFill/>
        </p:spPr>
        <p:txBody>
          <a:bodyPr wrap="none" rtlCol="0">
            <a:spAutoFit/>
          </a:bodyPr>
          <a:lstStyle/>
          <a:p>
            <a:pPr algn="ctr"/>
            <a:r>
              <a:rPr lang="en-GB" sz="1400" dirty="0" smtClean="0"/>
              <a:t>Len</a:t>
            </a:r>
            <a:endParaRPr lang="en-GB" sz="1400" dirty="0"/>
          </a:p>
        </p:txBody>
      </p:sp>
      <p:grpSp>
        <p:nvGrpSpPr>
          <p:cNvPr id="95" name="Group 94"/>
          <p:cNvGrpSpPr/>
          <p:nvPr/>
        </p:nvGrpSpPr>
        <p:grpSpPr>
          <a:xfrm>
            <a:off x="5712594" y="1577484"/>
            <a:ext cx="793326" cy="3174257"/>
            <a:chOff x="5714351" y="1577485"/>
            <a:chExt cx="793326" cy="3174257"/>
          </a:xfrm>
        </p:grpSpPr>
        <p:sp>
          <p:nvSpPr>
            <p:cNvPr id="96" name="TextBox 95"/>
            <p:cNvSpPr txBox="1"/>
            <p:nvPr/>
          </p:nvSpPr>
          <p:spPr>
            <a:xfrm>
              <a:off x="5720602" y="3212316"/>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sp>
          <p:nvSpPr>
            <p:cNvPr id="97" name="TextBox 96"/>
            <p:cNvSpPr txBox="1"/>
            <p:nvPr/>
          </p:nvSpPr>
          <p:spPr>
            <a:xfrm>
              <a:off x="5720602" y="2972486"/>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4</a:t>
              </a:r>
              <a:r>
                <a:rPr lang="en-GB" i="1" dirty="0" smtClean="0">
                  <a:gradFill>
                    <a:gsLst>
                      <a:gs pos="2917">
                        <a:schemeClr val="tx1"/>
                      </a:gs>
                      <a:gs pos="30000">
                        <a:schemeClr val="tx1"/>
                      </a:gs>
                    </a:gsLst>
                    <a:lin ang="5400000" scaled="0"/>
                  </a:gradFill>
                </a:rPr>
                <a:t> bit</a:t>
              </a:r>
            </a:p>
          </p:txBody>
        </p:sp>
        <p:sp>
          <p:nvSpPr>
            <p:cNvPr id="98" name="TextBox 97"/>
            <p:cNvSpPr txBox="1"/>
            <p:nvPr/>
          </p:nvSpPr>
          <p:spPr>
            <a:xfrm>
              <a:off x="5720602" y="3612586"/>
              <a:ext cx="44403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48 bit</a:t>
              </a:r>
            </a:p>
          </p:txBody>
        </p:sp>
        <p:sp>
          <p:nvSpPr>
            <p:cNvPr id="99" name="TextBox 98"/>
            <p:cNvSpPr txBox="1"/>
            <p:nvPr/>
          </p:nvSpPr>
          <p:spPr>
            <a:xfrm>
              <a:off x="5720602" y="3854004"/>
              <a:ext cx="44403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48 bit</a:t>
              </a:r>
            </a:p>
          </p:txBody>
        </p:sp>
        <p:sp>
          <p:nvSpPr>
            <p:cNvPr id="100" name="TextBox 99"/>
            <p:cNvSpPr txBox="1"/>
            <p:nvPr/>
          </p:nvSpPr>
          <p:spPr>
            <a:xfrm>
              <a:off x="5723103" y="4294880"/>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sp>
          <p:nvSpPr>
            <p:cNvPr id="101" name="TextBox 100"/>
            <p:cNvSpPr txBox="1"/>
            <p:nvPr/>
          </p:nvSpPr>
          <p:spPr>
            <a:xfrm>
              <a:off x="5720602" y="4536298"/>
              <a:ext cx="787075"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complex</a:t>
              </a:r>
            </a:p>
          </p:txBody>
        </p:sp>
        <p:sp>
          <p:nvSpPr>
            <p:cNvPr id="102" name="TextBox 101"/>
            <p:cNvSpPr txBox="1"/>
            <p:nvPr/>
          </p:nvSpPr>
          <p:spPr>
            <a:xfrm>
              <a:off x="5719353" y="2264933"/>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sp>
          <p:nvSpPr>
            <p:cNvPr id="103" name="TextBox 102"/>
            <p:cNvSpPr txBox="1"/>
            <p:nvPr/>
          </p:nvSpPr>
          <p:spPr>
            <a:xfrm>
              <a:off x="5716852" y="2506351"/>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sp>
          <p:nvSpPr>
            <p:cNvPr id="104" name="TextBox 103"/>
            <p:cNvSpPr txBox="1"/>
            <p:nvPr/>
          </p:nvSpPr>
          <p:spPr>
            <a:xfrm>
              <a:off x="5716852" y="1577485"/>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sp>
          <p:nvSpPr>
            <p:cNvPr id="105" name="TextBox 104"/>
            <p:cNvSpPr txBox="1"/>
            <p:nvPr/>
          </p:nvSpPr>
          <p:spPr>
            <a:xfrm>
              <a:off x="5714351" y="1818903"/>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grpSp>
      <p:grpSp>
        <p:nvGrpSpPr>
          <p:cNvPr id="106" name="Group 105"/>
          <p:cNvGrpSpPr/>
          <p:nvPr/>
        </p:nvGrpSpPr>
        <p:grpSpPr>
          <a:xfrm>
            <a:off x="8015967" y="1577484"/>
            <a:ext cx="793326" cy="3174257"/>
            <a:chOff x="8007522" y="1577485"/>
            <a:chExt cx="793326" cy="3174257"/>
          </a:xfrm>
        </p:grpSpPr>
        <p:sp>
          <p:nvSpPr>
            <p:cNvPr id="107" name="TextBox 106"/>
            <p:cNvSpPr txBox="1"/>
            <p:nvPr/>
          </p:nvSpPr>
          <p:spPr>
            <a:xfrm>
              <a:off x="8013773" y="3212316"/>
              <a:ext cx="44403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32 bit</a:t>
              </a:r>
            </a:p>
          </p:txBody>
        </p:sp>
        <p:sp>
          <p:nvSpPr>
            <p:cNvPr id="108" name="TextBox 107"/>
            <p:cNvSpPr txBox="1"/>
            <p:nvPr/>
          </p:nvSpPr>
          <p:spPr>
            <a:xfrm>
              <a:off x="8013773" y="2972486"/>
              <a:ext cx="444032" cy="215444"/>
            </a:xfrm>
            <a:prstGeom prst="rect">
              <a:avLst/>
            </a:prstGeom>
            <a:noFill/>
          </p:spPr>
          <p:txBody>
            <a:bodyPr wrap="none" lIns="0" tIns="0" rIns="0" bIns="0" rtlCol="0">
              <a:spAutoFit/>
            </a:bodyPr>
            <a:lstStyle/>
            <a:p>
              <a:r>
                <a:rPr lang="en-GB" i="1" dirty="0" smtClean="0">
                  <a:solidFill>
                    <a:srgbClr val="FF0000"/>
                  </a:solidFill>
                </a:rPr>
                <a:t>24 bit</a:t>
              </a:r>
            </a:p>
          </p:txBody>
        </p:sp>
        <p:sp>
          <p:nvSpPr>
            <p:cNvPr id="109" name="TextBox 108"/>
            <p:cNvSpPr txBox="1"/>
            <p:nvPr/>
          </p:nvSpPr>
          <p:spPr>
            <a:xfrm>
              <a:off x="8013773" y="3612586"/>
              <a:ext cx="54021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288 bit</a:t>
              </a:r>
            </a:p>
          </p:txBody>
        </p:sp>
        <p:sp>
          <p:nvSpPr>
            <p:cNvPr id="110" name="TextBox 109"/>
            <p:cNvSpPr txBox="1"/>
            <p:nvPr/>
          </p:nvSpPr>
          <p:spPr>
            <a:xfrm>
              <a:off x="8013773" y="3854004"/>
              <a:ext cx="54021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288 bit</a:t>
              </a:r>
            </a:p>
          </p:txBody>
        </p:sp>
        <p:sp>
          <p:nvSpPr>
            <p:cNvPr id="111" name="TextBox 110"/>
            <p:cNvSpPr txBox="1"/>
            <p:nvPr/>
          </p:nvSpPr>
          <p:spPr>
            <a:xfrm>
              <a:off x="8016274" y="4294880"/>
              <a:ext cx="44403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12 bit</a:t>
              </a:r>
            </a:p>
          </p:txBody>
        </p:sp>
        <p:sp>
          <p:nvSpPr>
            <p:cNvPr id="112" name="TextBox 111"/>
            <p:cNvSpPr txBox="1"/>
            <p:nvPr/>
          </p:nvSpPr>
          <p:spPr>
            <a:xfrm>
              <a:off x="8013773" y="4536298"/>
              <a:ext cx="787075"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2</a:t>
              </a:r>
              <a:r>
                <a:rPr lang="en-GB" i="1" dirty="0" smtClean="0">
                  <a:gradFill>
                    <a:gsLst>
                      <a:gs pos="2917">
                        <a:schemeClr val="tx1"/>
                      </a:gs>
                      <a:gs pos="30000">
                        <a:schemeClr val="tx1"/>
                      </a:gs>
                    </a:gsLst>
                    <a:lin ang="5400000" scaled="0"/>
                  </a:gradFill>
                </a:rPr>
                <a:t> complex</a:t>
              </a:r>
            </a:p>
          </p:txBody>
        </p:sp>
        <p:sp>
          <p:nvSpPr>
            <p:cNvPr id="113" name="TextBox 112"/>
            <p:cNvSpPr txBox="1"/>
            <p:nvPr/>
          </p:nvSpPr>
          <p:spPr>
            <a:xfrm>
              <a:off x="8012524" y="2264933"/>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sp>
          <p:nvSpPr>
            <p:cNvPr id="114" name="TextBox 113"/>
            <p:cNvSpPr txBox="1"/>
            <p:nvPr/>
          </p:nvSpPr>
          <p:spPr>
            <a:xfrm>
              <a:off x="8010023" y="2506351"/>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sp>
          <p:nvSpPr>
            <p:cNvPr id="115" name="TextBox 114"/>
            <p:cNvSpPr txBox="1"/>
            <p:nvPr/>
          </p:nvSpPr>
          <p:spPr>
            <a:xfrm>
              <a:off x="8010023" y="1577485"/>
              <a:ext cx="347852" cy="215444"/>
            </a:xfrm>
            <a:prstGeom prst="rect">
              <a:avLst/>
            </a:prstGeom>
            <a:noFill/>
          </p:spPr>
          <p:txBody>
            <a:bodyPr wrap="none" lIns="0" tIns="0" rIns="0" bIns="0" rtlCol="0">
              <a:spAutoFit/>
            </a:bodyPr>
            <a:lstStyle/>
            <a:p>
              <a:r>
                <a:rPr lang="en-GB" i="1" dirty="0" smtClean="0">
                  <a:gradFill>
                    <a:gsLst>
                      <a:gs pos="2917">
                        <a:schemeClr val="tx1"/>
                      </a:gs>
                      <a:gs pos="30000">
                        <a:schemeClr val="tx1"/>
                      </a:gs>
                    </a:gsLst>
                    <a:lin ang="5400000" scaled="0"/>
                  </a:gradFill>
                </a:rPr>
                <a:t>8 bit</a:t>
              </a:r>
            </a:p>
          </p:txBody>
        </p:sp>
        <p:sp>
          <p:nvSpPr>
            <p:cNvPr id="116" name="TextBox 115"/>
            <p:cNvSpPr txBox="1"/>
            <p:nvPr/>
          </p:nvSpPr>
          <p:spPr>
            <a:xfrm>
              <a:off x="8007522" y="1818903"/>
              <a:ext cx="347852" cy="215444"/>
            </a:xfrm>
            <a:prstGeom prst="rect">
              <a:avLst/>
            </a:prstGeom>
            <a:noFill/>
          </p:spPr>
          <p:txBody>
            <a:bodyPr wrap="none" lIns="0" tIns="0" rIns="0" bIns="0" rtlCol="0">
              <a:spAutoFit/>
            </a:bodyPr>
            <a:lstStyle/>
            <a:p>
              <a:r>
                <a:rPr lang="en-GB" i="1" dirty="0">
                  <a:gradFill>
                    <a:gsLst>
                      <a:gs pos="2917">
                        <a:schemeClr val="tx1"/>
                      </a:gs>
                      <a:gs pos="30000">
                        <a:schemeClr val="tx1"/>
                      </a:gs>
                    </a:gsLst>
                    <a:lin ang="5400000" scaled="0"/>
                  </a:gradFill>
                </a:rPr>
                <a:t>8</a:t>
              </a:r>
              <a:r>
                <a:rPr lang="en-GB" i="1" dirty="0" smtClean="0">
                  <a:gradFill>
                    <a:gsLst>
                      <a:gs pos="2917">
                        <a:schemeClr val="tx1"/>
                      </a:gs>
                      <a:gs pos="30000">
                        <a:schemeClr val="tx1"/>
                      </a:gs>
                    </a:gsLst>
                    <a:lin ang="5400000" scaled="0"/>
                  </a:gradFill>
                </a:rPr>
                <a:t> bit</a:t>
              </a:r>
            </a:p>
          </p:txBody>
        </p:sp>
      </p:grpSp>
    </p:spTree>
    <p:extLst>
      <p:ext uri="{BB962C8B-B14F-4D97-AF65-F5344CB8AC3E}">
        <p14:creationId xmlns:p14="http://schemas.microsoft.com/office/powerpoint/2010/main" val="13054454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93"/>
                                        </p:tgtEl>
                                        <p:attrNameLst>
                                          <p:attrName>style.visibility</p:attrName>
                                        </p:attrNameLst>
                                      </p:cBhvr>
                                      <p:to>
                                        <p:strVal val="hidden"/>
                                      </p:to>
                                    </p:set>
                                  </p:childTnLst>
                                </p:cTn>
                              </p:par>
                            </p:childTnLst>
                          </p:cTn>
                        </p:par>
                        <p:par>
                          <p:cTn id="13" fill="hold">
                            <p:stCondLst>
                              <p:cond delay="0"/>
                            </p:stCondLst>
                            <p:childTnLst>
                              <p:par>
                                <p:cTn id="14" presetID="1" presetClass="entr" presetSubtype="0" fill="hold" nodeType="afterEffect">
                                  <p:stCondLst>
                                    <p:cond delay="250"/>
                                  </p:stCondLst>
                                  <p:childTnLst>
                                    <p:set>
                                      <p:cBhvr>
                                        <p:cTn id="15" dur="1" fill="hold">
                                          <p:stCondLst>
                                            <p:cond delay="0"/>
                                          </p:stCondLst>
                                        </p:cTn>
                                        <p:tgtEl>
                                          <p:spTgt spid="9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94"/>
                                        </p:tgtEl>
                                        <p:attrNameLst>
                                          <p:attrName>style.visibility</p:attrName>
                                        </p:attrNameLst>
                                      </p:cBhvr>
                                      <p:to>
                                        <p:strVal val="hidden"/>
                                      </p:to>
                                    </p:set>
                                  </p:childTnLst>
                                </p:cTn>
                              </p:par>
                            </p:childTnLst>
                          </p:cTn>
                        </p:par>
                        <p:par>
                          <p:cTn id="20" fill="hold">
                            <p:stCondLst>
                              <p:cond delay="0"/>
                            </p:stCondLst>
                            <p:childTnLst>
                              <p:par>
                                <p:cTn id="21" presetID="1" presetClass="entr" presetSubtype="0" fill="hold" nodeType="afterEffect">
                                  <p:stCondLst>
                                    <p:cond delay="250"/>
                                  </p:stCondLst>
                                  <p:childTnLst>
                                    <p:set>
                                      <p:cBhvr>
                                        <p:cTn id="22"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LUT Optimizations (by example)</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42</a:t>
            </a:fld>
            <a:endParaRPr lang="en-GB" dirty="0"/>
          </a:p>
        </p:txBody>
      </p:sp>
      <p:sp>
        <p:nvSpPr>
          <p:cNvPr id="5" name="TextBox 4"/>
          <p:cNvSpPr txBox="1"/>
          <p:nvPr/>
        </p:nvSpPr>
        <p:spPr>
          <a:xfrm>
            <a:off x="506186" y="969734"/>
            <a:ext cx="3959678" cy="2954655"/>
          </a:xfrm>
          <a:prstGeom prst="rect">
            <a:avLst/>
          </a:prstGeom>
          <a:noFill/>
        </p:spPr>
        <p:txBody>
          <a:bodyPr wrap="square" lIns="0" tIns="0" rIns="0" bIns="0" rtlCol="0">
            <a:spAutoFit/>
          </a:bodyPr>
          <a:lstStyle/>
          <a:p>
            <a:r>
              <a:rPr lang="en-GB" sz="1200" dirty="0">
                <a:latin typeface="Consolas" panose="020B0609020204030204" pitchFamily="49" charset="0"/>
                <a:cs typeface="Consolas" panose="020B0609020204030204" pitchFamily="49" charset="0"/>
              </a:rPr>
              <a:t>let comp scrambler()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scrmbl_st</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[7] bit := </a:t>
            </a:r>
            <a:endParaRPr lang="en-GB" sz="1200" dirty="0" smtClean="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'1,'1,'1,'1,'1,'1,'1};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smtClean="0">
                <a:latin typeface="Consolas" panose="020B0609020204030204" pitchFamily="49" charset="0"/>
                <a:cs typeface="Consolas" panose="020B0609020204030204" pitchFamily="49" charset="0"/>
              </a:rPr>
              <a:t>tmp,y</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bit;</a:t>
            </a:r>
          </a:p>
          <a:p>
            <a:r>
              <a:rPr lang="en-GB" sz="1200" dirty="0">
                <a:latin typeface="Consolas" panose="020B0609020204030204" pitchFamily="49" charset="0"/>
                <a:cs typeface="Consolas" panose="020B0609020204030204" pitchFamily="49" charset="0"/>
              </a:rPr>
              <a:t>  </a:t>
            </a: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repeat</a:t>
            </a:r>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r>
              <a:rPr lang="en-GB" sz="1200" dirty="0" err="1" smtClean="0">
                <a:latin typeface="Consolas" panose="020B0609020204030204" pitchFamily="49" charset="0"/>
                <a:cs typeface="Consolas" panose="020B0609020204030204" pitchFamily="49" charset="0"/>
              </a:rPr>
              <a:t>x:bit</a:t>
            </a:r>
            <a:r>
              <a:rPr lang="en-GB" sz="1200" dirty="0" smtClean="0">
                <a:latin typeface="Consolas" panose="020B0609020204030204" pitchFamily="49" charset="0"/>
                <a:cs typeface="Consolas" panose="020B0609020204030204" pitchFamily="49" charset="0"/>
              </a:rPr>
              <a:t>) &lt;- </a:t>
            </a:r>
            <a:r>
              <a:rPr lang="en-GB" sz="1200" b="1" dirty="0">
                <a:latin typeface="Consolas" panose="020B0609020204030204" pitchFamily="49" charset="0"/>
                <a:cs typeface="Consolas" panose="020B0609020204030204" pitchFamily="49" charset="0"/>
              </a:rPr>
              <a:t>take</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do</a:t>
            </a:r>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[3]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[0:5]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[1:6];</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[6]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y := x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endParaRPr lang="en-GB" sz="1200" dirty="0">
              <a:solidFill>
                <a:schemeClr val="tx2">
                  <a:lumMod val="75000"/>
                  <a:lumOff val="25000"/>
                </a:schemeClr>
              </a:solidFill>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 </a:t>
            </a:r>
            <a:endParaRPr lang="en-GB" sz="1200" dirty="0" smtClean="0">
              <a:latin typeface="Consolas" panose="020B0609020204030204" pitchFamily="49" charset="0"/>
              <a:cs typeface="Consolas" panose="020B0609020204030204" pitchFamily="49" charset="0"/>
            </a:endParaRP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emit</a:t>
            </a:r>
            <a:r>
              <a:rPr lang="en-GB" sz="1200" dirty="0">
                <a:latin typeface="Consolas" panose="020B0609020204030204" pitchFamily="49" charset="0"/>
                <a:cs typeface="Consolas" panose="020B0609020204030204" pitchFamily="49" charset="0"/>
              </a:rPr>
              <a:t> (y)</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 }</a:t>
            </a:r>
            <a:endParaRPr lang="en-GB" sz="1200" dirty="0">
              <a:latin typeface="Consolas" panose="020B0609020204030204" pitchFamily="49" charset="0"/>
              <a:cs typeface="Consolas" panose="020B0609020204030204" pitchFamily="49" charset="0"/>
            </a:endParaRPr>
          </a:p>
        </p:txBody>
      </p:sp>
      <p:sp>
        <p:nvSpPr>
          <p:cNvPr id="6" name="TextBox 5"/>
          <p:cNvSpPr txBox="1"/>
          <p:nvPr/>
        </p:nvSpPr>
        <p:spPr>
          <a:xfrm>
            <a:off x="4571405" y="1216479"/>
            <a:ext cx="4295009" cy="3139321"/>
          </a:xfrm>
          <a:prstGeom prst="rect">
            <a:avLst/>
          </a:prstGeom>
          <a:noFill/>
        </p:spPr>
        <p:txBody>
          <a:bodyPr wrap="square" lIns="0" tIns="0" rIns="0" bIns="0" rtlCol="0">
            <a:spAutoFit/>
          </a:bodyPr>
          <a:lstStyle/>
          <a:p>
            <a:r>
              <a:rPr lang="en-GB" sz="1200" dirty="0" smtClean="0">
                <a:latin typeface="Consolas" panose="020B0609020204030204" pitchFamily="49" charset="0"/>
                <a:cs typeface="Consolas" panose="020B0609020204030204" pitchFamily="49" charset="0"/>
              </a:rPr>
              <a:t>let </a:t>
            </a:r>
            <a:r>
              <a:rPr lang="en-GB" sz="1200" dirty="0">
                <a:latin typeface="Consolas" panose="020B0609020204030204" pitchFamily="49" charset="0"/>
                <a:cs typeface="Consolas" panose="020B0609020204030204" pitchFamily="49" charset="0"/>
              </a:rPr>
              <a:t>comp </a:t>
            </a:r>
            <a:r>
              <a:rPr lang="en-GB" sz="1200" dirty="0" err="1" smtClean="0">
                <a:latin typeface="Consolas" panose="020B0609020204030204" pitchFamily="49" charset="0"/>
                <a:cs typeface="Consolas" panose="020B0609020204030204" pitchFamily="49" charset="0"/>
              </a:rPr>
              <a:t>v_scrambler</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scrmbl_st</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[7] bit := </a:t>
            </a:r>
          </a:p>
          <a:p>
            <a:r>
              <a:rPr lang="en-GB" sz="1200" dirty="0">
                <a:latin typeface="Consolas" panose="020B0609020204030204" pitchFamily="49" charset="0"/>
                <a:cs typeface="Consolas" panose="020B0609020204030204" pitchFamily="49" charset="0"/>
              </a:rPr>
              <a:t>          {'1,'1,'1,'1,'1,'1,'1};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tmp,y</a:t>
            </a:r>
            <a:r>
              <a:rPr lang="en-GB" sz="1200" dirty="0">
                <a:latin typeface="Consolas" panose="020B0609020204030204" pitchFamily="49" charset="0"/>
                <a:cs typeface="Consolas" panose="020B0609020204030204" pitchFamily="49" charset="0"/>
              </a:rPr>
              <a:t>: bit</a:t>
            </a:r>
            <a:r>
              <a:rPr lang="en-GB" sz="1200" dirty="0" smtClean="0">
                <a:latin typeface="Consolas" panose="020B0609020204030204" pitchFamily="49" charset="0"/>
                <a:cs typeface="Consolas" panose="020B0609020204030204" pitchFamily="49" charset="0"/>
              </a:rPr>
              <a:t>;</a:t>
            </a: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err="1" smtClean="0">
                <a:latin typeface="Consolas" panose="020B0609020204030204" pitchFamily="49" charset="0"/>
                <a:cs typeface="Consolas" panose="020B0609020204030204" pitchFamily="49" charset="0"/>
              </a:rPr>
              <a:t>var</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vect_ya_26: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[8] bit;</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let </a:t>
            </a:r>
            <a:r>
              <a:rPr lang="en-GB" sz="1200" dirty="0">
                <a:latin typeface="Consolas" panose="020B0609020204030204" pitchFamily="49" charset="0"/>
                <a:cs typeface="Consolas" panose="020B0609020204030204" pitchFamily="49" charset="0"/>
              </a:rPr>
              <a:t>auto_map_71(vect_xa_25: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[8] bit) =</a:t>
            </a:r>
          </a:p>
          <a:p>
            <a:r>
              <a:rPr lang="en-GB" sz="1200" dirty="0">
                <a:latin typeface="Consolas" panose="020B0609020204030204" pitchFamily="49" charset="0"/>
                <a:cs typeface="Consolas" panose="020B0609020204030204" pitchFamily="49" charset="0"/>
              </a:rPr>
              <a:t>    </a:t>
            </a:r>
            <a:r>
              <a:rPr lang="en-GB" sz="1200" b="1" dirty="0" smtClean="0">
                <a:latin typeface="Consolas" panose="020B0609020204030204" pitchFamily="49" charset="0"/>
                <a:cs typeface="Consolas" panose="020B0609020204030204" pitchFamily="49" charset="0"/>
              </a:rPr>
              <a:t>LUT</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for vect_j_28 in 0, 8 {</a:t>
            </a:r>
          </a:p>
          <a:p>
            <a:r>
              <a:rPr lang="en-GB" sz="1200" dirty="0">
                <a:latin typeface="Consolas" panose="020B0609020204030204" pitchFamily="49" charset="0"/>
                <a:cs typeface="Consolas" panose="020B0609020204030204" pitchFamily="49" charset="0"/>
              </a:rPr>
              <a:t>          vect_ya_26[vect_j_28] := </a:t>
            </a:r>
            <a:endParaRPr lang="en-GB" sz="1200" dirty="0" smtClean="0">
              <a:latin typeface="Consolas" panose="020B0609020204030204" pitchFamily="49" charset="0"/>
              <a:cs typeface="Consolas" panose="020B0609020204030204" pitchFamily="49" charset="0"/>
            </a:endParaRPr>
          </a:p>
          <a:p>
            <a:r>
              <a:rPr lang="en-GB" sz="1200" dirty="0" smtClean="0">
                <a:latin typeface="Consolas" panose="020B0609020204030204" pitchFamily="49" charset="0"/>
                <a:cs typeface="Consolas" panose="020B0609020204030204" pitchFamily="49" charset="0"/>
              </a:rPr>
              <a:t>             </a:t>
            </a:r>
            <a:r>
              <a:rPr lang="en-GB" sz="1200" dirty="0" err="1" smtClean="0">
                <a:solidFill>
                  <a:schemeClr val="tx2">
                    <a:lumMod val="75000"/>
                    <a:lumOff val="25000"/>
                  </a:schemeClr>
                </a:solidFill>
                <a:latin typeface="Consolas" panose="020B0609020204030204" pitchFamily="49" charset="0"/>
                <a:cs typeface="Consolas" panose="020B0609020204030204" pitchFamily="49" charset="0"/>
              </a:rPr>
              <a:t>tmp</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a:t>
            </a:r>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[3]^</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smtClean="0">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[0</a:t>
            </a:r>
            <a:r>
              <a:rPr lang="en-GB" sz="1200" dirty="0">
                <a:solidFill>
                  <a:schemeClr val="tx2">
                    <a:lumMod val="75000"/>
                    <a:lumOff val="25000"/>
                  </a:schemeClr>
                </a:solidFill>
                <a:latin typeface="Consolas" panose="020B0609020204030204" pitchFamily="49" charset="0"/>
                <a:cs typeface="Consolas" panose="020B0609020204030204" pitchFamily="49" charset="0"/>
              </a:rPr>
              <a:t>:+6]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[1:+6];</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smtClean="0">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[6</a:t>
            </a:r>
            <a:r>
              <a:rPr lang="en-GB" sz="1200" dirty="0">
                <a:solidFill>
                  <a:schemeClr val="tx2">
                    <a:lumMod val="75000"/>
                    <a:lumOff val="25000"/>
                  </a:schemeClr>
                </a:solidFill>
                <a:latin typeface="Consolas" panose="020B0609020204030204" pitchFamily="49" charset="0"/>
                <a:cs typeface="Consolas" panose="020B0609020204030204" pitchFamily="49" charset="0"/>
              </a:rPr>
              <a:t>]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y </a:t>
            </a:r>
            <a:r>
              <a:rPr lang="en-GB" sz="1200" dirty="0">
                <a:solidFill>
                  <a:schemeClr val="tx2">
                    <a:lumMod val="75000"/>
                    <a:lumOff val="25000"/>
                  </a:schemeClr>
                </a:solidFill>
                <a:latin typeface="Consolas" panose="020B0609020204030204" pitchFamily="49" charset="0"/>
                <a:cs typeface="Consolas" panose="020B0609020204030204" pitchFamily="49" charset="0"/>
              </a:rPr>
              <a:t>:= vect_xa_25[0*8+vect_j_28]^</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return y</a:t>
            </a:r>
            <a:endParaRPr lang="en-GB" sz="1200" dirty="0">
              <a:solidFill>
                <a:schemeClr val="tx2">
                  <a:lumMod val="75000"/>
                  <a:lumOff val="25000"/>
                </a:schemeClr>
              </a:solidFill>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return vect_ya_26</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in</a:t>
            </a:r>
            <a:r>
              <a:rPr lang="en-GB" sz="1200" dirty="0">
                <a:latin typeface="Consolas" panose="020B0609020204030204" pitchFamily="49" charset="0"/>
                <a:cs typeface="Consolas" panose="020B0609020204030204" pitchFamily="49" charset="0"/>
              </a:rPr>
              <a:t> </a:t>
            </a:r>
            <a:r>
              <a:rPr lang="en-GB" sz="1200" b="1" dirty="0" smtClean="0">
                <a:latin typeface="Consolas" panose="020B0609020204030204" pitchFamily="49" charset="0"/>
                <a:cs typeface="Consolas" panose="020B0609020204030204" pitchFamily="49" charset="0"/>
              </a:rPr>
              <a:t>map auto_map_71</a:t>
            </a:r>
            <a:endParaRPr lang="en-GB" sz="1200" dirty="0">
              <a:latin typeface="Consolas" panose="020B0609020204030204" pitchFamily="49" charset="0"/>
              <a:cs typeface="Consolas" panose="020B0609020204030204" pitchFamily="49" charset="0"/>
            </a:endParaRPr>
          </a:p>
        </p:txBody>
      </p:sp>
      <p:sp>
        <p:nvSpPr>
          <p:cNvPr id="7" name="Rectangle 6"/>
          <p:cNvSpPr/>
          <p:nvPr/>
        </p:nvSpPr>
        <p:spPr bwMode="auto">
          <a:xfrm>
            <a:off x="5200650" y="2514600"/>
            <a:ext cx="3552723" cy="1649186"/>
          </a:xfrm>
          <a:prstGeom prst="rect">
            <a:avLst/>
          </a:prstGeom>
          <a:solidFill>
            <a:srgbClr val="FFFF00">
              <a:alpha val="25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3" name="Right Arrow 2"/>
          <p:cNvSpPr/>
          <p:nvPr/>
        </p:nvSpPr>
        <p:spPr bwMode="auto">
          <a:xfrm>
            <a:off x="2656114" y="1847314"/>
            <a:ext cx="2032000" cy="654286"/>
          </a:xfrm>
          <a:prstGeom prst="rightArrow">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err="1" smtClean="0">
                <a:gradFill>
                  <a:gsLst>
                    <a:gs pos="0">
                      <a:srgbClr val="FFFFFF"/>
                    </a:gs>
                    <a:gs pos="100000">
                      <a:srgbClr val="FFFFFF"/>
                    </a:gs>
                  </a:gsLst>
                  <a:lin ang="5400000" scaled="0"/>
                </a:gradFill>
                <a:ea typeface="Segoe UI" pitchFamily="34" charset="0"/>
                <a:cs typeface="Segoe UI" pitchFamily="34" charset="0"/>
              </a:rPr>
              <a:t>Vectorization</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8" name="Rectangular Callout 7"/>
          <p:cNvSpPr/>
          <p:nvPr/>
        </p:nvSpPr>
        <p:spPr bwMode="auto">
          <a:xfrm>
            <a:off x="217714" y="3975100"/>
            <a:ext cx="3846286" cy="881478"/>
          </a:xfrm>
          <a:prstGeom prst="wedgeRectCallout">
            <a:avLst>
              <a:gd name="adj1" fmla="val 83233"/>
              <a:gd name="adj2" fmla="val -118526"/>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b="1" dirty="0" smtClean="0">
                <a:gradFill>
                  <a:gsLst>
                    <a:gs pos="0">
                      <a:srgbClr val="FFFFFF"/>
                    </a:gs>
                    <a:gs pos="100000">
                      <a:srgbClr val="FFFFFF"/>
                    </a:gs>
                  </a:gsLst>
                  <a:lin ang="5400000" scaled="0"/>
                </a:gradFill>
                <a:ea typeface="Segoe UI" pitchFamily="34" charset="0"/>
                <a:cs typeface="Segoe UI" pitchFamily="34" charset="0"/>
              </a:rPr>
              <a:t>Automatic</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a:gradFill>
                  <a:gsLst>
                    <a:gs pos="0">
                      <a:srgbClr val="FFFFFF"/>
                    </a:gs>
                    <a:gs pos="100000">
                      <a:srgbClr val="FFFFFF"/>
                    </a:gs>
                  </a:gsLst>
                  <a:lin ang="5400000" scaled="0"/>
                </a:gradFill>
                <a:ea typeface="Segoe UI" pitchFamily="34" charset="0"/>
                <a:cs typeface="Segoe UI" pitchFamily="34" charset="0"/>
              </a:rPr>
              <a:t>l</a:t>
            </a:r>
            <a:r>
              <a:rPr lang="en-US" dirty="0" smtClean="0">
                <a:gradFill>
                  <a:gsLst>
                    <a:gs pos="0">
                      <a:srgbClr val="FFFFFF"/>
                    </a:gs>
                    <a:gs pos="100000">
                      <a:srgbClr val="FFFFFF"/>
                    </a:gs>
                  </a:gsLst>
                  <a:lin ang="5400000" scaled="0"/>
                </a:gradFill>
                <a:ea typeface="Segoe UI" pitchFamily="34" charset="0"/>
                <a:cs typeface="Segoe UI" pitchFamily="34" charset="0"/>
              </a:rPr>
              <a:t>ookup-table-compilation</a:t>
            </a:r>
          </a:p>
          <a:p>
            <a:pP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Input-</a:t>
            </a:r>
            <a:r>
              <a:rPr lang="en-US" dirty="0" err="1" smtClean="0">
                <a:gradFill>
                  <a:gsLst>
                    <a:gs pos="0">
                      <a:srgbClr val="FFFFFF"/>
                    </a:gs>
                    <a:gs pos="100000">
                      <a:srgbClr val="FFFFFF"/>
                    </a:gs>
                  </a:gsLst>
                  <a:lin ang="5400000" scaled="0"/>
                </a:gradFill>
                <a:ea typeface="Segoe UI" pitchFamily="34" charset="0"/>
                <a:cs typeface="Segoe UI" pitchFamily="34" charset="0"/>
              </a:rPr>
              <a:t>vars</a:t>
            </a:r>
            <a:r>
              <a:rPr lang="en-US" dirty="0" smtClean="0">
                <a:gradFill>
                  <a:gsLst>
                    <a:gs pos="0">
                      <a:srgbClr val="FFFFFF"/>
                    </a:gs>
                    <a:gs pos="100000">
                      <a:srgbClr val="FFFFFF"/>
                    </a:gs>
                  </a:gsLst>
                  <a:lin ang="5400000" scaled="0"/>
                </a:gradFill>
                <a:ea typeface="Segoe UI" pitchFamily="34" charset="0"/>
                <a:cs typeface="Segoe UI" pitchFamily="34" charset="0"/>
              </a:rPr>
              <a:t> = </a:t>
            </a:r>
            <a:r>
              <a:rPr lang="en-US" dirty="0" err="1" smtClean="0">
                <a:gradFill>
                  <a:gsLst>
                    <a:gs pos="0">
                      <a:srgbClr val="FFFFFF"/>
                    </a:gs>
                    <a:gs pos="100000">
                      <a:srgbClr val="FFFFFF"/>
                    </a:gs>
                  </a:gsLst>
                  <a:lin ang="5400000" scaled="0"/>
                </a:gradFill>
                <a:ea typeface="Segoe UI" pitchFamily="34" charset="0"/>
                <a:cs typeface="Segoe UI" pitchFamily="34" charset="0"/>
              </a:rPr>
              <a:t>scrmbl_st</a:t>
            </a:r>
            <a:r>
              <a:rPr lang="en-US" dirty="0" smtClean="0">
                <a:gradFill>
                  <a:gsLst>
                    <a:gs pos="0">
                      <a:srgbClr val="FFFFFF"/>
                    </a:gs>
                    <a:gs pos="100000">
                      <a:srgbClr val="FFFFFF"/>
                    </a:gs>
                  </a:gsLst>
                  <a:lin ang="5400000" scaled="0"/>
                </a:gradFill>
                <a:ea typeface="Segoe UI" pitchFamily="34" charset="0"/>
                <a:cs typeface="Segoe UI" pitchFamily="34" charset="0"/>
              </a:rPr>
              <a:t>, vect_xa_25    = 15 bits</a:t>
            </a:r>
          </a:p>
          <a:p>
            <a:pP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Output-</a:t>
            </a:r>
            <a:r>
              <a:rPr lang="en-US" dirty="0" err="1" smtClean="0">
                <a:gradFill>
                  <a:gsLst>
                    <a:gs pos="0">
                      <a:srgbClr val="FFFFFF"/>
                    </a:gs>
                    <a:gs pos="100000">
                      <a:srgbClr val="FFFFFF"/>
                    </a:gs>
                  </a:gsLst>
                  <a:lin ang="5400000" scaled="0"/>
                </a:gradFill>
                <a:ea typeface="Segoe UI" pitchFamily="34" charset="0"/>
                <a:cs typeface="Segoe UI" pitchFamily="34" charset="0"/>
              </a:rPr>
              <a:t>vars</a:t>
            </a:r>
            <a:r>
              <a:rPr lang="en-US" dirty="0" smtClean="0">
                <a:gradFill>
                  <a:gsLst>
                    <a:gs pos="0">
                      <a:srgbClr val="FFFFFF"/>
                    </a:gs>
                    <a:gs pos="100000">
                      <a:srgbClr val="FFFFFF"/>
                    </a:gs>
                  </a:gsLst>
                  <a:lin ang="5400000" scaled="0"/>
                </a:gradFill>
                <a:ea typeface="Segoe UI" pitchFamily="34" charset="0"/>
                <a:cs typeface="Segoe UI" pitchFamily="34" charset="0"/>
              </a:rPr>
              <a:t> = vect_ya_26, </a:t>
            </a:r>
            <a:r>
              <a:rPr lang="en-US" dirty="0" err="1" smtClean="0">
                <a:gradFill>
                  <a:gsLst>
                    <a:gs pos="0">
                      <a:srgbClr val="FFFFFF"/>
                    </a:gs>
                    <a:gs pos="100000">
                      <a:srgbClr val="FFFFFF"/>
                    </a:gs>
                  </a:gsLst>
                  <a:lin ang="5400000" scaled="0"/>
                </a:gradFill>
                <a:ea typeface="Segoe UI" pitchFamily="34" charset="0"/>
                <a:cs typeface="Segoe UI" pitchFamily="34" charset="0"/>
              </a:rPr>
              <a:t>scrmbl_st</a:t>
            </a:r>
            <a:r>
              <a:rPr lang="en-US" dirty="0" smtClean="0">
                <a:gradFill>
                  <a:gsLst>
                    <a:gs pos="0">
                      <a:srgbClr val="FFFFFF"/>
                    </a:gs>
                    <a:gs pos="100000">
                      <a:srgbClr val="FFFFFF"/>
                    </a:gs>
                  </a:gsLst>
                  <a:lin ang="5400000" scaled="0"/>
                </a:gradFill>
                <a:ea typeface="Segoe UI" pitchFamily="34" charset="0"/>
                <a:cs typeface="Segoe UI" pitchFamily="34" charset="0"/>
              </a:rPr>
              <a:t> = 2 bytes</a:t>
            </a:r>
          </a:p>
          <a:p>
            <a:pP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IDEA: precompile to LUT of 2^15 * 2 = 64K</a:t>
            </a:r>
          </a:p>
        </p:txBody>
      </p:sp>
    </p:spTree>
    <p:extLst>
      <p:ext uri="{BB962C8B-B14F-4D97-AF65-F5344CB8AC3E}">
        <p14:creationId xmlns:p14="http://schemas.microsoft.com/office/powerpoint/2010/main" val="37044583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3" grpId="0" animBg="1"/>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GB" dirty="0" smtClean="0"/>
              <a:t>Supporting different HW architectures</a:t>
            </a:r>
            <a:endParaRPr lang="en-GB" dirty="0"/>
          </a:p>
        </p:txBody>
      </p:sp>
      <p:sp>
        <p:nvSpPr>
          <p:cNvPr id="3" name="Text Placeholder 2"/>
          <p:cNvSpPr>
            <a:spLocks noGrp="1"/>
          </p:cNvSpPr>
          <p:nvPr>
            <p:ph type="body" sz="quarter" idx="10"/>
          </p:nvPr>
        </p:nvSpPr>
        <p:spPr>
          <a:xfrm>
            <a:off x="389436" y="1085849"/>
            <a:ext cx="8363938" cy="1938992"/>
          </a:xfrm>
        </p:spPr>
        <p:txBody>
          <a:bodyPr/>
          <a:lstStyle/>
          <a:p>
            <a:r>
              <a:rPr lang="en-GB" dirty="0" smtClean="0"/>
              <a:t>Work in progress…</a:t>
            </a:r>
          </a:p>
          <a:p>
            <a:r>
              <a:rPr lang="en-GB" dirty="0" smtClean="0">
                <a:solidFill>
                  <a:srgbClr val="FF0000"/>
                </a:solidFill>
              </a:rPr>
              <a:t>SMP</a:t>
            </a:r>
            <a:r>
              <a:rPr lang="en-GB" dirty="0" smtClean="0"/>
              <a:t> vs FPGA vs ASIC</a:t>
            </a:r>
          </a:p>
          <a:p>
            <a:r>
              <a:rPr lang="en-GB" dirty="0" smtClean="0">
                <a:solidFill>
                  <a:srgbClr val="FF0000"/>
                </a:solidFill>
              </a:rPr>
              <a:t>Pipeline</a:t>
            </a:r>
            <a:r>
              <a:rPr lang="en-GB" dirty="0" smtClean="0"/>
              <a:t> and data parallelism</a:t>
            </a:r>
          </a:p>
          <a:p>
            <a:r>
              <a:rPr lang="en-GB" dirty="0" smtClean="0">
                <a:solidFill>
                  <a:srgbClr val="FF0000"/>
                </a:solidFill>
              </a:rPr>
              <a:t>SIMD</a:t>
            </a:r>
            <a:r>
              <a:rPr lang="en-GB" dirty="0" smtClean="0"/>
              <a:t>, coprocessors (DSP or ASIC)</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43</a:t>
            </a:fld>
            <a:endParaRPr lang="en-GB"/>
          </a:p>
        </p:txBody>
      </p:sp>
    </p:spTree>
    <p:extLst>
      <p:ext uri="{BB962C8B-B14F-4D97-AF65-F5344CB8AC3E}">
        <p14:creationId xmlns:p14="http://schemas.microsoft.com/office/powerpoint/2010/main" val="2936393628"/>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parallelism</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44</a:t>
            </a:fld>
            <a:endParaRPr lang="en-GB" dirty="0"/>
          </a:p>
        </p:txBody>
      </p:sp>
      <p:sp>
        <p:nvSpPr>
          <p:cNvPr id="9" name="TextBox 8"/>
          <p:cNvSpPr txBox="1"/>
          <p:nvPr/>
        </p:nvSpPr>
        <p:spPr>
          <a:xfrm>
            <a:off x="957941" y="902064"/>
            <a:ext cx="6865259" cy="430887"/>
          </a:xfrm>
          <a:prstGeom prst="rect">
            <a:avLst/>
          </a:prstGeom>
          <a:noFill/>
        </p:spPr>
        <p:txBody>
          <a:bodyPr wrap="square" lIns="0" tIns="0" rIns="0" bIns="0" rtlCol="0">
            <a:spAutoFit/>
          </a:bodyPr>
          <a:lstStyle/>
          <a:p>
            <a:pPr algn="ctr"/>
            <a:r>
              <a:rPr lang="en-US" sz="2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ofdm</a:t>
            </a:r>
            <a:r>
              <a:rPr lang="en-US" sz="2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2800" dirty="0" smtClean="0">
                <a:solidFill>
                  <a:srgbClr val="FF0000"/>
                </a:solidFill>
                <a:latin typeface="Consolas" panose="020B0609020204030204" pitchFamily="49" charset="0"/>
                <a:cs typeface="Consolas" panose="020B0609020204030204" pitchFamily="49" charset="0"/>
              </a:rPr>
              <a:t>|&gt;&gt;&gt;|</a:t>
            </a:r>
            <a:r>
              <a:rPr lang="en-US" sz="2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decode &gt;&gt;&gt; packetize</a:t>
            </a:r>
            <a:endParaRPr lang="en-GB" sz="2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10" name="TextBox 9"/>
          <p:cNvSpPr txBox="1"/>
          <p:nvPr/>
        </p:nvSpPr>
        <p:spPr>
          <a:xfrm>
            <a:off x="1943100" y="2073273"/>
            <a:ext cx="6068784" cy="615553"/>
          </a:xfrm>
          <a:prstGeom prst="rect">
            <a:avLst/>
          </a:prstGeom>
          <a:noFill/>
          <a:ln>
            <a:solidFill>
              <a:schemeClr val="tx1"/>
            </a:solidFill>
          </a:ln>
        </p:spPr>
        <p:txBody>
          <a:bodyPr wrap="square" lIns="0" tIns="0" rIns="0" bIns="0" rtlCol="0">
            <a:spAutoFit/>
          </a:bodyPr>
          <a:lstStyle/>
          <a:p>
            <a:r>
              <a:rPr lang="en-US" sz="20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20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ofdm</a:t>
            </a:r>
            <a:r>
              <a:rPr lang="en-US" sz="20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 write(q1) &gt;&gt;&gt; </a:t>
            </a:r>
          </a:p>
          <a:p>
            <a:r>
              <a:rPr lang="en-US" sz="2000" dirty="0" smtClean="0">
                <a:solidFill>
                  <a:schemeClr val="accent3"/>
                </a:solidFill>
                <a:latin typeface="Consolas" panose="020B0609020204030204" pitchFamily="49" charset="0"/>
                <a:cs typeface="Consolas" panose="020B0609020204030204" pitchFamily="49" charset="0"/>
              </a:rPr>
              <a:t>	read(q1) &gt;&gt;&gt; decode &gt;&gt;&gt; packetize</a:t>
            </a:r>
            <a:endParaRPr lang="en-US" sz="20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grpSp>
        <p:nvGrpSpPr>
          <p:cNvPr id="28" name="Group 27"/>
          <p:cNvGrpSpPr/>
          <p:nvPr/>
        </p:nvGrpSpPr>
        <p:grpSpPr>
          <a:xfrm>
            <a:off x="609600" y="2688826"/>
            <a:ext cx="8201829" cy="1939697"/>
            <a:chOff x="609600" y="2688826"/>
            <a:chExt cx="8201829" cy="1939697"/>
          </a:xfrm>
        </p:grpSpPr>
        <p:cxnSp>
          <p:nvCxnSpPr>
            <p:cNvPr id="12" name="Straight Arrow Connector 11"/>
            <p:cNvCxnSpPr>
              <a:stCxn id="10" idx="2"/>
              <a:endCxn id="15" idx="0"/>
            </p:cNvCxnSpPr>
            <p:nvPr/>
          </p:nvCxnSpPr>
          <p:spPr>
            <a:xfrm flipH="1">
              <a:off x="2300514" y="2688826"/>
              <a:ext cx="2676978" cy="1031428"/>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2"/>
              <a:endCxn id="17" idx="0"/>
            </p:cNvCxnSpPr>
            <p:nvPr/>
          </p:nvCxnSpPr>
          <p:spPr>
            <a:xfrm>
              <a:off x="4977492" y="2688826"/>
              <a:ext cx="1670679" cy="1055631"/>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69257" y="3720254"/>
              <a:ext cx="3062514" cy="276999"/>
            </a:xfrm>
            <a:prstGeom prst="rect">
              <a:avLst/>
            </a:prstGeom>
            <a:noFill/>
          </p:spPr>
          <p:txBody>
            <a:bodyPr wrap="square" lIns="0" tIns="0" rIns="0" bIns="0" rtlCol="0">
              <a:spAutoFit/>
            </a:bodyPr>
            <a:lstStyle/>
            <a:p>
              <a:r>
                <a:rPr lang="en-US"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ofdm</a:t>
              </a:r>
              <a:r>
                <a:rPr lang="en-US"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 write(q1)</a:t>
              </a:r>
              <a:endPar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16" name="TextBox 15"/>
            <p:cNvSpPr txBox="1"/>
            <p:nvPr/>
          </p:nvSpPr>
          <p:spPr>
            <a:xfrm>
              <a:off x="609600" y="4197636"/>
              <a:ext cx="3875312" cy="430887"/>
            </a:xfrm>
            <a:prstGeom prst="rect">
              <a:avLst/>
            </a:prstGeom>
            <a:noFill/>
          </p:spPr>
          <p:txBody>
            <a:bodyPr wrap="square" lIns="0" tIns="0" rIns="0" bIns="0" rtlCol="0">
              <a:spAutoFit/>
            </a:bodyPr>
            <a:lstStyle/>
            <a:p>
              <a:r>
                <a:rPr lang="en-US" sz="2800" dirty="0" smtClean="0">
                  <a:solidFill>
                    <a:schemeClr val="accent2">
                      <a:lumMod val="75000"/>
                    </a:schemeClr>
                  </a:solidFill>
                </a:rPr>
                <a:t>Thread 1, pin to Core 1</a:t>
              </a:r>
              <a:endParaRPr lang="en-GB" sz="2800" dirty="0" err="1" smtClean="0">
                <a:solidFill>
                  <a:schemeClr val="accent2">
                    <a:lumMod val="75000"/>
                  </a:schemeClr>
                </a:solidFill>
              </a:endParaRPr>
            </a:p>
          </p:txBody>
        </p:sp>
        <p:sp>
          <p:nvSpPr>
            <p:cNvPr id="17" name="TextBox 16"/>
            <p:cNvSpPr txBox="1"/>
            <p:nvPr/>
          </p:nvSpPr>
          <p:spPr>
            <a:xfrm>
              <a:off x="4484913" y="3744457"/>
              <a:ext cx="4326516" cy="276999"/>
            </a:xfrm>
            <a:prstGeom prst="rect">
              <a:avLst/>
            </a:prstGeom>
            <a:noFill/>
          </p:spPr>
          <p:txBody>
            <a:bodyPr wrap="square" lIns="0" tIns="0" rIns="0" bIns="0" rtlCol="0">
              <a:spAutoFit/>
            </a:bodyPr>
            <a:lstStyle/>
            <a:p>
              <a:pPr algn="ctr"/>
              <a:r>
                <a:rPr lang="en-US" sz="18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r</a:t>
              </a:r>
              <a:r>
                <a:rPr lang="en-US"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ead(q1) &gt;&gt;&gt; decode &gt;&gt;&gt; packetize</a:t>
              </a:r>
              <a:endParaRPr lang="en-GB" sz="18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18" name="TextBox 17"/>
            <p:cNvSpPr txBox="1"/>
            <p:nvPr/>
          </p:nvSpPr>
          <p:spPr>
            <a:xfrm>
              <a:off x="4936117" y="4197636"/>
              <a:ext cx="3875312" cy="430887"/>
            </a:xfrm>
            <a:prstGeom prst="rect">
              <a:avLst/>
            </a:prstGeom>
            <a:noFill/>
          </p:spPr>
          <p:txBody>
            <a:bodyPr wrap="square" lIns="0" tIns="0" rIns="0" bIns="0" rtlCol="0">
              <a:spAutoFit/>
            </a:bodyPr>
            <a:lstStyle/>
            <a:p>
              <a:r>
                <a:rPr lang="en-US" sz="2800" dirty="0" smtClean="0">
                  <a:solidFill>
                    <a:schemeClr val="accent2">
                      <a:lumMod val="75000"/>
                    </a:schemeClr>
                  </a:solidFill>
                </a:rPr>
                <a:t>Thread 2, pin to Core 2</a:t>
              </a:r>
              <a:endParaRPr lang="en-GB" sz="2800" dirty="0" err="1" smtClean="0">
                <a:solidFill>
                  <a:schemeClr val="accent2">
                    <a:lumMod val="75000"/>
                  </a:schemeClr>
                </a:solidFill>
              </a:endParaRPr>
            </a:p>
          </p:txBody>
        </p:sp>
      </p:grpSp>
      <p:sp>
        <p:nvSpPr>
          <p:cNvPr id="23" name="Down Arrow 22"/>
          <p:cNvSpPr/>
          <p:nvPr/>
        </p:nvSpPr>
        <p:spPr bwMode="auto">
          <a:xfrm>
            <a:off x="4354286" y="1332951"/>
            <a:ext cx="130626" cy="675269"/>
          </a:xfrm>
          <a:prstGeom prst="downArrow">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6" name="Cloud Callout 25"/>
          <p:cNvSpPr/>
          <p:nvPr/>
        </p:nvSpPr>
        <p:spPr bwMode="auto">
          <a:xfrm>
            <a:off x="1369233" y="1509131"/>
            <a:ext cx="1030512" cy="912130"/>
          </a:xfrm>
          <a:prstGeom prst="cloudCallout">
            <a:avLst>
              <a:gd name="adj1" fmla="val 66668"/>
              <a:gd name="adj2" fmla="val 53747"/>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Sync queue</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0419646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3" grpId="0" animBg="1"/>
      <p:bldP spid="2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Is this fast?</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45</a:t>
            </a:fld>
            <a:endParaRPr lang="en-GB" dirty="0"/>
          </a:p>
        </p:txBody>
      </p:sp>
      <p:sp>
        <p:nvSpPr>
          <p:cNvPr id="8" name="TextBox 7"/>
          <p:cNvSpPr txBox="1"/>
          <p:nvPr/>
        </p:nvSpPr>
        <p:spPr>
          <a:xfrm>
            <a:off x="389436" y="1126668"/>
            <a:ext cx="5238576"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 </a:t>
            </a:r>
            <a:r>
              <a:rPr lang="en-US" sz="2800" dirty="0" err="1" smtClean="0">
                <a:gradFill>
                  <a:gsLst>
                    <a:gs pos="2917">
                      <a:schemeClr val="tx1"/>
                    </a:gs>
                    <a:gs pos="30000">
                      <a:schemeClr val="tx1"/>
                    </a:gs>
                  </a:gsLst>
                  <a:lin ang="5400000" scaled="0"/>
                </a:gradFill>
              </a:rPr>
              <a:t>WiFi</a:t>
            </a:r>
            <a:r>
              <a:rPr lang="en-US" sz="2800" dirty="0" smtClean="0">
                <a:gradFill>
                  <a:gsLst>
                    <a:gs pos="2917">
                      <a:schemeClr val="tx1"/>
                    </a:gs>
                    <a:gs pos="30000">
                      <a:schemeClr val="tx1"/>
                    </a:gs>
                  </a:gsLst>
                  <a:lin ang="5400000" scaled="0"/>
                </a:gradFill>
              </a:rPr>
              <a:t> RX and TX measurements</a:t>
            </a:r>
            <a:endParaRPr lang="en-GB" sz="2800" dirty="0" err="1" smtClean="0">
              <a:gradFill>
                <a:gsLst>
                  <a:gs pos="2917">
                    <a:schemeClr val="tx1"/>
                  </a:gs>
                  <a:gs pos="30000">
                    <a:schemeClr val="tx1"/>
                  </a:gs>
                </a:gsLst>
                <a:lin ang="5400000" scaled="0"/>
              </a:gradFill>
            </a:endParaRPr>
          </a:p>
        </p:txBody>
      </p:sp>
      <p:pic>
        <p:nvPicPr>
          <p:cNvPr id="3" name="Picture 2"/>
          <p:cNvPicPr>
            <a:picLocks noChangeAspect="1"/>
          </p:cNvPicPr>
          <p:nvPr/>
        </p:nvPicPr>
        <p:blipFill>
          <a:blip r:embed="rId2"/>
          <a:stretch>
            <a:fillRect/>
          </a:stretch>
        </p:blipFill>
        <p:spPr>
          <a:xfrm>
            <a:off x="282433" y="1855450"/>
            <a:ext cx="4165064" cy="2303552"/>
          </a:xfrm>
          <a:prstGeom prst="rect">
            <a:avLst/>
          </a:prstGeom>
        </p:spPr>
      </p:pic>
      <p:pic>
        <p:nvPicPr>
          <p:cNvPr id="7" name="Picture 6"/>
          <p:cNvPicPr>
            <a:picLocks noChangeAspect="1"/>
          </p:cNvPicPr>
          <p:nvPr/>
        </p:nvPicPr>
        <p:blipFill>
          <a:blip r:embed="rId3"/>
          <a:stretch>
            <a:fillRect/>
          </a:stretch>
        </p:blipFill>
        <p:spPr>
          <a:xfrm>
            <a:off x="4685315" y="1945533"/>
            <a:ext cx="4165063" cy="2213469"/>
          </a:xfrm>
          <a:prstGeom prst="rect">
            <a:avLst/>
          </a:prstGeom>
        </p:spPr>
      </p:pic>
    </p:spTree>
    <p:extLst>
      <p:ext uri="{BB962C8B-B14F-4D97-AF65-F5344CB8AC3E}">
        <p14:creationId xmlns:p14="http://schemas.microsoft.com/office/powerpoint/2010/main" val="2371734877"/>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Real-time PHY implementations</a:t>
            </a:r>
            <a:endParaRPr lang="en-GB" dirty="0"/>
          </a:p>
        </p:txBody>
      </p:sp>
      <p:sp>
        <p:nvSpPr>
          <p:cNvPr id="3" name="Text Placeholder 2"/>
          <p:cNvSpPr>
            <a:spLocks noGrp="1"/>
          </p:cNvSpPr>
          <p:nvPr>
            <p:ph type="body" sz="quarter" idx="10"/>
          </p:nvPr>
        </p:nvSpPr>
        <p:spPr>
          <a:xfrm>
            <a:off x="389436" y="1085849"/>
            <a:ext cx="8363938" cy="2677656"/>
          </a:xfrm>
        </p:spPr>
        <p:txBody>
          <a:bodyPr/>
          <a:lstStyle/>
          <a:p>
            <a:r>
              <a:rPr lang="en-GB" sz="3200" dirty="0" err="1" smtClean="0">
                <a:gradFill>
                  <a:gsLst>
                    <a:gs pos="2917">
                      <a:schemeClr val="tx1"/>
                    </a:gs>
                    <a:gs pos="30000">
                      <a:schemeClr val="tx1"/>
                    </a:gs>
                  </a:gsLst>
                  <a:lin ang="5400000" scaled="0"/>
                </a:gradFill>
              </a:rPr>
              <a:t>WiFi</a:t>
            </a:r>
            <a:r>
              <a:rPr lang="en-GB" sz="3200" dirty="0" smtClean="0">
                <a:gradFill>
                  <a:gsLst>
                    <a:gs pos="2917">
                      <a:schemeClr val="tx1"/>
                    </a:gs>
                    <a:gs pos="30000">
                      <a:schemeClr val="tx1"/>
                    </a:gs>
                  </a:gsLst>
                  <a:lin ang="5400000" scaled="0"/>
                </a:gradFill>
              </a:rPr>
              <a:t> code</a:t>
            </a:r>
          </a:p>
          <a:p>
            <a:pPr lvl="1"/>
            <a:r>
              <a:rPr lang="en-GB" sz="2000" dirty="0" smtClean="0">
                <a:gradFill>
                  <a:gsLst>
                    <a:gs pos="2917">
                      <a:schemeClr val="tx1"/>
                    </a:gs>
                    <a:gs pos="30000">
                      <a:schemeClr val="tx1"/>
                    </a:gs>
                  </a:gsLst>
                  <a:lin ang="5400000" scaled="0"/>
                </a:gradFill>
              </a:rPr>
              <a:t>publicly available at </a:t>
            </a:r>
            <a:r>
              <a:rPr lang="en-GB" sz="2000" dirty="0" err="1" smtClean="0">
                <a:gradFill>
                  <a:gsLst>
                    <a:gs pos="2917">
                      <a:schemeClr val="tx1"/>
                    </a:gs>
                    <a:gs pos="30000">
                      <a:schemeClr val="tx1"/>
                    </a:gs>
                  </a:gsLst>
                  <a:lin ang="5400000" scaled="0"/>
                </a:gradFill>
              </a:rPr>
              <a:t>GitHub</a:t>
            </a:r>
            <a:endParaRPr lang="en-GB" sz="2000" dirty="0" smtClean="0">
              <a:gradFill>
                <a:gsLst>
                  <a:gs pos="2917">
                    <a:schemeClr val="tx1"/>
                  </a:gs>
                  <a:gs pos="30000">
                    <a:schemeClr val="tx1"/>
                  </a:gs>
                </a:gsLst>
                <a:lin ang="5400000" scaled="0"/>
              </a:gradFill>
            </a:endParaRPr>
          </a:p>
          <a:p>
            <a:pPr lvl="1"/>
            <a:r>
              <a:rPr lang="en-GB" sz="2000" dirty="0">
                <a:gradFill>
                  <a:gsLst>
                    <a:gs pos="2917">
                      <a:schemeClr val="tx1"/>
                    </a:gs>
                    <a:gs pos="30000">
                      <a:schemeClr val="tx1"/>
                    </a:gs>
                  </a:gsLst>
                  <a:lin ang="5400000" scaled="0"/>
                </a:gradFill>
              </a:rPr>
              <a:t>BPSK, QPSK </a:t>
            </a:r>
            <a:r>
              <a:rPr lang="en-GB" sz="2000" dirty="0" smtClean="0">
                <a:gradFill>
                  <a:gsLst>
                    <a:gs pos="2917">
                      <a:schemeClr val="tx1"/>
                    </a:gs>
                    <a:gs pos="30000">
                      <a:schemeClr val="tx1"/>
                    </a:gs>
                  </a:gsLst>
                  <a:lin ang="5400000" scaled="0"/>
                </a:gradFill>
              </a:rPr>
              <a:t>rates</a:t>
            </a:r>
          </a:p>
          <a:p>
            <a:pPr lvl="1"/>
            <a:r>
              <a:rPr lang="en-GB" sz="2000" dirty="0">
                <a:gradFill>
                  <a:gsLst>
                    <a:gs pos="2917">
                      <a:schemeClr val="tx1"/>
                    </a:gs>
                    <a:gs pos="30000">
                      <a:schemeClr val="tx1"/>
                    </a:gs>
                  </a:gsLst>
                  <a:lin ang="5400000" scaled="0"/>
                </a:gradFill>
              </a:rPr>
              <a:t>&lt;5% packet error </a:t>
            </a:r>
            <a:r>
              <a:rPr lang="en-GB" sz="2000" dirty="0" smtClean="0">
                <a:gradFill>
                  <a:gsLst>
                    <a:gs pos="2917">
                      <a:schemeClr val="tx1"/>
                    </a:gs>
                    <a:gs pos="30000">
                      <a:schemeClr val="tx1"/>
                    </a:gs>
                  </a:gsLst>
                  <a:lin ang="5400000" scaled="0"/>
                </a:gradFill>
              </a:rPr>
              <a:t>rates</a:t>
            </a:r>
          </a:p>
          <a:p>
            <a:r>
              <a:rPr lang="en-GB" sz="3200" dirty="0" smtClean="0">
                <a:gradFill>
                  <a:gsLst>
                    <a:gs pos="2917">
                      <a:schemeClr val="tx1"/>
                    </a:gs>
                    <a:gs pos="30000">
                      <a:schemeClr val="tx1"/>
                    </a:gs>
                  </a:gsLst>
                  <a:lin ang="5400000" scaled="0"/>
                </a:gradFill>
              </a:rPr>
              <a:t>(Parts of) LTE code </a:t>
            </a:r>
          </a:p>
          <a:p>
            <a:pPr lvl="1"/>
            <a:r>
              <a:rPr lang="en-GB" sz="2000" dirty="0" smtClean="0">
                <a:gradFill>
                  <a:gsLst>
                    <a:gs pos="2917">
                      <a:schemeClr val="tx1"/>
                    </a:gs>
                    <a:gs pos="30000">
                      <a:schemeClr val="tx1"/>
                    </a:gs>
                  </a:gsLst>
                  <a:lin ang="5400000" scaled="0"/>
                </a:gradFill>
              </a:rPr>
              <a:t>Cell search and simplified data communication</a:t>
            </a:r>
          </a:p>
          <a:p>
            <a:pPr lvl="1"/>
            <a:r>
              <a:rPr lang="en-GB" sz="2000" dirty="0" smtClean="0">
                <a:gradFill>
                  <a:gsLst>
                    <a:gs pos="2917">
                      <a:schemeClr val="tx1"/>
                    </a:gs>
                    <a:gs pos="30000">
                      <a:schemeClr val="tx1"/>
                    </a:gs>
                  </a:gsLst>
                  <a:lin ang="5400000" scaled="0"/>
                </a:gradFill>
              </a:rPr>
              <a:t>&lt;5% packet error rates</a:t>
            </a:r>
          </a:p>
        </p:txBody>
      </p:sp>
      <p:sp>
        <p:nvSpPr>
          <p:cNvPr id="4" name="Slide Number Placeholder 3"/>
          <p:cNvSpPr>
            <a:spLocks noGrp="1"/>
          </p:cNvSpPr>
          <p:nvPr>
            <p:ph type="sldNum" sz="quarter" idx="13"/>
          </p:nvPr>
        </p:nvSpPr>
        <p:spPr/>
        <p:txBody>
          <a:bodyPr/>
          <a:lstStyle/>
          <a:p>
            <a:fld id="{66F9B19E-23E9-4120-A06C-57F6EDB783B3}" type="slidenum">
              <a:rPr lang="en-GB" smtClean="0"/>
              <a:pPr/>
              <a:t>46</a:t>
            </a:fld>
            <a:endParaRPr lang="en-GB"/>
          </a:p>
        </p:txBody>
      </p:sp>
      <p:pic>
        <p:nvPicPr>
          <p:cNvPr id="5" name="Picture 4"/>
          <p:cNvPicPr>
            <a:picLocks noChangeAspect="1"/>
          </p:cNvPicPr>
          <p:nvPr/>
        </p:nvPicPr>
        <p:blipFill>
          <a:blip r:embed="rId2"/>
          <a:stretch>
            <a:fillRect/>
          </a:stretch>
        </p:blipFill>
        <p:spPr>
          <a:xfrm>
            <a:off x="6630560" y="1779972"/>
            <a:ext cx="2057143" cy="1923810"/>
          </a:xfrm>
          <a:prstGeom prst="rect">
            <a:avLst/>
          </a:prstGeom>
        </p:spPr>
      </p:pic>
    </p:spTree>
    <p:extLst>
      <p:ext uri="{BB962C8B-B14F-4D97-AF65-F5344CB8AC3E}">
        <p14:creationId xmlns:p14="http://schemas.microsoft.com/office/powerpoint/2010/main" val="2432844064"/>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Status</a:t>
            </a:r>
            <a:endParaRPr lang="en-GB" dirty="0"/>
          </a:p>
        </p:txBody>
      </p:sp>
      <p:sp>
        <p:nvSpPr>
          <p:cNvPr id="3" name="Text Placeholder 2"/>
          <p:cNvSpPr>
            <a:spLocks noGrp="1"/>
          </p:cNvSpPr>
          <p:nvPr>
            <p:ph type="body" sz="quarter" idx="10"/>
          </p:nvPr>
        </p:nvSpPr>
        <p:spPr>
          <a:xfrm>
            <a:off x="389436" y="1085849"/>
            <a:ext cx="8363938" cy="3277820"/>
          </a:xfrm>
        </p:spPr>
        <p:txBody>
          <a:bodyPr/>
          <a:lstStyle/>
          <a:p>
            <a:r>
              <a:rPr lang="en-GB" dirty="0" smtClean="0"/>
              <a:t>Released to </a:t>
            </a:r>
            <a:r>
              <a:rPr lang="en-GB" dirty="0" err="1" smtClean="0"/>
              <a:t>GitHub</a:t>
            </a:r>
            <a:r>
              <a:rPr lang="en-GB" dirty="0" smtClean="0"/>
              <a:t> under Apache 2.0</a:t>
            </a:r>
            <a:br>
              <a:rPr lang="en-GB" dirty="0" smtClean="0"/>
            </a:br>
            <a:r>
              <a:rPr lang="en-GB" dirty="0" smtClean="0"/>
              <a:t/>
            </a:r>
            <a:br>
              <a:rPr lang="en-GB" dirty="0" smtClean="0"/>
            </a:br>
            <a:endParaRPr lang="en-GB" dirty="0" smtClean="0"/>
          </a:p>
          <a:p>
            <a:r>
              <a:rPr lang="en-GB" dirty="0" err="1" smtClean="0"/>
              <a:t>WiFi</a:t>
            </a:r>
            <a:r>
              <a:rPr lang="en-GB" dirty="0" smtClean="0"/>
              <a:t> implementation included in release</a:t>
            </a:r>
          </a:p>
          <a:p>
            <a:r>
              <a:rPr lang="en-GB" dirty="0" smtClean="0"/>
              <a:t>Currently supports SORA platform</a:t>
            </a:r>
          </a:p>
          <a:p>
            <a:r>
              <a:rPr lang="en-GB" dirty="0" smtClean="0"/>
              <a:t>Essential dependency on CPU/SIMD</a:t>
            </a:r>
          </a:p>
          <a:p>
            <a:r>
              <a:rPr lang="en-GB" dirty="0" smtClean="0"/>
              <a:t>Looking into porting to other CPU-based SDRs</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47</a:t>
            </a:fld>
            <a:endParaRPr lang="en-GB"/>
          </a:p>
        </p:txBody>
      </p:sp>
      <p:sp>
        <p:nvSpPr>
          <p:cNvPr id="5" name="TextBox 4"/>
          <p:cNvSpPr txBox="1"/>
          <p:nvPr/>
        </p:nvSpPr>
        <p:spPr>
          <a:xfrm>
            <a:off x="2004195" y="1640343"/>
            <a:ext cx="5134419" cy="430887"/>
          </a:xfrm>
          <a:prstGeom prst="rect">
            <a:avLst/>
          </a:prstGeom>
          <a:noFill/>
        </p:spPr>
        <p:txBody>
          <a:bodyPr wrap="none" lIns="0" tIns="0" rIns="0" bIns="0" rtlCol="0">
            <a:spAutoFit/>
          </a:bodyPr>
          <a:lstStyle/>
          <a:p>
            <a:r>
              <a:rPr lang="en-GB" sz="2800" dirty="0">
                <a:hlinkClick r:id="rId2"/>
              </a:rPr>
              <a:t>https://</a:t>
            </a:r>
            <a:r>
              <a:rPr lang="en-GB" sz="2800" dirty="0" smtClean="0">
                <a:hlinkClick r:id="rId2"/>
              </a:rPr>
              <a:t>github.com/dimitriv/Ziria</a:t>
            </a:r>
            <a:endParaRPr lang="en-GB" sz="2800" dirty="0"/>
          </a:p>
        </p:txBody>
      </p:sp>
    </p:spTree>
    <p:extLst>
      <p:ext uri="{BB962C8B-B14F-4D97-AF65-F5344CB8AC3E}">
        <p14:creationId xmlns:p14="http://schemas.microsoft.com/office/powerpoint/2010/main" val="2334532905"/>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Text Placeholder 2"/>
          <p:cNvSpPr>
            <a:spLocks noGrp="1"/>
          </p:cNvSpPr>
          <p:nvPr>
            <p:ph type="body" sz="quarter" idx="10"/>
          </p:nvPr>
        </p:nvSpPr>
        <p:spPr>
          <a:xfrm>
            <a:off x="389436" y="1085849"/>
            <a:ext cx="8363938" cy="2963888"/>
          </a:xfrm>
        </p:spPr>
        <p:txBody>
          <a:bodyPr/>
          <a:lstStyle/>
          <a:p>
            <a:r>
              <a:rPr lang="en-GB" dirty="0" smtClean="0"/>
              <a:t>More wireless innovations will happen at intersections of PHY and MAC levels</a:t>
            </a:r>
          </a:p>
          <a:p>
            <a:r>
              <a:rPr lang="en-GB" dirty="0" smtClean="0"/>
              <a:t>We need prototypes and test-beds to evaluate ideas</a:t>
            </a:r>
          </a:p>
          <a:p>
            <a:r>
              <a:rPr lang="en-GB" dirty="0" smtClean="0"/>
              <a:t>PHY programming in its infancy</a:t>
            </a:r>
          </a:p>
          <a:p>
            <a:pPr lvl="1"/>
            <a:r>
              <a:rPr lang="en-GB" dirty="0" smtClean="0"/>
              <a:t>Difficult, limited portability and scalability</a:t>
            </a:r>
          </a:p>
          <a:p>
            <a:pPr lvl="1"/>
            <a:r>
              <a:rPr lang="en-GB" dirty="0" smtClean="0"/>
              <a:t>Steep learning curve, difficult to compare and extend previous works</a:t>
            </a:r>
          </a:p>
          <a:p>
            <a:r>
              <a:rPr lang="en-GB" dirty="0" smtClean="0"/>
              <a:t>Wireless programming is easy and fun – </a:t>
            </a:r>
            <a:r>
              <a:rPr lang="en-GB" b="1" dirty="0" smtClean="0">
                <a:solidFill>
                  <a:srgbClr val="FF0000"/>
                </a:solidFill>
              </a:rPr>
              <a:t>go for it!</a:t>
            </a:r>
          </a:p>
        </p:txBody>
      </p:sp>
      <p:sp>
        <p:nvSpPr>
          <p:cNvPr id="4" name="Slide Number Placeholder 3"/>
          <p:cNvSpPr>
            <a:spLocks noGrp="1"/>
          </p:cNvSpPr>
          <p:nvPr>
            <p:ph type="sldNum" sz="quarter" idx="13"/>
          </p:nvPr>
        </p:nvSpPr>
        <p:spPr/>
        <p:txBody>
          <a:bodyPr/>
          <a:lstStyle/>
          <a:p>
            <a:fld id="{66F9B19E-23E9-4120-A06C-57F6EDB783B3}" type="slidenum">
              <a:rPr lang="en-GB" smtClean="0"/>
              <a:pPr/>
              <a:t>48</a:t>
            </a:fld>
            <a:endParaRPr lang="en-GB"/>
          </a:p>
        </p:txBody>
      </p:sp>
      <p:sp>
        <p:nvSpPr>
          <p:cNvPr id="5" name="TextBox 4"/>
          <p:cNvSpPr txBox="1"/>
          <p:nvPr/>
        </p:nvSpPr>
        <p:spPr>
          <a:xfrm>
            <a:off x="1534822" y="4308488"/>
            <a:ext cx="6073165" cy="453183"/>
          </a:xfrm>
          <a:prstGeom prst="rect">
            <a:avLst/>
          </a:prstGeom>
          <a:solidFill>
            <a:srgbClr val="FFFF00"/>
          </a:solidFill>
        </p:spPr>
        <p:txBody>
          <a:bodyPr wrap="square" lIns="72000" tIns="72000" rIns="72000" bIns="72000" rtlCol="0">
            <a:spAutoFit/>
          </a:bodyPr>
          <a:lstStyle/>
          <a:p>
            <a:pPr algn="ctr"/>
            <a:r>
              <a:rPr lang="en-GB" sz="2000" dirty="0">
                <a:solidFill>
                  <a:schemeClr val="tx2">
                    <a:lumMod val="90000"/>
                    <a:lumOff val="10000"/>
                  </a:schemeClr>
                </a:solidFill>
              </a:rPr>
              <a:t>http://research.microsoft.com/en-us/projects/ziria/</a:t>
            </a:r>
            <a:endParaRPr lang="en-GB" sz="2000" dirty="0" smtClean="0">
              <a:solidFill>
                <a:schemeClr val="tx2">
                  <a:lumMod val="90000"/>
                  <a:lumOff val="10000"/>
                </a:schemeClr>
              </a:solidFill>
            </a:endParaRPr>
          </a:p>
        </p:txBody>
      </p:sp>
    </p:spTree>
    <p:extLst>
      <p:ext uri="{BB962C8B-B14F-4D97-AF65-F5344CB8AC3E}">
        <p14:creationId xmlns:p14="http://schemas.microsoft.com/office/powerpoint/2010/main" val="29440502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34212" y="1982127"/>
            <a:ext cx="7225729" cy="747897"/>
          </a:xfrm>
        </p:spPr>
        <p:txBody>
          <a:bodyPr/>
          <a:lstStyle/>
          <a:p>
            <a:pPr algn="ctr"/>
            <a:r>
              <a:rPr lang="en-GB" dirty="0" smtClean="0"/>
              <a:t>Thank you!</a:t>
            </a:r>
            <a:endParaRPr lang="en-GB" dirty="0"/>
          </a:p>
        </p:txBody>
      </p:sp>
      <p:sp>
        <p:nvSpPr>
          <p:cNvPr id="8" name="Text Placeholder 7"/>
          <p:cNvSpPr>
            <a:spLocks noGrp="1"/>
          </p:cNvSpPr>
          <p:nvPr>
            <p:ph type="body" sz="quarter" idx="12"/>
          </p:nvPr>
        </p:nvSpPr>
        <p:spPr>
          <a:xfrm>
            <a:off x="734212" y="3650275"/>
            <a:ext cx="7245144" cy="1077367"/>
          </a:xfrm>
        </p:spPr>
        <p:txBody>
          <a:bodyPr/>
          <a:lstStyle/>
          <a:p>
            <a:r>
              <a:rPr lang="en-GB" dirty="0">
                <a:hlinkClick r:id="rId2"/>
              </a:rPr>
              <a:t>http://research.microsoft.com/en-us/projects/ziria</a:t>
            </a:r>
            <a:r>
              <a:rPr lang="en-GB" dirty="0" smtClean="0">
                <a:hlinkClick r:id="rId2"/>
              </a:rPr>
              <a:t>/</a:t>
            </a:r>
            <a:endParaRPr lang="en-GB" dirty="0" smtClean="0"/>
          </a:p>
          <a:p>
            <a:r>
              <a:rPr lang="en-GB" dirty="0">
                <a:hlinkClick r:id="rId3"/>
              </a:rPr>
              <a:t>https://</a:t>
            </a:r>
            <a:r>
              <a:rPr lang="en-GB" dirty="0" smtClean="0">
                <a:hlinkClick r:id="rId3"/>
              </a:rPr>
              <a:t>github.com/dimitriv/Ziria</a:t>
            </a:r>
            <a:endParaRPr lang="en-GB" dirty="0" smtClean="0"/>
          </a:p>
          <a:p>
            <a:endParaRPr lang="en-GB" dirty="0"/>
          </a:p>
        </p:txBody>
      </p:sp>
      <p:sp>
        <p:nvSpPr>
          <p:cNvPr id="4" name="Slide Number Placeholder 3"/>
          <p:cNvSpPr>
            <a:spLocks noGrp="1"/>
          </p:cNvSpPr>
          <p:nvPr>
            <p:ph type="sldNum" sz="quarter" idx="15"/>
          </p:nvPr>
        </p:nvSpPr>
        <p:spPr/>
        <p:txBody>
          <a:bodyPr/>
          <a:lstStyle/>
          <a:p>
            <a:fld id="{66F9B19E-23E9-4120-A06C-57F6EDB783B3}" type="slidenum">
              <a:rPr lang="en-GB" smtClean="0"/>
              <a:pPr/>
              <a:t>49</a:t>
            </a:fld>
            <a:endParaRPr lang="en-GB"/>
          </a:p>
        </p:txBody>
      </p:sp>
    </p:spTree>
    <p:extLst>
      <p:ext uri="{BB962C8B-B14F-4D97-AF65-F5344CB8AC3E}">
        <p14:creationId xmlns:p14="http://schemas.microsoft.com/office/powerpoint/2010/main" val="22319431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a:t>I</a:t>
            </a:r>
            <a:r>
              <a:rPr lang="en-US" dirty="0" smtClean="0"/>
              <a:t>ssues for </a:t>
            </a:r>
            <a:r>
              <a:rPr lang="en-US" dirty="0"/>
              <a:t>w</a:t>
            </a:r>
            <a:r>
              <a:rPr lang="en-US" dirty="0" smtClean="0"/>
              <a:t>ireless researchers</a:t>
            </a:r>
            <a:endParaRPr lang="en-GB" dirty="0"/>
          </a:p>
        </p:txBody>
      </p:sp>
      <p:sp>
        <p:nvSpPr>
          <p:cNvPr id="3" name="Text Placeholder 2"/>
          <p:cNvSpPr>
            <a:spLocks noGrp="1"/>
          </p:cNvSpPr>
          <p:nvPr>
            <p:ph type="body" sz="quarter" idx="10"/>
          </p:nvPr>
        </p:nvSpPr>
        <p:spPr>
          <a:xfrm>
            <a:off x="389435" y="1213558"/>
            <a:ext cx="8363938" cy="2954655"/>
          </a:xfrm>
        </p:spPr>
        <p:txBody>
          <a:bodyPr/>
          <a:lstStyle/>
          <a:p>
            <a:r>
              <a:rPr lang="en-US" dirty="0" smtClean="0"/>
              <a:t>CPU platforms (e.g. SORA)</a:t>
            </a:r>
          </a:p>
          <a:p>
            <a:pPr lvl="1"/>
            <a:r>
              <a:rPr lang="en-US" dirty="0" smtClean="0"/>
              <a:t>Manual </a:t>
            </a:r>
            <a:r>
              <a:rPr lang="en-US" dirty="0" err="1" smtClean="0"/>
              <a:t>vectorization</a:t>
            </a:r>
            <a:r>
              <a:rPr lang="en-US" dirty="0" smtClean="0"/>
              <a:t>, CPU placement</a:t>
            </a:r>
          </a:p>
          <a:p>
            <a:pPr lvl="1"/>
            <a:r>
              <a:rPr lang="en-US" dirty="0"/>
              <a:t>C</a:t>
            </a:r>
            <a:r>
              <a:rPr lang="en-US" dirty="0" smtClean="0"/>
              <a:t>ache / data sizing optimizations</a:t>
            </a:r>
          </a:p>
          <a:p>
            <a:r>
              <a:rPr lang="en-US" dirty="0" smtClean="0"/>
              <a:t>FPGA platforms (e.g. WARP)</a:t>
            </a:r>
          </a:p>
          <a:p>
            <a:pPr lvl="1"/>
            <a:r>
              <a:rPr lang="en-US" dirty="0" smtClean="0"/>
              <a:t>Latency-sensitive design, difficult for new students/researchers to break into</a:t>
            </a:r>
          </a:p>
          <a:p>
            <a:r>
              <a:rPr lang="en-US" dirty="0" smtClean="0"/>
              <a:t>Portability/readability</a:t>
            </a:r>
          </a:p>
          <a:p>
            <a:pPr lvl="1"/>
            <a:r>
              <a:rPr lang="en-US" dirty="0" smtClean="0"/>
              <a:t>Manually highly optimized code is difficult to read and maintain</a:t>
            </a:r>
          </a:p>
          <a:p>
            <a:pPr lvl="1"/>
            <a:r>
              <a:rPr lang="en-US" dirty="0" smtClean="0"/>
              <a:t>Also: practically impossible to target another platform </a:t>
            </a:r>
          </a:p>
        </p:txBody>
      </p:sp>
      <p:sp>
        <p:nvSpPr>
          <p:cNvPr id="4" name="Slide Number Placeholder 3"/>
          <p:cNvSpPr>
            <a:spLocks noGrp="1"/>
          </p:cNvSpPr>
          <p:nvPr>
            <p:ph type="sldNum" sz="quarter" idx="13"/>
          </p:nvPr>
        </p:nvSpPr>
        <p:spPr/>
        <p:txBody>
          <a:bodyPr/>
          <a:lstStyle/>
          <a:p>
            <a:fld id="{460E0C55-3319-4B31-9C74-CC15EF4AFB06}" type="slidenum">
              <a:rPr lang="en-GB" smtClean="0"/>
              <a:t>5</a:t>
            </a:fld>
            <a:endParaRPr lang="en-GB" dirty="0"/>
          </a:p>
        </p:txBody>
      </p:sp>
      <p:sp>
        <p:nvSpPr>
          <p:cNvPr id="5" name="Rectangle 4"/>
          <p:cNvSpPr/>
          <p:nvPr/>
        </p:nvSpPr>
        <p:spPr bwMode="auto">
          <a:xfrm>
            <a:off x="4963886" y="1214437"/>
            <a:ext cx="3789487" cy="1305230"/>
          </a:xfrm>
          <a:prstGeom prst="rect">
            <a:avLst/>
          </a:prstGeom>
          <a:solidFill>
            <a:schemeClr val="accent2">
              <a:lumMod val="40000"/>
              <a:lumOff val="6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a:r>
              <a:rPr lang="en-US" sz="2800" dirty="0"/>
              <a:t>Difficulty in writing and reusing code </a:t>
            </a:r>
            <a:endParaRPr lang="en-US" sz="2800" dirty="0" smtClean="0"/>
          </a:p>
          <a:p>
            <a:pPr algn="ctr"/>
            <a:r>
              <a:rPr lang="en-US" sz="2800" dirty="0" smtClean="0"/>
              <a:t>hampers </a:t>
            </a:r>
            <a:r>
              <a:rPr lang="en-US" sz="2800" dirty="0"/>
              <a:t>innovation</a:t>
            </a:r>
            <a:endParaRPr lang="en-GB" sz="2800" dirty="0"/>
          </a:p>
        </p:txBody>
      </p:sp>
    </p:spTree>
    <p:extLst>
      <p:ext uri="{BB962C8B-B14F-4D97-AF65-F5344CB8AC3E}">
        <p14:creationId xmlns:p14="http://schemas.microsoft.com/office/powerpoint/2010/main" val="17575594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9436" y="1171906"/>
            <a:ext cx="8363938" cy="2742289"/>
          </a:xfrm>
        </p:spPr>
        <p:txBody>
          <a:bodyPr/>
          <a:lstStyle/>
          <a:p>
            <a:r>
              <a:rPr lang="en-GB" dirty="0" smtClean="0"/>
              <a:t>What is wrong with current programming tools?</a:t>
            </a:r>
            <a:endParaRPr lang="en-GB" dirty="0"/>
          </a:p>
        </p:txBody>
      </p:sp>
      <p:sp>
        <p:nvSpPr>
          <p:cNvPr id="4" name="Slide Number Placeholder 3"/>
          <p:cNvSpPr>
            <a:spLocks noGrp="1"/>
          </p:cNvSpPr>
          <p:nvPr>
            <p:ph type="sldNum" sz="quarter" idx="12"/>
          </p:nvPr>
        </p:nvSpPr>
        <p:spPr/>
        <p:txBody>
          <a:bodyPr/>
          <a:lstStyle/>
          <a:p>
            <a:fld id="{66F9B19E-23E9-4120-A06C-57F6EDB783B3}" type="slidenum">
              <a:rPr lang="en-GB" smtClean="0"/>
              <a:pPr/>
              <a:t>6</a:t>
            </a:fld>
            <a:endParaRPr lang="en-GB"/>
          </a:p>
        </p:txBody>
      </p:sp>
    </p:spTree>
    <p:extLst>
      <p:ext uri="{BB962C8B-B14F-4D97-AF65-F5344CB8AC3E}">
        <p14:creationId xmlns:p14="http://schemas.microsoft.com/office/powerpoint/2010/main" val="51242159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SDR Software Tools</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7</a:t>
            </a:fld>
            <a:endParaRPr lang="en-GB"/>
          </a:p>
        </p:txBody>
      </p:sp>
      <p:sp>
        <p:nvSpPr>
          <p:cNvPr id="5" name="Text Placeholder 2"/>
          <p:cNvSpPr txBox="1">
            <a:spLocks/>
          </p:cNvSpPr>
          <p:nvPr/>
        </p:nvSpPr>
        <p:spPr>
          <a:xfrm>
            <a:off x="389436" y="1239461"/>
            <a:ext cx="8363938" cy="3767185"/>
          </a:xfrm>
          <a:prstGeom prst="rect">
            <a:avLst/>
          </a:prstGeom>
        </p:spPr>
        <p:txBody>
          <a:bodyPr vert="horz"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dirty="0" smtClean="0"/>
              <a:t>FPGA-based:</a:t>
            </a:r>
          </a:p>
          <a:p>
            <a:pPr lvl="1"/>
            <a:r>
              <a:rPr lang="en-US" dirty="0" smtClean="0"/>
              <a:t>Simulink, </a:t>
            </a:r>
            <a:r>
              <a:rPr lang="en-US" dirty="0" err="1" smtClean="0"/>
              <a:t>LabView</a:t>
            </a:r>
            <a:r>
              <a:rPr lang="en-US" dirty="0" smtClean="0"/>
              <a:t> (graphical interface), </a:t>
            </a:r>
            <a:r>
              <a:rPr lang="en-US" dirty="0" err="1" smtClean="0"/>
              <a:t>AirBlue</a:t>
            </a:r>
            <a:r>
              <a:rPr lang="en-US" dirty="0" smtClean="0"/>
              <a:t>/</a:t>
            </a:r>
            <a:r>
              <a:rPr lang="en-US" dirty="0" err="1" smtClean="0"/>
              <a:t>BlueSpec</a:t>
            </a:r>
            <a:r>
              <a:rPr lang="en-US" dirty="0" smtClean="0"/>
              <a:t> (higher level lang.)</a:t>
            </a:r>
          </a:p>
          <a:p>
            <a:r>
              <a:rPr lang="en-US" dirty="0" smtClean="0"/>
              <a:t>CPU-based: </a:t>
            </a:r>
            <a:r>
              <a:rPr lang="en-US" dirty="0"/>
              <a:t>C/C++/Python</a:t>
            </a:r>
          </a:p>
          <a:p>
            <a:pPr lvl="1"/>
            <a:r>
              <a:rPr lang="en-US" dirty="0" err="1" smtClean="0"/>
              <a:t>GnuRadio</a:t>
            </a:r>
            <a:r>
              <a:rPr lang="en-US" dirty="0" smtClean="0"/>
              <a:t>, SORA</a:t>
            </a:r>
            <a:endParaRPr lang="en-US" dirty="0"/>
          </a:p>
          <a:p>
            <a:r>
              <a:rPr lang="en-US" dirty="0"/>
              <a:t>Control and data </a:t>
            </a:r>
            <a:r>
              <a:rPr lang="en-US" dirty="0" smtClean="0"/>
              <a:t>separation</a:t>
            </a:r>
          </a:p>
          <a:p>
            <a:pPr lvl="1"/>
            <a:r>
              <a:rPr lang="en-US" dirty="0" err="1" smtClean="0"/>
              <a:t>CodiPhy</a:t>
            </a:r>
            <a:r>
              <a:rPr lang="en-US" dirty="0" smtClean="0"/>
              <a:t> </a:t>
            </a:r>
            <a:r>
              <a:rPr lang="en-US" dirty="0"/>
              <a:t>[U. of Colorado], </a:t>
            </a:r>
            <a:r>
              <a:rPr lang="en-US" dirty="0" err="1" smtClean="0"/>
              <a:t>OpenRadio</a:t>
            </a:r>
            <a:r>
              <a:rPr lang="en-US" dirty="0" smtClean="0"/>
              <a:t> </a:t>
            </a:r>
            <a:r>
              <a:rPr lang="en-US" dirty="0"/>
              <a:t>[Stanford]: </a:t>
            </a:r>
            <a:endParaRPr lang="en-US" dirty="0" smtClean="0"/>
          </a:p>
          <a:p>
            <a:r>
              <a:rPr lang="en-US" dirty="0" smtClean="0"/>
              <a:t>Specialized languages (DSL):</a:t>
            </a:r>
          </a:p>
          <a:p>
            <a:pPr lvl="1"/>
            <a:r>
              <a:rPr lang="en-US" dirty="0" smtClean="0"/>
              <a:t>Stream </a:t>
            </a:r>
            <a:r>
              <a:rPr lang="en-US" dirty="0"/>
              <a:t>processing languages: </a:t>
            </a:r>
            <a:r>
              <a:rPr lang="en-US" dirty="0" err="1"/>
              <a:t>StreamIt</a:t>
            </a:r>
            <a:r>
              <a:rPr lang="en-US" dirty="0"/>
              <a:t> [MIT] </a:t>
            </a:r>
          </a:p>
          <a:p>
            <a:pPr lvl="1"/>
            <a:r>
              <a:rPr lang="en-US" dirty="0" smtClean="0"/>
              <a:t>DSLs </a:t>
            </a:r>
            <a:r>
              <a:rPr lang="en-US" dirty="0"/>
              <a:t>for DSP/arrays, Feldspar [Chalmers]: we put more emphasis on control</a:t>
            </a:r>
          </a:p>
          <a:p>
            <a:pPr lvl="1"/>
            <a:r>
              <a:rPr lang="en-US" dirty="0" smtClean="0"/>
              <a:t>For building efficient DSP algorithms, e.g. Spiral </a:t>
            </a:r>
            <a:endParaRPr lang="en-US" dirty="0"/>
          </a:p>
        </p:txBody>
      </p:sp>
    </p:spTree>
    <p:extLst>
      <p:ext uri="{BB962C8B-B14F-4D97-AF65-F5344CB8AC3E}">
        <p14:creationId xmlns:p14="http://schemas.microsoft.com/office/powerpoint/2010/main" val="228028875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far, main focus on data flow</a:t>
            </a:r>
            <a:endParaRPr lang="en-GB" dirty="0"/>
          </a:p>
        </p:txBody>
      </p:sp>
      <p:sp>
        <p:nvSpPr>
          <p:cNvPr id="3" name="Text Placeholder 2"/>
          <p:cNvSpPr>
            <a:spLocks noGrp="1"/>
          </p:cNvSpPr>
          <p:nvPr>
            <p:ph type="body" sz="quarter" idx="10"/>
          </p:nvPr>
        </p:nvSpPr>
        <p:spPr>
          <a:xfrm>
            <a:off x="389436" y="1085849"/>
            <a:ext cx="8363938" cy="3776418"/>
          </a:xfrm>
        </p:spPr>
        <p:txBody>
          <a:bodyPr/>
          <a:lstStyle/>
          <a:p>
            <a:r>
              <a:rPr lang="en-GB" dirty="0" smtClean="0"/>
              <a:t>PHY design is a sequence of signal processing</a:t>
            </a:r>
          </a:p>
          <a:p>
            <a:r>
              <a:rPr lang="en-GB" dirty="0" smtClean="0"/>
              <a:t>Many efficient DSP tools and libraries available</a:t>
            </a:r>
          </a:p>
          <a:p>
            <a:pPr lvl="1"/>
            <a:r>
              <a:rPr lang="en-GB" dirty="0" smtClean="0"/>
              <a:t>Volk, </a:t>
            </a:r>
            <a:r>
              <a:rPr lang="en-GB" dirty="0" err="1" smtClean="0"/>
              <a:t>Sora</a:t>
            </a:r>
            <a:r>
              <a:rPr lang="en-GB" dirty="0" smtClean="0"/>
              <a:t>, Spiral</a:t>
            </a:r>
          </a:p>
          <a:p>
            <a:r>
              <a:rPr lang="en-GB" dirty="0" smtClean="0"/>
              <a:t>How to connect these blocks? </a:t>
            </a:r>
          </a:p>
          <a:p>
            <a:r>
              <a:rPr lang="en-GB" dirty="0" smtClean="0"/>
              <a:t>LTE Example:</a:t>
            </a:r>
          </a:p>
          <a:p>
            <a:pPr lvl="1"/>
            <a:r>
              <a:rPr lang="en-GB" dirty="0" smtClean="0"/>
              <a:t>Few basic building blocks (FFT/IFFT, Viterbi/Turbo decoder, vector operations)</a:t>
            </a:r>
          </a:p>
          <a:p>
            <a:pPr lvl="1"/>
            <a:r>
              <a:rPr lang="en-GB" dirty="0" smtClean="0"/>
              <a:t>400 pages describing how to connect these blocks</a:t>
            </a:r>
          </a:p>
          <a:p>
            <a:r>
              <a:rPr lang="en-GB" dirty="0" smtClean="0"/>
              <a:t>This talk (and Ziria) focuses on composing signal processing blocks and expressing control flow</a:t>
            </a:r>
          </a:p>
        </p:txBody>
      </p:sp>
      <p:sp>
        <p:nvSpPr>
          <p:cNvPr id="4" name="Slide Number Placeholder 3"/>
          <p:cNvSpPr>
            <a:spLocks noGrp="1"/>
          </p:cNvSpPr>
          <p:nvPr>
            <p:ph type="sldNum" sz="quarter" idx="13"/>
          </p:nvPr>
        </p:nvSpPr>
        <p:spPr/>
        <p:txBody>
          <a:bodyPr/>
          <a:lstStyle/>
          <a:p>
            <a:fld id="{66F9B19E-23E9-4120-A06C-57F6EDB783B3}" type="slidenum">
              <a:rPr lang="en-GB" smtClean="0"/>
              <a:pPr/>
              <a:t>8</a:t>
            </a:fld>
            <a:endParaRPr lang="en-GB"/>
          </a:p>
        </p:txBody>
      </p:sp>
    </p:spTree>
    <p:extLst>
      <p:ext uri="{BB962C8B-B14F-4D97-AF65-F5344CB8AC3E}">
        <p14:creationId xmlns:p14="http://schemas.microsoft.com/office/powerpoint/2010/main" val="40869272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 with control flow</a:t>
            </a:r>
            <a:endParaRPr lang="en-GB" dirty="0"/>
          </a:p>
        </p:txBody>
      </p:sp>
      <p:sp>
        <p:nvSpPr>
          <p:cNvPr id="3" name="Text Placeholder 2"/>
          <p:cNvSpPr>
            <a:spLocks noGrp="1"/>
          </p:cNvSpPr>
          <p:nvPr>
            <p:ph type="body" sz="quarter" idx="10"/>
          </p:nvPr>
        </p:nvSpPr>
        <p:spPr>
          <a:xfrm>
            <a:off x="389436" y="1085849"/>
            <a:ext cx="8363938" cy="3416320"/>
          </a:xfrm>
        </p:spPr>
        <p:txBody>
          <a:bodyPr/>
          <a:lstStyle/>
          <a:p>
            <a:r>
              <a:rPr lang="en-GB" dirty="0" smtClean="0"/>
              <a:t>Programming abstraction is tied to execution model</a:t>
            </a:r>
          </a:p>
          <a:p>
            <a:pPr lvl="1"/>
            <a:r>
              <a:rPr lang="en-GB" dirty="0" smtClean="0"/>
              <a:t>Programmer has to reason about how the program will be executed/optimized while writing the code</a:t>
            </a:r>
          </a:p>
          <a:p>
            <a:r>
              <a:rPr lang="en-GB" dirty="0" smtClean="0"/>
              <a:t>Shared state</a:t>
            </a:r>
          </a:p>
          <a:p>
            <a:r>
              <a:rPr lang="en-GB" dirty="0" smtClean="0"/>
              <a:t>Low-level optimization</a:t>
            </a:r>
          </a:p>
          <a:p>
            <a:r>
              <a:rPr lang="en-GB" dirty="0"/>
              <a:t>Verbose </a:t>
            </a:r>
            <a:r>
              <a:rPr lang="en-GB" dirty="0" smtClean="0"/>
              <a:t>programming</a:t>
            </a:r>
          </a:p>
          <a:p>
            <a:pPr marL="0" indent="0">
              <a:buNone/>
            </a:pPr>
            <a:r>
              <a:rPr lang="en-GB" dirty="0" smtClean="0"/>
              <a:t>We next illustrate on </a:t>
            </a:r>
            <a:r>
              <a:rPr lang="en-GB" dirty="0" err="1" smtClean="0"/>
              <a:t>Sora</a:t>
            </a:r>
            <a:r>
              <a:rPr lang="en-GB" dirty="0" smtClean="0"/>
              <a:t> code examples</a:t>
            </a:r>
            <a:br>
              <a:rPr lang="en-GB" dirty="0" smtClean="0"/>
            </a:br>
            <a:r>
              <a:rPr lang="en-GB" dirty="0" smtClean="0"/>
              <a:t>(other platforms are have similar problems)</a:t>
            </a:r>
            <a:endParaRPr lang="en-GB" dirty="0"/>
          </a:p>
        </p:txBody>
      </p:sp>
      <p:sp>
        <p:nvSpPr>
          <p:cNvPr id="4" name="Slide Number Placeholder 3"/>
          <p:cNvSpPr>
            <a:spLocks noGrp="1"/>
          </p:cNvSpPr>
          <p:nvPr>
            <p:ph type="sldNum" sz="quarter" idx="13"/>
          </p:nvPr>
        </p:nvSpPr>
        <p:spPr/>
        <p:txBody>
          <a:bodyPr/>
          <a:lstStyle/>
          <a:p>
            <a:fld id="{66F9B19E-23E9-4120-A06C-57F6EDB783B3}" type="slidenum">
              <a:rPr lang="en-GB" smtClean="0"/>
              <a:pPr/>
              <a:t>9</a:t>
            </a:fld>
            <a:endParaRPr lang="en-GB"/>
          </a:p>
        </p:txBody>
      </p:sp>
    </p:spTree>
    <p:extLst>
      <p:ext uri="{BB962C8B-B14F-4D97-AF65-F5344CB8AC3E}">
        <p14:creationId xmlns:p14="http://schemas.microsoft.com/office/powerpoint/2010/main" val="392024022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etro Template-Template Blue">
  <a:themeElements>
    <a:clrScheme name="MSR">
      <a:dk1>
        <a:srgbClr val="FFFFFF"/>
      </a:dk1>
      <a:lt1>
        <a:srgbClr val="003963"/>
      </a:lt1>
      <a:dk2>
        <a:srgbClr val="FFFFFF"/>
      </a:dk2>
      <a:lt2>
        <a:srgbClr val="003963"/>
      </a:lt2>
      <a:accent1>
        <a:srgbClr val="31A7FE"/>
      </a:accent1>
      <a:accent2>
        <a:srgbClr val="7FBA00"/>
      </a:accent2>
      <a:accent3>
        <a:srgbClr val="FF8C00"/>
      </a:accent3>
      <a:accent4>
        <a:srgbClr val="B4009E"/>
      </a:accent4>
      <a:accent5>
        <a:srgbClr val="55D455"/>
      </a:accent5>
      <a:accent6>
        <a:srgbClr val="FFB900"/>
      </a:accent6>
      <a:hlink>
        <a:srgbClr val="31A7FE"/>
      </a:hlink>
      <a:folHlink>
        <a:srgbClr val="31A7FE"/>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lgn="ctr" defTabSz="914099" fontAlgn="base">
          <a:spcBef>
            <a:spcPct val="0"/>
          </a:spcBef>
          <a:spcAft>
            <a:spcPct val="0"/>
          </a:spcAft>
          <a:defRPr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800" dirty="0" err="1" smtClean="0">
            <a:gradFill>
              <a:gsLst>
                <a:gs pos="2917">
                  <a:schemeClr val="tx1"/>
                </a:gs>
                <a:gs pos="30000">
                  <a:schemeClr val="tx1"/>
                </a:gs>
              </a:gsLst>
              <a:lin ang="5400000" scaled="0"/>
            </a:gra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819EC52167B044E8ED2B04F4808648B" ma:contentTypeVersion="0" ma:contentTypeDescription="Create a new document." ma:contentTypeScope="" ma:versionID="0830717a9d5bd09e1ed75fec8f706e99">
  <xsd:schema xmlns:xsd="http://www.w3.org/2001/XMLSchema" xmlns:xs="http://www.w3.org/2001/XMLSchema" xmlns:p="http://schemas.microsoft.com/office/2006/metadata/properties" targetNamespace="http://schemas.microsoft.com/office/2006/metadata/properties" ma:root="true" ma:fieldsID="f0ee26e609a90f17aed1e3d878ef234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8FDAC0-319D-4A54-8D8E-1D42CB1F8004}">
  <ds:schemaRefs>
    <ds:schemaRef ds:uri="http://schemas.microsoft.com/sharepoint/v3/contenttype/forms"/>
  </ds:schemaRefs>
</ds:datastoreItem>
</file>

<file path=customXml/itemProps2.xml><?xml version="1.0" encoding="utf-8"?>
<ds:datastoreItem xmlns:ds="http://schemas.openxmlformats.org/officeDocument/2006/customXml" ds:itemID="{8C4E57E2-EC8C-4680-858D-798F549312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990F116-B58F-4255-B05B-DA3808E0E5C6}">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25323</TotalTime>
  <Words>4477</Words>
  <Application>Microsoft Office PowerPoint</Application>
  <PresentationFormat>On-screen Show (16:9)</PresentationFormat>
  <Paragraphs>834</Paragraphs>
  <Slides>49</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Calibri</vt:lpstr>
      <vt:lpstr>Consolas</vt:lpstr>
      <vt:lpstr>Segoe UI</vt:lpstr>
      <vt:lpstr>Segoe UI Light</vt:lpstr>
      <vt:lpstr>Wingdings</vt:lpstr>
      <vt:lpstr>Metro Template-Template Blue</vt:lpstr>
      <vt:lpstr>Ziria: Wireless Programming  for Hardware Dummies</vt:lpstr>
      <vt:lpstr>Layout</vt:lpstr>
      <vt:lpstr>Motivation</vt:lpstr>
      <vt:lpstr>Hardware Platforms</vt:lpstr>
      <vt:lpstr>Issues for wireless researchers</vt:lpstr>
      <vt:lpstr>What is wrong with current programming tools?</vt:lpstr>
      <vt:lpstr>Current SDR Software Tools</vt:lpstr>
      <vt:lpstr>So far, main focus on data flow</vt:lpstr>
      <vt:lpstr>Issues with control flow</vt:lpstr>
      <vt:lpstr>How do we execute WiFi RX on CPU?</vt:lpstr>
      <vt:lpstr>Limited code reusability</vt:lpstr>
      <vt:lpstr>Shared state</vt:lpstr>
      <vt:lpstr>Domain-specific optimizations (LUT)</vt:lpstr>
      <vt:lpstr>Verbosity</vt:lpstr>
      <vt:lpstr>My Own Frustrations</vt:lpstr>
      <vt:lpstr>Our plan for improving this situation</vt:lpstr>
      <vt:lpstr>Why (New) Domain Specific Language?</vt:lpstr>
      <vt:lpstr>Layout</vt:lpstr>
      <vt:lpstr>Ziria: A 2-layer design</vt:lpstr>
      <vt:lpstr>Ziria: control-aware stream abstractions</vt:lpstr>
      <vt:lpstr>Staging a pipeline, in diagrams</vt:lpstr>
      <vt:lpstr>Running example: WiFi Scrambler</vt:lpstr>
      <vt:lpstr>PowerPoint Presentation</vt:lpstr>
      <vt:lpstr>PowerPoint Presentation</vt:lpstr>
      <vt:lpstr>PowerPoint Presentation</vt:lpstr>
      <vt:lpstr>PowerPoint Presentation</vt:lpstr>
      <vt:lpstr>PowerPoint Presentation</vt:lpstr>
      <vt:lpstr>Whole program</vt:lpstr>
      <vt:lpstr>Computation language primitives</vt:lpstr>
      <vt:lpstr>Transformers</vt:lpstr>
      <vt:lpstr>Computers</vt:lpstr>
      <vt:lpstr>Putting it all together – WiFi receiver</vt:lpstr>
      <vt:lpstr>Expression language - example</vt:lpstr>
      <vt:lpstr>Layout</vt:lpstr>
      <vt:lpstr>Compilation – High-level view</vt:lpstr>
      <vt:lpstr>Execution model: How to execute code?</vt:lpstr>
      <vt:lpstr>Runtime</vt:lpstr>
      <vt:lpstr>How about performance?</vt:lpstr>
      <vt:lpstr>Type-preserving transformations</vt:lpstr>
      <vt:lpstr>Vectorization</vt:lpstr>
      <vt:lpstr>Vectorization Challenges</vt:lpstr>
      <vt:lpstr>LUT Optimizations (by example)</vt:lpstr>
      <vt:lpstr>Supporting different HW architectures</vt:lpstr>
      <vt:lpstr>Pipeline parallelism</vt:lpstr>
      <vt:lpstr>Is this fast?</vt:lpstr>
      <vt:lpstr>Real-time PHY implementations</vt:lpstr>
      <vt:lpstr>Status</vt:lpstr>
      <vt:lpstr>Conclusions</vt:lpstr>
      <vt:lpstr>Thank you!</vt:lpstr>
    </vt:vector>
  </TitlesOfParts>
  <Manager>&lt;Content Manager Name Here&gt;</Manager>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&lt;Event Name&gt;</dc:subject>
  <dc:creator>&lt;Speaker Name&gt;</dc:creator>
  <cp:keywords>&lt;Any Related Keywords&gt;</cp:keywords>
  <dc:description>Template: _x000d_
Formatting: _x000d_
Event Date: _x000d_
Event Location: _x000d_
Audience Type:</dc:description>
  <cp:lastModifiedBy>Bozidar Radunovic</cp:lastModifiedBy>
  <cp:revision>940</cp:revision>
  <dcterms:created xsi:type="dcterms:W3CDTF">2012-01-20T23:26:09Z</dcterms:created>
  <dcterms:modified xsi:type="dcterms:W3CDTF">2014-09-08T08:53:17Z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0x0101002819EC52167B044E8ED2B04F4808648B</vt:lpwstr>
  </property>
  <property fmtid="{D5CDD505-2E9C-101B-9397-08002B2CF9AE}" pid="3" name="Product">
    <vt:lpwstr/>
  </property>
  <property fmtid="{D5CDD505-2E9C-101B-9397-08002B2CF9AE}" pid="4" name="Event1">
    <vt:lpwstr>217;#Unassigned|e51362f4-782c-41a8-bb7b-e0cfc8669933</vt:lpwstr>
  </property>
  <property fmtid="{D5CDD505-2E9C-101B-9397-08002B2CF9AE}" pid="5" name="Audience">
    <vt:lpwstr/>
  </property>
  <property fmtid="{D5CDD505-2E9C-101B-9397-08002B2CF9AE}" pid="6" name="IsMyDocuments">
    <vt:bool>true</vt:bool>
  </property>
</Properties>
</file>