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4"/>
  </p:sldMasterIdLst>
  <p:notesMasterIdLst>
    <p:notesMasterId r:id="rId14"/>
  </p:notesMasterIdLst>
  <p:handoutMasterIdLst>
    <p:handoutMasterId r:id="rId15"/>
  </p:handoutMasterIdLst>
  <p:sldIdLst>
    <p:sldId id="2147481611" r:id="rId5"/>
    <p:sldId id="2147481584" r:id="rId6"/>
    <p:sldId id="2147481613" r:id="rId7"/>
    <p:sldId id="2147481575" r:id="rId8"/>
    <p:sldId id="2147481614" r:id="rId9"/>
    <p:sldId id="2147481602" r:id="rId10"/>
    <p:sldId id="2147481615" r:id="rId11"/>
    <p:sldId id="2147481616" r:id="rId12"/>
    <p:sldId id="21474816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ck Guidance and Disclaimer" id="{8C0F1E7A-7944-C04E-86F0-CA31FED764C0}">
          <p14:sldIdLst>
            <p14:sldId id="2147481611"/>
          </p14:sldIdLst>
        </p14:section>
        <p14:section name="How to Use DVP" id="{BE20309D-D69E-4308-8C80-281072F600F3}">
          <p14:sldIdLst>
            <p14:sldId id="2147481584"/>
            <p14:sldId id="2147481613"/>
          </p14:sldIdLst>
        </p14:section>
        <p14:section name="Product Level DVPs" id="{38000D87-DE82-4A6A-AFA9-05DB67152B30}">
          <p14:sldIdLst>
            <p14:sldId id="2147481575"/>
            <p14:sldId id="2147481614"/>
            <p14:sldId id="2147481602"/>
            <p14:sldId id="2147481615"/>
            <p14:sldId id="2147481616"/>
            <p14:sldId id="214748161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674A05-40B0-1AC2-FE79-01F994C07900}" name="Swati Verma(CAPS-03)" initials="SV0" userId="S::Swati.Verma2@evalueserve.com::9373504f-4e25-4df9-8ef7-2be666306870" providerId="AD"/>
  <p188:author id="{C8C08B3E-6550-DF6B-5591-0B20AAAF0836}" name="Mekenna Eisert" initials="ME" userId="S::mekenna.eisert@concentrix.com::5939169d-24b9-4c7f-83e9-5a2d71981158" providerId="AD"/>
  <p188:author id="{3516AC49-A237-04B1-3049-AEAFA305FCF6}" name="Demmy Yang" initials="DY" userId="S::demmy.yangbomberg@concentrix.com::861be024-c42a-4e29-8546-13ef08a979a8" providerId="AD"/>
  <p188:author id="{263E264D-A755-F30A-C939-0BACE01A5391}" name="Tamer Farag" initials="TF" userId="S::tfarag@microsoft.com::b89adaf9-1f5e-4fb5-b342-6ff9f0588865" providerId="AD"/>
  <p188:author id="{D580CC65-C06F-E421-4AB6-B9F6D4B58088}" name="Diana Tram Nguyen" initials="DN" userId="S::tramnguyen@microsoft.com::9d4a6bc7-d1b1-4604-890d-c76e4a5efc34" providerId="AD"/>
  <p188:author id="{9F086581-597F-9896-3C80-FBD89812F288}" name="Rajat Sharma (BR2)" initials="RS(" userId="S::v-sharmaraj@microsoft.com::f6de3ddf-5187-49b2-8176-a0c1cbe748be" providerId="AD"/>
  <p188:author id="{6A4126A0-AF24-DCD4-E28A-D7F8CFB80DE4}" name="Dan Houdek" initials="DH" userId="S::danhoudek@microsoft.com::794cb0e5-dfda-4cc0-acac-17c3bf04e002" providerId="AD"/>
  <p188:author id="{7A6080A2-1382-B2F3-6F26-61C055460B22}" name="Cillian Mitchell" initials="CM" userId="S::cimitchell@microsoft.com::52ba4ba3-eafd-460a-98fa-bbd73a3d9c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DF9"/>
    <a:srgbClr val="FAF1EA"/>
    <a:srgbClr val="FDF9F2"/>
    <a:srgbClr val="F5F1E9"/>
    <a:srgbClr val="2087AB"/>
    <a:srgbClr val="B238BA"/>
    <a:srgbClr val="B9DCD2"/>
    <a:srgbClr val="8DC8E8"/>
    <a:srgbClr val="007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F06EA-1B8B-0ABA-E651-64F1CFF61436}" v="42" dt="2024-06-16T15:36:32.222"/>
    <p1510:client id="{5CDE7730-5541-4BF5-92A8-7C28D3E6FB51}" v="5" dt="2024-06-16T16:04:03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6A63B6-683A-9F56-6D3B-E1D784AE51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2C83F-C6EF-B0B8-46A9-F1F64BAA49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8779B-86C8-F54A-8457-38344FCBC6C5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88F86-6CAD-377D-1ADF-DA85049601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35804-B4BF-9862-3EDA-484259BCC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F20EA-2D8C-7C4B-9A90-84A8A8F70E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74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FBCDE-6F08-034A-87F8-EB27675B8FE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A4EC1-C524-ED45-A185-10510AA0C8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4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A4EC1-C524-ED45-A185-10510AA0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A4EC1-C524-ED45-A185-10510AA0C8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3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t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A4EC1-C524-ED45-A185-10510AA0C8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9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 logo v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C5A8A-6F88-2284-05F8-5A2C0441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Fabric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EBC95-BDAF-E77E-9EC2-B135651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7809" y="6317268"/>
            <a:ext cx="399288" cy="365125"/>
          </a:xfrm>
        </p:spPr>
        <p:txBody>
          <a:bodyPr/>
          <a:lstStyle/>
          <a:p>
            <a:fld id="{B1356FBF-028C-F74E-A7B4-9B8ED246DD1B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8464ED7-D998-876F-2CFA-FD4A41E906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808" y="5195311"/>
            <a:ext cx="3727886" cy="817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280BB0-C48E-7618-0949-3C2F9ECA7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808" y="3507929"/>
            <a:ext cx="3727886" cy="159216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0" i="0">
                <a:solidFill>
                  <a:srgbClr val="8661C5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Master slide title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76E61A5-5B50-AE13-E606-E36711549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90"/>
          <a:stretch/>
        </p:blipFill>
        <p:spPr>
          <a:xfrm>
            <a:off x="498197" y="319028"/>
            <a:ext cx="1566909" cy="544002"/>
          </a:xfrm>
          <a:prstGeom prst="rect">
            <a:avLst/>
          </a:prstGeom>
        </p:spPr>
      </p:pic>
      <p:pic>
        <p:nvPicPr>
          <p:cNvPr id="10" name="Picture 9" descr="A colorful background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548051C-FD01-9288-F5FC-F065C4386E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6108484" y="776411"/>
            <a:ext cx="6859927" cy="5307106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0E4AD9E-9E94-5DD0-50E0-1C617389A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8450" y="625643"/>
            <a:ext cx="4583113" cy="62323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713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slide"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D13610-D10C-7EDB-D184-A911B7E37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BD9C85B-EC8F-D695-0FA1-6791980AB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551" y="4038049"/>
            <a:ext cx="3231416" cy="139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B238BA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Section title two</a:t>
            </a:r>
          </a:p>
        </p:txBody>
      </p:sp>
    </p:spTree>
    <p:extLst>
      <p:ext uri="{BB962C8B-B14F-4D97-AF65-F5344CB8AC3E}">
        <p14:creationId xmlns:p14="http://schemas.microsoft.com/office/powerpoint/2010/main" val="322027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slide"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D13610-D10C-7EDB-D184-A911B7E37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BD9C85B-EC8F-D695-0FA1-6791980AB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551" y="4038049"/>
            <a:ext cx="3231416" cy="139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B238BA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Section title three</a:t>
            </a:r>
          </a:p>
        </p:txBody>
      </p:sp>
    </p:spTree>
    <p:extLst>
      <p:ext uri="{BB962C8B-B14F-4D97-AF65-F5344CB8AC3E}">
        <p14:creationId xmlns:p14="http://schemas.microsoft.com/office/powerpoint/2010/main" val="203499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slide"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D13610-D10C-7EDB-D184-A911B7E37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BD9C85B-EC8F-D695-0FA1-6791980AB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551" y="4038049"/>
            <a:ext cx="3231416" cy="139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B238BA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Section title four</a:t>
            </a:r>
          </a:p>
        </p:txBody>
      </p:sp>
    </p:spTree>
    <p:extLst>
      <p:ext uri="{BB962C8B-B14F-4D97-AF65-F5344CB8AC3E}">
        <p14:creationId xmlns:p14="http://schemas.microsoft.com/office/powerpoint/2010/main" val="2290438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title slide"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D13610-D10C-7EDB-D184-A911B7E37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BD9C85B-EC8F-D695-0FA1-6791980AB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551" y="4038049"/>
            <a:ext cx="3231416" cy="139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B238BA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Section title five</a:t>
            </a:r>
          </a:p>
        </p:txBody>
      </p:sp>
    </p:spTree>
    <p:extLst>
      <p:ext uri="{BB962C8B-B14F-4D97-AF65-F5344CB8AC3E}">
        <p14:creationId xmlns:p14="http://schemas.microsoft.com/office/powerpoint/2010/main" val="1380902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slide"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D13610-D10C-7EDB-D184-A911B7E37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BD9C85B-EC8F-D695-0FA1-6791980AB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551" y="4038049"/>
            <a:ext cx="3231416" cy="139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B238BA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Section title six</a:t>
            </a:r>
          </a:p>
        </p:txBody>
      </p:sp>
    </p:spTree>
    <p:extLst>
      <p:ext uri="{BB962C8B-B14F-4D97-AF65-F5344CB8AC3E}">
        <p14:creationId xmlns:p14="http://schemas.microsoft.com/office/powerpoint/2010/main" val="2694340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BD9C85B-EC8F-D695-0FA1-6791980AB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715" y="3161605"/>
            <a:ext cx="3231416" cy="139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B238BA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 err="1"/>
              <a:t>Addtl</a:t>
            </a:r>
            <a:r>
              <a:rPr lang="en-US"/>
              <a:t>. section title</a:t>
            </a:r>
          </a:p>
        </p:txBody>
      </p:sp>
      <p:pic>
        <p:nvPicPr>
          <p:cNvPr id="4" name="Picture 3" descr="A close-up of a colorful background&#10;&#10;Description automatically generated">
            <a:extLst>
              <a:ext uri="{FF2B5EF4-FFF2-40B4-BE49-F238E27FC236}">
                <a16:creationId xmlns:a16="http://schemas.microsoft.com/office/drawing/2014/main" id="{276256F7-F70B-FF3B-42BF-71968B4E0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8316" y="447261"/>
            <a:ext cx="7694099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2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Slide w/ content_1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EF0A9DA5-F5CF-372B-8D03-AC0C47BFBF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5034" y="1308174"/>
            <a:ext cx="10847430" cy="36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000000"/>
                </a:solidFill>
                <a:latin typeface="Segoe Sans Text Light" pitchFamily="2" charset="0"/>
                <a:cs typeface="Segoe Sans Text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003ED9-CD99-44BD-1FCC-EEA4FFD43A4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8013" y="2172561"/>
            <a:ext cx="10893107" cy="3784057"/>
          </a:xfrm>
          <a:prstGeom prst="rect">
            <a:avLst/>
          </a:prstGeom>
        </p:spPr>
        <p:txBody>
          <a:bodyPr/>
          <a:lstStyle>
            <a:lvl1pPr>
              <a:defRPr sz="22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2DB3E49-003A-A0CB-C3E8-B286A136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5034" y="647231"/>
            <a:ext cx="10847430" cy="5937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118B99-EDB8-26F6-D931-6B76FBD84D0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Microsoft Fabric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2B802A-624A-BC0C-4635-AE7C26664AA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14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205120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234493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ntent with Subheads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1341906"/>
          </a:xfr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sz="12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sz="12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1341906"/>
          </a:xfr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sz="12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sz="12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8799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ogo v2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C5A8A-6F88-2284-05F8-5A2C0441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Fabric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EBC95-BDAF-E77E-9EC2-B135651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7809" y="6317268"/>
            <a:ext cx="399288" cy="365125"/>
          </a:xfrm>
        </p:spPr>
        <p:txBody>
          <a:bodyPr/>
          <a:lstStyle/>
          <a:p>
            <a:fld id="{B1356FBF-028C-F74E-A7B4-9B8ED246DD1B}" type="slidenum">
              <a:rPr lang="en-US" smtClean="0"/>
              <a:t>‹Nº›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4A84A4-CF32-8663-D646-0B42F59C980D}"/>
              </a:ext>
            </a:extLst>
          </p:cNvPr>
          <p:cNvCxnSpPr/>
          <p:nvPr userDrawn="1"/>
        </p:nvCxnSpPr>
        <p:spPr>
          <a:xfrm>
            <a:off x="2254931" y="390752"/>
            <a:ext cx="0" cy="452582"/>
          </a:xfrm>
          <a:prstGeom prst="line">
            <a:avLst/>
          </a:prstGeom>
          <a:ln w="127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56BEF2-8767-2BE9-E4F4-D5E07C55988C}"/>
              </a:ext>
            </a:extLst>
          </p:cNvPr>
          <p:cNvSpPr txBox="1"/>
          <p:nvPr userDrawn="1"/>
        </p:nvSpPr>
        <p:spPr>
          <a:xfrm>
            <a:off x="2400843" y="481864"/>
            <a:ext cx="147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>
                <a:solidFill>
                  <a:srgbClr val="666666"/>
                </a:solidFill>
                <a:latin typeface="Segoe Sans Display" pitchFamily="2" charset="0"/>
                <a:cs typeface="Segoe Sans Display" pitchFamily="2" charset="0"/>
              </a:rPr>
              <a:t>Microsoft Fabric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817E2C5-B327-1FBC-AC3D-459F4D07B4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808" y="5195311"/>
            <a:ext cx="3727886" cy="817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6ACE919-349F-E9BD-5D0A-E535E2800A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808" y="3507929"/>
            <a:ext cx="3727886" cy="159216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0" i="0">
                <a:solidFill>
                  <a:srgbClr val="8661C5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Master slide title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BB95DA7-3A8A-C2CE-EC50-C8A04B19E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90"/>
          <a:stretch/>
        </p:blipFill>
        <p:spPr>
          <a:xfrm>
            <a:off x="498197" y="319028"/>
            <a:ext cx="1566909" cy="544002"/>
          </a:xfrm>
          <a:prstGeom prst="rect">
            <a:avLst/>
          </a:prstGeom>
        </p:spPr>
      </p:pic>
      <p:pic>
        <p:nvPicPr>
          <p:cNvPr id="13" name="Picture 12" descr="A colorful background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88E9A8D-1500-60E2-FBA7-91B24A319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6108484" y="776411"/>
            <a:ext cx="6859927" cy="5307106"/>
          </a:xfrm>
          <a:prstGeom prst="rect">
            <a:avLst/>
          </a:prstGeom>
        </p:spPr>
      </p:pic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08C5D7F-0231-00C2-76F5-E337F58B50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8450" y="625643"/>
            <a:ext cx="4583113" cy="62323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6108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Bullet with Subtitles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0334F-64A4-97A6-3FCA-1FCAEE0A68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5217" y="1438275"/>
            <a:ext cx="3264408" cy="615553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283115"/>
            <a:ext cx="3264408" cy="135421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lang="en-US"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B23FC0-F06F-3CFF-2466-B04AA6D8F0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63796" y="1438275"/>
            <a:ext cx="3264408" cy="615553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283115"/>
            <a:ext cx="3264408" cy="135421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lang="en-US"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2F2B7C-E744-4E83-C681-FFA2C221F7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5963" y="1438275"/>
            <a:ext cx="3273425" cy="615553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283115"/>
            <a:ext cx="3264408" cy="135421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lang="en-US"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8098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437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 Bullet with Subtitles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lang="en-US"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lang="en-US" sz="14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2367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ve Column Bullet with Subtitles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600438"/>
          </a:xfrm>
        </p:spPr>
        <p:txBody>
          <a:bodyPr wrap="square">
            <a:spAutoFit/>
          </a:bodyPr>
          <a:lstStyle>
            <a:lvl1pPr marL="141288" indent="-141288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 marL="285750" indent="-125413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 marL="438150" indent="-133350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 marL="566738" indent="-114300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 marL="685800" indent="-109538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600438"/>
          </a:xfrm>
        </p:spPr>
        <p:txBody>
          <a:bodyPr wrap="square">
            <a:spAutoFit/>
          </a:bodyPr>
          <a:lstStyle>
            <a:lvl1pPr marL="141288" indent="-141288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 marL="285750" indent="-125413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 marL="438150" indent="-133350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 marL="566738" indent="-114300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 marL="685800" indent="-109538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600438"/>
          </a:xfrm>
        </p:spPr>
        <p:txBody>
          <a:bodyPr wrap="square">
            <a:spAutoFit/>
          </a:bodyPr>
          <a:lstStyle>
            <a:lvl1pPr marL="141288" indent="-141288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 marL="285750" indent="-125413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 marL="438150" indent="-133350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 marL="566738" indent="-114300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 marL="685800" indent="-109538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600438"/>
          </a:xfrm>
        </p:spPr>
        <p:txBody>
          <a:bodyPr wrap="square">
            <a:spAutoFit/>
          </a:bodyPr>
          <a:lstStyle>
            <a:lvl1pPr marL="141288" indent="-141288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 marL="285750" indent="-125413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 marL="438150" indent="-133350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 marL="566738" indent="-114300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 marL="685800" indent="-109538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600438"/>
          </a:xfrm>
        </p:spPr>
        <p:txBody>
          <a:bodyPr wrap="square">
            <a:spAutoFit/>
          </a:bodyPr>
          <a:lstStyle>
            <a:lvl1pPr marL="141288" indent="-141288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 marL="285750" indent="-125413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 marL="438150" indent="-133350">
              <a:defRPr lang="en-US" sz="16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 marL="566738" indent="-114300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 marL="685800" indent="-109538">
              <a:defRPr lang="en-US" sz="1400" b="0" i="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414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close up of a hexagon&#10;&#10;Description automatically generated">
            <a:extLst>
              <a:ext uri="{FF2B5EF4-FFF2-40B4-BE49-F238E27FC236}">
                <a16:creationId xmlns:a16="http://schemas.microsoft.com/office/drawing/2014/main" id="{8E137068-7BA3-6088-0C65-0CB23AC06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3409" y="5814699"/>
            <a:ext cx="868680" cy="7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001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 content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3077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3077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416355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content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3077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3077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3077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44265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gradFill flip="none" rotWithShape="1">
          <a:gsLst>
            <a:gs pos="0">
              <a:schemeClr val="accent2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07885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gradFill flip="none" rotWithShape="1">
          <a:gsLst>
            <a:gs pos="0">
              <a:schemeClr val="accent2"/>
            </a:gs>
            <a:gs pos="10000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97139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69835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1597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 1"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9CFFB900-8FDF-FD63-9246-8B42EEBA5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1" y="0"/>
            <a:ext cx="819149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EF0059-80A3-8C4A-608D-8AEABA37EC28}"/>
              </a:ext>
            </a:extLst>
          </p:cNvPr>
          <p:cNvSpPr/>
          <p:nvPr userDrawn="1"/>
        </p:nvSpPr>
        <p:spPr bwMode="auto">
          <a:xfrm>
            <a:off x="5137312" y="0"/>
            <a:ext cx="7054688" cy="6858000"/>
          </a:xfrm>
          <a:prstGeom prst="rect">
            <a:avLst/>
          </a:prstGeom>
          <a:solidFill>
            <a:srgbClr val="F2F2F2">
              <a:alpha val="2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42977"/>
            <a:ext cx="4167887" cy="1938992"/>
          </a:xfrm>
        </p:spPr>
        <p:txBody>
          <a:bodyPr wrap="square" anchor="b" anchorCtr="0">
            <a:spAutoFit/>
          </a:bodyPr>
          <a:lstStyle>
            <a:lvl1pPr marL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000" b="0" i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Segoe Sans Display" pitchFamily="2" charset="0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Master 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521B2-9C6D-BA85-A932-76DF4D2B0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063" y="692728"/>
            <a:ext cx="6277674" cy="572192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F82C55D-1EB3-D35A-26A9-6B6316BE85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4200" y="4918222"/>
            <a:ext cx="4167887" cy="817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29BEDE4-8BE4-AA53-C77B-D52B2FDA5B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90"/>
          <a:stretch/>
        </p:blipFill>
        <p:spPr>
          <a:xfrm>
            <a:off x="498197" y="319028"/>
            <a:ext cx="1566909" cy="5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_option two">
    <p:bg>
      <p:bgPr>
        <a:gradFill flip="none" rotWithShape="1">
          <a:gsLst>
            <a:gs pos="0">
              <a:srgbClr val="49C5B1"/>
            </a:gs>
            <a:gs pos="100000">
              <a:srgbClr val="0078D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6">
            <a:extLst>
              <a:ext uri="{FF2B5EF4-FFF2-40B4-BE49-F238E27FC236}">
                <a16:creationId xmlns:a16="http://schemas.microsoft.com/office/drawing/2014/main" id="{09D8FACC-399B-9204-41ED-0EB2EA66C1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50432" y="647231"/>
            <a:ext cx="6444247" cy="3714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 b="0" i="0">
                <a:solidFill>
                  <a:srgbClr val="FFFFFF"/>
                </a:solidFill>
                <a:latin typeface="Segoe Sans Text Semilight" pitchFamily="2" charset="0"/>
                <a:cs typeface="Segoe Sans Text Semilight" pitchFamily="2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ellamco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redolar</a:t>
            </a:r>
            <a:r>
              <a:rPr lang="en-US"/>
              <a:t>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Excepterur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.”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B6A085E4-DB82-1DA8-55A5-C46C84AEBD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432" y="4662502"/>
            <a:ext cx="6444247" cy="33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1" i="0">
                <a:solidFill>
                  <a:srgbClr val="FFFFFF"/>
                </a:solidFill>
                <a:latin typeface="Segoe Sans Small Semibold" pitchFamily="2" charset="0"/>
                <a:cs typeface="Segoe Sans Small Semibold" pitchFamily="2" charset="0"/>
              </a:defRPr>
            </a:lvl1pPr>
          </a:lstStyle>
          <a:p>
            <a:pPr lvl="0"/>
            <a:r>
              <a:rPr lang="en-US"/>
              <a:t>&gt;link to source</a:t>
            </a:r>
          </a:p>
        </p:txBody>
      </p:sp>
      <p:sp>
        <p:nvSpPr>
          <p:cNvPr id="12" name="Footer Placeholder 25">
            <a:extLst>
              <a:ext uri="{FF2B5EF4-FFF2-40B4-BE49-F238E27FC236}">
                <a16:creationId xmlns:a16="http://schemas.microsoft.com/office/drawing/2014/main" id="{7775372A-30F8-70D3-5F93-AB55D46328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07097" y="6311900"/>
            <a:ext cx="2078736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Microsoft Fabric</a:t>
            </a:r>
          </a:p>
        </p:txBody>
      </p:sp>
      <p:sp>
        <p:nvSpPr>
          <p:cNvPr id="13" name="Slide Number Placeholder 26">
            <a:extLst>
              <a:ext uri="{FF2B5EF4-FFF2-40B4-BE49-F238E27FC236}">
                <a16:creationId xmlns:a16="http://schemas.microsoft.com/office/drawing/2014/main" id="{A85E68D9-DAFB-EE1E-5D51-D2225CF6475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7809" y="6311900"/>
            <a:ext cx="399288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58875558-892B-B10B-6AC9-01A99F86FC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5035" y="647231"/>
            <a:ext cx="3236878" cy="5937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005C63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646935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slide_option two">
    <p:bg>
      <p:bgPr>
        <a:gradFill>
          <a:gsLst>
            <a:gs pos="0">
              <a:srgbClr val="C03BC4"/>
            </a:gs>
            <a:gs pos="99000">
              <a:srgbClr val="F4364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6">
            <a:extLst>
              <a:ext uri="{FF2B5EF4-FFF2-40B4-BE49-F238E27FC236}">
                <a16:creationId xmlns:a16="http://schemas.microsoft.com/office/drawing/2014/main" id="{09D8FACC-399B-9204-41ED-0EB2EA66C1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50432" y="647231"/>
            <a:ext cx="6444247" cy="3714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 b="0" i="0">
                <a:solidFill>
                  <a:srgbClr val="FFFFFF"/>
                </a:solidFill>
                <a:latin typeface="Segoe Sans Text Semilight" pitchFamily="2" charset="0"/>
                <a:cs typeface="Segoe Sans Text Semilight" pitchFamily="2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ellamco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redolar</a:t>
            </a:r>
            <a:r>
              <a:rPr lang="en-US"/>
              <a:t>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Excepterur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.”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B6A085E4-DB82-1DA8-55A5-C46C84AEBD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432" y="4662502"/>
            <a:ext cx="6444247" cy="33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1" i="0">
                <a:solidFill>
                  <a:srgbClr val="FFFFFF"/>
                </a:solidFill>
                <a:latin typeface="Segoe Sans Small Semibold" pitchFamily="2" charset="0"/>
                <a:cs typeface="Segoe Sans Small Semibold" pitchFamily="2" charset="0"/>
              </a:defRPr>
            </a:lvl1pPr>
          </a:lstStyle>
          <a:p>
            <a:pPr lvl="0"/>
            <a:r>
              <a:rPr lang="en-US"/>
              <a:t>&gt;link to source</a:t>
            </a:r>
          </a:p>
        </p:txBody>
      </p:sp>
      <p:sp>
        <p:nvSpPr>
          <p:cNvPr id="12" name="Footer Placeholder 25">
            <a:extLst>
              <a:ext uri="{FF2B5EF4-FFF2-40B4-BE49-F238E27FC236}">
                <a16:creationId xmlns:a16="http://schemas.microsoft.com/office/drawing/2014/main" id="{7775372A-30F8-70D3-5F93-AB55D46328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07097" y="6311900"/>
            <a:ext cx="2078736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Microsoft Fabric</a:t>
            </a:r>
          </a:p>
        </p:txBody>
      </p:sp>
      <p:sp>
        <p:nvSpPr>
          <p:cNvPr id="13" name="Slide Number Placeholder 26">
            <a:extLst>
              <a:ext uri="{FF2B5EF4-FFF2-40B4-BE49-F238E27FC236}">
                <a16:creationId xmlns:a16="http://schemas.microsoft.com/office/drawing/2014/main" id="{A85E68D9-DAFB-EE1E-5D51-D2225CF6475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7809" y="6311900"/>
            <a:ext cx="399288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58875558-892B-B10B-6AC9-01A99F86FC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5035" y="647231"/>
            <a:ext cx="3236878" cy="5937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FFFFFF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460761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bg>
      <p:bgPr>
        <a:solidFill>
          <a:srgbClr val="00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6">
            <a:extLst>
              <a:ext uri="{FF2B5EF4-FFF2-40B4-BE49-F238E27FC236}">
                <a16:creationId xmlns:a16="http://schemas.microsoft.com/office/drawing/2014/main" id="{09D8FACC-399B-9204-41ED-0EB2EA66C1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50433" y="647232"/>
            <a:ext cx="6444247" cy="1257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 b="0" i="0">
                <a:solidFill>
                  <a:srgbClr val="FFFFFF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Headline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tempo.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B6A085E4-DB82-1DA8-55A5-C46C84AEBD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7963" y="4855637"/>
            <a:ext cx="6444247" cy="2793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1" i="0">
                <a:solidFill>
                  <a:srgbClr val="FFFFFF"/>
                </a:solidFill>
                <a:latin typeface="Segoe Sans Small Semibold" pitchFamily="2" charset="0"/>
                <a:cs typeface="Segoe Sans Small Semibold" pitchFamily="2" charset="0"/>
              </a:defRPr>
            </a:lvl1pPr>
          </a:lstStyle>
          <a:p>
            <a:pPr lvl="0"/>
            <a:r>
              <a:rPr lang="en-US"/>
              <a:t>&gt;link to source</a:t>
            </a:r>
          </a:p>
        </p:txBody>
      </p:sp>
      <p:sp>
        <p:nvSpPr>
          <p:cNvPr id="12" name="Footer Placeholder 25">
            <a:extLst>
              <a:ext uri="{FF2B5EF4-FFF2-40B4-BE49-F238E27FC236}">
                <a16:creationId xmlns:a16="http://schemas.microsoft.com/office/drawing/2014/main" id="{7775372A-30F8-70D3-5F93-AB55D46328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07097" y="6311900"/>
            <a:ext cx="2078736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Microsoft Fabric</a:t>
            </a:r>
          </a:p>
        </p:txBody>
      </p:sp>
      <p:sp>
        <p:nvSpPr>
          <p:cNvPr id="13" name="Slide Number Placeholder 26">
            <a:extLst>
              <a:ext uri="{FF2B5EF4-FFF2-40B4-BE49-F238E27FC236}">
                <a16:creationId xmlns:a16="http://schemas.microsoft.com/office/drawing/2014/main" id="{A85E68D9-DAFB-EE1E-5D51-D2225CF6475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7809" y="6311900"/>
            <a:ext cx="399288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Content Placeholder 96">
            <a:extLst>
              <a:ext uri="{FF2B5EF4-FFF2-40B4-BE49-F238E27FC236}">
                <a16:creationId xmlns:a16="http://schemas.microsoft.com/office/drawing/2014/main" id="{5B3E7DDA-4DFD-B7AA-C818-90435BE0818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450432" y="2626843"/>
            <a:ext cx="6444247" cy="189859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FFFFFF"/>
                </a:solidFill>
                <a:latin typeface="Segoe Sans Text Semilight" pitchFamily="2" charset="0"/>
                <a:cs typeface="Segoe Sans Text Semilight" pitchFamily="2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ellamco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redolar</a:t>
            </a:r>
            <a:r>
              <a:rPr lang="en-US"/>
              <a:t>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lvl="0"/>
            <a:r>
              <a:rPr lang="en-US" err="1"/>
              <a:t>Excepterur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redolar</a:t>
            </a:r>
            <a:r>
              <a:rPr lang="en-US"/>
              <a:t>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Excepterur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endParaRPr lang="en-US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7C213266-236D-8FDB-6BC7-EA330441FC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47963" y="2236346"/>
            <a:ext cx="1721666" cy="322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8DE971"/>
                </a:solidFill>
                <a:latin typeface="Segoe Sans Small Semibold" pitchFamily="2" charset="0"/>
                <a:cs typeface="Segoe Sans Small Semibold" pitchFamily="2" charset="0"/>
              </a:defRPr>
            </a:lvl1pPr>
          </a:lstStyle>
          <a:p>
            <a:pPr lvl="0"/>
            <a:r>
              <a:rPr lang="en-US"/>
              <a:t>Page subtitle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937AAC8-3F22-E515-FF02-2A47548319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5035" y="647231"/>
            <a:ext cx="3236878" cy="5937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8DE971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249648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slide">
    <p:bg>
      <p:bgPr>
        <a:gradFill>
          <a:gsLst>
            <a:gs pos="0">
              <a:srgbClr val="C03BC4"/>
            </a:gs>
            <a:gs pos="99000">
              <a:srgbClr val="F4364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6">
            <a:extLst>
              <a:ext uri="{FF2B5EF4-FFF2-40B4-BE49-F238E27FC236}">
                <a16:creationId xmlns:a16="http://schemas.microsoft.com/office/drawing/2014/main" id="{09D8FACC-399B-9204-41ED-0EB2EA66C1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50433" y="647232"/>
            <a:ext cx="6444247" cy="1257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 b="0" i="0">
                <a:solidFill>
                  <a:srgbClr val="FFFFFF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Headline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tempo.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B6A085E4-DB82-1DA8-55A5-C46C84AEBD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7963" y="4855637"/>
            <a:ext cx="6444247" cy="2793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1" i="0">
                <a:solidFill>
                  <a:srgbClr val="FFFFFF"/>
                </a:solidFill>
                <a:latin typeface="Segoe Sans Small Semibold" pitchFamily="2" charset="0"/>
                <a:cs typeface="Segoe Sans Small Semibold" pitchFamily="2" charset="0"/>
              </a:defRPr>
            </a:lvl1pPr>
          </a:lstStyle>
          <a:p>
            <a:pPr lvl="0"/>
            <a:r>
              <a:rPr lang="en-US"/>
              <a:t>&gt;link to source</a:t>
            </a:r>
          </a:p>
        </p:txBody>
      </p:sp>
      <p:sp>
        <p:nvSpPr>
          <p:cNvPr id="12" name="Footer Placeholder 25">
            <a:extLst>
              <a:ext uri="{FF2B5EF4-FFF2-40B4-BE49-F238E27FC236}">
                <a16:creationId xmlns:a16="http://schemas.microsoft.com/office/drawing/2014/main" id="{7775372A-30F8-70D3-5F93-AB55D46328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07097" y="6311900"/>
            <a:ext cx="2078736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Microsoft Fabric</a:t>
            </a:r>
          </a:p>
        </p:txBody>
      </p:sp>
      <p:sp>
        <p:nvSpPr>
          <p:cNvPr id="13" name="Slide Number Placeholder 26">
            <a:extLst>
              <a:ext uri="{FF2B5EF4-FFF2-40B4-BE49-F238E27FC236}">
                <a16:creationId xmlns:a16="http://schemas.microsoft.com/office/drawing/2014/main" id="{A85E68D9-DAFB-EE1E-5D51-D2225CF6475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7809" y="6311900"/>
            <a:ext cx="399288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Content Placeholder 96">
            <a:extLst>
              <a:ext uri="{FF2B5EF4-FFF2-40B4-BE49-F238E27FC236}">
                <a16:creationId xmlns:a16="http://schemas.microsoft.com/office/drawing/2014/main" id="{5B3E7DDA-4DFD-B7AA-C818-90435BE0818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450432" y="2626843"/>
            <a:ext cx="6444247" cy="189859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FFFFFF"/>
                </a:solidFill>
                <a:latin typeface="Segoe Sans Text Semilight" pitchFamily="2" charset="0"/>
                <a:cs typeface="Segoe Sans Text Semilight" pitchFamily="2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ellamco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redolar</a:t>
            </a:r>
            <a:r>
              <a:rPr lang="en-US"/>
              <a:t>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lvl="0"/>
            <a:r>
              <a:rPr lang="en-US" err="1"/>
              <a:t>Excepterur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redolar</a:t>
            </a:r>
            <a:r>
              <a:rPr lang="en-US"/>
              <a:t>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Excepterur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endParaRPr lang="en-US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7C213266-236D-8FDB-6BC7-EA330441FC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47963" y="2236346"/>
            <a:ext cx="1721666" cy="322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FFFFFF"/>
                </a:solidFill>
                <a:latin typeface="Segoe Sans Small Semibold" pitchFamily="2" charset="0"/>
                <a:cs typeface="Segoe Sans Small Semibold" pitchFamily="2" charset="0"/>
              </a:defRPr>
            </a:lvl1pPr>
          </a:lstStyle>
          <a:p>
            <a:pPr lvl="0"/>
            <a:r>
              <a:rPr lang="en-US"/>
              <a:t>Page subtitle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937AAC8-3F22-E515-FF02-2A47548319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5035" y="647231"/>
            <a:ext cx="3236878" cy="5937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FFFFFF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75929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0">
              <a:srgbClr val="49C5B1"/>
            </a:gs>
            <a:gs pos="73000">
              <a:srgbClr val="225B6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C8BFA-C132-44E4-213C-2C6FB47BB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69033-9751-EC62-E7F2-8DCFE43C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Microsoft Fabric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058D45-8450-4565-AB15-454122DC11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7809" y="2333625"/>
            <a:ext cx="4656137" cy="6863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FFFFFF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Content Placeholder 96">
            <a:extLst>
              <a:ext uri="{FF2B5EF4-FFF2-40B4-BE49-F238E27FC236}">
                <a16:creationId xmlns:a16="http://schemas.microsoft.com/office/drawing/2014/main" id="{49EE3493-6646-9879-57FA-A6EF319E3C2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7809" y="3705726"/>
            <a:ext cx="4656137" cy="2261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Segoe Sans Text Semilight" pitchFamily="2" charset="0"/>
                <a:cs typeface="Segoe Sans Text Semilight" pitchFamily="2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ellamco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redolar</a:t>
            </a:r>
            <a:r>
              <a:rPr lang="en-US"/>
              <a:t>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Excepterur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387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">
    <p:bg>
      <p:bgPr>
        <a:gradFill flip="none" rotWithShape="1">
          <a:gsLst>
            <a:gs pos="0">
              <a:srgbClr val="FAF1EA"/>
            </a:gs>
            <a:gs pos="80000">
              <a:srgbClr val="FDF9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screen with a black background&#10;&#10;Description automatically generated">
            <a:extLst>
              <a:ext uri="{FF2B5EF4-FFF2-40B4-BE49-F238E27FC236}">
                <a16:creationId xmlns:a16="http://schemas.microsoft.com/office/drawing/2014/main" id="{1B734122-BEE1-29E0-F586-EFFB1DCFD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651" y="1222097"/>
            <a:ext cx="7772400" cy="52723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E9B4E4-19A9-868C-A080-DD99814A1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42675"/>
            <a:ext cx="797384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46C884B-A516-8321-84E7-6BD5B1400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307306"/>
            <a:ext cx="4103303" cy="4613434"/>
          </a:xfr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B69100-F767-7203-4CD8-43A1C6210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809" y="6311900"/>
            <a:ext cx="399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0AD17E15-8914-A320-A69A-BA903D959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7097" y="6311900"/>
            <a:ext cx="2078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defRPr>
            </a:lvl1pPr>
          </a:lstStyle>
          <a:p>
            <a:r>
              <a:rPr lang="en-US"/>
              <a:t>Microsoft Fabric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5CFD0C7-08DE-79B6-78CB-093AAADB33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3725" y="1520825"/>
            <a:ext cx="7175500" cy="4032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9" name="Picture 18" descr="A close up of a circular object&#10;&#10;Description automatically generated">
            <a:extLst>
              <a:ext uri="{FF2B5EF4-FFF2-40B4-BE49-F238E27FC236}">
                <a16:creationId xmlns:a16="http://schemas.microsoft.com/office/drawing/2014/main" id="{6B603636-B67F-886F-F7B4-E397F61F54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855" y="5222321"/>
            <a:ext cx="1456444" cy="14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0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pos="2987">
          <p15:clr>
            <a:srgbClr val="FBAE40"/>
          </p15:clr>
        </p15:guide>
        <p15:guide id="4" orient="horz" pos="1276">
          <p15:clr>
            <a:srgbClr val="FBAE40"/>
          </p15:clr>
        </p15:guide>
        <p15:guide id="5" orient="horz" pos="90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Screenshot"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E75E-50C6-99BB-0848-95941F7B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882690"/>
            <a:ext cx="60619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232AC0-B16F-5C51-D13C-BDEF058EC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025650"/>
            <a:ext cx="4458856" cy="4243388"/>
          </a:xfr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2pPr>
            <a:lvl3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3pPr>
            <a:lvl4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4pPr>
            <a:lvl5pPr>
              <a:defRPr sz="1600" b="0" i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60D4059-8C07-7C46-13EE-577BE9B28E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85848" y="922057"/>
            <a:ext cx="2383621" cy="5166360"/>
          </a:xfrm>
          <a:prstGeom prst="roundRect">
            <a:avLst>
              <a:gd name="adj" fmla="val 3755"/>
            </a:avLst>
          </a:prstGeom>
          <a:blipFill>
            <a:blip r:embed="rId2"/>
            <a:stretch>
              <a:fillRect/>
            </a:stretch>
          </a:blipFill>
          <a:ln w="254000">
            <a:gradFill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2700000" scaled="0"/>
            </a:gradFill>
          </a:ln>
          <a:effectLst>
            <a:outerShdw blurRad="127000" dist="63500" dir="2700000" algn="ctr" rotWithShape="0">
              <a:srgbClr val="000000">
                <a:alpha val="25000"/>
              </a:srgbClr>
            </a:outerShdw>
          </a:effectLst>
        </p:spPr>
        <p:txBody>
          <a:bodyPr bIns="1005840" anchor="ctr" anchorCtr="0"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Drag and drop your photo</a:t>
            </a:r>
            <a:br>
              <a:rPr lang="en-US"/>
            </a:br>
            <a:r>
              <a:rPr lang="en-US"/>
              <a:t>here or click or tap icon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063765-15E7-85FF-60E7-FDCC15091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809" y="6311900"/>
            <a:ext cx="399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3E83E49-B5DC-D1B4-05CB-3AC528B38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7097" y="6311900"/>
            <a:ext cx="2078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defRPr>
            </a:lvl1pPr>
          </a:lstStyle>
          <a:p>
            <a:r>
              <a:rPr lang="en-US"/>
              <a:t>Microsoft Fabric</a:t>
            </a:r>
          </a:p>
        </p:txBody>
      </p:sp>
      <p:pic>
        <p:nvPicPr>
          <p:cNvPr id="5" name="Picture 4" descr="A close up of a hexagon&#10;&#10;Description automatically generated">
            <a:extLst>
              <a:ext uri="{FF2B5EF4-FFF2-40B4-BE49-F238E27FC236}">
                <a16:creationId xmlns:a16="http://schemas.microsoft.com/office/drawing/2014/main" id="{EB88C326-2E42-D73D-98EA-98D1AB36DE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304" y="4305938"/>
            <a:ext cx="2584636" cy="2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68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3474">
          <p15:clr>
            <a:srgbClr val="FBAE40"/>
          </p15:clr>
        </p15:guide>
        <p15:guide id="4" orient="horz" pos="1276">
          <p15:clr>
            <a:srgbClr val="FBAE40"/>
          </p15:clr>
        </p15:guide>
        <p15:guide id="5" orient="horz" pos="90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logo v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DDAFD599-EF93-6904-6C50-03C1C7B92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90"/>
          <a:stretch/>
        </p:blipFill>
        <p:spPr>
          <a:xfrm>
            <a:off x="498197" y="319028"/>
            <a:ext cx="1566909" cy="54400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01B2829-96EF-EDD4-F5DC-8F6DFAFBC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810" y="3423718"/>
            <a:ext cx="3252990" cy="527045"/>
          </a:xfrm>
        </p:spPr>
        <p:txBody>
          <a:bodyPr>
            <a:noAutofit/>
          </a:bodyPr>
          <a:lstStyle>
            <a:lvl1pPr algn="l">
              <a:defRPr sz="3600" b="0" i="0">
                <a:gradFill flip="none" rotWithShape="1">
                  <a:gsLst>
                    <a:gs pos="0">
                      <a:srgbClr val="49C5B1"/>
                    </a:gs>
                    <a:gs pos="82000">
                      <a:srgbClr val="8551C5"/>
                    </a:gs>
                  </a:gsLst>
                  <a:lin ang="10800000" scaled="1"/>
                  <a:tileRect/>
                </a:gra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34994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_logo v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olorful gradient on a black background&#10;&#10;Description automatically generated">
            <a:extLst>
              <a:ext uri="{FF2B5EF4-FFF2-40B4-BE49-F238E27FC236}">
                <a16:creationId xmlns:a16="http://schemas.microsoft.com/office/drawing/2014/main" id="{D6C2DFF6-28F5-B649-E46C-FF9F0D298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2452" y="2394970"/>
            <a:ext cx="3505200" cy="3619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A38457-5CA0-B034-C984-0BEA0E67A34C}"/>
              </a:ext>
            </a:extLst>
          </p:cNvPr>
          <p:cNvSpPr/>
          <p:nvPr userDrawn="1"/>
        </p:nvSpPr>
        <p:spPr>
          <a:xfrm>
            <a:off x="5316279" y="0"/>
            <a:ext cx="6875721" cy="6858000"/>
          </a:xfrm>
          <a:prstGeom prst="rect">
            <a:avLst/>
          </a:prstGeom>
          <a:gradFill>
            <a:gsLst>
              <a:gs pos="28000">
                <a:schemeClr val="bg1">
                  <a:alpha val="0"/>
                </a:schemeClr>
              </a:gs>
              <a:gs pos="72000">
                <a:srgbClr val="B9DCD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4E65585-B070-1706-B64C-AAF8F24C2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810" y="3423718"/>
            <a:ext cx="3252990" cy="527045"/>
          </a:xfrm>
        </p:spPr>
        <p:txBody>
          <a:bodyPr>
            <a:noAutofit/>
          </a:bodyPr>
          <a:lstStyle>
            <a:lvl1pPr algn="l">
              <a:defRPr sz="3600" b="0" i="0">
                <a:gradFill flip="none" rotWithShape="1">
                  <a:gsLst>
                    <a:gs pos="0">
                      <a:srgbClr val="49C5B1"/>
                    </a:gs>
                    <a:gs pos="82000">
                      <a:srgbClr val="8551C5"/>
                    </a:gs>
                  </a:gsLst>
                  <a:lin ang="10800000" scaled="1"/>
                  <a:tileRect/>
                </a:gra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B9D9B2-00F1-C2B7-C404-FA7C21B403B4}"/>
              </a:ext>
            </a:extLst>
          </p:cNvPr>
          <p:cNvCxnSpPr/>
          <p:nvPr userDrawn="1"/>
        </p:nvCxnSpPr>
        <p:spPr>
          <a:xfrm>
            <a:off x="2254931" y="390752"/>
            <a:ext cx="0" cy="452582"/>
          </a:xfrm>
          <a:prstGeom prst="line">
            <a:avLst/>
          </a:prstGeom>
          <a:ln w="127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29A3AA-40AB-2AD0-D51E-D78633605076}"/>
              </a:ext>
            </a:extLst>
          </p:cNvPr>
          <p:cNvSpPr txBox="1"/>
          <p:nvPr userDrawn="1"/>
        </p:nvSpPr>
        <p:spPr>
          <a:xfrm>
            <a:off x="2400843" y="481864"/>
            <a:ext cx="147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>
                <a:solidFill>
                  <a:srgbClr val="666666"/>
                </a:solidFill>
                <a:latin typeface="Segoe Sans Display" pitchFamily="2" charset="0"/>
                <a:cs typeface="Segoe Sans Display" pitchFamily="2" charset="0"/>
              </a:rPr>
              <a:t>Microsoft Fabric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6300E4A-C111-CE0B-330B-B182F57E9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90"/>
          <a:stretch/>
        </p:blipFill>
        <p:spPr>
          <a:xfrm>
            <a:off x="498197" y="319028"/>
            <a:ext cx="1566909" cy="544002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1134832-8ACB-10D9-AE0D-177AD4889C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3450" y="6426"/>
            <a:ext cx="4908550" cy="4706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452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endix Slide">
    <p:bg>
      <p:bgPr>
        <a:gradFill>
          <a:gsLst>
            <a:gs pos="0">
              <a:srgbClr val="49C5B1"/>
            </a:gs>
            <a:gs pos="100000">
              <a:srgbClr val="0078D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DCBF74EE-C73A-35DF-577D-87FEEBCB5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810" y="5824018"/>
            <a:ext cx="3532390" cy="527045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70510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 2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37F71D9-5FA1-DECE-2721-B0416707CF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6063" y="0"/>
            <a:ext cx="6865937" cy="6858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165B57F-E77C-D5DA-D0B1-3F42385E9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90"/>
          <a:stretch/>
        </p:blipFill>
        <p:spPr>
          <a:xfrm>
            <a:off x="498197" y="319028"/>
            <a:ext cx="1566909" cy="5440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18EAE98-4CF4-9D3C-C8EF-BA1F91A39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189132"/>
            <a:ext cx="4167887" cy="2123658"/>
          </a:xfrm>
        </p:spPr>
        <p:txBody>
          <a:bodyPr wrap="square" anchor="b" anchorCtr="0">
            <a:spAutoFit/>
          </a:bodyPr>
          <a:lstStyle>
            <a:lvl1pPr marL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i="0" kern="1200" cap="none" spc="-5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Segoe Sans Display" pitchFamily="2" charset="0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C56B283-4B6F-453C-155D-E58539CC6D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4200" y="4696548"/>
            <a:ext cx="4167887" cy="817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429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rge Number Divider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in the dark&#10;&#10;Description automatically generated">
            <a:extLst>
              <a:ext uri="{FF2B5EF4-FFF2-40B4-BE49-F238E27FC236}">
                <a16:creationId xmlns:a16="http://schemas.microsoft.com/office/drawing/2014/main" id="{3CBEDED0-2F8D-60CB-73EC-D8A926F1B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535" b="4494"/>
          <a:stretch/>
        </p:blipFill>
        <p:spPr>
          <a:xfrm>
            <a:off x="-539045" y="807238"/>
            <a:ext cx="7730955" cy="6050762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51A2C5-1E75-8EE3-22E6-59C938C3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809" y="6311900"/>
            <a:ext cx="399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7C14C3DD-159F-0E37-FA23-5C89134B7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7097" y="6311900"/>
            <a:ext cx="2078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defRPr>
            </a:lvl1pPr>
          </a:lstStyle>
          <a:p>
            <a:r>
              <a:rPr lang="en-US"/>
              <a:t>Microsoft Fabric</a:t>
            </a:r>
          </a:p>
        </p:txBody>
      </p:sp>
    </p:spTree>
    <p:extLst>
      <p:ext uri="{BB962C8B-B14F-4D97-AF65-F5344CB8AC3E}">
        <p14:creationId xmlns:p14="http://schemas.microsoft.com/office/powerpoint/2010/main" val="246399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7EB12-65FC-643E-0176-52947BFA9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17F31-F4C0-C97A-C10B-6C9854C0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Fabric</a:t>
            </a:r>
          </a:p>
        </p:txBody>
      </p:sp>
    </p:spTree>
    <p:extLst>
      <p:ext uri="{BB962C8B-B14F-4D97-AF65-F5344CB8AC3E}">
        <p14:creationId xmlns:p14="http://schemas.microsoft.com/office/powerpoint/2010/main" val="383936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llustration 1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object with a half of a half circle&#10;&#10;Description automatically generated with medium confidence">
            <a:extLst>
              <a:ext uri="{FF2B5EF4-FFF2-40B4-BE49-F238E27FC236}">
                <a16:creationId xmlns:a16="http://schemas.microsoft.com/office/drawing/2014/main" id="{CD1AF4A4-385F-FB69-7D75-DFBCB2F61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BCA0CC-E9ED-11FE-A891-26C596BDAD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4590" y="1912041"/>
            <a:ext cx="4167887" cy="2123658"/>
          </a:xfrm>
        </p:spPr>
        <p:txBody>
          <a:bodyPr wrap="square" anchor="b" anchorCtr="0">
            <a:spAutoFit/>
          </a:bodyPr>
          <a:lstStyle>
            <a:lvl1pPr marL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i="0" kern="1200" cap="none" spc="-5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Segoe Sans Display" pitchFamily="2" charset="0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083FE30-552E-B4FE-8108-5332511EF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20527" y="4419457"/>
            <a:ext cx="4167887" cy="817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CCD5B5-A8BB-DED9-8DF4-BAF71E7A8242}"/>
              </a:ext>
            </a:extLst>
          </p:cNvPr>
          <p:cNvCxnSpPr/>
          <p:nvPr userDrawn="1"/>
        </p:nvCxnSpPr>
        <p:spPr>
          <a:xfrm>
            <a:off x="2254931" y="390752"/>
            <a:ext cx="0" cy="452582"/>
          </a:xfrm>
          <a:prstGeom prst="line">
            <a:avLst/>
          </a:prstGeom>
          <a:ln w="127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C2C1CF-19F0-6378-FE56-36892CB124C5}"/>
              </a:ext>
            </a:extLst>
          </p:cNvPr>
          <p:cNvSpPr txBox="1"/>
          <p:nvPr userDrawn="1"/>
        </p:nvSpPr>
        <p:spPr>
          <a:xfrm>
            <a:off x="2400843" y="481864"/>
            <a:ext cx="147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>
                <a:solidFill>
                  <a:srgbClr val="666666"/>
                </a:solidFill>
                <a:latin typeface="Segoe Sans Display" pitchFamily="2" charset="0"/>
                <a:cs typeface="Segoe Sans Display" pitchFamily="2" charset="0"/>
              </a:rPr>
              <a:t>Microsoft Fabric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67532E7-CBC4-3524-5346-33415677C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90"/>
          <a:stretch/>
        </p:blipFill>
        <p:spPr>
          <a:xfrm>
            <a:off x="498197" y="319028"/>
            <a:ext cx="1566909" cy="5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86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llustration 2"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olorful objects&#10;&#10;Description automatically generated with medium confidence">
            <a:extLst>
              <a:ext uri="{FF2B5EF4-FFF2-40B4-BE49-F238E27FC236}">
                <a16:creationId xmlns:a16="http://schemas.microsoft.com/office/drawing/2014/main" id="{2832B7B5-6C73-D765-B05E-3768BA5BE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1F30BD-D62E-69FB-8FCA-0FBFA62ACBD1}"/>
              </a:ext>
            </a:extLst>
          </p:cNvPr>
          <p:cNvCxnSpPr/>
          <p:nvPr userDrawn="1"/>
        </p:nvCxnSpPr>
        <p:spPr>
          <a:xfrm>
            <a:off x="9126785" y="390752"/>
            <a:ext cx="0" cy="452582"/>
          </a:xfrm>
          <a:prstGeom prst="line">
            <a:avLst/>
          </a:prstGeom>
          <a:ln w="127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57C132-871E-B001-2520-C35EFEBE3B66}"/>
              </a:ext>
            </a:extLst>
          </p:cNvPr>
          <p:cNvSpPr txBox="1"/>
          <p:nvPr userDrawn="1"/>
        </p:nvSpPr>
        <p:spPr>
          <a:xfrm>
            <a:off x="9272697" y="481864"/>
            <a:ext cx="147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>
                <a:solidFill>
                  <a:srgbClr val="666666"/>
                </a:solidFill>
                <a:latin typeface="Segoe Sans Display" pitchFamily="2" charset="0"/>
                <a:cs typeface="Segoe Sans Display" pitchFamily="2" charset="0"/>
              </a:rPr>
              <a:t>Microsoft Fabric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37478FE-E871-E23A-C7B8-F31933BD7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90"/>
          <a:stretch/>
        </p:blipFill>
        <p:spPr>
          <a:xfrm>
            <a:off x="7370051" y="319028"/>
            <a:ext cx="1566909" cy="5440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99BAC5-322B-F634-A286-9E84A049E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6991" y="2563205"/>
            <a:ext cx="4167887" cy="2123658"/>
          </a:xfrm>
        </p:spPr>
        <p:txBody>
          <a:bodyPr wrap="square" anchor="b" anchorCtr="0">
            <a:spAutoFit/>
          </a:bodyPr>
          <a:lstStyle>
            <a:lvl1pPr marL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i="0" kern="1200" cap="none" spc="-5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Segoe Sans Display" pitchFamily="2" charset="0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738C850-C527-4C78-8D95-980AC70AC8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72928" y="5070621"/>
            <a:ext cx="4167887" cy="817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155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2">
            <a:extLst>
              <a:ext uri="{FF2B5EF4-FFF2-40B4-BE49-F238E27FC236}">
                <a16:creationId xmlns:a16="http://schemas.microsoft.com/office/drawing/2014/main" id="{E3E107AA-78FC-65E0-CC15-6AD93D975F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82533" y="2874536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6</a:t>
            </a:r>
          </a:p>
        </p:txBody>
      </p:sp>
      <p:sp>
        <p:nvSpPr>
          <p:cNvPr id="7" name="Text Placeholder 102">
            <a:extLst>
              <a:ext uri="{FF2B5EF4-FFF2-40B4-BE49-F238E27FC236}">
                <a16:creationId xmlns:a16="http://schemas.microsoft.com/office/drawing/2014/main" id="{469B92E2-CE76-01D6-4FFB-4AFBCCAF48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9714" y="1469682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5</a:t>
            </a:r>
          </a:p>
        </p:txBody>
      </p:sp>
      <p:sp>
        <p:nvSpPr>
          <p:cNvPr id="9" name="Text Placeholder 102">
            <a:extLst>
              <a:ext uri="{FF2B5EF4-FFF2-40B4-BE49-F238E27FC236}">
                <a16:creationId xmlns:a16="http://schemas.microsoft.com/office/drawing/2014/main" id="{09EB693E-AFD2-DA4D-65E7-DAC4C311D8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73980" y="1469682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1</a:t>
            </a:r>
          </a:p>
        </p:txBody>
      </p:sp>
      <p:sp>
        <p:nvSpPr>
          <p:cNvPr id="11" name="Text Placeholder 102">
            <a:extLst>
              <a:ext uri="{FF2B5EF4-FFF2-40B4-BE49-F238E27FC236}">
                <a16:creationId xmlns:a16="http://schemas.microsoft.com/office/drawing/2014/main" id="{B3E2FF9C-1D98-949B-6775-F9F676B038F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73980" y="2874536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2</a:t>
            </a:r>
          </a:p>
        </p:txBody>
      </p:sp>
      <p:sp>
        <p:nvSpPr>
          <p:cNvPr id="14" name="Text Placeholder 102">
            <a:extLst>
              <a:ext uri="{FF2B5EF4-FFF2-40B4-BE49-F238E27FC236}">
                <a16:creationId xmlns:a16="http://schemas.microsoft.com/office/drawing/2014/main" id="{C6139151-4CF0-BC78-4163-EB56DB9E5CF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73980" y="4254553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3</a:t>
            </a:r>
          </a:p>
        </p:txBody>
      </p:sp>
      <p:sp>
        <p:nvSpPr>
          <p:cNvPr id="16" name="Text Placeholder 102">
            <a:extLst>
              <a:ext uri="{FF2B5EF4-FFF2-40B4-BE49-F238E27FC236}">
                <a16:creationId xmlns:a16="http://schemas.microsoft.com/office/drawing/2014/main" id="{5C673D86-C7D7-73B4-CA39-343FCE11128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73980" y="5659407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4</a:t>
            </a:r>
          </a:p>
        </p:txBody>
      </p:sp>
      <p:sp>
        <p:nvSpPr>
          <p:cNvPr id="18" name="Text Placeholder 102">
            <a:extLst>
              <a:ext uri="{FF2B5EF4-FFF2-40B4-BE49-F238E27FC236}">
                <a16:creationId xmlns:a16="http://schemas.microsoft.com/office/drawing/2014/main" id="{1BA8EB36-4CB0-2176-1043-3CF64CB151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76895" y="4254553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7</a:t>
            </a:r>
          </a:p>
        </p:txBody>
      </p:sp>
      <p:sp>
        <p:nvSpPr>
          <p:cNvPr id="19" name="Vertical Text Placeholder 3">
            <a:extLst>
              <a:ext uri="{FF2B5EF4-FFF2-40B4-BE49-F238E27FC236}">
                <a16:creationId xmlns:a16="http://schemas.microsoft.com/office/drawing/2014/main" id="{7DB5842A-6769-6042-73E5-E96E58986DC7}"/>
              </a:ext>
            </a:extLst>
          </p:cNvPr>
          <p:cNvSpPr>
            <a:spLocks noGrp="1"/>
          </p:cNvSpPr>
          <p:nvPr>
            <p:ph type="body" orient="vert" sz="quarter" idx="43" hasCustomPrompt="1"/>
          </p:nvPr>
        </p:nvSpPr>
        <p:spPr>
          <a:xfrm rot="10800000">
            <a:off x="4099201" y="2133600"/>
            <a:ext cx="733158" cy="4017346"/>
          </a:xfrm>
          <a:prstGeom prst="rect">
            <a:avLst/>
          </a:prstGeom>
        </p:spPr>
        <p:txBody>
          <a:bodyPr vert="eaVert">
            <a:noAutofit/>
          </a:bodyPr>
          <a:lstStyle>
            <a:lvl1pPr marL="0" indent="0">
              <a:buNone/>
              <a:defRPr sz="5400" b="0" i="0">
                <a:gradFill flip="none" rotWithShape="1">
                  <a:gsLst>
                    <a:gs pos="50000">
                      <a:srgbClr val="0F5CCA"/>
                    </a:gs>
                    <a:gs pos="100000">
                      <a:srgbClr val="B238BA"/>
                    </a:gs>
                    <a:gs pos="0">
                      <a:srgbClr val="49C5B1"/>
                    </a:gs>
                  </a:gsLst>
                  <a:lin ang="10800000" scaled="1"/>
                  <a:tileRect/>
                </a:gra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3" name="Text Placeholder 102">
            <a:extLst>
              <a:ext uri="{FF2B5EF4-FFF2-40B4-BE49-F238E27FC236}">
                <a16:creationId xmlns:a16="http://schemas.microsoft.com/office/drawing/2014/main" id="{BDDDB236-C91E-787B-E5D7-62DE55BBD10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76895" y="5659407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981612-B8FF-053B-8A01-891114FE7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827" y="387417"/>
            <a:ext cx="2897431" cy="6083165"/>
          </a:xfrm>
          <a:prstGeom prst="rect">
            <a:avLst/>
          </a:prstGeom>
        </p:spPr>
      </p:pic>
      <p:pic>
        <p:nvPicPr>
          <p:cNvPr id="25" name="Picture 24" descr="A purple and black background&#10;&#10;Description automatically generated">
            <a:extLst>
              <a:ext uri="{FF2B5EF4-FFF2-40B4-BE49-F238E27FC236}">
                <a16:creationId xmlns:a16="http://schemas.microsoft.com/office/drawing/2014/main" id="{85F2F417-73E0-E8F4-E2C1-281629D79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-499847" y="3372451"/>
            <a:ext cx="4003551" cy="3040865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4F46BD62-6610-222D-413D-8C18FD4D4E3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82443" y="1007270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2087AB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01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CA619D5-4591-F538-DC7C-948B9555D2A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571408" y="1007270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2087AB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303CCA3-9BC2-7828-8C83-774987606E9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82443" y="2396222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02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DED7CED9-5CD5-DD76-804E-5F182529103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71408" y="2396222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06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D1CDCB1-09AE-CA26-F74A-651A4CBB822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82443" y="3779723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03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C1A275E2-D7A8-0359-303F-59D68F80088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71408" y="3779723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07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A587012-BD4A-2795-8AC3-50156A0A8F2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582443" y="5202148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4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76B1DFF-94E8-2C8F-797E-A905F268B72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571408" y="5202148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4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4118723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2">
            <a:extLst>
              <a:ext uri="{FF2B5EF4-FFF2-40B4-BE49-F238E27FC236}">
                <a16:creationId xmlns:a16="http://schemas.microsoft.com/office/drawing/2014/main" id="{CCA6DED0-E4E8-39F1-3DDC-520585B824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23891" y="2698367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6</a:t>
            </a:r>
          </a:p>
        </p:txBody>
      </p:sp>
      <p:sp>
        <p:nvSpPr>
          <p:cNvPr id="5" name="Text Placeholder 102">
            <a:extLst>
              <a:ext uri="{FF2B5EF4-FFF2-40B4-BE49-F238E27FC236}">
                <a16:creationId xmlns:a16="http://schemas.microsoft.com/office/drawing/2014/main" id="{C407FF1F-2401-E955-68A6-0CFAE2AB1D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21072" y="1293513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5</a:t>
            </a:r>
          </a:p>
        </p:txBody>
      </p:sp>
      <p:sp>
        <p:nvSpPr>
          <p:cNvPr id="7" name="Text Placeholder 102">
            <a:extLst>
              <a:ext uri="{FF2B5EF4-FFF2-40B4-BE49-F238E27FC236}">
                <a16:creationId xmlns:a16="http://schemas.microsoft.com/office/drawing/2014/main" id="{79BA467C-00FD-FFE5-B6B3-257AD807C3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15338" y="1293513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1</a:t>
            </a:r>
          </a:p>
        </p:txBody>
      </p:sp>
      <p:sp>
        <p:nvSpPr>
          <p:cNvPr id="9" name="Text Placeholder 102">
            <a:extLst>
              <a:ext uri="{FF2B5EF4-FFF2-40B4-BE49-F238E27FC236}">
                <a16:creationId xmlns:a16="http://schemas.microsoft.com/office/drawing/2014/main" id="{B07E0235-FC5D-C1A5-0D05-82C90DAE715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15338" y="2698367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2</a:t>
            </a:r>
          </a:p>
        </p:txBody>
      </p:sp>
      <p:sp>
        <p:nvSpPr>
          <p:cNvPr id="13" name="Text Placeholder 102">
            <a:extLst>
              <a:ext uri="{FF2B5EF4-FFF2-40B4-BE49-F238E27FC236}">
                <a16:creationId xmlns:a16="http://schemas.microsoft.com/office/drawing/2014/main" id="{15EC97A3-A696-A850-DAC3-9B7F156D64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15338" y="4078384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3</a:t>
            </a:r>
          </a:p>
        </p:txBody>
      </p:sp>
      <p:sp>
        <p:nvSpPr>
          <p:cNvPr id="15" name="Text Placeholder 102">
            <a:extLst>
              <a:ext uri="{FF2B5EF4-FFF2-40B4-BE49-F238E27FC236}">
                <a16:creationId xmlns:a16="http://schemas.microsoft.com/office/drawing/2014/main" id="{676A4AA1-3572-4723-1C95-164DF0BCD50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15338" y="5483238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4</a:t>
            </a:r>
          </a:p>
        </p:txBody>
      </p:sp>
      <p:sp>
        <p:nvSpPr>
          <p:cNvPr id="17" name="Text Placeholder 102">
            <a:extLst>
              <a:ext uri="{FF2B5EF4-FFF2-40B4-BE49-F238E27FC236}">
                <a16:creationId xmlns:a16="http://schemas.microsoft.com/office/drawing/2014/main" id="{3C367C00-132C-8896-2D13-153A6C7925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18253" y="4078384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7</a:t>
            </a:r>
          </a:p>
        </p:txBody>
      </p:sp>
      <p:sp>
        <p:nvSpPr>
          <p:cNvPr id="18" name="Vertical Text Placeholder 3">
            <a:extLst>
              <a:ext uri="{FF2B5EF4-FFF2-40B4-BE49-F238E27FC236}">
                <a16:creationId xmlns:a16="http://schemas.microsoft.com/office/drawing/2014/main" id="{D53E8A67-9503-1E6E-F9A3-E01A96712B99}"/>
              </a:ext>
            </a:extLst>
          </p:cNvPr>
          <p:cNvSpPr>
            <a:spLocks noGrp="1"/>
          </p:cNvSpPr>
          <p:nvPr>
            <p:ph type="body" orient="vert" sz="quarter" idx="43" hasCustomPrompt="1"/>
          </p:nvPr>
        </p:nvSpPr>
        <p:spPr>
          <a:xfrm rot="16200000">
            <a:off x="1108509" y="438659"/>
            <a:ext cx="733158" cy="1585970"/>
          </a:xfrm>
          <a:prstGeom prst="rect">
            <a:avLst/>
          </a:prstGeom>
        </p:spPr>
        <p:txBody>
          <a:bodyPr vert="eaVert">
            <a:noAutofit/>
          </a:bodyPr>
          <a:lstStyle>
            <a:lvl1pPr marL="0" indent="0">
              <a:buNone/>
              <a:defRPr sz="3200" b="0" i="0">
                <a:gradFill flip="none" rotWithShape="1">
                  <a:gsLst>
                    <a:gs pos="50000">
                      <a:srgbClr val="0F5CCA"/>
                    </a:gs>
                    <a:gs pos="100000">
                      <a:srgbClr val="B238BA"/>
                    </a:gs>
                    <a:gs pos="0">
                      <a:srgbClr val="49C5B1"/>
                    </a:gs>
                  </a:gsLst>
                  <a:lin ang="10800000" scaled="1"/>
                  <a:tileRect/>
                </a:gra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21" name="Text Placeholder 102">
            <a:extLst>
              <a:ext uri="{FF2B5EF4-FFF2-40B4-BE49-F238E27FC236}">
                <a16:creationId xmlns:a16="http://schemas.microsoft.com/office/drawing/2014/main" id="{0051C787-FE09-A6FD-658C-A2AA371B60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18253" y="5483238"/>
            <a:ext cx="2258469" cy="491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Segoe Sans Text Light" pitchFamily="2" charset="0"/>
                <a:cs typeface="Segoe Sans Text Light" pitchFamily="2" charset="0"/>
              </a:defRPr>
            </a:lvl1pPr>
          </a:lstStyle>
          <a:p>
            <a:pPr lvl="0"/>
            <a:r>
              <a:rPr lang="en-US"/>
              <a:t>Agenda item 7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C4FB0E4-7942-3FC2-407F-B9500F035E5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15338" y="863473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2087AB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01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D063535B-A7D0-15D4-B5A1-594D2F4162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04303" y="863473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2087AB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05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D9099A6-3B0A-9464-367E-D5A8E455A40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015338" y="2252425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02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07AC5969-ACBC-CD3B-958B-C4688327203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04303" y="2252425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06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B03BDC5-976E-FC84-E7E5-F83B89DAEC4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15338" y="3635926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03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D404668-7BFF-9D81-116D-D664F55583D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004303" y="3635926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07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EF450C48-9DBC-7E11-76BF-521C525AD0C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015338" y="5058351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4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C59416B7-40A3-0E61-131F-614A2055DC6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004303" y="5058351"/>
            <a:ext cx="5603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4"/>
                </a:solidFill>
                <a:latin typeface="Segoe Sans Small" pitchFamily="2" charset="0"/>
                <a:cs typeface="Segoe Sans Small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422040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slide"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D13610-D10C-7EDB-D184-A911B7E37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BD9C85B-EC8F-D695-0FA1-6791980AB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551" y="4038049"/>
            <a:ext cx="3231416" cy="139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B238BA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Section title one</a:t>
            </a:r>
          </a:p>
        </p:txBody>
      </p:sp>
    </p:spTree>
    <p:extLst>
      <p:ext uri="{BB962C8B-B14F-4D97-AF65-F5344CB8AC3E}">
        <p14:creationId xmlns:p14="http://schemas.microsoft.com/office/powerpoint/2010/main" val="278624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E9EE7-FB3C-7D1F-A2DB-596E0938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0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Slides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7FA82-318A-3A34-2934-24B034B58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809" y="6311900"/>
            <a:ext cx="399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defRPr>
            </a:lvl1pPr>
          </a:lstStyle>
          <a:p>
            <a:fld id="{B1356FBF-028C-F74E-A7B4-9B8ED246DD1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E92EE12-E16C-066A-7EFA-7E3A5BF6D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7097" y="6311900"/>
            <a:ext cx="2078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defRPr>
            </a:lvl1pPr>
          </a:lstStyle>
          <a:p>
            <a:r>
              <a:rPr lang="en-US"/>
              <a:t>Microsoft Fabric</a:t>
            </a:r>
          </a:p>
        </p:txBody>
      </p:sp>
    </p:spTree>
    <p:extLst>
      <p:ext uri="{BB962C8B-B14F-4D97-AF65-F5344CB8AC3E}">
        <p14:creationId xmlns:p14="http://schemas.microsoft.com/office/powerpoint/2010/main" val="40987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49" r:id="rId2"/>
    <p:sldLayoutId id="2147483798" r:id="rId3"/>
    <p:sldLayoutId id="2147483799" r:id="rId4"/>
    <p:sldLayoutId id="2147483800" r:id="rId5"/>
    <p:sldLayoutId id="2147483801" r:id="rId6"/>
    <p:sldLayoutId id="2147483670" r:id="rId7"/>
    <p:sldLayoutId id="2147483650" r:id="rId8"/>
    <p:sldLayoutId id="2147483848" r:id="rId9"/>
    <p:sldLayoutId id="2147483850" r:id="rId10"/>
    <p:sldLayoutId id="2147483849" r:id="rId11"/>
    <p:sldLayoutId id="2147483851" r:id="rId12"/>
    <p:sldLayoutId id="2147483852" r:id="rId13"/>
    <p:sldLayoutId id="2147483794" r:id="rId14"/>
    <p:sldLayoutId id="2147483652" r:id="rId15"/>
    <p:sldLayoutId id="2147483790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53" r:id="rId26"/>
    <p:sldLayoutId id="2147483856" r:id="rId27"/>
    <p:sldLayoutId id="2147483854" r:id="rId28"/>
    <p:sldLayoutId id="2147483855" r:id="rId29"/>
    <p:sldLayoutId id="2147483745" r:id="rId30"/>
    <p:sldLayoutId id="2147483792" r:id="rId31"/>
    <p:sldLayoutId id="2147483665" r:id="rId32"/>
    <p:sldLayoutId id="2147483793" r:id="rId33"/>
    <p:sldLayoutId id="2147483795" r:id="rId34"/>
    <p:sldLayoutId id="2147483828" r:id="rId35"/>
    <p:sldLayoutId id="2147483829" r:id="rId36"/>
    <p:sldLayoutId id="2147483667" r:id="rId37"/>
    <p:sldLayoutId id="2147483775" r:id="rId38"/>
    <p:sldLayoutId id="2147483671" r:id="rId39"/>
    <p:sldLayoutId id="2147483796" r:id="rId40"/>
    <p:sldLayoutId id="2147483791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Segoe Sans Display" pitchFamily="2" charset="0"/>
          <a:ea typeface="+mj-ea"/>
          <a:cs typeface="Segoe Sans Display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0" i="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DB0CE9C-1DB3-335A-6494-9F13A787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34" y="1629870"/>
            <a:ext cx="10847430" cy="877594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s-EC" sz="1800" b="1" err="1">
                <a:solidFill>
                  <a:schemeClr val="accent6"/>
                </a:solidFill>
                <a:latin typeface="Segoe UI Semilight"/>
                <a:cs typeface="Segoe UI Semilight"/>
              </a:rPr>
              <a:t>Disclaimer</a:t>
            </a:r>
            <a:r>
              <a:rPr lang="es-EC" sz="1800">
                <a:solidFill>
                  <a:schemeClr val="bg1"/>
                </a:solidFill>
                <a:latin typeface="Segoe UI Semilight"/>
                <a:cs typeface="Segoe UI Semilight"/>
              </a:rPr>
              <a:t>: </a:t>
            </a:r>
            <a:r>
              <a:rPr lang="es-EC">
                <a:solidFill>
                  <a:schemeClr val="bg1"/>
                </a:solidFill>
                <a:latin typeface="Segoe UI Semilight"/>
                <a:cs typeface="Segoe UI Semilight"/>
              </a:rPr>
              <a:t>Este documento es confidencial y propiedad de Microsoft. No puede tomar fotografías, distribuir, modificar, alterar o crear trabajos derivados de esta presentación sin el consentimiento previo por escrito de Microsoft. Este contenido es para </a:t>
            </a:r>
            <a:r>
              <a:rPr lang="es-EC" sz="1800" b="1">
                <a:solidFill>
                  <a:schemeClr val="accent6"/>
                </a:solidFill>
                <a:latin typeface="Segoe UI Semilight"/>
                <a:cs typeface="Segoe UI Semilight"/>
              </a:rPr>
              <a:t>Microsof</a:t>
            </a:r>
            <a:r>
              <a:rPr lang="es-EC" b="1">
                <a:solidFill>
                  <a:schemeClr val="accent6"/>
                </a:solidFill>
                <a:latin typeface="Segoe UI Semilight"/>
                <a:cs typeface="Segoe UI Semilight"/>
              </a:rPr>
              <a:t>t </a:t>
            </a:r>
            <a:r>
              <a:rPr lang="es-EC" sz="1800" b="1">
                <a:solidFill>
                  <a:schemeClr val="accent6"/>
                </a:solidFill>
                <a:latin typeface="Segoe UI Semilight"/>
                <a:cs typeface="Segoe UI Semilight"/>
              </a:rPr>
              <a:t>y </a:t>
            </a:r>
            <a:r>
              <a:rPr lang="es-EC" b="1">
                <a:solidFill>
                  <a:schemeClr val="accent6"/>
                </a:solidFill>
                <a:latin typeface="Segoe UI Semilight"/>
                <a:cs typeface="Segoe UI Semilight"/>
              </a:rPr>
              <a:t>Socios de Negocio, y solo puede usarse con fines comerciales.</a:t>
            </a:r>
            <a:endParaRPr lang="es-EC" sz="1800" b="1">
              <a:solidFill>
                <a:schemeClr val="accent6"/>
              </a:solidFill>
              <a:latin typeface="Segoe UI Semilight"/>
              <a:ea typeface="+mn-lt"/>
              <a:cs typeface="Segoe UI Semi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2D35-583F-16EF-E5F1-8F758649F4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2670" y="2698270"/>
            <a:ext cx="10912157" cy="97821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s-EC" sz="1600" b="1">
                <a:solidFill>
                  <a:schemeClr val="tx1"/>
                </a:solidFill>
                <a:latin typeface="Segoe UI Semilight"/>
                <a:cs typeface="Segoe UI Semilight"/>
              </a:rPr>
              <a:t>Propósito: </a:t>
            </a:r>
            <a:r>
              <a:rPr lang="es-EC" sz="1600">
                <a:latin typeface="Segoe UI Semilight"/>
                <a:cs typeface="Segoe UI Semilight"/>
              </a:rPr>
              <a:t>Las propuestas de valor diferenciadas (DVP) de Microsoft </a:t>
            </a:r>
            <a:r>
              <a:rPr lang="es-EC" sz="1600" err="1">
                <a:latin typeface="Segoe UI Semilight"/>
                <a:cs typeface="Segoe UI Semilight"/>
              </a:rPr>
              <a:t>Fabric</a:t>
            </a:r>
            <a:r>
              <a:rPr lang="es-EC" sz="1600">
                <a:latin typeface="Segoe UI Semilight"/>
                <a:cs typeface="Segoe UI Semilight"/>
              </a:rPr>
              <a:t> están diseñadas para ayudar a educar a los socios de Microsoft sobre cómo abordar las preguntas de los clientes cuando se les pregunta sobre varios escenarios de competencia. </a:t>
            </a:r>
            <a:r>
              <a:rPr lang="es-EC" sz="1600">
                <a:solidFill>
                  <a:schemeClr val="accent6"/>
                </a:solidFill>
                <a:latin typeface="Segoe UI Semilight"/>
                <a:cs typeface="Segoe UI Semilight"/>
              </a:rPr>
              <a:t>La presentación o las diapositivas individuales no deben distribuirse (es decir, imprimirse, enviarse por correo electrónico, dejarse atrás) con el cliente o la competencia. </a:t>
            </a:r>
            <a:r>
              <a:rPr lang="es-EC" sz="1600">
                <a:latin typeface="Segoe UI Semilight"/>
                <a:cs typeface="Segoe UI Semilight"/>
              </a:rPr>
              <a:t>Asegúrese de que está utilizando la presentación DVP más reciente.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0465B-BAA1-4E4B-E057-F0E315972B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91440" tIns="45720" rIns="91440" bIns="45720" anchor="t">
            <a:normAutofit fontScale="40000" lnSpcReduction="20000"/>
          </a:bodyPr>
          <a:lstStyle/>
          <a:p>
            <a:r>
              <a:rPr lang="es-EC" sz="7200">
                <a:latin typeface="Segoe Sans Display"/>
                <a:cs typeface="Segoe Sans Display"/>
              </a:rPr>
              <a:t>Propuesta de Valor Diferenciada</a:t>
            </a:r>
            <a:r>
              <a:rPr lang="es-EC" sz="5100">
                <a:latin typeface="Segoe Sans Display"/>
                <a:ea typeface="+mj-ea"/>
                <a:cs typeface="Segoe Sans Display"/>
              </a:rPr>
              <a:t> </a:t>
            </a:r>
            <a:r>
              <a:rPr lang="es-EC" sz="7300">
                <a:latin typeface="Segoe Sans Display"/>
                <a:cs typeface="Segoe Sans Display"/>
              </a:rPr>
              <a:t>de Microsoft </a:t>
            </a:r>
            <a:r>
              <a:rPr lang="es-EC" sz="7300" err="1">
                <a:latin typeface="Segoe Sans Display"/>
                <a:cs typeface="Segoe Sans Display"/>
              </a:rPr>
              <a:t>Fabric</a:t>
            </a:r>
            <a:r>
              <a:rPr lang="es-EC" sz="7300">
                <a:latin typeface="Segoe Sans Display"/>
                <a:cs typeface="Segoe Sans Display"/>
              </a:rPr>
              <a:t> </a:t>
            </a:r>
            <a:r>
              <a:rPr lang="es-EC" sz="2800">
                <a:latin typeface="Segoe Sans Display"/>
                <a:cs typeface="Segoe Sans Display"/>
              </a:rPr>
              <a:t>[No presentar esta diapositiva]</a:t>
            </a:r>
            <a:endParaRPr lang="es-EC" sz="2800" b="1">
              <a:solidFill>
                <a:schemeClr val="bg2"/>
              </a:solidFill>
              <a:latin typeface="Segoe Sans Display"/>
              <a:cs typeface="Segoe Sans Display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EEA96-CDBF-F84C-3F13-401BA772DE1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25745" y="6360169"/>
            <a:ext cx="2078736" cy="365125"/>
          </a:xfrm>
        </p:spPr>
        <p:txBody>
          <a:bodyPr/>
          <a:lstStyle/>
          <a:p>
            <a:r>
              <a:rPr lang="es-EC"/>
              <a:t>Microsoft </a:t>
            </a:r>
            <a:r>
              <a:rPr lang="es-EC" err="1"/>
              <a:t>Fabric</a:t>
            </a:r>
            <a:endParaRPr lang="es-EC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47E5-64EE-9AA2-FC57-EF1BB6BFD7C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526457" y="6360169"/>
            <a:ext cx="399288" cy="365125"/>
          </a:xfrm>
        </p:spPr>
        <p:txBody>
          <a:bodyPr/>
          <a:lstStyle/>
          <a:p>
            <a:fld id="{B1356FBF-028C-F74E-A7B4-9B8ED246DD1B}" type="slidenum">
              <a:rPr lang="es-EC" smtClean="0"/>
              <a:pPr/>
              <a:t>1</a:t>
            </a:fld>
            <a:endParaRPr lang="es-EC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853FF74-2BE9-0AAC-3DD5-CC6CF21FF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158014"/>
              </p:ext>
            </p:extLst>
          </p:nvPr>
        </p:nvGraphicFramePr>
        <p:xfrm>
          <a:off x="602670" y="4687580"/>
          <a:ext cx="11018520" cy="1632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272">
                  <a:extLst>
                    <a:ext uri="{9D8B030D-6E8A-4147-A177-3AD203B41FA5}">
                      <a16:colId xmlns:a16="http://schemas.microsoft.com/office/drawing/2014/main" val="2971010500"/>
                    </a:ext>
                  </a:extLst>
                </a:gridCol>
                <a:gridCol w="9274248">
                  <a:extLst>
                    <a:ext uri="{9D8B030D-6E8A-4147-A177-3AD203B41FA5}">
                      <a16:colId xmlns:a16="http://schemas.microsoft.com/office/drawing/2014/main" val="839557162"/>
                    </a:ext>
                  </a:extLst>
                </a:gridCol>
              </a:tblGrid>
              <a:tr h="325018">
                <a:tc>
                  <a:txBody>
                    <a:bodyPr/>
                    <a:lstStyle/>
                    <a:p>
                      <a:r>
                        <a:rPr lang="es-EC" sz="1400" b="1" noProof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Audiencia: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C" sz="1400" b="0" i="0" kern="1200" noProof="0">
                          <a:solidFill>
                            <a:schemeClr val="bg1"/>
                          </a:solidFill>
                          <a:effectLst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Socios de Negocios de Microsoft</a:t>
                      </a:r>
                      <a:endParaRPr lang="es-EC" sz="1400" noProof="0">
                        <a:solidFill>
                          <a:schemeClr val="bg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227045"/>
                  </a:ext>
                </a:extLst>
              </a:tr>
              <a:tr h="325018">
                <a:tc>
                  <a:txBody>
                    <a:bodyPr/>
                    <a:lstStyle/>
                    <a:p>
                      <a:r>
                        <a:rPr lang="es-EC" sz="1400" b="1" noProof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Título: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s-EC" sz="1400" b="0" i="0" u="none" strike="noStrike" kern="1200" baseline="0" noProof="0">
                          <a:solidFill>
                            <a:schemeClr val="bg1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Propuesta de valor diferenciada de Microsoft </a:t>
                      </a:r>
                      <a:r>
                        <a:rPr lang="es-EC" sz="1400" b="0" i="0" u="none" strike="noStrike" kern="1200" baseline="0" noProof="0" err="1">
                          <a:solidFill>
                            <a:schemeClr val="bg1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Fabric</a:t>
                      </a:r>
                      <a:endParaRPr lang="es-EC" sz="1400" b="0" i="0" u="none" strike="noStrike" kern="1200" baseline="0" noProof="0">
                        <a:solidFill>
                          <a:schemeClr val="bg1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299554"/>
                  </a:ext>
                </a:extLst>
              </a:tr>
              <a:tr h="552531">
                <a:tc>
                  <a:txBody>
                    <a:bodyPr/>
                    <a:lstStyle/>
                    <a:p>
                      <a:r>
                        <a:rPr lang="es-EC" sz="1400" b="1" noProof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Resultados deseados: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C" sz="1400" noProof="0">
                          <a:solidFill>
                            <a:schemeClr val="bg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Compite, gana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856438"/>
                  </a:ext>
                </a:extLst>
              </a:tr>
              <a:tr h="429592">
                <a:tc>
                  <a:txBody>
                    <a:bodyPr/>
                    <a:lstStyle/>
                    <a:p>
                      <a:r>
                        <a:rPr lang="es-EC" sz="1400" b="1" noProof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Guía de uso: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500"/>
                        </a:spcAft>
                        <a:buNone/>
                      </a:pPr>
                      <a:r>
                        <a:rPr lang="es-EC" sz="1400" b="0" i="0" kern="1200" noProof="0">
                          <a:solidFill>
                            <a:schemeClr val="bg1"/>
                          </a:solidFill>
                          <a:effectLst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Solo para fines educativos de socios.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349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FA5CEE7-4CE0-1C31-C94C-1230EE61AA7D}"/>
              </a:ext>
            </a:extLst>
          </p:cNvPr>
          <p:cNvSpPr txBox="1"/>
          <p:nvPr/>
        </p:nvSpPr>
        <p:spPr>
          <a:xfrm>
            <a:off x="5556000" y="6427315"/>
            <a:ext cx="60975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3940" algn="r"/>
            <a:r>
              <a:rPr lang="es-EC" sz="90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Microsoft </a:t>
            </a:r>
            <a:r>
              <a:rPr lang="es-EC" sz="90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Confidential</a:t>
            </a:r>
            <a:r>
              <a:rPr lang="es-EC" sz="90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: solo para uso de Microsoft y sus socios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9FD63A5-7FF9-B786-448E-231B9E95743B}"/>
              </a:ext>
            </a:extLst>
          </p:cNvPr>
          <p:cNvSpPr txBox="1">
            <a:spLocks/>
          </p:cNvSpPr>
          <p:nvPr/>
        </p:nvSpPr>
        <p:spPr>
          <a:xfrm>
            <a:off x="266887" y="6427315"/>
            <a:ext cx="11658226" cy="2308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Segoe Sans Text Light" pitchFamily="2" charset="0"/>
                <a:ea typeface="+mn-ea"/>
                <a:cs typeface="Segoe Sans Text Light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Contenido actualizado a diciembre de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F4118-C8EC-3CD5-7514-45156DADE87F}"/>
              </a:ext>
            </a:extLst>
          </p:cNvPr>
          <p:cNvSpPr txBox="1"/>
          <p:nvPr/>
        </p:nvSpPr>
        <p:spPr>
          <a:xfrm>
            <a:off x="635034" y="3991376"/>
            <a:ext cx="1084743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C" sz="1600" b="1">
                <a:latin typeface="Segoe UI Semilight"/>
                <a:cs typeface="Segoe UI Semilight"/>
              </a:rPr>
              <a:t>Cuándo utilizarlo: </a:t>
            </a:r>
            <a:r>
              <a:rPr lang="es-EC" sz="1600">
                <a:solidFill>
                  <a:schemeClr val="bg1"/>
                </a:solidFill>
                <a:latin typeface="Segoe UI Semilight"/>
                <a:cs typeface="Segoe UI Semilight"/>
              </a:rPr>
              <a:t>Como complemento a la presentación orientada al cliente para ayudar a responder preguntas sobre el valor único de Microsoft </a:t>
            </a:r>
            <a:r>
              <a:rPr lang="es-EC" sz="1600" err="1">
                <a:solidFill>
                  <a:schemeClr val="bg1"/>
                </a:solidFill>
                <a:latin typeface="Segoe UI Semilight"/>
                <a:cs typeface="Segoe UI Semilight"/>
              </a:rPr>
              <a:t>Fabric</a:t>
            </a:r>
            <a:r>
              <a:rPr lang="es-EC" sz="1600">
                <a:solidFill>
                  <a:schemeClr val="bg1"/>
                </a:solidFill>
                <a:latin typeface="Segoe UI Semilight"/>
                <a:cs typeface="Segoe UI Semilight"/>
              </a:rPr>
              <a:t> en comparación con otras ofertas del mercado.</a:t>
            </a:r>
          </a:p>
        </p:txBody>
      </p:sp>
    </p:spTree>
    <p:extLst>
      <p:ext uri="{BB962C8B-B14F-4D97-AF65-F5344CB8AC3E}">
        <p14:creationId xmlns:p14="http://schemas.microsoft.com/office/powerpoint/2010/main" val="296923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D4FB4-E9DF-37F0-C2BC-8A6DB83F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527" y="1561379"/>
            <a:ext cx="4612885" cy="2616101"/>
          </a:xfrm>
        </p:spPr>
        <p:txBody>
          <a:bodyPr/>
          <a:lstStyle/>
          <a:p>
            <a:r>
              <a:rPr lang="en-US" b="1">
                <a:latin typeface="Segoe Sans Display"/>
                <a:cs typeface="Segoe Sans Display"/>
              </a:rPr>
              <a:t>Data Boost</a:t>
            </a:r>
            <a:br>
              <a:rPr lang="en-US" b="1">
                <a:latin typeface="Segoe Sans Display"/>
                <a:cs typeface="Segoe Sans Display"/>
              </a:rPr>
            </a:br>
            <a:r>
              <a:rPr lang="en-US" sz="4000">
                <a:latin typeface="Segoe Sans Display"/>
                <a:cs typeface="Segoe Sans Display"/>
              </a:rPr>
              <a:t>Microsoft Fabric </a:t>
            </a:r>
            <a:r>
              <a:rPr lang="en-US" sz="4000" err="1">
                <a:latin typeface="Segoe Sans Display"/>
                <a:cs typeface="Segoe Sans Display"/>
              </a:rPr>
              <a:t>Propuesta</a:t>
            </a:r>
            <a:r>
              <a:rPr lang="en-US" sz="4000">
                <a:latin typeface="Segoe Sans Display"/>
                <a:cs typeface="Segoe Sans Display"/>
              </a:rPr>
              <a:t> de Valor </a:t>
            </a:r>
            <a:r>
              <a:rPr lang="en-US" sz="4000" err="1">
                <a:latin typeface="Segoe Sans Display"/>
                <a:cs typeface="Segoe Sans Display"/>
              </a:rPr>
              <a:t>Diferenciado</a:t>
            </a:r>
            <a:r>
              <a:rPr lang="en-US" sz="4000">
                <a:latin typeface="Segoe Sans Display"/>
                <a:cs typeface="Segoe Sans Display"/>
              </a:rPr>
              <a:t> (DVP)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173A8-3226-C7AE-12AB-7156706DAB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Contenido</a:t>
            </a:r>
            <a:r>
              <a:rPr lang="en-US"/>
              <a:t> </a:t>
            </a:r>
            <a:r>
              <a:rPr lang="en-US" err="1"/>
              <a:t>actualizado</a:t>
            </a:r>
            <a:r>
              <a:rPr lang="en-US"/>
              <a:t> a </a:t>
            </a:r>
            <a:r>
              <a:rPr lang="en-US" err="1"/>
              <a:t>diciembre</a:t>
            </a:r>
            <a:r>
              <a:rPr lang="en-US"/>
              <a:t> de 2023</a:t>
            </a:r>
          </a:p>
        </p:txBody>
      </p:sp>
    </p:spTree>
    <p:extLst>
      <p:ext uri="{BB962C8B-B14F-4D97-AF65-F5344CB8AC3E}">
        <p14:creationId xmlns:p14="http://schemas.microsoft.com/office/powerpoint/2010/main" val="4793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22E609-60C7-ED7B-A56A-D591A48A42E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82589" y="4873402"/>
            <a:ext cx="3673475" cy="68421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Utilice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solo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los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DVP que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sean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relevantes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para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su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cliente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y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su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desafío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comercial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A8FDCC-F794-1D7A-703D-032E17D530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16614" y="4769070"/>
            <a:ext cx="3955464" cy="81064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Use la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diapositiva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DVP para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resumir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su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respuesta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y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posicionar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Microsoft Fabric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como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la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solución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adecuada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para la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necesidad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empresarial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única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del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cliente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.</a:t>
            </a:r>
            <a:endParaRPr lang="en-US" sz="1400">
              <a:solidFill>
                <a:schemeClr val="bg1"/>
              </a:solidFill>
              <a:latin typeface="Segoe Sans Text Semilight" pitchFamily="2" charset="0"/>
              <a:cs typeface="Segoe Sans Text Semilight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F8937-550B-FC90-52FA-1FF96E3A9A5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14364" y="3385454"/>
            <a:ext cx="3673475" cy="684212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Explique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los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DVP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en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el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contexto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de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su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cliente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y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cómo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se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diferencia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Microsoft Fabric para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ayudar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.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2D93C3B9-2299-7C60-5585-BB6C34B8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37" y="644682"/>
            <a:ext cx="10675895" cy="684212"/>
          </a:xfrm>
        </p:spPr>
        <p:txBody>
          <a:bodyPr/>
          <a:lstStyle/>
          <a:p>
            <a:r>
              <a:rPr lang="en-US"/>
              <a:t>¿</a:t>
            </a:r>
            <a:r>
              <a:rPr lang="en-US" err="1"/>
              <a:t>Qué</a:t>
            </a:r>
            <a:r>
              <a:rPr lang="en-US"/>
              <a:t> es un DVP?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33CECE-73A2-3521-AED9-5CA01AAB71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80339" y="3429328"/>
            <a:ext cx="3673475" cy="684212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b="1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Nunca</a:t>
            </a:r>
            <a:r>
              <a:rPr lang="en-US" sz="1400" b="1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empieces</a:t>
            </a:r>
            <a:r>
              <a:rPr lang="en-US" sz="1400" b="1">
                <a:solidFill>
                  <a:schemeClr val="bg1"/>
                </a:solidFill>
                <a:latin typeface="Segoe Sans Text Semilight"/>
                <a:cs typeface="Segoe Sans Text Semilight"/>
              </a:rPr>
              <a:t> con </a:t>
            </a:r>
            <a:r>
              <a:rPr lang="en-US" sz="1400" b="1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los</a:t>
            </a:r>
            <a:r>
              <a:rPr lang="en-US" sz="1400" b="1">
                <a:solidFill>
                  <a:schemeClr val="bg1"/>
                </a:solidFill>
                <a:latin typeface="Segoe Sans Text Semilight"/>
                <a:cs typeface="Segoe Sans Text Semilight"/>
              </a:rPr>
              <a:t> DVPs.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Comience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con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el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valor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empresarial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 de Microsoft Fabric y sus </a:t>
            </a:r>
            <a:r>
              <a:rPr lang="en-US" sz="1400" err="1">
                <a:solidFill>
                  <a:schemeClr val="bg1"/>
                </a:solidFill>
                <a:latin typeface="Segoe Sans Text Semilight"/>
                <a:cs typeface="Segoe Sans Text Semilight"/>
              </a:rPr>
              <a:t>servicios</a:t>
            </a:r>
            <a:r>
              <a:rPr lang="en-US" sz="1400">
                <a:solidFill>
                  <a:schemeClr val="bg1"/>
                </a:solidFill>
                <a:latin typeface="Segoe Sans Text Semilight"/>
                <a:cs typeface="Segoe Sans Text Semilight"/>
              </a:rPr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734AB0-2CEF-99F3-998E-AA070C69FCDF}"/>
              </a:ext>
            </a:extLst>
          </p:cNvPr>
          <p:cNvGrpSpPr/>
          <p:nvPr/>
        </p:nvGrpSpPr>
        <p:grpSpPr>
          <a:xfrm>
            <a:off x="519437" y="3454177"/>
            <a:ext cx="602470" cy="596414"/>
            <a:chOff x="398463" y="3454177"/>
            <a:chExt cx="602470" cy="59641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C2092DB-A8C6-A14C-37C3-902224F32D24}"/>
                </a:ext>
              </a:extLst>
            </p:cNvPr>
            <p:cNvSpPr/>
            <p:nvPr/>
          </p:nvSpPr>
          <p:spPr>
            <a:xfrm>
              <a:off x="398463" y="3454177"/>
              <a:ext cx="602470" cy="5964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Placeholder 14">
              <a:extLst>
                <a:ext uri="{FF2B5EF4-FFF2-40B4-BE49-F238E27FC236}">
                  <a16:creationId xmlns:a16="http://schemas.microsoft.com/office/drawing/2014/main" id="{6141718E-E61A-E92D-C551-D129B7C09C18}"/>
                </a:ext>
              </a:extLst>
            </p:cNvPr>
            <p:cNvSpPr txBox="1">
              <a:spLocks/>
            </p:cNvSpPr>
            <p:nvPr/>
          </p:nvSpPr>
          <p:spPr>
            <a:xfrm>
              <a:off x="558758" y="3541430"/>
              <a:ext cx="281881" cy="4219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b="1" i="0" kern="1200">
                  <a:solidFill>
                    <a:schemeClr val="tx1"/>
                  </a:solidFill>
                  <a:latin typeface="Segoe Sans Small" pitchFamily="2" charset="0"/>
                  <a:ea typeface="+mn-ea"/>
                  <a:cs typeface="Segoe Sans Small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/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D9231E-700B-CEC0-AF6D-C621AB03D6AC}"/>
              </a:ext>
            </a:extLst>
          </p:cNvPr>
          <p:cNvGrpSpPr/>
          <p:nvPr/>
        </p:nvGrpSpPr>
        <p:grpSpPr>
          <a:xfrm>
            <a:off x="519825" y="4786884"/>
            <a:ext cx="602470" cy="596414"/>
            <a:chOff x="5915384" y="3491484"/>
            <a:chExt cx="602470" cy="59641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9EC134-47A0-AF30-BF03-B67DE7994805}"/>
                </a:ext>
              </a:extLst>
            </p:cNvPr>
            <p:cNvSpPr/>
            <p:nvPr/>
          </p:nvSpPr>
          <p:spPr>
            <a:xfrm>
              <a:off x="5915384" y="3491484"/>
              <a:ext cx="602470" cy="5964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 Placeholder 14">
              <a:extLst>
                <a:ext uri="{FF2B5EF4-FFF2-40B4-BE49-F238E27FC236}">
                  <a16:creationId xmlns:a16="http://schemas.microsoft.com/office/drawing/2014/main" id="{7285EE5C-1403-7B22-C38E-06724A18B2DC}"/>
                </a:ext>
              </a:extLst>
            </p:cNvPr>
            <p:cNvSpPr txBox="1">
              <a:spLocks/>
            </p:cNvSpPr>
            <p:nvPr/>
          </p:nvSpPr>
          <p:spPr>
            <a:xfrm>
              <a:off x="6075679" y="3578737"/>
              <a:ext cx="281881" cy="4219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b="1" i="0" kern="1200">
                  <a:solidFill>
                    <a:schemeClr val="tx1"/>
                  </a:solidFill>
                  <a:latin typeface="Segoe Sans Small" pitchFamily="2" charset="0"/>
                  <a:ea typeface="+mn-ea"/>
                  <a:cs typeface="Segoe Sans Small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/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DE1398-23DC-675F-A940-EF4CCEB56BB0}"/>
              </a:ext>
            </a:extLst>
          </p:cNvPr>
          <p:cNvGrpSpPr/>
          <p:nvPr/>
        </p:nvGrpSpPr>
        <p:grpSpPr>
          <a:xfrm>
            <a:off x="6005837" y="3429353"/>
            <a:ext cx="602470" cy="596414"/>
            <a:chOff x="469102" y="4829528"/>
            <a:chExt cx="602470" cy="5964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508FBB6-6104-45B8-7DFB-F97CD67F9F72}"/>
                </a:ext>
              </a:extLst>
            </p:cNvPr>
            <p:cNvSpPr/>
            <p:nvPr/>
          </p:nvSpPr>
          <p:spPr>
            <a:xfrm>
              <a:off x="469102" y="4829528"/>
              <a:ext cx="602470" cy="5964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Placeholder 14">
              <a:extLst>
                <a:ext uri="{FF2B5EF4-FFF2-40B4-BE49-F238E27FC236}">
                  <a16:creationId xmlns:a16="http://schemas.microsoft.com/office/drawing/2014/main" id="{48486285-B643-BA41-5BE9-B33148D0BDF7}"/>
                </a:ext>
              </a:extLst>
            </p:cNvPr>
            <p:cNvSpPr txBox="1">
              <a:spLocks/>
            </p:cNvSpPr>
            <p:nvPr/>
          </p:nvSpPr>
          <p:spPr>
            <a:xfrm>
              <a:off x="629397" y="4916781"/>
              <a:ext cx="281881" cy="4219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b="1" i="0" kern="1200">
                  <a:solidFill>
                    <a:schemeClr val="tx1"/>
                  </a:solidFill>
                  <a:latin typeface="Segoe Sans Small" pitchFamily="2" charset="0"/>
                  <a:ea typeface="+mn-ea"/>
                  <a:cs typeface="Segoe Sans Small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/>
                <a:t>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405863-0D31-24E1-73B0-66C56E3E6695}"/>
              </a:ext>
            </a:extLst>
          </p:cNvPr>
          <p:cNvGrpSpPr/>
          <p:nvPr/>
        </p:nvGrpSpPr>
        <p:grpSpPr>
          <a:xfrm>
            <a:off x="6053850" y="4873463"/>
            <a:ext cx="602470" cy="596414"/>
            <a:chOff x="6021006" y="4873463"/>
            <a:chExt cx="602470" cy="59641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EE40B05-47C0-5366-2359-DFF34DD436FB}"/>
                </a:ext>
              </a:extLst>
            </p:cNvPr>
            <p:cNvSpPr/>
            <p:nvPr/>
          </p:nvSpPr>
          <p:spPr>
            <a:xfrm>
              <a:off x="6021006" y="4873463"/>
              <a:ext cx="602470" cy="5964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Placeholder 14">
              <a:extLst>
                <a:ext uri="{FF2B5EF4-FFF2-40B4-BE49-F238E27FC236}">
                  <a16:creationId xmlns:a16="http://schemas.microsoft.com/office/drawing/2014/main" id="{B9FB9D9A-148D-A541-0F47-DDC295F2BAA3}"/>
                </a:ext>
              </a:extLst>
            </p:cNvPr>
            <p:cNvSpPr txBox="1">
              <a:spLocks/>
            </p:cNvSpPr>
            <p:nvPr/>
          </p:nvSpPr>
          <p:spPr>
            <a:xfrm>
              <a:off x="6181301" y="4960716"/>
              <a:ext cx="281881" cy="4219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b="1" i="0" kern="1200">
                  <a:solidFill>
                    <a:schemeClr val="tx1"/>
                  </a:solidFill>
                  <a:latin typeface="Segoe Sans Small" pitchFamily="2" charset="0"/>
                  <a:ea typeface="+mn-ea"/>
                  <a:cs typeface="Segoe Sans Small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accent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/>
                <a:t>4</a:t>
              </a:r>
            </a:p>
          </p:txBody>
        </p:sp>
      </p:grp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060DAC95-82D4-A62B-E695-B28F17340976}"/>
              </a:ext>
            </a:extLst>
          </p:cNvPr>
          <p:cNvSpPr txBox="1">
            <a:spLocks/>
          </p:cNvSpPr>
          <p:nvPr/>
        </p:nvSpPr>
        <p:spPr>
          <a:xfrm>
            <a:off x="961613" y="1483773"/>
            <a:ext cx="2603742" cy="6853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bg1"/>
                </a:solidFill>
                <a:latin typeface="Segoe Sans Text Semilight" pitchFamily="2" charset="0"/>
                <a:ea typeface="+mn-ea"/>
                <a:cs typeface="Segoe Sans Text Semi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Una </a:t>
            </a:r>
            <a:r>
              <a:rPr lang="en-US" err="1"/>
              <a:t>propuesta</a:t>
            </a:r>
            <a:r>
              <a:rPr lang="en-US"/>
              <a:t> de valor </a:t>
            </a:r>
            <a:r>
              <a:rPr lang="en-US" err="1"/>
              <a:t>única</a:t>
            </a:r>
            <a:r>
              <a:rPr lang="en-US"/>
              <a:t> para </a:t>
            </a:r>
            <a:r>
              <a:rPr lang="en-US" err="1"/>
              <a:t>nuestra</a:t>
            </a:r>
            <a:r>
              <a:rPr lang="en-US"/>
              <a:t> </a:t>
            </a:r>
            <a:r>
              <a:rPr lang="en-US" err="1"/>
              <a:t>plataforma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C79766B-2AF0-E098-F5E3-74A3787E25F6}"/>
              </a:ext>
            </a:extLst>
          </p:cNvPr>
          <p:cNvSpPr txBox="1">
            <a:spLocks/>
          </p:cNvSpPr>
          <p:nvPr/>
        </p:nvSpPr>
        <p:spPr>
          <a:xfrm>
            <a:off x="4851041" y="1495843"/>
            <a:ext cx="2312865" cy="6853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bg1"/>
                </a:solidFill>
                <a:latin typeface="Segoe Sans Text Semilight" pitchFamily="2" charset="0"/>
                <a:ea typeface="+mn-ea"/>
                <a:cs typeface="Segoe Sans Text Semi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Simple, </a:t>
            </a:r>
            <a:r>
              <a:rPr lang="en-US" err="1"/>
              <a:t>fácil</a:t>
            </a:r>
            <a:r>
              <a:rPr lang="en-US"/>
              <a:t> de </a:t>
            </a:r>
            <a:r>
              <a:rPr lang="en-US" err="1"/>
              <a:t>entender</a:t>
            </a:r>
            <a:r>
              <a:rPr lang="en-US"/>
              <a:t>, </a:t>
            </a:r>
            <a:r>
              <a:rPr lang="en-US" err="1"/>
              <a:t>recordar</a:t>
            </a:r>
            <a:r>
              <a:rPr lang="en-US"/>
              <a:t> y </a:t>
            </a:r>
            <a:r>
              <a:rPr lang="en-US" err="1"/>
              <a:t>lanzar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2B98A43-9BBE-EB5D-BAB8-696FE55BE8C6}"/>
              </a:ext>
            </a:extLst>
          </p:cNvPr>
          <p:cNvSpPr txBox="1">
            <a:spLocks/>
          </p:cNvSpPr>
          <p:nvPr/>
        </p:nvSpPr>
        <p:spPr>
          <a:xfrm>
            <a:off x="8625503" y="1490387"/>
            <a:ext cx="2312865" cy="685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err="1">
                <a:solidFill>
                  <a:schemeClr val="bg1"/>
                </a:solidFill>
                <a:latin typeface="Segoe Sans Text Semilight" pitchFamily="2" charset="0"/>
                <a:cs typeface="Segoe Sans Text Semilight" pitchFamily="2" charset="0"/>
              </a:rPr>
              <a:t>Sólido</a:t>
            </a:r>
            <a:r>
              <a:rPr lang="en-US" sz="1400">
                <a:solidFill>
                  <a:schemeClr val="bg1"/>
                </a:solidFill>
                <a:latin typeface="Segoe Sans Text Semilight" pitchFamily="2" charset="0"/>
                <a:cs typeface="Segoe Sans Text Semilight" pitchFamily="2" charset="0"/>
              </a:rPr>
              <a:t> y tangible, con </a:t>
            </a:r>
            <a:r>
              <a:rPr lang="en-US" sz="1400" err="1">
                <a:solidFill>
                  <a:schemeClr val="bg1"/>
                </a:solidFill>
                <a:latin typeface="Segoe Sans Text Semilight" pitchFamily="2" charset="0"/>
                <a:cs typeface="Segoe Sans Text Semilight" pitchFamily="2" charset="0"/>
              </a:rPr>
              <a:t>pruebas</a:t>
            </a:r>
            <a:r>
              <a:rPr lang="en-US" sz="1400">
                <a:solidFill>
                  <a:schemeClr val="bg1"/>
                </a:solidFill>
                <a:latin typeface="Segoe Sans Text Semilight" pitchFamily="2" charset="0"/>
                <a:cs typeface="Segoe Sans Text Semilight" pitchFamily="2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Segoe Sans Text Semilight" pitchFamily="2" charset="0"/>
                <a:cs typeface="Segoe Sans Text Semilight" pitchFamily="2" charset="0"/>
              </a:rPr>
              <a:t>confirmadas</a:t>
            </a:r>
            <a:endParaRPr lang="en-US" sz="1400">
              <a:solidFill>
                <a:schemeClr val="bg1"/>
              </a:solidFill>
              <a:latin typeface="Segoe Sans Text Semilight" pitchFamily="2" charset="0"/>
              <a:cs typeface="Segoe Sans Text Semilight" pitchFamily="2" charset="0"/>
            </a:endParaRPr>
          </a:p>
        </p:txBody>
      </p:sp>
      <p:sp>
        <p:nvSpPr>
          <p:cNvPr id="33" name="Title 29">
            <a:extLst>
              <a:ext uri="{FF2B5EF4-FFF2-40B4-BE49-F238E27FC236}">
                <a16:creationId xmlns:a16="http://schemas.microsoft.com/office/drawing/2014/main" id="{EC5A5DEE-A048-CB9E-63F3-4CE8F2DEFB31}"/>
              </a:ext>
            </a:extLst>
          </p:cNvPr>
          <p:cNvSpPr txBox="1">
            <a:spLocks/>
          </p:cNvSpPr>
          <p:nvPr/>
        </p:nvSpPr>
        <p:spPr>
          <a:xfrm>
            <a:off x="519437" y="2573498"/>
            <a:ext cx="10515600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Segoe Sans Display" pitchFamily="2" charset="0"/>
                <a:ea typeface="+mj-ea"/>
                <a:cs typeface="Segoe Sans Display" pitchFamily="2" charset="0"/>
              </a:defRPr>
            </a:lvl1pPr>
          </a:lstStyle>
          <a:p>
            <a:r>
              <a:rPr lang="en-US" err="1"/>
              <a:t>Cómo</a:t>
            </a:r>
            <a:r>
              <a:rPr lang="en-US"/>
              <a:t> usar un DVP?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6CE2140-8C1F-6100-AC34-C72E905AE073}"/>
              </a:ext>
            </a:extLst>
          </p:cNvPr>
          <p:cNvCxnSpPr>
            <a:cxnSpLocks/>
          </p:cNvCxnSpPr>
          <p:nvPr/>
        </p:nvCxnSpPr>
        <p:spPr>
          <a:xfrm>
            <a:off x="3477856" y="1748889"/>
            <a:ext cx="10593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CE802B6-F945-3B22-B4FA-54F1259D4F41}"/>
              </a:ext>
            </a:extLst>
          </p:cNvPr>
          <p:cNvCxnSpPr>
            <a:cxnSpLocks/>
          </p:cNvCxnSpPr>
          <p:nvPr/>
        </p:nvCxnSpPr>
        <p:spPr>
          <a:xfrm>
            <a:off x="7264893" y="1745170"/>
            <a:ext cx="10593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B5DDE0D3-B77C-BB0F-CE02-E186BDC8B8C6}"/>
              </a:ext>
            </a:extLst>
          </p:cNvPr>
          <p:cNvSpPr txBox="1">
            <a:spLocks/>
          </p:cNvSpPr>
          <p:nvPr/>
        </p:nvSpPr>
        <p:spPr>
          <a:xfrm>
            <a:off x="918725" y="6508260"/>
            <a:ext cx="20787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rPr>
              <a:t>Microsoft Fabric</a:t>
            </a:r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C8FDB2FB-BCC3-989D-BD8C-A571448D379E}"/>
              </a:ext>
            </a:extLst>
          </p:cNvPr>
          <p:cNvSpPr txBox="1">
            <a:spLocks/>
          </p:cNvSpPr>
          <p:nvPr/>
        </p:nvSpPr>
        <p:spPr>
          <a:xfrm>
            <a:off x="519437" y="6508260"/>
            <a:ext cx="3992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356FBF-028C-F74E-A7B4-9B8ED246DD1B}" type="slidenum">
              <a:rPr lang="en-US" sz="80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cs typeface="Segoe Sans Small Semilight" pitchFamily="2" charset="0"/>
              </a:rPr>
              <a:pPr/>
              <a:t>3</a:t>
            </a:fld>
            <a:endParaRPr lang="en-US" sz="800">
              <a:solidFill>
                <a:schemeClr val="tx1">
                  <a:tint val="75000"/>
                </a:schemeClr>
              </a:solidFill>
              <a:latin typeface="Segoe Sans Small Semilight" pitchFamily="2" charset="0"/>
              <a:cs typeface="Segoe Sans Small Semi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6630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F30E01-04A3-8754-56B6-AE7E2B341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9551" y="4038049"/>
            <a:ext cx="4239414" cy="1398587"/>
          </a:xfrm>
        </p:spPr>
        <p:txBody>
          <a:bodyPr>
            <a:normAutofit lnSpcReduction="10000"/>
          </a:bodyPr>
          <a:lstStyle/>
          <a:p>
            <a:r>
              <a:rPr lang="en-US"/>
              <a:t>Microsoft Fabric </a:t>
            </a:r>
            <a:r>
              <a:rPr lang="en-US" err="1"/>
              <a:t>Propuesta</a:t>
            </a:r>
            <a:r>
              <a:rPr lang="en-US"/>
              <a:t> de Valor </a:t>
            </a:r>
            <a:r>
              <a:rPr lang="en-US" err="1"/>
              <a:t>Diferenciado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1BE970A-26B3-D4C4-5A14-E7B847E35E7D}"/>
              </a:ext>
            </a:extLst>
          </p:cNvPr>
          <p:cNvSpPr/>
          <p:nvPr/>
        </p:nvSpPr>
        <p:spPr>
          <a:xfrm>
            <a:off x="393542" y="1215511"/>
            <a:ext cx="3701523" cy="54127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6C9018-9CE1-68DA-0E2A-0D678C7A9814}"/>
              </a:ext>
            </a:extLst>
          </p:cNvPr>
          <p:cNvSpPr/>
          <p:nvPr/>
        </p:nvSpPr>
        <p:spPr>
          <a:xfrm>
            <a:off x="4263606" y="1215512"/>
            <a:ext cx="3701524" cy="54127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7D7F13-23FC-5C70-477A-A4A839F0EC6F}"/>
              </a:ext>
            </a:extLst>
          </p:cNvPr>
          <p:cNvSpPr/>
          <p:nvPr/>
        </p:nvSpPr>
        <p:spPr>
          <a:xfrm>
            <a:off x="8133670" y="1215512"/>
            <a:ext cx="3701524" cy="54127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DB0CE9C-1DB3-335A-6494-9F13A787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366" y="414624"/>
            <a:ext cx="10884681" cy="365126"/>
          </a:xfrm>
        </p:spPr>
        <p:txBody>
          <a:bodyPr/>
          <a:lstStyle/>
          <a:p>
            <a:r>
              <a:rPr lang="es-EC"/>
              <a:t>para analítica (Almacenamiento, integración y visualización de datos)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0465B-BAA1-4E4B-E057-F0E315972B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3542" y="11393"/>
            <a:ext cx="10847430" cy="593740"/>
          </a:xfrm>
        </p:spPr>
        <p:txBody>
          <a:bodyPr>
            <a:normAutofit/>
          </a:bodyPr>
          <a:lstStyle/>
          <a:p>
            <a:r>
              <a:rPr lang="es-EC" sz="2700"/>
              <a:t>Por qué Microsoft </a:t>
            </a:r>
            <a:r>
              <a:rPr lang="es-EC" sz="2700" err="1"/>
              <a:t>Fabric</a:t>
            </a:r>
            <a:endParaRPr lang="es-EC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EF954-1654-6B2D-B08C-DED5F602476A}"/>
              </a:ext>
            </a:extLst>
          </p:cNvPr>
          <p:cNvSpPr/>
          <p:nvPr/>
        </p:nvSpPr>
        <p:spPr bwMode="auto">
          <a:xfrm>
            <a:off x="393543" y="808328"/>
            <a:ext cx="3701524" cy="417182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defTabSz="914192">
              <a:spcAft>
                <a:spcPts val="575"/>
              </a:spcAft>
              <a:defRPr/>
            </a:pPr>
            <a:r>
              <a:rPr lang="es-EC" sz="16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Patrimonio de datos unificado</a:t>
            </a:r>
            <a:endParaRPr kumimoji="0" lang="es-EC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E882C-02CF-EA11-6842-2027A4DDC74F}"/>
              </a:ext>
            </a:extLst>
          </p:cNvPr>
          <p:cNvSpPr/>
          <p:nvPr/>
        </p:nvSpPr>
        <p:spPr bwMode="auto">
          <a:xfrm>
            <a:off x="412366" y="1172114"/>
            <a:ext cx="3682699" cy="48960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20" tIns="71714" rIns="45720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Microsoft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unifica todos los datos de orígenes de datos dispares en un único entorno para establecer un único origen de verdad y eliminar la dispersión de datos.</a:t>
            </a:r>
          </a:p>
          <a:p>
            <a:pPr lvl="0">
              <a:spcAft>
                <a:spcPts val="300"/>
              </a:spcAft>
              <a:defRPr/>
            </a:pPr>
            <a:r>
              <a:rPr lang="es-EC" sz="1050" b="1" u="sng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Puntos de prueba:</a:t>
            </a:r>
          </a:p>
          <a:p>
            <a:pPr lvl="0">
              <a:spcAft>
                <a:spcPts val="300"/>
              </a:spcAft>
              <a:defRPr/>
            </a:pP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OneLake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es un lago de datos único, unificado y lógico para toda la organización.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OneLake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viene con todos los inquilinos de Microsoft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y está diseñado para ser el único lugar para los datos de análisis de los clientes.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OneLake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garantiza:</a:t>
            </a:r>
          </a:p>
          <a:p>
            <a:pPr marL="628650" lvl="1" indent="-171450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Un lago de datos para toda la organización.
Todo el mundo accede al mismo conjunto de datos virtualizándolos en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OneLake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con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Copy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El compromiso de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con los formatos de datos abiertos garantiza que los datos se carguen en el lago solo una vez y que todas las cargas de trabajo puedan funcionar con los mismos datos.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Elimine la dispersión de datos conectando todas sus fuentes locales, basadas en la nube y de terceros, así como ubicaciones de almacenamiento dispares en todas las regiones en un único lago lógico.</a:t>
            </a:r>
            <a:endParaRPr kumimoji="0" lang="es-EC" sz="7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>
              <a:spcAft>
                <a:spcPts val="300"/>
              </a:spcAft>
              <a:defRPr/>
            </a:pPr>
            <a:r>
              <a:rPr lang="es-EC" sz="1050" b="1" u="sng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Diferenciadores de Microsoft:</a:t>
            </a:r>
          </a:p>
          <a:p>
            <a:pPr>
              <a:spcAft>
                <a:spcPts val="300"/>
              </a:spcAft>
              <a:defRPr/>
            </a:pP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OneLake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de Microsoft es el verdadero lugar de datos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multinube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que no requiere copia de datos, pero puede conectarse a los datos en S3 (y pronto GCP) con un alto rendimiento.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82E061-3323-50B7-BB2C-C95C2E05881C}"/>
              </a:ext>
            </a:extLst>
          </p:cNvPr>
          <p:cNvSpPr/>
          <p:nvPr/>
        </p:nvSpPr>
        <p:spPr bwMode="auto">
          <a:xfrm>
            <a:off x="4263605" y="1172114"/>
            <a:ext cx="3786133" cy="400948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20" tIns="71714" rIns="45720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Microsoft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 le proporciona un conjunto de experiencias analíticas dentro de un único panel que funcionan juntas sin problemas.</a:t>
            </a:r>
            <a:endParaRPr lang="es-EC" sz="1050">
              <a:solidFill>
                <a:schemeClr val="bg1"/>
              </a:solidFill>
              <a:latin typeface="Segoe UI Semilight"/>
              <a:cs typeface="Segoe UI Semilight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/>
            </a:pPr>
            <a:r>
              <a:rPr lang="es-EC" sz="1050" b="1" u="sng">
                <a:solidFill>
                  <a:schemeClr val="bg1"/>
                </a:solidFill>
                <a:latin typeface="Segoe UI Semibold" panose="020B0702040204020203" pitchFamily="34" charset="0"/>
                <a:ea typeface="+mn-lt"/>
                <a:cs typeface="Segoe UI Semibold" panose="020B0702040204020203" pitchFamily="34" charset="0"/>
              </a:rPr>
              <a:t>Puntos de prueba: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Combina todas sus cargas de trabajo de análisis críticas: integración de datos, ingeniería de datos de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Synapse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, almacenamiento de datos de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Synapse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, análisis en tiempo real, ciencia de datos y BI, dentro de una única solución SaaS centrada en el lago.</a:t>
            </a:r>
            <a:endParaRPr lang="es-EC" sz="1050">
              <a:solidFill>
                <a:schemeClr val="bg1"/>
              </a:solidFill>
              <a:latin typeface="Segoe UI Semilight"/>
              <a:cs typeface="Segoe UI Semilight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Reduzca el costo de integración con una solución que facilita la conexión y el uso de las diferentes herramientas de análisis que necesitan sus equipos.</a:t>
            </a:r>
          </a:p>
          <a:p>
            <a:pPr>
              <a:spcAft>
                <a:spcPts val="300"/>
              </a:spcAft>
              <a:defRPr/>
            </a:pPr>
            <a:r>
              <a:rPr lang="es-EC" sz="1050" b="1" u="sng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Diferenciadores de Microsoft:</a:t>
            </a:r>
          </a:p>
          <a:p>
            <a:pPr>
              <a:spcAft>
                <a:spcPts val="300"/>
              </a:spcAft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Microsoft es uno de los pocos proveedores que proporciona a los clientes una solución de análisis de extremo a extremo totalmente integrada.</a:t>
            </a: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AWS ofrece la mayoría de las experiencias analíticas, pero no las integra bajo un solo capó. Además,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BigQuery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 Studio de GCP, que tiene como objetivo proporcionar una experiencia de análisis unificada, aún se encuentra en una etapa incipiente.</a:t>
            </a: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Otros proveedores, como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Snowflake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, requieren la integración en múltiples plataformas para completar sus soluciones analíticas generales.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Microsoft es el único proveedor ubicado en el cuadrante líder en todas las categorías, incluidas las bases de datos / almacenes en la nube, la integración de datos y las comparaciones de análisis y BI del cuadrante mágico de Gartner. Google, AWS y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Snowflake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+mn-lt"/>
                <a:cs typeface="Segoe UI Semilight"/>
              </a:rPr>
              <a:t> son líderes en algunas de las categorías, pero no en todos los cuadrantes de análisis.</a:t>
            </a:r>
            <a:endParaRPr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cs typeface="Segoe UI Semi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2CC81-CB1E-E1D5-C55C-37D52C9A63D6}"/>
              </a:ext>
            </a:extLst>
          </p:cNvPr>
          <p:cNvSpPr/>
          <p:nvPr/>
        </p:nvSpPr>
        <p:spPr bwMode="auto">
          <a:xfrm>
            <a:off x="4263606" y="808328"/>
            <a:ext cx="3701524" cy="406052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defTabSz="914192">
              <a:spcAft>
                <a:spcPts val="575"/>
              </a:spcAft>
              <a:defRPr/>
            </a:pPr>
            <a:r>
              <a:rPr lang="es-EC" sz="16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Análisis de extremo a extremo</a:t>
            </a:r>
            <a:endParaRPr kumimoji="0" lang="es-EC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13EACB-1824-0180-C56D-8CE4CAB74EEC}"/>
              </a:ext>
            </a:extLst>
          </p:cNvPr>
          <p:cNvSpPr/>
          <p:nvPr/>
        </p:nvSpPr>
        <p:spPr bwMode="auto">
          <a:xfrm>
            <a:off x="8259565" y="1172482"/>
            <a:ext cx="3449734" cy="509158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20" tIns="71714" rIns="45720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Microsoft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es una plataforma de análisis de nivel empresarial, que incorpora gobernanza persistente, seguridad sólida, análisis de autoservicio y un modelo de precios de capacidad única.</a:t>
            </a:r>
            <a:endParaRPr lang="es-EC" sz="1050" b="1" u="sng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s-EC" sz="1050" b="1" u="sng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Puntos de prueba:</a:t>
            </a: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proporciona funcionalidades listas para usar de Microsoft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Purview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para obtener visibilidad y gobernanza completas sobre todo el patrimonio de análisis.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es un servicio SaaS totalmente administrado que permite a su equipo realizar análisis complejos sin centrarse en la configuración, la implementación, la administración de la infraestructura y preocuparse por las regiones, BCDR, etc.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Optimice su gasto en análisis con unidades de facturación de capacidad simplificadas y logre una gestión de costos transparente pagando toda la plataforma con una sola factura.</a:t>
            </a:r>
            <a:endParaRPr lang="es-EC" sz="1050" b="1" u="sng">
              <a:solidFill>
                <a:schemeClr val="bg1"/>
              </a:solidFill>
              <a:latin typeface="Segoe UI Semilight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s-EC" sz="1050" b="1" u="sng">
                <a:solidFill>
                  <a:schemeClr val="bg1"/>
                </a:solidFill>
                <a:latin typeface="Segoe UI Semilight"/>
              </a:rPr>
              <a:t>Diferenciadores de Microsoft:</a:t>
            </a: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El modelo de precios de capacidad única de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permite que las unidades de capacidad se utilicen en todas las capacidades de análisis, ya que las unidades no están bloqueadas a ninguna carga de trabajo específica. Los competidores, por el contrario, requieren la compra de capacidades informáticas de diferentes proveedores que permanecen inactivas cuando no se utilizan.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se integra profundamente con las aplicaciones M365 que las personas usan todos los días, lo que permite a los usuarios colaborar y compartir soluciones de análisis e información relacionada.</a:t>
            </a:r>
            <a:endParaRPr kumimoji="0" lang="es-EC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67E21D-3E20-8A74-D55B-ECCB0A7385F1}"/>
              </a:ext>
            </a:extLst>
          </p:cNvPr>
          <p:cNvSpPr/>
          <p:nvPr/>
        </p:nvSpPr>
        <p:spPr bwMode="auto">
          <a:xfrm>
            <a:off x="8133669" y="808328"/>
            <a:ext cx="3701524" cy="417182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defTabSz="914192">
              <a:spcAft>
                <a:spcPts val="575"/>
              </a:spcAft>
              <a:defRPr/>
            </a:pPr>
            <a:r>
              <a:rPr lang="es-EC" sz="16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Oferta de nivel empresarial</a:t>
            </a:r>
            <a:endParaRPr kumimoji="0" lang="es-EC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595387-A89D-0EFE-4777-3B65F3D12D61}"/>
              </a:ext>
            </a:extLst>
          </p:cNvPr>
          <p:cNvSpPr txBox="1"/>
          <p:nvPr/>
        </p:nvSpPr>
        <p:spPr>
          <a:xfrm>
            <a:off x="8096937" y="6599285"/>
            <a:ext cx="38692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3940" algn="r"/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Microsoft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Confidential</a:t>
            </a:r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: Microsoft and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partner</a:t>
            </a:r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 use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only</a:t>
            </a:r>
            <a:endParaRPr lang="es-EC" sz="900">
              <a:solidFill>
                <a:schemeClr val="bg1"/>
              </a:solidFill>
              <a:latin typeface="Segoe Sans Text Light" pitchFamily="2" charset="0"/>
              <a:cs typeface="Segoe Sans Text Light" pitchFamily="2" charset="0"/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77269AD6-BB38-2C84-FC9F-8426ECD7424B}"/>
              </a:ext>
            </a:extLst>
          </p:cNvPr>
          <p:cNvSpPr txBox="1">
            <a:spLocks/>
          </p:cNvSpPr>
          <p:nvPr/>
        </p:nvSpPr>
        <p:spPr>
          <a:xfrm>
            <a:off x="412366" y="6111511"/>
            <a:ext cx="2078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ea typeface="+mn-ea"/>
                <a:cs typeface="Segoe Sans Small Semilight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/>
              <a:t>Microsoft </a:t>
            </a:r>
            <a:r>
              <a:rPr lang="es-EC" err="1"/>
              <a:t>Fabric</a:t>
            </a:r>
            <a:endParaRPr lang="es-EC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9FCF314-7AEA-C19A-CBEF-4A4BF2CE1D36}"/>
              </a:ext>
            </a:extLst>
          </p:cNvPr>
          <p:cNvSpPr txBox="1">
            <a:spLocks/>
          </p:cNvSpPr>
          <p:nvPr/>
        </p:nvSpPr>
        <p:spPr>
          <a:xfrm>
            <a:off x="519437" y="6454473"/>
            <a:ext cx="399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Segoe Sans Small Semilight" pitchFamily="2" charset="0"/>
                <a:ea typeface="+mn-ea"/>
                <a:cs typeface="Segoe Sans Small Semilight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356FBF-028C-F74E-A7B4-9B8ED246DD1B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750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6BFE9-BFEC-CD70-1348-2F4AC44BB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9550" y="4038049"/>
            <a:ext cx="3988403" cy="1398587"/>
          </a:xfrm>
        </p:spPr>
        <p:txBody>
          <a:bodyPr>
            <a:normAutofit fontScale="92500"/>
          </a:bodyPr>
          <a:lstStyle/>
          <a:p>
            <a:r>
              <a:rPr lang="en-US"/>
              <a:t>Microsoft Fabric </a:t>
            </a:r>
            <a:r>
              <a:rPr lang="en-US" err="1"/>
              <a:t>Diferenciadores</a:t>
            </a:r>
            <a:r>
              <a:rPr lang="en-US"/>
              <a:t> versus la </a:t>
            </a:r>
            <a:r>
              <a:rPr lang="en-US" err="1"/>
              <a:t>competencia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4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DB0CE9C-1DB3-335A-6494-9F13A787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043" y="400032"/>
            <a:ext cx="10847430" cy="365126"/>
          </a:xfrm>
        </p:spPr>
        <p:txBody>
          <a:bodyPr/>
          <a:lstStyle/>
          <a:p>
            <a:r>
              <a:rPr lang="es-EC"/>
              <a:t>Todo es posible con Microsoft </a:t>
            </a:r>
            <a:r>
              <a:rPr lang="es-EC" err="1"/>
              <a:t>Fabric</a:t>
            </a:r>
            <a:endParaRPr lang="es-EC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0465B-BAA1-4E4B-E057-F0E315972B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2042" y="65180"/>
            <a:ext cx="11919958" cy="593740"/>
          </a:xfrm>
        </p:spPr>
        <p:txBody>
          <a:bodyPr>
            <a:normAutofit fontScale="85000" lnSpcReduction="10000"/>
          </a:bodyPr>
          <a:lstStyle/>
          <a:p>
            <a:r>
              <a:rPr lang="es-EC" sz="2700"/>
              <a:t>Almacenamiento de datos| Cinco cosas que AWS, GCP, y </a:t>
            </a:r>
            <a:r>
              <a:rPr lang="es-EC" sz="2700" err="1"/>
              <a:t>Snowflake</a:t>
            </a:r>
            <a:r>
              <a:rPr lang="es-EC" sz="2700"/>
              <a:t> no pueden hacer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76C42-FFC7-D01E-C06D-FE4176210676}"/>
              </a:ext>
            </a:extLst>
          </p:cNvPr>
          <p:cNvSpPr/>
          <p:nvPr/>
        </p:nvSpPr>
        <p:spPr bwMode="auto">
          <a:xfrm>
            <a:off x="2619606" y="1790095"/>
            <a:ext cx="2267993" cy="49961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8275" lvl="0" indent="-1682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es una de las pocas soluciones que proporcionan una única plataforma SaaS centrada en el lago con experiencia analítica de extremo a extremo a través de servicios maduros para ingeniería de datos, almacenamiento de datos, análisis en tiempo real y ciencia de datos.</a:t>
            </a:r>
          </a:p>
          <a:p>
            <a:pPr marL="168275" lvl="0" indent="-1682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AWS ofrece la mayoría de las experiencias analíticas, pero no las integra bajo un solo capó. Mientras que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BigQuery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Studio de GCP (en versión preliminar) aún se encuentra en una etapa incipiente de proporcionar una experiencia de análisis unificada con SQL y una interfaz basada en notebooks.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68275" lvl="0" indent="-1682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Proveedores como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Snowflake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no tienen un conjunto completo de las mejores capacidades analíticas y dependen en gran medida de las herramientas de visualización de terceros.</a:t>
            </a:r>
            <a:endParaRPr lang="es-EC" sz="1050" b="1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A015F-A436-0C53-1AFB-7AC30CCFD8EF}"/>
              </a:ext>
            </a:extLst>
          </p:cNvPr>
          <p:cNvSpPr/>
          <p:nvPr/>
        </p:nvSpPr>
        <p:spPr bwMode="auto">
          <a:xfrm>
            <a:off x="2619607" y="752811"/>
            <a:ext cx="2267993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Admitir innumerables tipos de cargas de trabajo de análisis en un solo entorno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02DF84-233A-CCAB-1DA6-4829C7D0F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9606" y="1727458"/>
            <a:ext cx="2267993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656D9-7CC1-0B7A-C80A-25DEC47ED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9600" y="1727459"/>
            <a:ext cx="2267993" cy="6263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FFB36A-FB06-A2CF-9675-0532E2A7D67B}"/>
              </a:ext>
            </a:extLst>
          </p:cNvPr>
          <p:cNvSpPr/>
          <p:nvPr/>
        </p:nvSpPr>
        <p:spPr bwMode="auto">
          <a:xfrm>
            <a:off x="4967156" y="1790095"/>
            <a:ext cx="2267994" cy="49961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Microsoft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 usa un único conjunto de unidades de capacidad para todas sus experiencias de análisis, a la vez que centraliza el seguimiento del consumo y ofrece la flexibilidad de escalar los recursos.</a:t>
            </a:r>
          </a:p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Estas unidades de capacidad no están bloqueadas a ninguna carga de trabajo específica, lo que permite a las organizaciones pagar por lo que realmente se está utilizando.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La factura única consolidada para todas las cargas de trabajo simplifica la administración de costos.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AWS y GCP tienen ofertas de análisis fragmentadas y no ofrecen un modelo de precios único y compartido basado en la capacidad para todos sus servicios.</a:t>
            </a:r>
          </a:p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Usuarios de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Snowflake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tnieen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 que pagar por completo las herramientas de análisis de terceros, incluso cuando no están en uso.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18685A-D08B-24D7-DCF3-AACC6A2EEA07}"/>
              </a:ext>
            </a:extLst>
          </p:cNvPr>
          <p:cNvSpPr/>
          <p:nvPr/>
        </p:nvSpPr>
        <p:spPr bwMode="auto">
          <a:xfrm>
            <a:off x="4967155" y="752811"/>
            <a:ext cx="2267998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Proporcionar opciones de facturación consolidada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08EC1-C5C6-9F15-E2CE-8F173C320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7154" y="1727458"/>
            <a:ext cx="2267998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58668E-BF69-1EA4-514F-1A5F3EF73D90}"/>
              </a:ext>
            </a:extLst>
          </p:cNvPr>
          <p:cNvSpPr/>
          <p:nvPr/>
        </p:nvSpPr>
        <p:spPr bwMode="auto">
          <a:xfrm>
            <a:off x="272043" y="1790095"/>
            <a:ext cx="2267999" cy="50027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8275" lvl="0" indent="-168275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Microsoft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proporciona un verdadero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lakehouse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al reunir datos de orígenes dispares en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OneLake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68275" lvl="0" indent="-168275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Con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Copy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, las organizaciones cargan los datos solo una vez.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68275" lvl="0" indent="-168275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Los datos existentes en Amazon S3 o Google Cloud Storage se pueden vincular a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OneLake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y estar disponibles de forma nativa para todo Microsoft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Analytics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168275" lvl="0" indent="-168275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</a:rPr>
              <a:t>Por el contrario,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Redshift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no es una solución independiente de la nube y Google </a:t>
            </a:r>
            <a:r>
              <a:rPr lang="es-EC" sz="1050" err="1">
                <a:solidFill>
                  <a:schemeClr val="bg1"/>
                </a:solidFill>
                <a:latin typeface="Segoe UI Semilight"/>
              </a:rPr>
              <a:t>BigQuery</a:t>
            </a:r>
            <a:r>
              <a:rPr lang="es-EC" sz="1050">
                <a:solidFill>
                  <a:schemeClr val="bg1"/>
                </a:solidFill>
                <a:latin typeface="Segoe UI Semilight"/>
              </a:rPr>
              <a:t> ofrece esta capacidad, pero con algunas restricciones regionales.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C17093-B7F1-B503-33AB-DDE51067335B}"/>
              </a:ext>
            </a:extLst>
          </p:cNvPr>
          <p:cNvSpPr/>
          <p:nvPr/>
        </p:nvSpPr>
        <p:spPr bwMode="auto">
          <a:xfrm>
            <a:off x="272044" y="752811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Romper los silos de datos para lograr una única fuente de verdad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0A9786-C641-3C64-A721-0B4F29B7F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044" y="1727458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sng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2D1674-4F1B-99BD-2F8C-92F18EED6102}"/>
              </a:ext>
            </a:extLst>
          </p:cNvPr>
          <p:cNvSpPr/>
          <p:nvPr/>
        </p:nvSpPr>
        <p:spPr bwMode="auto">
          <a:xfrm>
            <a:off x="9662270" y="1790095"/>
            <a:ext cx="2267998" cy="49961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Con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, los equipos de datos pueden colaborar en un único espacio de trabajo con herramientas centralizadas de administración, gobernanza y cumplimiento. Estas capacidades incluyen el linaje de datos y el análisis de impacto, la protección de datos con etiquetas de confidencialidad y mucho más.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Por otro lado, los usuarios de otras soluciones analíticas adoptan un enfoque aislado para gobernar y proteger su panorama analítico.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La perfecta integración de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 con su amplio conjunto de aplicaciones de productividad bajo el paraguas de M365 permite a los usuarios colaborar de forma segura y compartir información sobre datos.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9844EF-B1D7-88CA-EEB2-8A0AA28EF4B6}"/>
              </a:ext>
            </a:extLst>
          </p:cNvPr>
          <p:cNvSpPr/>
          <p:nvPr/>
        </p:nvSpPr>
        <p:spPr bwMode="auto">
          <a:xfrm>
            <a:off x="9662270" y="752811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Ofrecer una gobernanza centralizada y una colaboración segura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F9AFBD-40D1-28C5-9947-1BD308F07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2269" y="1727458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779523-A18E-BC76-B058-BA7719C0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4714" y="1727458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ABD4E2-64D9-7FBA-9E66-4025C0BE6116}"/>
              </a:ext>
            </a:extLst>
          </p:cNvPr>
          <p:cNvSpPr/>
          <p:nvPr/>
        </p:nvSpPr>
        <p:spPr bwMode="auto">
          <a:xfrm>
            <a:off x="7314713" y="1790095"/>
            <a:ext cx="2267998" cy="49961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Synapse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Data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Warehouse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en Microsoft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es una solución SaaS totalmente administrada que amplía sin esfuerzo las arquitecturas de datos tanto a desarrolladores profesionales como a ciudadanos entusiastas sin conocimientos de codificación.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Se basa en una infraestructura informática totalmente sin servidor en la que los recursos se aprovisionan en milisegundos.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168275" lvl="0" indent="-168275" defTabSz="8960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Los usuarios se benefician de las amplias capacidades del motor SQL que utiliza el lenguaje T-SQL, mientras que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BigQuery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tiene un dialecto SQL único.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B8BA7A-B6FA-1211-6683-36683390F72F}"/>
              </a:ext>
            </a:extLst>
          </p:cNvPr>
          <p:cNvSpPr/>
          <p:nvPr/>
        </p:nvSpPr>
        <p:spPr bwMode="auto">
          <a:xfrm>
            <a:off x="7314714" y="752811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Facilitar el proceso de análisis de datos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AB41E1-0EA0-59AF-CC90-DAA95A354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4713" y="1727458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F695AD-3D23-DAB5-93F8-E23EE6C5377C}"/>
              </a:ext>
            </a:extLst>
          </p:cNvPr>
          <p:cNvSpPr txBox="1"/>
          <p:nvPr/>
        </p:nvSpPr>
        <p:spPr>
          <a:xfrm>
            <a:off x="5854707" y="6647130"/>
            <a:ext cx="60975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3940" algn="r"/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Microsoft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Confidential</a:t>
            </a:r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: Microsoft and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partner</a:t>
            </a:r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 use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only</a:t>
            </a:r>
            <a:endParaRPr lang="es-EC" sz="900">
              <a:solidFill>
                <a:schemeClr val="bg1"/>
              </a:solidFill>
              <a:latin typeface="Segoe Sans Text Light" pitchFamily="2" charset="0"/>
              <a:cs typeface="Segoe Sans Text Light" pitchFamily="2" charset="0"/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140E5885-B333-BC6B-DED4-A9E5A50E909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18725" y="6526195"/>
            <a:ext cx="2078736" cy="365125"/>
          </a:xfrm>
        </p:spPr>
        <p:txBody>
          <a:bodyPr/>
          <a:lstStyle/>
          <a:p>
            <a:r>
              <a:rPr lang="es-EC"/>
              <a:t>Microsoft </a:t>
            </a:r>
            <a:r>
              <a:rPr lang="es-EC" err="1"/>
              <a:t>Fabric</a:t>
            </a:r>
            <a:endParaRPr lang="es-EC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335ABBD3-136E-AE92-FB45-66C5DB1195B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519437" y="6508264"/>
            <a:ext cx="399288" cy="365125"/>
          </a:xfrm>
        </p:spPr>
        <p:txBody>
          <a:bodyPr/>
          <a:lstStyle/>
          <a:p>
            <a:fld id="{B1356FBF-028C-F74E-A7B4-9B8ED246DD1B}" type="slidenum">
              <a:rPr lang="es-EC" smtClean="0"/>
              <a:pPr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899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DB0CE9C-1DB3-335A-6494-9F13A787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502" y="422571"/>
            <a:ext cx="10847430" cy="365126"/>
          </a:xfrm>
        </p:spPr>
        <p:txBody>
          <a:bodyPr/>
          <a:lstStyle/>
          <a:p>
            <a:r>
              <a:rPr lang="es-EC"/>
              <a:t>Todo es posible con Microsoft </a:t>
            </a:r>
            <a:r>
              <a:rPr lang="es-EC" err="1"/>
              <a:t>Fabric</a:t>
            </a:r>
            <a:endParaRPr lang="es-EC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0465B-BAA1-4E4B-E057-F0E315972B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2000" y="11393"/>
            <a:ext cx="10813174" cy="593740"/>
          </a:xfrm>
        </p:spPr>
        <p:txBody>
          <a:bodyPr>
            <a:normAutofit fontScale="85000" lnSpcReduction="10000"/>
          </a:bodyPr>
          <a:lstStyle/>
          <a:p>
            <a:r>
              <a:rPr lang="en-US" sz="2700" err="1"/>
              <a:t>Integración</a:t>
            </a:r>
            <a:r>
              <a:rPr lang="en-US" sz="2700"/>
              <a:t> de </a:t>
            </a:r>
            <a:r>
              <a:rPr lang="en-US" sz="2700" err="1"/>
              <a:t>datos</a:t>
            </a:r>
            <a:r>
              <a:rPr lang="en-US" sz="2700"/>
              <a:t>| Cinco </a:t>
            </a:r>
            <a:r>
              <a:rPr lang="en-US" sz="2700" err="1"/>
              <a:t>cosas</a:t>
            </a:r>
            <a:r>
              <a:rPr lang="en-US" sz="2700"/>
              <a:t> AWS, Informatica, y Alteryx no </a:t>
            </a:r>
            <a:r>
              <a:rPr lang="en-US" sz="2700" err="1"/>
              <a:t>pueden</a:t>
            </a:r>
            <a:r>
              <a:rPr lang="en-US" sz="2700"/>
              <a:t> </a:t>
            </a:r>
            <a:r>
              <a:rPr lang="en-US" sz="2700" err="1"/>
              <a:t>hacer</a:t>
            </a:r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1B31F-5D4D-116E-4136-6780FA671811}"/>
              </a:ext>
            </a:extLst>
          </p:cNvPr>
          <p:cNvSpPr/>
          <p:nvPr/>
        </p:nvSpPr>
        <p:spPr bwMode="auto">
          <a:xfrm>
            <a:off x="272006" y="1864489"/>
            <a:ext cx="2267993" cy="49417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Data Factory en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 ofrece conectividad perfecta a más de 170+ almacenes de datos (incluidos orígenes de datos locales, bases de datos en la nube, plataformas analíticas, aplicaciones de línea de negocio y más).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DF dentro de Microsoft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 unifica los datos del patrimonio de datos híbridos y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multinube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71450" lvl="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s-EC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AWS </a:t>
            </a:r>
            <a:r>
              <a:rPr kumimoji="0" lang="es-EC" sz="105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Glue</a:t>
            </a:r>
            <a:r>
              <a:rPr kumimoji="0" lang="es-EC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, Google Cloud Data </a:t>
            </a:r>
            <a:r>
              <a:rPr kumimoji="0" lang="es-EC" sz="105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Fusion</a:t>
            </a:r>
            <a:r>
              <a:rPr kumimoji="0" lang="es-EC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, </a:t>
            </a:r>
            <a:r>
              <a:rPr kumimoji="0" lang="es-EC" sz="105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Informatica</a:t>
            </a:r>
            <a:r>
              <a:rPr kumimoji="0" lang="es-EC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y </a:t>
            </a:r>
            <a:r>
              <a:rPr kumimoji="0" lang="es-EC" sz="105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Alteryx</a:t>
            </a:r>
            <a:r>
              <a:rPr kumimoji="0" lang="es-EC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Ofrecen soporte para alrededor de 70, 100, 90 y 30 fuentes de datos respectivamente, lo que requiere que los usuarios configuren conectores personalizados.</a:t>
            </a:r>
          </a:p>
          <a:p>
            <a:pPr marL="171450" lvl="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Microsoft también permite a los ISV y otros socios desarrollar conectores personalizados con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Power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Query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 que se pueden usar para conectarse a una gama aún más amplia de orígenes de datos.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BB995C-511D-2984-492C-5356E1F8FEA4}"/>
              </a:ext>
            </a:extLst>
          </p:cNvPr>
          <p:cNvSpPr/>
          <p:nvPr/>
        </p:nvSpPr>
        <p:spPr bwMode="auto">
          <a:xfrm>
            <a:off x="272007" y="822073"/>
            <a:ext cx="2267993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 err="1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Conéctarse</a:t>
            </a: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a una variedad de fuentes de datos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0B976F-8BAA-3916-B338-DB17510F9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006" y="1761849"/>
            <a:ext cx="2267993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A4FF1A-8B7D-A229-D325-BBB1B8B6C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000" y="1761850"/>
            <a:ext cx="2267993" cy="6263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F03CCC-32B2-76E7-0B0B-1AB9FD1F03A5}"/>
              </a:ext>
            </a:extLst>
          </p:cNvPr>
          <p:cNvSpPr/>
          <p:nvPr/>
        </p:nvSpPr>
        <p:spPr bwMode="auto">
          <a:xfrm>
            <a:off x="4967150" y="1864489"/>
            <a:ext cx="2267992" cy="49194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lvl="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En Microsoft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, el conjunto único de unidades de capacidad de análisis está disponible para Data Factory y todas las demás cargas de trabajo. El conjunto compartido de unidades de capacidad permite aprovechar las capacidades para cualquier carga de trabajo para DF e incluso viceversa. Además, la factura única consolidada simplifica la gestión de costes para los usuarios.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  <a:p>
            <a:pPr marL="17145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Los competidores no ofrecen unidades de capacidad compartida. Los precios de AWS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Glue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 y Google Cloud Data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Fusion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 se basan en el uso de los recursos informáticos y los precios de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Figateran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 se basan en las filas activas mensuales, lo que hace que los precios sean impredecibles. El precio de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Alteryx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 se basa en el no. de los puestos y los usuarios deben ponerse en contacto con el soporte técnico para conocer los precios de las implementaciones fuera de los EE. UU.</a:t>
            </a:r>
            <a:endParaRPr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487856-4C77-E0AC-D14E-53419EDE601B}"/>
              </a:ext>
            </a:extLst>
          </p:cNvPr>
          <p:cNvSpPr/>
          <p:nvPr/>
        </p:nvSpPr>
        <p:spPr bwMode="auto">
          <a:xfrm>
            <a:off x="4967149" y="822073"/>
            <a:ext cx="2267996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Proporcionar un modelo de precios predecible y sencillo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D835C2-3A2A-89D9-657E-B1C6ABDAB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7148" y="1761849"/>
            <a:ext cx="2267996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6D3575-ECF8-828E-8A3E-D18A7CE0B57C}"/>
              </a:ext>
            </a:extLst>
          </p:cNvPr>
          <p:cNvSpPr/>
          <p:nvPr/>
        </p:nvSpPr>
        <p:spPr bwMode="auto">
          <a:xfrm>
            <a:off x="2608842" y="1864489"/>
            <a:ext cx="2267999" cy="49194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lvl="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La experiencia de DF en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 proporciona 300+ transformaciones de datos listas para usar, incluidas transformaciones basadas en IA y flujos de datos escalables que se ejecutan en el proceso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  <a:p>
            <a:pPr marL="171450" lvl="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A excepción de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Informatica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, ningún otro competidor puede igualar la escala de capacidades de transformación de datos y transformaciones de IA de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  <a:p>
            <a:pPr marL="171450" lvl="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AWS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Glue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 y Google Cloud Data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Fusion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 tienen aproximadamente 250 y 40 transformaciones prediseñadas, respectivamente.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Fivetran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 carece de capacidades nativas de transformación de datos, ya que se asocia con </a:t>
            </a:r>
            <a:r>
              <a:rPr lang="es-EC" sz="1050" err="1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dbt</a:t>
            </a:r>
            <a:r>
              <a:rPr lang="es-EC" sz="105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 Core para transformaciones de datos complejas.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Segoe UI" panose="020B0502040204020203" pitchFamily="34" charset="0"/>
              <a:cs typeface="Segoe U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8A1A7-3C9C-7A6E-DE6C-46480DD72B5E}"/>
              </a:ext>
            </a:extLst>
          </p:cNvPr>
          <p:cNvSpPr/>
          <p:nvPr/>
        </p:nvSpPr>
        <p:spPr bwMode="auto">
          <a:xfrm>
            <a:off x="2608843" y="822073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/>
                <a:cs typeface="Segoe UI Semibold"/>
              </a:rPr>
              <a:t>Permitir transformaciones de datos complejas y variadas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9BE880-C8CC-2EB4-CF9F-E09A56333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08843" y="1761849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sng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D25A18-34C5-4111-A171-4F558570652B}"/>
              </a:ext>
            </a:extLst>
          </p:cNvPr>
          <p:cNvSpPr/>
          <p:nvPr/>
        </p:nvSpPr>
        <p:spPr bwMode="auto">
          <a:xfrm>
            <a:off x="9662270" y="1864489"/>
            <a:ext cx="2267998" cy="49194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 defTabSz="896043"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DF permite a los desarrolladores e incluso a los ciudadanos una experiencia moderna de integración de datos para ingerir, preparar y transformar datos con las siguientes capacidades: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359410" lvl="0" indent="-143510" defTabSz="896043">
              <a:buFont typeface="Courier New" panose="02070309020205020404" pitchFamily="49" charset="0"/>
              <a:buChar char="o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Transformaciones de datos inteligentes basadas en IA
Interfaz altamente visual y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low-code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 
Amplio espectro de conectores de origen de datos 
Canalizaciones de datos para crear flujos de trabajo complejos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71450" lvl="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Por el contrario, otros reproductores no son adecuados para usuarios no técnicos. Los clientes opinan que AWS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Glue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 es complicado para los principiantes, ya que exige conocimientos de codificación en Python/Scala para transformaciones complejas.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/>
              </a:rPr>
              <a:t>Alteryx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/>
              </a:rPr>
              <a:t> tiene una curva de aprendizaje empinada debido a sus funciones avanzadas de DSML de datos.</a:t>
            </a:r>
            <a:endParaRPr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D043B09-98B3-29BC-C68E-E537103FB86A}"/>
              </a:ext>
            </a:extLst>
          </p:cNvPr>
          <p:cNvSpPr/>
          <p:nvPr/>
        </p:nvSpPr>
        <p:spPr bwMode="auto">
          <a:xfrm>
            <a:off x="9662270" y="822073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/>
                <a:cs typeface="Segoe UI Semibold"/>
              </a:rPr>
              <a:t>Proporcionar capacidades de integración de datos fáciles de usar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C3D334-2ACE-E9AF-1BA6-2BA039B5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2269" y="1761849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E0B2DB-9072-1B97-6974-1C763437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4714" y="1761849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68CA91-2FCC-26E4-823C-FC2890CA086A}"/>
              </a:ext>
            </a:extLst>
          </p:cNvPr>
          <p:cNvSpPr/>
          <p:nvPr/>
        </p:nvSpPr>
        <p:spPr bwMode="auto">
          <a:xfrm>
            <a:off x="7314713" y="1864489"/>
            <a:ext cx="2267998" cy="49194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lvl="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Las experiencias de Microsoft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, incluida Data Factory, están preconectadas a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OneLake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y no necesitan ninguna configuración adicional.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171450" lvl="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permite el acceso de autoservicio a las capacidades de integración de datos, lo que permite a los usuarios empresariales ponerlo en marcha por sí mismos sin involucrar a los equipos de TI.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171450" lvl="0" indent="-171450" defTabSz="89604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Por otro lado, los usuarios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Informatica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y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Alteryx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a menudo expresan su preocupación por los complejos procesos de configuración.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42D788-10EB-FE3B-F36A-74035624DA24}"/>
              </a:ext>
            </a:extLst>
          </p:cNvPr>
          <p:cNvSpPr/>
          <p:nvPr/>
        </p:nvSpPr>
        <p:spPr bwMode="auto">
          <a:xfrm>
            <a:off x="7314714" y="822073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Ofrecer un proceso de instalación y configuración sencillo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BD762E-88C5-5C0C-1AE6-14167E1EA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4713" y="1761849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2EF230-0C9A-9660-A17E-6366EAFEDAEE}"/>
              </a:ext>
            </a:extLst>
          </p:cNvPr>
          <p:cNvSpPr txBox="1"/>
          <p:nvPr/>
        </p:nvSpPr>
        <p:spPr>
          <a:xfrm>
            <a:off x="-1352917" y="6560711"/>
            <a:ext cx="60975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3940" algn="r"/>
            <a:r>
              <a:rPr lang="en-US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Microsoft Confidential: Microsoft and partner use only</a:t>
            </a:r>
            <a:endParaRPr lang="en-US" sz="900">
              <a:solidFill>
                <a:schemeClr val="bg1"/>
              </a:solidFill>
              <a:latin typeface="Segoe Sans Text Light" pitchFamily="2" charset="0"/>
              <a:cs typeface="Segoe Sans Text Light" pitchFamily="2" charset="0"/>
            </a:endParaRP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4577CEBF-653B-3421-A160-696C2C7648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18725" y="6508260"/>
            <a:ext cx="2078736" cy="365125"/>
          </a:xfrm>
        </p:spPr>
        <p:txBody>
          <a:bodyPr/>
          <a:lstStyle/>
          <a:p>
            <a:r>
              <a:rPr lang="es-EC"/>
              <a:t>Microsoft </a:t>
            </a:r>
            <a:r>
              <a:rPr lang="es-EC" err="1"/>
              <a:t>Fabric</a:t>
            </a:r>
            <a:endParaRPr lang="es-EC"/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45549917-BBF6-2FEE-8409-DE4DF1C426D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519437" y="6508260"/>
            <a:ext cx="399288" cy="365125"/>
          </a:xfrm>
        </p:spPr>
        <p:txBody>
          <a:bodyPr/>
          <a:lstStyle/>
          <a:p>
            <a:fld id="{B1356FBF-028C-F74E-A7B4-9B8ED246DD1B}" type="slidenum">
              <a:rPr lang="es-EC" smtClean="0"/>
              <a:pPr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679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DB0CE9C-1DB3-335A-6494-9F13A787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042" y="333252"/>
            <a:ext cx="10847430" cy="365126"/>
          </a:xfrm>
        </p:spPr>
        <p:txBody>
          <a:bodyPr/>
          <a:lstStyle/>
          <a:p>
            <a:r>
              <a:rPr lang="es-EC"/>
              <a:t>Todo es posible con Microsoft </a:t>
            </a:r>
            <a:r>
              <a:rPr lang="es-EC" err="1"/>
              <a:t>Fabric</a:t>
            </a:r>
            <a:endParaRPr lang="es-EC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0465B-BAA1-4E4B-E057-F0E315972B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790" y="29322"/>
            <a:ext cx="10795383" cy="593740"/>
          </a:xfrm>
        </p:spPr>
        <p:txBody>
          <a:bodyPr>
            <a:normAutofit fontScale="70000" lnSpcReduction="20000"/>
          </a:bodyPr>
          <a:lstStyle/>
          <a:p>
            <a:r>
              <a:rPr lang="es-EC"/>
              <a:t>Inteligencia de Negocios | Cinco cosas </a:t>
            </a:r>
            <a:r>
              <a:rPr lang="es-EC" sz="3200" err="1"/>
              <a:t>Tableau</a:t>
            </a:r>
            <a:r>
              <a:rPr lang="es-EC" sz="3200"/>
              <a:t>, </a:t>
            </a:r>
            <a:r>
              <a:rPr lang="es-EC" sz="3200" err="1"/>
              <a:t>Looker</a:t>
            </a:r>
            <a:r>
              <a:rPr lang="es-EC" sz="3200"/>
              <a:t>, and </a:t>
            </a:r>
            <a:r>
              <a:rPr lang="es-EC" sz="3200" err="1"/>
              <a:t>Qlik</a:t>
            </a:r>
            <a:r>
              <a:rPr lang="es-EC" sz="3200"/>
              <a:t> no pueden hacer</a:t>
            </a:r>
            <a:endParaRPr lang="es-EC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2A35CD-00E6-BBC5-C00E-F46D67D18C70}"/>
              </a:ext>
            </a:extLst>
          </p:cNvPr>
          <p:cNvSpPr/>
          <p:nvPr/>
        </p:nvSpPr>
        <p:spPr bwMode="auto">
          <a:xfrm>
            <a:off x="5000472" y="1790096"/>
            <a:ext cx="2267993" cy="5038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kern="0">
                <a:solidFill>
                  <a:schemeClr val="bg1"/>
                </a:solidFill>
                <a:latin typeface="Segoe UI Semilight"/>
                <a:cs typeface="Calibri"/>
              </a:rPr>
              <a:t>La integración de </a:t>
            </a:r>
            <a:r>
              <a:rPr lang="es-EC" sz="1050" kern="0" err="1">
                <a:solidFill>
                  <a:schemeClr val="bg1"/>
                </a:solidFill>
                <a:latin typeface="Segoe UI Semilight"/>
                <a:cs typeface="Calibri"/>
              </a:rPr>
              <a:t>Fabric</a:t>
            </a:r>
            <a:r>
              <a:rPr lang="es-EC" sz="1050" kern="0">
                <a:solidFill>
                  <a:schemeClr val="bg1"/>
                </a:solidFill>
                <a:latin typeface="Segoe UI Semilight"/>
                <a:cs typeface="Calibri"/>
              </a:rPr>
              <a:t> + </a:t>
            </a:r>
            <a:r>
              <a:rPr lang="es-EC" sz="1050" kern="0" err="1">
                <a:solidFill>
                  <a:schemeClr val="bg1"/>
                </a:solidFill>
                <a:latin typeface="Segoe UI Semilight"/>
                <a:cs typeface="Calibri"/>
              </a:rPr>
              <a:t>Power</a:t>
            </a:r>
            <a:r>
              <a:rPr lang="es-EC" sz="1050" kern="0">
                <a:solidFill>
                  <a:schemeClr val="bg1"/>
                </a:solidFill>
                <a:latin typeface="Segoe UI Semilight"/>
                <a:cs typeface="Calibri"/>
              </a:rPr>
              <a:t> BI cuenta con la tecnología de </a:t>
            </a:r>
            <a:r>
              <a:rPr lang="es-EC" sz="1050" kern="0" err="1">
                <a:solidFill>
                  <a:schemeClr val="bg1"/>
                </a:solidFill>
                <a:latin typeface="Segoe UI Semilight"/>
                <a:cs typeface="Calibri"/>
              </a:rPr>
              <a:t>OneLake</a:t>
            </a:r>
            <a:r>
              <a:rPr lang="es-EC" sz="1050" kern="0">
                <a:solidFill>
                  <a:schemeClr val="bg1"/>
                </a:solidFill>
                <a:latin typeface="Segoe UI Semilight"/>
                <a:cs typeface="Calibri"/>
              </a:rPr>
              <a:t>, que reúne datos de varias nubes en un lago de datos unificado.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kern="0" err="1">
                <a:solidFill>
                  <a:schemeClr val="bg1"/>
                </a:solidFill>
                <a:latin typeface="Segoe UI Semilight"/>
                <a:cs typeface="Calibri"/>
              </a:rPr>
              <a:t>Power</a:t>
            </a:r>
            <a:r>
              <a:rPr lang="es-EC" sz="1050" kern="0">
                <a:solidFill>
                  <a:schemeClr val="bg1"/>
                </a:solidFill>
                <a:latin typeface="Segoe UI Semilight"/>
                <a:cs typeface="Calibri"/>
              </a:rPr>
              <a:t> BI destaca por su impresionante variedad de 180+ conectores de origen de datos, que fomentan el acceso, la transformación y la visualización de datos en un amplio espectro de plataformas, bases de datos, servicios en la nube y aplicaciones.</a:t>
            </a: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kern="0">
                <a:solidFill>
                  <a:schemeClr val="bg1"/>
                </a:solidFill>
                <a:latin typeface="Segoe UI Semilight"/>
                <a:cs typeface="Calibri"/>
              </a:rPr>
              <a:t>Por el contrario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, la oferta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Qlik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de conectores 60+ y la compatibilidad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Tableau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con conectores 90+ se quedan cortas, lo que podría limitar la flexibilidad y la amplitud de las opciones de integración y análisis de datos.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9D0926-976C-98D9-484F-7C15922FA344}"/>
              </a:ext>
            </a:extLst>
          </p:cNvPr>
          <p:cNvSpPr/>
          <p:nvPr/>
        </p:nvSpPr>
        <p:spPr bwMode="auto">
          <a:xfrm>
            <a:off x="5000473" y="752812"/>
            <a:ext cx="2267993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Permitir una amplia gama de fuentes de datos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19960-79D2-7B89-2948-FCA776A3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0472" y="1727459"/>
            <a:ext cx="2267993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9B1DE-EB2A-9394-4D73-75C6FE95F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0466" y="1727460"/>
            <a:ext cx="2267993" cy="6263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FE633A-9F81-09B1-2690-0ED6BAECDB01}"/>
              </a:ext>
            </a:extLst>
          </p:cNvPr>
          <p:cNvSpPr/>
          <p:nvPr/>
        </p:nvSpPr>
        <p:spPr bwMode="auto">
          <a:xfrm>
            <a:off x="7342341" y="1790096"/>
            <a:ext cx="2267994" cy="5038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Power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BI dentro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usa el modelo de capacidad unificada, lo que significa que otras cargas de trabajo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Fabric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pueden usar la capacidad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Power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BI Premium.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También surge como una solución relativamente asequible en comparación con otras herramientas de BI.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El costo de la licencia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Tableau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es el más alto y se requieren tarifas adicionales para la administración de datos, la administración de servidores y Einstein Discovery.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Los clientes destacan a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Looker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y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Qlik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Sense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por sus intrincadas estructuras de precios.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1A0B5-0A63-18D2-76DD-AB2D8ACDB718}"/>
              </a:ext>
            </a:extLst>
          </p:cNvPr>
          <p:cNvSpPr/>
          <p:nvPr/>
        </p:nvSpPr>
        <p:spPr bwMode="auto">
          <a:xfrm>
            <a:off x="7342340" y="752812"/>
            <a:ext cx="2267998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Proporcionar un modelo de precios fácil de entender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E1E2F9-6EC7-D254-F126-7B0621EDE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42339" y="1727459"/>
            <a:ext cx="2267998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2C324A-2B5F-839F-6561-76E591A70D89}"/>
              </a:ext>
            </a:extLst>
          </p:cNvPr>
          <p:cNvSpPr/>
          <p:nvPr/>
        </p:nvSpPr>
        <p:spPr bwMode="auto">
          <a:xfrm>
            <a:off x="2671101" y="1790096"/>
            <a:ext cx="2267999" cy="5038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lvl="0" indent="-171450" defTabSz="896043"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Power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BI permite a todo el mundo, incluidos los usuarios empresariales no técnicos, descubrir rápidamente información eficaz a partir de los datos con características que incluyen: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88000" lvl="0" indent="-144000" defTabSz="896043">
              <a:buFont typeface="Courier New" panose="02070309020205020404" pitchFamily="49" charset="0"/>
              <a:buChar char="o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Quick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Insights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para generar automáticamente visualizaciones y obtener información proactiva
Función de preguntas y respuestas para explorar datos utilizando lenguaje natural junto con consultas de voz
Smart Narrative proporciona un resumen de texto rápido y conciso de la visualización</a:t>
            </a:r>
          </a:p>
          <a:p>
            <a:pPr marL="171450" lvl="0" indent="-171450" defTabSz="896043"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Por el contrario,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Tableau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carece actualmente de información contextual, análisis de impulsores clave y capacidades de búsqueda por voz (se espera que el lanzamiento de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Tableau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GPT se realice a finales de 2023).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Looker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de Google carece de capacidades de narración de datos y automatización narrativa de forma nativa y requiere integración con </a:t>
            </a:r>
            <a:r>
              <a:rPr lang="es-EC" sz="1050" err="1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BigQuery</a:t>
            </a:r>
            <a:r>
              <a:rPr lang="es-EC" sz="1050">
                <a:solidFill>
                  <a:schemeClr val="bg1"/>
                </a:solidFill>
                <a:latin typeface="Segoe UI"/>
                <a:cs typeface="Segoe UI" panose="020B0502040204020203" pitchFamily="34" charset="0"/>
              </a:rPr>
              <a:t> ML.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AD35E4-1B2A-6111-957B-3B87F7F948A2}"/>
              </a:ext>
            </a:extLst>
          </p:cNvPr>
          <p:cNvSpPr/>
          <p:nvPr/>
        </p:nvSpPr>
        <p:spPr bwMode="auto">
          <a:xfrm>
            <a:off x="2671102" y="752812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Ofrecer experiencias de análisis aumentadas enriquecidas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F56317-78A5-7D38-AF63-22949A242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71102" y="1727459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sng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4AC1B0-5404-CA8F-9A52-837F40DADAA1}"/>
              </a:ext>
            </a:extLst>
          </p:cNvPr>
          <p:cNvSpPr/>
          <p:nvPr/>
        </p:nvSpPr>
        <p:spPr bwMode="auto">
          <a:xfrm>
            <a:off x="9662270" y="1790096"/>
            <a:ext cx="2267998" cy="5038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/>
              </a:rPr>
              <a:t>Power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/>
              </a:rPr>
              <a:t> BI ofrece una amplia documentación, junto con una comunidad masiva en todo el mundo con 850k+ miembros activos.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Segoe UI" panose="020B0502040204020203" pitchFamily="34" charset="0"/>
              <a:cs typeface="Segoe UI Semibold"/>
            </a:endParaRPr>
          </a:p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Por el contrario, los usuarios informan que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QuickSight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 tiene recursos de aprendizaje o materiales de soporte limitados, los materiales de capacitación de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Looker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 son de difícil acceso y </a:t>
            </a:r>
            <a:r>
              <a:rPr lang="es-EC" sz="1050" err="1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Qlik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 ofrece un soporte sólido pero carece de tutoriales en video para nuevos usuarios.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Tableau</a:t>
            </a:r>
            <a:r>
              <a:rPr lang="es-EC" sz="1050">
                <a:solidFill>
                  <a:schemeClr val="bg1"/>
                </a:solidFill>
                <a:latin typeface="Segoe UI Semilight"/>
                <a:ea typeface="Segoe UI" panose="020B0502040204020203" pitchFamily="34" charset="0"/>
                <a:cs typeface="Segoe UI" panose="020B0502040204020203" pitchFamily="34" charset="0"/>
              </a:rPr>
              <a:t> cuenta con una sólida capacitación para principiantes y recursos de la comunidad, pero a veces falla en el soporte posventa.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B36DAA-83EA-D951-935E-BB64D9704AD9}"/>
              </a:ext>
            </a:extLst>
          </p:cNvPr>
          <p:cNvSpPr/>
          <p:nvPr/>
        </p:nvSpPr>
        <p:spPr bwMode="auto">
          <a:xfrm>
            <a:off x="9662270" y="752812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Ofrecer un sólido soporte y documentación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7B1C2F-A25D-7D9A-D1BB-EEF720215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2269" y="1727459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030FAC-9D12-3D87-F0C4-9AA2E73F3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9792" y="1727459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6350A0-6587-D7E3-D300-197B71253AB5}"/>
              </a:ext>
            </a:extLst>
          </p:cNvPr>
          <p:cNvSpPr/>
          <p:nvPr/>
        </p:nvSpPr>
        <p:spPr bwMode="auto">
          <a:xfrm>
            <a:off x="289791" y="1790096"/>
            <a:ext cx="2267998" cy="50520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7" tIns="71714" rIns="89642" bIns="7171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es-EC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BI ocupa el lugar más alto tanto en visión como en capacidad de ejecución en el Cuadrante Mágico de Gartner para plataformas de BI.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Lidera con una gran brecha con otros líderes: </a:t>
            </a:r>
            <a:r>
              <a:rPr lang="es-EC" sz="105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Tableau</a:t>
            </a:r>
            <a:r>
              <a:rPr lang="es-EC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donde los usuarios están viendo la innovación centrada en Salesforce, y </a:t>
            </a:r>
            <a:r>
              <a:rPr lang="es-EC" sz="105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Qlik</a:t>
            </a:r>
            <a:r>
              <a:rPr lang="es-EC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que carece de un ecosistema sólido que tienen otros jugadores. </a:t>
            </a:r>
            <a:endParaRPr kumimoji="0" lang="es-EC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es-EC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BI se integra de forma nativa con M365, la suite de productividad de facto para empresas. </a:t>
            </a:r>
          </a:p>
          <a:p>
            <a:pPr marL="171450" lvl="0" indent="-171450" defTabSz="8960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C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 competidores en el cuadrante, Google y AWS, se están enfocando en integrar sus productos de BI con sus propias suites de productividad, pero carecen de conexión nativa con M365. </a:t>
            </a:r>
            <a:r>
              <a:rPr lang="es-EC" sz="105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Tableau</a:t>
            </a:r>
            <a:r>
              <a:rPr lang="es-EC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requiere extensiones de terceros para conectarse a M365.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1D4240-F66D-992B-492A-6323B0750737}"/>
              </a:ext>
            </a:extLst>
          </p:cNvPr>
          <p:cNvSpPr/>
          <p:nvPr/>
        </p:nvSpPr>
        <p:spPr bwMode="auto">
          <a:xfrm>
            <a:off x="289792" y="752812"/>
            <a:ext cx="2267999" cy="103728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642" tIns="44821" rIns="89642" bIns="71714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192">
              <a:spcAft>
                <a:spcPts val="575"/>
              </a:spcAft>
              <a:defRPr/>
            </a:pPr>
            <a:r>
              <a:rPr lang="es-EC" sz="14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Ofrecer una plataforma de visualización de nivel empresarial</a:t>
            </a: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F92C4C-7504-07CE-1392-727406DC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9791" y="1727459"/>
            <a:ext cx="2267999" cy="62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A8F771-DE58-885D-4AC8-CFCC2798F63C}"/>
              </a:ext>
            </a:extLst>
          </p:cNvPr>
          <p:cNvSpPr txBox="1"/>
          <p:nvPr/>
        </p:nvSpPr>
        <p:spPr>
          <a:xfrm>
            <a:off x="5854707" y="6611272"/>
            <a:ext cx="60975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3940" algn="r"/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Microsoft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Confidential</a:t>
            </a:r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: Microsoft and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partner</a:t>
            </a:r>
            <a:r>
              <a:rPr lang="es-EC" sz="900" b="0" i="0" u="none" strike="noStrike" baseline="0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 use </a:t>
            </a:r>
            <a:r>
              <a:rPr lang="es-EC" sz="900" b="0" i="0" u="none" strike="noStrike" baseline="0" err="1">
                <a:solidFill>
                  <a:schemeClr val="bg1"/>
                </a:solidFill>
                <a:latin typeface="Segoe Sans Text Light" pitchFamily="2" charset="0"/>
                <a:cs typeface="Segoe Sans Text Light" pitchFamily="2" charset="0"/>
              </a:rPr>
              <a:t>only</a:t>
            </a:r>
            <a:endParaRPr lang="es-EC" sz="900">
              <a:solidFill>
                <a:schemeClr val="bg1"/>
              </a:solidFill>
              <a:latin typeface="Segoe Sans Text Light" pitchFamily="2" charset="0"/>
              <a:cs typeface="Segoe Sans Text Light" pitchFamily="2" charset="0"/>
            </a:endParaRP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AC7CFF90-70D5-7DE7-AB55-AF998EA3F5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18725" y="6544126"/>
            <a:ext cx="2078736" cy="365125"/>
          </a:xfrm>
        </p:spPr>
        <p:txBody>
          <a:bodyPr/>
          <a:lstStyle/>
          <a:p>
            <a:r>
              <a:rPr lang="es-EC"/>
              <a:t>Microsoft </a:t>
            </a:r>
            <a:r>
              <a:rPr lang="es-EC" err="1"/>
              <a:t>Fabric</a:t>
            </a:r>
            <a:endParaRPr lang="es-EC"/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ECF5AF2-2BE3-6F15-3DDD-95294D7BFCB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519437" y="6544126"/>
            <a:ext cx="399288" cy="365125"/>
          </a:xfrm>
        </p:spPr>
        <p:txBody>
          <a:bodyPr/>
          <a:lstStyle/>
          <a:p>
            <a:fld id="{B1356FBF-028C-F74E-A7B4-9B8ED246DD1B}" type="slidenum">
              <a:rPr lang="es-EC" smtClean="0"/>
              <a:pPr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790757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ustom 1">
      <a:dk1>
        <a:srgbClr val="225B61"/>
      </a:dk1>
      <a:lt1>
        <a:srgbClr val="000000"/>
      </a:lt1>
      <a:dk2>
        <a:srgbClr val="B9DCD2"/>
      </a:dk2>
      <a:lt2>
        <a:srgbClr val="49C5B1"/>
      </a:lt2>
      <a:accent1>
        <a:srgbClr val="8DE971"/>
      </a:accent1>
      <a:accent2>
        <a:srgbClr val="0078D3"/>
      </a:accent2>
      <a:accent3>
        <a:srgbClr val="8661C5"/>
      </a:accent3>
      <a:accent4>
        <a:srgbClr val="C03BC3"/>
      </a:accent4>
      <a:accent5>
        <a:srgbClr val="FFB900"/>
      </a:accent5>
      <a:accent6>
        <a:srgbClr val="F3364C"/>
      </a:accent6>
      <a:hlink>
        <a:srgbClr val="225B61"/>
      </a:hlink>
      <a:folHlink>
        <a:srgbClr val="8DC8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crosoft Fabric Master Slide Template 102623.pptx" id="{BCC0559F-D43E-430F-8E8C-D910F328A7A7}" vid="{09F21F19-85F0-4E56-BBF2-539D24B300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3293bf9-c36b-4820-8614-1173818622d2">
      <UserInfo>
        <DisplayName>Diana Tram Nguyen</DisplayName>
        <AccountId>92</AccountId>
        <AccountType/>
      </UserInfo>
      <UserInfo>
        <DisplayName>Tamer Farag</DisplayName>
        <AccountId>88</AccountId>
        <AccountType/>
      </UserInfo>
      <UserInfo>
        <DisplayName>Dan Houdek</DisplayName>
        <AccountId>12</AccountId>
        <AccountType/>
      </UserInfo>
      <UserInfo>
        <DisplayName>Sonya Waitman (Chilco Strategies Inc)</DisplayName>
        <AccountId>320</AccountId>
        <AccountType/>
      </UserInfo>
      <UserInfo>
        <DisplayName>Keyuna Evans (CELA)</DisplayName>
        <AccountId>219</AccountId>
        <AccountType/>
      </UserInfo>
      <UserInfo>
        <DisplayName>Tyler Mays-Childers (he/him)</DisplayName>
        <AccountId>327</AccountId>
        <AccountType/>
      </UserInfo>
      <UserInfo>
        <DisplayName>Sarah Sliker (AG Consulting Partners, Inc.)</DisplayName>
        <AccountId>326</AccountId>
        <AccountType/>
      </UserInfo>
      <UserInfo>
        <DisplayName>Analytics Compete Portal v-Team Members</DisplayName>
        <AccountId>358</AccountId>
        <AccountType/>
      </UserInfo>
    </SharedWithUsers>
    <Revisado xmlns="14f136f8-d6e3-432a-ae76-0cd9ae994d5c" xsi:nil="true"/>
    <lcf76f155ced4ddcb4097134ff3c332f xmlns="14f136f8-d6e3-432a-ae76-0cd9ae994d5c">
      <Terms xmlns="http://schemas.microsoft.com/office/infopath/2007/PartnerControls"/>
    </lcf76f155ced4ddcb4097134ff3c332f>
    <TaxCatchAll xmlns="33293bf9-c36b-4820-8614-1173818622d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E86F58F15CF64E9ED39C9A6DA3E724" ma:contentTypeVersion="17" ma:contentTypeDescription="Create a new document." ma:contentTypeScope="" ma:versionID="80ffe3b5e75322de8cbb78a47969260a">
  <xsd:schema xmlns:xsd="http://www.w3.org/2001/XMLSchema" xmlns:xs="http://www.w3.org/2001/XMLSchema" xmlns:p="http://schemas.microsoft.com/office/2006/metadata/properties" xmlns:ns2="14f136f8-d6e3-432a-ae76-0cd9ae994d5c" xmlns:ns3="33293bf9-c36b-4820-8614-1173818622d2" targetNamespace="http://schemas.microsoft.com/office/2006/metadata/properties" ma:root="true" ma:fieldsID="67488784dc32b9e871d0e76b2dc7faf6" ns2:_="" ns3:_="">
    <xsd:import namespace="14f136f8-d6e3-432a-ae76-0cd9ae994d5c"/>
    <xsd:import namespace="33293bf9-c36b-4820-8614-1173818622d2"/>
    <xsd:element name="properties">
      <xsd:complexType>
        <xsd:sequence>
          <xsd:element name="documentManagement">
            <xsd:complexType>
              <xsd:all>
                <xsd:element ref="ns2:Revisado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136f8-d6e3-432a-ae76-0cd9ae994d5c" elementFormDefault="qualified">
    <xsd:import namespace="http://schemas.microsoft.com/office/2006/documentManagement/types"/>
    <xsd:import namespace="http://schemas.microsoft.com/office/infopath/2007/PartnerControls"/>
    <xsd:element name="Revisado" ma:index="3" nillable="true" ma:displayName="Revisado" ma:format="Dropdown" ma:internalName="Revisado" ma:readOnly="false">
      <xsd:simpleType>
        <xsd:restriction base="dms:Choice">
          <xsd:enumeration value="No"/>
          <xsd:enumeration value="Si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9763afe-5725-41ae-9925-6d40a12374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93bf9-c36b-4820-8614-1173818622d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aa71f8c-c75b-475f-b5bb-f930b6eac745}" ma:internalName="TaxCatchAll" ma:readOnly="false" ma:showField="CatchAllData" ma:web="33293bf9-c36b-4820-8614-117381862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769998-E874-4B5A-9164-12CB1EB05C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2B7CC3-D852-4B37-A0AB-7C4D181F6D9C}">
  <ds:schemaRefs>
    <ds:schemaRef ds:uri="14f136f8-d6e3-432a-ae76-0cd9ae994d5c"/>
    <ds:schemaRef ds:uri="33293bf9-c36b-4820-8614-1173818622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BBCF19-5F9A-4AAE-9683-ABA9F4F46E53}">
  <ds:schemaRefs>
    <ds:schemaRef ds:uri="14f136f8-d6e3-432a-ae76-0cd9ae994d5c"/>
    <ds:schemaRef ds:uri="33293bf9-c36b-4820-8614-1173818622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483ae51-a627-466e-a7dd-de2ac7e1238e}" enabled="0" method="" siteId="{0483ae51-a627-466e-a7dd-de2ac7e1238e}" removed="1"/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Microsoft Fabric Master Slide Template 102623</Template>
  <Application>Microsoft Office PowerPoint</Application>
  <PresentationFormat>Panorámica</PresentationFormat>
  <Slides>9</Slides>
  <Notes>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Title Slides</vt:lpstr>
      <vt:lpstr>Presentación de PowerPoint</vt:lpstr>
      <vt:lpstr>Data Boost Microsoft Fabric Propuesta de Valor Diferenciado (DVP)</vt:lpstr>
      <vt:lpstr>¿Qué es un DVP?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Fabric Differentiated Value Prop</dc:title>
  <dc:creator>Dan Houdek</dc:creator>
  <cp:revision>2</cp:revision>
  <dcterms:created xsi:type="dcterms:W3CDTF">2023-12-07T23:30:45Z</dcterms:created>
  <dcterms:modified xsi:type="dcterms:W3CDTF">2024-07-01T15:30:04Z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0x0101006FE86F58F15CF64E9ED39C9A6DA3E724</vt:lpwstr>
  </property>
  <property fmtid="{D5CDD505-2E9C-101B-9397-08002B2CF9AE}" pid="3" name="MediaServiceImageTags">
    <vt:lpwstr/>
  </property>
</Properties>
</file>