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6.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7.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951" r:id="rId4"/>
    <p:sldMasterId id="2147486899" r:id="rId5"/>
    <p:sldMasterId id="2147486843" r:id="rId6"/>
    <p:sldMasterId id="2147486871" r:id="rId7"/>
    <p:sldMasterId id="2147483660" r:id="rId8"/>
    <p:sldMasterId id="2147486923" r:id="rId9"/>
    <p:sldMasterId id="2147483747" r:id="rId10"/>
    <p:sldMasterId id="2147486975" r:id="rId11"/>
  </p:sldMasterIdLst>
  <p:notesMasterIdLst>
    <p:notesMasterId r:id="rId99"/>
  </p:notesMasterIdLst>
  <p:sldIdLst>
    <p:sldId id="2147481299" r:id="rId12"/>
    <p:sldId id="2147481283" r:id="rId13"/>
    <p:sldId id="2147481238" r:id="rId14"/>
    <p:sldId id="2147481085" r:id="rId15"/>
    <p:sldId id="2147481290" r:id="rId16"/>
    <p:sldId id="2147481298" r:id="rId17"/>
    <p:sldId id="2147481267" r:id="rId18"/>
    <p:sldId id="2147481296" r:id="rId19"/>
    <p:sldId id="2147481268" r:id="rId20"/>
    <p:sldId id="2147481269" r:id="rId21"/>
    <p:sldId id="2147481270" r:id="rId22"/>
    <p:sldId id="263" r:id="rId23"/>
    <p:sldId id="2147481292" r:id="rId24"/>
    <p:sldId id="2147481229" r:id="rId25"/>
    <p:sldId id="2147480301" r:id="rId26"/>
    <p:sldId id="2147480540" r:id="rId27"/>
    <p:sldId id="2147481251" r:id="rId28"/>
    <p:sldId id="2147481295" r:id="rId29"/>
    <p:sldId id="2147481252" r:id="rId30"/>
    <p:sldId id="2147481253" r:id="rId31"/>
    <p:sldId id="2147481254" r:id="rId32"/>
    <p:sldId id="2147481125" r:id="rId33"/>
    <p:sldId id="2147481294" r:id="rId34"/>
    <p:sldId id="2147481234" r:id="rId35"/>
    <p:sldId id="2147481255" r:id="rId36"/>
    <p:sldId id="2147481257" r:id="rId37"/>
    <p:sldId id="2147481128" r:id="rId38"/>
    <p:sldId id="2147481291" r:id="rId39"/>
    <p:sldId id="2147481258" r:id="rId40"/>
    <p:sldId id="2147481259" r:id="rId41"/>
    <p:sldId id="2147481260" r:id="rId42"/>
    <p:sldId id="2147481133" r:id="rId43"/>
    <p:sldId id="2147481300" r:id="rId44"/>
    <p:sldId id="2147481261" r:id="rId45"/>
    <p:sldId id="2147481262" r:id="rId46"/>
    <p:sldId id="2147481285" r:id="rId47"/>
    <p:sldId id="2147481281" r:id="rId48"/>
    <p:sldId id="2147481297" r:id="rId49"/>
    <p:sldId id="2147481264" r:id="rId50"/>
    <p:sldId id="2147481265" r:id="rId51"/>
    <p:sldId id="2147481266" r:id="rId52"/>
    <p:sldId id="2147481342" r:id="rId53"/>
    <p:sldId id="2147481343" r:id="rId54"/>
    <p:sldId id="2147481344" r:id="rId55"/>
    <p:sldId id="2147481279" r:id="rId56"/>
    <p:sldId id="2147481286" r:id="rId57"/>
    <p:sldId id="2147481345" r:id="rId58"/>
    <p:sldId id="2147481301" r:id="rId59"/>
    <p:sldId id="2147481346" r:id="rId60"/>
    <p:sldId id="2147481347" r:id="rId61"/>
    <p:sldId id="2147481348" r:id="rId62"/>
    <p:sldId id="2147481349" r:id="rId63"/>
    <p:sldId id="2147481293" r:id="rId64"/>
    <p:sldId id="2147481302" r:id="rId65"/>
    <p:sldId id="2147481350" r:id="rId66"/>
    <p:sldId id="2147481351" r:id="rId67"/>
    <p:sldId id="2147481352" r:id="rId68"/>
    <p:sldId id="2147481288" r:id="rId69"/>
    <p:sldId id="2147481353" r:id="rId70"/>
    <p:sldId id="2147481304" r:id="rId71"/>
    <p:sldId id="2147481354" r:id="rId72"/>
    <p:sldId id="2147481278" r:id="rId73"/>
    <p:sldId id="2147481282" r:id="rId74"/>
    <p:sldId id="2147481289" r:id="rId75"/>
    <p:sldId id="2147481355" r:id="rId76"/>
    <p:sldId id="2147481305" r:id="rId77"/>
    <p:sldId id="2147481356" r:id="rId78"/>
    <p:sldId id="2147481357" r:id="rId79"/>
    <p:sldId id="2147481284" r:id="rId80"/>
    <p:sldId id="2147481358" r:id="rId81"/>
    <p:sldId id="2147481359" r:id="rId82"/>
    <p:sldId id="2147481287" r:id="rId83"/>
    <p:sldId id="2147481228" r:id="rId84"/>
    <p:sldId id="2147481271" r:id="rId85"/>
    <p:sldId id="2147481230" r:id="rId86"/>
    <p:sldId id="2147481272" r:id="rId87"/>
    <p:sldId id="2147481273" r:id="rId88"/>
    <p:sldId id="2147481242" r:id="rId89"/>
    <p:sldId id="2147481280" r:id="rId90"/>
    <p:sldId id="2147481245" r:id="rId91"/>
    <p:sldId id="2147481274" r:id="rId92"/>
    <p:sldId id="2147481247" r:id="rId93"/>
    <p:sldId id="2147481275" r:id="rId94"/>
    <p:sldId id="2147481250" r:id="rId95"/>
    <p:sldId id="2147481276" r:id="rId96"/>
    <p:sldId id="2147481277" r:id="rId97"/>
    <p:sldId id="2147480226"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id="{44514648-AFC2-47EB-AC48-90AE4D1BB2E3}">
          <p14:sldIdLst>
            <p14:sldId id="2147481299"/>
            <p14:sldId id="2147481283"/>
            <p14:sldId id="2147481238"/>
            <p14:sldId id="2147481085"/>
            <p14:sldId id="2147481290"/>
            <p14:sldId id="2147481298"/>
          </p14:sldIdLst>
        </p14:section>
        <p14:section name="AI for Executives" id="{C0336A8E-E26E-4F1F-A1CA-510F49EFB40B}">
          <p14:sldIdLst>
            <p14:sldId id="2147481267"/>
            <p14:sldId id="2147481296"/>
            <p14:sldId id="2147481268"/>
            <p14:sldId id="2147481269"/>
            <p14:sldId id="2147481270"/>
          </p14:sldIdLst>
        </p14:section>
        <p14:section name="AI for HR" id="{5C207AC1-04E4-41A8-9213-CA0E06D643AF}">
          <p14:sldIdLst>
            <p14:sldId id="263"/>
            <p14:sldId id="2147481292"/>
            <p14:sldId id="2147481229"/>
            <p14:sldId id="2147480301"/>
            <p14:sldId id="2147480540"/>
          </p14:sldIdLst>
        </p14:section>
        <p14:section name="AI for Operations" id="{337D356C-7522-43B6-AC19-2EF818BCD895}">
          <p14:sldIdLst>
            <p14:sldId id="2147481251"/>
            <p14:sldId id="2147481295"/>
            <p14:sldId id="2147481252"/>
            <p14:sldId id="2147481253"/>
            <p14:sldId id="2147481254"/>
          </p14:sldIdLst>
        </p14:section>
        <p14:section name="AI for Sales" id="{D88AD028-F4D9-422F-A0B9-FF6948D617F8}">
          <p14:sldIdLst>
            <p14:sldId id="2147481125"/>
            <p14:sldId id="2147481294"/>
            <p14:sldId id="2147481234"/>
            <p14:sldId id="2147481255"/>
            <p14:sldId id="2147481257"/>
          </p14:sldIdLst>
        </p14:section>
        <p14:section name="AI for Marketing" id="{8D5FE4BF-C205-4B00-911C-733BE6EABD33}">
          <p14:sldIdLst>
            <p14:sldId id="2147481128"/>
            <p14:sldId id="2147481291"/>
            <p14:sldId id="2147481258"/>
            <p14:sldId id="2147481259"/>
            <p14:sldId id="2147481260"/>
          </p14:sldIdLst>
        </p14:section>
        <p14:section name="AI for Finance" id="{6C097A5B-E18B-4ED8-B8C0-9A7ED3A0F021}">
          <p14:sldIdLst>
            <p14:sldId id="2147481133"/>
            <p14:sldId id="2147481300"/>
            <p14:sldId id="2147481261"/>
            <p14:sldId id="2147481262"/>
            <p14:sldId id="2147481285"/>
          </p14:sldIdLst>
        </p14:section>
        <p14:section name="AI for IT" id="{99EE9618-1BCB-498B-BD6F-585A1C408961}">
          <p14:sldIdLst>
            <p14:sldId id="2147481281"/>
            <p14:sldId id="2147481297"/>
            <p14:sldId id="2147481264"/>
            <p14:sldId id="2147481265"/>
            <p14:sldId id="2147481266"/>
          </p14:sldIdLst>
        </p14:section>
        <p14:section name="Sector Banca/Cooperativas" id="{5B08DB77-7833-4A5A-8D6B-8BA84F023D59}">
          <p14:sldIdLst>
            <p14:sldId id="2147481342"/>
            <p14:sldId id="2147481343"/>
            <p14:sldId id="2147481344"/>
            <p14:sldId id="2147481279"/>
            <p14:sldId id="2147481286"/>
            <p14:sldId id="2147481345"/>
          </p14:sldIdLst>
        </p14:section>
        <p14:section name="Setor Varejo" id="{6928E3E7-4BB0-4C86-8346-0D3616F22607}">
          <p14:sldIdLst>
            <p14:sldId id="2147481301"/>
            <p14:sldId id="2147481346"/>
            <p14:sldId id="2147481347"/>
            <p14:sldId id="2147481348"/>
            <p14:sldId id="2147481349"/>
            <p14:sldId id="2147481293"/>
          </p14:sldIdLst>
        </p14:section>
        <p14:section name="Setor de Seguros" id="{341B06A0-1D31-4AF2-A10D-267D85F05F94}">
          <p14:sldIdLst>
            <p14:sldId id="2147481302"/>
            <p14:sldId id="2147481350"/>
            <p14:sldId id="2147481351"/>
            <p14:sldId id="2147481352"/>
            <p14:sldId id="2147481288"/>
            <p14:sldId id="2147481353"/>
          </p14:sldIdLst>
        </p14:section>
        <p14:section name="Setor de saude" id="{B15A2567-13D2-4DD3-AD02-5DD1A515451D}">
          <p14:sldIdLst>
            <p14:sldId id="2147481304"/>
            <p14:sldId id="2147481354"/>
            <p14:sldId id="2147481278"/>
            <p14:sldId id="2147481282"/>
            <p14:sldId id="2147481289"/>
            <p14:sldId id="2147481355"/>
          </p14:sldIdLst>
        </p14:section>
        <p14:section name="Setor de Manufatura" id="{9FBB8926-31D9-437F-B0BE-B986F8D1F8B1}">
          <p14:sldIdLst>
            <p14:sldId id="2147481305"/>
            <p14:sldId id="2147481356"/>
            <p14:sldId id="2147481357"/>
            <p14:sldId id="2147481284"/>
            <p14:sldId id="2147481358"/>
            <p14:sldId id="2147481359"/>
          </p14:sldIdLst>
        </p14:section>
        <p14:section name="How to use by app" id="{062AD3C5-06C8-4ADC-9E1D-FD8019E26066}">
          <p14:sldIdLst>
            <p14:sldId id="2147481287"/>
            <p14:sldId id="2147481228"/>
            <p14:sldId id="2147481271"/>
            <p14:sldId id="2147481230"/>
            <p14:sldId id="2147481272"/>
            <p14:sldId id="2147481273"/>
            <p14:sldId id="2147481242"/>
            <p14:sldId id="2147481280"/>
            <p14:sldId id="2147481245"/>
            <p14:sldId id="2147481274"/>
            <p14:sldId id="2147481247"/>
            <p14:sldId id="2147481275"/>
            <p14:sldId id="2147481250"/>
            <p14:sldId id="2147481276"/>
            <p14:sldId id="2147481277"/>
            <p14:sldId id="214748022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FD0312-86BD-24E5-ACF2-DFD034FB0A24}" name="Steve Halperin (DAVES ASSOCIATES)" initials="SH" userId="S::v-sthalperin@microsoft.com::04a18b7f-2d92-4c69-b378-e604a53cd536" providerId="AD"/>
  <p188:author id="{2B8C641D-87BF-FB0C-AC85-E59E7F0828EE}" name="Melissa Jassir" initials="MJ" userId="S::mejassir@microsoft.com::71a9fc89-e769-447e-9bcd-3dccb50b5b2b" providerId="AD"/>
  <p188:author id="{7065D22C-2D37-1CEA-9BC0-578195C57434}" name="Connie Welsh" initials="CW" userId="S::cowelsh@microsoft.com::fc8995c5-1229-424a-b317-67f5e4b8987d" providerId="AD"/>
  <p188:author id="{46AB482D-5595-1154-43BC-A510D4B1EB8A}" name="Kevin Sherman" initials="KS" userId="S::kesher@microsoft.com::11537481-18d7-46c1-b715-48cd13b95958" providerId="AD"/>
  <p188:author id="{389A7530-B993-F476-BCF9-D93AAE38B9D5}" name="Christine Wollin" initials="CW" userId="S::christine.wollin_unifyconsulting.com#ext#@microsoft.onmicrosoft.com::fdd9009e-bc19-4263-be6b-efe5f099111d" providerId="AD"/>
  <p188:author id="{42827239-A550-492D-1576-CE1DCACE4914}" name="Daryl Schaal" initials="DS" userId="S::v-darsch@microsoft.com::a951ecaa-969a-4477-a8c9-df0dfa026182" providerId="AD"/>
  <p188:author id="{738BA68B-CFE6-56D8-04E4-52398B7D52EB}" name="Christine Wollin (Unify Consulting LLC)" initials="CL" userId="S::v-chwollin@microsoft.com::143ca00e-dd8a-4e0b-a98c-bceb622960bd" providerId="AD"/>
  <p188:author id="{F2709498-A04C-E0B7-6180-202D121EF24A}" name="Mike Bennett" initials="MB" userId="S::mibennet@microsoft.com::5407ebdc-0b12-45bd-bd0c-572d036e4581" providerId="AD"/>
  <p188:author id="{1D6AE3C9-7784-4639-6B30-49D97DB97BFD}" name="Michelle Gilbert (SHE/HER)" initials="M(" userId="S::migilber@microsoft.com::bbb37cf5-0261-4ff8-8945-04e3d1a26849" providerId="AD"/>
  <p188:author id="{69BEC3DF-4BCF-1C02-A4E1-2FCE865F505C}" name="Cynthia Johnson" initials="CJ" userId="S::cyjohnso@microsoft.com::bc2f0021-774b-4fb2-9d55-c3348f4105f5" providerId="AD"/>
  <p188:author id="{FF727BEE-10E8-8830-F3EB-01B2BE234F1C}" name="Staci Mildenberger" initials="SM" userId="S::stmilden@microsoft.com::1e3a07e5-21f3-4446-bfcc-6cb46c33632c" providerId="AD"/>
  <p188:author id="{4B9284EF-ADC3-F952-7A16-9EDB86F88ECC}" name="Stephanie Torres" initials="ST" userId="S::stetorres@microsoft.com::150e178f-6f80-448b-a4ef-17d8d06c026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9EBFA"/>
    <a:srgbClr val="D59ED7"/>
    <a:srgbClr val="8DC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0C3CE1-CB83-49A0-853F-14943B737B21}" v="56" dt="2024-04-01T03:56:20.7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391" autoAdjust="0"/>
    <p:restoredTop sz="96357" autoAdjust="0"/>
  </p:normalViewPr>
  <p:slideViewPr>
    <p:cSldViewPr snapToGrid="0">
      <p:cViewPr varScale="1">
        <p:scale>
          <a:sx n="86" d="100"/>
          <a:sy n="86" d="100"/>
        </p:scale>
        <p:origin x="773" y="62"/>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presProps" Target="presProps.xml"/><Relationship Id="rId105"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7C29A3-C04C-42D6-A074-CCA217A9D5AE}" type="datetimeFigureOut">
              <a:t>02/05/2024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C51593-9580-4FDD-9A43-3AD3280ED2DC}" type="slidenum">
              <a:t>‹Nº›</a:t>
            </a:fld>
            <a:endParaRPr lang="en-US"/>
          </a:p>
        </p:txBody>
      </p:sp>
    </p:spTree>
    <p:extLst>
      <p:ext uri="{BB962C8B-B14F-4D97-AF65-F5344CB8AC3E}">
        <p14:creationId xmlns:p14="http://schemas.microsoft.com/office/powerpoint/2010/main" val="4124230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9FC51593-9580-4FDD-9A43-3AD3280ED2DC}" type="slidenum">
              <a:rPr lang="en-IN" smtClean="0"/>
              <a:t>1</a:t>
            </a:fld>
            <a:endParaRPr lang="en-IN"/>
          </a:p>
        </p:txBody>
      </p:sp>
    </p:spTree>
    <p:extLst>
      <p:ext uri="{BB962C8B-B14F-4D97-AF65-F5344CB8AC3E}">
        <p14:creationId xmlns:p14="http://schemas.microsoft.com/office/powerpoint/2010/main" val="1871522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Font typeface="Symbol" panose="05050102010706020507" pitchFamily="18" charset="2"/>
              <a:buChar char=""/>
            </a:pPr>
            <a:endParaRPr lang="en-US" sz="18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824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defTabSz="942289">
              <a:defRPr/>
            </a:pPr>
            <a:endParaRPr lang="en-US">
              <a:cs typeface="Calibri"/>
            </a:endParaRPr>
          </a:p>
          <a:p>
            <a:pPr defTabSz="942289">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954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Font typeface="Symbol" panose="05050102010706020507" pitchFamily="18" charset="2"/>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194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117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60891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spcBef>
                <a:spcPts val="0"/>
              </a:spcBef>
              <a:spcAft>
                <a:spcPts val="0"/>
              </a:spcAf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373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a:p>
            <a:pPr marL="0" marR="0" lvl="0" indent="0" algn="l" defTabSz="914400">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869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Font typeface="Symbol" panose="05050102010706020507" pitchFamily="18" charset="2"/>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516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endParaRPr lang="en-US" sz="180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868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58068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1">
              <a:lnSpc>
                <a:spcPct val="90000"/>
              </a:lnSpc>
              <a:spcAft>
                <a:spcPts val="588"/>
              </a:spcAft>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F3CD4-DD8A-40CC-B614-19C92594B3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535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824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954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0982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776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l" rtl="0" fontAlgn="base"/>
            <a:endParaRPr lang="en-US" sz="1800" b="0" i="0">
              <a:solidFill>
                <a:srgbClr val="000000"/>
              </a:solidFill>
              <a:effectLst/>
              <a:latin typeface="Calibri"/>
              <a:cs typeface="Calibri"/>
            </a:endParaRPr>
          </a:p>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60891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358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pt-br"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980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7171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7708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endParaRPr lang="en-US" sz="1800">
              <a:cs typeface="Calibri"/>
            </a:endParaRPr>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36431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9FC51593-9580-4FDD-9A43-3AD3280ED2DC}" type="slidenum">
              <a:rPr lang="en-IN" smtClean="0"/>
              <a:t>3</a:t>
            </a:fld>
            <a:endParaRPr lang="en-IN"/>
          </a:p>
        </p:txBody>
      </p:sp>
    </p:spTree>
    <p:extLst>
      <p:ext uri="{BB962C8B-B14F-4D97-AF65-F5344CB8AC3E}">
        <p14:creationId xmlns:p14="http://schemas.microsoft.com/office/powerpoint/2010/main" val="22076425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6601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2937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3257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endParaRPr lang="en-US" sz="180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8601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678667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Font typeface="Symbol" panose="05050102010706020507" pitchFamily="18" charset="2"/>
              <a:buChar char=""/>
            </a:pPr>
            <a:endParaRPr lang="en-US" sz="18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48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a:p>
          <a:p>
            <a:pPr algn="l">
              <a:buFont typeface="Arial" panose="020B0604020202020204" pitchFamily="34" charset="0"/>
              <a:buChar char="•"/>
            </a:pPr>
            <a:endParaRPr lang="en-US" sz="180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1674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0547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buFont typeface="Symbol" panose="05050102010706020507" pitchFamily="18" charset="2"/>
              <a:buChar char=""/>
            </a:pPr>
            <a:endParaRPr lang="en-US" sz="180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3236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67866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4"/>
          </a:xfrm>
        </p:spPr>
        <p:txBody>
          <a:bodyPr/>
          <a:lstStyle/>
          <a:p>
            <a:pPr algn="l" rtl="0" fontAlgn="base"/>
            <a:r>
              <a:rPr lang="pt-br" sz="1100" b="0" i="0" u="none" strike="noStrike" dirty="0">
                <a:solidFill>
                  <a:srgbClr val="000000"/>
                </a:solidFill>
                <a:effectLst/>
                <a:latin typeface="Calibri" panose="020F0502020204030204" pitchFamily="34" charset="0"/>
              </a:rPr>
              <a:t>Com base em nossa pesquisa, 64% dos </a:t>
            </a:r>
            <a:r>
              <a:rPr lang="pt-br" sz="1100" b="0" i="0" u="none" strike="noStrike" dirty="0" err="1">
                <a:solidFill>
                  <a:srgbClr val="000000"/>
                </a:solidFill>
                <a:effectLst/>
                <a:latin typeface="Calibri" panose="020F0502020204030204" pitchFamily="34" charset="0"/>
              </a:rPr>
              <a:t>f</a:t>
            </a:r>
            <a:r>
              <a:rPr lang="pt-BR" sz="1100" b="0" i="0" u="none" strike="noStrike" dirty="0" err="1">
                <a:solidFill>
                  <a:srgbClr val="000000"/>
                </a:solidFill>
                <a:effectLst/>
                <a:latin typeface="Calibri" panose="020F0502020204030204" pitchFamily="34" charset="0"/>
              </a:rPr>
              <a:t>um</a:t>
            </a:r>
            <a:r>
              <a:rPr lang="pt-br" sz="1100" b="0" i="0" u="none" strike="noStrike" dirty="0" err="1">
                <a:solidFill>
                  <a:srgbClr val="000000"/>
                </a:solidFill>
                <a:effectLst/>
                <a:latin typeface="Calibri" panose="020F0502020204030204" pitchFamily="34" charset="0"/>
              </a:rPr>
              <a:t>cionários</a:t>
            </a:r>
            <a:r>
              <a:rPr lang="pt-br" sz="1100" b="0" i="0" u="none" strike="noStrike" dirty="0">
                <a:solidFill>
                  <a:srgbClr val="000000"/>
                </a:solidFill>
                <a:effectLst/>
                <a:latin typeface="Calibri" panose="020F0502020204030204" pitchFamily="34" charset="0"/>
              </a:rPr>
              <a:t> não têm tempo ou energia suficiente para realizar o trabalho. </a:t>
            </a:r>
            <a:r>
              <a:rPr lang="pt-br" sz="1100" b="0" i="0" dirty="0">
                <a:solidFill>
                  <a:srgbClr val="000000"/>
                </a:solidFill>
                <a:effectLst/>
                <a:latin typeface="Calibri" panose="020F0502020204030204" pitchFamily="34" charset="0"/>
              </a:rPr>
              <a:t>​</a:t>
            </a:r>
          </a:p>
          <a:p>
            <a:pPr algn="l" rtl="0" fontAlgn="base"/>
            <a:endParaRPr lang="en-US" sz="1100" b="0" i="0" dirty="0">
              <a:solidFill>
                <a:srgbClr val="000000"/>
              </a:solidFill>
              <a:effectLst/>
              <a:latin typeface="Calibri" panose="020F0502020204030204" pitchFamily="34" charset="0"/>
            </a:endParaRPr>
          </a:p>
          <a:p>
            <a:r>
              <a:rPr lang="pt-br" sz="1100" dirty="0"/>
              <a:t>Nos últimos anos, o ritmo e o volume de trabalho só aumentaram. Em um determinado dia de trabalho, nossos usuários mais ativos pesquisam o que precisam 18 vezes, recebem mais de 250 emails do Outlook e enviam ou leem quase 150 bate-papos do Teams.</a:t>
            </a:r>
            <a:br>
              <a:rPr dirty="0"/>
            </a:br>
            <a:r>
              <a:rPr lang="pt-br" sz="1100" dirty="0"/>
              <a:t>1 Os usuários do Teams globalmente participaram de três vezes mais </a:t>
            </a:r>
            <a:r>
              <a:rPr lang="pt-br" sz="1100" dirty="0" err="1"/>
              <a:t>re</a:t>
            </a:r>
            <a:r>
              <a:rPr lang="pt-BR" sz="1100" dirty="0" err="1"/>
              <a:t>um</a:t>
            </a:r>
            <a:r>
              <a:rPr lang="pt-br" sz="1100" dirty="0" err="1"/>
              <a:t>iões</a:t>
            </a:r>
            <a:r>
              <a:rPr lang="pt-br" sz="1100" dirty="0"/>
              <a:t> por semana </a:t>
            </a:r>
            <a:br>
              <a:rPr lang="pt-br" sz="1100" dirty="0"/>
            </a:br>
            <a:r>
              <a:rPr lang="pt-br" sz="1100" dirty="0"/>
              <a:t>do que em 2020.</a:t>
            </a:r>
            <a:br>
              <a:rPr dirty="0"/>
            </a:br>
            <a:r>
              <a:rPr lang="pt-br" sz="1100" dirty="0"/>
              <a:t>2 E no Windows, algumas pessoas usam 11 aplicativos em um único dia para realizar </a:t>
            </a:r>
            <a:br>
              <a:rPr lang="pt-br" sz="1100" dirty="0"/>
            </a:br>
            <a:r>
              <a:rPr lang="pt-br" sz="1100" dirty="0"/>
              <a:t>o trabalho.</a:t>
            </a:r>
          </a:p>
          <a:p>
            <a:endParaRPr lang="en-US" sz="1100" dirty="0"/>
          </a:p>
          <a:p>
            <a:pPr algn="l"/>
            <a:r>
              <a:rPr lang="pt-br" sz="1100" baseline="30000" dirty="0">
                <a:solidFill>
                  <a:srgbClr val="000000"/>
                </a:solidFill>
                <a:latin typeface="Segoe UI" panose="020B0502040204020203" pitchFamily="34" charset="0"/>
              </a:rPr>
              <a:t>1</a:t>
            </a:r>
            <a:r>
              <a:rPr lang="pt-br" sz="1100" i="1" baseline="30000" dirty="0">
                <a:solidFill>
                  <a:srgbClr val="000000"/>
                </a:solidFill>
                <a:latin typeface="Segoe UI" panose="020B0502040204020203" pitchFamily="34" charset="0"/>
              </a:rPr>
              <a:t> </a:t>
            </a:r>
            <a:r>
              <a:rPr lang="pt-br" sz="1100" b="0" i="1" dirty="0">
                <a:solidFill>
                  <a:srgbClr val="000000"/>
                </a:solidFill>
                <a:effectLst/>
                <a:latin typeface="Segoe UI" panose="020B0502040204020203" pitchFamily="34" charset="0"/>
              </a:rPr>
              <a:t>Os dados representam os 20% principais usuários em volume de pesquisas nos serviços do M365, emails recebidos e bate-papos enviados e lidos no Teams, respectivamente</a:t>
            </a:r>
            <a:r>
              <a:rPr lang="pt-br" sz="1100" b="0" i="0" dirty="0">
                <a:solidFill>
                  <a:srgbClr val="000000"/>
                </a:solidFill>
                <a:effectLst/>
                <a:latin typeface="Segoe UI" panose="020B0502040204020203" pitchFamily="34" charset="0"/>
              </a:rPr>
              <a:t> </a:t>
            </a:r>
          </a:p>
          <a:p>
            <a:pPr algn="l"/>
            <a:r>
              <a:rPr lang="pt-br" sz="1100" b="0" i="1" baseline="30000" dirty="0">
                <a:solidFill>
                  <a:srgbClr val="000000"/>
                </a:solidFill>
                <a:effectLst/>
                <a:latin typeface="Segoe UI" panose="020B0502040204020203" pitchFamily="34" charset="0"/>
              </a:rPr>
              <a:t>2</a:t>
            </a:r>
            <a:r>
              <a:rPr lang="pt-br" sz="1100" b="0" i="1" dirty="0">
                <a:solidFill>
                  <a:srgbClr val="000000"/>
                </a:solidFill>
                <a:effectLst/>
                <a:latin typeface="Segoe UI" panose="020B0502040204020203" pitchFamily="34" charset="0"/>
              </a:rPr>
              <a:t> Relatório anual Work Trend Index 2023 da Microsoft</a:t>
            </a:r>
            <a:endParaRPr lang="en-US" sz="1100" b="0" i="0" dirty="0">
              <a:solidFill>
                <a:srgbClr val="000000"/>
              </a:solidFill>
              <a:effectLst/>
              <a:latin typeface="Segoe UI" panose="020B0502040204020203" pitchFamily="34" charset="0"/>
            </a:endParaRPr>
          </a:p>
          <a:p>
            <a:pPr algn="l" rtl="0" fontAlgn="base"/>
            <a:endParaRPr lang="en-US" sz="1100" b="0" i="0" dirty="0">
              <a:solidFill>
                <a:srgbClr val="444444"/>
              </a:solidFill>
              <a:effectLst/>
              <a:latin typeface="Calibri" panose="020F0502020204030204" pitchFamily="34" charset="0"/>
            </a:endParaRPr>
          </a:p>
          <a:p>
            <a:pPr algn="l" rtl="0" fontAlgn="base"/>
            <a:r>
              <a:rPr lang="pt-br" sz="1100" b="0" i="0" u="none" strike="noStrike" dirty="0">
                <a:solidFill>
                  <a:srgbClr val="000000"/>
                </a:solidFill>
                <a:effectLst/>
                <a:latin typeface="Calibri" panose="020F0502020204030204" pitchFamily="34" charset="0"/>
              </a:rPr>
              <a:t> </a:t>
            </a:r>
            <a:r>
              <a:rPr lang="pt-br" sz="1100" b="0" i="0" dirty="0">
                <a:solidFill>
                  <a:srgbClr val="000000"/>
                </a:solidFill>
                <a:effectLst/>
                <a:latin typeface="Calibri" panose="020F0502020204030204" pitchFamily="34" charset="0"/>
              </a:rPr>
              <a:t>​</a:t>
            </a:r>
            <a:endParaRPr lang="en-US" sz="1100" b="0" i="0" dirty="0">
              <a:solidFill>
                <a:srgbClr val="444444"/>
              </a:solidFill>
              <a:effectLst/>
              <a:latin typeface="Calibri" panose="020F0502020204030204" pitchFamily="34" charset="0"/>
            </a:endParaRPr>
          </a:p>
          <a:p>
            <a:pPr algn="l" rtl="0" fontAlgn="base"/>
            <a:r>
              <a:rPr lang="pt-br" sz="1100" b="0" i="0" u="none" strike="noStrike" dirty="0">
                <a:solidFill>
                  <a:srgbClr val="000000"/>
                </a:solidFill>
                <a:effectLst/>
                <a:latin typeface="Calibri" panose="020F0502020204030204" pitchFamily="34" charset="0"/>
              </a:rPr>
              <a:t>As principais causas desse tempo e do esgotamento de energia são aspectos como buscar informações e navegar em </a:t>
            </a:r>
            <a:r>
              <a:rPr lang="pt-br" sz="1100" b="0" i="0" u="none" strike="noStrike" dirty="0" err="1">
                <a:solidFill>
                  <a:srgbClr val="000000"/>
                </a:solidFill>
                <a:effectLst/>
                <a:latin typeface="Calibri" panose="020F0502020204030204" pitchFamily="34" charset="0"/>
              </a:rPr>
              <a:t>re</a:t>
            </a:r>
            <a:r>
              <a:rPr lang="pt-BR" sz="1100" b="0" i="0" u="none" strike="noStrike" dirty="0" err="1">
                <a:solidFill>
                  <a:srgbClr val="000000"/>
                </a:solidFill>
                <a:effectLst/>
                <a:latin typeface="Calibri" panose="020F0502020204030204" pitchFamily="34" charset="0"/>
              </a:rPr>
              <a:t>um</a:t>
            </a:r>
            <a:r>
              <a:rPr lang="pt-br" sz="1100" b="0" i="0" u="none" strike="noStrike" dirty="0" err="1">
                <a:solidFill>
                  <a:srgbClr val="000000"/>
                </a:solidFill>
                <a:effectLst/>
                <a:latin typeface="Calibri" panose="020F0502020204030204" pitchFamily="34" charset="0"/>
              </a:rPr>
              <a:t>iões</a:t>
            </a:r>
            <a:r>
              <a:rPr lang="pt-br" sz="1100" b="0" i="0" u="none" strike="noStrike" dirty="0">
                <a:solidFill>
                  <a:srgbClr val="000000"/>
                </a:solidFill>
                <a:effectLst/>
                <a:latin typeface="Calibri" panose="020F0502020204030204" pitchFamily="34" charset="0"/>
              </a:rPr>
              <a:t> ineficientes. </a:t>
            </a:r>
            <a:r>
              <a:rPr lang="pt-br" sz="1100" b="0" i="0" dirty="0">
                <a:solidFill>
                  <a:srgbClr val="000000"/>
                </a:solidFill>
                <a:effectLst/>
                <a:latin typeface="Calibri" panose="020F0502020204030204" pitchFamily="34" charset="0"/>
              </a:rPr>
              <a:t>​</a:t>
            </a:r>
            <a:endParaRPr lang="en-US" sz="1100" b="0" i="0" dirty="0">
              <a:solidFill>
                <a:srgbClr val="444444"/>
              </a:solidFill>
              <a:effectLst/>
              <a:latin typeface="Calibri" panose="020F0502020204030204" pitchFamily="34" charset="0"/>
            </a:endParaRPr>
          </a:p>
          <a:p>
            <a:pPr algn="l" rtl="0" fontAlgn="base"/>
            <a:r>
              <a:rPr lang="pt-br" sz="1100" b="0" i="0" u="none" strike="noStrike" dirty="0">
                <a:solidFill>
                  <a:srgbClr val="000000"/>
                </a:solidFill>
                <a:effectLst/>
                <a:latin typeface="Calibri" panose="020F0502020204030204" pitchFamily="34" charset="0"/>
              </a:rPr>
              <a:t>Os </a:t>
            </a:r>
            <a:r>
              <a:rPr lang="pt-br" sz="1100" b="0" i="0" u="none" strike="noStrike" dirty="0" err="1">
                <a:solidFill>
                  <a:srgbClr val="000000"/>
                </a:solidFill>
                <a:effectLst/>
                <a:latin typeface="Calibri" panose="020F0502020204030204" pitchFamily="34" charset="0"/>
              </a:rPr>
              <a:t>f</a:t>
            </a:r>
            <a:r>
              <a:rPr lang="pt-BR" sz="1100" b="0" i="0" u="none" strike="noStrike" dirty="0" err="1">
                <a:solidFill>
                  <a:srgbClr val="000000"/>
                </a:solidFill>
                <a:effectLst/>
                <a:latin typeface="Calibri" panose="020F0502020204030204" pitchFamily="34" charset="0"/>
              </a:rPr>
              <a:t>um</a:t>
            </a:r>
            <a:r>
              <a:rPr lang="pt-br" sz="1100" b="0" i="0" u="none" strike="noStrike" dirty="0" err="1">
                <a:solidFill>
                  <a:srgbClr val="000000"/>
                </a:solidFill>
                <a:effectLst/>
                <a:latin typeface="Calibri" panose="020F0502020204030204" pitchFamily="34" charset="0"/>
              </a:rPr>
              <a:t>cionários</a:t>
            </a:r>
            <a:r>
              <a:rPr lang="pt-br" sz="1100" b="0" i="0" u="none" strike="noStrike" dirty="0">
                <a:solidFill>
                  <a:srgbClr val="000000"/>
                </a:solidFill>
                <a:effectLst/>
                <a:latin typeface="Calibri" panose="020F0502020204030204" pitchFamily="34" charset="0"/>
              </a:rPr>
              <a:t> relataram dedicar quase 60% do tempo às tarefas de </a:t>
            </a:r>
            <a:r>
              <a:rPr lang="pt-br" sz="1100" b="0" i="0" u="none" strike="noStrike" dirty="0" err="1">
                <a:solidFill>
                  <a:srgbClr val="000000"/>
                </a:solidFill>
                <a:effectLst/>
                <a:latin typeface="Calibri" panose="020F0502020204030204" pitchFamily="34" charset="0"/>
              </a:rPr>
              <a:t>com</a:t>
            </a:r>
            <a:r>
              <a:rPr lang="pt-BR" sz="1100" b="0" i="0" u="none" strike="noStrike" dirty="0" err="1">
                <a:solidFill>
                  <a:srgbClr val="000000"/>
                </a:solidFill>
                <a:effectLst/>
                <a:latin typeface="Calibri" panose="020F0502020204030204" pitchFamily="34" charset="0"/>
              </a:rPr>
              <a:t>um</a:t>
            </a:r>
            <a:r>
              <a:rPr lang="pt-br" sz="1100" b="0" i="0" u="none" strike="noStrike" dirty="0" err="1">
                <a:solidFill>
                  <a:srgbClr val="000000"/>
                </a:solidFill>
                <a:effectLst/>
                <a:latin typeface="Calibri" panose="020F0502020204030204" pitchFamily="34" charset="0"/>
              </a:rPr>
              <a:t>icação</a:t>
            </a:r>
            <a:r>
              <a:rPr lang="pt-br" sz="1100" b="0" i="0" u="none" strike="noStrike" dirty="0">
                <a:solidFill>
                  <a:srgbClr val="000000"/>
                </a:solidFill>
                <a:effectLst/>
                <a:latin typeface="Calibri" panose="020F0502020204030204" pitchFamily="34" charset="0"/>
              </a:rPr>
              <a:t> e coordenação, reservando apenas 40% para criação, reflexão </a:t>
            </a:r>
            <a:r>
              <a:rPr lang="pt-br" sz="1100" b="0" i="0" u="none" strike="noStrike" dirty="0" err="1">
                <a:solidFill>
                  <a:srgbClr val="000000"/>
                </a:solidFill>
                <a:effectLst/>
                <a:latin typeface="Calibri" panose="020F0502020204030204" pitchFamily="34" charset="0"/>
              </a:rPr>
              <a:t>prof</a:t>
            </a:r>
            <a:r>
              <a:rPr lang="pt-BR" sz="1100" b="0" i="0" u="none" strike="noStrike" dirty="0" err="1">
                <a:solidFill>
                  <a:srgbClr val="000000"/>
                </a:solidFill>
                <a:effectLst/>
                <a:latin typeface="Calibri" panose="020F0502020204030204" pitchFamily="34" charset="0"/>
              </a:rPr>
              <a:t>um</a:t>
            </a:r>
            <a:r>
              <a:rPr lang="pt-br" sz="1100" b="0" i="0" u="none" strike="noStrike" dirty="0" err="1">
                <a:solidFill>
                  <a:srgbClr val="000000"/>
                </a:solidFill>
                <a:effectLst/>
                <a:latin typeface="Calibri" panose="020F0502020204030204" pitchFamily="34" charset="0"/>
              </a:rPr>
              <a:t>da</a:t>
            </a:r>
            <a:r>
              <a:rPr lang="pt-br" sz="1100" b="0" i="0" u="none" strike="noStrike" dirty="0">
                <a:solidFill>
                  <a:srgbClr val="000000"/>
                </a:solidFill>
                <a:effectLst/>
                <a:latin typeface="Calibri" panose="020F0502020204030204" pitchFamily="34" charset="0"/>
              </a:rPr>
              <a:t> e colaboração. </a:t>
            </a:r>
            <a:r>
              <a:rPr lang="pt-br" sz="1100" b="0" i="0" dirty="0">
                <a:solidFill>
                  <a:srgbClr val="000000"/>
                </a:solidFill>
                <a:effectLst/>
                <a:latin typeface="Calibri" panose="020F0502020204030204" pitchFamily="34" charset="0"/>
              </a:rPr>
              <a:t>​</a:t>
            </a:r>
            <a:endParaRPr lang="en-US" sz="1100" b="0" i="0" dirty="0">
              <a:solidFill>
                <a:srgbClr val="444444"/>
              </a:solidFill>
              <a:effectLst/>
              <a:latin typeface="Calibri" panose="020F0502020204030204" pitchFamily="34" charset="0"/>
            </a:endParaRPr>
          </a:p>
          <a:p>
            <a:pPr algn="l" rtl="0" fontAlgn="base"/>
            <a:r>
              <a:rPr lang="pt-br" sz="1100" b="0" i="0" u="none" strike="noStrike" dirty="0">
                <a:solidFill>
                  <a:srgbClr val="000000"/>
                </a:solidFill>
                <a:effectLst/>
                <a:latin typeface="Calibri" panose="020F0502020204030204" pitchFamily="34" charset="0"/>
              </a:rPr>
              <a:t> </a:t>
            </a:r>
            <a:r>
              <a:rPr lang="pt-br" sz="1100" b="0" i="0" dirty="0">
                <a:solidFill>
                  <a:srgbClr val="000000"/>
                </a:solidFill>
                <a:effectLst/>
                <a:latin typeface="Calibri" panose="020F0502020204030204" pitchFamily="34" charset="0"/>
              </a:rPr>
              <a:t>​</a:t>
            </a:r>
            <a:endParaRPr lang="en-US" sz="1100" b="0" i="0" dirty="0">
              <a:solidFill>
                <a:srgbClr val="444444"/>
              </a:solidFill>
              <a:effectLst/>
              <a:latin typeface="Calibri" panose="020F0502020204030204" pitchFamily="34" charset="0"/>
            </a:endParaRPr>
          </a:p>
          <a:p>
            <a:pPr algn="l" rtl="0" fontAlgn="base"/>
            <a:r>
              <a:rPr lang="pt-br" sz="1100" b="0" i="0" u="none" strike="noStrike" dirty="0">
                <a:solidFill>
                  <a:srgbClr val="000000"/>
                </a:solidFill>
                <a:effectLst/>
                <a:latin typeface="Calibri" panose="020F0502020204030204" pitchFamily="34" charset="0"/>
              </a:rPr>
              <a:t>O volume de dados, emails e chats superou nossa capacidade de processar tudo. Isso </a:t>
            </a:r>
            <a:br>
              <a:rPr lang="pt-br" sz="1100" b="0" i="0" u="none" strike="noStrike" dirty="0">
                <a:solidFill>
                  <a:srgbClr val="000000"/>
                </a:solidFill>
                <a:effectLst/>
                <a:latin typeface="Calibri" panose="020F0502020204030204" pitchFamily="34" charset="0"/>
              </a:rPr>
            </a:br>
            <a:r>
              <a:rPr lang="pt-br" sz="1100" b="0" i="0" u="none" strike="noStrike" dirty="0">
                <a:solidFill>
                  <a:srgbClr val="000000"/>
                </a:solidFill>
                <a:effectLst/>
                <a:latin typeface="Calibri" panose="020F0502020204030204" pitchFamily="34" charset="0"/>
              </a:rPr>
              <a:t>é chamado de dívida digital.</a:t>
            </a:r>
            <a:r>
              <a:rPr lang="pt-br" sz="1100" b="0" i="0" dirty="0">
                <a:solidFill>
                  <a:srgbClr val="000000"/>
                </a:solidFill>
                <a:effectLst/>
                <a:latin typeface="Calibri" panose="020F0502020204030204" pitchFamily="34" charset="0"/>
              </a:rPr>
              <a:t>​</a:t>
            </a:r>
            <a:endParaRPr lang="en-US" sz="1100" b="0" i="0" dirty="0">
              <a:solidFill>
                <a:srgbClr val="444444"/>
              </a:solidFill>
              <a:effectLst/>
              <a:latin typeface="Calibri" panose="020F0502020204030204" pitchFamily="34" charset="0"/>
            </a:endParaRPr>
          </a:p>
          <a:p>
            <a:pPr algn="l" rtl="0" fontAlgn="base"/>
            <a:r>
              <a:rPr lang="pt-br" sz="1100" b="0" i="0" u="none" strike="noStrike" dirty="0">
                <a:solidFill>
                  <a:srgbClr val="000000"/>
                </a:solidFill>
                <a:effectLst/>
                <a:latin typeface="Calibri" panose="020F0502020204030204" pitchFamily="34" charset="0"/>
              </a:rPr>
              <a:t> </a:t>
            </a:r>
            <a:r>
              <a:rPr lang="pt-br" sz="1100" b="0" i="0" dirty="0">
                <a:solidFill>
                  <a:srgbClr val="000000"/>
                </a:solidFill>
                <a:effectLst/>
                <a:latin typeface="Calibri" panose="020F0502020204030204" pitchFamily="34" charset="0"/>
              </a:rPr>
              <a:t>​</a:t>
            </a:r>
            <a:endParaRPr lang="en-US" sz="1100" b="0" i="0" dirty="0">
              <a:solidFill>
                <a:srgbClr val="444444"/>
              </a:solidFill>
              <a:effectLst/>
              <a:latin typeface="Calibri" panose="020F0502020204030204" pitchFamily="34" charset="0"/>
            </a:endParaRPr>
          </a:p>
          <a:p>
            <a:pPr algn="l" rtl="0" fontAlgn="base"/>
            <a:r>
              <a:rPr lang="pt-br" sz="1100" b="0" i="0" u="none" strike="noStrike" dirty="0">
                <a:solidFill>
                  <a:srgbClr val="000000"/>
                </a:solidFill>
                <a:effectLst/>
                <a:latin typeface="Calibri" panose="020F0502020204030204" pitchFamily="34" charset="0"/>
              </a:rPr>
              <a:t>Cada minuto dedicado ao gerenciamento dessa dívida digital é um minuto não aplicado ao trabalho criativo. Em um </a:t>
            </a:r>
            <a:r>
              <a:rPr lang="pt-br" sz="1100" b="0" i="0" u="none" strike="noStrike" dirty="0" err="1">
                <a:solidFill>
                  <a:srgbClr val="000000"/>
                </a:solidFill>
                <a:effectLst/>
                <a:latin typeface="Calibri" panose="020F0502020204030204" pitchFamily="34" charset="0"/>
              </a:rPr>
              <a:t>m</a:t>
            </a:r>
            <a:r>
              <a:rPr lang="pt-BR" sz="1100" b="0" i="0" u="none" strike="noStrike" dirty="0" err="1">
                <a:solidFill>
                  <a:srgbClr val="000000"/>
                </a:solidFill>
                <a:effectLst/>
                <a:latin typeface="Calibri" panose="020F0502020204030204" pitchFamily="34" charset="0"/>
              </a:rPr>
              <a:t>um</a:t>
            </a:r>
            <a:r>
              <a:rPr lang="pt-br" sz="1100" b="0" i="0" u="none" strike="noStrike" dirty="0" err="1">
                <a:solidFill>
                  <a:srgbClr val="000000"/>
                </a:solidFill>
                <a:effectLst/>
                <a:latin typeface="Calibri" panose="020F0502020204030204" pitchFamily="34" charset="0"/>
              </a:rPr>
              <a:t>do</a:t>
            </a:r>
            <a:r>
              <a:rPr lang="pt-br" sz="1100" b="0" i="0" u="none" strike="noStrike" dirty="0">
                <a:solidFill>
                  <a:srgbClr val="000000"/>
                </a:solidFill>
                <a:effectLst/>
                <a:latin typeface="Calibri" panose="020F0502020204030204" pitchFamily="34" charset="0"/>
              </a:rPr>
              <a:t> em que a criatividade é a nova produtividade, a dívida digital deixa de ser apenas um inconveniente e afeta os negócios. </a:t>
            </a:r>
            <a:r>
              <a:rPr lang="pt-br" sz="1100" b="0" i="0" dirty="0">
                <a:solidFill>
                  <a:srgbClr val="000000"/>
                </a:solidFill>
                <a:effectLst/>
                <a:latin typeface="Calibri" panose="020F0502020204030204" pitchFamily="34" charset="0"/>
              </a:rPr>
              <a:t>​</a:t>
            </a:r>
            <a:endParaRPr lang="en-US" sz="1100" b="0" i="0" dirty="0">
              <a:solidFill>
                <a:srgbClr val="444444"/>
              </a:solidFill>
              <a:effectLst/>
              <a:latin typeface="Calibri" panose="020F0502020204030204" pitchFamily="34" charset="0"/>
            </a:endParaRPr>
          </a:p>
          <a:p>
            <a:pPr algn="l" rtl="0" fontAlgn="base"/>
            <a:r>
              <a:rPr lang="pt-br" sz="1100" b="0" i="0" u="none" strike="noStrike" dirty="0">
                <a:solidFill>
                  <a:srgbClr val="000000"/>
                </a:solidFill>
                <a:effectLst/>
                <a:latin typeface="Calibri" panose="020F0502020204030204" pitchFamily="34" charset="0"/>
              </a:rPr>
              <a:t> </a:t>
            </a:r>
            <a:r>
              <a:rPr lang="pt-br" sz="1100" b="0" i="0" dirty="0">
                <a:solidFill>
                  <a:srgbClr val="000000"/>
                </a:solidFill>
                <a:effectLst/>
                <a:latin typeface="Calibri" panose="020F0502020204030204" pitchFamily="34" charset="0"/>
              </a:rPr>
              <a:t>​</a:t>
            </a:r>
            <a:endParaRPr lang="en-US" sz="1100" b="0" i="0" dirty="0">
              <a:solidFill>
                <a:srgbClr val="444444"/>
              </a:solidFill>
              <a:effectLst/>
              <a:latin typeface="Calibri" panose="020F0502020204030204" pitchFamily="34" charset="0"/>
            </a:endParaRPr>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a:xfrm>
            <a:off x="0" y="8685213"/>
            <a:ext cx="5749290" cy="458787"/>
          </a:xfrm>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pt-br"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Todos os direitos reservados. A MICROSOFT NÃO FORNECE QUALQUER GARANTIA, EXPRESSA, IMPLÍCITA OU ESTATUTÁRIA, QUANTO ÀS INFORMAÇÕES CONTIDAS NESTA APRESENTAÇÃO.</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2024-05-02 7:30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51325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Font typeface="Symbol" panose="05050102010706020507" pitchFamily="18" charset="2"/>
              <a:buChar char=""/>
            </a:pPr>
            <a:endParaRPr lang="en-US" sz="18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487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0339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0547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09426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179800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595206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500734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039074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213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25909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9FC51593-9580-4FDD-9A43-3AD3280ED2DC}" type="slidenum">
              <a:rPr lang="en-IN" smtClean="0"/>
              <a:t>5</a:t>
            </a:fld>
            <a:endParaRPr lang="en-IN"/>
          </a:p>
        </p:txBody>
      </p:sp>
    </p:spTree>
    <p:extLst>
      <p:ext uri="{BB962C8B-B14F-4D97-AF65-F5344CB8AC3E}">
        <p14:creationId xmlns:p14="http://schemas.microsoft.com/office/powerpoint/2010/main" val="36707118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895747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065733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685162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038726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7086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037806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835527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729813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757289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15583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2445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5720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921639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05886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763206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730827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482454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0223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948193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22269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87998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Font typeface="Symbol" panose="05050102010706020507" pitchFamily="18" charset="2"/>
              <a:buChar char=""/>
            </a:pPr>
            <a:endParaRPr lang="en-US" sz="18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5160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247921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747215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6795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7646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7952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1532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288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43210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4719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473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573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6561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7186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4506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4706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5676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5906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96690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689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580682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emf"/><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9.png"/><Relationship Id="rId1" Type="http://schemas.openxmlformats.org/officeDocument/2006/relationships/slideMaster" Target="../slideMasters/slideMaster5.xml"/><Relationship Id="rId4" Type="http://schemas.openxmlformats.org/officeDocument/2006/relationships/image" Target="../media/image37.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12.jpe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5.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5.xml"/><Relationship Id="rId4" Type="http://schemas.openxmlformats.org/officeDocument/2006/relationships/image" Target="../media/image50.jpe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5.xml"/><Relationship Id="rId5" Type="http://schemas.openxmlformats.org/officeDocument/2006/relationships/image" Target="../media/image54.jpeg"/><Relationship Id="rId4" Type="http://schemas.openxmlformats.org/officeDocument/2006/relationships/image" Target="../media/image53.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12.jpe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5.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5.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 Id="rId4" Type="http://schemas.microsoft.com/office/2007/relationships/hdphoto" Target="../media/hdphoto6.wdp"/></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 Id="rId4" Type="http://schemas.microsoft.com/office/2007/relationships/hdphoto" Target="../media/hdphoto6.wdp"/></Relationships>
</file>

<file path=ppt/slideLayouts/_rels/slideLayout16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2.emf"/></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68.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2.wdp"/><Relationship Id="rId7"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6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6.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6.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6.xml"/><Relationship Id="rId4" Type="http://schemas.microsoft.com/office/2007/relationships/hdphoto" Target="../media/hdphoto6.wdp"/></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6.xml"/><Relationship Id="rId4" Type="http://schemas.microsoft.com/office/2007/relationships/hdphoto" Target="../media/hdphoto6.wdp"/></Relationships>
</file>

<file path=ppt/slideLayouts/_rels/slideLayout17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 Id="rId4" Type="http://schemas.openxmlformats.org/officeDocument/2006/relationships/image" Target="../media/image12.jpe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7.xml"/><Relationship Id="rId4" Type="http://schemas.openxmlformats.org/officeDocument/2006/relationships/image" Target="../media/image50.jpeg"/></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7.xml"/><Relationship Id="rId5" Type="http://schemas.openxmlformats.org/officeDocument/2006/relationships/image" Target="../media/image54.jpeg"/><Relationship Id="rId4" Type="http://schemas.openxmlformats.org/officeDocument/2006/relationships/image" Target="../media/image53.jpe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 Id="rId4" Type="http://schemas.openxmlformats.org/officeDocument/2006/relationships/image" Target="../media/image12.jpe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2.emf"/></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254.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2.wdp"/><Relationship Id="rId7"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2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8.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8.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8.xml"/><Relationship Id="rId4" Type="http://schemas.microsoft.com/office/2007/relationships/hdphoto" Target="../media/hdphoto6.wdp"/></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8.xml"/><Relationship Id="rId4" Type="http://schemas.microsoft.com/office/2007/relationships/hdphoto" Target="../media/hdphoto6.wdp"/></Relationships>
</file>

<file path=ppt/slideLayouts/_rels/slideLayout26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2.xml"/><Relationship Id="rId4" Type="http://schemas.openxmlformats.org/officeDocument/2006/relationships/image" Target="../media/image30.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2.wdp"/><Relationship Id="rId7"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3.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3.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3.xml"/><Relationship Id="rId4" Type="http://schemas.microsoft.com/office/2007/relationships/hdphoto" Target="../media/hdphoto6.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3.xml"/><Relationship Id="rId4" Type="http://schemas.microsoft.com/office/2007/relationships/hdphoto" Target="../media/hdphoto6.wdp"/></Relationships>
</file>

<file path=ppt/slideLayouts/_rels/slideLayout7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2.wdp"/><Relationship Id="rId7"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2.emf"/></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2.wdp"/><Relationship Id="rId7"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8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4.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4.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4.xml"/><Relationship Id="rId4" Type="http://schemas.microsoft.com/office/2007/relationships/hdphoto" Target="../media/hdphoto6.wdp"/></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4.xml"/><Relationship Id="rId4" Type="http://schemas.microsoft.com/office/2007/relationships/hdphoto" Target="../media/hdphoto6.wdp"/></Relationships>
</file>

<file path=ppt/slideLayouts/_rels/slideLayout9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93874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399781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218608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274984467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93619721"/>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59583254"/>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Tree>
    <p:extLst>
      <p:ext uri="{BB962C8B-B14F-4D97-AF65-F5344CB8AC3E}">
        <p14:creationId xmlns:p14="http://schemas.microsoft.com/office/powerpoint/2010/main" val="38907407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1793877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‹Nº›</a:t>
            </a:fld>
            <a:endParaRPr lang="en-IN"/>
          </a:p>
        </p:txBody>
      </p:sp>
    </p:spTree>
    <p:extLst>
      <p:ext uri="{BB962C8B-B14F-4D97-AF65-F5344CB8AC3E}">
        <p14:creationId xmlns:p14="http://schemas.microsoft.com/office/powerpoint/2010/main" val="31151209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Woman with Surface Studio">
            <a:extLst>
              <a:ext uri="{FF2B5EF4-FFF2-40B4-BE49-F238E27FC236}">
                <a16:creationId xmlns:a16="http://schemas.microsoft.com/office/drawing/2014/main" id="{DF420509-B374-8484-B263-30454C986927}"/>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6344430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square photo 2">
    <p:bg>
      <p:bgPr>
        <a:solidFill>
          <a:srgbClr val="E8E6D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4D1E6E7-6980-34C8-5B50-9BC3D2B8E20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Woman with Surface Studio">
            <a:extLst>
              <a:ext uri="{FF2B5EF4-FFF2-40B4-BE49-F238E27FC236}">
                <a16:creationId xmlns:a16="http://schemas.microsoft.com/office/drawing/2014/main" id="{E3C22DE9-6C06-CD7D-B666-8E7B013109AB}"/>
              </a:ext>
            </a:extLst>
          </p:cNvPr>
          <p:cNvPicPr>
            <a:picLocks/>
          </p:cNvPicPr>
          <p:nvPr userDrawn="1"/>
        </p:nvPicPr>
        <p:blipFill rotWithShape="1">
          <a:blip r:embed="rId3" cstate="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34331399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2" name="Picture 1" descr="Blurred colorful background event walk-in slide.">
            <a:extLst>
              <a:ext uri="{FF2B5EF4-FFF2-40B4-BE49-F238E27FC236}">
                <a16:creationId xmlns:a16="http://schemas.microsoft.com/office/drawing/2014/main" id="{4399D1A5-C9CE-ABF9-9162-DCBA64CF751B}"/>
              </a:ext>
            </a:extLst>
          </p:cNvPr>
          <p:cNvPicPr>
            <a:picLocks/>
          </p:cNvPicPr>
          <p:nvPr userDrawn="1"/>
        </p:nvPicPr>
        <p:blipFill rotWithShape="1">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12026" t="3222" r="15224" b="5597"/>
          <a:stretch/>
        </p:blipFill>
        <p:spPr bwMode="ltGray">
          <a:xfrm rot="16200000" flipH="1">
            <a:off x="2668524" y="-2665476"/>
            <a:ext cx="6858000" cy="12188952"/>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445347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2636356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7205381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4429056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38394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737867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563686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39147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56731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913346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77761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567267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1037145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64736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90521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79944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D88A8B-7381-2287-CF94-E2B0F2018AA5}"/>
              </a:ext>
            </a:extLst>
          </p:cNvPr>
          <p:cNvPicPr>
            <a:picLocks noChangeAspect="1"/>
          </p:cNvPicPr>
          <p:nvPr userDrawn="1"/>
        </p:nvPicPr>
        <p:blipFill rotWithShape="1">
          <a:blip r:embed="rId3"/>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49566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9631769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8092033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028841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436314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7396106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00608598"/>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9563475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6780639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0413876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4178174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170917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774523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165515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988441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5118794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97059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4268541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4709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411184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9300316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71867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71048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80306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1712602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94229158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9095569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8687623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83210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Tree>
    <p:extLst>
      <p:ext uri="{BB962C8B-B14F-4D97-AF65-F5344CB8AC3E}">
        <p14:creationId xmlns:p14="http://schemas.microsoft.com/office/powerpoint/2010/main" val="1986071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8712589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7285876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5092816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8331520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75681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4543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17801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5004627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9467113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89338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Tree>
    <p:extLst>
      <p:ext uri="{BB962C8B-B14F-4D97-AF65-F5344CB8AC3E}">
        <p14:creationId xmlns:p14="http://schemas.microsoft.com/office/powerpoint/2010/main" val="31480234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4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51062842"/>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93874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7767849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5208" r="15208"/>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492" t="13937" r="24892" b="44966"/>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3192" t="24599" r="9057" b="6822"/>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8690" t="6590" r="15185" b="27168"/>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355" t="3603" r="31661" b="39018"/>
          <a:stretch/>
        </p:blipFill>
        <p:spPr>
          <a:xfrm>
            <a:off x="9805416" y="4572000"/>
            <a:ext cx="2386584" cy="2286000"/>
          </a:xfrm>
          <a:prstGeom prst="rect">
            <a:avLst/>
          </a:prstGeom>
        </p:spPr>
      </p:pic>
    </p:spTree>
    <p:extLst>
      <p:ext uri="{BB962C8B-B14F-4D97-AF65-F5344CB8AC3E}">
        <p14:creationId xmlns:p14="http://schemas.microsoft.com/office/powerpoint/2010/main" val="26186677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83248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5539680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6413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24081089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5208" r="15208"/>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6492" t="13937" r="24892" b="44966"/>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3192" t="24599" r="9057" b="6822"/>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8690" t="6590" r="15185" b="27168"/>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8355" t="3603" r="31661" b="39018"/>
          <a:stretch/>
        </p:blipFill>
        <p:spPr>
          <a:xfrm>
            <a:off x="9805416" y="2286000"/>
            <a:ext cx="2386584" cy="2286000"/>
          </a:xfrm>
          <a:prstGeom prst="rect">
            <a:avLst/>
          </a:prstGeom>
        </p:spPr>
      </p:pic>
    </p:spTree>
    <p:extLst>
      <p:ext uri="{BB962C8B-B14F-4D97-AF65-F5344CB8AC3E}">
        <p14:creationId xmlns:p14="http://schemas.microsoft.com/office/powerpoint/2010/main" val="177987769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23966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883204320"/>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399781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2636356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1037145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9563475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4709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Tree>
    <p:extLst>
      <p:ext uri="{BB962C8B-B14F-4D97-AF65-F5344CB8AC3E}">
        <p14:creationId xmlns:p14="http://schemas.microsoft.com/office/powerpoint/2010/main" val="1986071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Tree>
    <p:extLst>
      <p:ext uri="{BB962C8B-B14F-4D97-AF65-F5344CB8AC3E}">
        <p14:creationId xmlns:p14="http://schemas.microsoft.com/office/powerpoint/2010/main" val="31480234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883204320"/>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4719179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4387471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4719179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813038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123615686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59149307"/>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74786654"/>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Tree>
    <p:extLst>
      <p:ext uri="{BB962C8B-B14F-4D97-AF65-F5344CB8AC3E}">
        <p14:creationId xmlns:p14="http://schemas.microsoft.com/office/powerpoint/2010/main" val="19103168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3680149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‹Nº›</a:t>
            </a:fld>
            <a:endParaRPr lang="en-IN"/>
          </a:p>
        </p:txBody>
      </p:sp>
    </p:spTree>
    <p:extLst>
      <p:ext uri="{BB962C8B-B14F-4D97-AF65-F5344CB8AC3E}">
        <p14:creationId xmlns:p14="http://schemas.microsoft.com/office/powerpoint/2010/main" val="2105417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slide graphic">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0" name="Picture 9" descr="Icon&#10;&#10;Description automatically generated">
            <a:extLst>
              <a:ext uri="{FF2B5EF4-FFF2-40B4-BE49-F238E27FC236}">
                <a16:creationId xmlns:a16="http://schemas.microsoft.com/office/drawing/2014/main" id="{5167EF5E-7F39-2F47-90FE-B82793CD739B}"/>
              </a:ext>
            </a:extLst>
          </p:cNvPr>
          <p:cNvPicPr>
            <a:picLocks noChangeAspect="1"/>
          </p:cNvPicPr>
          <p:nvPr userDrawn="1"/>
        </p:nvPicPr>
        <p:blipFill rotWithShape="1">
          <a:blip r:embed="rId2"/>
          <a:srcRect l="6337" t="25330" r="28897" b="26790"/>
          <a:stretch/>
        </p:blipFill>
        <p:spPr>
          <a:xfrm>
            <a:off x="4241911" y="0"/>
            <a:ext cx="7962899" cy="6858001"/>
          </a:xfrm>
          <a:prstGeom prst="rect">
            <a:avLst/>
          </a:prstGeom>
        </p:spPr>
      </p:pic>
      <p:pic>
        <p:nvPicPr>
          <p:cNvPr id="12" name="Picture 11" descr="Microsoft Teams Logo">
            <a:extLst>
              <a:ext uri="{FF2B5EF4-FFF2-40B4-BE49-F238E27FC236}">
                <a16:creationId xmlns:a16="http://schemas.microsoft.com/office/drawing/2014/main" id="{777E5B59-6876-A74A-8666-AA8EA0DD1343}"/>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023160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a:srcRect l="-28165" t="25330" r="28898" b="26790"/>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3062366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square photo_purp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70DBA528-2FF8-B548-95B6-184962C4AF1F}"/>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0ED29BB-504B-4391-81BE-66683AD91287}"/>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6324035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4387471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2BB9A068-51D7-8F44-9B3D-FC646154DAC8}"/>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53831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3450067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9588687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2324566535"/>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3812507220"/>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7B9D4545-0309-F242-9ECB-265B5CCA5DD2}"/>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6867480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B4C7BAD5-DFFC-8E4E-8AAD-1F5CA2CEC252}"/>
              </a:ext>
              <a:ext uri="{C183D7F6-B498-43B3-948B-1728B52AA6E4}">
                <adec:decorative xmlns:adec="http://schemas.microsoft.com/office/drawing/2017/decorative" val="1"/>
              </a:ext>
            </a:extLst>
          </p:cNvPr>
          <p:cNvPicPr>
            <a:picLocks noChangeAspect="1"/>
          </p:cNvPicPr>
          <p:nvPr userDrawn="1"/>
        </p:nvPicPr>
        <p:blipFill>
          <a:blip r:embed="rId2">
            <a:duotone>
              <a:schemeClr val="accent2">
                <a:shade val="45000"/>
                <a:satMod val="135000"/>
              </a:schemeClr>
              <a:prstClr val="white"/>
            </a:duotone>
          </a:blip>
          <a:srcRect/>
          <a:stretch/>
        </p:blipFill>
        <p:spPr>
          <a:xfrm>
            <a:off x="584200" y="1201415"/>
            <a:ext cx="2062492" cy="1842493"/>
          </a:xfrm>
          <a:prstGeom prst="rect">
            <a:avLst/>
          </a:prstGeom>
          <a:ln>
            <a:noFill/>
          </a:ln>
        </p:spPr>
      </p:pic>
    </p:spTree>
    <p:extLst>
      <p:ext uri="{BB962C8B-B14F-4D97-AF65-F5344CB8AC3E}">
        <p14:creationId xmlns:p14="http://schemas.microsoft.com/office/powerpoint/2010/main" val="2897817129"/>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677990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94353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7438024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7767849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123615686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19344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2508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33351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066919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572607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545204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lvl1pPr>
          </a:lstStyle>
          <a:p>
            <a:r>
              <a:rPr lang="en-US"/>
              <a:t>Click to edit Master title style</a:t>
            </a:r>
          </a:p>
        </p:txBody>
      </p:sp>
    </p:spTree>
    <p:extLst>
      <p:ext uri="{BB962C8B-B14F-4D97-AF65-F5344CB8AC3E}">
        <p14:creationId xmlns:p14="http://schemas.microsoft.com/office/powerpoint/2010/main" val="17726511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680D6874-4396-4B68-B84F-70CDA8B3AE91}"/>
              </a:ext>
              <a:ext uri="{C183D7F6-B498-43B3-948B-1728B52AA6E4}">
                <adec:decorative xmlns:adec="http://schemas.microsoft.com/office/drawing/2017/decorative" val="1"/>
              </a:ext>
            </a:extLst>
          </p:cNvPr>
          <p:cNvSpPr/>
          <p:nvPr userDrawn="1"/>
        </p:nvSpPr>
        <p:spPr bwMode="auto">
          <a:xfrm>
            <a:off x="10807700" y="0"/>
            <a:ext cx="1384300" cy="6858000"/>
          </a:xfrm>
          <a:prstGeom prst="rect">
            <a:avLst/>
          </a:prstGeom>
          <a:solidFill>
            <a:schemeClr val="bg1">
              <a:lumMod val="95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Media Placeholder 7">
            <a:extLst>
              <a:ext uri="{FF2B5EF4-FFF2-40B4-BE49-F238E27FC236}">
                <a16:creationId xmlns:a16="http://schemas.microsoft.com/office/drawing/2014/main" id="{215188A2-9EDA-4B8C-9D01-9A3CD32EE086}"/>
              </a:ext>
            </a:extLst>
          </p:cNvPr>
          <p:cNvSpPr>
            <a:spLocks noGrp="1"/>
          </p:cNvSpPr>
          <p:nvPr>
            <p:ph type="media" sz="quarter" idx="10"/>
          </p:nvPr>
        </p:nvSpPr>
        <p:spPr>
          <a:xfrm>
            <a:off x="4546600" y="2082800"/>
            <a:ext cx="7048072" cy="3964541"/>
          </a:xfrm>
        </p:spPr>
        <p:txBody>
          <a:bodyPr/>
          <a:lstStyle/>
          <a:p>
            <a:endParaRPr lang="en-US"/>
          </a:p>
        </p:txBody>
      </p:sp>
    </p:spTree>
    <p:extLst>
      <p:ext uri="{BB962C8B-B14F-4D97-AF65-F5344CB8AC3E}">
        <p14:creationId xmlns:p14="http://schemas.microsoft.com/office/powerpoint/2010/main" val="22231248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0478222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165808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59149307"/>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6106742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8007531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4065334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3425352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704190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4235253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0763982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325312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3311891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6786077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74786654"/>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504675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6794806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739838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864198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349891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64357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5631068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42201840"/>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641447841"/>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0170713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Tree>
    <p:extLst>
      <p:ext uri="{BB962C8B-B14F-4D97-AF65-F5344CB8AC3E}">
        <p14:creationId xmlns:p14="http://schemas.microsoft.com/office/powerpoint/2010/main" val="19103168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3763455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7777222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275083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lumMod val="40000"/>
                    <a:lumOff val="60000"/>
                  </a:schemeClr>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3350838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157356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6263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3_Section Title 2">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31EA3-819B-4A6B-BDC4-C4E9A9CC4E8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r="21628" b="43182"/>
          <a:stretch/>
        </p:blipFill>
        <p:spPr>
          <a:xfrm>
            <a:off x="2843785" y="1423203"/>
            <a:ext cx="9348216" cy="5434798"/>
          </a:xfrm>
          <a:prstGeom prst="rect">
            <a:avLst/>
          </a:prstGeom>
        </p:spPr>
      </p:pic>
      <p:sp>
        <p:nvSpPr>
          <p:cNvPr id="2" name="Title 1"/>
          <p:cNvSpPr>
            <a:spLocks noGrp="1"/>
          </p:cNvSpPr>
          <p:nvPr userDrawn="1">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299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2_Section Titl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67C6D95-4F3A-4582-BAF8-44C564170CE3}"/>
              </a:ext>
            </a:extLst>
          </p:cNvPr>
          <p:cNvSpPr/>
          <p:nvPr/>
        </p:nvSpPr>
        <p:spPr bwMode="auto">
          <a:xfrm>
            <a:off x="4323123" y="3835400"/>
            <a:ext cx="4805637" cy="2708910"/>
          </a:xfrm>
          <a:prstGeom prst="roundRect">
            <a:avLst>
              <a:gd name="adj" fmla="val 50000"/>
            </a:avLst>
          </a:prstGeom>
          <a:solidFill>
            <a:srgbClr val="8586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 name="Oval 6">
            <a:extLst>
              <a:ext uri="{FF2B5EF4-FFF2-40B4-BE49-F238E27FC236}">
                <a16:creationId xmlns:a16="http://schemas.microsoft.com/office/drawing/2014/main" id="{D6A42C93-6EA1-4DAC-9F60-6DA3EC943BAC}"/>
              </a:ext>
            </a:extLst>
          </p:cNvPr>
          <p:cNvSpPr/>
          <p:nvPr/>
        </p:nvSpPr>
        <p:spPr bwMode="auto">
          <a:xfrm>
            <a:off x="9138285" y="2447925"/>
            <a:ext cx="2780030" cy="2780030"/>
          </a:xfrm>
          <a:prstGeom prst="ellipse">
            <a:avLst/>
          </a:prstGeom>
          <a:solidFill>
            <a:srgbClr val="CD9E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Rectangle 7">
            <a:extLst>
              <a:ext uri="{FF2B5EF4-FFF2-40B4-BE49-F238E27FC236}">
                <a16:creationId xmlns:a16="http://schemas.microsoft.com/office/drawing/2014/main" id="{8C5F28AF-2D6B-461F-B5C5-4F3AF71546AF}"/>
              </a:ext>
            </a:extLst>
          </p:cNvPr>
          <p:cNvSpPr/>
          <p:nvPr/>
        </p:nvSpPr>
        <p:spPr bwMode="auto">
          <a:xfrm>
            <a:off x="9165590" y="3695700"/>
            <a:ext cx="2339975" cy="2611754"/>
          </a:xfrm>
          <a:prstGeom prst="rect">
            <a:avLst/>
          </a:prstGeom>
          <a:solidFill>
            <a:srgbClr val="CD9E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9" name="Rectangle 8">
            <a:extLst>
              <a:ext uri="{FF2B5EF4-FFF2-40B4-BE49-F238E27FC236}">
                <a16:creationId xmlns:a16="http://schemas.microsoft.com/office/drawing/2014/main" id="{BE67AA94-00B4-4B06-AD6A-F77B1105D2CC}"/>
              </a:ext>
            </a:extLst>
          </p:cNvPr>
          <p:cNvSpPr/>
          <p:nvPr/>
        </p:nvSpPr>
        <p:spPr bwMode="auto">
          <a:xfrm>
            <a:off x="10372407" y="4660278"/>
            <a:ext cx="1794193" cy="2197722"/>
          </a:xfrm>
          <a:prstGeom prst="rect">
            <a:avLst/>
          </a:prstGeom>
          <a:solidFill>
            <a:srgbClr val="8B74E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AA5BD687-4E60-4AE6-9481-AC1E82DAD250}"/>
              </a:ext>
            </a:extLst>
          </p:cNvPr>
          <p:cNvSpPr/>
          <p:nvPr/>
        </p:nvSpPr>
        <p:spPr bwMode="auto">
          <a:xfrm>
            <a:off x="6477000" y="5176684"/>
            <a:ext cx="2651760" cy="1681316"/>
          </a:xfrm>
          <a:prstGeom prst="rect">
            <a:avLst/>
          </a:prstGeom>
          <a:solidFill>
            <a:srgbClr val="8586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pic>
        <p:nvPicPr>
          <p:cNvPr id="5" name="Picture 4">
            <a:extLst>
              <a:ext uri="{FF2B5EF4-FFF2-40B4-BE49-F238E27FC236}">
                <a16:creationId xmlns:a16="http://schemas.microsoft.com/office/drawing/2014/main" id="{F1131EA3-819B-4A6B-BDC4-C4E9A9CC4E8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8676" t="-996" r="22027" b="44385"/>
          <a:stretch/>
        </p:blipFill>
        <p:spPr>
          <a:xfrm>
            <a:off x="2843785" y="1960232"/>
            <a:ext cx="9348216" cy="4897768"/>
          </a:xfrm>
          <a:prstGeom prst="rect">
            <a:avLst/>
          </a:prstGeom>
        </p:spPr>
      </p:pic>
      <p:sp>
        <p:nvSpPr>
          <p:cNvPr id="2" name="Title 1"/>
          <p:cNvSpPr>
            <a:spLocks noGrp="1"/>
          </p:cNvSpPr>
          <p:nvPr userDrawn="1">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2"/>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7999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Section Title 2">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31EA3-819B-4A6B-BDC4-C4E9A9CC4E85}"/>
              </a:ext>
            </a:extLst>
          </p:cNvPr>
          <p:cNvPicPr>
            <a:picLocks noChangeAspect="1"/>
          </p:cNvPicPr>
          <p:nvPr userDrawn="1"/>
        </p:nvPicPr>
        <p:blipFill rotWithShape="1">
          <a:blip r:embed="rId2" cstate="email">
            <a:alphaModFix amt="70000"/>
            <a:extLst>
              <a:ext uri="{28A0092B-C50C-407E-A947-70E740481C1C}">
                <a14:useLocalDpi xmlns:a14="http://schemas.microsoft.com/office/drawing/2010/main"/>
              </a:ext>
            </a:extLst>
          </a:blip>
          <a:srcRect l="29997" t="22762" b="15706"/>
          <a:stretch/>
        </p:blipFill>
        <p:spPr>
          <a:xfrm>
            <a:off x="0" y="1"/>
            <a:ext cx="9729216" cy="6858000"/>
          </a:xfrm>
          <a:prstGeom prst="rect">
            <a:avLst/>
          </a:prstGeom>
        </p:spPr>
      </p:pic>
      <p:sp>
        <p:nvSpPr>
          <p:cNvPr id="2" name="Title 1"/>
          <p:cNvSpPr>
            <a:spLocks noGrp="1"/>
          </p:cNvSpPr>
          <p:nvPr userDrawn="1">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7157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Section Title graphi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924510-52C9-334D-90F2-E4A433524C41}"/>
              </a:ext>
            </a:extLst>
          </p:cNvPr>
          <p:cNvSpPr/>
          <p:nvPr userDrawn="1"/>
        </p:nvSpPr>
        <p:spPr bwMode="auto">
          <a:xfrm>
            <a:off x="6395722" y="0"/>
            <a:ext cx="5796278" cy="6858000"/>
          </a:xfrm>
          <a:prstGeom prst="rect">
            <a:avLst/>
          </a:prstGeom>
          <a:solidFill>
            <a:srgbClr val="3E1D9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1CE4BF4A-4D5C-1248-9046-96D3D48BE7B4}"/>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a:ln>
            <a:noFill/>
          </a:ln>
        </p:spPr>
      </p:pic>
    </p:spTree>
    <p:extLst>
      <p:ext uri="{BB962C8B-B14F-4D97-AF65-F5344CB8AC3E}">
        <p14:creationId xmlns:p14="http://schemas.microsoft.com/office/powerpoint/2010/main" val="85000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3680149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ection Title graph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5" name="Rectangle 4">
            <a:extLst>
              <a:ext uri="{FF2B5EF4-FFF2-40B4-BE49-F238E27FC236}">
                <a16:creationId xmlns:a16="http://schemas.microsoft.com/office/drawing/2014/main" id="{7F1925CC-BA9D-4D40-B695-B957CD033741}"/>
              </a:ext>
            </a:extLst>
          </p:cNvPr>
          <p:cNvSpPr/>
          <p:nvPr userDrawn="1"/>
        </p:nvSpPr>
        <p:spPr bwMode="auto">
          <a:xfrm>
            <a:off x="6395722" y="0"/>
            <a:ext cx="5796278"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95AE0640-138F-254C-8405-5BB88675B5E9}"/>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p:spPr>
      </p:pic>
    </p:spTree>
    <p:extLst>
      <p:ext uri="{BB962C8B-B14F-4D97-AF65-F5344CB8AC3E}">
        <p14:creationId xmlns:p14="http://schemas.microsoft.com/office/powerpoint/2010/main" val="230796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5461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74660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3986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431993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93656907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Blank 12 Column">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6D036D35-5EFE-4F9A-9DEA-C56B81F64EC4}"/>
              </a:ext>
            </a:extLst>
          </p:cNvPr>
          <p:cNvSpPr>
            <a:spLocks noGrp="1"/>
          </p:cNvSpPr>
          <p:nvPr>
            <p:ph type="body" sz="quarter" idx="10" hasCustomPrompt="1"/>
          </p:nvPr>
        </p:nvSpPr>
        <p:spPr>
          <a:xfrm>
            <a:off x="10490200" y="-423204"/>
            <a:ext cx="1701800" cy="307777"/>
          </a:xfrm>
        </p:spPr>
        <p:txBody>
          <a:bodyPr anchor="b" anchorCtr="0"/>
          <a:lstStyle>
            <a:lvl1pPr algn="r">
              <a:buNone/>
              <a:defRPr sz="2000">
                <a:gradFill>
                  <a:gsLst>
                    <a:gs pos="85263">
                      <a:srgbClr val="D83B01"/>
                    </a:gs>
                    <a:gs pos="58000">
                      <a:srgbClr val="D83B01"/>
                    </a:gs>
                  </a:gsLst>
                  <a:lin ang="18600000" scaled="0"/>
                </a:gradFill>
                <a:latin typeface="+mj-lt"/>
              </a:defRPr>
            </a:lvl1pPr>
          </a:lstStyle>
          <a:p>
            <a:pPr lvl="0"/>
            <a:r>
              <a:rPr lang="en-US"/>
              <a:t>XX-XXX</a:t>
            </a:r>
          </a:p>
        </p:txBody>
      </p:sp>
    </p:spTree>
    <p:extLst>
      <p:ext uri="{BB962C8B-B14F-4D97-AF65-F5344CB8AC3E}">
        <p14:creationId xmlns:p14="http://schemas.microsoft.com/office/powerpoint/2010/main" val="38826432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1401348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39760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5208" r="15208"/>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492" t="13937" r="24892" b="44966"/>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3192" t="24599" r="9057" b="6822"/>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8690" t="6590" r="15185" b="27168"/>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355" t="3603" r="31661" b="39018"/>
          <a:stretch/>
        </p:blipFill>
        <p:spPr>
          <a:xfrm>
            <a:off x="9805416" y="4572000"/>
            <a:ext cx="2386584" cy="2286000"/>
          </a:xfrm>
          <a:prstGeom prst="rect">
            <a:avLst/>
          </a:prstGeom>
        </p:spPr>
      </p:pic>
    </p:spTree>
    <p:extLst>
      <p:ext uri="{BB962C8B-B14F-4D97-AF65-F5344CB8AC3E}">
        <p14:creationId xmlns:p14="http://schemas.microsoft.com/office/powerpoint/2010/main" val="24585651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‹Nº›</a:t>
            </a:fld>
            <a:endParaRPr lang="en-IN"/>
          </a:p>
        </p:txBody>
      </p:sp>
    </p:spTree>
    <p:extLst>
      <p:ext uri="{BB962C8B-B14F-4D97-AF65-F5344CB8AC3E}">
        <p14:creationId xmlns:p14="http://schemas.microsoft.com/office/powerpoint/2010/main" val="2105417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48465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0"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769446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52302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7667190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5208" r="15208"/>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6492" t="13937" r="24892" b="44966"/>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3192" t="24599" r="9057" b="6822"/>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8690" t="6590" r="15185" b="27168"/>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8355" t="3603" r="31661" b="39018"/>
          <a:stretch/>
        </p:blipFill>
        <p:spPr>
          <a:xfrm>
            <a:off x="9805416" y="2286000"/>
            <a:ext cx="2386584" cy="2286000"/>
          </a:xfrm>
          <a:prstGeom prst="rect">
            <a:avLst/>
          </a:prstGeom>
        </p:spPr>
      </p:pic>
    </p:spTree>
    <p:extLst>
      <p:ext uri="{BB962C8B-B14F-4D97-AF65-F5344CB8AC3E}">
        <p14:creationId xmlns:p14="http://schemas.microsoft.com/office/powerpoint/2010/main" val="306878413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908577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2047286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26449842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4007693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8461244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7" name="Picture 6">
            <a:extLst>
              <a:ext uri="{FF2B5EF4-FFF2-40B4-BE49-F238E27FC236}">
                <a16:creationId xmlns:a16="http://schemas.microsoft.com/office/drawing/2014/main" id="{E426F4E9-378A-43C3-8FF0-2BB4FD3998BB}"/>
              </a:ext>
            </a:extLst>
          </p:cNvPr>
          <p:cNvPicPr>
            <a:picLocks noChangeAspect="1"/>
          </p:cNvPicPr>
          <p:nvPr userDrawn="1"/>
        </p:nvPicPr>
        <p:blipFill>
          <a:blip r:embed="rId2"/>
          <a:stretch>
            <a:fillRect/>
          </a:stretch>
        </p:blipFill>
        <p:spPr>
          <a:xfrm>
            <a:off x="426425" y="438484"/>
            <a:ext cx="1361869" cy="224138"/>
          </a:xfrm>
          <a:prstGeom prst="rect">
            <a:avLst/>
          </a:prstGeom>
        </p:spPr>
      </p:pic>
    </p:spTree>
    <p:extLst>
      <p:ext uri="{BB962C8B-B14F-4D97-AF65-F5344CB8AC3E}">
        <p14:creationId xmlns:p14="http://schemas.microsoft.com/office/powerpoint/2010/main" val="2329186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63817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Tree>
    <p:extLst>
      <p:ext uri="{BB962C8B-B14F-4D97-AF65-F5344CB8AC3E}">
        <p14:creationId xmlns:p14="http://schemas.microsoft.com/office/powerpoint/2010/main" val="494350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Tree>
    <p:extLst>
      <p:ext uri="{BB962C8B-B14F-4D97-AF65-F5344CB8AC3E}">
        <p14:creationId xmlns:p14="http://schemas.microsoft.com/office/powerpoint/2010/main" val="376874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019924918"/>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29538223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29042159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801519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15707409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83347474"/>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26852151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EF8822D-F745-4E56-A540-A9547E7BCE07}"/>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9" name="Text Placeholder 4">
            <a:extLst>
              <a:ext uri="{FF2B5EF4-FFF2-40B4-BE49-F238E27FC236}">
                <a16:creationId xmlns:a16="http://schemas.microsoft.com/office/drawing/2014/main" id="{3A25CC0D-FC54-4BD7-82BD-929FB99709CA}"/>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5" name="Picture 4">
            <a:extLst>
              <a:ext uri="{FF2B5EF4-FFF2-40B4-BE49-F238E27FC236}">
                <a16:creationId xmlns:a16="http://schemas.microsoft.com/office/drawing/2014/main" id="{22641517-9B2B-4313-918D-39BA89D3DD95}"/>
              </a:ext>
            </a:extLst>
          </p:cNvPr>
          <p:cNvPicPr>
            <a:picLocks noChangeAspect="1"/>
          </p:cNvPicPr>
          <p:nvPr userDrawn="1"/>
        </p:nvPicPr>
        <p:blipFill>
          <a:blip r:embed="rId2"/>
          <a:stretch>
            <a:fillRect/>
          </a:stretch>
        </p:blipFill>
        <p:spPr>
          <a:xfrm>
            <a:off x="426424" y="438438"/>
            <a:ext cx="1364901" cy="224637"/>
          </a:xfrm>
          <a:prstGeom prst="rect">
            <a:avLst/>
          </a:prstGeom>
        </p:spPr>
      </p:pic>
    </p:spTree>
    <p:extLst>
      <p:ext uri="{BB962C8B-B14F-4D97-AF65-F5344CB8AC3E}">
        <p14:creationId xmlns:p14="http://schemas.microsoft.com/office/powerpoint/2010/main" val="17768023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Tree>
    <p:extLst>
      <p:ext uri="{BB962C8B-B14F-4D97-AF65-F5344CB8AC3E}">
        <p14:creationId xmlns:p14="http://schemas.microsoft.com/office/powerpoint/2010/main" val="29024918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514568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‹Nº›</a:t>
            </a:fld>
            <a:endParaRPr lang="en-IN"/>
          </a:p>
        </p:txBody>
      </p:sp>
    </p:spTree>
    <p:extLst>
      <p:ext uri="{BB962C8B-B14F-4D97-AF65-F5344CB8AC3E}">
        <p14:creationId xmlns:p14="http://schemas.microsoft.com/office/powerpoint/2010/main" val="16698838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hoto 1">
    <p:spTree>
      <p:nvGrpSpPr>
        <p:cNvPr id="1" name=""/>
        <p:cNvGrpSpPr/>
        <p:nvPr/>
      </p:nvGrpSpPr>
      <p:grpSpPr>
        <a:xfrm>
          <a:off x="0" y="0"/>
          <a:ext cx="0" cy="0"/>
          <a:chOff x="0" y="0"/>
          <a:chExt cx="0" cy="0"/>
        </a:xfrm>
      </p:grpSpPr>
      <p:pic>
        <p:nvPicPr>
          <p:cNvPr id="5" name="Picture 4" descr="A picture containing nature&#10;&#10;Description generated with high confidence">
            <a:extLst>
              <a:ext uri="{FF2B5EF4-FFF2-40B4-BE49-F238E27FC236}">
                <a16:creationId xmlns:a16="http://schemas.microsoft.com/office/drawing/2014/main" id="{69118772-E985-4F42-88B2-9F62C1FFA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5"/>
            <a:ext cx="12192000" cy="6855989"/>
          </a:xfrm>
          <a:prstGeom prst="rect">
            <a:avLst/>
          </a:prstGeom>
        </p:spPr>
      </p:pic>
      <p:sp>
        <p:nvSpPr>
          <p:cNvPr id="4" name="Rectangle 3">
            <a:extLst>
              <a:ext uri="{FF2B5EF4-FFF2-40B4-BE49-F238E27FC236}">
                <a16:creationId xmlns:a16="http://schemas.microsoft.com/office/drawing/2014/main" id="{AA75F9E8-76F8-404F-81D0-A4BFE846316B}"/>
              </a:ext>
            </a:extLst>
          </p:cNvPr>
          <p:cNvSpPr/>
          <p:nvPr userDrawn="1"/>
        </p:nvSpPr>
        <p:spPr bwMode="auto">
          <a:xfrm>
            <a:off x="-1" y="0"/>
            <a:ext cx="11762464" cy="6858000"/>
          </a:xfrm>
          <a:prstGeom prst="rect">
            <a:avLst/>
          </a:prstGeom>
          <a:gradFill flip="none" rotWithShape="1">
            <a:gsLst>
              <a:gs pos="0">
                <a:srgbClr val="000000">
                  <a:alpha val="6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11" name="Picture 10">
            <a:extLst>
              <a:ext uri="{FF2B5EF4-FFF2-40B4-BE49-F238E27FC236}">
                <a16:creationId xmlns:a16="http://schemas.microsoft.com/office/drawing/2014/main" id="{532130BA-65C8-41A2-A19D-07A9005A5B18}"/>
              </a:ext>
            </a:extLst>
          </p:cNvPr>
          <p:cNvPicPr>
            <a:picLocks noChangeAspect="1"/>
          </p:cNvPicPr>
          <p:nvPr userDrawn="1"/>
        </p:nvPicPr>
        <p:blipFill>
          <a:blip r:embed="rId3"/>
          <a:stretch>
            <a:fillRect/>
          </a:stretch>
        </p:blipFill>
        <p:spPr>
          <a:xfrm>
            <a:off x="426424" y="438438"/>
            <a:ext cx="1364901" cy="224637"/>
          </a:xfrm>
          <a:prstGeom prst="rect">
            <a:avLst/>
          </a:prstGeom>
        </p:spPr>
      </p:pic>
    </p:spTree>
    <p:extLst>
      <p:ext uri="{BB962C8B-B14F-4D97-AF65-F5344CB8AC3E}">
        <p14:creationId xmlns:p14="http://schemas.microsoft.com/office/powerpoint/2010/main" val="415618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hoto 2">
    <p:spTree>
      <p:nvGrpSpPr>
        <p:cNvPr id="1" name=""/>
        <p:cNvGrpSpPr/>
        <p:nvPr/>
      </p:nvGrpSpPr>
      <p:grpSpPr>
        <a:xfrm>
          <a:off x="0" y="0"/>
          <a:ext cx="0" cy="0"/>
          <a:chOff x="0" y="0"/>
          <a:chExt cx="0" cy="0"/>
        </a:xfrm>
      </p:grpSpPr>
      <p:pic>
        <p:nvPicPr>
          <p:cNvPr id="3" name="Picture 2" descr="A tall building&#10;&#10;Description generated with high confidence">
            <a:extLst>
              <a:ext uri="{FF2B5EF4-FFF2-40B4-BE49-F238E27FC236}">
                <a16:creationId xmlns:a16="http://schemas.microsoft.com/office/drawing/2014/main" id="{E6833BAC-E1FF-4E7B-8026-4C10A8A50C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31"/>
            <a:ext cx="12192000" cy="6854739"/>
          </a:xfrm>
          <a:prstGeom prst="rect">
            <a:avLst/>
          </a:prstGeom>
        </p:spPr>
      </p:pic>
      <p:sp>
        <p:nvSpPr>
          <p:cNvPr id="12" name="Rectangle 11">
            <a:extLst>
              <a:ext uri="{FF2B5EF4-FFF2-40B4-BE49-F238E27FC236}">
                <a16:creationId xmlns:a16="http://schemas.microsoft.com/office/drawing/2014/main" id="{6C3D28C3-DA19-47E2-B299-A9B66E43396C}"/>
              </a:ext>
            </a:extLst>
          </p:cNvPr>
          <p:cNvSpPr/>
          <p:nvPr userDrawn="1"/>
        </p:nvSpPr>
        <p:spPr bwMode="auto">
          <a:xfrm>
            <a:off x="-1" y="0"/>
            <a:ext cx="11762464" cy="6858000"/>
          </a:xfrm>
          <a:prstGeom prst="rect">
            <a:avLst/>
          </a:prstGeom>
          <a:gradFill flip="none" rotWithShape="1">
            <a:gsLst>
              <a:gs pos="16000">
                <a:srgbClr val="000000"/>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11" name="Picture 10">
            <a:extLst>
              <a:ext uri="{FF2B5EF4-FFF2-40B4-BE49-F238E27FC236}">
                <a16:creationId xmlns:a16="http://schemas.microsoft.com/office/drawing/2014/main" id="{532130BA-65C8-41A2-A19D-07A9005A5B18}"/>
              </a:ext>
            </a:extLst>
          </p:cNvPr>
          <p:cNvPicPr>
            <a:picLocks noChangeAspect="1"/>
          </p:cNvPicPr>
          <p:nvPr userDrawn="1"/>
        </p:nvPicPr>
        <p:blipFill>
          <a:blip r:embed="rId3"/>
          <a:stretch>
            <a:fillRect/>
          </a:stretch>
        </p:blipFill>
        <p:spPr>
          <a:xfrm>
            <a:off x="426424" y="438438"/>
            <a:ext cx="1364901" cy="224637"/>
          </a:xfrm>
          <a:prstGeom prst="rect">
            <a:avLst/>
          </a:prstGeom>
        </p:spPr>
      </p:pic>
    </p:spTree>
    <p:extLst>
      <p:ext uri="{BB962C8B-B14F-4D97-AF65-F5344CB8AC3E}">
        <p14:creationId xmlns:p14="http://schemas.microsoft.com/office/powerpoint/2010/main" val="41699071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5208" r="15208"/>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492" t="13937" r="24892" b="44966"/>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3192" t="24599" r="9057" b="6822"/>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8690" t="6590" r="15185" b="27168"/>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355" t="3603" r="31661" b="39018"/>
          <a:stretch/>
        </p:blipFill>
        <p:spPr>
          <a:xfrm>
            <a:off x="9805416" y="4572000"/>
            <a:ext cx="2386584" cy="2286000"/>
          </a:xfrm>
          <a:prstGeom prst="rect">
            <a:avLst/>
          </a:prstGeom>
        </p:spPr>
      </p:pic>
    </p:spTree>
    <p:extLst>
      <p:ext uri="{BB962C8B-B14F-4D97-AF65-F5344CB8AC3E}">
        <p14:creationId xmlns:p14="http://schemas.microsoft.com/office/powerpoint/2010/main" val="26186677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hoto 3">
    <p:spTree>
      <p:nvGrpSpPr>
        <p:cNvPr id="1" name=""/>
        <p:cNvGrpSpPr/>
        <p:nvPr/>
      </p:nvGrpSpPr>
      <p:grpSpPr>
        <a:xfrm>
          <a:off x="0" y="0"/>
          <a:ext cx="0" cy="0"/>
          <a:chOff x="0" y="0"/>
          <a:chExt cx="0" cy="0"/>
        </a:xfrm>
      </p:grpSpPr>
      <p:pic>
        <p:nvPicPr>
          <p:cNvPr id="15" name="Picture 14" descr="A picture containing sky, grass, outdoor, field&#10;&#10;Description generated with very high confidence">
            <a:extLst>
              <a:ext uri="{FF2B5EF4-FFF2-40B4-BE49-F238E27FC236}">
                <a16:creationId xmlns:a16="http://schemas.microsoft.com/office/drawing/2014/main" id="{63E7C36F-3745-418F-AF8E-F9B9B46FD8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536" b="3536"/>
          <a:stretch/>
        </p:blipFill>
        <p:spPr>
          <a:xfrm>
            <a:off x="0" y="3207"/>
            <a:ext cx="12192000" cy="6851585"/>
          </a:xfrm>
          <a:prstGeom prst="rect">
            <a:avLst/>
          </a:prstGeom>
        </p:spPr>
      </p:pic>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1" name="Picture 10">
            <a:extLst>
              <a:ext uri="{FF2B5EF4-FFF2-40B4-BE49-F238E27FC236}">
                <a16:creationId xmlns:a16="http://schemas.microsoft.com/office/drawing/2014/main" id="{532130BA-65C8-41A2-A19D-07A9005A5B18}"/>
              </a:ext>
            </a:extLst>
          </p:cNvPr>
          <p:cNvPicPr>
            <a:picLocks noChangeAspect="1"/>
          </p:cNvPicPr>
          <p:nvPr userDrawn="1"/>
        </p:nvPicPr>
        <p:blipFill>
          <a:blip r:embed="rId3"/>
          <a:stretch>
            <a:fillRect/>
          </a:stretch>
        </p:blipFill>
        <p:spPr>
          <a:xfrm>
            <a:off x="426424" y="438438"/>
            <a:ext cx="1364901" cy="224637"/>
          </a:xfrm>
          <a:prstGeom prst="rect">
            <a:avLst/>
          </a:prstGeom>
        </p:spPr>
      </p:pic>
    </p:spTree>
    <p:extLst>
      <p:ext uri="{BB962C8B-B14F-4D97-AF65-F5344CB8AC3E}">
        <p14:creationId xmlns:p14="http://schemas.microsoft.com/office/powerpoint/2010/main" val="22401982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hoto 4">
    <p:spTree>
      <p:nvGrpSpPr>
        <p:cNvPr id="1" name=""/>
        <p:cNvGrpSpPr/>
        <p:nvPr/>
      </p:nvGrpSpPr>
      <p:grpSpPr>
        <a:xfrm>
          <a:off x="0" y="0"/>
          <a:ext cx="0" cy="0"/>
          <a:chOff x="0" y="0"/>
          <a:chExt cx="0" cy="0"/>
        </a:xfrm>
      </p:grpSpPr>
      <p:pic>
        <p:nvPicPr>
          <p:cNvPr id="6" name="Picture 5" descr="A close up of a mountain&#10;&#10;Description generated with very high confidence">
            <a:extLst>
              <a:ext uri="{FF2B5EF4-FFF2-40B4-BE49-F238E27FC236}">
                <a16:creationId xmlns:a16="http://schemas.microsoft.com/office/drawing/2014/main" id="{AF1ED87A-3564-4E58-B1F0-66E9B6D92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5" t="36777" r="25058" b="-4592"/>
          <a:stretch/>
        </p:blipFill>
        <p:spPr>
          <a:xfrm>
            <a:off x="-7262" y="1"/>
            <a:ext cx="12199263" cy="7356084"/>
          </a:xfrm>
          <a:prstGeom prst="rect">
            <a:avLst/>
          </a:prstGeom>
        </p:spPr>
      </p:pic>
      <p:sp>
        <p:nvSpPr>
          <p:cNvPr id="12" name="Rectangle 11">
            <a:extLst>
              <a:ext uri="{FF2B5EF4-FFF2-40B4-BE49-F238E27FC236}">
                <a16:creationId xmlns:a16="http://schemas.microsoft.com/office/drawing/2014/main" id="{6C3D28C3-DA19-47E2-B299-A9B66E43396C}"/>
              </a:ext>
            </a:extLst>
          </p:cNvPr>
          <p:cNvSpPr/>
          <p:nvPr userDrawn="1"/>
        </p:nvSpPr>
        <p:spPr bwMode="auto">
          <a:xfrm>
            <a:off x="-1" y="0"/>
            <a:ext cx="11762464" cy="6858000"/>
          </a:xfrm>
          <a:prstGeom prst="rect">
            <a:avLst/>
          </a:prstGeom>
          <a:gradFill flip="none" rotWithShape="1">
            <a:gsLst>
              <a:gs pos="0">
                <a:srgbClr val="000000">
                  <a:alpha val="70000"/>
                </a:srgbClr>
              </a:gs>
              <a:gs pos="74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11" name="Picture 10">
            <a:extLst>
              <a:ext uri="{FF2B5EF4-FFF2-40B4-BE49-F238E27FC236}">
                <a16:creationId xmlns:a16="http://schemas.microsoft.com/office/drawing/2014/main" id="{532130BA-65C8-41A2-A19D-07A9005A5B18}"/>
              </a:ext>
            </a:extLst>
          </p:cNvPr>
          <p:cNvPicPr>
            <a:picLocks noChangeAspect="1"/>
          </p:cNvPicPr>
          <p:nvPr userDrawn="1"/>
        </p:nvPicPr>
        <p:blipFill>
          <a:blip r:embed="rId3"/>
          <a:stretch>
            <a:fillRect/>
          </a:stretch>
        </p:blipFill>
        <p:spPr>
          <a:xfrm>
            <a:off x="426424" y="438438"/>
            <a:ext cx="1364901" cy="224637"/>
          </a:xfrm>
          <a:prstGeom prst="rect">
            <a:avLst/>
          </a:prstGeom>
        </p:spPr>
      </p:pic>
    </p:spTree>
    <p:extLst>
      <p:ext uri="{BB962C8B-B14F-4D97-AF65-F5344CB8AC3E}">
        <p14:creationId xmlns:p14="http://schemas.microsoft.com/office/powerpoint/2010/main" val="15834005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hoto 5">
    <p:spTree>
      <p:nvGrpSpPr>
        <p:cNvPr id="1" name=""/>
        <p:cNvGrpSpPr/>
        <p:nvPr/>
      </p:nvGrpSpPr>
      <p:grpSpPr>
        <a:xfrm>
          <a:off x="0" y="0"/>
          <a:ext cx="0" cy="0"/>
          <a:chOff x="0" y="0"/>
          <a:chExt cx="0" cy="0"/>
        </a:xfrm>
      </p:grpSpPr>
      <p:pic>
        <p:nvPicPr>
          <p:cNvPr id="10" name="Picture 9" descr="A picture containing sky, tree, transport, outdoor&#10;&#10;Description generated with high confidence">
            <a:extLst>
              <a:ext uri="{FF2B5EF4-FFF2-40B4-BE49-F238E27FC236}">
                <a16:creationId xmlns:a16="http://schemas.microsoft.com/office/drawing/2014/main" id="{A0BFB370-385E-4F69-8EC2-A273C27F7E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372"/>
            <a:ext cx="12192000" cy="6853628"/>
          </a:xfrm>
          <a:prstGeom prst="rect">
            <a:avLst/>
          </a:prstGeom>
        </p:spPr>
      </p:pic>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9" name="Picture 8">
            <a:extLst>
              <a:ext uri="{FF2B5EF4-FFF2-40B4-BE49-F238E27FC236}">
                <a16:creationId xmlns:a16="http://schemas.microsoft.com/office/drawing/2014/main" id="{BCB88EBE-379A-429E-B92F-5B1D87811231}"/>
              </a:ext>
            </a:extLst>
          </p:cNvPr>
          <p:cNvPicPr>
            <a:picLocks noChangeAspect="1"/>
          </p:cNvPicPr>
          <p:nvPr userDrawn="1"/>
        </p:nvPicPr>
        <p:blipFill>
          <a:blip r:embed="rId3"/>
          <a:stretch>
            <a:fillRect/>
          </a:stretch>
        </p:blipFill>
        <p:spPr>
          <a:xfrm>
            <a:off x="426425" y="438484"/>
            <a:ext cx="1361869" cy="224138"/>
          </a:xfrm>
          <a:prstGeom prst="rect">
            <a:avLst/>
          </a:prstGeom>
        </p:spPr>
      </p:pic>
    </p:spTree>
    <p:extLst>
      <p:ext uri="{BB962C8B-B14F-4D97-AF65-F5344CB8AC3E}">
        <p14:creationId xmlns:p14="http://schemas.microsoft.com/office/powerpoint/2010/main" val="2596556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0357" y="1183795"/>
            <a:ext cx="3628455" cy="1174324"/>
          </a:xfrm>
        </p:spPr>
        <p:txBody>
          <a:bodyPr lIns="0" tIns="0" rIns="0" bIns="0"/>
          <a:lstStyle>
            <a:lvl1pPr>
              <a:lnSpc>
                <a:spcPct val="100000"/>
              </a:lnSpc>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183794"/>
            <a:ext cx="3618382" cy="3312974"/>
          </a:xfrm>
        </p:spPr>
        <p:txBody>
          <a:bodyPr wrap="square" lIns="0" tIns="0" rIns="0" bIns="0">
            <a:noAutofit/>
          </a:bodyPr>
          <a:lstStyle>
            <a:lvl1pPr marL="0" marR="0" indent="0" algn="l" defTabSz="507330" rtl="0" eaLnBrk="1" fontAlgn="auto" latinLnBrk="0" hangingPunct="1">
              <a:lnSpc>
                <a:spcPct val="100000"/>
              </a:lnSpc>
              <a:spcBef>
                <a:spcPts val="0"/>
              </a:spcBef>
              <a:spcAft>
                <a:spcPts val="98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161817073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9383" y="2124908"/>
            <a:ext cx="11333080" cy="1498787"/>
          </a:xfrm>
        </p:spPr>
        <p:txBody>
          <a:bodyPr wrap="square" lIns="0" tIns="0" rIns="0" bIns="0">
            <a:spAutoFit/>
          </a:bodyPr>
          <a:lstStyle>
            <a:lvl1pPr marL="0" indent="0">
              <a:lnSpc>
                <a:spcPct val="100000"/>
              </a:lnSpc>
              <a:spcBef>
                <a:spcPts val="1961"/>
              </a:spcBef>
              <a:spcAft>
                <a:spcPts val="0"/>
              </a:spcAft>
              <a:buNone/>
              <a:defRPr sz="2549" b="0" i="0">
                <a:solidFill>
                  <a:srgbClr val="000000"/>
                </a:solidFill>
                <a:latin typeface="+mn-lt"/>
              </a:defRPr>
            </a:lvl1pPr>
            <a:lvl2pPr marL="224097" indent="0">
              <a:lnSpc>
                <a:spcPct val="100000"/>
              </a:lnSpc>
              <a:spcBef>
                <a:spcPts val="1961"/>
              </a:spcBef>
              <a:spcAft>
                <a:spcPts val="0"/>
              </a:spcAft>
              <a:buNone/>
              <a:defRPr sz="1961">
                <a:solidFill>
                  <a:srgbClr val="000000"/>
                </a:solidFill>
              </a:defRPr>
            </a:lvl2pPr>
            <a:lvl3pPr marL="448193" indent="0">
              <a:lnSpc>
                <a:spcPct val="100000"/>
              </a:lnSpc>
              <a:spcBef>
                <a:spcPts val="1961"/>
              </a:spcBef>
              <a:spcAft>
                <a:spcPts val="0"/>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a:t>
            </a:r>
          </a:p>
          <a:p>
            <a:pPr lvl="1"/>
            <a:r>
              <a:rPr lang="en-US"/>
              <a:t>Second level Segoe UI 20</a:t>
            </a:r>
          </a:p>
          <a:p>
            <a:pPr lvl="2"/>
            <a:r>
              <a:rPr lang="en-US"/>
              <a:t>Third level Segoe UI 20</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a:t>
            </a:r>
          </a:p>
        </p:txBody>
      </p:sp>
    </p:spTree>
    <p:extLst>
      <p:ext uri="{BB962C8B-B14F-4D97-AF65-F5344CB8AC3E}">
        <p14:creationId xmlns:p14="http://schemas.microsoft.com/office/powerpoint/2010/main" val="226275552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3F3274D-8F90-4F75-B990-F6B7A291DE2C}"/>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7464008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2"/>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9383" y="2122072"/>
            <a:ext cx="5553007" cy="2374698"/>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3" name="Title 2">
            <a:extLst>
              <a:ext uri="{FF2B5EF4-FFF2-40B4-BE49-F238E27FC236}">
                <a16:creationId xmlns:a16="http://schemas.microsoft.com/office/drawing/2014/main" id="{43E187AA-EF04-4AB1-BC58-089B2A33C59B}"/>
              </a:ext>
            </a:extLst>
          </p:cNvPr>
          <p:cNvSpPr>
            <a:spLocks noGrp="1"/>
          </p:cNvSpPr>
          <p:nvPr>
            <p:ph type="title" hasCustomPrompt="1"/>
          </p:nvPr>
        </p:nvSpPr>
        <p:spPr>
          <a:xfrm>
            <a:off x="429383" y="438785"/>
            <a:ext cx="5553007" cy="741053"/>
          </a:xfrm>
        </p:spPr>
        <p:txBody>
          <a:bodyPr/>
          <a:lstStyle>
            <a:lvl1pPr>
              <a:defRPr/>
            </a:lvl1pPr>
          </a:lstStyle>
          <a:p>
            <a:r>
              <a:rPr lang="en-US"/>
              <a:t>Photo layout 1</a:t>
            </a:r>
          </a:p>
        </p:txBody>
      </p:sp>
    </p:spTree>
    <p:extLst>
      <p:ext uri="{BB962C8B-B14F-4D97-AF65-F5344CB8AC3E}">
        <p14:creationId xmlns:p14="http://schemas.microsoft.com/office/powerpoint/2010/main" val="323144858"/>
      </p:ext>
    </p:extLst>
  </p:cSld>
  <p:clrMapOvr>
    <a:masterClrMapping/>
  </p:clrMapOvr>
  <p:transition>
    <p:fade/>
  </p:transition>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13" name="Picture Placeholder 10"/>
          <p:cNvSpPr>
            <a:spLocks noGrp="1"/>
          </p:cNvSpPr>
          <p:nvPr>
            <p:ph type="pic" sz="quarter" idx="16" hasCustomPrompt="1"/>
          </p:nvPr>
        </p:nvSpPr>
        <p:spPr>
          <a:xfrm>
            <a:off x="8126964" y="2135538"/>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5" name="Text Placeholder 4"/>
          <p:cNvSpPr>
            <a:spLocks noGrp="1"/>
          </p:cNvSpPr>
          <p:nvPr>
            <p:ph type="body" sz="quarter" idx="11" hasCustomPrompt="1"/>
          </p:nvPr>
        </p:nvSpPr>
        <p:spPr>
          <a:xfrm>
            <a:off x="426425" y="4927922"/>
            <a:ext cx="3630521"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30929" y="440497"/>
            <a:ext cx="11326555"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65494559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6213692" y="2126903"/>
            <a:ext cx="5545571" cy="3775398"/>
          </a:xfrm>
        </p:spPr>
        <p:txBody>
          <a:bodyPr anchor="ctr">
            <a:noAutofit/>
          </a:bodyPr>
          <a:lstStyle>
            <a:lvl1pPr algn="ctr">
              <a:defRPr sz="1961">
                <a:latin typeface="+mj-lt"/>
              </a:defRPr>
            </a:lvl1pPr>
          </a:lstStyle>
          <a:p>
            <a:r>
              <a:rPr lang="en-US"/>
              <a:t> </a:t>
            </a:r>
          </a:p>
        </p:txBody>
      </p:sp>
      <p:sp>
        <p:nvSpPr>
          <p:cNvPr id="4" name="Text Placeholder 3"/>
          <p:cNvSpPr>
            <a:spLocks noGrp="1"/>
          </p:cNvSpPr>
          <p:nvPr>
            <p:ph type="body" sz="quarter" idx="10" hasCustomPrompt="1"/>
          </p:nvPr>
        </p:nvSpPr>
        <p:spPr>
          <a:xfrm>
            <a:off x="432738" y="2126903"/>
            <a:ext cx="5228893" cy="2592447"/>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2" name="Title 1">
            <a:extLst>
              <a:ext uri="{FF2B5EF4-FFF2-40B4-BE49-F238E27FC236}">
                <a16:creationId xmlns:a16="http://schemas.microsoft.com/office/drawing/2014/main" id="{5B11769B-2C5C-4432-BC0E-481D5EFABA81}"/>
              </a:ext>
            </a:extLst>
          </p:cNvPr>
          <p:cNvSpPr>
            <a:spLocks noGrp="1"/>
          </p:cNvSpPr>
          <p:nvPr>
            <p:ph type="title" hasCustomPrompt="1"/>
          </p:nvPr>
        </p:nvSpPr>
        <p:spPr/>
        <p:txBody>
          <a:bodyPr/>
          <a:lstStyle>
            <a:lvl1pPr>
              <a:defRPr/>
            </a:lvl1pPr>
          </a:lstStyle>
          <a:p>
            <a:r>
              <a:rPr lang="en-US"/>
              <a:t>Device layout</a:t>
            </a:r>
          </a:p>
        </p:txBody>
      </p:sp>
    </p:spTree>
    <p:extLst>
      <p:ext uri="{BB962C8B-B14F-4D97-AF65-F5344CB8AC3E}">
        <p14:creationId xmlns:p14="http://schemas.microsoft.com/office/powerpoint/2010/main" val="370195049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7"/>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6" y="4927922"/>
            <a:ext cx="3627659"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3" y="4927922"/>
            <a:ext cx="3623051"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4" y="4927922"/>
            <a:ext cx="3635502"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379244150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83248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1"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4"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30463" y="439865"/>
            <a:ext cx="11332001" cy="739973"/>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4"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1"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318581689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30930" y="2126525"/>
            <a:ext cx="11331534"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30930" y="440497"/>
            <a:ext cx="11331534"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63097471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6577471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blue">
    <p:spTree>
      <p:nvGrpSpPr>
        <p:cNvPr id="1" name=""/>
        <p:cNvGrpSpPr/>
        <p:nvPr/>
      </p:nvGrpSpPr>
      <p:grpSpPr>
        <a:xfrm>
          <a:off x="0" y="0"/>
          <a:ext cx="0" cy="0"/>
          <a:chOff x="0" y="0"/>
          <a:chExt cx="0" cy="0"/>
        </a:xfrm>
      </p:grpSpPr>
      <p:sp>
        <p:nvSpPr>
          <p:cNvPr id="4" name="Title 35">
            <a:extLst>
              <a:ext uri="{FF2B5EF4-FFF2-40B4-BE49-F238E27FC236}">
                <a16:creationId xmlns:a16="http://schemas.microsoft.com/office/drawing/2014/main" id="{1CB8D96F-CB58-48EC-B5B5-5C28F11ADE0C}"/>
              </a:ext>
            </a:extLst>
          </p:cNvPr>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FFFFFF"/>
                </a:solidFill>
              </a:defRPr>
            </a:lvl1pPr>
          </a:lstStyle>
          <a:p>
            <a:pPr marL="0" lvl="0">
              <a:lnSpc>
                <a:spcPts val="5490"/>
              </a:lnSpc>
            </a:pPr>
            <a:r>
              <a:rPr lang="en-US"/>
              <a:t>Section title</a:t>
            </a:r>
          </a:p>
        </p:txBody>
      </p:sp>
    </p:spTree>
    <p:extLst>
      <p:ext uri="{BB962C8B-B14F-4D97-AF65-F5344CB8AC3E}">
        <p14:creationId xmlns:p14="http://schemas.microsoft.com/office/powerpoint/2010/main" val="26844900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12190264" cy="6857996"/>
          </a:xfrm>
          <a:prstGeom prst="rect">
            <a:avLst/>
          </a:prstGeom>
        </p:spPr>
      </p:pic>
      <p:sp>
        <p:nvSpPr>
          <p:cNvPr id="4" name="Title 35">
            <a:extLst>
              <a:ext uri="{FF2B5EF4-FFF2-40B4-BE49-F238E27FC236}">
                <a16:creationId xmlns:a16="http://schemas.microsoft.com/office/drawing/2014/main" id="{72E7EE4D-F34D-406F-9E33-428BB86000E9}"/>
              </a:ext>
            </a:extLst>
          </p:cNvPr>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8896984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83750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30545" y="2125362"/>
            <a:ext cx="7474057" cy="1415708"/>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A0536F0D-1D81-4FE6-B2BF-E3CEE746F5D6}"/>
              </a:ext>
            </a:extLst>
          </p:cNvPr>
          <p:cNvPicPr>
            <a:picLocks noChangeAspect="1"/>
          </p:cNvPicPr>
          <p:nvPr userDrawn="1"/>
        </p:nvPicPr>
        <p:blipFill>
          <a:blip r:embed="rId2"/>
          <a:stretch>
            <a:fillRect/>
          </a:stretch>
        </p:blipFill>
        <p:spPr>
          <a:xfrm>
            <a:off x="426425" y="438484"/>
            <a:ext cx="1361869" cy="224138"/>
          </a:xfrm>
          <a:prstGeom prst="rect">
            <a:avLst/>
          </a:prstGeom>
        </p:spPr>
      </p:pic>
    </p:spTree>
    <p:extLst>
      <p:ext uri="{BB962C8B-B14F-4D97-AF65-F5344CB8AC3E}">
        <p14:creationId xmlns:p14="http://schemas.microsoft.com/office/powerpoint/2010/main" val="2533845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blu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2124920"/>
            <a:ext cx="7474869" cy="1416149"/>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0C8EF20-FCC4-473D-B1A2-B6C4D18345E6}"/>
              </a:ext>
            </a:extLst>
          </p:cNvPr>
          <p:cNvPicPr>
            <a:picLocks noChangeAspect="1"/>
          </p:cNvPicPr>
          <p:nvPr userDrawn="1"/>
        </p:nvPicPr>
        <p:blipFill>
          <a:blip r:embed="rId2"/>
          <a:stretch>
            <a:fillRect/>
          </a:stretch>
        </p:blipFill>
        <p:spPr>
          <a:xfrm>
            <a:off x="426424" y="438438"/>
            <a:ext cx="1364901" cy="224637"/>
          </a:xfrm>
          <a:prstGeom prst="rect">
            <a:avLst/>
          </a:prstGeom>
        </p:spPr>
      </p:pic>
    </p:spTree>
    <p:extLst>
      <p:ext uri="{BB962C8B-B14F-4D97-AF65-F5344CB8AC3E}">
        <p14:creationId xmlns:p14="http://schemas.microsoft.com/office/powerpoint/2010/main" val="300481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46496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650B5C9-9E5D-5B4A-AF45-9FF4AF0ED651}"/>
              </a:ext>
            </a:extLst>
          </p:cNvPr>
          <p:cNvSpPr txBox="1">
            <a:spLocks/>
          </p:cNvSpPr>
          <p:nvPr userDrawn="1"/>
        </p:nvSpPr>
        <p:spPr>
          <a:xfrm>
            <a:off x="571500" y="6551613"/>
            <a:ext cx="1104900" cy="139700"/>
          </a:xfrm>
          <a:prstGeom prst="rect">
            <a:avLst/>
          </a:prstGeom>
        </p:spPr>
        <p:txBody>
          <a:bodyPr vert="horz" wrap="square" lIns="0" tIns="0" rIns="0" bIns="0" rtlCol="0">
            <a:norm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700">
                <a:latin typeface="Segoe UI" panose="020B0502040204020203" pitchFamily="34" charset="0"/>
              </a:rPr>
              <a:t>Microsoft confidential. </a:t>
            </a:r>
          </a:p>
        </p:txBody>
      </p:sp>
    </p:spTree>
    <p:extLst>
      <p:ext uri="{BB962C8B-B14F-4D97-AF65-F5344CB8AC3E}">
        <p14:creationId xmlns:p14="http://schemas.microsoft.com/office/powerpoint/2010/main" val="29053135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5539680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1F2197-93BD-4185-90AF-35B74E7BB0BD}" type="datetimeFigureOut">
              <a:rPr lang="en-US" smtClean="0"/>
              <a:t>5/2/2024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3B0F2D-013A-4979-A4A2-A445109A6933}" type="slidenum">
              <a:rPr lang="en-US" smtClean="0"/>
              <a:t>‹Nº›</a:t>
            </a:fld>
            <a:endParaRPr lang="en-US"/>
          </a:p>
        </p:txBody>
      </p:sp>
    </p:spTree>
    <p:extLst>
      <p:ext uri="{BB962C8B-B14F-4D97-AF65-F5344CB8AC3E}">
        <p14:creationId xmlns:p14="http://schemas.microsoft.com/office/powerpoint/2010/main" val="29103770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5" name="Title 6">
            <a:extLst>
              <a:ext uri="{FF2B5EF4-FFF2-40B4-BE49-F238E27FC236}">
                <a16:creationId xmlns:a16="http://schemas.microsoft.com/office/drawing/2014/main" id="{51C9B6F3-E735-840E-3BE2-D2B3CC818C47}"/>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6" name="Text Placeholder 2">
            <a:extLst>
              <a:ext uri="{FF2B5EF4-FFF2-40B4-BE49-F238E27FC236}">
                <a16:creationId xmlns:a16="http://schemas.microsoft.com/office/drawing/2014/main" id="{DC5275CD-9BC7-D5C8-CFA6-C95A6628B7BE}"/>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0095288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9BF12-1EB4-1452-A19C-113F77D565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8A30EB-1F89-64FC-5C2D-BA9A40E713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73659E-CF49-6CB6-9CD7-892CCAED03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860B69-F3E8-AB58-F95E-D1B4766BA0B5}"/>
              </a:ext>
            </a:extLst>
          </p:cNvPr>
          <p:cNvSpPr>
            <a:spLocks noGrp="1"/>
          </p:cNvSpPr>
          <p:nvPr>
            <p:ph type="dt" sz="half" idx="10"/>
          </p:nvPr>
        </p:nvSpPr>
        <p:spPr/>
        <p:txBody>
          <a:bodyPr/>
          <a:lstStyle/>
          <a:p>
            <a:fld id="{3F69DA25-EDC3-44A9-A841-ABC6E9170DF1}" type="datetimeFigureOut">
              <a:rPr lang="en-US" smtClean="0"/>
              <a:t>5/2/2024</a:t>
            </a:fld>
            <a:endParaRPr lang="en-US"/>
          </a:p>
        </p:txBody>
      </p:sp>
      <p:sp>
        <p:nvSpPr>
          <p:cNvPr id="6" name="Footer Placeholder 5">
            <a:extLst>
              <a:ext uri="{FF2B5EF4-FFF2-40B4-BE49-F238E27FC236}">
                <a16:creationId xmlns:a16="http://schemas.microsoft.com/office/drawing/2014/main" id="{033C908F-1B4B-FAA2-7440-AAEA743A54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FC9069-2B60-6216-C607-76FEFD93E4E8}"/>
              </a:ext>
            </a:extLst>
          </p:cNvPr>
          <p:cNvSpPr>
            <a:spLocks noGrp="1"/>
          </p:cNvSpPr>
          <p:nvPr>
            <p:ph type="sldNum" sz="quarter" idx="12"/>
          </p:nvPr>
        </p:nvSpPr>
        <p:spPr/>
        <p:txBody>
          <a:bodyPr/>
          <a:lstStyle/>
          <a:p>
            <a:fld id="{3A0595BF-A471-4E7C-8C7B-176638B52557}" type="slidenum">
              <a:rPr lang="en-US" smtClean="0"/>
              <a:t>‹Nº›</a:t>
            </a:fld>
            <a:endParaRPr lang="en-US"/>
          </a:p>
        </p:txBody>
      </p:sp>
    </p:spTree>
    <p:extLst>
      <p:ext uri="{BB962C8B-B14F-4D97-AF65-F5344CB8AC3E}">
        <p14:creationId xmlns:p14="http://schemas.microsoft.com/office/powerpoint/2010/main" val="26860287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9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 name="Title 6">
            <a:extLst>
              <a:ext uri="{FF2B5EF4-FFF2-40B4-BE49-F238E27FC236}">
                <a16:creationId xmlns:a16="http://schemas.microsoft.com/office/drawing/2014/main" id="{4E399E1B-A281-406B-2B38-EEFD19875D89}"/>
              </a:ext>
            </a:extLst>
          </p:cNvPr>
          <p:cNvSpPr>
            <a:spLocks noGrp="1"/>
          </p:cNvSpPr>
          <p:nvPr>
            <p:ph type="title"/>
          </p:nvPr>
        </p:nvSpPr>
        <p:spPr>
          <a:xfrm>
            <a:off x="584200" y="3033223"/>
            <a:ext cx="1101852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Click to edit Master title style</a:t>
            </a:r>
          </a:p>
        </p:txBody>
      </p:sp>
    </p:spTree>
    <p:extLst>
      <p:ext uri="{BB962C8B-B14F-4D97-AF65-F5344CB8AC3E}">
        <p14:creationId xmlns:p14="http://schemas.microsoft.com/office/powerpoint/2010/main" val="1508424495"/>
      </p:ext>
    </p:extLst>
  </p:cSld>
  <p:clrMapOvr>
    <a:masterClrMapping/>
  </p:clrMapOvr>
  <p:transition>
    <p:fade/>
  </p:transition>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1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800000">
            <a:off x="-3" y="0"/>
            <a:ext cx="12192002"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0860"/>
          <a:stretch/>
        </p:blipFill>
        <p:spPr>
          <a:xfrm>
            <a:off x="0" y="2849737"/>
            <a:ext cx="1219199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p:nvSpPr>
        <p:spPr bwMode="auto">
          <a:xfrm>
            <a:off x="-2" y="0"/>
            <a:ext cx="12192000" cy="4331731"/>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207695"/>
            <a:ext cx="4412673" cy="1354217"/>
          </a:xfrm>
          <a:noFill/>
        </p:spPr>
        <p:txBody>
          <a:bodyPr wrap="square" lIns="0" tIns="0" rIns="0" bIns="0" anchor="b" anchorCtr="0">
            <a:spAutoFit/>
          </a:bodyPr>
          <a:lstStyle>
            <a:lvl1pPr>
              <a:defRPr lang="en-US" sz="44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412673" cy="369332"/>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sz="2400"/>
              <a:t>Subtitle</a:t>
            </a:r>
            <a:endParaRPr lang="en-US"/>
          </a:p>
        </p:txBody>
      </p:sp>
      <p:pic>
        <p:nvPicPr>
          <p:cNvPr id="6" name="MS logo gray - EMF" descr="Microsoft logo, gray text version">
            <a:extLst>
              <a:ext uri="{FF2B5EF4-FFF2-40B4-BE49-F238E27FC236}">
                <a16:creationId xmlns:a16="http://schemas.microsoft.com/office/drawing/2014/main" id="{3CEAEC18-8489-693F-78F7-AC580E31662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13508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93874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7767849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5208" r="15208"/>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492" t="13937" r="24892" b="44966"/>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3192" t="24599" r="9057" b="6822"/>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8690" t="6590" r="15185" b="27168"/>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355" t="3603" r="31661" b="39018"/>
          <a:stretch/>
        </p:blipFill>
        <p:spPr>
          <a:xfrm>
            <a:off x="9805416" y="4572000"/>
            <a:ext cx="2386584" cy="2286000"/>
          </a:xfrm>
          <a:prstGeom prst="rect">
            <a:avLst/>
          </a:prstGeom>
        </p:spPr>
      </p:pic>
    </p:spTree>
    <p:extLst>
      <p:ext uri="{BB962C8B-B14F-4D97-AF65-F5344CB8AC3E}">
        <p14:creationId xmlns:p14="http://schemas.microsoft.com/office/powerpoint/2010/main" val="26186677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83248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5539680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6413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6413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24081089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5208" r="15208"/>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6492" t="13937" r="24892" b="44966"/>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3192" t="24599" r="9057" b="6822"/>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8690" t="6590" r="15185" b="27168"/>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8355" t="3603" r="31661" b="39018"/>
          <a:stretch/>
        </p:blipFill>
        <p:spPr>
          <a:xfrm>
            <a:off x="9805416" y="2286000"/>
            <a:ext cx="2386584" cy="2286000"/>
          </a:xfrm>
          <a:prstGeom prst="rect">
            <a:avLst/>
          </a:prstGeom>
        </p:spPr>
      </p:pic>
    </p:spTree>
    <p:extLst>
      <p:ext uri="{BB962C8B-B14F-4D97-AF65-F5344CB8AC3E}">
        <p14:creationId xmlns:p14="http://schemas.microsoft.com/office/powerpoint/2010/main" val="177987769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23966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399781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2636356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1037145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9563475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4709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Tree>
    <p:extLst>
      <p:ext uri="{BB962C8B-B14F-4D97-AF65-F5344CB8AC3E}">
        <p14:creationId xmlns:p14="http://schemas.microsoft.com/office/powerpoint/2010/main" val="1986071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24081089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Tree>
    <p:extLst>
      <p:ext uri="{BB962C8B-B14F-4D97-AF65-F5344CB8AC3E}">
        <p14:creationId xmlns:p14="http://schemas.microsoft.com/office/powerpoint/2010/main" val="31480234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88320432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4719179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4387471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813038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123615686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59149307"/>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74786654"/>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Tree>
    <p:extLst>
      <p:ext uri="{BB962C8B-B14F-4D97-AF65-F5344CB8AC3E}">
        <p14:creationId xmlns:p14="http://schemas.microsoft.com/office/powerpoint/2010/main" val="19103168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3680149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5208" r="15208"/>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6492" t="13937" r="24892" b="44966"/>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3192" t="24599" r="9057" b="6822"/>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8690" t="6590" r="15185" b="27168"/>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8355" t="3603" r="31661" b="39018"/>
          <a:stretch/>
        </p:blipFill>
        <p:spPr>
          <a:xfrm>
            <a:off x="9805416" y="2286000"/>
            <a:ext cx="2386584" cy="2286000"/>
          </a:xfrm>
          <a:prstGeom prst="rect">
            <a:avLst/>
          </a:prstGeom>
        </p:spPr>
      </p:pic>
    </p:spTree>
    <p:extLst>
      <p:ext uri="{BB962C8B-B14F-4D97-AF65-F5344CB8AC3E}">
        <p14:creationId xmlns:p14="http://schemas.microsoft.com/office/powerpoint/2010/main" val="177987769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‹Nº›</a:t>
            </a:fld>
            <a:endParaRPr lang="en-IN"/>
          </a:p>
        </p:txBody>
      </p:sp>
    </p:spTree>
    <p:extLst>
      <p:ext uri="{BB962C8B-B14F-4D97-AF65-F5344CB8AC3E}">
        <p14:creationId xmlns:p14="http://schemas.microsoft.com/office/powerpoint/2010/main" val="2105417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5065339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7308866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5208" r="15208"/>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492" t="13937" r="24892" b="44966"/>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3192" t="24599" r="9057" b="6822"/>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8690" t="6590" r="15185" b="27168"/>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355" t="3603" r="31661" b="39018"/>
          <a:stretch/>
        </p:blipFill>
        <p:spPr>
          <a:xfrm>
            <a:off x="9805416" y="4572000"/>
            <a:ext cx="2386584" cy="2286000"/>
          </a:xfrm>
          <a:prstGeom prst="rect">
            <a:avLst/>
          </a:prstGeom>
        </p:spPr>
      </p:pic>
    </p:spTree>
    <p:extLst>
      <p:ext uri="{BB962C8B-B14F-4D97-AF65-F5344CB8AC3E}">
        <p14:creationId xmlns:p14="http://schemas.microsoft.com/office/powerpoint/2010/main" val="28469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35856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38814961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61540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90446178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5208" r="15208"/>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6492" t="13937" r="24892" b="44966"/>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3192" t="24599" r="9057" b="6822"/>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8690" t="6590" r="15185" b="27168"/>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8355" t="3603" r="31661" b="39018"/>
          <a:stretch/>
        </p:blipFill>
        <p:spPr>
          <a:xfrm>
            <a:off x="9805416" y="2286000"/>
            <a:ext cx="2386584" cy="2286000"/>
          </a:xfrm>
          <a:prstGeom prst="rect">
            <a:avLst/>
          </a:prstGeom>
        </p:spPr>
      </p:pic>
    </p:spTree>
    <p:extLst>
      <p:ext uri="{BB962C8B-B14F-4D97-AF65-F5344CB8AC3E}">
        <p14:creationId xmlns:p14="http://schemas.microsoft.com/office/powerpoint/2010/main" val="256043401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57723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23966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4204636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2063621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1227507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23377409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11391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Tree>
    <p:extLst>
      <p:ext uri="{BB962C8B-B14F-4D97-AF65-F5344CB8AC3E}">
        <p14:creationId xmlns:p14="http://schemas.microsoft.com/office/powerpoint/2010/main" val="3773959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Tree>
    <p:extLst>
      <p:ext uri="{BB962C8B-B14F-4D97-AF65-F5344CB8AC3E}">
        <p14:creationId xmlns:p14="http://schemas.microsoft.com/office/powerpoint/2010/main" val="2707076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52734969"/>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25371338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15444390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image" Target="../media/image19.pn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image" Target="../media/image18.emf"/><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image" Target="../media/image1.emf"/><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image" Target="../media/image1.emf"/><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9" Type="http://schemas.openxmlformats.org/officeDocument/2006/relationships/slideLayout" Target="../slideLayouts/slideLayout145.xml"/><Relationship Id="rId21" Type="http://schemas.openxmlformats.org/officeDocument/2006/relationships/slideLayout" Target="../slideLayouts/slideLayout127.xml"/><Relationship Id="rId34" Type="http://schemas.openxmlformats.org/officeDocument/2006/relationships/slideLayout" Target="../slideLayouts/slideLayout140.xml"/><Relationship Id="rId42" Type="http://schemas.openxmlformats.org/officeDocument/2006/relationships/slideLayout" Target="../slideLayouts/slideLayout148.xml"/><Relationship Id="rId47" Type="http://schemas.openxmlformats.org/officeDocument/2006/relationships/slideLayout" Target="../slideLayouts/slideLayout153.xml"/><Relationship Id="rId50" Type="http://schemas.openxmlformats.org/officeDocument/2006/relationships/slideLayout" Target="../slideLayouts/slideLayout156.xml"/><Relationship Id="rId55" Type="http://schemas.openxmlformats.org/officeDocument/2006/relationships/theme" Target="../theme/theme5.xml"/><Relationship Id="rId7" Type="http://schemas.openxmlformats.org/officeDocument/2006/relationships/slideLayout" Target="../slideLayouts/slideLayout11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9" Type="http://schemas.openxmlformats.org/officeDocument/2006/relationships/slideLayout" Target="../slideLayouts/slideLayout135.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slideLayout" Target="../slideLayouts/slideLayout138.xml"/><Relationship Id="rId37" Type="http://schemas.openxmlformats.org/officeDocument/2006/relationships/slideLayout" Target="../slideLayouts/slideLayout143.xml"/><Relationship Id="rId40" Type="http://schemas.openxmlformats.org/officeDocument/2006/relationships/slideLayout" Target="../slideLayouts/slideLayout146.xml"/><Relationship Id="rId45" Type="http://schemas.openxmlformats.org/officeDocument/2006/relationships/slideLayout" Target="../slideLayouts/slideLayout151.xml"/><Relationship Id="rId53" Type="http://schemas.openxmlformats.org/officeDocument/2006/relationships/slideLayout" Target="../slideLayouts/slideLayout159.xml"/><Relationship Id="rId5" Type="http://schemas.openxmlformats.org/officeDocument/2006/relationships/slideLayout" Target="../slideLayouts/slideLayout111.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slideLayout" Target="../slideLayouts/slideLayout141.xml"/><Relationship Id="rId43" Type="http://schemas.openxmlformats.org/officeDocument/2006/relationships/slideLayout" Target="../slideLayouts/slideLayout149.xml"/><Relationship Id="rId48" Type="http://schemas.openxmlformats.org/officeDocument/2006/relationships/slideLayout" Target="../slideLayouts/slideLayout154.xml"/><Relationship Id="rId56" Type="http://schemas.openxmlformats.org/officeDocument/2006/relationships/image" Target="../media/image35.png"/><Relationship Id="rId8" Type="http://schemas.openxmlformats.org/officeDocument/2006/relationships/slideLayout" Target="../slideLayouts/slideLayout114.xml"/><Relationship Id="rId51" Type="http://schemas.openxmlformats.org/officeDocument/2006/relationships/slideLayout" Target="../slideLayouts/slideLayout157.xml"/><Relationship Id="rId3" Type="http://schemas.openxmlformats.org/officeDocument/2006/relationships/slideLayout" Target="../slideLayouts/slideLayout109.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38" Type="http://schemas.openxmlformats.org/officeDocument/2006/relationships/slideLayout" Target="../slideLayouts/slideLayout144.xml"/><Relationship Id="rId46" Type="http://schemas.openxmlformats.org/officeDocument/2006/relationships/slideLayout" Target="../slideLayouts/slideLayout152.xml"/><Relationship Id="rId20" Type="http://schemas.openxmlformats.org/officeDocument/2006/relationships/slideLayout" Target="../slideLayouts/slideLayout126.xml"/><Relationship Id="rId41" Type="http://schemas.openxmlformats.org/officeDocument/2006/relationships/slideLayout" Target="../slideLayouts/slideLayout147.xml"/><Relationship Id="rId54" Type="http://schemas.openxmlformats.org/officeDocument/2006/relationships/slideLayout" Target="../slideLayouts/slideLayout160.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slideLayout" Target="../slideLayouts/slideLayout142.xml"/><Relationship Id="rId49" Type="http://schemas.openxmlformats.org/officeDocument/2006/relationships/slideLayout" Target="../slideLayouts/slideLayout155.xml"/><Relationship Id="rId57" Type="http://schemas.openxmlformats.org/officeDocument/2006/relationships/image" Target="../media/image36.svg"/><Relationship Id="rId10" Type="http://schemas.openxmlformats.org/officeDocument/2006/relationships/slideLayout" Target="../slideLayouts/slideLayout116.xml"/><Relationship Id="rId31" Type="http://schemas.openxmlformats.org/officeDocument/2006/relationships/slideLayout" Target="../slideLayouts/slideLayout137.xml"/><Relationship Id="rId44" Type="http://schemas.openxmlformats.org/officeDocument/2006/relationships/slideLayout" Target="../slideLayouts/slideLayout150.xml"/><Relationship Id="rId52" Type="http://schemas.openxmlformats.org/officeDocument/2006/relationships/slideLayout" Target="../slideLayouts/slideLayout1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 Type="http://schemas.openxmlformats.org/officeDocument/2006/relationships/slideLayout" Target="../slideLayouts/slideLayout163.xml"/><Relationship Id="rId21" Type="http://schemas.openxmlformats.org/officeDocument/2006/relationships/slideLayout" Target="../slideLayouts/slideLayout181.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image" Target="../media/image1.emf"/><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26" Type="http://schemas.openxmlformats.org/officeDocument/2006/relationships/slideLayout" Target="../slideLayouts/slideLayout212.xml"/><Relationship Id="rId39" Type="http://schemas.openxmlformats.org/officeDocument/2006/relationships/slideLayout" Target="../slideLayouts/slideLayout225.xml"/><Relationship Id="rId21" Type="http://schemas.openxmlformats.org/officeDocument/2006/relationships/slideLayout" Target="../slideLayouts/slideLayout207.xml"/><Relationship Id="rId34" Type="http://schemas.openxmlformats.org/officeDocument/2006/relationships/slideLayout" Target="../slideLayouts/slideLayout220.xml"/><Relationship Id="rId42" Type="http://schemas.openxmlformats.org/officeDocument/2006/relationships/slideLayout" Target="../slideLayouts/slideLayout228.xml"/><Relationship Id="rId47" Type="http://schemas.openxmlformats.org/officeDocument/2006/relationships/slideLayout" Target="../slideLayouts/slideLayout233.xml"/><Relationship Id="rId50" Type="http://schemas.openxmlformats.org/officeDocument/2006/relationships/slideLayout" Target="../slideLayouts/slideLayout236.xml"/><Relationship Id="rId55" Type="http://schemas.openxmlformats.org/officeDocument/2006/relationships/slideLayout" Target="../slideLayouts/slideLayout241.xml"/><Relationship Id="rId7" Type="http://schemas.openxmlformats.org/officeDocument/2006/relationships/slideLayout" Target="../slideLayouts/slideLayout193.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9" Type="http://schemas.openxmlformats.org/officeDocument/2006/relationships/slideLayout" Target="../slideLayouts/slideLayout215.xml"/><Relationship Id="rId11" Type="http://schemas.openxmlformats.org/officeDocument/2006/relationships/slideLayout" Target="../slideLayouts/slideLayout197.xml"/><Relationship Id="rId24" Type="http://schemas.openxmlformats.org/officeDocument/2006/relationships/slideLayout" Target="../slideLayouts/slideLayout210.xml"/><Relationship Id="rId32" Type="http://schemas.openxmlformats.org/officeDocument/2006/relationships/slideLayout" Target="../slideLayouts/slideLayout218.xml"/><Relationship Id="rId37" Type="http://schemas.openxmlformats.org/officeDocument/2006/relationships/slideLayout" Target="../slideLayouts/slideLayout223.xml"/><Relationship Id="rId40" Type="http://schemas.openxmlformats.org/officeDocument/2006/relationships/slideLayout" Target="../slideLayouts/slideLayout226.xml"/><Relationship Id="rId45" Type="http://schemas.openxmlformats.org/officeDocument/2006/relationships/slideLayout" Target="../slideLayouts/slideLayout231.xml"/><Relationship Id="rId53" Type="http://schemas.openxmlformats.org/officeDocument/2006/relationships/slideLayout" Target="../slideLayouts/slideLayout239.xml"/><Relationship Id="rId58" Type="http://schemas.openxmlformats.org/officeDocument/2006/relationships/slideLayout" Target="../slideLayouts/slideLayout244.xml"/><Relationship Id="rId5" Type="http://schemas.openxmlformats.org/officeDocument/2006/relationships/slideLayout" Target="../slideLayouts/slideLayout191.xml"/><Relationship Id="rId61" Type="http://schemas.openxmlformats.org/officeDocument/2006/relationships/theme" Target="../theme/theme7.xml"/><Relationship Id="rId19" Type="http://schemas.openxmlformats.org/officeDocument/2006/relationships/slideLayout" Target="../slideLayouts/slideLayout205.xml"/><Relationship Id="rId14" Type="http://schemas.openxmlformats.org/officeDocument/2006/relationships/slideLayout" Target="../slideLayouts/slideLayout200.xml"/><Relationship Id="rId22" Type="http://schemas.openxmlformats.org/officeDocument/2006/relationships/slideLayout" Target="../slideLayouts/slideLayout208.xml"/><Relationship Id="rId27" Type="http://schemas.openxmlformats.org/officeDocument/2006/relationships/slideLayout" Target="../slideLayouts/slideLayout213.xml"/><Relationship Id="rId30" Type="http://schemas.openxmlformats.org/officeDocument/2006/relationships/slideLayout" Target="../slideLayouts/slideLayout216.xml"/><Relationship Id="rId35" Type="http://schemas.openxmlformats.org/officeDocument/2006/relationships/slideLayout" Target="../slideLayouts/slideLayout221.xml"/><Relationship Id="rId43" Type="http://schemas.openxmlformats.org/officeDocument/2006/relationships/slideLayout" Target="../slideLayouts/slideLayout229.xml"/><Relationship Id="rId48" Type="http://schemas.openxmlformats.org/officeDocument/2006/relationships/slideLayout" Target="../slideLayouts/slideLayout234.xml"/><Relationship Id="rId56" Type="http://schemas.openxmlformats.org/officeDocument/2006/relationships/slideLayout" Target="../slideLayouts/slideLayout242.xml"/><Relationship Id="rId8" Type="http://schemas.openxmlformats.org/officeDocument/2006/relationships/slideLayout" Target="../slideLayouts/slideLayout194.xml"/><Relationship Id="rId51" Type="http://schemas.openxmlformats.org/officeDocument/2006/relationships/slideLayout" Target="../slideLayouts/slideLayout237.xml"/><Relationship Id="rId3" Type="http://schemas.openxmlformats.org/officeDocument/2006/relationships/slideLayout" Target="../slideLayouts/slideLayout189.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5" Type="http://schemas.openxmlformats.org/officeDocument/2006/relationships/slideLayout" Target="../slideLayouts/slideLayout211.xml"/><Relationship Id="rId33" Type="http://schemas.openxmlformats.org/officeDocument/2006/relationships/slideLayout" Target="../slideLayouts/slideLayout219.xml"/><Relationship Id="rId38" Type="http://schemas.openxmlformats.org/officeDocument/2006/relationships/slideLayout" Target="../slideLayouts/slideLayout224.xml"/><Relationship Id="rId46" Type="http://schemas.openxmlformats.org/officeDocument/2006/relationships/slideLayout" Target="../slideLayouts/slideLayout232.xml"/><Relationship Id="rId59" Type="http://schemas.openxmlformats.org/officeDocument/2006/relationships/slideLayout" Target="../slideLayouts/slideLayout245.xml"/><Relationship Id="rId20" Type="http://schemas.openxmlformats.org/officeDocument/2006/relationships/slideLayout" Target="../slideLayouts/slideLayout206.xml"/><Relationship Id="rId41" Type="http://schemas.openxmlformats.org/officeDocument/2006/relationships/slideLayout" Target="../slideLayouts/slideLayout227.xml"/><Relationship Id="rId54" Type="http://schemas.openxmlformats.org/officeDocument/2006/relationships/slideLayout" Target="../slideLayouts/slideLayout240.xml"/><Relationship Id="rId62" Type="http://schemas.openxmlformats.org/officeDocument/2006/relationships/image" Target="../media/image1.emf"/><Relationship Id="rId1" Type="http://schemas.openxmlformats.org/officeDocument/2006/relationships/slideLayout" Target="../slideLayouts/slideLayout187.xml"/><Relationship Id="rId6" Type="http://schemas.openxmlformats.org/officeDocument/2006/relationships/slideLayout" Target="../slideLayouts/slideLayout192.xml"/><Relationship Id="rId15" Type="http://schemas.openxmlformats.org/officeDocument/2006/relationships/slideLayout" Target="../slideLayouts/slideLayout201.xml"/><Relationship Id="rId23" Type="http://schemas.openxmlformats.org/officeDocument/2006/relationships/slideLayout" Target="../slideLayouts/slideLayout209.xml"/><Relationship Id="rId28" Type="http://schemas.openxmlformats.org/officeDocument/2006/relationships/slideLayout" Target="../slideLayouts/slideLayout214.xml"/><Relationship Id="rId36" Type="http://schemas.openxmlformats.org/officeDocument/2006/relationships/slideLayout" Target="../slideLayouts/slideLayout222.xml"/><Relationship Id="rId49" Type="http://schemas.openxmlformats.org/officeDocument/2006/relationships/slideLayout" Target="../slideLayouts/slideLayout235.xml"/><Relationship Id="rId57" Type="http://schemas.openxmlformats.org/officeDocument/2006/relationships/slideLayout" Target="../slideLayouts/slideLayout243.xml"/><Relationship Id="rId10" Type="http://schemas.openxmlformats.org/officeDocument/2006/relationships/slideLayout" Target="../slideLayouts/slideLayout196.xml"/><Relationship Id="rId31" Type="http://schemas.openxmlformats.org/officeDocument/2006/relationships/slideLayout" Target="../slideLayouts/slideLayout217.xml"/><Relationship Id="rId44" Type="http://schemas.openxmlformats.org/officeDocument/2006/relationships/slideLayout" Target="../slideLayouts/slideLayout230.xml"/><Relationship Id="rId52" Type="http://schemas.openxmlformats.org/officeDocument/2006/relationships/slideLayout" Target="../slideLayouts/slideLayout238.xml"/><Relationship Id="rId60" Type="http://schemas.openxmlformats.org/officeDocument/2006/relationships/slideLayout" Target="../slideLayouts/slideLayout24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slideLayout" Target="../slideLayouts/slideLayout259.xml"/><Relationship Id="rId18" Type="http://schemas.openxmlformats.org/officeDocument/2006/relationships/slideLayout" Target="../slideLayouts/slideLayout264.xml"/><Relationship Id="rId26" Type="http://schemas.openxmlformats.org/officeDocument/2006/relationships/slideLayout" Target="../slideLayouts/slideLayout272.xml"/><Relationship Id="rId3" Type="http://schemas.openxmlformats.org/officeDocument/2006/relationships/slideLayout" Target="../slideLayouts/slideLayout249.xml"/><Relationship Id="rId21" Type="http://schemas.openxmlformats.org/officeDocument/2006/relationships/slideLayout" Target="../slideLayouts/slideLayout267.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17" Type="http://schemas.openxmlformats.org/officeDocument/2006/relationships/slideLayout" Target="../slideLayouts/slideLayout263.xml"/><Relationship Id="rId25" Type="http://schemas.openxmlformats.org/officeDocument/2006/relationships/slideLayout" Target="../slideLayouts/slideLayout271.xml"/><Relationship Id="rId2" Type="http://schemas.openxmlformats.org/officeDocument/2006/relationships/slideLayout" Target="../slideLayouts/slideLayout248.xml"/><Relationship Id="rId16" Type="http://schemas.openxmlformats.org/officeDocument/2006/relationships/slideLayout" Target="../slideLayouts/slideLayout262.xml"/><Relationship Id="rId20" Type="http://schemas.openxmlformats.org/officeDocument/2006/relationships/slideLayout" Target="../slideLayouts/slideLayout266.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24" Type="http://schemas.openxmlformats.org/officeDocument/2006/relationships/slideLayout" Target="../slideLayouts/slideLayout270.xml"/><Relationship Id="rId5" Type="http://schemas.openxmlformats.org/officeDocument/2006/relationships/slideLayout" Target="../slideLayouts/slideLayout251.xml"/><Relationship Id="rId15" Type="http://schemas.openxmlformats.org/officeDocument/2006/relationships/slideLayout" Target="../slideLayouts/slideLayout261.xml"/><Relationship Id="rId23" Type="http://schemas.openxmlformats.org/officeDocument/2006/relationships/slideLayout" Target="../slideLayouts/slideLayout269.xml"/><Relationship Id="rId28" Type="http://schemas.openxmlformats.org/officeDocument/2006/relationships/image" Target="../media/image1.emf"/><Relationship Id="rId10" Type="http://schemas.openxmlformats.org/officeDocument/2006/relationships/slideLayout" Target="../slideLayouts/slideLayout256.xml"/><Relationship Id="rId19" Type="http://schemas.openxmlformats.org/officeDocument/2006/relationships/slideLayout" Target="../slideLayouts/slideLayout265.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slideLayout" Target="../slideLayouts/slideLayout260.xml"/><Relationship Id="rId22" Type="http://schemas.openxmlformats.org/officeDocument/2006/relationships/slideLayout" Target="../slideLayouts/slideLayout268.xml"/><Relationship Id="rId27"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7"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‹Nº›</a:t>
            </a:fld>
            <a:endParaRPr lang="en-US"/>
          </a:p>
        </p:txBody>
      </p:sp>
    </p:spTree>
    <p:extLst>
      <p:ext uri="{BB962C8B-B14F-4D97-AF65-F5344CB8AC3E}">
        <p14:creationId xmlns:p14="http://schemas.microsoft.com/office/powerpoint/2010/main" val="1856680523"/>
      </p:ext>
    </p:extLst>
  </p:cSld>
  <p:clrMap bg1="lt1" tx1="dk1" bg2="lt2" tx2="dk2" accent1="accent1" accent2="accent2" accent3="accent3" accent4="accent4" accent5="accent5" accent6="accent6" hlink="hlink" folHlink="folHlink"/>
  <p:sldLayoutIdLst>
    <p:sldLayoutId id="2147486952" r:id="rId1"/>
    <p:sldLayoutId id="2147486953" r:id="rId2"/>
    <p:sldLayoutId id="2147486960" r:id="rId3"/>
    <p:sldLayoutId id="2147486954" r:id="rId4"/>
    <p:sldLayoutId id="2147486955" r:id="rId5"/>
    <p:sldLayoutId id="2147486956" r:id="rId6"/>
    <p:sldLayoutId id="2147486957" r:id="rId7"/>
    <p:sldLayoutId id="2147483817" r:id="rId8"/>
    <p:sldLayoutId id="2147486958" r:id="rId9"/>
    <p:sldLayoutId id="2147486959" r:id="rId10"/>
    <p:sldLayoutId id="2147486961" r:id="rId11"/>
    <p:sldLayoutId id="2147486962" r:id="rId12"/>
    <p:sldLayoutId id="2147486963" r:id="rId13"/>
    <p:sldLayoutId id="2147486964" r:id="rId14"/>
    <p:sldLayoutId id="2147486965" r:id="rId15"/>
    <p:sldLayoutId id="2147486966" r:id="rId16"/>
    <p:sldLayoutId id="2147486967" r:id="rId17"/>
    <p:sldLayoutId id="2147486968" r:id="rId18"/>
    <p:sldLayoutId id="2147486969" r:id="rId19"/>
    <p:sldLayoutId id="2147483818" r:id="rId20"/>
    <p:sldLayoutId id="2147483811" r:id="rId21"/>
    <p:sldLayoutId id="2147483812" r:id="rId22"/>
    <p:sldLayoutId id="2147483813" r:id="rId23"/>
    <p:sldLayoutId id="2147483814" r:id="rId24"/>
    <p:sldLayoutId id="2147483819" r:id="rId25"/>
  </p:sldLayoutIdLst>
  <p:transition>
    <p:fade/>
  </p:transition>
  <p:hf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9383" y="438785"/>
            <a:ext cx="11333080" cy="741053"/>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userDrawn="1">
            <p:ph type="body" idx="1"/>
          </p:nvPr>
        </p:nvSpPr>
        <p:spPr>
          <a:xfrm>
            <a:off x="429383" y="2124488"/>
            <a:ext cx="11333080"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3976F6F8-4139-4D95-AC74-D58A77230BD6}"/>
              </a:ext>
            </a:extLst>
          </p:cNvPr>
          <p:cNvGrpSpPr/>
          <p:nvPr userDrawn="1"/>
        </p:nvGrpSpPr>
        <p:grpSpPr>
          <a:xfrm>
            <a:off x="13042277" y="608049"/>
            <a:ext cx="762212" cy="6249956"/>
            <a:chOff x="13152703" y="620154"/>
            <a:chExt cx="777496" cy="6374376"/>
          </a:xfrm>
        </p:grpSpPr>
        <p:pic>
          <p:nvPicPr>
            <p:cNvPr id="5" name="Picture 4"/>
            <p:cNvPicPr>
              <a:picLocks noChangeAspect="1"/>
            </p:cNvPicPr>
            <p:nvPr userDrawn="1"/>
          </p:nvPicPr>
          <p:blipFill rotWithShape="1">
            <a:blip r:embed="rId31" cstate="screen">
              <a:extLst>
                <a:ext uri="{28A0092B-C50C-407E-A947-70E740481C1C}">
                  <a14:useLocalDpi xmlns:a14="http://schemas.microsoft.com/office/drawing/2010/main"/>
                </a:ext>
              </a:extLst>
            </a:blip>
            <a:srcRect l="353" r="32"/>
            <a:stretch/>
          </p:blipFill>
          <p:spPr>
            <a:xfrm rot="5400000">
              <a:off x="10354263" y="3418594"/>
              <a:ext cx="6374376" cy="777496"/>
            </a:xfrm>
            <a:prstGeom prst="rect">
              <a:avLst/>
            </a:prstGeom>
          </p:spPr>
        </p:pic>
        <p:sp>
          <p:nvSpPr>
            <p:cNvPr id="9" name="TextBox 8">
              <a:extLst>
                <a:ext uri="{FF2B5EF4-FFF2-40B4-BE49-F238E27FC236}">
                  <a16:creationId xmlns:a16="http://schemas.microsoft.com/office/drawing/2014/main" id="{1964AF21-BDED-4B34-9026-5541103F0CE4}"/>
                </a:ext>
              </a:extLst>
            </p:cNvPr>
            <p:cNvSpPr txBox="1"/>
            <p:nvPr userDrawn="1"/>
          </p:nvSpPr>
          <p:spPr>
            <a:xfrm rot="5400000">
              <a:off x="12905715" y="867145"/>
              <a:ext cx="57708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Microsoft palette</a:t>
              </a:r>
            </a:p>
          </p:txBody>
        </p:sp>
      </p:grpSp>
      <p:grpSp>
        <p:nvGrpSpPr>
          <p:cNvPr id="21" name="Group 20">
            <a:extLst>
              <a:ext uri="{FF2B5EF4-FFF2-40B4-BE49-F238E27FC236}">
                <a16:creationId xmlns:a16="http://schemas.microsoft.com/office/drawing/2014/main" id="{BAEE98DB-090A-4DF4-AA3B-C90AD6676A47}"/>
              </a:ext>
            </a:extLst>
          </p:cNvPr>
          <p:cNvGrpSpPr/>
          <p:nvPr userDrawn="1"/>
        </p:nvGrpSpPr>
        <p:grpSpPr>
          <a:xfrm>
            <a:off x="12317498" y="604906"/>
            <a:ext cx="520495" cy="6253096"/>
            <a:chOff x="12419367" y="616948"/>
            <a:chExt cx="530932" cy="6377579"/>
          </a:xfrm>
        </p:grpSpPr>
        <p:pic>
          <p:nvPicPr>
            <p:cNvPr id="7" name="Picture 6">
              <a:extLst>
                <a:ext uri="{FF2B5EF4-FFF2-40B4-BE49-F238E27FC236}">
                  <a16:creationId xmlns:a16="http://schemas.microsoft.com/office/drawing/2014/main" id="{CEA717DA-903F-4934-BC3A-B053C9AA6EF7}"/>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rot="5400000">
              <a:off x="9568605" y="3612834"/>
              <a:ext cx="6377579" cy="385808"/>
            </a:xfrm>
            <a:prstGeom prst="rect">
              <a:avLst/>
            </a:prstGeom>
          </p:spPr>
        </p:pic>
        <p:sp>
          <p:nvSpPr>
            <p:cNvPr id="11" name="TextBox 10">
              <a:extLst>
                <a:ext uri="{FF2B5EF4-FFF2-40B4-BE49-F238E27FC236}">
                  <a16:creationId xmlns:a16="http://schemas.microsoft.com/office/drawing/2014/main" id="{68392C23-FA77-442E-BE3C-BC9963AE45BD}"/>
                </a:ext>
              </a:extLst>
            </p:cNvPr>
            <p:cNvSpPr txBox="1"/>
            <p:nvPr userDrawn="1"/>
          </p:nvSpPr>
          <p:spPr>
            <a:xfrm rot="5400000">
              <a:off x="12153941" y="882374"/>
              <a:ext cx="61395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Illustration palette</a:t>
              </a:r>
            </a:p>
          </p:txBody>
        </p:sp>
      </p:grpSp>
      <p:grpSp>
        <p:nvGrpSpPr>
          <p:cNvPr id="22" name="Group 21">
            <a:extLst>
              <a:ext uri="{FF2B5EF4-FFF2-40B4-BE49-F238E27FC236}">
                <a16:creationId xmlns:a16="http://schemas.microsoft.com/office/drawing/2014/main" id="{9C4E8054-BD9F-409A-9535-C24729DA0947}"/>
              </a:ext>
            </a:extLst>
          </p:cNvPr>
          <p:cNvGrpSpPr/>
          <p:nvPr userDrawn="1"/>
        </p:nvGrpSpPr>
        <p:grpSpPr>
          <a:xfrm>
            <a:off x="12317497" y="1"/>
            <a:ext cx="1471682" cy="447461"/>
            <a:chOff x="12419366" y="0"/>
            <a:chExt cx="1501192" cy="456369"/>
          </a:xfrm>
        </p:grpSpPr>
        <p:grpSp>
          <p:nvGrpSpPr>
            <p:cNvPr id="18" name="Group 17">
              <a:extLst>
                <a:ext uri="{FF2B5EF4-FFF2-40B4-BE49-F238E27FC236}">
                  <a16:creationId xmlns:a16="http://schemas.microsoft.com/office/drawing/2014/main" id="{9E58EE2C-0848-450C-AD44-4AEC62696286}"/>
                </a:ext>
              </a:extLst>
            </p:cNvPr>
            <p:cNvGrpSpPr/>
            <p:nvPr userDrawn="1"/>
          </p:nvGrpSpPr>
          <p:grpSpPr>
            <a:xfrm>
              <a:off x="12564490" y="0"/>
              <a:ext cx="1356068" cy="456369"/>
              <a:chOff x="12661790" y="0"/>
              <a:chExt cx="1201618" cy="404391"/>
            </a:xfrm>
          </p:grpSpPr>
          <p:sp>
            <p:nvSpPr>
              <p:cNvPr id="8" name="Rectangle 7">
                <a:extLst>
                  <a:ext uri="{FF2B5EF4-FFF2-40B4-BE49-F238E27FC236}">
                    <a16:creationId xmlns:a16="http://schemas.microsoft.com/office/drawing/2014/main" id="{1E6B14A8-85BE-4568-A496-3E8015CDE374}"/>
                  </a:ext>
                </a:extLst>
              </p:cNvPr>
              <p:cNvSpPr/>
              <p:nvPr userDrawn="1"/>
            </p:nvSpPr>
            <p:spPr bwMode="auto">
              <a:xfrm>
                <a:off x="12661790" y="1"/>
                <a:ext cx="399048" cy="398081"/>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White</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R255 G255 B255</a:t>
                </a:r>
              </a:p>
            </p:txBody>
          </p:sp>
          <p:sp>
            <p:nvSpPr>
              <p:cNvPr id="14" name="Rectangle 13">
                <a:extLst>
                  <a:ext uri="{FF2B5EF4-FFF2-40B4-BE49-F238E27FC236}">
                    <a16:creationId xmlns:a16="http://schemas.microsoft.com/office/drawing/2014/main" id="{8566B721-F701-489A-BBBF-284DD1BA035B}"/>
                  </a:ext>
                </a:extLst>
              </p:cNvPr>
              <p:cNvSpPr/>
              <p:nvPr userDrawn="1"/>
            </p:nvSpPr>
            <p:spPr bwMode="auto">
              <a:xfrm>
                <a:off x="13063844" y="0"/>
                <a:ext cx="399048" cy="398081"/>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FFFFFF"/>
                    </a:solidFill>
                    <a:ea typeface="Segoe UI" pitchFamily="34" charset="0"/>
                    <a:cs typeface="Segoe UI" pitchFamily="34" charset="0"/>
                  </a:rPr>
                  <a:t>Blue</a:t>
                </a:r>
              </a:p>
              <a:p>
                <a:pPr algn="l" defTabSz="914102" fontAlgn="base">
                  <a:lnSpc>
                    <a:spcPct val="100000"/>
                  </a:lnSpc>
                  <a:spcBef>
                    <a:spcPct val="0"/>
                  </a:spcBef>
                  <a:spcAft>
                    <a:spcPct val="0"/>
                  </a:spcAft>
                </a:pPr>
                <a:r>
                  <a:rPr lang="en-US" sz="294">
                    <a:solidFill>
                      <a:srgbClr val="FFFFFF"/>
                    </a:solidFill>
                    <a:ea typeface="Segoe UI" pitchFamily="34" charset="0"/>
                    <a:cs typeface="Segoe UI" pitchFamily="34" charset="0"/>
                  </a:rPr>
                  <a:t>R0 G120 B242</a:t>
                </a:r>
              </a:p>
            </p:txBody>
          </p:sp>
          <p:sp>
            <p:nvSpPr>
              <p:cNvPr id="15" name="Rectangle 14">
                <a:extLst>
                  <a:ext uri="{FF2B5EF4-FFF2-40B4-BE49-F238E27FC236}">
                    <a16:creationId xmlns:a16="http://schemas.microsoft.com/office/drawing/2014/main" id="{871C64D6-DD46-4073-B8A5-59A9D8564C22}"/>
                  </a:ext>
                </a:extLst>
              </p:cNvPr>
              <p:cNvSpPr/>
              <p:nvPr userDrawn="1"/>
            </p:nvSpPr>
            <p:spPr bwMode="auto">
              <a:xfrm>
                <a:off x="13464360" y="6310"/>
                <a:ext cx="399048" cy="398081"/>
              </a:xfrm>
              <a:prstGeom prst="rect">
                <a:avLst/>
              </a:prstGeom>
              <a:solidFill>
                <a:srgbClr val="F3F3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Light gray</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R243 G243 B243</a:t>
                </a:r>
              </a:p>
            </p:txBody>
          </p:sp>
        </p:grpSp>
        <p:sp>
          <p:nvSpPr>
            <p:cNvPr id="16" name="TextBox 15">
              <a:extLst>
                <a:ext uri="{FF2B5EF4-FFF2-40B4-BE49-F238E27FC236}">
                  <a16:creationId xmlns:a16="http://schemas.microsoft.com/office/drawing/2014/main" id="{08756331-43B5-4A4E-BCD3-F5DC6699B11A}"/>
                </a:ext>
              </a:extLst>
            </p:cNvPr>
            <p:cNvSpPr txBox="1"/>
            <p:nvPr userDrawn="1"/>
          </p:nvSpPr>
          <p:spPr>
            <a:xfrm rot="5400000">
              <a:off x="12284585" y="134782"/>
              <a:ext cx="352661" cy="83100"/>
            </a:xfrm>
            <a:prstGeom prst="rect">
              <a:avLst/>
            </a:prstGeom>
            <a:noFill/>
          </p:spPr>
          <p:txBody>
            <a:bodyPr wrap="none" lIns="0" tIns="0" rIns="0" bIns="0" rtlCol="0">
              <a:spAutoFit/>
            </a:bodyPr>
            <a:lstStyle/>
            <a:p>
              <a:pPr algn="l">
                <a:lnSpc>
                  <a:spcPct val="90000"/>
                </a:lnSpc>
                <a:spcAft>
                  <a:spcPts val="588"/>
                </a:spcAft>
              </a:pPr>
              <a:r>
                <a:rPr lang="en-US" sz="588">
                  <a:solidFill>
                    <a:schemeClr val="tx1"/>
                  </a:solidFill>
                </a:rPr>
                <a:t>BG palette</a:t>
              </a:r>
            </a:p>
          </p:txBody>
        </p:sp>
      </p:grpSp>
    </p:spTree>
    <p:extLst>
      <p:ext uri="{BB962C8B-B14F-4D97-AF65-F5344CB8AC3E}">
        <p14:creationId xmlns:p14="http://schemas.microsoft.com/office/powerpoint/2010/main" val="1684896860"/>
      </p:ext>
    </p:extLst>
  </p:cSld>
  <p:clrMap bg1="lt1" tx1="dk1" bg2="lt2" tx2="dk2" accent1="accent1" accent2="accent2" accent3="accent3" accent4="accent4" accent5="accent5" accent6="accent6" hlink="hlink" folHlink="folHlink"/>
  <p:sldLayoutIdLst>
    <p:sldLayoutId id="2147486900" r:id="rId1"/>
    <p:sldLayoutId id="2147486901" r:id="rId2"/>
    <p:sldLayoutId id="2147486902" r:id="rId3"/>
    <p:sldLayoutId id="2147486903" r:id="rId4"/>
    <p:sldLayoutId id="2147486904" r:id="rId5"/>
    <p:sldLayoutId id="2147486905" r:id="rId6"/>
    <p:sldLayoutId id="2147486906" r:id="rId7"/>
    <p:sldLayoutId id="2147486907" r:id="rId8"/>
    <p:sldLayoutId id="2147486908" r:id="rId9"/>
    <p:sldLayoutId id="2147486909" r:id="rId10"/>
    <p:sldLayoutId id="2147486910" r:id="rId11"/>
    <p:sldLayoutId id="2147486911" r:id="rId12"/>
    <p:sldLayoutId id="2147486912" r:id="rId13"/>
    <p:sldLayoutId id="2147486913" r:id="rId14"/>
    <p:sldLayoutId id="2147486914" r:id="rId15"/>
    <p:sldLayoutId id="2147486915" r:id="rId16"/>
    <p:sldLayoutId id="2147486916" r:id="rId17"/>
    <p:sldLayoutId id="2147486917" r:id="rId18"/>
    <p:sldLayoutId id="2147486918" r:id="rId19"/>
    <p:sldLayoutId id="2147486919" r:id="rId20"/>
    <p:sldLayoutId id="2147486920" r:id="rId21"/>
    <p:sldLayoutId id="2147486921" r:id="rId22"/>
    <p:sldLayoutId id="2147486922" r:id="rId23"/>
    <p:sldLayoutId id="2147486823" r:id="rId24"/>
    <p:sldLayoutId id="2147486824" r:id="rId25"/>
    <p:sldLayoutId id="2147486826" r:id="rId26"/>
    <p:sldLayoutId id="2147486827" r:id="rId27"/>
    <p:sldLayoutId id="2147486828" r:id="rId28"/>
    <p:sldLayoutId id="2147486829" r:id="rId29"/>
  </p:sldLayoutIdLst>
  <p:transition>
    <p:fade/>
  </p:transition>
  <p:txStyles>
    <p:titleStyle>
      <a:lvl1pPr algn="l" defTabSz="914367" rtl="0" eaLnBrk="1" latinLnBrk="0" hangingPunct="1">
        <a:lnSpc>
          <a:spcPct val="90000"/>
        </a:lnSpc>
        <a:spcBef>
          <a:spcPct val="0"/>
        </a:spcBef>
        <a:buNone/>
        <a:defRPr lang="en-US" sz="3200"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63">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8"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‹Nº›</a:t>
            </a:fld>
            <a:endParaRPr lang="en-US"/>
          </a:p>
        </p:txBody>
      </p:sp>
    </p:spTree>
    <p:extLst>
      <p:ext uri="{BB962C8B-B14F-4D97-AF65-F5344CB8AC3E}">
        <p14:creationId xmlns:p14="http://schemas.microsoft.com/office/powerpoint/2010/main" val="1856680523"/>
      </p:ext>
    </p:extLst>
  </p:cSld>
  <p:clrMap bg1="lt1" tx1="dk1" bg2="lt2" tx2="dk2" accent1="accent1" accent2="accent2" accent3="accent3" accent4="accent4" accent5="accent5" accent6="accent6" hlink="hlink" folHlink="folHlink"/>
  <p:sldLayoutIdLst>
    <p:sldLayoutId id="2147486844" r:id="rId1"/>
    <p:sldLayoutId id="2147486845" r:id="rId2"/>
    <p:sldLayoutId id="2147486846" r:id="rId3"/>
    <p:sldLayoutId id="2147486847" r:id="rId4"/>
    <p:sldLayoutId id="2147486848" r:id="rId5"/>
    <p:sldLayoutId id="2147486849" r:id="rId6"/>
    <p:sldLayoutId id="2147486850" r:id="rId7"/>
    <p:sldLayoutId id="2147486851" r:id="rId8"/>
    <p:sldLayoutId id="2147486852" r:id="rId9"/>
    <p:sldLayoutId id="2147486853" r:id="rId10"/>
    <p:sldLayoutId id="2147486854" r:id="rId11"/>
    <p:sldLayoutId id="2147486855" r:id="rId12"/>
    <p:sldLayoutId id="2147486856" r:id="rId13"/>
    <p:sldLayoutId id="2147486857" r:id="rId14"/>
    <p:sldLayoutId id="2147486858" r:id="rId15"/>
    <p:sldLayoutId id="2147486859" r:id="rId16"/>
    <p:sldLayoutId id="2147486860" r:id="rId17"/>
    <p:sldLayoutId id="2147486861" r:id="rId18"/>
    <p:sldLayoutId id="2147486862" r:id="rId19"/>
    <p:sldLayoutId id="2147486863" r:id="rId20"/>
    <p:sldLayoutId id="2147486864" r:id="rId21"/>
    <p:sldLayoutId id="2147486865" r:id="rId22"/>
    <p:sldLayoutId id="2147486866" r:id="rId23"/>
    <p:sldLayoutId id="2147486867" r:id="rId24"/>
    <p:sldLayoutId id="2147486869" r:id="rId25"/>
    <p:sldLayoutId id="2147486870" r:id="rId26"/>
  </p:sldLayoutIdLst>
  <p:transition>
    <p:fade/>
  </p:transition>
  <p:hf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userDrawn="1">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8"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‹Nº›</a:t>
            </a:fld>
            <a:endParaRPr lang="en-US"/>
          </a:p>
        </p:txBody>
      </p:sp>
    </p:spTree>
    <p:extLst>
      <p:ext uri="{BB962C8B-B14F-4D97-AF65-F5344CB8AC3E}">
        <p14:creationId xmlns:p14="http://schemas.microsoft.com/office/powerpoint/2010/main" val="3949569712"/>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 id="2147486883" r:id="rId12"/>
    <p:sldLayoutId id="2147486884" r:id="rId13"/>
    <p:sldLayoutId id="2147486885" r:id="rId14"/>
    <p:sldLayoutId id="2147486886" r:id="rId15"/>
    <p:sldLayoutId id="2147486887" r:id="rId16"/>
    <p:sldLayoutId id="2147486888" r:id="rId17"/>
    <p:sldLayoutId id="2147486889" r:id="rId18"/>
    <p:sldLayoutId id="2147486890" r:id="rId19"/>
    <p:sldLayoutId id="2147486891" r:id="rId20"/>
    <p:sldLayoutId id="2147486892" r:id="rId21"/>
    <p:sldLayoutId id="2147486893" r:id="rId22"/>
    <p:sldLayoutId id="2147486894" r:id="rId23"/>
    <p:sldLayoutId id="2147486895" r:id="rId24"/>
    <p:sldLayoutId id="2147486897" r:id="rId25"/>
    <p:sldLayoutId id="2147486898" r:id="rId26"/>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6">
            <a:extLst>
              <a:ext uri="{96DAC541-7B7A-43D3-8B79-37D633B846F1}">
                <asvg:svgBlip xmlns:asvg="http://schemas.microsoft.com/office/drawing/2016/SVG/main" r:embed="rId57"/>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098237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5" r:id="rId5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8"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‹Nº›</a:t>
            </a:fld>
            <a:endParaRPr lang="en-US"/>
          </a:p>
        </p:txBody>
      </p:sp>
    </p:spTree>
    <p:extLst>
      <p:ext uri="{BB962C8B-B14F-4D97-AF65-F5344CB8AC3E}">
        <p14:creationId xmlns:p14="http://schemas.microsoft.com/office/powerpoint/2010/main" val="1856680523"/>
      </p:ext>
    </p:extLst>
  </p:cSld>
  <p:clrMap bg1="lt1" tx1="dk1" bg2="lt2" tx2="dk2" accent1="accent1" accent2="accent2" accent3="accent3" accent4="accent4" accent5="accent5" accent6="accent6" hlink="hlink" folHlink="folHlink"/>
  <p:sldLayoutIdLst>
    <p:sldLayoutId id="2147486924" r:id="rId1"/>
    <p:sldLayoutId id="2147486925" r:id="rId2"/>
    <p:sldLayoutId id="2147486926" r:id="rId3"/>
    <p:sldLayoutId id="2147486927" r:id="rId4"/>
    <p:sldLayoutId id="2147486928" r:id="rId5"/>
    <p:sldLayoutId id="2147486929" r:id="rId6"/>
    <p:sldLayoutId id="2147486930" r:id="rId7"/>
    <p:sldLayoutId id="2147486931" r:id="rId8"/>
    <p:sldLayoutId id="2147486932" r:id="rId9"/>
    <p:sldLayoutId id="2147486933" r:id="rId10"/>
    <p:sldLayoutId id="2147486934" r:id="rId11"/>
    <p:sldLayoutId id="2147486935" r:id="rId12"/>
    <p:sldLayoutId id="2147486936" r:id="rId13"/>
    <p:sldLayoutId id="2147486937" r:id="rId14"/>
    <p:sldLayoutId id="2147486938" r:id="rId15"/>
    <p:sldLayoutId id="2147486939" r:id="rId16"/>
    <p:sldLayoutId id="2147486940" r:id="rId17"/>
    <p:sldLayoutId id="2147486941" r:id="rId18"/>
    <p:sldLayoutId id="2147486942" r:id="rId19"/>
    <p:sldLayoutId id="2147486943" r:id="rId20"/>
    <p:sldLayoutId id="2147486944" r:id="rId21"/>
    <p:sldLayoutId id="2147486945" r:id="rId22"/>
    <p:sldLayoutId id="2147486946" r:id="rId23"/>
    <p:sldLayoutId id="2147486947" r:id="rId24"/>
    <p:sldLayoutId id="2147486949" r:id="rId25"/>
    <p:sldLayoutId id="2147486950" r:id="rId26"/>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62"/>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61083080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807"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4" r:id="rId27"/>
    <p:sldLayoutId id="2147483775" r:id="rId28"/>
    <p:sldLayoutId id="2147483776" r:id="rId29"/>
    <p:sldLayoutId id="2147483777" r:id="rId30"/>
    <p:sldLayoutId id="2147483778" r:id="rId31"/>
    <p:sldLayoutId id="2147483779" r:id="rId32"/>
    <p:sldLayoutId id="2147483780" r:id="rId33"/>
    <p:sldLayoutId id="2147483781" r:id="rId34"/>
    <p:sldLayoutId id="2147483782" r:id="rId35"/>
    <p:sldLayoutId id="2147483783" r:id="rId36"/>
    <p:sldLayoutId id="2147483784" r:id="rId37"/>
    <p:sldLayoutId id="2147483785" r:id="rId38"/>
    <p:sldLayoutId id="2147483786" r:id="rId39"/>
    <p:sldLayoutId id="2147483787" r:id="rId40"/>
    <p:sldLayoutId id="2147483788" r:id="rId41"/>
    <p:sldLayoutId id="2147483789" r:id="rId42"/>
    <p:sldLayoutId id="2147483790" r:id="rId43"/>
    <p:sldLayoutId id="2147483791" r:id="rId44"/>
    <p:sldLayoutId id="2147483792" r:id="rId45"/>
    <p:sldLayoutId id="2147483793" r:id="rId46"/>
    <p:sldLayoutId id="2147483794" r:id="rId47"/>
    <p:sldLayoutId id="2147483795" r:id="rId48"/>
    <p:sldLayoutId id="2147483796" r:id="rId49"/>
    <p:sldLayoutId id="2147483797" r:id="rId50"/>
    <p:sldLayoutId id="2147483798" r:id="rId51"/>
    <p:sldLayoutId id="2147483799" r:id="rId52"/>
    <p:sldLayoutId id="2147483800" r:id="rId53"/>
    <p:sldLayoutId id="2147483801" r:id="rId54"/>
    <p:sldLayoutId id="2147483802" r:id="rId55"/>
    <p:sldLayoutId id="2147483803" r:id="rId56"/>
    <p:sldLayoutId id="2147483804" r:id="rId57"/>
    <p:sldLayoutId id="2147483805" r:id="rId58"/>
    <p:sldLayoutId id="2147483806" r:id="rId59"/>
    <p:sldLayoutId id="2147483755" r:id="rId6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8"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‹Nº›</a:t>
            </a:fld>
            <a:endParaRPr lang="en-US"/>
          </a:p>
        </p:txBody>
      </p:sp>
    </p:spTree>
    <p:extLst>
      <p:ext uri="{BB962C8B-B14F-4D97-AF65-F5344CB8AC3E}">
        <p14:creationId xmlns:p14="http://schemas.microsoft.com/office/powerpoint/2010/main" val="1383874136"/>
      </p:ext>
    </p:extLst>
  </p:cSld>
  <p:clrMap bg1="lt1" tx1="dk1" bg2="lt2" tx2="dk2" accent1="accent1" accent2="accent2" accent3="accent3" accent4="accent4" accent5="accent5" accent6="accent6" hlink="hlink" folHlink="folHlink"/>
  <p:sldLayoutIdLst>
    <p:sldLayoutId id="2147486976" r:id="rId1"/>
    <p:sldLayoutId id="2147486977" r:id="rId2"/>
    <p:sldLayoutId id="2147486978" r:id="rId3"/>
    <p:sldLayoutId id="2147486979" r:id="rId4"/>
    <p:sldLayoutId id="2147486980" r:id="rId5"/>
    <p:sldLayoutId id="2147486981" r:id="rId6"/>
    <p:sldLayoutId id="2147486982" r:id="rId7"/>
    <p:sldLayoutId id="2147486983" r:id="rId8"/>
    <p:sldLayoutId id="2147486984" r:id="rId9"/>
    <p:sldLayoutId id="2147486985" r:id="rId10"/>
    <p:sldLayoutId id="2147486986" r:id="rId11"/>
    <p:sldLayoutId id="2147486987" r:id="rId12"/>
    <p:sldLayoutId id="2147486988" r:id="rId13"/>
    <p:sldLayoutId id="2147486989" r:id="rId14"/>
    <p:sldLayoutId id="2147486990" r:id="rId15"/>
    <p:sldLayoutId id="2147486991" r:id="rId16"/>
    <p:sldLayoutId id="2147486992" r:id="rId17"/>
    <p:sldLayoutId id="2147486993" r:id="rId18"/>
    <p:sldLayoutId id="2147486994" r:id="rId19"/>
    <p:sldLayoutId id="2147486995" r:id="rId20"/>
    <p:sldLayoutId id="2147486996" r:id="rId21"/>
    <p:sldLayoutId id="2147486997" r:id="rId22"/>
    <p:sldLayoutId id="2147486998" r:id="rId23"/>
    <p:sldLayoutId id="2147486999" r:id="rId24"/>
    <p:sldLayoutId id="2147487000" r:id="rId25"/>
    <p:sldLayoutId id="2147487001" r:id="rId26"/>
  </p:sldLayoutIdLst>
  <p:transition>
    <p:fade/>
  </p:transition>
  <p:hf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xml"/><Relationship Id="rId1" Type="http://schemas.openxmlformats.org/officeDocument/2006/relationships/slideLayout" Target="../slideLayouts/slideLayout251.xml"/><Relationship Id="rId5" Type="http://schemas.openxmlformats.org/officeDocument/2006/relationships/image" Target="../media/image71.png"/><Relationship Id="rId4" Type="http://schemas.openxmlformats.org/officeDocument/2006/relationships/image" Target="../media/image70.png"/></Relationships>
</file>

<file path=ppt/slides/_rels/slide10.xml.rels><?xml version="1.0" encoding="UTF-8" standalone="yes"?>
<Relationships xmlns="http://schemas.openxmlformats.org/package/2006/relationships"><Relationship Id="rId8" Type="http://schemas.openxmlformats.org/officeDocument/2006/relationships/hyperlink" Target="https://support.microsoft.com/en-us/copilot-word" TargetMode="External"/><Relationship Id="rId13" Type="http://schemas.openxmlformats.org/officeDocument/2006/relationships/hyperlink" Target="https://support.microsoft.com/en-us/copilot-powerpoint" TargetMode="External"/><Relationship Id="rId3" Type="http://schemas.openxmlformats.org/officeDocument/2006/relationships/image" Target="../media/image72.png"/><Relationship Id="rId7" Type="http://schemas.openxmlformats.org/officeDocument/2006/relationships/image" Target="../media/image88.svg"/><Relationship Id="rId12" Type="http://schemas.openxmlformats.org/officeDocument/2006/relationships/image" Target="../media/image80.svg"/><Relationship Id="rId2" Type="http://schemas.openxmlformats.org/officeDocument/2006/relationships/notesSlide" Target="../notesSlides/notesSlide10.xml"/><Relationship Id="rId1" Type="http://schemas.openxmlformats.org/officeDocument/2006/relationships/slideLayout" Target="../slideLayouts/slideLayout251.xml"/><Relationship Id="rId6" Type="http://schemas.openxmlformats.org/officeDocument/2006/relationships/image" Target="../media/image87.png"/><Relationship Id="rId11" Type="http://schemas.openxmlformats.org/officeDocument/2006/relationships/image" Target="../media/image79.png"/><Relationship Id="rId5" Type="http://schemas.openxmlformats.org/officeDocument/2006/relationships/image" Target="../media/image75.png"/><Relationship Id="rId10" Type="http://schemas.openxmlformats.org/officeDocument/2006/relationships/image" Target="../media/image90.svg"/><Relationship Id="rId4" Type="http://schemas.openxmlformats.org/officeDocument/2006/relationships/hyperlink" Target="https://support.microsoft.com/en-us/topic/overview-of-microsoft-365-chat-preview-5b00a52d-7296-48ee-b938-b95b7209f737" TargetMode="External"/><Relationship Id="rId9" Type="http://schemas.openxmlformats.org/officeDocument/2006/relationships/image" Target="../media/image89.png"/><Relationship Id="rId14" Type="http://schemas.openxmlformats.org/officeDocument/2006/relationships/image" Target="../media/image91.png"/></Relationships>
</file>

<file path=ppt/slides/_rels/slide11.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92.png"/><Relationship Id="rId3" Type="http://schemas.openxmlformats.org/officeDocument/2006/relationships/image" Target="../media/image72.png"/><Relationship Id="rId7" Type="http://schemas.openxmlformats.org/officeDocument/2006/relationships/image" Target="../media/image79.png"/><Relationship Id="rId12"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251.xml"/><Relationship Id="rId6" Type="http://schemas.openxmlformats.org/officeDocument/2006/relationships/hyperlink" Target="https://support.microsoft.com/en-us/copilot-outlook" TargetMode="External"/><Relationship Id="rId11" Type="http://schemas.openxmlformats.org/officeDocument/2006/relationships/hyperlink" Target="https://support.microsoft.com/en-us/topic/overview-of-microsoft-365-chat-preview-5b00a52d-7296-48ee-b938-b95b7209f737" TargetMode="External"/><Relationship Id="rId5" Type="http://schemas.openxmlformats.org/officeDocument/2006/relationships/image" Target="../media/image76.png"/><Relationship Id="rId10" Type="http://schemas.openxmlformats.org/officeDocument/2006/relationships/image" Target="../media/image77.png"/><Relationship Id="rId4" Type="http://schemas.openxmlformats.org/officeDocument/2006/relationships/hyperlink" Target="https://support.microsoft.com/en-us/copilot-teams" TargetMode="External"/><Relationship Id="rId9" Type="http://schemas.openxmlformats.org/officeDocument/2006/relationships/hyperlink" Target="https://support.microsoft.com/en-us/copilot-wor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268.xml"/><Relationship Id="rId5" Type="http://schemas.openxmlformats.org/officeDocument/2006/relationships/image" Target="../media/image10.jpeg"/><Relationship Id="rId4" Type="http://schemas.openxmlformats.org/officeDocument/2006/relationships/image" Target="../media/image93.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55.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6.svg"/><Relationship Id="rId18" Type="http://schemas.openxmlformats.org/officeDocument/2006/relationships/hyperlink" Target="https://learn.microsoft.com/en-us/microsoft-365-copilot/" TargetMode="External"/><Relationship Id="rId26" Type="http://schemas.openxmlformats.org/officeDocument/2006/relationships/hyperlink" Target="https://support.microsoft.com/en-us/copilot-onenote" TargetMode="External"/><Relationship Id="rId3" Type="http://schemas.openxmlformats.org/officeDocument/2006/relationships/image" Target="../media/image9.png"/><Relationship Id="rId21" Type="http://schemas.openxmlformats.org/officeDocument/2006/relationships/hyperlink" Target="https://support.microsoft.com/en-us/copilot-excel" TargetMode="External"/><Relationship Id="rId7" Type="http://schemas.openxmlformats.org/officeDocument/2006/relationships/hyperlink" Target="https://support.microsoft.com/en-us/copilot-word" TargetMode="External"/><Relationship Id="rId12" Type="http://schemas.openxmlformats.org/officeDocument/2006/relationships/image" Target="../media/image85.png"/><Relationship Id="rId17" Type="http://schemas.openxmlformats.org/officeDocument/2006/relationships/image" Target="../media/image78.png"/><Relationship Id="rId25" Type="http://schemas.openxmlformats.org/officeDocument/2006/relationships/image" Target="../media/image80.svg"/><Relationship Id="rId2" Type="http://schemas.openxmlformats.org/officeDocument/2006/relationships/notesSlide" Target="../notesSlides/notesSlide14.xml"/><Relationship Id="rId16" Type="http://schemas.openxmlformats.org/officeDocument/2006/relationships/hyperlink" Target="https://support.microsoft.com/en-us/copilot-powerpoint" TargetMode="External"/><Relationship Id="rId20" Type="http://schemas.openxmlformats.org/officeDocument/2006/relationships/hyperlink" Target="https://support.microsoft.com/en-us/copilot" TargetMode="External"/><Relationship Id="rId29" Type="http://schemas.openxmlformats.org/officeDocument/2006/relationships/image" Target="../media/image83.png"/><Relationship Id="rId1" Type="http://schemas.openxmlformats.org/officeDocument/2006/relationships/slideLayout" Target="../slideLayouts/slideLayout263.xml"/><Relationship Id="rId6" Type="http://schemas.openxmlformats.org/officeDocument/2006/relationships/hyperlink" Target="https://www.microsoft.com/en-us/worklab/work-trend-index/will-ai-fix-work" TargetMode="External"/><Relationship Id="rId11" Type="http://schemas.openxmlformats.org/officeDocument/2006/relationships/hyperlink" Target="https://support.microsoft.com/en-us/copilot-loop" TargetMode="External"/><Relationship Id="rId24" Type="http://schemas.openxmlformats.org/officeDocument/2006/relationships/image" Target="../media/image79.png"/><Relationship Id="rId5" Type="http://schemas.openxmlformats.org/officeDocument/2006/relationships/image" Target="../media/image72.png"/><Relationship Id="rId15" Type="http://schemas.openxmlformats.org/officeDocument/2006/relationships/image" Target="../media/image76.png"/><Relationship Id="rId23" Type="http://schemas.openxmlformats.org/officeDocument/2006/relationships/hyperlink" Target="https://support.microsoft.com/en-us/copilot-outlook" TargetMode="External"/><Relationship Id="rId28" Type="http://schemas.openxmlformats.org/officeDocument/2006/relationships/hyperlink" Target="https://www.microsoft.com/en-us/bing/chat/enterprise/?form=MA13FV" TargetMode="External"/><Relationship Id="rId10" Type="http://schemas.openxmlformats.org/officeDocument/2006/relationships/image" Target="../media/image75.png"/><Relationship Id="rId19" Type="http://schemas.openxmlformats.org/officeDocument/2006/relationships/hyperlink" Target="https://adoption.microsoft.com/en-us/copilot/" TargetMode="External"/><Relationship Id="rId31" Type="http://schemas.openxmlformats.org/officeDocument/2006/relationships/image" Target="../media/image84.png"/><Relationship Id="rId4" Type="http://schemas.microsoft.com/office/2007/relationships/hdphoto" Target="../media/hdphoto7.wdp"/><Relationship Id="rId9" Type="http://schemas.openxmlformats.org/officeDocument/2006/relationships/hyperlink" Target="https://support.microsoft.com/en-us/topic/overview-of-microsoft-365-chat-preview-5b00a52d-7296-48ee-b938-b95b7209f737" TargetMode="External"/><Relationship Id="rId14" Type="http://schemas.openxmlformats.org/officeDocument/2006/relationships/hyperlink" Target="https://support.microsoft.com/en-us/copilot-teams" TargetMode="External"/><Relationship Id="rId22" Type="http://schemas.openxmlformats.org/officeDocument/2006/relationships/image" Target="../media/image81.png"/><Relationship Id="rId27" Type="http://schemas.openxmlformats.org/officeDocument/2006/relationships/image" Target="../media/image82.png"/><Relationship Id="rId30" Type="http://schemas.openxmlformats.org/officeDocument/2006/relationships/hyperlink" Target="https://support.microsoft.com/en-us/copilot-whiteboard"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support.microsoft.com/en-us/copilot-loop" TargetMode="External"/><Relationship Id="rId13" Type="http://schemas.openxmlformats.org/officeDocument/2006/relationships/hyperlink" Target="https://support.microsoft.com/en-us/copilot-powerpoint" TargetMode="External"/><Relationship Id="rId3" Type="http://schemas.openxmlformats.org/officeDocument/2006/relationships/image" Target="../media/image72.png"/><Relationship Id="rId7" Type="http://schemas.openxmlformats.org/officeDocument/2006/relationships/image" Target="../media/image75.png"/><Relationship Id="rId12" Type="http://schemas.openxmlformats.org/officeDocument/2006/relationships/image" Target="../media/image88.svg"/><Relationship Id="rId2" Type="http://schemas.openxmlformats.org/officeDocument/2006/relationships/notesSlide" Target="../notesSlides/notesSlide15.xml"/><Relationship Id="rId1" Type="http://schemas.openxmlformats.org/officeDocument/2006/relationships/slideLayout" Target="../slideLayouts/slideLayout251.xml"/><Relationship Id="rId6" Type="http://schemas.openxmlformats.org/officeDocument/2006/relationships/hyperlink" Target="https://support.microsoft.com/en-us/topic/overview-of-microsoft-365-chat-preview-5b00a52d-7296-48ee-b938-b95b7209f737" TargetMode="External"/><Relationship Id="rId11" Type="http://schemas.openxmlformats.org/officeDocument/2006/relationships/image" Target="../media/image87.png"/><Relationship Id="rId5" Type="http://schemas.openxmlformats.org/officeDocument/2006/relationships/image" Target="../media/image90.svg"/><Relationship Id="rId10" Type="http://schemas.openxmlformats.org/officeDocument/2006/relationships/image" Target="../media/image86.svg"/><Relationship Id="rId4" Type="http://schemas.openxmlformats.org/officeDocument/2006/relationships/image" Target="../media/image89.png"/><Relationship Id="rId9" Type="http://schemas.openxmlformats.org/officeDocument/2006/relationships/image" Target="../media/image85.png"/><Relationship Id="rId14" Type="http://schemas.openxmlformats.org/officeDocument/2006/relationships/image" Target="../media/image91.png"/></Relationships>
</file>

<file path=ppt/slides/_rels/slide16.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9.png"/><Relationship Id="rId3" Type="http://schemas.openxmlformats.org/officeDocument/2006/relationships/image" Target="../media/image72.png"/><Relationship Id="rId7" Type="http://schemas.openxmlformats.org/officeDocument/2006/relationships/image" Target="../media/image77.png"/><Relationship Id="rId12" Type="http://schemas.openxmlformats.org/officeDocument/2006/relationships/hyperlink" Target="https://support.microsoft.com/en-us/copilot-outlook" TargetMode="External"/><Relationship Id="rId2" Type="http://schemas.openxmlformats.org/officeDocument/2006/relationships/notesSlide" Target="../notesSlides/notesSlide16.xml"/><Relationship Id="rId1" Type="http://schemas.openxmlformats.org/officeDocument/2006/relationships/slideLayout" Target="../slideLayouts/slideLayout251.xml"/><Relationship Id="rId6" Type="http://schemas.openxmlformats.org/officeDocument/2006/relationships/hyperlink" Target="https://support.microsoft.com/en-us/copilot-word" TargetMode="External"/><Relationship Id="rId11" Type="http://schemas.openxmlformats.org/officeDocument/2006/relationships/image" Target="../media/image78.png"/><Relationship Id="rId5" Type="http://schemas.openxmlformats.org/officeDocument/2006/relationships/image" Target="../media/image76.png"/><Relationship Id="rId15" Type="http://schemas.openxmlformats.org/officeDocument/2006/relationships/image" Target="../media/image94.png"/><Relationship Id="rId10" Type="http://schemas.openxmlformats.org/officeDocument/2006/relationships/hyperlink" Target="https://support.microsoft.com/en-us/copilot-powerpoint" TargetMode="External"/><Relationship Id="rId4" Type="http://schemas.openxmlformats.org/officeDocument/2006/relationships/hyperlink" Target="https://support.microsoft.com/en-us/copilot-teams" TargetMode="External"/><Relationship Id="rId9" Type="http://schemas.openxmlformats.org/officeDocument/2006/relationships/image" Target="../media/image81.png"/><Relationship Id="rId14" Type="http://schemas.openxmlformats.org/officeDocument/2006/relationships/image" Target="../media/image80.svg"/></Relationships>
</file>

<file path=ppt/slides/_rels/slide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268.xml"/><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55.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hyperlink" Target="https://support.microsoft.com/en-us/copilot-teams" TargetMode="External"/><Relationship Id="rId18" Type="http://schemas.openxmlformats.org/officeDocument/2006/relationships/hyperlink" Target="https://support.microsoft.com/en-us/copilot-powerpoint" TargetMode="External"/><Relationship Id="rId26" Type="http://schemas.openxmlformats.org/officeDocument/2006/relationships/image" Target="../media/image82.png"/><Relationship Id="rId3" Type="http://schemas.openxmlformats.org/officeDocument/2006/relationships/image" Target="../media/image72.png"/><Relationship Id="rId21" Type="http://schemas.openxmlformats.org/officeDocument/2006/relationships/hyperlink" Target="https://adoption.microsoft.com/en-us/copilot/" TargetMode="External"/><Relationship Id="rId7" Type="http://schemas.openxmlformats.org/officeDocument/2006/relationships/hyperlink" Target="https://support.microsoft.com/en-us/copilot-excel" TargetMode="External"/><Relationship Id="rId12" Type="http://schemas.openxmlformats.org/officeDocument/2006/relationships/image" Target="../media/image84.png"/><Relationship Id="rId17" Type="http://schemas.openxmlformats.org/officeDocument/2006/relationships/image" Target="../media/image80.svg"/><Relationship Id="rId25" Type="http://schemas.openxmlformats.org/officeDocument/2006/relationships/hyperlink" Target="https://support.microsoft.com/en-us/copilot-onenote" TargetMode="External"/><Relationship Id="rId2" Type="http://schemas.openxmlformats.org/officeDocument/2006/relationships/notesSlide" Target="../notesSlides/notesSlide19.xml"/><Relationship Id="rId16" Type="http://schemas.openxmlformats.org/officeDocument/2006/relationships/image" Target="../media/image79.png"/><Relationship Id="rId20" Type="http://schemas.openxmlformats.org/officeDocument/2006/relationships/hyperlink" Target="https://learn.microsoft.com/en-us/microsoft-365-copilot/" TargetMode="External"/><Relationship Id="rId29"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www.microsoft.com/en-us/worklab/work-trend-index/will-ai-fix-work" TargetMode="External"/><Relationship Id="rId11" Type="http://schemas.openxmlformats.org/officeDocument/2006/relationships/hyperlink" Target="https://support.microsoft.com/en-us/copilot-whiteboard" TargetMode="External"/><Relationship Id="rId24" Type="http://schemas.openxmlformats.org/officeDocument/2006/relationships/image" Target="../media/image77.png"/><Relationship Id="rId5" Type="http://schemas.microsoft.com/office/2007/relationships/hdphoto" Target="../media/hdphoto7.wdp"/><Relationship Id="rId15" Type="http://schemas.openxmlformats.org/officeDocument/2006/relationships/hyperlink" Target="https://support.microsoft.com/en-us/copilot-outlook" TargetMode="External"/><Relationship Id="rId23" Type="http://schemas.openxmlformats.org/officeDocument/2006/relationships/hyperlink" Target="https://support.microsoft.com/en-us/copilot-word" TargetMode="External"/><Relationship Id="rId28" Type="http://schemas.openxmlformats.org/officeDocument/2006/relationships/image" Target="../media/image83.png"/><Relationship Id="rId10" Type="http://schemas.openxmlformats.org/officeDocument/2006/relationships/image" Target="../media/image75.png"/><Relationship Id="rId19" Type="http://schemas.openxmlformats.org/officeDocument/2006/relationships/image" Target="../media/image78.png"/><Relationship Id="rId31" Type="http://schemas.openxmlformats.org/officeDocument/2006/relationships/image" Target="../media/image86.svg"/><Relationship Id="rId4" Type="http://schemas.openxmlformats.org/officeDocument/2006/relationships/image" Target="../media/image9.png"/><Relationship Id="rId9" Type="http://schemas.openxmlformats.org/officeDocument/2006/relationships/hyperlink" Target="https://support.microsoft.com/en-us/topic/overview-of-microsoft-365-chat-preview-5b00a52d-7296-48ee-b938-b95b7209f737" TargetMode="External"/><Relationship Id="rId14" Type="http://schemas.openxmlformats.org/officeDocument/2006/relationships/image" Target="../media/image76.png"/><Relationship Id="rId22" Type="http://schemas.openxmlformats.org/officeDocument/2006/relationships/hyperlink" Target="https://support.microsoft.com/en-us/copilot" TargetMode="External"/><Relationship Id="rId27" Type="http://schemas.openxmlformats.org/officeDocument/2006/relationships/hyperlink" Target="https://www.microsoft.com/en-us/bing/chat/enterprise/?form=MA13FV" TargetMode="External"/><Relationship Id="rId30" Type="http://schemas.openxmlformats.org/officeDocument/2006/relationships/image" Target="../media/image8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1.xml"/></Relationships>
</file>

<file path=ppt/slides/_rels/slide20.xml.rels><?xml version="1.0" encoding="UTF-8" standalone="yes"?>
<Relationships xmlns="http://schemas.openxmlformats.org/package/2006/relationships"><Relationship Id="rId8" Type="http://schemas.openxmlformats.org/officeDocument/2006/relationships/hyperlink" Target="https://support.microsoft.com/en-us/copilot-whiteboard" TargetMode="External"/><Relationship Id="rId13" Type="http://schemas.openxmlformats.org/officeDocument/2006/relationships/image" Target="../media/image80.svg"/><Relationship Id="rId3" Type="http://schemas.openxmlformats.org/officeDocument/2006/relationships/image" Target="../media/image72.png"/><Relationship Id="rId7" Type="http://schemas.openxmlformats.org/officeDocument/2006/relationships/image" Target="../media/image75.png"/><Relationship Id="rId12"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251.xml"/><Relationship Id="rId6" Type="http://schemas.openxmlformats.org/officeDocument/2006/relationships/hyperlink" Target="https://support.microsoft.com/en-us/topic/overview-of-microsoft-365-chat-preview-5b00a52d-7296-48ee-b938-b95b7209f737" TargetMode="External"/><Relationship Id="rId11" Type="http://schemas.openxmlformats.org/officeDocument/2006/relationships/image" Target="../media/image88.svg"/><Relationship Id="rId5" Type="http://schemas.openxmlformats.org/officeDocument/2006/relationships/image" Target="../media/image81.png"/><Relationship Id="rId15" Type="http://schemas.openxmlformats.org/officeDocument/2006/relationships/image" Target="../media/image91.png"/><Relationship Id="rId10" Type="http://schemas.openxmlformats.org/officeDocument/2006/relationships/image" Target="../media/image87.png"/><Relationship Id="rId4" Type="http://schemas.openxmlformats.org/officeDocument/2006/relationships/hyperlink" Target="https://support.microsoft.com/en-us/copilot-excel" TargetMode="External"/><Relationship Id="rId9" Type="http://schemas.openxmlformats.org/officeDocument/2006/relationships/image" Target="../media/image84.png"/><Relationship Id="rId14" Type="http://schemas.openxmlformats.org/officeDocument/2006/relationships/hyperlink" Target="https://support.microsoft.com/en-us/copilot-powerpoint"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81.png"/><Relationship Id="rId12" Type="http://schemas.openxmlformats.org/officeDocument/2006/relationships/hyperlink" Target="https://support.microsoft.com/en-us/copilot-word" TargetMode="External"/><Relationship Id="rId2" Type="http://schemas.openxmlformats.org/officeDocument/2006/relationships/notesSlide" Target="../notesSlides/notesSlide21.xml"/><Relationship Id="rId1" Type="http://schemas.openxmlformats.org/officeDocument/2006/relationships/slideLayout" Target="../slideLayouts/slideLayout251.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5" Type="http://schemas.openxmlformats.org/officeDocument/2006/relationships/image" Target="../media/image76.png"/><Relationship Id="rId10" Type="http://schemas.openxmlformats.org/officeDocument/2006/relationships/hyperlink" Target="https://support.microsoft.com/en-us/topic/overview-of-microsoft-365-chat-preview-5b00a52d-7296-48ee-b938-b95b7209f737" TargetMode="External"/><Relationship Id="rId4" Type="http://schemas.openxmlformats.org/officeDocument/2006/relationships/hyperlink" Target="https://support.microsoft.com/en-us/copilot-teams" TargetMode="External"/><Relationship Id="rId9" Type="http://schemas.openxmlformats.org/officeDocument/2006/relationships/image" Target="../media/image78.png"/><Relationship Id="rId14" Type="http://schemas.openxmlformats.org/officeDocument/2006/relationships/image" Target="../media/image96.pn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68.xml"/><Relationship Id="rId4" Type="http://schemas.openxmlformats.org/officeDocument/2006/relationships/image" Target="../media/image97.jpe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55.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3.png"/><Relationship Id="rId18" Type="http://schemas.openxmlformats.org/officeDocument/2006/relationships/hyperlink" Target="https://support.microsoft.com/en-us/copilot-teams" TargetMode="External"/><Relationship Id="rId26" Type="http://schemas.openxmlformats.org/officeDocument/2006/relationships/hyperlink" Target="https://support.microsoft.com/en-us/copilot-excel" TargetMode="External"/><Relationship Id="rId3" Type="http://schemas.openxmlformats.org/officeDocument/2006/relationships/image" Target="../media/image9.png"/><Relationship Id="rId21" Type="http://schemas.openxmlformats.org/officeDocument/2006/relationships/image" Target="../media/image77.png"/><Relationship Id="rId7" Type="http://schemas.openxmlformats.org/officeDocument/2006/relationships/image" Target="../media/image80.svg"/><Relationship Id="rId12" Type="http://schemas.openxmlformats.org/officeDocument/2006/relationships/hyperlink" Target="https://www.microsoft.com/en-us/bing/chat/enterprise/?form=MA13FV" TargetMode="External"/><Relationship Id="rId17" Type="http://schemas.openxmlformats.org/officeDocument/2006/relationships/image" Target="../media/image78.png"/><Relationship Id="rId25" Type="http://schemas.openxmlformats.org/officeDocument/2006/relationships/hyperlink" Target="https://www.microsoft.com/en-us/worklab/work-trend-index/will-ai-fix-work" TargetMode="External"/><Relationship Id="rId2" Type="http://schemas.openxmlformats.org/officeDocument/2006/relationships/notesSlide" Target="../notesSlides/notesSlide24.xml"/><Relationship Id="rId16" Type="http://schemas.openxmlformats.org/officeDocument/2006/relationships/hyperlink" Target="https://support.microsoft.com/en-us/copilot-powerpoint" TargetMode="External"/><Relationship Id="rId20" Type="http://schemas.openxmlformats.org/officeDocument/2006/relationships/hyperlink" Target="https://support.microsoft.com/en-us/copilot-word" TargetMode="External"/><Relationship Id="rId29" Type="http://schemas.openxmlformats.org/officeDocument/2006/relationships/image" Target="../media/image82.png"/><Relationship Id="rId1" Type="http://schemas.openxmlformats.org/officeDocument/2006/relationships/slideLayout" Target="../slideLayouts/slideLayout251.xml"/><Relationship Id="rId6" Type="http://schemas.openxmlformats.org/officeDocument/2006/relationships/image" Target="../media/image79.png"/><Relationship Id="rId11" Type="http://schemas.openxmlformats.org/officeDocument/2006/relationships/image" Target="../media/image86.svg"/><Relationship Id="rId24" Type="http://schemas.openxmlformats.org/officeDocument/2006/relationships/hyperlink" Target="https://support.microsoft.com/en-us/copilot" TargetMode="External"/><Relationship Id="rId5" Type="http://schemas.openxmlformats.org/officeDocument/2006/relationships/hyperlink" Target="https://support.microsoft.com/en-us/copilot-outlook" TargetMode="External"/><Relationship Id="rId15" Type="http://schemas.openxmlformats.org/officeDocument/2006/relationships/image" Target="../media/image75.png"/><Relationship Id="rId23" Type="http://schemas.openxmlformats.org/officeDocument/2006/relationships/hyperlink" Target="https://adoption.microsoft.com/en-us/copilot/" TargetMode="External"/><Relationship Id="rId28" Type="http://schemas.openxmlformats.org/officeDocument/2006/relationships/hyperlink" Target="https://support.microsoft.com/en-us/copilot-onenote" TargetMode="External"/><Relationship Id="rId10" Type="http://schemas.openxmlformats.org/officeDocument/2006/relationships/image" Target="../media/image85.png"/><Relationship Id="rId19" Type="http://schemas.openxmlformats.org/officeDocument/2006/relationships/image" Target="../media/image76.png"/><Relationship Id="rId31" Type="http://schemas.openxmlformats.org/officeDocument/2006/relationships/image" Target="../media/image84.png"/><Relationship Id="rId4" Type="http://schemas.microsoft.com/office/2007/relationships/hdphoto" Target="../media/hdphoto7.wdp"/><Relationship Id="rId9" Type="http://schemas.openxmlformats.org/officeDocument/2006/relationships/hyperlink" Target="https://support.microsoft.com/en-us/copilot-loop" TargetMode="External"/><Relationship Id="rId14" Type="http://schemas.openxmlformats.org/officeDocument/2006/relationships/hyperlink" Target="https://support.microsoft.com/en-us/topic/overview-of-microsoft-365-chat-preview-5b00a52d-7296-48ee-b938-b95b7209f737" TargetMode="External"/><Relationship Id="rId22" Type="http://schemas.openxmlformats.org/officeDocument/2006/relationships/hyperlink" Target="https://learn.microsoft.com/en-us/microsoft-365-copilot/" TargetMode="External"/><Relationship Id="rId27" Type="http://schemas.openxmlformats.org/officeDocument/2006/relationships/image" Target="../media/image81.png"/><Relationship Id="rId30" Type="http://schemas.openxmlformats.org/officeDocument/2006/relationships/hyperlink" Target="https://support.microsoft.com/en-us/copilot-whiteboard"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7.png"/><Relationship Id="rId3" Type="http://schemas.openxmlformats.org/officeDocument/2006/relationships/image" Target="../media/image72.png"/><Relationship Id="rId7" Type="http://schemas.openxmlformats.org/officeDocument/2006/relationships/hyperlink" Target="https://www.microsoft.com/en-us/bing/chat/enterprise/?form=MA13FV" TargetMode="External"/><Relationship Id="rId12" Type="http://schemas.openxmlformats.org/officeDocument/2006/relationships/image" Target="../media/image91.png"/><Relationship Id="rId2" Type="http://schemas.openxmlformats.org/officeDocument/2006/relationships/notesSlide" Target="../notesSlides/notesSlide25.xml"/><Relationship Id="rId16" Type="http://schemas.openxmlformats.org/officeDocument/2006/relationships/image" Target="../media/image90.svg"/><Relationship Id="rId1" Type="http://schemas.openxmlformats.org/officeDocument/2006/relationships/slideLayout" Target="../slideLayouts/slideLayout251.xml"/><Relationship Id="rId6" Type="http://schemas.openxmlformats.org/officeDocument/2006/relationships/image" Target="../media/image86.svg"/><Relationship Id="rId11" Type="http://schemas.openxmlformats.org/officeDocument/2006/relationships/hyperlink" Target="https://support.microsoft.com/en-us/copilot-powerpoint" TargetMode="External"/><Relationship Id="rId5" Type="http://schemas.openxmlformats.org/officeDocument/2006/relationships/image" Target="../media/image85.png"/><Relationship Id="rId15" Type="http://schemas.openxmlformats.org/officeDocument/2006/relationships/image" Target="../media/image89.png"/><Relationship Id="rId10" Type="http://schemas.openxmlformats.org/officeDocument/2006/relationships/image" Target="../media/image75.png"/><Relationship Id="rId4" Type="http://schemas.openxmlformats.org/officeDocument/2006/relationships/hyperlink" Target="https://support.microsoft.com/en-us/copilot-loop" TargetMode="External"/><Relationship Id="rId9" Type="http://schemas.openxmlformats.org/officeDocument/2006/relationships/hyperlink" Target="https://support.microsoft.com/en-us/topic/overview-of-microsoft-365-chat-preview-5b00a52d-7296-48ee-b938-b95b7209f737" TargetMode="External"/><Relationship Id="rId14" Type="http://schemas.openxmlformats.org/officeDocument/2006/relationships/image" Target="../media/image88.svg"/></Relationships>
</file>

<file path=ppt/slides/_rels/slide26.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hyperlink" Target="https://support.microsoft.com/en-us/copilot-teams" TargetMode="External"/><Relationship Id="rId3" Type="http://schemas.openxmlformats.org/officeDocument/2006/relationships/image" Target="../media/image72.png"/><Relationship Id="rId7" Type="http://schemas.openxmlformats.org/officeDocument/2006/relationships/image" Target="../media/image79.png"/><Relationship Id="rId12"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251.xml"/><Relationship Id="rId6" Type="http://schemas.openxmlformats.org/officeDocument/2006/relationships/hyperlink" Target="https://support.microsoft.com/en-us/copilot-outlook" TargetMode="External"/><Relationship Id="rId11" Type="http://schemas.openxmlformats.org/officeDocument/2006/relationships/hyperlink" Target="https://support.microsoft.com/en-us/copilot-powerpoint" TargetMode="External"/><Relationship Id="rId5" Type="http://schemas.openxmlformats.org/officeDocument/2006/relationships/image" Target="../media/image75.png"/><Relationship Id="rId15" Type="http://schemas.openxmlformats.org/officeDocument/2006/relationships/image" Target="../media/image98.png"/><Relationship Id="rId10" Type="http://schemas.openxmlformats.org/officeDocument/2006/relationships/image" Target="../media/image81.png"/><Relationship Id="rId4" Type="http://schemas.openxmlformats.org/officeDocument/2006/relationships/hyperlink" Target="https://support.microsoft.com/en-us/topic/overview-of-microsoft-365-chat-preview-5b00a52d-7296-48ee-b938-b95b7209f737" TargetMode="External"/><Relationship Id="rId9" Type="http://schemas.openxmlformats.org/officeDocument/2006/relationships/hyperlink" Target="https://support.microsoft.com/en-us/copilot-excel" TargetMode="External"/><Relationship Id="rId1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268.xml"/><Relationship Id="rId4" Type="http://schemas.openxmlformats.org/officeDocument/2006/relationships/image" Target="../media/image99.jpe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55.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29.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8.png"/><Relationship Id="rId18" Type="http://schemas.openxmlformats.org/officeDocument/2006/relationships/image" Target="../media/image75.png"/><Relationship Id="rId26" Type="http://schemas.openxmlformats.org/officeDocument/2006/relationships/image" Target="../media/image82.png"/><Relationship Id="rId3" Type="http://schemas.openxmlformats.org/officeDocument/2006/relationships/image" Target="../media/image9.png"/><Relationship Id="rId21" Type="http://schemas.openxmlformats.org/officeDocument/2006/relationships/hyperlink" Target="https://support.microsoft.com/en-us/copilot" TargetMode="External"/><Relationship Id="rId7" Type="http://schemas.openxmlformats.org/officeDocument/2006/relationships/image" Target="../media/image83.png"/><Relationship Id="rId12" Type="http://schemas.openxmlformats.org/officeDocument/2006/relationships/hyperlink" Target="https://support.microsoft.com/en-us/copilot-powerpoint" TargetMode="External"/><Relationship Id="rId17" Type="http://schemas.openxmlformats.org/officeDocument/2006/relationships/hyperlink" Target="https://support.microsoft.com/en-us/topic/overview-of-microsoft-365-chat-preview-5b00a52d-7296-48ee-b938-b95b7209f737" TargetMode="External"/><Relationship Id="rId25" Type="http://schemas.openxmlformats.org/officeDocument/2006/relationships/hyperlink" Target="https://support.microsoft.com/en-us/copilot-onenote" TargetMode="External"/><Relationship Id="rId2" Type="http://schemas.openxmlformats.org/officeDocument/2006/relationships/notesSlide" Target="../notesSlides/notesSlide29.xml"/><Relationship Id="rId16" Type="http://schemas.openxmlformats.org/officeDocument/2006/relationships/image" Target="../media/image80.svg"/><Relationship Id="rId20" Type="http://schemas.openxmlformats.org/officeDocument/2006/relationships/hyperlink" Target="https://adoption.microsoft.com/en-us/copilot/" TargetMode="External"/><Relationship Id="rId29"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www.microsoft.com/en-us/bing/chat/enterprise/?form=MA13FV" TargetMode="External"/><Relationship Id="rId11" Type="http://schemas.openxmlformats.org/officeDocument/2006/relationships/image" Target="../media/image77.png"/><Relationship Id="rId24"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79.png"/><Relationship Id="rId23" Type="http://schemas.openxmlformats.org/officeDocument/2006/relationships/hyperlink" Target="https://support.microsoft.com/en-us/copilot-teams" TargetMode="External"/><Relationship Id="rId28" Type="http://schemas.openxmlformats.org/officeDocument/2006/relationships/image" Target="../media/image84.png"/><Relationship Id="rId10" Type="http://schemas.openxmlformats.org/officeDocument/2006/relationships/hyperlink" Target="https://support.microsoft.com/en-us/copilot-word" TargetMode="External"/><Relationship Id="rId19" Type="http://schemas.openxmlformats.org/officeDocument/2006/relationships/hyperlink" Target="https://learn.microsoft.com/en-us/microsoft-365-copilot/" TargetMode="External"/><Relationship Id="rId31" Type="http://schemas.openxmlformats.org/officeDocument/2006/relationships/image" Target="../media/image86.svg"/><Relationship Id="rId4" Type="http://schemas.microsoft.com/office/2007/relationships/hdphoto" Target="../media/hdphoto7.wdp"/><Relationship Id="rId9" Type="http://schemas.openxmlformats.org/officeDocument/2006/relationships/image" Target="../media/image81.png"/><Relationship Id="rId14" Type="http://schemas.openxmlformats.org/officeDocument/2006/relationships/hyperlink" Target="https://support.microsoft.com/en-us/copilot-outlook" TargetMode="External"/><Relationship Id="rId22" Type="http://schemas.openxmlformats.org/officeDocument/2006/relationships/hyperlink" Target="https://www.microsoft.com/en-us/worklab/work-trend-index/will-ai-fix-work" TargetMode="External"/><Relationship Id="rId27" Type="http://schemas.openxmlformats.org/officeDocument/2006/relationships/hyperlink" Target="https://support.microsoft.com/en-us/copilot-whiteboard" TargetMode="External"/><Relationship Id="rId30"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248.xml"/></Relationships>
</file>

<file path=ppt/slides/_rels/slide30.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80.svg"/><Relationship Id="rId3" Type="http://schemas.openxmlformats.org/officeDocument/2006/relationships/image" Target="../media/image72.png"/><Relationship Id="rId7" Type="http://schemas.openxmlformats.org/officeDocument/2006/relationships/image" Target="../media/image81.png"/><Relationship Id="rId12"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251.xml"/><Relationship Id="rId6" Type="http://schemas.openxmlformats.org/officeDocument/2006/relationships/hyperlink" Target="https://support.microsoft.com/en-us/copilot-excel" TargetMode="External"/><Relationship Id="rId11" Type="http://schemas.openxmlformats.org/officeDocument/2006/relationships/image" Target="../media/image91.png"/><Relationship Id="rId5" Type="http://schemas.openxmlformats.org/officeDocument/2006/relationships/image" Target="../media/image83.png"/><Relationship Id="rId15" Type="http://schemas.openxmlformats.org/officeDocument/2006/relationships/image" Target="../media/image75.png"/><Relationship Id="rId10" Type="http://schemas.openxmlformats.org/officeDocument/2006/relationships/hyperlink" Target="https://support.microsoft.com/en-us/copilot-powerpoint" TargetMode="External"/><Relationship Id="rId4" Type="http://schemas.openxmlformats.org/officeDocument/2006/relationships/hyperlink" Target="https://www.microsoft.com/en-us/bing/chat/enterprise/?form=MA13FV" TargetMode="External"/><Relationship Id="rId9" Type="http://schemas.openxmlformats.org/officeDocument/2006/relationships/image" Target="../media/image90.svg"/><Relationship Id="rId14" Type="http://schemas.openxmlformats.org/officeDocument/2006/relationships/hyperlink" Target="https://support.microsoft.com/en-us/topic/overview-of-microsoft-365-chat-preview-5b00a52d-7296-48ee-b938-b95b7209f737"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8.png"/><Relationship Id="rId3" Type="http://schemas.openxmlformats.org/officeDocument/2006/relationships/image" Target="../media/image72.png"/><Relationship Id="rId7" Type="http://schemas.openxmlformats.org/officeDocument/2006/relationships/image" Target="../media/image84.png"/><Relationship Id="rId12" Type="http://schemas.openxmlformats.org/officeDocument/2006/relationships/hyperlink" Target="https://support.microsoft.com/en-us/copilot-powerpoint" TargetMode="External"/><Relationship Id="rId2" Type="http://schemas.openxmlformats.org/officeDocument/2006/relationships/notesSlide" Target="../notesSlides/notesSlide31.xml"/><Relationship Id="rId16" Type="http://schemas.openxmlformats.org/officeDocument/2006/relationships/image" Target="../media/image100.png"/><Relationship Id="rId1" Type="http://schemas.openxmlformats.org/officeDocument/2006/relationships/slideLayout" Target="../slideLayouts/slideLayout251.xml"/><Relationship Id="rId6" Type="http://schemas.openxmlformats.org/officeDocument/2006/relationships/hyperlink" Target="https://support.microsoft.com/en-us/copilot-whiteboard" TargetMode="External"/><Relationship Id="rId11" Type="http://schemas.openxmlformats.org/officeDocument/2006/relationships/image" Target="../media/image76.png"/><Relationship Id="rId5" Type="http://schemas.openxmlformats.org/officeDocument/2006/relationships/image" Target="../media/image90.svg"/><Relationship Id="rId15" Type="http://schemas.openxmlformats.org/officeDocument/2006/relationships/image" Target="../media/image80.svg"/><Relationship Id="rId10" Type="http://schemas.openxmlformats.org/officeDocument/2006/relationships/hyperlink" Target="https://support.microsoft.com/en-us/copilot-teams" TargetMode="External"/><Relationship Id="rId4" Type="http://schemas.openxmlformats.org/officeDocument/2006/relationships/image" Target="../media/image89.png"/><Relationship Id="rId9" Type="http://schemas.openxmlformats.org/officeDocument/2006/relationships/image" Target="../media/image81.png"/><Relationship Id="rId1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268.xml"/><Relationship Id="rId4" Type="http://schemas.openxmlformats.org/officeDocument/2006/relationships/image" Target="../media/image101.jpe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55.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34.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hyperlink" Target="https://support.microsoft.com/en-us/copilot-word" TargetMode="External"/><Relationship Id="rId18" Type="http://schemas.openxmlformats.org/officeDocument/2006/relationships/hyperlink" Target="https://adoption.microsoft.com/en-us/copilot/" TargetMode="External"/><Relationship Id="rId26" Type="http://schemas.openxmlformats.org/officeDocument/2006/relationships/image" Target="../media/image83.png"/><Relationship Id="rId3" Type="http://schemas.openxmlformats.org/officeDocument/2006/relationships/image" Target="../media/image72.png"/><Relationship Id="rId21" Type="http://schemas.openxmlformats.org/officeDocument/2006/relationships/image" Target="../media/image79.png"/><Relationship Id="rId7" Type="http://schemas.openxmlformats.org/officeDocument/2006/relationships/hyperlink" Target="https://support.microsoft.com/en-us/topic/overview-of-microsoft-365-chat-preview-5b00a52d-7296-48ee-b938-b95b7209f737" TargetMode="External"/><Relationship Id="rId12" Type="http://schemas.openxmlformats.org/officeDocument/2006/relationships/image" Target="../media/image76.png"/><Relationship Id="rId17" Type="http://schemas.openxmlformats.org/officeDocument/2006/relationships/hyperlink" Target="https://learn.microsoft.com/en-us/microsoft-365-copilot/" TargetMode="External"/><Relationship Id="rId25" Type="http://schemas.openxmlformats.org/officeDocument/2006/relationships/hyperlink" Target="https://www.microsoft.com/en-us/bing/chat/enterprise/?form=MA13FV" TargetMode="External"/><Relationship Id="rId2" Type="http://schemas.openxmlformats.org/officeDocument/2006/relationships/notesSlide" Target="../notesSlides/notesSlide34.xml"/><Relationship Id="rId16" Type="http://schemas.openxmlformats.org/officeDocument/2006/relationships/image" Target="../media/image78.png"/><Relationship Id="rId20" Type="http://schemas.openxmlformats.org/officeDocument/2006/relationships/hyperlink" Target="https://support.microsoft.com/en-us/copilot-outlook" TargetMode="External"/><Relationship Id="rId29" Type="http://schemas.openxmlformats.org/officeDocument/2006/relationships/hyperlink" Target="https://support.microsoft.com/en-us/copilot-loop" TargetMode="External"/><Relationship Id="rId1" Type="http://schemas.openxmlformats.org/officeDocument/2006/relationships/slideLayout" Target="../slideLayouts/slideLayout251.xml"/><Relationship Id="rId6" Type="http://schemas.openxmlformats.org/officeDocument/2006/relationships/hyperlink" Target="https://www.microsoft.com/en-us/worklab/work-trend-index/will-ai-fix-work" TargetMode="External"/><Relationship Id="rId11" Type="http://schemas.openxmlformats.org/officeDocument/2006/relationships/hyperlink" Target="https://support.microsoft.com/en-us/copilot-teams" TargetMode="External"/><Relationship Id="rId24" Type="http://schemas.openxmlformats.org/officeDocument/2006/relationships/image" Target="../media/image82.png"/><Relationship Id="rId5" Type="http://schemas.microsoft.com/office/2007/relationships/hdphoto" Target="../media/hdphoto7.wdp"/><Relationship Id="rId15" Type="http://schemas.openxmlformats.org/officeDocument/2006/relationships/hyperlink" Target="https://support.microsoft.com/en-us/copilot-powerpoint" TargetMode="External"/><Relationship Id="rId23" Type="http://schemas.openxmlformats.org/officeDocument/2006/relationships/hyperlink" Target="https://support.microsoft.com/en-us/copilot-onenote" TargetMode="External"/><Relationship Id="rId28" Type="http://schemas.openxmlformats.org/officeDocument/2006/relationships/image" Target="../media/image84.png"/><Relationship Id="rId10" Type="http://schemas.openxmlformats.org/officeDocument/2006/relationships/image" Target="../media/image81.png"/><Relationship Id="rId19" Type="http://schemas.openxmlformats.org/officeDocument/2006/relationships/hyperlink" Target="https://support.microsoft.com/en-us/copilot" TargetMode="External"/><Relationship Id="rId31" Type="http://schemas.openxmlformats.org/officeDocument/2006/relationships/image" Target="../media/image86.svg"/><Relationship Id="rId4" Type="http://schemas.openxmlformats.org/officeDocument/2006/relationships/image" Target="../media/image9.png"/><Relationship Id="rId9" Type="http://schemas.openxmlformats.org/officeDocument/2006/relationships/hyperlink" Target="https://support.microsoft.com/en-us/copilot-excel" TargetMode="External"/><Relationship Id="rId14" Type="http://schemas.openxmlformats.org/officeDocument/2006/relationships/image" Target="../media/image77.png"/><Relationship Id="rId22" Type="http://schemas.openxmlformats.org/officeDocument/2006/relationships/image" Target="../media/image80.svg"/><Relationship Id="rId27" Type="http://schemas.openxmlformats.org/officeDocument/2006/relationships/hyperlink" Target="https://support.microsoft.com/en-us/copilot-whiteboard" TargetMode="External"/><Relationship Id="rId30" Type="http://schemas.openxmlformats.org/officeDocument/2006/relationships/image" Target="../media/image85.png"/></Relationships>
</file>

<file path=ppt/slides/_rels/slide35.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3.png"/><Relationship Id="rId3" Type="http://schemas.openxmlformats.org/officeDocument/2006/relationships/image" Target="../media/image72.png"/><Relationship Id="rId7" Type="http://schemas.openxmlformats.org/officeDocument/2006/relationships/image" Target="../media/image81.png"/><Relationship Id="rId12" Type="http://schemas.openxmlformats.org/officeDocument/2006/relationships/hyperlink" Target="https://www.microsoft.com/en-us/bing/chat/enterprise/?form=MA13FV" TargetMode="External"/><Relationship Id="rId2" Type="http://schemas.openxmlformats.org/officeDocument/2006/relationships/notesSlide" Target="../notesSlides/notesSlide35.xml"/><Relationship Id="rId1" Type="http://schemas.openxmlformats.org/officeDocument/2006/relationships/slideLayout" Target="../slideLayouts/slideLayout251.xml"/><Relationship Id="rId6" Type="http://schemas.openxmlformats.org/officeDocument/2006/relationships/hyperlink" Target="https://support.microsoft.com/en-us/copilot-excel" TargetMode="External"/><Relationship Id="rId11" Type="http://schemas.openxmlformats.org/officeDocument/2006/relationships/image" Target="../media/image91.png"/><Relationship Id="rId5" Type="http://schemas.openxmlformats.org/officeDocument/2006/relationships/image" Target="../media/image75.png"/><Relationship Id="rId10" Type="http://schemas.openxmlformats.org/officeDocument/2006/relationships/hyperlink" Target="https://support.microsoft.com/en-us/copilot-powerpoint" TargetMode="External"/><Relationship Id="rId4" Type="http://schemas.openxmlformats.org/officeDocument/2006/relationships/hyperlink" Target="https://support.microsoft.com/en-us/topic/overview-of-microsoft-365-chat-preview-5b00a52d-7296-48ee-b938-b95b7209f737" TargetMode="External"/><Relationship Id="rId9" Type="http://schemas.openxmlformats.org/officeDocument/2006/relationships/image" Target="../media/image88.svg"/></Relationships>
</file>

<file path=ppt/slides/_rels/slide36.xml.rels><?xml version="1.0" encoding="UTF-8" standalone="yes"?>
<Relationships xmlns="http://schemas.openxmlformats.org/package/2006/relationships"><Relationship Id="rId8" Type="http://schemas.openxmlformats.org/officeDocument/2006/relationships/hyperlink" Target="https://support.microsoft.com/en-us/topic/overview-of-microsoft-365-chat-preview-5b00a52d-7296-48ee-b938-b95b7209f737" TargetMode="External"/><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102.png"/><Relationship Id="rId2" Type="http://schemas.openxmlformats.org/officeDocument/2006/relationships/notesSlide" Target="../notesSlides/notesSlide36.xml"/><Relationship Id="rId1" Type="http://schemas.openxmlformats.org/officeDocument/2006/relationships/slideLayout" Target="../slideLayouts/slideLayout251.xml"/><Relationship Id="rId6" Type="http://schemas.openxmlformats.org/officeDocument/2006/relationships/hyperlink" Target="https://support.microsoft.com/en-us/copilot-teams" TargetMode="External"/><Relationship Id="rId11" Type="http://schemas.openxmlformats.org/officeDocument/2006/relationships/image" Target="../media/image78.png"/><Relationship Id="rId5" Type="http://schemas.openxmlformats.org/officeDocument/2006/relationships/image" Target="../media/image81.png"/><Relationship Id="rId10" Type="http://schemas.openxmlformats.org/officeDocument/2006/relationships/hyperlink" Target="https://support.microsoft.com/en-us/copilot-powerpoint" TargetMode="External"/><Relationship Id="rId4" Type="http://schemas.openxmlformats.org/officeDocument/2006/relationships/hyperlink" Target="https://support.microsoft.com/en-us/copilot-excel" TargetMode="External"/><Relationship Id="rId9"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268.xml"/><Relationship Id="rId5" Type="http://schemas.microsoft.com/office/2007/relationships/hdphoto" Target="../media/hdphoto10.wdp"/><Relationship Id="rId4" Type="http://schemas.openxmlformats.org/officeDocument/2006/relationships/image" Target="../media/image103.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255.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3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hyperlink" Target="https://support.microsoft.com/en-us/copilot-word" TargetMode="External"/><Relationship Id="rId18" Type="http://schemas.openxmlformats.org/officeDocument/2006/relationships/image" Target="../media/image79.png"/><Relationship Id="rId26" Type="http://schemas.openxmlformats.org/officeDocument/2006/relationships/image" Target="../media/image82.png"/><Relationship Id="rId3" Type="http://schemas.openxmlformats.org/officeDocument/2006/relationships/image" Target="../media/image72.png"/><Relationship Id="rId21" Type="http://schemas.openxmlformats.org/officeDocument/2006/relationships/hyperlink" Target="https://adoption.microsoft.com/en-us/copilot/" TargetMode="External"/><Relationship Id="rId7" Type="http://schemas.openxmlformats.org/officeDocument/2006/relationships/hyperlink" Target="https://support.microsoft.com/en-us/topic/overview-of-microsoft-365-chat-preview-5b00a52d-7296-48ee-b938-b95b7209f737" TargetMode="External"/><Relationship Id="rId12" Type="http://schemas.openxmlformats.org/officeDocument/2006/relationships/image" Target="../media/image84.png"/><Relationship Id="rId17" Type="http://schemas.openxmlformats.org/officeDocument/2006/relationships/hyperlink" Target="https://support.microsoft.com/en-us/copilot-outlook" TargetMode="External"/><Relationship Id="rId25" Type="http://schemas.openxmlformats.org/officeDocument/2006/relationships/hyperlink" Target="https://support.microsoft.com/en-us/copilot-onenote" TargetMode="External"/><Relationship Id="rId2" Type="http://schemas.openxmlformats.org/officeDocument/2006/relationships/notesSlide" Target="../notesSlides/notesSlide39.xml"/><Relationship Id="rId16" Type="http://schemas.openxmlformats.org/officeDocument/2006/relationships/image" Target="../media/image78.png"/><Relationship Id="rId20" Type="http://schemas.openxmlformats.org/officeDocument/2006/relationships/hyperlink" Target="https://learn.microsoft.com/en-us/microsoft-365-copilot/" TargetMode="External"/><Relationship Id="rId29" Type="http://schemas.openxmlformats.org/officeDocument/2006/relationships/hyperlink" Target="https://support.microsoft.com/en-us/copilot-loop" TargetMode="External"/><Relationship Id="rId1" Type="http://schemas.openxmlformats.org/officeDocument/2006/relationships/slideLayout" Target="../slideLayouts/slideLayout251.xml"/><Relationship Id="rId6" Type="http://schemas.openxmlformats.org/officeDocument/2006/relationships/hyperlink" Target="https://www.microsoft.com/en-us/worklab/work-trend-index/will-ai-fix-work" TargetMode="External"/><Relationship Id="rId11" Type="http://schemas.openxmlformats.org/officeDocument/2006/relationships/hyperlink" Target="https://support.microsoft.com/en-us/copilot-whiteboard" TargetMode="External"/><Relationship Id="rId24" Type="http://schemas.openxmlformats.org/officeDocument/2006/relationships/image" Target="../media/image81.png"/><Relationship Id="rId5" Type="http://schemas.microsoft.com/office/2007/relationships/hdphoto" Target="../media/hdphoto7.wdp"/><Relationship Id="rId15" Type="http://schemas.openxmlformats.org/officeDocument/2006/relationships/hyperlink" Target="https://support.microsoft.com/en-us/copilot-powerpoint" TargetMode="External"/><Relationship Id="rId23" Type="http://schemas.openxmlformats.org/officeDocument/2006/relationships/hyperlink" Target="https://support.microsoft.com/en-us/copilot-excel" TargetMode="External"/><Relationship Id="rId28" Type="http://schemas.openxmlformats.org/officeDocument/2006/relationships/image" Target="../media/image83.png"/><Relationship Id="rId10" Type="http://schemas.openxmlformats.org/officeDocument/2006/relationships/image" Target="../media/image76.png"/><Relationship Id="rId19" Type="http://schemas.openxmlformats.org/officeDocument/2006/relationships/image" Target="../media/image80.svg"/><Relationship Id="rId31" Type="http://schemas.openxmlformats.org/officeDocument/2006/relationships/image" Target="../media/image86.svg"/><Relationship Id="rId4" Type="http://schemas.openxmlformats.org/officeDocument/2006/relationships/image" Target="../media/image9.png"/><Relationship Id="rId9" Type="http://schemas.openxmlformats.org/officeDocument/2006/relationships/hyperlink" Target="https://support.microsoft.com/en-us/copilot-teams" TargetMode="External"/><Relationship Id="rId14" Type="http://schemas.openxmlformats.org/officeDocument/2006/relationships/image" Target="../media/image77.png"/><Relationship Id="rId22" Type="http://schemas.openxmlformats.org/officeDocument/2006/relationships/hyperlink" Target="https://support.microsoft.com/en-us/copilot" TargetMode="External"/><Relationship Id="rId27" Type="http://schemas.openxmlformats.org/officeDocument/2006/relationships/hyperlink" Target="https://www.microsoft.com/en-us/bing/chat/enterprise/?form=MA13FV" TargetMode="External"/><Relationship Id="rId30" Type="http://schemas.openxmlformats.org/officeDocument/2006/relationships/image" Target="../media/image8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1.xml"/></Relationships>
</file>

<file path=ppt/slides/_rels/slide40.xml.rels><?xml version="1.0" encoding="UTF-8" standalone="yes"?>
<Relationships xmlns="http://schemas.openxmlformats.org/package/2006/relationships"><Relationship Id="rId8" Type="http://schemas.openxmlformats.org/officeDocument/2006/relationships/hyperlink" Target="https://support.microsoft.com/en-us/copilot-whiteboard" TargetMode="External"/><Relationship Id="rId13" Type="http://schemas.openxmlformats.org/officeDocument/2006/relationships/image" Target="../media/image91.png"/><Relationship Id="rId3" Type="http://schemas.openxmlformats.org/officeDocument/2006/relationships/image" Target="../media/image72.png"/><Relationship Id="rId7" Type="http://schemas.openxmlformats.org/officeDocument/2006/relationships/image" Target="../media/image88.svg"/><Relationship Id="rId12" Type="http://schemas.openxmlformats.org/officeDocument/2006/relationships/hyperlink" Target="https://support.microsoft.com/en-us/copilot-powerpoint" TargetMode="External"/><Relationship Id="rId2" Type="http://schemas.openxmlformats.org/officeDocument/2006/relationships/notesSlide" Target="../notesSlides/notesSlide40.xml"/><Relationship Id="rId1" Type="http://schemas.openxmlformats.org/officeDocument/2006/relationships/slideLayout" Target="../slideLayouts/slideLayout251.xml"/><Relationship Id="rId6" Type="http://schemas.openxmlformats.org/officeDocument/2006/relationships/image" Target="../media/image87.png"/><Relationship Id="rId11" Type="http://schemas.openxmlformats.org/officeDocument/2006/relationships/image" Target="../media/image80.svg"/><Relationship Id="rId5" Type="http://schemas.openxmlformats.org/officeDocument/2006/relationships/image" Target="../media/image75.png"/><Relationship Id="rId15" Type="http://schemas.openxmlformats.org/officeDocument/2006/relationships/image" Target="../media/image90.svg"/><Relationship Id="rId10" Type="http://schemas.openxmlformats.org/officeDocument/2006/relationships/image" Target="../media/image79.png"/><Relationship Id="rId4" Type="http://schemas.openxmlformats.org/officeDocument/2006/relationships/hyperlink" Target="https://support.microsoft.com/en-us/topic/overview-of-microsoft-365-chat-preview-5b00a52d-7296-48ee-b938-b95b7209f737" TargetMode="External"/><Relationship Id="rId9" Type="http://schemas.openxmlformats.org/officeDocument/2006/relationships/image" Target="../media/image84.png"/><Relationship Id="rId14" Type="http://schemas.openxmlformats.org/officeDocument/2006/relationships/image" Target="../media/image89.png"/></Relationships>
</file>

<file path=ppt/slides/_rels/slide41.xml.rels><?xml version="1.0" encoding="UTF-8" standalone="yes"?>
<Relationships xmlns="http://schemas.openxmlformats.org/package/2006/relationships"><Relationship Id="rId8" Type="http://schemas.openxmlformats.org/officeDocument/2006/relationships/hyperlink" Target="https://support.microsoft.com/en-us/copilot-word" TargetMode="External"/><Relationship Id="rId13" Type="http://schemas.openxmlformats.org/officeDocument/2006/relationships/hyperlink" Target="https://www.microsoft.com/en-us/bing/chat/enterprise/?form=MA13FV" TargetMode="External"/><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104.png"/><Relationship Id="rId2" Type="http://schemas.openxmlformats.org/officeDocument/2006/relationships/notesSlide" Target="../notesSlides/notesSlide41.xml"/><Relationship Id="rId1" Type="http://schemas.openxmlformats.org/officeDocument/2006/relationships/slideLayout" Target="../slideLayouts/slideLayout251.xml"/><Relationship Id="rId6" Type="http://schemas.openxmlformats.org/officeDocument/2006/relationships/hyperlink" Target="https://support.microsoft.com/en-us/copilot-teams" TargetMode="External"/><Relationship Id="rId11" Type="http://schemas.openxmlformats.org/officeDocument/2006/relationships/image" Target="../media/image78.png"/><Relationship Id="rId5" Type="http://schemas.openxmlformats.org/officeDocument/2006/relationships/image" Target="../media/image75.png"/><Relationship Id="rId10" Type="http://schemas.openxmlformats.org/officeDocument/2006/relationships/hyperlink" Target="https://support.microsoft.com/en-us/copilot-powerpoint" TargetMode="External"/><Relationship Id="rId4" Type="http://schemas.openxmlformats.org/officeDocument/2006/relationships/hyperlink" Target="https://support.microsoft.com/en-us/topic/overview-of-microsoft-365-chat-preview-5b00a52d-7296-48ee-b938-b95b7209f737" TargetMode="External"/><Relationship Id="rId9" Type="http://schemas.openxmlformats.org/officeDocument/2006/relationships/image" Target="../media/image77.png"/><Relationship Id="rId1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268.xml"/><Relationship Id="rId4" Type="http://schemas.openxmlformats.org/officeDocument/2006/relationships/image" Target="../media/image105.jpeg"/></Relationships>
</file>

<file path=ppt/slides/_rels/slide43.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6.png"/><Relationship Id="rId18" Type="http://schemas.openxmlformats.org/officeDocument/2006/relationships/hyperlink" Target="https://www.microsoft.com/en-us/bing/chat/enterprise/?form=MA13FV" TargetMode="External"/><Relationship Id="rId3" Type="http://schemas.openxmlformats.org/officeDocument/2006/relationships/image" Target="../media/image9.png"/><Relationship Id="rId21" Type="http://schemas.openxmlformats.org/officeDocument/2006/relationships/image" Target="../media/image84.png"/><Relationship Id="rId7" Type="http://schemas.openxmlformats.org/officeDocument/2006/relationships/image" Target="../media/image77.png"/><Relationship Id="rId12" Type="http://schemas.openxmlformats.org/officeDocument/2006/relationships/hyperlink" Target="https://support.microsoft.com/en-us/copilot-teams" TargetMode="External"/><Relationship Id="rId17" Type="http://schemas.openxmlformats.org/officeDocument/2006/relationships/image" Target="../media/image82.png"/><Relationship Id="rId2" Type="http://schemas.openxmlformats.org/officeDocument/2006/relationships/notesSlide" Target="../notesSlides/notesSlide43.xml"/><Relationship Id="rId16" Type="http://schemas.openxmlformats.org/officeDocument/2006/relationships/hyperlink" Target="https://support.microsoft.com/en-us/copilot-onenote" TargetMode="External"/><Relationship Id="rId20" Type="http://schemas.openxmlformats.org/officeDocument/2006/relationships/hyperlink" Target="https://support.microsoft.com/en-us/copilot-whiteboard"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word" TargetMode="External"/><Relationship Id="rId11" Type="http://schemas.openxmlformats.org/officeDocument/2006/relationships/image" Target="../media/image78.png"/><Relationship Id="rId24" Type="http://schemas.openxmlformats.org/officeDocument/2006/relationships/image" Target="../media/image86.svg"/><Relationship Id="rId5" Type="http://schemas.openxmlformats.org/officeDocument/2006/relationships/image" Target="../media/image72.png"/><Relationship Id="rId15" Type="http://schemas.openxmlformats.org/officeDocument/2006/relationships/image" Target="../media/image75.png"/><Relationship Id="rId23" Type="http://schemas.openxmlformats.org/officeDocument/2006/relationships/image" Target="../media/image85.png"/><Relationship Id="rId10" Type="http://schemas.openxmlformats.org/officeDocument/2006/relationships/hyperlink" Target="https://support.microsoft.com/en-us/copilot-powerpoint" TargetMode="External"/><Relationship Id="rId19" Type="http://schemas.openxmlformats.org/officeDocument/2006/relationships/image" Target="../media/image83.png"/><Relationship Id="rId4" Type="http://schemas.microsoft.com/office/2007/relationships/hdphoto" Target="../media/hdphoto7.wdp"/><Relationship Id="rId9" Type="http://schemas.openxmlformats.org/officeDocument/2006/relationships/image" Target="../media/image81.png"/><Relationship Id="rId14" Type="http://schemas.openxmlformats.org/officeDocument/2006/relationships/hyperlink" Target="https://support.microsoft.com/en-us/topic/overview-of-microsoft-365-chat-preview-5b00a52d-7296-48ee-b938-b95b7209f737" TargetMode="External"/><Relationship Id="rId22" Type="http://schemas.openxmlformats.org/officeDocument/2006/relationships/hyperlink" Target="https://support.microsoft.com/en-us/copilot-loop"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5.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81.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3.png"/><Relationship Id="rId2" Type="http://schemas.openxmlformats.org/officeDocument/2006/relationships/notesSlide" Target="../notesSlides/notesSlide44.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hyperlink" Target="https://support.microsoft.com/en-us/copilot-teams"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78.png"/><Relationship Id="rId14" Type="http://schemas.openxmlformats.org/officeDocument/2006/relationships/hyperlink" Target="https://support.microsoft.com/en-us/copilot-onenote" TargetMode="External"/><Relationship Id="rId22" Type="http://schemas.openxmlformats.org/officeDocument/2006/relationships/image" Target="../media/image86.svg"/></Relationships>
</file>

<file path=ppt/slides/_rels/slide45.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5.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81.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3.png"/><Relationship Id="rId2" Type="http://schemas.openxmlformats.org/officeDocument/2006/relationships/notesSlide" Target="../notesSlides/notesSlide45.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hyperlink" Target="https://support.microsoft.com/en-us/copilot-teams"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78.png"/><Relationship Id="rId14" Type="http://schemas.openxmlformats.org/officeDocument/2006/relationships/hyperlink" Target="https://support.microsoft.com/en-us/copilot-onenote" TargetMode="External"/><Relationship Id="rId22" Type="http://schemas.openxmlformats.org/officeDocument/2006/relationships/image" Target="../media/image86.svg"/></Relationships>
</file>

<file path=ppt/slides/_rels/slide46.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2.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1.png"/><Relationship Id="rId12" Type="http://schemas.openxmlformats.org/officeDocument/2006/relationships/hyperlink" Target="https://support.microsoft.com/en-us/copilot-onenote" TargetMode="External"/><Relationship Id="rId17" Type="http://schemas.openxmlformats.org/officeDocument/2006/relationships/image" Target="../media/image84.png"/><Relationship Id="rId2" Type="http://schemas.openxmlformats.org/officeDocument/2006/relationships/notesSlide" Target="../notesSlides/notesSlide46.xml"/><Relationship Id="rId16" Type="http://schemas.openxmlformats.org/officeDocument/2006/relationships/hyperlink" Target="https://support.microsoft.com/en-us/copilot-whiteboard" TargetMode="External"/><Relationship Id="rId20" Type="http://schemas.openxmlformats.org/officeDocument/2006/relationships/image" Target="../media/image86.svg"/><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5" Type="http://schemas.openxmlformats.org/officeDocument/2006/relationships/image" Target="../media/image72.png"/><Relationship Id="rId15" Type="http://schemas.openxmlformats.org/officeDocument/2006/relationships/image" Target="../media/image83.png"/><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6.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8.png"/></Relationships>
</file>

<file path=ppt/slides/_rels/slide47.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2.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1.png"/><Relationship Id="rId12" Type="http://schemas.openxmlformats.org/officeDocument/2006/relationships/hyperlink" Target="https://support.microsoft.com/en-us/copilot-onenote" TargetMode="External"/><Relationship Id="rId17" Type="http://schemas.openxmlformats.org/officeDocument/2006/relationships/image" Target="../media/image84.png"/><Relationship Id="rId25" Type="http://schemas.openxmlformats.org/officeDocument/2006/relationships/image" Target="../media/image80.svg"/><Relationship Id="rId2" Type="http://schemas.openxmlformats.org/officeDocument/2006/relationships/notesSlide" Target="../notesSlides/notesSlide47.xml"/><Relationship Id="rId16" Type="http://schemas.openxmlformats.org/officeDocument/2006/relationships/hyperlink" Target="https://support.microsoft.com/en-us/copilot-whiteboard" TargetMode="External"/><Relationship Id="rId20" Type="http://schemas.openxmlformats.org/officeDocument/2006/relationships/image" Target="../media/image86.svg"/><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24" Type="http://schemas.openxmlformats.org/officeDocument/2006/relationships/image" Target="../media/image79.png"/><Relationship Id="rId5" Type="http://schemas.openxmlformats.org/officeDocument/2006/relationships/image" Target="../media/image72.png"/><Relationship Id="rId15" Type="http://schemas.openxmlformats.org/officeDocument/2006/relationships/image" Target="../media/image83.png"/><Relationship Id="rId23" Type="http://schemas.openxmlformats.org/officeDocument/2006/relationships/hyperlink" Target="https://support.microsoft.com/en-us/copilot-outlook" TargetMode="External"/><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6.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268.xml"/><Relationship Id="rId4" Type="http://schemas.openxmlformats.org/officeDocument/2006/relationships/image" Target="../media/image106.jpg"/></Relationships>
</file>

<file path=ppt/slides/_rels/slide49.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6.png"/><Relationship Id="rId18" Type="http://schemas.openxmlformats.org/officeDocument/2006/relationships/hyperlink" Target="https://www.microsoft.com/en-us/bing/chat/enterprise/?form=MA13FV" TargetMode="External"/><Relationship Id="rId3" Type="http://schemas.openxmlformats.org/officeDocument/2006/relationships/image" Target="../media/image9.png"/><Relationship Id="rId21" Type="http://schemas.openxmlformats.org/officeDocument/2006/relationships/image" Target="../media/image84.png"/><Relationship Id="rId7" Type="http://schemas.openxmlformats.org/officeDocument/2006/relationships/image" Target="../media/image77.png"/><Relationship Id="rId12" Type="http://schemas.openxmlformats.org/officeDocument/2006/relationships/hyperlink" Target="https://support.microsoft.com/en-us/copilot-teams" TargetMode="External"/><Relationship Id="rId17" Type="http://schemas.openxmlformats.org/officeDocument/2006/relationships/image" Target="../media/image82.png"/><Relationship Id="rId2" Type="http://schemas.openxmlformats.org/officeDocument/2006/relationships/notesSlide" Target="../notesSlides/notesSlide49.xml"/><Relationship Id="rId16" Type="http://schemas.openxmlformats.org/officeDocument/2006/relationships/hyperlink" Target="https://support.microsoft.com/en-us/copilot-onenote" TargetMode="External"/><Relationship Id="rId20" Type="http://schemas.openxmlformats.org/officeDocument/2006/relationships/hyperlink" Target="https://support.microsoft.com/en-us/copilot-whiteboard"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word" TargetMode="External"/><Relationship Id="rId11" Type="http://schemas.openxmlformats.org/officeDocument/2006/relationships/image" Target="../media/image78.png"/><Relationship Id="rId24" Type="http://schemas.openxmlformats.org/officeDocument/2006/relationships/image" Target="../media/image86.svg"/><Relationship Id="rId5" Type="http://schemas.openxmlformats.org/officeDocument/2006/relationships/image" Target="../media/image72.png"/><Relationship Id="rId15" Type="http://schemas.openxmlformats.org/officeDocument/2006/relationships/image" Target="../media/image75.png"/><Relationship Id="rId23" Type="http://schemas.openxmlformats.org/officeDocument/2006/relationships/image" Target="../media/image85.png"/><Relationship Id="rId10" Type="http://schemas.openxmlformats.org/officeDocument/2006/relationships/hyperlink" Target="https://support.microsoft.com/en-us/copilot-powerpoint" TargetMode="External"/><Relationship Id="rId19" Type="http://schemas.openxmlformats.org/officeDocument/2006/relationships/image" Target="../media/image83.png"/><Relationship Id="rId4" Type="http://schemas.microsoft.com/office/2007/relationships/hdphoto" Target="../media/hdphoto7.wdp"/><Relationship Id="rId9" Type="http://schemas.openxmlformats.org/officeDocument/2006/relationships/image" Target="../media/image81.png"/><Relationship Id="rId14" Type="http://schemas.openxmlformats.org/officeDocument/2006/relationships/hyperlink" Target="https://support.microsoft.com/en-us/topic/overview-of-microsoft-365-chat-preview-5b00a52d-7296-48ee-b938-b95b7209f737" TargetMode="External"/><Relationship Id="rId22" Type="http://schemas.openxmlformats.org/officeDocument/2006/relationships/hyperlink" Target="https://support.microsoft.com/en-us/copilot-loop"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slide" Target="slide7.xml"/><Relationship Id="rId7" Type="http://schemas.openxmlformats.org/officeDocument/2006/relationships/slide" Target="slide27.xml"/><Relationship Id="rId2" Type="http://schemas.openxmlformats.org/officeDocument/2006/relationships/notesSlide" Target="../notesSlides/notesSlide5.xml"/><Relationship Id="rId1" Type="http://schemas.openxmlformats.org/officeDocument/2006/relationships/slideLayout" Target="../slideLayouts/slideLayout252.xml"/><Relationship Id="rId6" Type="http://schemas.openxmlformats.org/officeDocument/2006/relationships/slide" Target="slide22.xml"/><Relationship Id="rId5" Type="http://schemas.openxmlformats.org/officeDocument/2006/relationships/slide" Target="slide17.xml"/><Relationship Id="rId4" Type="http://schemas.openxmlformats.org/officeDocument/2006/relationships/slide" Target="slide12.xml"/><Relationship Id="rId9" Type="http://schemas.openxmlformats.org/officeDocument/2006/relationships/slide" Target="slide37.xml"/></Relationships>
</file>

<file path=ppt/slides/_rels/slide50.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5.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81.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3.png"/><Relationship Id="rId2" Type="http://schemas.openxmlformats.org/officeDocument/2006/relationships/notesSlide" Target="../notesSlides/notesSlide50.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hyperlink" Target="https://support.microsoft.com/en-us/copilot-teams"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78.png"/><Relationship Id="rId14" Type="http://schemas.openxmlformats.org/officeDocument/2006/relationships/hyperlink" Target="https://support.microsoft.com/en-us/copilot-onenote" TargetMode="External"/><Relationship Id="rId22" Type="http://schemas.openxmlformats.org/officeDocument/2006/relationships/image" Target="../media/image86.svg"/></Relationships>
</file>

<file path=ppt/slides/_rels/slide51.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5.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81.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3.png"/><Relationship Id="rId2" Type="http://schemas.openxmlformats.org/officeDocument/2006/relationships/notesSlide" Target="../notesSlides/notesSlide51.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hyperlink" Target="https://support.microsoft.com/en-us/copilot-teams"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78.png"/><Relationship Id="rId14" Type="http://schemas.openxmlformats.org/officeDocument/2006/relationships/hyperlink" Target="https://support.microsoft.com/en-us/copilot-onenote" TargetMode="External"/><Relationship Id="rId22" Type="http://schemas.openxmlformats.org/officeDocument/2006/relationships/image" Target="../media/image86.svg"/></Relationships>
</file>

<file path=ppt/slides/_rels/slide52.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2.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1.png"/><Relationship Id="rId12" Type="http://schemas.openxmlformats.org/officeDocument/2006/relationships/hyperlink" Target="https://support.microsoft.com/en-us/copilot-onenote" TargetMode="External"/><Relationship Id="rId17" Type="http://schemas.openxmlformats.org/officeDocument/2006/relationships/image" Target="../media/image84.png"/><Relationship Id="rId2" Type="http://schemas.openxmlformats.org/officeDocument/2006/relationships/notesSlide" Target="../notesSlides/notesSlide52.xml"/><Relationship Id="rId16" Type="http://schemas.openxmlformats.org/officeDocument/2006/relationships/hyperlink" Target="https://support.microsoft.com/en-us/copilot-whiteboard" TargetMode="External"/><Relationship Id="rId20" Type="http://schemas.openxmlformats.org/officeDocument/2006/relationships/image" Target="../media/image86.svg"/><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5" Type="http://schemas.openxmlformats.org/officeDocument/2006/relationships/image" Target="../media/image72.png"/><Relationship Id="rId15" Type="http://schemas.openxmlformats.org/officeDocument/2006/relationships/image" Target="../media/image83.png"/><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6.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8.png"/></Relationships>
</file>

<file path=ppt/slides/_rels/slide53.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2.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1.png"/><Relationship Id="rId12" Type="http://schemas.openxmlformats.org/officeDocument/2006/relationships/hyperlink" Target="https://support.microsoft.com/en-us/copilot-onenote" TargetMode="External"/><Relationship Id="rId17" Type="http://schemas.openxmlformats.org/officeDocument/2006/relationships/image" Target="../media/image84.png"/><Relationship Id="rId25" Type="http://schemas.openxmlformats.org/officeDocument/2006/relationships/image" Target="../media/image80.svg"/><Relationship Id="rId2" Type="http://schemas.openxmlformats.org/officeDocument/2006/relationships/notesSlide" Target="../notesSlides/notesSlide53.xml"/><Relationship Id="rId16" Type="http://schemas.openxmlformats.org/officeDocument/2006/relationships/hyperlink" Target="https://support.microsoft.com/en-us/copilot-whiteboard" TargetMode="External"/><Relationship Id="rId20" Type="http://schemas.openxmlformats.org/officeDocument/2006/relationships/image" Target="../media/image86.svg"/><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24" Type="http://schemas.openxmlformats.org/officeDocument/2006/relationships/image" Target="../media/image79.png"/><Relationship Id="rId5" Type="http://schemas.openxmlformats.org/officeDocument/2006/relationships/image" Target="../media/image72.png"/><Relationship Id="rId15" Type="http://schemas.openxmlformats.org/officeDocument/2006/relationships/image" Target="../media/image83.png"/><Relationship Id="rId23" Type="http://schemas.openxmlformats.org/officeDocument/2006/relationships/hyperlink" Target="https://support.microsoft.com/en-us/copilot-outlook" TargetMode="External"/><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6.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268.xml"/><Relationship Id="rId4" Type="http://schemas.openxmlformats.org/officeDocument/2006/relationships/image" Target="../media/image107.png"/></Relationships>
</file>

<file path=ppt/slides/_rels/slide55.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6.png"/><Relationship Id="rId18" Type="http://schemas.openxmlformats.org/officeDocument/2006/relationships/hyperlink" Target="https://www.microsoft.com/en-us/bing/chat/enterprise/?form=MA13FV" TargetMode="External"/><Relationship Id="rId3" Type="http://schemas.openxmlformats.org/officeDocument/2006/relationships/image" Target="../media/image9.png"/><Relationship Id="rId21" Type="http://schemas.openxmlformats.org/officeDocument/2006/relationships/image" Target="../media/image84.png"/><Relationship Id="rId7" Type="http://schemas.openxmlformats.org/officeDocument/2006/relationships/image" Target="../media/image77.png"/><Relationship Id="rId12" Type="http://schemas.openxmlformats.org/officeDocument/2006/relationships/hyperlink" Target="https://support.microsoft.com/en-us/copilot-teams" TargetMode="External"/><Relationship Id="rId17" Type="http://schemas.openxmlformats.org/officeDocument/2006/relationships/image" Target="../media/image82.png"/><Relationship Id="rId2" Type="http://schemas.openxmlformats.org/officeDocument/2006/relationships/notesSlide" Target="../notesSlides/notesSlide55.xml"/><Relationship Id="rId16" Type="http://schemas.openxmlformats.org/officeDocument/2006/relationships/hyperlink" Target="https://support.microsoft.com/en-us/copilot-onenote" TargetMode="External"/><Relationship Id="rId20" Type="http://schemas.openxmlformats.org/officeDocument/2006/relationships/hyperlink" Target="https://support.microsoft.com/en-us/copilot-whiteboard"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word" TargetMode="External"/><Relationship Id="rId11" Type="http://schemas.openxmlformats.org/officeDocument/2006/relationships/image" Target="../media/image78.png"/><Relationship Id="rId24" Type="http://schemas.openxmlformats.org/officeDocument/2006/relationships/image" Target="../media/image86.svg"/><Relationship Id="rId5" Type="http://schemas.openxmlformats.org/officeDocument/2006/relationships/image" Target="../media/image72.png"/><Relationship Id="rId15" Type="http://schemas.openxmlformats.org/officeDocument/2006/relationships/image" Target="../media/image75.png"/><Relationship Id="rId23" Type="http://schemas.openxmlformats.org/officeDocument/2006/relationships/image" Target="../media/image85.png"/><Relationship Id="rId10" Type="http://schemas.openxmlformats.org/officeDocument/2006/relationships/hyperlink" Target="https://support.microsoft.com/en-us/copilot-powerpoint" TargetMode="External"/><Relationship Id="rId19" Type="http://schemas.openxmlformats.org/officeDocument/2006/relationships/image" Target="../media/image83.png"/><Relationship Id="rId4" Type="http://schemas.microsoft.com/office/2007/relationships/hdphoto" Target="../media/hdphoto7.wdp"/><Relationship Id="rId9" Type="http://schemas.openxmlformats.org/officeDocument/2006/relationships/image" Target="../media/image81.png"/><Relationship Id="rId14" Type="http://schemas.openxmlformats.org/officeDocument/2006/relationships/hyperlink" Target="https://support.microsoft.com/en-us/topic/overview-of-microsoft-365-chat-preview-5b00a52d-7296-48ee-b938-b95b7209f737" TargetMode="External"/><Relationship Id="rId22" Type="http://schemas.openxmlformats.org/officeDocument/2006/relationships/hyperlink" Target="https://support.microsoft.com/en-us/copilot-loop"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5.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81.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3.png"/><Relationship Id="rId2" Type="http://schemas.openxmlformats.org/officeDocument/2006/relationships/notesSlide" Target="../notesSlides/notesSlide56.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hyperlink" Target="https://support.microsoft.com/en-us/copilot-teams"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78.png"/><Relationship Id="rId14" Type="http://schemas.openxmlformats.org/officeDocument/2006/relationships/hyperlink" Target="https://support.microsoft.com/en-us/copilot-onenote" TargetMode="External"/><Relationship Id="rId22" Type="http://schemas.openxmlformats.org/officeDocument/2006/relationships/image" Target="../media/image86.svg"/></Relationships>
</file>

<file path=ppt/slides/_rels/slide57.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5.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81.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3.png"/><Relationship Id="rId2" Type="http://schemas.openxmlformats.org/officeDocument/2006/relationships/notesSlide" Target="../notesSlides/notesSlide57.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hyperlink" Target="https://support.microsoft.com/en-us/copilot-teams"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78.png"/><Relationship Id="rId14" Type="http://schemas.openxmlformats.org/officeDocument/2006/relationships/hyperlink" Target="https://support.microsoft.com/en-us/copilot-onenote" TargetMode="External"/><Relationship Id="rId22" Type="http://schemas.openxmlformats.org/officeDocument/2006/relationships/image" Target="../media/image86.svg"/></Relationships>
</file>

<file path=ppt/slides/_rels/slide58.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2.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1.png"/><Relationship Id="rId12" Type="http://schemas.openxmlformats.org/officeDocument/2006/relationships/hyperlink" Target="https://support.microsoft.com/en-us/copilot-onenote" TargetMode="External"/><Relationship Id="rId17" Type="http://schemas.openxmlformats.org/officeDocument/2006/relationships/image" Target="../media/image84.png"/><Relationship Id="rId2" Type="http://schemas.openxmlformats.org/officeDocument/2006/relationships/notesSlide" Target="../notesSlides/notesSlide58.xml"/><Relationship Id="rId16" Type="http://schemas.openxmlformats.org/officeDocument/2006/relationships/hyperlink" Target="https://support.microsoft.com/en-us/copilot-whiteboard" TargetMode="External"/><Relationship Id="rId20" Type="http://schemas.openxmlformats.org/officeDocument/2006/relationships/image" Target="../media/image86.svg"/><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5" Type="http://schemas.openxmlformats.org/officeDocument/2006/relationships/image" Target="../media/image72.png"/><Relationship Id="rId15" Type="http://schemas.openxmlformats.org/officeDocument/2006/relationships/image" Target="../media/image83.png"/><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6.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8.png"/></Relationships>
</file>

<file path=ppt/slides/_rels/slide59.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2.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1.png"/><Relationship Id="rId12" Type="http://schemas.openxmlformats.org/officeDocument/2006/relationships/hyperlink" Target="https://support.microsoft.com/en-us/copilot-onenote" TargetMode="External"/><Relationship Id="rId17" Type="http://schemas.openxmlformats.org/officeDocument/2006/relationships/image" Target="../media/image84.png"/><Relationship Id="rId25" Type="http://schemas.openxmlformats.org/officeDocument/2006/relationships/image" Target="../media/image80.svg"/><Relationship Id="rId2" Type="http://schemas.openxmlformats.org/officeDocument/2006/relationships/notesSlide" Target="../notesSlides/notesSlide59.xml"/><Relationship Id="rId16" Type="http://schemas.openxmlformats.org/officeDocument/2006/relationships/hyperlink" Target="https://support.microsoft.com/en-us/copilot-whiteboard" TargetMode="External"/><Relationship Id="rId20" Type="http://schemas.openxmlformats.org/officeDocument/2006/relationships/image" Target="../media/image86.svg"/><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24" Type="http://schemas.openxmlformats.org/officeDocument/2006/relationships/image" Target="../media/image79.png"/><Relationship Id="rId5" Type="http://schemas.openxmlformats.org/officeDocument/2006/relationships/image" Target="../media/image72.png"/><Relationship Id="rId15" Type="http://schemas.openxmlformats.org/officeDocument/2006/relationships/image" Target="../media/image83.png"/><Relationship Id="rId23" Type="http://schemas.openxmlformats.org/officeDocument/2006/relationships/hyperlink" Target="https://support.microsoft.com/en-us/copilot-outlook" TargetMode="External"/><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6.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8.png"/></Relationships>
</file>

<file path=ppt/slides/_rels/slide6.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73.png"/><Relationship Id="rId7" Type="http://schemas.openxmlformats.org/officeDocument/2006/relationships/slide" Target="slide12.xml"/><Relationship Id="rId2" Type="http://schemas.openxmlformats.org/officeDocument/2006/relationships/notesSlide" Target="../notesSlides/notesSlide6.xml"/><Relationship Id="rId1" Type="http://schemas.openxmlformats.org/officeDocument/2006/relationships/slideLayout" Target="../slideLayouts/slideLayout263.xml"/><Relationship Id="rId6" Type="http://schemas.openxmlformats.org/officeDocument/2006/relationships/slide" Target="slide32.xml"/><Relationship Id="rId5" Type="http://schemas.openxmlformats.org/officeDocument/2006/relationships/slide" Target="slide17.xml"/><Relationship Id="rId10" Type="http://schemas.openxmlformats.org/officeDocument/2006/relationships/slide" Target="slide22.xml"/><Relationship Id="rId4" Type="http://schemas.openxmlformats.org/officeDocument/2006/relationships/slide" Target="slide7.xml"/><Relationship Id="rId9" Type="http://schemas.openxmlformats.org/officeDocument/2006/relationships/slide" Target="slide37.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268.xml"/><Relationship Id="rId4" Type="http://schemas.openxmlformats.org/officeDocument/2006/relationships/image" Target="../media/image108.jpg"/></Relationships>
</file>

<file path=ppt/slides/_rels/slide61.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6.png"/><Relationship Id="rId18" Type="http://schemas.openxmlformats.org/officeDocument/2006/relationships/hyperlink" Target="https://www.microsoft.com/en-us/bing/chat/enterprise/?form=MA13FV" TargetMode="External"/><Relationship Id="rId3" Type="http://schemas.openxmlformats.org/officeDocument/2006/relationships/image" Target="../media/image9.png"/><Relationship Id="rId21" Type="http://schemas.openxmlformats.org/officeDocument/2006/relationships/image" Target="../media/image84.png"/><Relationship Id="rId7" Type="http://schemas.openxmlformats.org/officeDocument/2006/relationships/image" Target="../media/image77.png"/><Relationship Id="rId12" Type="http://schemas.openxmlformats.org/officeDocument/2006/relationships/hyperlink" Target="https://support.microsoft.com/en-us/copilot-teams" TargetMode="External"/><Relationship Id="rId17" Type="http://schemas.openxmlformats.org/officeDocument/2006/relationships/image" Target="../media/image82.png"/><Relationship Id="rId2" Type="http://schemas.openxmlformats.org/officeDocument/2006/relationships/notesSlide" Target="../notesSlides/notesSlide61.xml"/><Relationship Id="rId16" Type="http://schemas.openxmlformats.org/officeDocument/2006/relationships/hyperlink" Target="https://support.microsoft.com/en-us/copilot-onenote" TargetMode="External"/><Relationship Id="rId20" Type="http://schemas.openxmlformats.org/officeDocument/2006/relationships/hyperlink" Target="https://support.microsoft.com/en-us/copilot-whiteboard"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word" TargetMode="External"/><Relationship Id="rId11" Type="http://schemas.openxmlformats.org/officeDocument/2006/relationships/image" Target="../media/image78.png"/><Relationship Id="rId24" Type="http://schemas.openxmlformats.org/officeDocument/2006/relationships/image" Target="../media/image86.svg"/><Relationship Id="rId5" Type="http://schemas.openxmlformats.org/officeDocument/2006/relationships/image" Target="../media/image72.png"/><Relationship Id="rId15" Type="http://schemas.openxmlformats.org/officeDocument/2006/relationships/image" Target="../media/image75.png"/><Relationship Id="rId23" Type="http://schemas.openxmlformats.org/officeDocument/2006/relationships/image" Target="../media/image85.png"/><Relationship Id="rId10" Type="http://schemas.openxmlformats.org/officeDocument/2006/relationships/hyperlink" Target="https://support.microsoft.com/en-us/copilot-powerpoint" TargetMode="External"/><Relationship Id="rId19" Type="http://schemas.openxmlformats.org/officeDocument/2006/relationships/image" Target="../media/image83.png"/><Relationship Id="rId4" Type="http://schemas.microsoft.com/office/2007/relationships/hdphoto" Target="../media/hdphoto7.wdp"/><Relationship Id="rId9" Type="http://schemas.openxmlformats.org/officeDocument/2006/relationships/image" Target="../media/image81.png"/><Relationship Id="rId14" Type="http://schemas.openxmlformats.org/officeDocument/2006/relationships/hyperlink" Target="https://support.microsoft.com/en-us/topic/overview-of-microsoft-365-chat-preview-5b00a52d-7296-48ee-b938-b95b7209f737" TargetMode="External"/><Relationship Id="rId22" Type="http://schemas.openxmlformats.org/officeDocument/2006/relationships/hyperlink" Target="https://support.microsoft.com/en-us/copilot-loop"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5.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81.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3.png"/><Relationship Id="rId2" Type="http://schemas.openxmlformats.org/officeDocument/2006/relationships/notesSlide" Target="../notesSlides/notesSlide62.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hyperlink" Target="https://support.microsoft.com/en-us/copilot-teams"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78.png"/><Relationship Id="rId14" Type="http://schemas.openxmlformats.org/officeDocument/2006/relationships/hyperlink" Target="https://support.microsoft.com/en-us/copilot-onenote" TargetMode="External"/><Relationship Id="rId22" Type="http://schemas.openxmlformats.org/officeDocument/2006/relationships/image" Target="../media/image86.svg"/></Relationships>
</file>

<file path=ppt/slides/_rels/slide63.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5.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81.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3.png"/><Relationship Id="rId2" Type="http://schemas.openxmlformats.org/officeDocument/2006/relationships/notesSlide" Target="../notesSlides/notesSlide63.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hyperlink" Target="https://support.microsoft.com/en-us/copilot-teams"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78.png"/><Relationship Id="rId14" Type="http://schemas.openxmlformats.org/officeDocument/2006/relationships/hyperlink" Target="https://support.microsoft.com/en-us/copilot-onenote" TargetMode="External"/><Relationship Id="rId22" Type="http://schemas.openxmlformats.org/officeDocument/2006/relationships/image" Target="../media/image86.svg"/></Relationships>
</file>

<file path=ppt/slides/_rels/slide64.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2.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1.png"/><Relationship Id="rId12" Type="http://schemas.openxmlformats.org/officeDocument/2006/relationships/hyperlink" Target="https://support.microsoft.com/en-us/copilot-onenote" TargetMode="External"/><Relationship Id="rId17" Type="http://schemas.openxmlformats.org/officeDocument/2006/relationships/image" Target="../media/image84.png"/><Relationship Id="rId2" Type="http://schemas.openxmlformats.org/officeDocument/2006/relationships/notesSlide" Target="../notesSlides/notesSlide64.xml"/><Relationship Id="rId16" Type="http://schemas.openxmlformats.org/officeDocument/2006/relationships/hyperlink" Target="https://support.microsoft.com/en-us/copilot-whiteboard" TargetMode="External"/><Relationship Id="rId20" Type="http://schemas.openxmlformats.org/officeDocument/2006/relationships/image" Target="../media/image86.svg"/><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5" Type="http://schemas.openxmlformats.org/officeDocument/2006/relationships/image" Target="../media/image72.png"/><Relationship Id="rId15" Type="http://schemas.openxmlformats.org/officeDocument/2006/relationships/image" Target="../media/image83.png"/><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6.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8.png"/></Relationships>
</file>

<file path=ppt/slides/_rels/slide65.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2.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1.png"/><Relationship Id="rId12" Type="http://schemas.openxmlformats.org/officeDocument/2006/relationships/hyperlink" Target="https://support.microsoft.com/en-us/copilot-onenote" TargetMode="External"/><Relationship Id="rId17" Type="http://schemas.openxmlformats.org/officeDocument/2006/relationships/image" Target="../media/image84.png"/><Relationship Id="rId25" Type="http://schemas.openxmlformats.org/officeDocument/2006/relationships/image" Target="../media/image80.svg"/><Relationship Id="rId2" Type="http://schemas.openxmlformats.org/officeDocument/2006/relationships/notesSlide" Target="../notesSlides/notesSlide65.xml"/><Relationship Id="rId16" Type="http://schemas.openxmlformats.org/officeDocument/2006/relationships/hyperlink" Target="https://support.microsoft.com/en-us/copilot-whiteboard" TargetMode="External"/><Relationship Id="rId20" Type="http://schemas.openxmlformats.org/officeDocument/2006/relationships/image" Target="../media/image86.svg"/><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24" Type="http://schemas.openxmlformats.org/officeDocument/2006/relationships/image" Target="../media/image79.png"/><Relationship Id="rId5" Type="http://schemas.openxmlformats.org/officeDocument/2006/relationships/image" Target="../media/image72.png"/><Relationship Id="rId15" Type="http://schemas.openxmlformats.org/officeDocument/2006/relationships/image" Target="../media/image83.png"/><Relationship Id="rId23" Type="http://schemas.openxmlformats.org/officeDocument/2006/relationships/hyperlink" Target="https://support.microsoft.com/en-us/copilot-outlook" TargetMode="External"/><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6.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8.png"/></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6.xml"/><Relationship Id="rId1" Type="http://schemas.openxmlformats.org/officeDocument/2006/relationships/slideLayout" Target="../slideLayouts/slideLayout268.xml"/><Relationship Id="rId4" Type="http://schemas.openxmlformats.org/officeDocument/2006/relationships/image" Target="../media/image109.png"/></Relationships>
</file>

<file path=ppt/slides/_rels/slide67.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6.png"/><Relationship Id="rId18" Type="http://schemas.openxmlformats.org/officeDocument/2006/relationships/hyperlink" Target="https://www.microsoft.com/en-us/bing/chat/enterprise/?form=MA13FV" TargetMode="External"/><Relationship Id="rId3" Type="http://schemas.openxmlformats.org/officeDocument/2006/relationships/image" Target="../media/image9.png"/><Relationship Id="rId21" Type="http://schemas.openxmlformats.org/officeDocument/2006/relationships/image" Target="../media/image84.png"/><Relationship Id="rId7" Type="http://schemas.openxmlformats.org/officeDocument/2006/relationships/image" Target="../media/image77.png"/><Relationship Id="rId12" Type="http://schemas.openxmlformats.org/officeDocument/2006/relationships/hyperlink" Target="https://support.microsoft.com/en-us/copilot-teams" TargetMode="External"/><Relationship Id="rId17" Type="http://schemas.openxmlformats.org/officeDocument/2006/relationships/image" Target="../media/image82.png"/><Relationship Id="rId2" Type="http://schemas.openxmlformats.org/officeDocument/2006/relationships/notesSlide" Target="../notesSlides/notesSlide67.xml"/><Relationship Id="rId16" Type="http://schemas.openxmlformats.org/officeDocument/2006/relationships/hyperlink" Target="https://support.microsoft.com/en-us/copilot-onenote" TargetMode="External"/><Relationship Id="rId20" Type="http://schemas.openxmlformats.org/officeDocument/2006/relationships/hyperlink" Target="https://support.microsoft.com/en-us/copilot-whiteboard"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word" TargetMode="External"/><Relationship Id="rId11" Type="http://schemas.openxmlformats.org/officeDocument/2006/relationships/image" Target="../media/image78.png"/><Relationship Id="rId24" Type="http://schemas.openxmlformats.org/officeDocument/2006/relationships/image" Target="../media/image86.svg"/><Relationship Id="rId5" Type="http://schemas.openxmlformats.org/officeDocument/2006/relationships/image" Target="../media/image72.png"/><Relationship Id="rId15" Type="http://schemas.openxmlformats.org/officeDocument/2006/relationships/image" Target="../media/image75.png"/><Relationship Id="rId23" Type="http://schemas.openxmlformats.org/officeDocument/2006/relationships/image" Target="../media/image85.png"/><Relationship Id="rId10" Type="http://schemas.openxmlformats.org/officeDocument/2006/relationships/hyperlink" Target="https://support.microsoft.com/en-us/copilot-powerpoint" TargetMode="External"/><Relationship Id="rId19" Type="http://schemas.openxmlformats.org/officeDocument/2006/relationships/image" Target="../media/image83.png"/><Relationship Id="rId4" Type="http://schemas.microsoft.com/office/2007/relationships/hdphoto" Target="../media/hdphoto7.wdp"/><Relationship Id="rId9" Type="http://schemas.openxmlformats.org/officeDocument/2006/relationships/image" Target="../media/image81.png"/><Relationship Id="rId14" Type="http://schemas.openxmlformats.org/officeDocument/2006/relationships/hyperlink" Target="https://support.microsoft.com/en-us/topic/overview-of-microsoft-365-chat-preview-5b00a52d-7296-48ee-b938-b95b7209f737" TargetMode="External"/><Relationship Id="rId22" Type="http://schemas.openxmlformats.org/officeDocument/2006/relationships/hyperlink" Target="https://support.microsoft.com/en-us/copilot-loop"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5.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81.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3.png"/><Relationship Id="rId2" Type="http://schemas.openxmlformats.org/officeDocument/2006/relationships/notesSlide" Target="../notesSlides/notesSlide68.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hyperlink" Target="https://support.microsoft.com/en-us/copilot-teams"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78.png"/><Relationship Id="rId14" Type="http://schemas.openxmlformats.org/officeDocument/2006/relationships/hyperlink" Target="https://support.microsoft.com/en-us/copilot-onenote" TargetMode="External"/><Relationship Id="rId22" Type="http://schemas.openxmlformats.org/officeDocument/2006/relationships/image" Target="../media/image86.svg"/></Relationships>
</file>

<file path=ppt/slides/_rels/slide69.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5.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81.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3.png"/><Relationship Id="rId2" Type="http://schemas.openxmlformats.org/officeDocument/2006/relationships/notesSlide" Target="../notesSlides/notesSlide69.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hyperlink" Target="https://support.microsoft.com/en-us/copilot-teams"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78.png"/><Relationship Id="rId14" Type="http://schemas.openxmlformats.org/officeDocument/2006/relationships/hyperlink" Target="https://support.microsoft.com/en-us/copilot-onenote" TargetMode="External"/><Relationship Id="rId22" Type="http://schemas.openxmlformats.org/officeDocument/2006/relationships/image" Target="../media/image86.svg"/></Relationships>
</file>

<file path=ppt/slides/_rels/slide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268.xml"/><Relationship Id="rId4" Type="http://schemas.openxmlformats.org/officeDocument/2006/relationships/image" Target="../media/image74.jpeg"/></Relationships>
</file>

<file path=ppt/slides/_rels/slide70.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2.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1.png"/><Relationship Id="rId12" Type="http://schemas.openxmlformats.org/officeDocument/2006/relationships/hyperlink" Target="https://support.microsoft.com/en-us/copilot-onenote" TargetMode="External"/><Relationship Id="rId17" Type="http://schemas.openxmlformats.org/officeDocument/2006/relationships/image" Target="../media/image84.png"/><Relationship Id="rId2" Type="http://schemas.openxmlformats.org/officeDocument/2006/relationships/notesSlide" Target="../notesSlides/notesSlide70.xml"/><Relationship Id="rId16" Type="http://schemas.openxmlformats.org/officeDocument/2006/relationships/hyperlink" Target="https://support.microsoft.com/en-us/copilot-whiteboard" TargetMode="External"/><Relationship Id="rId20" Type="http://schemas.openxmlformats.org/officeDocument/2006/relationships/image" Target="../media/image86.svg"/><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5" Type="http://schemas.openxmlformats.org/officeDocument/2006/relationships/image" Target="../media/image72.png"/><Relationship Id="rId15" Type="http://schemas.openxmlformats.org/officeDocument/2006/relationships/image" Target="../media/image83.png"/><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6.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8.png"/></Relationships>
</file>

<file path=ppt/slides/_rels/slide71.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2.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1.png"/><Relationship Id="rId12" Type="http://schemas.openxmlformats.org/officeDocument/2006/relationships/hyperlink" Target="https://support.microsoft.com/en-us/copilot-onenote" TargetMode="External"/><Relationship Id="rId17" Type="http://schemas.openxmlformats.org/officeDocument/2006/relationships/image" Target="../media/image84.png"/><Relationship Id="rId25" Type="http://schemas.openxmlformats.org/officeDocument/2006/relationships/image" Target="../media/image80.svg"/><Relationship Id="rId2" Type="http://schemas.openxmlformats.org/officeDocument/2006/relationships/notesSlide" Target="../notesSlides/notesSlide71.xml"/><Relationship Id="rId16" Type="http://schemas.openxmlformats.org/officeDocument/2006/relationships/hyperlink" Target="https://support.microsoft.com/en-us/copilot-whiteboard" TargetMode="External"/><Relationship Id="rId20" Type="http://schemas.openxmlformats.org/officeDocument/2006/relationships/image" Target="../media/image86.svg"/><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24" Type="http://schemas.openxmlformats.org/officeDocument/2006/relationships/image" Target="../media/image79.png"/><Relationship Id="rId5" Type="http://schemas.openxmlformats.org/officeDocument/2006/relationships/image" Target="../media/image72.png"/><Relationship Id="rId15" Type="http://schemas.openxmlformats.org/officeDocument/2006/relationships/image" Target="../media/image83.png"/><Relationship Id="rId23" Type="http://schemas.openxmlformats.org/officeDocument/2006/relationships/hyperlink" Target="https://support.microsoft.com/en-us/copilot-outlook" TargetMode="External"/><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6.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8.png"/></Relationships>
</file>

<file path=ppt/slides/_rels/slide72.xml.rels><?xml version="1.0" encoding="UTF-8" standalone="yes"?>
<Relationships xmlns="http://schemas.openxmlformats.org/package/2006/relationships"><Relationship Id="rId13" Type="http://schemas.openxmlformats.org/officeDocument/2006/relationships/hyperlink" Target="https://support.microsoft.com/en-us/copilot-onenote" TargetMode="External"/><Relationship Id="rId18" Type="http://schemas.openxmlformats.org/officeDocument/2006/relationships/hyperlink" Target="https://support.microsoft.com/en-us/copilot-outlook" TargetMode="External"/><Relationship Id="rId26" Type="http://schemas.openxmlformats.org/officeDocument/2006/relationships/hyperlink" Target="https://support.microsoft.com/en-us/copilot-excel" TargetMode="External"/><Relationship Id="rId39" Type="http://schemas.openxmlformats.org/officeDocument/2006/relationships/hyperlink" Target="https://support.microsoft.com/en-us/copilot-whiteboard" TargetMode="External"/><Relationship Id="rId21" Type="http://schemas.openxmlformats.org/officeDocument/2006/relationships/image" Target="../media/image80.svg"/><Relationship Id="rId34" Type="http://schemas.openxmlformats.org/officeDocument/2006/relationships/hyperlink" Target="https://support.microsoft.com/en-us/topic/overview-of-microsoft-365-chat-preview-5b00a52d-7296-48ee-b938-b95b7209f737" TargetMode="External"/><Relationship Id="rId7" Type="http://schemas.openxmlformats.org/officeDocument/2006/relationships/hyperlink" Target="https://www.microsoft.com/en-us/videoplayer/embed/RW1c3WA" TargetMode="External"/><Relationship Id="rId12" Type="http://schemas.openxmlformats.org/officeDocument/2006/relationships/image" Target="../media/image86.svg"/><Relationship Id="rId17" Type="http://schemas.openxmlformats.org/officeDocument/2006/relationships/image" Target="../media/image114.png"/><Relationship Id="rId25" Type="http://schemas.openxmlformats.org/officeDocument/2006/relationships/image" Target="../media/image73.png"/><Relationship Id="rId33" Type="http://schemas.openxmlformats.org/officeDocument/2006/relationships/image" Target="../media/image76.png"/><Relationship Id="rId38" Type="http://schemas.openxmlformats.org/officeDocument/2006/relationships/image" Target="../media/image83.png"/><Relationship Id="rId2" Type="http://schemas.openxmlformats.org/officeDocument/2006/relationships/notesSlide" Target="../notesSlides/notesSlide72.xml"/><Relationship Id="rId16" Type="http://schemas.openxmlformats.org/officeDocument/2006/relationships/hyperlink" Target="https://www.microsoft.com/en-us/videoplayer/embed/RW1c2fL" TargetMode="External"/><Relationship Id="rId20" Type="http://schemas.openxmlformats.org/officeDocument/2006/relationships/image" Target="../media/image79.png"/><Relationship Id="rId29" Type="http://schemas.openxmlformats.org/officeDocument/2006/relationships/image" Target="../media/image77.png"/><Relationship Id="rId1" Type="http://schemas.openxmlformats.org/officeDocument/2006/relationships/slideLayout" Target="../slideLayouts/slideLayout263.xml"/><Relationship Id="rId6" Type="http://schemas.openxmlformats.org/officeDocument/2006/relationships/image" Target="../media/image111.png"/><Relationship Id="rId11" Type="http://schemas.openxmlformats.org/officeDocument/2006/relationships/image" Target="../media/image85.png"/><Relationship Id="rId24" Type="http://schemas.openxmlformats.org/officeDocument/2006/relationships/hyperlink" Target="https://youtu.be/S7xTBa93TX8?feature=shared" TargetMode="External"/><Relationship Id="rId32" Type="http://schemas.openxmlformats.org/officeDocument/2006/relationships/hyperlink" Target="https://support.microsoft.com/en-us/copilot-teams" TargetMode="External"/><Relationship Id="rId37" Type="http://schemas.openxmlformats.org/officeDocument/2006/relationships/hyperlink" Target="https://www.microsoft.com/en-us/bing/chat/enterprise/?form=MA13FV" TargetMode="External"/><Relationship Id="rId40" Type="http://schemas.openxmlformats.org/officeDocument/2006/relationships/image" Target="../media/image84.png"/><Relationship Id="rId5" Type="http://schemas.openxmlformats.org/officeDocument/2006/relationships/hyperlink" Target="https://www.youtube.com/watch?v=N1gpkk-MwpY" TargetMode="External"/><Relationship Id="rId15" Type="http://schemas.openxmlformats.org/officeDocument/2006/relationships/image" Target="../media/image113.png"/><Relationship Id="rId23" Type="http://schemas.openxmlformats.org/officeDocument/2006/relationships/image" Target="../media/image115.png"/><Relationship Id="rId28" Type="http://schemas.openxmlformats.org/officeDocument/2006/relationships/hyperlink" Target="https://support.microsoft.com/en-us/copilot-word" TargetMode="External"/><Relationship Id="rId36" Type="http://schemas.openxmlformats.org/officeDocument/2006/relationships/image" Target="../media/image82.png"/><Relationship Id="rId10" Type="http://schemas.openxmlformats.org/officeDocument/2006/relationships/hyperlink" Target="https://support.microsoft.com/en-us/copilot-loop" TargetMode="External"/><Relationship Id="rId19" Type="http://schemas.openxmlformats.org/officeDocument/2006/relationships/hyperlink" Target="https://www.microsoft.com/en-us/videoplayer/embed/RW1cbAG" TargetMode="External"/><Relationship Id="rId31" Type="http://schemas.openxmlformats.org/officeDocument/2006/relationships/image" Target="../media/image78.png"/><Relationship Id="rId4" Type="http://schemas.openxmlformats.org/officeDocument/2006/relationships/image" Target="../media/image110.png"/><Relationship Id="rId9" Type="http://schemas.openxmlformats.org/officeDocument/2006/relationships/hyperlink" Target="https://www.youtube.com/watch?v=Zt84APuu2Ik" TargetMode="External"/><Relationship Id="rId14" Type="http://schemas.openxmlformats.org/officeDocument/2006/relationships/hyperlink" Target="https://www.microsoft.com/en-us/videoplayer/embed/RW1c3X1" TargetMode="External"/><Relationship Id="rId22" Type="http://schemas.openxmlformats.org/officeDocument/2006/relationships/hyperlink" Target="https://www.youtube.com/watch?v=-p5LKp2FkxQ" TargetMode="External"/><Relationship Id="rId27" Type="http://schemas.openxmlformats.org/officeDocument/2006/relationships/image" Target="../media/image81.png"/><Relationship Id="rId30" Type="http://schemas.openxmlformats.org/officeDocument/2006/relationships/hyperlink" Target="https://support.microsoft.com/en-us/copilot-powerpoint" TargetMode="External"/><Relationship Id="rId35" Type="http://schemas.openxmlformats.org/officeDocument/2006/relationships/image" Target="../media/image75.png"/><Relationship Id="rId8" Type="http://schemas.openxmlformats.org/officeDocument/2006/relationships/image" Target="../media/image112.png"/><Relationship Id="rId3" Type="http://schemas.openxmlformats.org/officeDocument/2006/relationships/hyperlink" Target="https://www.youtube.com/watch?v=fzoZ_f7ji5Q"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3.xml"/><Relationship Id="rId1" Type="http://schemas.openxmlformats.org/officeDocument/2006/relationships/slideLayout" Target="../slideLayouts/slideLayout259.xml"/></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4.xml"/><Relationship Id="rId1" Type="http://schemas.openxmlformats.org/officeDocument/2006/relationships/slideLayout" Target="../slideLayouts/slideLayout259.xml"/><Relationship Id="rId5" Type="http://schemas.openxmlformats.org/officeDocument/2006/relationships/image" Target="../media/image118.png"/><Relationship Id="rId4" Type="http://schemas.openxmlformats.org/officeDocument/2006/relationships/image" Target="../media/image117.png"/></Relationships>
</file>

<file path=ppt/slides/_rels/slide75.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125.png"/><Relationship Id="rId18" Type="http://schemas.openxmlformats.org/officeDocument/2006/relationships/image" Target="../media/image130.svg"/><Relationship Id="rId3" Type="http://schemas.openxmlformats.org/officeDocument/2006/relationships/hyperlink" Target="https://copilot.cloud.microsoft/en-US/prompts" TargetMode="External"/><Relationship Id="rId7" Type="http://schemas.openxmlformats.org/officeDocument/2006/relationships/hyperlink" Target="https://support.microsoft.com/en-us/copilot-powerpoint" TargetMode="External"/><Relationship Id="rId12" Type="http://schemas.openxmlformats.org/officeDocument/2006/relationships/image" Target="../media/image124.svg"/><Relationship Id="rId17" Type="http://schemas.openxmlformats.org/officeDocument/2006/relationships/image" Target="../media/image129.png"/><Relationship Id="rId2" Type="http://schemas.openxmlformats.org/officeDocument/2006/relationships/notesSlide" Target="../notesSlides/notesSlide75.xml"/><Relationship Id="rId16" Type="http://schemas.openxmlformats.org/officeDocument/2006/relationships/image" Target="../media/image128.svg"/><Relationship Id="rId20" Type="http://schemas.openxmlformats.org/officeDocument/2006/relationships/image" Target="../media/image132.svg"/><Relationship Id="rId1" Type="http://schemas.openxmlformats.org/officeDocument/2006/relationships/slideLayout" Target="../slideLayouts/slideLayout251.xml"/><Relationship Id="rId6" Type="http://schemas.openxmlformats.org/officeDocument/2006/relationships/image" Target="../media/image120.svg"/><Relationship Id="rId11" Type="http://schemas.openxmlformats.org/officeDocument/2006/relationships/image" Target="../media/image123.png"/><Relationship Id="rId5" Type="http://schemas.openxmlformats.org/officeDocument/2006/relationships/image" Target="../media/image119.png"/><Relationship Id="rId15" Type="http://schemas.openxmlformats.org/officeDocument/2006/relationships/image" Target="../media/image127.png"/><Relationship Id="rId10" Type="http://schemas.openxmlformats.org/officeDocument/2006/relationships/image" Target="../media/image122.svg"/><Relationship Id="rId19" Type="http://schemas.openxmlformats.org/officeDocument/2006/relationships/image" Target="../media/image131.png"/><Relationship Id="rId4" Type="http://schemas.openxmlformats.org/officeDocument/2006/relationships/image" Target="../media/image72.png"/><Relationship Id="rId9" Type="http://schemas.openxmlformats.org/officeDocument/2006/relationships/image" Target="../media/image121.png"/><Relationship Id="rId14" Type="http://schemas.openxmlformats.org/officeDocument/2006/relationships/image" Target="../media/image126.svg"/></Relationships>
</file>

<file path=ppt/slides/_rels/slide76.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hyperlink" Target="https://support.microsoft.com/en-us/copilot-word" TargetMode="External"/><Relationship Id="rId7" Type="http://schemas.openxmlformats.org/officeDocument/2006/relationships/image" Target="../media/image134.png"/><Relationship Id="rId2" Type="http://schemas.openxmlformats.org/officeDocument/2006/relationships/notesSlide" Target="../notesSlides/notesSlide76.xml"/><Relationship Id="rId1" Type="http://schemas.openxmlformats.org/officeDocument/2006/relationships/slideLayout" Target="../slideLayouts/slideLayout259.xml"/><Relationship Id="rId6" Type="http://schemas.openxmlformats.org/officeDocument/2006/relationships/image" Target="../media/image133.png"/><Relationship Id="rId5" Type="http://schemas.openxmlformats.org/officeDocument/2006/relationships/image" Target="../media/image72.png"/><Relationship Id="rId4" Type="http://schemas.openxmlformats.org/officeDocument/2006/relationships/image" Target="../media/image77.png"/><Relationship Id="rId9" Type="http://schemas.openxmlformats.org/officeDocument/2006/relationships/image" Target="../media/image136.png"/></Relationships>
</file>

<file path=ppt/slides/_rels/slide7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hyperlink" Target="https://support.microsoft.com/en-us/copilot-word" TargetMode="External"/><Relationship Id="rId7" Type="http://schemas.openxmlformats.org/officeDocument/2006/relationships/image" Target="../media/image138.png"/><Relationship Id="rId2" Type="http://schemas.openxmlformats.org/officeDocument/2006/relationships/notesSlide" Target="../notesSlides/notesSlide77.xml"/><Relationship Id="rId1" Type="http://schemas.openxmlformats.org/officeDocument/2006/relationships/slideLayout" Target="../slideLayouts/slideLayout259.xml"/><Relationship Id="rId6" Type="http://schemas.openxmlformats.org/officeDocument/2006/relationships/image" Target="../media/image137.png"/><Relationship Id="rId5" Type="http://schemas.openxmlformats.org/officeDocument/2006/relationships/image" Target="../media/image72.png"/><Relationship Id="rId4" Type="http://schemas.openxmlformats.org/officeDocument/2006/relationships/image" Target="../media/image77.png"/></Relationships>
</file>

<file path=ppt/slides/_rels/slide78.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141.png"/><Relationship Id="rId18" Type="http://schemas.openxmlformats.org/officeDocument/2006/relationships/image" Target="../media/image146.svg"/><Relationship Id="rId3" Type="http://schemas.openxmlformats.org/officeDocument/2006/relationships/hyperlink" Target="https://copilot.cloud.microsoft/en-US/prompts" TargetMode="External"/><Relationship Id="rId21" Type="http://schemas.openxmlformats.org/officeDocument/2006/relationships/image" Target="../media/image129.png"/><Relationship Id="rId7" Type="http://schemas.openxmlformats.org/officeDocument/2006/relationships/hyperlink" Target="https://support.microsoft.com/en-us/copilot-word" TargetMode="External"/><Relationship Id="rId12" Type="http://schemas.openxmlformats.org/officeDocument/2006/relationships/image" Target="../media/image140.svg"/><Relationship Id="rId17" Type="http://schemas.openxmlformats.org/officeDocument/2006/relationships/image" Target="../media/image145.png"/><Relationship Id="rId2" Type="http://schemas.openxmlformats.org/officeDocument/2006/relationships/notesSlide" Target="../notesSlides/notesSlide78.xml"/><Relationship Id="rId16" Type="http://schemas.openxmlformats.org/officeDocument/2006/relationships/image" Target="../media/image144.svg"/><Relationship Id="rId20" Type="http://schemas.openxmlformats.org/officeDocument/2006/relationships/image" Target="../media/image128.svg"/><Relationship Id="rId1" Type="http://schemas.openxmlformats.org/officeDocument/2006/relationships/slideLayout" Target="../slideLayouts/slideLayout251.xml"/><Relationship Id="rId6" Type="http://schemas.openxmlformats.org/officeDocument/2006/relationships/image" Target="../media/image124.svg"/><Relationship Id="rId11" Type="http://schemas.openxmlformats.org/officeDocument/2006/relationships/image" Target="../media/image139.png"/><Relationship Id="rId5" Type="http://schemas.openxmlformats.org/officeDocument/2006/relationships/image" Target="../media/image123.png"/><Relationship Id="rId15" Type="http://schemas.openxmlformats.org/officeDocument/2006/relationships/image" Target="../media/image143.png"/><Relationship Id="rId10" Type="http://schemas.openxmlformats.org/officeDocument/2006/relationships/image" Target="../media/image132.svg"/><Relationship Id="rId19" Type="http://schemas.openxmlformats.org/officeDocument/2006/relationships/image" Target="../media/image127.png"/><Relationship Id="rId4" Type="http://schemas.openxmlformats.org/officeDocument/2006/relationships/image" Target="../media/image72.png"/><Relationship Id="rId9" Type="http://schemas.openxmlformats.org/officeDocument/2006/relationships/image" Target="../media/image131.png"/><Relationship Id="rId14" Type="http://schemas.openxmlformats.org/officeDocument/2006/relationships/image" Target="../media/image142.svg"/><Relationship Id="rId22" Type="http://schemas.openxmlformats.org/officeDocument/2006/relationships/image" Target="../media/image130.svg"/></Relationships>
</file>

<file path=ppt/slides/_rels/slide79.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hyperlink" Target="https://support.microsoft.com/en-us/copilot-teams" TargetMode="External"/><Relationship Id="rId7" Type="http://schemas.openxmlformats.org/officeDocument/2006/relationships/image" Target="../media/image148.png"/><Relationship Id="rId2" Type="http://schemas.openxmlformats.org/officeDocument/2006/relationships/notesSlide" Target="../notesSlides/notesSlide79.xml"/><Relationship Id="rId1" Type="http://schemas.openxmlformats.org/officeDocument/2006/relationships/slideLayout" Target="../slideLayouts/slideLayout259.xml"/><Relationship Id="rId6" Type="http://schemas.openxmlformats.org/officeDocument/2006/relationships/image" Target="../media/image147.png"/><Relationship Id="rId5" Type="http://schemas.openxmlformats.org/officeDocument/2006/relationships/image" Target="../media/image73.png"/><Relationship Id="rId10" Type="http://schemas.openxmlformats.org/officeDocument/2006/relationships/image" Target="../media/image151.png"/><Relationship Id="rId4" Type="http://schemas.openxmlformats.org/officeDocument/2006/relationships/image" Target="../media/image76.png"/><Relationship Id="rId9" Type="http://schemas.openxmlformats.org/officeDocument/2006/relationships/image" Target="../media/image15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55.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80.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hyperlink" Target="https://support.microsoft.com/en-us/copilot-teams" TargetMode="External"/><Relationship Id="rId7" Type="http://schemas.openxmlformats.org/officeDocument/2006/relationships/image" Target="../media/image153.png"/><Relationship Id="rId2" Type="http://schemas.openxmlformats.org/officeDocument/2006/relationships/notesSlide" Target="../notesSlides/notesSlide80.xml"/><Relationship Id="rId1" Type="http://schemas.openxmlformats.org/officeDocument/2006/relationships/slideLayout" Target="../slideLayouts/slideLayout259.xml"/><Relationship Id="rId6" Type="http://schemas.openxmlformats.org/officeDocument/2006/relationships/image" Target="../media/image152.png"/><Relationship Id="rId5" Type="http://schemas.openxmlformats.org/officeDocument/2006/relationships/image" Target="../media/image72.png"/><Relationship Id="rId4" Type="http://schemas.openxmlformats.org/officeDocument/2006/relationships/image" Target="../media/image76.png"/></Relationships>
</file>

<file path=ppt/slides/_rels/slide81.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hyperlink" Target="https://support.microsoft.com/en-us/copilot-teams" TargetMode="External"/><Relationship Id="rId7" Type="http://schemas.openxmlformats.org/officeDocument/2006/relationships/image" Target="../media/image155.png"/><Relationship Id="rId2" Type="http://schemas.openxmlformats.org/officeDocument/2006/relationships/notesSlide" Target="../notesSlides/notesSlide81.xml"/><Relationship Id="rId1" Type="http://schemas.openxmlformats.org/officeDocument/2006/relationships/slideLayout" Target="../slideLayouts/slideLayout259.xml"/><Relationship Id="rId6" Type="http://schemas.openxmlformats.org/officeDocument/2006/relationships/image" Target="../media/image154.png"/><Relationship Id="rId5" Type="http://schemas.openxmlformats.org/officeDocument/2006/relationships/image" Target="../media/image72.png"/><Relationship Id="rId4" Type="http://schemas.openxmlformats.org/officeDocument/2006/relationships/image" Target="../media/image76.png"/></Relationships>
</file>

<file path=ppt/slides/_rels/slide8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160.png"/><Relationship Id="rId18" Type="http://schemas.openxmlformats.org/officeDocument/2006/relationships/image" Target="../media/image165.svg"/><Relationship Id="rId3" Type="http://schemas.openxmlformats.org/officeDocument/2006/relationships/hyperlink" Target="https://copilot.cloud.microsoft/en-US/prompts" TargetMode="External"/><Relationship Id="rId7" Type="http://schemas.openxmlformats.org/officeDocument/2006/relationships/hyperlink" Target="https://support.microsoft.com/en-us/copilot-teams" TargetMode="External"/><Relationship Id="rId12" Type="http://schemas.openxmlformats.org/officeDocument/2006/relationships/image" Target="../media/image159.svg"/><Relationship Id="rId17" Type="http://schemas.openxmlformats.org/officeDocument/2006/relationships/image" Target="../media/image164.png"/><Relationship Id="rId2" Type="http://schemas.openxmlformats.org/officeDocument/2006/relationships/notesSlide" Target="../notesSlides/notesSlide82.xml"/><Relationship Id="rId16" Type="http://schemas.openxmlformats.org/officeDocument/2006/relationships/image" Target="../media/image163.svg"/><Relationship Id="rId20" Type="http://schemas.openxmlformats.org/officeDocument/2006/relationships/image" Target="../media/image167.svg"/><Relationship Id="rId1" Type="http://schemas.openxmlformats.org/officeDocument/2006/relationships/slideLayout" Target="../slideLayouts/slideLayout251.xml"/><Relationship Id="rId6" Type="http://schemas.openxmlformats.org/officeDocument/2006/relationships/image" Target="../media/image140.svg"/><Relationship Id="rId11" Type="http://schemas.openxmlformats.org/officeDocument/2006/relationships/image" Target="../media/image158.png"/><Relationship Id="rId5" Type="http://schemas.openxmlformats.org/officeDocument/2006/relationships/image" Target="../media/image139.png"/><Relationship Id="rId15" Type="http://schemas.openxmlformats.org/officeDocument/2006/relationships/image" Target="../media/image162.png"/><Relationship Id="rId10" Type="http://schemas.openxmlformats.org/officeDocument/2006/relationships/image" Target="../media/image157.svg"/><Relationship Id="rId19" Type="http://schemas.openxmlformats.org/officeDocument/2006/relationships/image" Target="../media/image166.png"/><Relationship Id="rId4" Type="http://schemas.openxmlformats.org/officeDocument/2006/relationships/image" Target="../media/image72.png"/><Relationship Id="rId9" Type="http://schemas.openxmlformats.org/officeDocument/2006/relationships/image" Target="../media/image156.png"/><Relationship Id="rId14" Type="http://schemas.openxmlformats.org/officeDocument/2006/relationships/image" Target="../media/image161.svg"/></Relationships>
</file>

<file path=ppt/slides/_rels/slide83.xml.rels><?xml version="1.0" encoding="UTF-8" standalone="yes"?>
<Relationships xmlns="http://schemas.openxmlformats.org/package/2006/relationships"><Relationship Id="rId3" Type="http://schemas.openxmlformats.org/officeDocument/2006/relationships/hyperlink" Target="https://support.microsoft.com/en-us/topic/overview-of-microsoft-365-chat-preview-5b00a52d-7296-48ee-b938-b95b7209f737" TargetMode="External"/><Relationship Id="rId2" Type="http://schemas.openxmlformats.org/officeDocument/2006/relationships/notesSlide" Target="../notesSlides/notesSlide83.xml"/><Relationship Id="rId1" Type="http://schemas.openxmlformats.org/officeDocument/2006/relationships/slideLayout" Target="../slideLayouts/slideLayout259.xml"/><Relationship Id="rId6" Type="http://schemas.openxmlformats.org/officeDocument/2006/relationships/image" Target="../media/image168.png"/><Relationship Id="rId5" Type="http://schemas.openxmlformats.org/officeDocument/2006/relationships/image" Target="../media/image72.png"/><Relationship Id="rId4" Type="http://schemas.openxmlformats.org/officeDocument/2006/relationships/image" Target="../media/image75.png"/></Relationships>
</file>

<file path=ppt/slides/_rels/slide84.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hyperlink" Target="https://copilot.cloud.microsoft/en-US/prompts" TargetMode="External"/><Relationship Id="rId7" Type="http://schemas.openxmlformats.org/officeDocument/2006/relationships/hyperlink" Target="https://support.microsoft.com/en-us/topic/overview-of-microsoft-365-chat-preview-5b00a52d-7296-48ee-b938-b95b7209f737" TargetMode="External"/><Relationship Id="rId12" Type="http://schemas.openxmlformats.org/officeDocument/2006/relationships/image" Target="../media/image130.svg"/><Relationship Id="rId2" Type="http://schemas.openxmlformats.org/officeDocument/2006/relationships/notesSlide" Target="../notesSlides/notesSlide84.xml"/><Relationship Id="rId1" Type="http://schemas.openxmlformats.org/officeDocument/2006/relationships/slideLayout" Target="../slideLayouts/slideLayout251.xml"/><Relationship Id="rId6" Type="http://schemas.openxmlformats.org/officeDocument/2006/relationships/image" Target="../media/image140.svg"/><Relationship Id="rId11" Type="http://schemas.openxmlformats.org/officeDocument/2006/relationships/image" Target="../media/image129.png"/><Relationship Id="rId5" Type="http://schemas.openxmlformats.org/officeDocument/2006/relationships/image" Target="../media/image139.png"/><Relationship Id="rId10" Type="http://schemas.openxmlformats.org/officeDocument/2006/relationships/image" Target="../media/image124.svg"/><Relationship Id="rId4" Type="http://schemas.openxmlformats.org/officeDocument/2006/relationships/image" Target="../media/image72.png"/><Relationship Id="rId9" Type="http://schemas.openxmlformats.org/officeDocument/2006/relationships/image" Target="../media/image123.png"/></Relationships>
</file>

<file path=ppt/slides/_rels/slide85.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hyperlink" Target="https://support.microsoft.com/en-us/copilot-outlook" TargetMode="External"/><Relationship Id="rId7" Type="http://schemas.openxmlformats.org/officeDocument/2006/relationships/image" Target="../media/image170.png"/><Relationship Id="rId2" Type="http://schemas.openxmlformats.org/officeDocument/2006/relationships/notesSlide" Target="../notesSlides/notesSlide85.xml"/><Relationship Id="rId1" Type="http://schemas.openxmlformats.org/officeDocument/2006/relationships/slideLayout" Target="../slideLayouts/slideLayout259.xml"/><Relationship Id="rId6" Type="http://schemas.openxmlformats.org/officeDocument/2006/relationships/image" Target="../media/image72.png"/><Relationship Id="rId5" Type="http://schemas.openxmlformats.org/officeDocument/2006/relationships/image" Target="../media/image80.svg"/><Relationship Id="rId4" Type="http://schemas.openxmlformats.org/officeDocument/2006/relationships/image" Target="../media/image79.png"/><Relationship Id="rId9" Type="http://schemas.openxmlformats.org/officeDocument/2006/relationships/image" Target="../media/image172.png"/></Relationships>
</file>

<file path=ppt/slides/_rels/slide86.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hyperlink" Target="https://support.microsoft.com/en-us/copilot-excel" TargetMode="External"/><Relationship Id="rId7" Type="http://schemas.openxmlformats.org/officeDocument/2006/relationships/image" Target="../media/image174.png"/><Relationship Id="rId2" Type="http://schemas.openxmlformats.org/officeDocument/2006/relationships/notesSlide" Target="../notesSlides/notesSlide86.xml"/><Relationship Id="rId1" Type="http://schemas.openxmlformats.org/officeDocument/2006/relationships/slideLayout" Target="../slideLayouts/slideLayout259.xml"/><Relationship Id="rId6" Type="http://schemas.openxmlformats.org/officeDocument/2006/relationships/image" Target="../media/image173.png"/><Relationship Id="rId5" Type="http://schemas.openxmlformats.org/officeDocument/2006/relationships/image" Target="../media/image72.png"/><Relationship Id="rId4" Type="http://schemas.openxmlformats.org/officeDocument/2006/relationships/image" Target="../media/image81.png"/></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7.xml"/><Relationship Id="rId1" Type="http://schemas.openxmlformats.org/officeDocument/2006/relationships/slideLayout" Target="../slideLayouts/slideLayout265.xml"/><Relationship Id="rId6" Type="http://schemas.openxmlformats.org/officeDocument/2006/relationships/image" Target="../media/image17.png"/><Relationship Id="rId5" Type="http://schemas.openxmlformats.org/officeDocument/2006/relationships/image" Target="../media/image7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hyperlink" Target="https://support.microsoft.com/en-us/copilot-powerpoint" TargetMode="External"/><Relationship Id="rId18" Type="http://schemas.openxmlformats.org/officeDocument/2006/relationships/hyperlink" Target="https://learn.microsoft.com/en-us/microsoft-365-copilot/" TargetMode="External"/><Relationship Id="rId26" Type="http://schemas.openxmlformats.org/officeDocument/2006/relationships/image" Target="../media/image83.png"/><Relationship Id="rId3" Type="http://schemas.openxmlformats.org/officeDocument/2006/relationships/image" Target="../media/image9.png"/><Relationship Id="rId21" Type="http://schemas.openxmlformats.org/officeDocument/2006/relationships/hyperlink" Target="https://support.microsoft.com/en-us/copilot-excel" TargetMode="External"/><Relationship Id="rId7" Type="http://schemas.openxmlformats.org/officeDocument/2006/relationships/hyperlink" Target="https://support.microsoft.com/en-us/topic/overview-of-microsoft-365-chat-preview-5b00a52d-7296-48ee-b938-b95b7209f737" TargetMode="External"/><Relationship Id="rId12" Type="http://schemas.openxmlformats.org/officeDocument/2006/relationships/image" Target="../media/image77.png"/><Relationship Id="rId17" Type="http://schemas.openxmlformats.org/officeDocument/2006/relationships/image" Target="../media/image80.svg"/><Relationship Id="rId25" Type="http://schemas.openxmlformats.org/officeDocument/2006/relationships/hyperlink" Target="https://www.microsoft.com/en-us/bing/chat/enterprise/?form=MA13FV" TargetMode="External"/><Relationship Id="rId2" Type="http://schemas.openxmlformats.org/officeDocument/2006/relationships/notesSlide" Target="../notesSlides/notesSlide9.xml"/><Relationship Id="rId16" Type="http://schemas.openxmlformats.org/officeDocument/2006/relationships/image" Target="../media/image79.png"/><Relationship Id="rId20" Type="http://schemas.openxmlformats.org/officeDocument/2006/relationships/hyperlink" Target="https://support.microsoft.com/en-us/copilot" TargetMode="External"/><Relationship Id="rId29"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www.microsoft.com/en-us/worklab/work-trend-index/will-ai-fix-work" TargetMode="External"/><Relationship Id="rId11" Type="http://schemas.openxmlformats.org/officeDocument/2006/relationships/hyperlink" Target="https://support.microsoft.com/en-us/copilot-word" TargetMode="External"/><Relationship Id="rId24" Type="http://schemas.openxmlformats.org/officeDocument/2006/relationships/image" Target="../media/image82.png"/><Relationship Id="rId5" Type="http://schemas.openxmlformats.org/officeDocument/2006/relationships/image" Target="../media/image72.png"/><Relationship Id="rId15" Type="http://schemas.openxmlformats.org/officeDocument/2006/relationships/hyperlink" Target="https://support.microsoft.com/en-us/copilot-outlook" TargetMode="External"/><Relationship Id="rId23" Type="http://schemas.openxmlformats.org/officeDocument/2006/relationships/hyperlink" Target="https://support.microsoft.com/en-us/copilot-onenote" TargetMode="External"/><Relationship Id="rId28" Type="http://schemas.openxmlformats.org/officeDocument/2006/relationships/image" Target="../media/image84.png"/><Relationship Id="rId10" Type="http://schemas.openxmlformats.org/officeDocument/2006/relationships/image" Target="../media/image76.png"/><Relationship Id="rId19" Type="http://schemas.openxmlformats.org/officeDocument/2006/relationships/hyperlink" Target="https://adoption.microsoft.com/en-us/copilot/" TargetMode="External"/><Relationship Id="rId31" Type="http://schemas.openxmlformats.org/officeDocument/2006/relationships/image" Target="../media/image86.svg"/><Relationship Id="rId4" Type="http://schemas.microsoft.com/office/2007/relationships/hdphoto" Target="../media/hdphoto7.wdp"/><Relationship Id="rId9" Type="http://schemas.openxmlformats.org/officeDocument/2006/relationships/hyperlink" Target="https://support.microsoft.com/en-us/copilot-teams" TargetMode="External"/><Relationship Id="rId14" Type="http://schemas.openxmlformats.org/officeDocument/2006/relationships/image" Target="../media/image78.png"/><Relationship Id="rId22" Type="http://schemas.openxmlformats.org/officeDocument/2006/relationships/image" Target="../media/image81.png"/><Relationship Id="rId27" Type="http://schemas.openxmlformats.org/officeDocument/2006/relationships/hyperlink" Target="https://support.microsoft.com/en-us/copilot-whiteboard" TargetMode="External"/><Relationship Id="rId30" Type="http://schemas.openxmlformats.org/officeDocument/2006/relationships/image" Target="../media/image85.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1" name="Group 110">
            <a:extLst>
              <a:ext uri="{FF2B5EF4-FFF2-40B4-BE49-F238E27FC236}">
                <a16:creationId xmlns:a16="http://schemas.microsoft.com/office/drawing/2014/main" id="{3BF11DAA-6187-8E74-1DA0-1378E1B31CAC}"/>
              </a:ext>
              <a:ext uri="{C183D7F6-B498-43B3-948B-1728B52AA6E4}">
                <adec:decorative xmlns:adec="http://schemas.microsoft.com/office/drawing/2017/decorative" val="1"/>
              </a:ext>
            </a:extLst>
          </p:cNvPr>
          <p:cNvGrpSpPr/>
          <p:nvPr/>
        </p:nvGrpSpPr>
        <p:grpSpPr>
          <a:xfrm>
            <a:off x="588263" y="1141639"/>
            <a:ext cx="11018520" cy="5267325"/>
            <a:chOff x="588263" y="1141639"/>
            <a:chExt cx="11018520" cy="5267325"/>
          </a:xfrm>
        </p:grpSpPr>
        <p:grpSp>
          <p:nvGrpSpPr>
            <p:cNvPr id="5" name="Group 4">
              <a:extLst>
                <a:ext uri="{FF2B5EF4-FFF2-40B4-BE49-F238E27FC236}">
                  <a16:creationId xmlns:a16="http://schemas.microsoft.com/office/drawing/2014/main" id="{41B20635-54DF-AFD3-D75F-FE029083DC9C}"/>
                </a:ext>
                <a:ext uri="{C183D7F6-B498-43B3-948B-1728B52AA6E4}">
                  <adec:decorative xmlns:adec="http://schemas.microsoft.com/office/drawing/2017/decorative" val="1"/>
                </a:ext>
              </a:extLst>
            </p:cNvPr>
            <p:cNvGrpSpPr/>
            <p:nvPr/>
          </p:nvGrpSpPr>
          <p:grpSpPr>
            <a:xfrm>
              <a:off x="588263" y="1141639"/>
              <a:ext cx="11018520" cy="5267325"/>
              <a:chOff x="588263" y="1127125"/>
              <a:chExt cx="11018520" cy="5267325"/>
            </a:xfrm>
          </p:grpSpPr>
          <p:sp>
            <p:nvSpPr>
              <p:cNvPr id="7" name="Rectangle: Rounded Corners 6">
                <a:extLst>
                  <a:ext uri="{FF2B5EF4-FFF2-40B4-BE49-F238E27FC236}">
                    <a16:creationId xmlns:a16="http://schemas.microsoft.com/office/drawing/2014/main" id="{9CADF1DF-4DE9-F852-F8BC-8FB14FE57C3C}"/>
                  </a:ext>
                  <a:ext uri="{C183D7F6-B498-43B3-948B-1728B52AA6E4}">
                    <adec:decorative xmlns:adec="http://schemas.microsoft.com/office/drawing/2017/decorative" val="1"/>
                  </a:ext>
                </a:extLst>
              </p:cNvPr>
              <p:cNvSpPr>
                <a:spLocks/>
              </p:cNvSpPr>
              <p:nvPr/>
            </p:nvSpPr>
            <p:spPr bwMode="auto">
              <a:xfrm>
                <a:off x="4306560" y="1127125"/>
                <a:ext cx="3581926" cy="5267325"/>
              </a:xfrm>
              <a:prstGeom prst="roundRect">
                <a:avLst>
                  <a:gd name="adj" fmla="val 2600"/>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8" name="Rectangle: Rounded Corners 7">
                <a:extLst>
                  <a:ext uri="{FF2B5EF4-FFF2-40B4-BE49-F238E27FC236}">
                    <a16:creationId xmlns:a16="http://schemas.microsoft.com/office/drawing/2014/main" id="{912D3F23-7AD7-A80A-9BA6-1CECFABF5D9D}"/>
                  </a:ext>
                  <a:ext uri="{C183D7F6-B498-43B3-948B-1728B52AA6E4}">
                    <adec:decorative xmlns:adec="http://schemas.microsoft.com/office/drawing/2017/decorative" val="1"/>
                  </a:ext>
                </a:extLst>
              </p:cNvPr>
              <p:cNvSpPr>
                <a:spLocks/>
              </p:cNvSpPr>
              <p:nvPr/>
            </p:nvSpPr>
            <p:spPr bwMode="auto">
              <a:xfrm>
                <a:off x="588263" y="1127125"/>
                <a:ext cx="3581926" cy="5267325"/>
              </a:xfrm>
              <a:prstGeom prst="roundRect">
                <a:avLst>
                  <a:gd name="adj" fmla="val 2600"/>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9" name="Rectangle: Rounded Corners 8">
                <a:extLst>
                  <a:ext uri="{FF2B5EF4-FFF2-40B4-BE49-F238E27FC236}">
                    <a16:creationId xmlns:a16="http://schemas.microsoft.com/office/drawing/2014/main" id="{6E95A08C-6AF9-EC40-B1FF-B77A5349DED2}"/>
                  </a:ext>
                  <a:ext uri="{C183D7F6-B498-43B3-948B-1728B52AA6E4}">
                    <adec:decorative xmlns:adec="http://schemas.microsoft.com/office/drawing/2017/decorative" val="1"/>
                  </a:ext>
                </a:extLst>
              </p:cNvPr>
              <p:cNvSpPr>
                <a:spLocks/>
              </p:cNvSpPr>
              <p:nvPr/>
            </p:nvSpPr>
            <p:spPr bwMode="auto">
              <a:xfrm>
                <a:off x="8024857" y="1127125"/>
                <a:ext cx="3581926" cy="5267325"/>
              </a:xfrm>
              <a:prstGeom prst="roundRect">
                <a:avLst>
                  <a:gd name="adj" fmla="val 2600"/>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32" name="Group 31">
                <a:extLst>
                  <a:ext uri="{FF2B5EF4-FFF2-40B4-BE49-F238E27FC236}">
                    <a16:creationId xmlns:a16="http://schemas.microsoft.com/office/drawing/2014/main" id="{291134CF-A8FB-4C31-7354-F6CD95A154F8}"/>
                  </a:ext>
                  <a:ext uri="{C183D7F6-B498-43B3-948B-1728B52AA6E4}">
                    <adec:decorative xmlns:adec="http://schemas.microsoft.com/office/drawing/2017/decorative" val="1"/>
                  </a:ext>
                </a:extLst>
              </p:cNvPr>
              <p:cNvGrpSpPr/>
              <p:nvPr/>
            </p:nvGrpSpPr>
            <p:grpSpPr>
              <a:xfrm>
                <a:off x="2064707" y="1248526"/>
                <a:ext cx="629038" cy="629038"/>
                <a:chOff x="2951488" y="1511596"/>
                <a:chExt cx="689922" cy="689922"/>
              </a:xfrm>
            </p:grpSpPr>
            <p:sp>
              <p:nvSpPr>
                <p:cNvPr id="49" name="Oval 48">
                  <a:extLst>
                    <a:ext uri="{FF2B5EF4-FFF2-40B4-BE49-F238E27FC236}">
                      <a16:creationId xmlns:a16="http://schemas.microsoft.com/office/drawing/2014/main" id="{EE2D4027-6B48-6322-7326-F3894772BF54}"/>
                    </a:ext>
                  </a:extLst>
                </p:cNvPr>
                <p:cNvSpPr/>
                <p:nvPr/>
              </p:nvSpPr>
              <p:spPr bwMode="auto">
                <a:xfrm>
                  <a:off x="2951488" y="1511596"/>
                  <a:ext cx="689922" cy="689922"/>
                </a:xfrm>
                <a:prstGeom prst="ellipse">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50" name="Oval 49">
                  <a:extLst>
                    <a:ext uri="{FF2B5EF4-FFF2-40B4-BE49-F238E27FC236}">
                      <a16:creationId xmlns:a16="http://schemas.microsoft.com/office/drawing/2014/main" id="{5EFC7289-E1D4-1B9D-6185-EFD1E2AA1C58}"/>
                    </a:ext>
                  </a:extLst>
                </p:cNvPr>
                <p:cNvSpPr/>
                <p:nvPr/>
              </p:nvSpPr>
              <p:spPr bwMode="auto">
                <a:xfrm>
                  <a:off x="2971362" y="1531470"/>
                  <a:ext cx="650175" cy="650175"/>
                </a:xfrm>
                <a:prstGeom prst="ellipse">
                  <a:avLst/>
                </a:prstGeom>
                <a:gradFill>
                  <a:gsLst>
                    <a:gs pos="0">
                      <a:srgbClr val="5C5AD4">
                        <a:lumMod val="5000"/>
                        <a:lumOff val="95000"/>
                      </a:srgbClr>
                    </a:gs>
                    <a:gs pos="100000">
                      <a:srgbClr val="5C5AD4"/>
                    </a:gs>
                  </a:gsLst>
                  <a:lin ang="8100000" scaled="1"/>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33" name="Group 32">
                <a:extLst>
                  <a:ext uri="{FF2B5EF4-FFF2-40B4-BE49-F238E27FC236}">
                    <a16:creationId xmlns:a16="http://schemas.microsoft.com/office/drawing/2014/main" id="{82F530F7-431D-3E55-C224-566773091350}"/>
                  </a:ext>
                  <a:ext uri="{C183D7F6-B498-43B3-948B-1728B52AA6E4}">
                    <adec:decorative xmlns:adec="http://schemas.microsoft.com/office/drawing/2017/decorative" val="1"/>
                  </a:ext>
                </a:extLst>
              </p:cNvPr>
              <p:cNvGrpSpPr/>
              <p:nvPr/>
            </p:nvGrpSpPr>
            <p:grpSpPr>
              <a:xfrm>
                <a:off x="5783004" y="1248526"/>
                <a:ext cx="629038" cy="629038"/>
                <a:chOff x="2951488" y="1511596"/>
                <a:chExt cx="689922" cy="689922"/>
              </a:xfrm>
            </p:grpSpPr>
            <p:sp>
              <p:nvSpPr>
                <p:cNvPr id="47" name="Oval 46">
                  <a:extLst>
                    <a:ext uri="{FF2B5EF4-FFF2-40B4-BE49-F238E27FC236}">
                      <a16:creationId xmlns:a16="http://schemas.microsoft.com/office/drawing/2014/main" id="{6759C47C-94A0-28E2-FE8B-2FF09847FFF9}"/>
                    </a:ext>
                  </a:extLst>
                </p:cNvPr>
                <p:cNvSpPr/>
                <p:nvPr/>
              </p:nvSpPr>
              <p:spPr bwMode="auto">
                <a:xfrm>
                  <a:off x="2951488" y="1511596"/>
                  <a:ext cx="689922" cy="689922"/>
                </a:xfrm>
                <a:prstGeom prst="ellipse">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48" name="Oval 47">
                  <a:extLst>
                    <a:ext uri="{FF2B5EF4-FFF2-40B4-BE49-F238E27FC236}">
                      <a16:creationId xmlns:a16="http://schemas.microsoft.com/office/drawing/2014/main" id="{1EC3C26F-9DFC-D4BC-DA13-A6C6E3A44D2F}"/>
                    </a:ext>
                  </a:extLst>
                </p:cNvPr>
                <p:cNvSpPr/>
                <p:nvPr/>
              </p:nvSpPr>
              <p:spPr bwMode="auto">
                <a:xfrm>
                  <a:off x="2971362" y="1531470"/>
                  <a:ext cx="650175" cy="650175"/>
                </a:xfrm>
                <a:prstGeom prst="ellipse">
                  <a:avLst/>
                </a:prstGeom>
                <a:gradFill>
                  <a:gsLst>
                    <a:gs pos="0">
                      <a:srgbClr val="5C5AD4">
                        <a:lumMod val="5000"/>
                        <a:lumOff val="95000"/>
                      </a:srgbClr>
                    </a:gs>
                    <a:gs pos="100000">
                      <a:srgbClr val="5C5AD4"/>
                    </a:gs>
                  </a:gsLst>
                  <a:lin ang="8100000" scaled="1"/>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34" name="Group 33">
                <a:extLst>
                  <a:ext uri="{FF2B5EF4-FFF2-40B4-BE49-F238E27FC236}">
                    <a16:creationId xmlns:a16="http://schemas.microsoft.com/office/drawing/2014/main" id="{8FB66861-9589-8D0E-373B-1CD5BAB15968}"/>
                  </a:ext>
                  <a:ext uri="{C183D7F6-B498-43B3-948B-1728B52AA6E4}">
                    <adec:decorative xmlns:adec="http://schemas.microsoft.com/office/drawing/2017/decorative" val="1"/>
                  </a:ext>
                </a:extLst>
              </p:cNvPr>
              <p:cNvGrpSpPr/>
              <p:nvPr/>
            </p:nvGrpSpPr>
            <p:grpSpPr>
              <a:xfrm>
                <a:off x="9501301" y="1248526"/>
                <a:ext cx="629038" cy="629038"/>
                <a:chOff x="2951488" y="1511596"/>
                <a:chExt cx="689922" cy="689922"/>
              </a:xfrm>
            </p:grpSpPr>
            <p:sp>
              <p:nvSpPr>
                <p:cNvPr id="45" name="Oval 44">
                  <a:extLst>
                    <a:ext uri="{FF2B5EF4-FFF2-40B4-BE49-F238E27FC236}">
                      <a16:creationId xmlns:a16="http://schemas.microsoft.com/office/drawing/2014/main" id="{B19E41C2-A25C-3787-942D-E8DC44F2CCFC}"/>
                    </a:ext>
                  </a:extLst>
                </p:cNvPr>
                <p:cNvSpPr/>
                <p:nvPr/>
              </p:nvSpPr>
              <p:spPr bwMode="auto">
                <a:xfrm>
                  <a:off x="2951488" y="1511596"/>
                  <a:ext cx="689922" cy="689922"/>
                </a:xfrm>
                <a:prstGeom prst="ellipse">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46" name="Oval 45">
                  <a:extLst>
                    <a:ext uri="{FF2B5EF4-FFF2-40B4-BE49-F238E27FC236}">
                      <a16:creationId xmlns:a16="http://schemas.microsoft.com/office/drawing/2014/main" id="{6346CC99-7330-1E62-74EB-8511EED8554F}"/>
                    </a:ext>
                  </a:extLst>
                </p:cNvPr>
                <p:cNvSpPr/>
                <p:nvPr/>
              </p:nvSpPr>
              <p:spPr bwMode="auto">
                <a:xfrm>
                  <a:off x="2971362" y="1531470"/>
                  <a:ext cx="650175" cy="650175"/>
                </a:xfrm>
                <a:prstGeom prst="ellipse">
                  <a:avLst/>
                </a:prstGeom>
                <a:gradFill>
                  <a:gsLst>
                    <a:gs pos="0">
                      <a:srgbClr val="5C5AD4">
                        <a:lumMod val="5000"/>
                        <a:lumOff val="95000"/>
                      </a:srgbClr>
                    </a:gs>
                    <a:gs pos="100000">
                      <a:srgbClr val="5C5AD4"/>
                    </a:gs>
                  </a:gsLst>
                  <a:lin ang="8100000" scaled="1"/>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35" name="Rectangle: Rounded Corners 34">
                <a:extLst>
                  <a:ext uri="{FF2B5EF4-FFF2-40B4-BE49-F238E27FC236}">
                    <a16:creationId xmlns:a16="http://schemas.microsoft.com/office/drawing/2014/main" id="{8B135E3F-2DE2-7C79-63B7-8D405A81101A}"/>
                  </a:ext>
                  <a:ext uri="{C183D7F6-B498-43B3-948B-1728B52AA6E4}">
                    <adec:decorative xmlns:adec="http://schemas.microsoft.com/office/drawing/2017/decorative" val="1"/>
                  </a:ext>
                </a:extLst>
              </p:cNvPr>
              <p:cNvSpPr/>
              <p:nvPr/>
            </p:nvSpPr>
            <p:spPr bwMode="auto">
              <a:xfrm>
                <a:off x="657792" y="2065026"/>
                <a:ext cx="3442868" cy="2264087"/>
              </a:xfrm>
              <a:prstGeom prst="roundRect">
                <a:avLst>
                  <a:gd name="adj" fmla="val 3081"/>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6" name="Rectangle: Rounded Corners 35">
                <a:extLst>
                  <a:ext uri="{FF2B5EF4-FFF2-40B4-BE49-F238E27FC236}">
                    <a16:creationId xmlns:a16="http://schemas.microsoft.com/office/drawing/2014/main" id="{536A7342-3CF0-4347-9CEF-1B683A8AFC73}"/>
                  </a:ext>
                  <a:ext uri="{C183D7F6-B498-43B3-948B-1728B52AA6E4}">
                    <adec:decorative xmlns:adec="http://schemas.microsoft.com/office/drawing/2017/decorative" val="1"/>
                  </a:ext>
                </a:extLst>
              </p:cNvPr>
              <p:cNvSpPr>
                <a:spLocks/>
              </p:cNvSpPr>
              <p:nvPr/>
            </p:nvSpPr>
            <p:spPr bwMode="auto">
              <a:xfrm>
                <a:off x="657792" y="1993491"/>
                <a:ext cx="3442868" cy="319255"/>
              </a:xfrm>
              <a:prstGeom prst="roundRect">
                <a:avLst/>
              </a:prstGeom>
              <a:gradFill flip="none" rotWithShape="1">
                <a:gsLst>
                  <a:gs pos="0">
                    <a:srgbClr val="5C5AD4"/>
                  </a:gs>
                  <a:gs pos="100000">
                    <a:srgbClr val="5C5AD4">
                      <a:alpha val="74000"/>
                    </a:srgbClr>
                  </a:gs>
                </a:gsLst>
                <a:lin ang="0" scaled="1"/>
                <a:tileRect/>
              </a:gradFill>
              <a:ln w="9525" cap="flat" cmpd="sng" algn="ctr">
                <a:noFill/>
                <a:prstDash val="solid"/>
                <a:headEnd type="none" w="med" len="med"/>
                <a:tailEnd type="none"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Semibold"/>
                  <a:ea typeface="+mn-ea"/>
                  <a:cs typeface="+mn-cs"/>
                </a:endParaRPr>
              </a:p>
            </p:txBody>
          </p:sp>
          <p:sp>
            <p:nvSpPr>
              <p:cNvPr id="37" name="Rectangle: Rounded Corners 36">
                <a:extLst>
                  <a:ext uri="{FF2B5EF4-FFF2-40B4-BE49-F238E27FC236}">
                    <a16:creationId xmlns:a16="http://schemas.microsoft.com/office/drawing/2014/main" id="{1F2578E0-9028-57EB-997F-196E858B5424}"/>
                  </a:ext>
                  <a:ext uri="{C183D7F6-B498-43B3-948B-1728B52AA6E4}">
                    <adec:decorative xmlns:adec="http://schemas.microsoft.com/office/drawing/2017/decorative" val="1"/>
                  </a:ext>
                </a:extLst>
              </p:cNvPr>
              <p:cNvSpPr/>
              <p:nvPr/>
            </p:nvSpPr>
            <p:spPr bwMode="auto">
              <a:xfrm>
                <a:off x="4376089" y="2065026"/>
                <a:ext cx="3442868" cy="2264087"/>
              </a:xfrm>
              <a:prstGeom prst="roundRect">
                <a:avLst>
                  <a:gd name="adj" fmla="val 3081"/>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8" name="Rectangle: Rounded Corners 37">
                <a:extLst>
                  <a:ext uri="{FF2B5EF4-FFF2-40B4-BE49-F238E27FC236}">
                    <a16:creationId xmlns:a16="http://schemas.microsoft.com/office/drawing/2014/main" id="{94BC12C3-61DC-4C81-8D82-5BDFF1C4554C}"/>
                  </a:ext>
                  <a:ext uri="{C183D7F6-B498-43B3-948B-1728B52AA6E4}">
                    <adec:decorative xmlns:adec="http://schemas.microsoft.com/office/drawing/2017/decorative" val="1"/>
                  </a:ext>
                </a:extLst>
              </p:cNvPr>
              <p:cNvSpPr>
                <a:spLocks/>
              </p:cNvSpPr>
              <p:nvPr/>
            </p:nvSpPr>
            <p:spPr bwMode="auto">
              <a:xfrm>
                <a:off x="4376089" y="1993491"/>
                <a:ext cx="3442868" cy="319255"/>
              </a:xfrm>
              <a:prstGeom prst="roundRect">
                <a:avLst/>
              </a:prstGeom>
              <a:gradFill flip="none" rotWithShape="1">
                <a:gsLst>
                  <a:gs pos="0">
                    <a:srgbClr val="5C5AD4"/>
                  </a:gs>
                  <a:gs pos="100000">
                    <a:srgbClr val="5C5AD4">
                      <a:alpha val="74000"/>
                    </a:srgbClr>
                  </a:gs>
                </a:gsLst>
                <a:lin ang="0" scaled="1"/>
                <a:tileRect/>
              </a:gradFill>
              <a:ln w="9525" cap="flat" cmpd="sng" algn="ctr">
                <a:noFill/>
                <a:prstDash val="solid"/>
                <a:headEnd type="none" w="med" len="med"/>
                <a:tailEnd type="none"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Semibold"/>
                  <a:ea typeface="+mn-ea"/>
                  <a:cs typeface="+mn-cs"/>
                </a:endParaRPr>
              </a:p>
            </p:txBody>
          </p:sp>
          <p:sp>
            <p:nvSpPr>
              <p:cNvPr id="40" name="Rectangle: Rounded Corners 39">
                <a:extLst>
                  <a:ext uri="{FF2B5EF4-FFF2-40B4-BE49-F238E27FC236}">
                    <a16:creationId xmlns:a16="http://schemas.microsoft.com/office/drawing/2014/main" id="{21481BB9-58A1-4026-ED05-55CC1E549D68}"/>
                  </a:ext>
                  <a:ext uri="{C183D7F6-B498-43B3-948B-1728B52AA6E4}">
                    <adec:decorative xmlns:adec="http://schemas.microsoft.com/office/drawing/2017/decorative" val="1"/>
                  </a:ext>
                </a:extLst>
              </p:cNvPr>
              <p:cNvSpPr/>
              <p:nvPr/>
            </p:nvSpPr>
            <p:spPr bwMode="auto">
              <a:xfrm>
                <a:off x="8083069" y="2065026"/>
                <a:ext cx="3465502" cy="2264087"/>
              </a:xfrm>
              <a:prstGeom prst="roundRect">
                <a:avLst>
                  <a:gd name="adj" fmla="val 3081"/>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4" name="Rectangle: Rounded Corners 43">
                <a:extLst>
                  <a:ext uri="{FF2B5EF4-FFF2-40B4-BE49-F238E27FC236}">
                    <a16:creationId xmlns:a16="http://schemas.microsoft.com/office/drawing/2014/main" id="{AE89F006-8B68-9E0D-D7E6-21C6B7E92B17}"/>
                  </a:ext>
                  <a:ext uri="{C183D7F6-B498-43B3-948B-1728B52AA6E4}">
                    <adec:decorative xmlns:adec="http://schemas.microsoft.com/office/drawing/2017/decorative" val="1"/>
                  </a:ext>
                </a:extLst>
              </p:cNvPr>
              <p:cNvSpPr>
                <a:spLocks/>
              </p:cNvSpPr>
              <p:nvPr/>
            </p:nvSpPr>
            <p:spPr bwMode="auto">
              <a:xfrm>
                <a:off x="8094386" y="1993491"/>
                <a:ext cx="3442868" cy="319255"/>
              </a:xfrm>
              <a:prstGeom prst="roundRect">
                <a:avLst/>
              </a:prstGeom>
              <a:gradFill flip="none" rotWithShape="1">
                <a:gsLst>
                  <a:gs pos="0">
                    <a:srgbClr val="5C5AD4"/>
                  </a:gs>
                  <a:gs pos="100000">
                    <a:srgbClr val="5C5AD4">
                      <a:alpha val="74000"/>
                    </a:srgbClr>
                  </a:gs>
                </a:gsLst>
                <a:lin ang="0" scaled="1"/>
                <a:tileRect/>
              </a:gradFill>
              <a:ln w="9525" cap="flat" cmpd="sng" algn="ctr">
                <a:noFill/>
                <a:prstDash val="solid"/>
                <a:headEnd type="none" w="med" len="med"/>
                <a:tailEnd type="none"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Semibold"/>
                  <a:ea typeface="+mn-ea"/>
                  <a:cs typeface="+mn-cs"/>
                </a:endParaRPr>
              </a:p>
            </p:txBody>
          </p:sp>
        </p:grpSp>
        <p:sp>
          <p:nvSpPr>
            <p:cNvPr id="52" name="Rectangle: Rounded Corners 51">
              <a:extLst>
                <a:ext uri="{FF2B5EF4-FFF2-40B4-BE49-F238E27FC236}">
                  <a16:creationId xmlns:a16="http://schemas.microsoft.com/office/drawing/2014/main" id="{A544E0C4-D12B-D9AE-10BC-BFC67D0212CE}"/>
                </a:ext>
                <a:ext uri="{C183D7F6-B498-43B3-948B-1728B52AA6E4}">
                  <adec:decorative xmlns:adec="http://schemas.microsoft.com/office/drawing/2017/decorative" val="1"/>
                </a:ext>
              </a:extLst>
            </p:cNvPr>
            <p:cNvSpPr>
              <a:spLocks/>
            </p:cNvSpPr>
            <p:nvPr/>
          </p:nvSpPr>
          <p:spPr bwMode="auto">
            <a:xfrm>
              <a:off x="4306560" y="1141639"/>
              <a:ext cx="3581926" cy="5267325"/>
            </a:xfrm>
            <a:prstGeom prst="roundRect">
              <a:avLst>
                <a:gd name="adj" fmla="val 2600"/>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3" name="Rectangle: Rounded Corners 52">
              <a:extLst>
                <a:ext uri="{FF2B5EF4-FFF2-40B4-BE49-F238E27FC236}">
                  <a16:creationId xmlns:a16="http://schemas.microsoft.com/office/drawing/2014/main" id="{EA4DEBBD-28CD-4E44-614C-32A917460B5D}"/>
                </a:ext>
                <a:ext uri="{C183D7F6-B498-43B3-948B-1728B52AA6E4}">
                  <adec:decorative xmlns:adec="http://schemas.microsoft.com/office/drawing/2017/decorative" val="1"/>
                </a:ext>
              </a:extLst>
            </p:cNvPr>
            <p:cNvSpPr>
              <a:spLocks/>
            </p:cNvSpPr>
            <p:nvPr/>
          </p:nvSpPr>
          <p:spPr bwMode="auto">
            <a:xfrm>
              <a:off x="588263" y="1141639"/>
              <a:ext cx="3581926" cy="5267325"/>
            </a:xfrm>
            <a:prstGeom prst="roundRect">
              <a:avLst>
                <a:gd name="adj" fmla="val 2600"/>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7" name="Rectangle: Rounded Corners 56">
              <a:extLst>
                <a:ext uri="{FF2B5EF4-FFF2-40B4-BE49-F238E27FC236}">
                  <a16:creationId xmlns:a16="http://schemas.microsoft.com/office/drawing/2014/main" id="{837CC71C-7624-3362-00B5-745BEC250A4B}"/>
                </a:ext>
                <a:ext uri="{C183D7F6-B498-43B3-948B-1728B52AA6E4}">
                  <adec:decorative xmlns:adec="http://schemas.microsoft.com/office/drawing/2017/decorative" val="1"/>
                </a:ext>
              </a:extLst>
            </p:cNvPr>
            <p:cNvSpPr>
              <a:spLocks/>
            </p:cNvSpPr>
            <p:nvPr/>
          </p:nvSpPr>
          <p:spPr bwMode="auto">
            <a:xfrm>
              <a:off x="8024857" y="1141639"/>
              <a:ext cx="3581926" cy="5267325"/>
            </a:xfrm>
            <a:prstGeom prst="roundRect">
              <a:avLst>
                <a:gd name="adj" fmla="val 2600"/>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8" name="Rounded Rectangle 46">
              <a:extLst>
                <a:ext uri="{FF2B5EF4-FFF2-40B4-BE49-F238E27FC236}">
                  <a16:creationId xmlns:a16="http://schemas.microsoft.com/office/drawing/2014/main" id="{F9A73C2B-0686-EB6B-99C1-5316CBE286D8}"/>
                </a:ext>
              </a:extLst>
            </p:cNvPr>
            <p:cNvSpPr>
              <a:spLocks/>
            </p:cNvSpPr>
            <p:nvPr/>
          </p:nvSpPr>
          <p:spPr bwMode="auto">
            <a:xfrm>
              <a:off x="9501301" y="1263040"/>
              <a:ext cx="629038" cy="629038"/>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9" name="Rectangle: Rounded Corners 78">
              <a:extLst>
                <a:ext uri="{FF2B5EF4-FFF2-40B4-BE49-F238E27FC236}">
                  <a16:creationId xmlns:a16="http://schemas.microsoft.com/office/drawing/2014/main" id="{7623E73E-7A7F-1770-911A-B9D435704EDC}"/>
                </a:ext>
                <a:ext uri="{C183D7F6-B498-43B3-948B-1728B52AA6E4}">
                  <adec:decorative xmlns:adec="http://schemas.microsoft.com/office/drawing/2017/decorative" val="1"/>
                </a:ext>
              </a:extLst>
            </p:cNvPr>
            <p:cNvSpPr/>
            <p:nvPr/>
          </p:nvSpPr>
          <p:spPr bwMode="auto">
            <a:xfrm>
              <a:off x="704349" y="2079540"/>
              <a:ext cx="3349754" cy="2264087"/>
            </a:xfrm>
            <a:prstGeom prst="roundRect">
              <a:avLst>
                <a:gd name="adj" fmla="val 3081"/>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IN" sz="1000" b="0" i="0" u="none" strike="noStrike" kern="1200" cap="none" spc="0" normalizeH="0" baseline="0" noProof="0">
                <a:ln w="3175">
                  <a:noFill/>
                </a:ln>
                <a:solidFill>
                  <a:prstClr val="white"/>
                </a:solidFill>
                <a:effectLst/>
                <a:uLnTx/>
                <a:uFillTx/>
                <a:latin typeface="Segoe UI"/>
                <a:ea typeface="+mn-ea"/>
                <a:cs typeface="Segoe UI"/>
              </a:endParaRPr>
            </a:p>
          </p:txBody>
        </p:sp>
        <p:sp>
          <p:nvSpPr>
            <p:cNvPr id="81" name="Rectangle: Rounded Corners 80">
              <a:extLst>
                <a:ext uri="{FF2B5EF4-FFF2-40B4-BE49-F238E27FC236}">
                  <a16:creationId xmlns:a16="http://schemas.microsoft.com/office/drawing/2014/main" id="{DDEADF0E-3503-68CC-9F44-2E71903633BA}"/>
                </a:ext>
                <a:ext uri="{C183D7F6-B498-43B3-948B-1728B52AA6E4}">
                  <adec:decorative xmlns:adec="http://schemas.microsoft.com/office/drawing/2017/decorative" val="1"/>
                </a:ext>
              </a:extLst>
            </p:cNvPr>
            <p:cNvSpPr>
              <a:spLocks/>
            </p:cNvSpPr>
            <p:nvPr/>
          </p:nvSpPr>
          <p:spPr bwMode="auto">
            <a:xfrm>
              <a:off x="704349" y="2008005"/>
              <a:ext cx="3349754" cy="417695"/>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Semibold"/>
                <a:ea typeface="+mn-ea"/>
                <a:cs typeface="Segoe UI"/>
              </a:endParaRPr>
            </a:p>
          </p:txBody>
        </p:sp>
        <p:sp>
          <p:nvSpPr>
            <p:cNvPr id="82" name="Rectangle: Rounded Corners 81">
              <a:extLst>
                <a:ext uri="{FF2B5EF4-FFF2-40B4-BE49-F238E27FC236}">
                  <a16:creationId xmlns:a16="http://schemas.microsoft.com/office/drawing/2014/main" id="{0D5B7A33-101B-9B9E-A911-2294F7D1719D}"/>
                </a:ext>
                <a:ext uri="{C183D7F6-B498-43B3-948B-1728B52AA6E4}">
                  <adec:decorative xmlns:adec="http://schemas.microsoft.com/office/drawing/2017/decorative" val="1"/>
                </a:ext>
              </a:extLst>
            </p:cNvPr>
            <p:cNvSpPr/>
            <p:nvPr/>
          </p:nvSpPr>
          <p:spPr bwMode="auto">
            <a:xfrm>
              <a:off x="4422646" y="2079540"/>
              <a:ext cx="3349754" cy="2264087"/>
            </a:xfrm>
            <a:prstGeom prst="roundRect">
              <a:avLst>
                <a:gd name="adj" fmla="val 3081"/>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IN" sz="1000" b="0" i="0" u="none" strike="noStrike" kern="1200" cap="none" spc="0" normalizeH="0" baseline="0" noProof="0">
                <a:ln w="3175">
                  <a:noFill/>
                </a:ln>
                <a:solidFill>
                  <a:prstClr val="white"/>
                </a:solidFill>
                <a:effectLst/>
                <a:uLnTx/>
                <a:uFillTx/>
                <a:latin typeface="Segoe UI"/>
                <a:ea typeface="+mn-ea"/>
                <a:cs typeface="Segoe UI"/>
              </a:endParaRPr>
            </a:p>
          </p:txBody>
        </p:sp>
        <p:sp>
          <p:nvSpPr>
            <p:cNvPr id="83" name="Rectangle: Rounded Corners 82">
              <a:extLst>
                <a:ext uri="{FF2B5EF4-FFF2-40B4-BE49-F238E27FC236}">
                  <a16:creationId xmlns:a16="http://schemas.microsoft.com/office/drawing/2014/main" id="{30C922CB-8BE6-3216-471D-416EF004E5E2}"/>
                </a:ext>
                <a:ext uri="{C183D7F6-B498-43B3-948B-1728B52AA6E4}">
                  <adec:decorative xmlns:adec="http://schemas.microsoft.com/office/drawing/2017/decorative" val="1"/>
                </a:ext>
              </a:extLst>
            </p:cNvPr>
            <p:cNvSpPr>
              <a:spLocks/>
            </p:cNvSpPr>
            <p:nvPr/>
          </p:nvSpPr>
          <p:spPr bwMode="auto">
            <a:xfrm>
              <a:off x="4422646" y="2008005"/>
              <a:ext cx="3349754" cy="417695"/>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Semibold"/>
                <a:ea typeface="+mn-ea"/>
                <a:cs typeface="Segoe UI"/>
              </a:endParaRPr>
            </a:p>
          </p:txBody>
        </p:sp>
        <p:sp>
          <p:nvSpPr>
            <p:cNvPr id="84" name="Rectangle: Rounded Corners 83">
              <a:extLst>
                <a:ext uri="{FF2B5EF4-FFF2-40B4-BE49-F238E27FC236}">
                  <a16:creationId xmlns:a16="http://schemas.microsoft.com/office/drawing/2014/main" id="{C37043F5-B12B-E07F-69FF-AA2C4D8ACDFD}"/>
                </a:ext>
                <a:ext uri="{C183D7F6-B498-43B3-948B-1728B52AA6E4}">
                  <adec:decorative xmlns:adec="http://schemas.microsoft.com/office/drawing/2017/decorative" val="1"/>
                </a:ext>
              </a:extLst>
            </p:cNvPr>
            <p:cNvSpPr/>
            <p:nvPr/>
          </p:nvSpPr>
          <p:spPr bwMode="auto">
            <a:xfrm>
              <a:off x="8140943" y="2079540"/>
              <a:ext cx="3349754" cy="2264087"/>
            </a:xfrm>
            <a:prstGeom prst="roundRect">
              <a:avLst>
                <a:gd name="adj" fmla="val 3081"/>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IN" sz="1000" b="0" i="0" u="none" strike="noStrike" kern="1200" cap="none" spc="0" normalizeH="0" baseline="0" noProof="0">
                <a:ln w="3175">
                  <a:noFill/>
                </a:ln>
                <a:solidFill>
                  <a:prstClr val="white"/>
                </a:solidFill>
                <a:effectLst/>
                <a:uLnTx/>
                <a:uFillTx/>
                <a:latin typeface="Segoe UI"/>
                <a:ea typeface="+mn-ea"/>
                <a:cs typeface="Segoe UI"/>
              </a:endParaRPr>
            </a:p>
          </p:txBody>
        </p:sp>
        <p:sp>
          <p:nvSpPr>
            <p:cNvPr id="85" name="Rectangle: Rounded Corners 84">
              <a:extLst>
                <a:ext uri="{FF2B5EF4-FFF2-40B4-BE49-F238E27FC236}">
                  <a16:creationId xmlns:a16="http://schemas.microsoft.com/office/drawing/2014/main" id="{32F8A1A9-FE35-EA8A-4028-1D3F46B530C5}"/>
                </a:ext>
                <a:ext uri="{C183D7F6-B498-43B3-948B-1728B52AA6E4}">
                  <adec:decorative xmlns:adec="http://schemas.microsoft.com/office/drawing/2017/decorative" val="1"/>
                </a:ext>
              </a:extLst>
            </p:cNvPr>
            <p:cNvSpPr>
              <a:spLocks/>
            </p:cNvSpPr>
            <p:nvPr/>
          </p:nvSpPr>
          <p:spPr bwMode="auto">
            <a:xfrm>
              <a:off x="8140943" y="2008005"/>
              <a:ext cx="3349754" cy="417695"/>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Semibold"/>
                <a:ea typeface="+mn-ea"/>
                <a:cs typeface="Segoe UI"/>
              </a:endParaRPr>
            </a:p>
          </p:txBody>
        </p:sp>
        <p:sp>
          <p:nvSpPr>
            <p:cNvPr id="105" name="Rounded Rectangle 46">
              <a:extLst>
                <a:ext uri="{FF2B5EF4-FFF2-40B4-BE49-F238E27FC236}">
                  <a16:creationId xmlns:a16="http://schemas.microsoft.com/office/drawing/2014/main" id="{39B1223C-9BBB-65CF-1F84-65844D79D017}"/>
                </a:ext>
              </a:extLst>
            </p:cNvPr>
            <p:cNvSpPr>
              <a:spLocks/>
            </p:cNvSpPr>
            <p:nvPr/>
          </p:nvSpPr>
          <p:spPr bwMode="auto">
            <a:xfrm>
              <a:off x="2064707" y="1263040"/>
              <a:ext cx="629038" cy="629038"/>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07" name="Rounded Rectangle 46">
              <a:extLst>
                <a:ext uri="{FF2B5EF4-FFF2-40B4-BE49-F238E27FC236}">
                  <a16:creationId xmlns:a16="http://schemas.microsoft.com/office/drawing/2014/main" id="{23F82EE4-DE46-36C7-D4B6-C26EF250B6BA}"/>
                </a:ext>
              </a:extLst>
            </p:cNvPr>
            <p:cNvSpPr>
              <a:spLocks/>
            </p:cNvSpPr>
            <p:nvPr/>
          </p:nvSpPr>
          <p:spPr bwMode="auto">
            <a:xfrm>
              <a:off x="5783004" y="1263040"/>
              <a:ext cx="629038" cy="629038"/>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F325C276-A0B8-757F-CB91-52F7B4F94639}"/>
              </a:ext>
            </a:extLst>
          </p:cNvPr>
          <p:cNvSpPr>
            <a:spLocks noGrp="1"/>
          </p:cNvSpPr>
          <p:nvPr>
            <p:ph type="title"/>
          </p:nvPr>
        </p:nvSpPr>
        <p:spPr>
          <a:xfrm>
            <a:off x="588263" y="457200"/>
            <a:ext cx="11838868" cy="492443"/>
          </a:xfrm>
        </p:spPr>
        <p:txBody>
          <a:bodyPr/>
          <a:lstStyle/>
          <a:p>
            <a:r>
              <a:rPr lang="pt-br" sz="3100" dirty="0">
                <a:cs typeface="Segoe UI"/>
              </a:rPr>
              <a:t>Copilot para mapeamento de </a:t>
            </a:r>
            <a:r>
              <a:rPr lang="pt-BR" sz="3100" dirty="0">
                <a:cs typeface="Segoe UI"/>
              </a:rPr>
              <a:t>pessoa</a:t>
            </a:r>
            <a:r>
              <a:rPr lang="pt-br" sz="3100" dirty="0">
                <a:cs typeface="Segoe UI"/>
              </a:rPr>
              <a:t> e cenário do Microsoft 365 </a:t>
            </a:r>
            <a:endParaRPr lang="en-US" sz="3100" dirty="0"/>
          </a:p>
        </p:txBody>
      </p:sp>
      <p:sp>
        <p:nvSpPr>
          <p:cNvPr id="59" name="Graphic 25" descr="Ícone de lista de verificação">
            <a:extLst>
              <a:ext uri="{FF2B5EF4-FFF2-40B4-BE49-F238E27FC236}">
                <a16:creationId xmlns:a16="http://schemas.microsoft.com/office/drawing/2014/main" id="{54744E39-5656-C220-B662-655BE9F2A9B0}"/>
              </a:ext>
            </a:extLst>
          </p:cNvPr>
          <p:cNvSpPr/>
          <p:nvPr/>
        </p:nvSpPr>
        <p:spPr>
          <a:xfrm>
            <a:off x="2244526" y="1409184"/>
            <a:ext cx="269398" cy="336748"/>
          </a:xfrm>
          <a:custGeom>
            <a:avLst/>
            <a:gdLst>
              <a:gd name="connsiteX0" fmla="*/ 143118 w 269398"/>
              <a:gd name="connsiteY0" fmla="*/ 138909 h 336748"/>
              <a:gd name="connsiteX1" fmla="*/ 155746 w 269398"/>
              <a:gd name="connsiteY1" fmla="*/ 126281 h 336748"/>
              <a:gd name="connsiteX2" fmla="*/ 214677 w 269398"/>
              <a:gd name="connsiteY2" fmla="*/ 126281 h 336748"/>
              <a:gd name="connsiteX3" fmla="*/ 227305 w 269398"/>
              <a:gd name="connsiteY3" fmla="*/ 138909 h 336748"/>
              <a:gd name="connsiteX4" fmla="*/ 214677 w 269398"/>
              <a:gd name="connsiteY4" fmla="*/ 151537 h 336748"/>
              <a:gd name="connsiteX5" fmla="*/ 155746 w 269398"/>
              <a:gd name="connsiteY5" fmla="*/ 151537 h 336748"/>
              <a:gd name="connsiteX6" fmla="*/ 143118 w 269398"/>
              <a:gd name="connsiteY6" fmla="*/ 138909 h 336748"/>
              <a:gd name="connsiteX7" fmla="*/ 155746 w 269398"/>
              <a:gd name="connsiteY7" fmla="*/ 218886 h 336748"/>
              <a:gd name="connsiteX8" fmla="*/ 143118 w 269398"/>
              <a:gd name="connsiteY8" fmla="*/ 231514 h 336748"/>
              <a:gd name="connsiteX9" fmla="*/ 155746 w 269398"/>
              <a:gd name="connsiteY9" fmla="*/ 244143 h 336748"/>
              <a:gd name="connsiteX10" fmla="*/ 214677 w 269398"/>
              <a:gd name="connsiteY10" fmla="*/ 244143 h 336748"/>
              <a:gd name="connsiteX11" fmla="*/ 227305 w 269398"/>
              <a:gd name="connsiteY11" fmla="*/ 231514 h 336748"/>
              <a:gd name="connsiteX12" fmla="*/ 214677 w 269398"/>
              <a:gd name="connsiteY12" fmla="*/ 218886 h 336748"/>
              <a:gd name="connsiteX13" fmla="*/ 155746 w 269398"/>
              <a:gd name="connsiteY13" fmla="*/ 218886 h 336748"/>
              <a:gd name="connsiteX14" fmla="*/ 114158 w 269398"/>
              <a:gd name="connsiteY14" fmla="*/ 130995 h 336748"/>
              <a:gd name="connsiteX15" fmla="*/ 114787 w 269398"/>
              <a:gd name="connsiteY15" fmla="*/ 113147 h 336748"/>
              <a:gd name="connsiteX16" fmla="*/ 96940 w 269398"/>
              <a:gd name="connsiteY16" fmla="*/ 112517 h 336748"/>
              <a:gd name="connsiteX17" fmla="*/ 96310 w 269398"/>
              <a:gd name="connsiteY17" fmla="*/ 113147 h 336748"/>
              <a:gd name="connsiteX18" fmla="*/ 71559 w 269398"/>
              <a:gd name="connsiteY18" fmla="*/ 137898 h 336748"/>
              <a:gd name="connsiteX19" fmla="*/ 63645 w 269398"/>
              <a:gd name="connsiteY19" fmla="*/ 129985 h 336748"/>
              <a:gd name="connsiteX20" fmla="*/ 45798 w 269398"/>
              <a:gd name="connsiteY20" fmla="*/ 130615 h 336748"/>
              <a:gd name="connsiteX21" fmla="*/ 45798 w 269398"/>
              <a:gd name="connsiteY21" fmla="*/ 147833 h 336748"/>
              <a:gd name="connsiteX22" fmla="*/ 62635 w 269398"/>
              <a:gd name="connsiteY22" fmla="*/ 164670 h 336748"/>
              <a:gd name="connsiteX23" fmla="*/ 80483 w 269398"/>
              <a:gd name="connsiteY23" fmla="*/ 164670 h 336748"/>
              <a:gd name="connsiteX24" fmla="*/ 114158 w 269398"/>
              <a:gd name="connsiteY24" fmla="*/ 130995 h 336748"/>
              <a:gd name="connsiteX25" fmla="*/ 114158 w 269398"/>
              <a:gd name="connsiteY25" fmla="*/ 205753 h 336748"/>
              <a:gd name="connsiteX26" fmla="*/ 114158 w 269398"/>
              <a:gd name="connsiteY26" fmla="*/ 223601 h 336748"/>
              <a:gd name="connsiteX27" fmla="*/ 80483 w 269398"/>
              <a:gd name="connsiteY27" fmla="*/ 257276 h 336748"/>
              <a:gd name="connsiteX28" fmla="*/ 62635 w 269398"/>
              <a:gd name="connsiteY28" fmla="*/ 257276 h 336748"/>
              <a:gd name="connsiteX29" fmla="*/ 45798 w 269398"/>
              <a:gd name="connsiteY29" fmla="*/ 240438 h 336748"/>
              <a:gd name="connsiteX30" fmla="*/ 45168 w 269398"/>
              <a:gd name="connsiteY30" fmla="*/ 222591 h 336748"/>
              <a:gd name="connsiteX31" fmla="*/ 63015 w 269398"/>
              <a:gd name="connsiteY31" fmla="*/ 221961 h 336748"/>
              <a:gd name="connsiteX32" fmla="*/ 63645 w 269398"/>
              <a:gd name="connsiteY32" fmla="*/ 222591 h 336748"/>
              <a:gd name="connsiteX33" fmla="*/ 71559 w 269398"/>
              <a:gd name="connsiteY33" fmla="*/ 230504 h 336748"/>
              <a:gd name="connsiteX34" fmla="*/ 96310 w 269398"/>
              <a:gd name="connsiteY34" fmla="*/ 205753 h 336748"/>
              <a:gd name="connsiteX35" fmla="*/ 114158 w 269398"/>
              <a:gd name="connsiteY35" fmla="*/ 205753 h 336748"/>
              <a:gd name="connsiteX36" fmla="*/ 201948 w 269398"/>
              <a:gd name="connsiteY36" fmla="*/ 35089 h 336748"/>
              <a:gd name="connsiteX37" fmla="*/ 164165 w 269398"/>
              <a:gd name="connsiteY37" fmla="*/ 0 h 336748"/>
              <a:gd name="connsiteX38" fmla="*/ 105234 w 269398"/>
              <a:gd name="connsiteY38" fmla="*/ 0 h 336748"/>
              <a:gd name="connsiteX39" fmla="*/ 67585 w 269398"/>
              <a:gd name="connsiteY39" fmla="*/ 33675 h 336748"/>
              <a:gd name="connsiteX40" fmla="*/ 37884 w 269398"/>
              <a:gd name="connsiteY40" fmla="*/ 33675 h 336748"/>
              <a:gd name="connsiteX41" fmla="*/ 0 w 269398"/>
              <a:gd name="connsiteY41" fmla="*/ 71559 h 336748"/>
              <a:gd name="connsiteX42" fmla="*/ 0 w 269398"/>
              <a:gd name="connsiteY42" fmla="*/ 298864 h 336748"/>
              <a:gd name="connsiteX43" fmla="*/ 37884 w 269398"/>
              <a:gd name="connsiteY43" fmla="*/ 336748 h 336748"/>
              <a:gd name="connsiteX44" fmla="*/ 231514 w 269398"/>
              <a:gd name="connsiteY44" fmla="*/ 336748 h 336748"/>
              <a:gd name="connsiteX45" fmla="*/ 269399 w 269398"/>
              <a:gd name="connsiteY45" fmla="*/ 298864 h 336748"/>
              <a:gd name="connsiteX46" fmla="*/ 269399 w 269398"/>
              <a:gd name="connsiteY46" fmla="*/ 71559 h 336748"/>
              <a:gd name="connsiteX47" fmla="*/ 231514 w 269398"/>
              <a:gd name="connsiteY47" fmla="*/ 33675 h 336748"/>
              <a:gd name="connsiteX48" fmla="*/ 201813 w 269398"/>
              <a:gd name="connsiteY48" fmla="*/ 33675 h 336748"/>
              <a:gd name="connsiteX49" fmla="*/ 201948 w 269398"/>
              <a:gd name="connsiteY49" fmla="*/ 35089 h 336748"/>
              <a:gd name="connsiteX50" fmla="*/ 201948 w 269398"/>
              <a:gd name="connsiteY50" fmla="*/ 35291 h 336748"/>
              <a:gd name="connsiteX51" fmla="*/ 202049 w 269398"/>
              <a:gd name="connsiteY51" fmla="*/ 37884 h 336748"/>
              <a:gd name="connsiteX52" fmla="*/ 201965 w 269398"/>
              <a:gd name="connsiteY52" fmla="*/ 35291 h 336748"/>
              <a:gd name="connsiteX53" fmla="*/ 105234 w 269398"/>
              <a:gd name="connsiteY53" fmla="*/ 75768 h 336748"/>
              <a:gd name="connsiteX54" fmla="*/ 164165 w 269398"/>
              <a:gd name="connsiteY54" fmla="*/ 75768 h 336748"/>
              <a:gd name="connsiteX55" fmla="*/ 195668 w 269398"/>
              <a:gd name="connsiteY55" fmla="*/ 58931 h 336748"/>
              <a:gd name="connsiteX56" fmla="*/ 231514 w 269398"/>
              <a:gd name="connsiteY56" fmla="*/ 58931 h 336748"/>
              <a:gd name="connsiteX57" fmla="*/ 244143 w 269398"/>
              <a:gd name="connsiteY57" fmla="*/ 71559 h 336748"/>
              <a:gd name="connsiteX58" fmla="*/ 244143 w 269398"/>
              <a:gd name="connsiteY58" fmla="*/ 298864 h 336748"/>
              <a:gd name="connsiteX59" fmla="*/ 231514 w 269398"/>
              <a:gd name="connsiteY59" fmla="*/ 311492 h 336748"/>
              <a:gd name="connsiteX60" fmla="*/ 37884 w 269398"/>
              <a:gd name="connsiteY60" fmla="*/ 311492 h 336748"/>
              <a:gd name="connsiteX61" fmla="*/ 25256 w 269398"/>
              <a:gd name="connsiteY61" fmla="*/ 298864 h 336748"/>
              <a:gd name="connsiteX62" fmla="*/ 25256 w 269398"/>
              <a:gd name="connsiteY62" fmla="*/ 71559 h 336748"/>
              <a:gd name="connsiteX63" fmla="*/ 37884 w 269398"/>
              <a:gd name="connsiteY63" fmla="*/ 58931 h 336748"/>
              <a:gd name="connsiteX64" fmla="*/ 73731 w 269398"/>
              <a:gd name="connsiteY64" fmla="*/ 58931 h 336748"/>
              <a:gd name="connsiteX65" fmla="*/ 105234 w 269398"/>
              <a:gd name="connsiteY65" fmla="*/ 75768 h 336748"/>
              <a:gd name="connsiteX66" fmla="*/ 105234 w 269398"/>
              <a:gd name="connsiteY66" fmla="*/ 25256 h 336748"/>
              <a:gd name="connsiteX67" fmla="*/ 164165 w 269398"/>
              <a:gd name="connsiteY67" fmla="*/ 25256 h 336748"/>
              <a:gd name="connsiteX68" fmla="*/ 176793 w 269398"/>
              <a:gd name="connsiteY68" fmla="*/ 37884 h 336748"/>
              <a:gd name="connsiteX69" fmla="*/ 164165 w 269398"/>
              <a:gd name="connsiteY69" fmla="*/ 50512 h 336748"/>
              <a:gd name="connsiteX70" fmla="*/ 105234 w 269398"/>
              <a:gd name="connsiteY70" fmla="*/ 50512 h 336748"/>
              <a:gd name="connsiteX71" fmla="*/ 92606 w 269398"/>
              <a:gd name="connsiteY71" fmla="*/ 37884 h 336748"/>
              <a:gd name="connsiteX72" fmla="*/ 105234 w 269398"/>
              <a:gd name="connsiteY72" fmla="*/ 25256 h 33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69398" h="336748">
                <a:moveTo>
                  <a:pt x="143118" y="138909"/>
                </a:moveTo>
                <a:cubicBezTo>
                  <a:pt x="143118" y="131934"/>
                  <a:pt x="148772" y="126281"/>
                  <a:pt x="155746" y="126281"/>
                </a:cubicBezTo>
                <a:lnTo>
                  <a:pt x="214677" y="126281"/>
                </a:lnTo>
                <a:cubicBezTo>
                  <a:pt x="221651" y="126281"/>
                  <a:pt x="227305" y="131934"/>
                  <a:pt x="227305" y="138909"/>
                </a:cubicBezTo>
                <a:cubicBezTo>
                  <a:pt x="227305" y="145883"/>
                  <a:pt x="221651" y="151537"/>
                  <a:pt x="214677" y="151537"/>
                </a:cubicBezTo>
                <a:lnTo>
                  <a:pt x="155746" y="151537"/>
                </a:lnTo>
                <a:cubicBezTo>
                  <a:pt x="148772" y="151537"/>
                  <a:pt x="143118" y="145883"/>
                  <a:pt x="143118" y="138909"/>
                </a:cubicBezTo>
                <a:close/>
                <a:moveTo>
                  <a:pt x="155746" y="218886"/>
                </a:moveTo>
                <a:cubicBezTo>
                  <a:pt x="148772" y="218886"/>
                  <a:pt x="143118" y="224540"/>
                  <a:pt x="143118" y="231514"/>
                </a:cubicBezTo>
                <a:cubicBezTo>
                  <a:pt x="143118" y="238489"/>
                  <a:pt x="148772" y="244143"/>
                  <a:pt x="155746" y="244143"/>
                </a:cubicBezTo>
                <a:lnTo>
                  <a:pt x="214677" y="244143"/>
                </a:lnTo>
                <a:cubicBezTo>
                  <a:pt x="221651" y="244143"/>
                  <a:pt x="227305" y="238489"/>
                  <a:pt x="227305" y="231514"/>
                </a:cubicBezTo>
                <a:cubicBezTo>
                  <a:pt x="227305" y="224540"/>
                  <a:pt x="221651" y="218886"/>
                  <a:pt x="214677" y="218886"/>
                </a:cubicBezTo>
                <a:lnTo>
                  <a:pt x="155746" y="218886"/>
                </a:lnTo>
                <a:close/>
                <a:moveTo>
                  <a:pt x="114158" y="130995"/>
                </a:moveTo>
                <a:cubicBezTo>
                  <a:pt x="119259" y="126241"/>
                  <a:pt x="119542" y="118250"/>
                  <a:pt x="114787" y="113147"/>
                </a:cubicBezTo>
                <a:cubicBezTo>
                  <a:pt x="110033" y="108045"/>
                  <a:pt x="102043" y="107763"/>
                  <a:pt x="96940" y="112517"/>
                </a:cubicBezTo>
                <a:cubicBezTo>
                  <a:pt x="96723" y="112720"/>
                  <a:pt x="96513" y="112930"/>
                  <a:pt x="96310" y="113147"/>
                </a:cubicBezTo>
                <a:lnTo>
                  <a:pt x="71559" y="137898"/>
                </a:lnTo>
                <a:lnTo>
                  <a:pt x="63645" y="129985"/>
                </a:lnTo>
                <a:cubicBezTo>
                  <a:pt x="58543" y="125230"/>
                  <a:pt x="50552" y="125512"/>
                  <a:pt x="45798" y="130615"/>
                </a:cubicBezTo>
                <a:cubicBezTo>
                  <a:pt x="41279" y="135464"/>
                  <a:pt x="41279" y="142983"/>
                  <a:pt x="45798" y="147833"/>
                </a:cubicBezTo>
                <a:lnTo>
                  <a:pt x="62635" y="164670"/>
                </a:lnTo>
                <a:cubicBezTo>
                  <a:pt x="67566" y="169595"/>
                  <a:pt x="75553" y="169595"/>
                  <a:pt x="80483" y="164670"/>
                </a:cubicBezTo>
                <a:lnTo>
                  <a:pt x="114158" y="130995"/>
                </a:lnTo>
                <a:close/>
                <a:moveTo>
                  <a:pt x="114158" y="205753"/>
                </a:moveTo>
                <a:cubicBezTo>
                  <a:pt x="119083" y="210683"/>
                  <a:pt x="119083" y="218671"/>
                  <a:pt x="114158" y="223601"/>
                </a:cubicBezTo>
                <a:lnTo>
                  <a:pt x="80483" y="257276"/>
                </a:lnTo>
                <a:cubicBezTo>
                  <a:pt x="75553" y="262201"/>
                  <a:pt x="67566" y="262201"/>
                  <a:pt x="62635" y="257276"/>
                </a:cubicBezTo>
                <a:lnTo>
                  <a:pt x="45798" y="240438"/>
                </a:lnTo>
                <a:cubicBezTo>
                  <a:pt x="40695" y="235683"/>
                  <a:pt x="40413" y="227692"/>
                  <a:pt x="45168" y="222591"/>
                </a:cubicBezTo>
                <a:cubicBezTo>
                  <a:pt x="49922" y="217489"/>
                  <a:pt x="57913" y="217206"/>
                  <a:pt x="63015" y="221961"/>
                </a:cubicBezTo>
                <a:cubicBezTo>
                  <a:pt x="63233" y="222163"/>
                  <a:pt x="63443" y="222373"/>
                  <a:pt x="63645" y="222591"/>
                </a:cubicBezTo>
                <a:lnTo>
                  <a:pt x="71559" y="230504"/>
                </a:lnTo>
                <a:lnTo>
                  <a:pt x="96310" y="205753"/>
                </a:lnTo>
                <a:cubicBezTo>
                  <a:pt x="101240" y="200828"/>
                  <a:pt x="109228" y="200828"/>
                  <a:pt x="114158" y="205753"/>
                </a:cubicBezTo>
                <a:close/>
                <a:moveTo>
                  <a:pt x="201948" y="35089"/>
                </a:moveTo>
                <a:cubicBezTo>
                  <a:pt x="200485" y="15304"/>
                  <a:pt x="184004" y="-1"/>
                  <a:pt x="164165" y="0"/>
                </a:cubicBezTo>
                <a:lnTo>
                  <a:pt x="105234" y="0"/>
                </a:lnTo>
                <a:cubicBezTo>
                  <a:pt x="85940" y="1"/>
                  <a:pt x="69729" y="14501"/>
                  <a:pt x="67585" y="33675"/>
                </a:cubicBezTo>
                <a:lnTo>
                  <a:pt x="37884" y="33675"/>
                </a:lnTo>
                <a:cubicBezTo>
                  <a:pt x="16961" y="33675"/>
                  <a:pt x="0" y="50636"/>
                  <a:pt x="0" y="71559"/>
                </a:cubicBezTo>
                <a:lnTo>
                  <a:pt x="0" y="298864"/>
                </a:lnTo>
                <a:cubicBezTo>
                  <a:pt x="0" y="319786"/>
                  <a:pt x="16961" y="336748"/>
                  <a:pt x="37884" y="336748"/>
                </a:cubicBezTo>
                <a:lnTo>
                  <a:pt x="231514" y="336748"/>
                </a:lnTo>
                <a:cubicBezTo>
                  <a:pt x="252437" y="336748"/>
                  <a:pt x="269399" y="319786"/>
                  <a:pt x="269399" y="298864"/>
                </a:cubicBezTo>
                <a:lnTo>
                  <a:pt x="269399" y="71559"/>
                </a:lnTo>
                <a:cubicBezTo>
                  <a:pt x="269399" y="50636"/>
                  <a:pt x="252437" y="33675"/>
                  <a:pt x="231514" y="33675"/>
                </a:cubicBezTo>
                <a:lnTo>
                  <a:pt x="201813" y="33675"/>
                </a:lnTo>
                <a:lnTo>
                  <a:pt x="201948" y="35089"/>
                </a:lnTo>
                <a:close/>
                <a:moveTo>
                  <a:pt x="201948" y="35291"/>
                </a:moveTo>
                <a:lnTo>
                  <a:pt x="202049" y="37884"/>
                </a:lnTo>
                <a:cubicBezTo>
                  <a:pt x="202049" y="37009"/>
                  <a:pt x="202015" y="36150"/>
                  <a:pt x="201965" y="35291"/>
                </a:cubicBezTo>
                <a:close/>
                <a:moveTo>
                  <a:pt x="105234" y="75768"/>
                </a:moveTo>
                <a:lnTo>
                  <a:pt x="164165" y="75768"/>
                </a:lnTo>
                <a:cubicBezTo>
                  <a:pt x="177298" y="75768"/>
                  <a:pt x="188865" y="69084"/>
                  <a:pt x="195668" y="58931"/>
                </a:cubicBezTo>
                <a:lnTo>
                  <a:pt x="231514" y="58931"/>
                </a:lnTo>
                <a:cubicBezTo>
                  <a:pt x="238489" y="58931"/>
                  <a:pt x="244143" y="64585"/>
                  <a:pt x="244143" y="71559"/>
                </a:cubicBezTo>
                <a:lnTo>
                  <a:pt x="244143" y="298864"/>
                </a:lnTo>
                <a:cubicBezTo>
                  <a:pt x="244143" y="305838"/>
                  <a:pt x="238489" y="311492"/>
                  <a:pt x="231514" y="311492"/>
                </a:cubicBezTo>
                <a:lnTo>
                  <a:pt x="37884" y="311492"/>
                </a:lnTo>
                <a:cubicBezTo>
                  <a:pt x="30910" y="311492"/>
                  <a:pt x="25256" y="305838"/>
                  <a:pt x="25256" y="298864"/>
                </a:cubicBezTo>
                <a:lnTo>
                  <a:pt x="25256" y="71559"/>
                </a:lnTo>
                <a:cubicBezTo>
                  <a:pt x="25256" y="64585"/>
                  <a:pt x="30910" y="58931"/>
                  <a:pt x="37884" y="58931"/>
                </a:cubicBezTo>
                <a:lnTo>
                  <a:pt x="73731" y="58931"/>
                </a:lnTo>
                <a:cubicBezTo>
                  <a:pt x="80533" y="69084"/>
                  <a:pt x="92101" y="75768"/>
                  <a:pt x="105234" y="75768"/>
                </a:cubicBezTo>
                <a:close/>
                <a:moveTo>
                  <a:pt x="105234" y="25256"/>
                </a:moveTo>
                <a:lnTo>
                  <a:pt x="164165" y="25256"/>
                </a:lnTo>
                <a:cubicBezTo>
                  <a:pt x="171139" y="25256"/>
                  <a:pt x="176793" y="30910"/>
                  <a:pt x="176793" y="37884"/>
                </a:cubicBezTo>
                <a:cubicBezTo>
                  <a:pt x="176793" y="44858"/>
                  <a:pt x="171139" y="50512"/>
                  <a:pt x="164165" y="50512"/>
                </a:cubicBezTo>
                <a:lnTo>
                  <a:pt x="105234" y="50512"/>
                </a:lnTo>
                <a:cubicBezTo>
                  <a:pt x="98260" y="50512"/>
                  <a:pt x="92606" y="44858"/>
                  <a:pt x="92606" y="37884"/>
                </a:cubicBezTo>
                <a:cubicBezTo>
                  <a:pt x="92606" y="30910"/>
                  <a:pt x="98260" y="25256"/>
                  <a:pt x="105234" y="25256"/>
                </a:cubicBezTo>
                <a:close/>
              </a:path>
            </a:pathLst>
          </a:custGeom>
          <a:gradFill flip="none" rotWithShape="1">
            <a:gsLst>
              <a:gs pos="0">
                <a:schemeClr val="accent4"/>
              </a:gs>
              <a:gs pos="100000">
                <a:srgbClr val="9F51DE"/>
              </a:gs>
            </a:gsLst>
            <a:lin ang="2700000" scaled="1"/>
            <a:tileRect/>
          </a:gradFill>
          <a:ln w="166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3" name="TextBox 22">
            <a:extLst>
              <a:ext uri="{FF2B5EF4-FFF2-40B4-BE49-F238E27FC236}">
                <a16:creationId xmlns:a16="http://schemas.microsoft.com/office/drawing/2014/main" id="{640E733F-F44C-C757-8770-7CF8F94CFE25}"/>
              </a:ext>
            </a:extLst>
          </p:cNvPr>
          <p:cNvSpPr txBox="1"/>
          <p:nvPr/>
        </p:nvSpPr>
        <p:spPr>
          <a:xfrm>
            <a:off x="1237696" y="2093742"/>
            <a:ext cx="2283061" cy="246221"/>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FFFFFF"/>
                </a:solidFill>
                <a:effectLst/>
                <a:uLnTx/>
                <a:uFillTx/>
                <a:latin typeface="Segoe UI Semibold"/>
                <a:ea typeface="+mn-ea"/>
                <a:cs typeface="+mn-cs"/>
              </a:rPr>
              <a:t>Caso de uso por </a:t>
            </a:r>
            <a:r>
              <a:rPr kumimoji="0" lang="pt-br" sz="1600" b="0" i="0" u="none" strike="noStrike" kern="1200" cap="none" spc="0" normalizeH="0" baseline="0" noProof="0" dirty="0" err="1">
                <a:ln>
                  <a:noFill/>
                </a:ln>
                <a:solidFill>
                  <a:srgbClr val="FFFFFF"/>
                </a:solidFill>
                <a:effectLst/>
                <a:uLnTx/>
                <a:uFillTx/>
                <a:latin typeface="Segoe UI Semibold"/>
                <a:ea typeface="+mn-ea"/>
                <a:cs typeface="+mn-cs"/>
              </a:rPr>
              <a:t>f</a:t>
            </a:r>
            <a:r>
              <a:rPr kumimoji="0" lang="pt-BR" sz="1600" b="0" i="0" u="none" strike="noStrike" kern="1200" cap="none" spc="0" normalizeH="0" baseline="0" noProof="0" dirty="0" err="1">
                <a:ln>
                  <a:noFill/>
                </a:ln>
                <a:solidFill>
                  <a:srgbClr val="FFFFFF"/>
                </a:solidFill>
                <a:effectLst/>
                <a:uLnTx/>
                <a:uFillTx/>
                <a:latin typeface="Segoe UI Semibold"/>
                <a:ea typeface="+mn-ea"/>
                <a:cs typeface="+mn-cs"/>
              </a:rPr>
              <a:t>um</a:t>
            </a:r>
            <a:r>
              <a:rPr kumimoji="0" lang="pt-br" sz="1600" b="0" i="0" u="none" strike="noStrike" kern="1200" cap="none" spc="0" normalizeH="0" baseline="0" noProof="0" dirty="0" err="1">
                <a:ln>
                  <a:noFill/>
                </a:ln>
                <a:solidFill>
                  <a:srgbClr val="FFFFFF"/>
                </a:solidFill>
                <a:effectLst/>
                <a:uLnTx/>
                <a:uFillTx/>
                <a:latin typeface="Segoe UI Semibold"/>
                <a:ea typeface="+mn-ea"/>
                <a:cs typeface="+mn-cs"/>
              </a:rPr>
              <a:t>ção</a:t>
            </a:r>
            <a:endParaRPr kumimoji="0" lang="pt-br" sz="1600" b="0" i="0" u="none" strike="noStrike" kern="1200" cap="none" spc="0" normalizeH="0" baseline="0" noProof="0" dirty="0">
              <a:ln>
                <a:noFill/>
              </a:ln>
              <a:solidFill>
                <a:srgbClr val="FFFFFF"/>
              </a:solidFill>
              <a:effectLst/>
              <a:uLnTx/>
              <a:uFillTx/>
              <a:latin typeface="Segoe UI Semibold"/>
              <a:ea typeface="+mn-ea"/>
              <a:cs typeface="+mn-cs"/>
            </a:endParaRPr>
          </a:p>
        </p:txBody>
      </p:sp>
      <p:sp>
        <p:nvSpPr>
          <p:cNvPr id="94" name="TextBox 23">
            <a:extLst>
              <a:ext uri="{FF2B5EF4-FFF2-40B4-BE49-F238E27FC236}">
                <a16:creationId xmlns:a16="http://schemas.microsoft.com/office/drawing/2014/main" id="{D6E11737-0ED7-1BC9-0E1A-A8DF3594574E}"/>
              </a:ext>
            </a:extLst>
          </p:cNvPr>
          <p:cNvSpPr txBox="1"/>
          <p:nvPr/>
        </p:nvSpPr>
        <p:spPr>
          <a:xfrm>
            <a:off x="783352" y="2591832"/>
            <a:ext cx="3191748" cy="1723549"/>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000000"/>
                </a:solidFill>
                <a:effectLst/>
                <a:uLnTx/>
                <a:uFillTx/>
                <a:latin typeface="Segoe UI"/>
                <a:ea typeface="+mn-ea"/>
                <a:cs typeface="+mn-cs"/>
              </a:rPr>
              <a:t>Contar a história do valor do Copilot mostrando como o Copilot pode ser usado para simplificar os principais processos de negócios. Inclui prompts detalhados, links para materiais de suporte </a:t>
            </a:r>
            <a:br>
              <a:rPr kumimoji="0" lang="pt-br" sz="1600" b="0" i="0" u="none" strike="noStrike" kern="1200" cap="none" spc="0" normalizeH="0" baseline="0" noProof="0" dirty="0">
                <a:ln>
                  <a:noFill/>
                </a:ln>
                <a:solidFill>
                  <a:srgbClr val="000000"/>
                </a:solidFill>
                <a:effectLst/>
                <a:uLnTx/>
                <a:uFillTx/>
                <a:latin typeface="Segoe UI"/>
                <a:ea typeface="+mn-ea"/>
                <a:cs typeface="+mn-cs"/>
              </a:rPr>
            </a:br>
            <a:r>
              <a:rPr kumimoji="0" lang="pt-br" sz="1600" b="0" i="0" u="none" strike="noStrike" kern="1200" cap="none" spc="0" normalizeH="0" baseline="0" noProof="0" dirty="0">
                <a:ln>
                  <a:noFill/>
                </a:ln>
                <a:solidFill>
                  <a:srgbClr val="000000"/>
                </a:solidFill>
                <a:effectLst/>
                <a:uLnTx/>
                <a:uFillTx/>
                <a:latin typeface="Segoe UI"/>
                <a:ea typeface="+mn-ea"/>
                <a:cs typeface="+mn-cs"/>
              </a:rPr>
              <a:t>e adoção e muito mais!</a:t>
            </a:r>
            <a:endParaRPr kumimoji="0" lang="en-US" sz="1600" b="0" i="0" u="none" strike="noStrike" kern="1200" cap="none" spc="0" normalizeH="0" baseline="0" noProof="0" dirty="0">
              <a:ln>
                <a:noFill/>
              </a:ln>
              <a:solidFill>
                <a:srgbClr val="000000"/>
              </a:solidFill>
              <a:effectLst/>
              <a:uLnTx/>
              <a:uFillTx/>
              <a:latin typeface="Segoe UI"/>
              <a:ea typeface="+mn-ea"/>
              <a:cs typeface="Segoe UI"/>
            </a:endParaRPr>
          </a:p>
        </p:txBody>
      </p:sp>
      <p:pic>
        <p:nvPicPr>
          <p:cNvPr id="101" name="Picture 100" descr="Captura de tela do slide intitulado &quot;Concluir uma aquisição com o Microsoft 365 Copilot&quot;">
            <a:extLst>
              <a:ext uri="{FF2B5EF4-FFF2-40B4-BE49-F238E27FC236}">
                <a16:creationId xmlns:a16="http://schemas.microsoft.com/office/drawing/2014/main" id="{D414B0A8-D435-9471-E2A7-90BB9828D00C}"/>
              </a:ext>
            </a:extLst>
          </p:cNvPr>
          <p:cNvPicPr>
            <a:picLocks noChangeAspect="1"/>
          </p:cNvPicPr>
          <p:nvPr/>
        </p:nvPicPr>
        <p:blipFill>
          <a:blip r:embed="rId3"/>
          <a:stretch>
            <a:fillRect/>
          </a:stretch>
        </p:blipFill>
        <p:spPr>
          <a:xfrm>
            <a:off x="816532" y="4520669"/>
            <a:ext cx="3125387" cy="1749860"/>
          </a:xfrm>
          <a:prstGeom prst="rect">
            <a:avLst/>
          </a:prstGeom>
        </p:spPr>
      </p:pic>
      <p:sp>
        <p:nvSpPr>
          <p:cNvPr id="65" name="Freeform: Shape 64" descr="Ícone de uma pessoa em frente a uma tela">
            <a:extLst>
              <a:ext uri="{FF2B5EF4-FFF2-40B4-BE49-F238E27FC236}">
                <a16:creationId xmlns:a16="http://schemas.microsoft.com/office/drawing/2014/main" id="{EC16F946-249A-5656-8F72-207AD1D1CAB8}"/>
              </a:ext>
            </a:extLst>
          </p:cNvPr>
          <p:cNvSpPr/>
          <p:nvPr/>
        </p:nvSpPr>
        <p:spPr>
          <a:xfrm>
            <a:off x="5966078" y="1446114"/>
            <a:ext cx="292100" cy="292100"/>
          </a:xfrm>
          <a:custGeom>
            <a:avLst/>
            <a:gdLst>
              <a:gd name="connsiteX0" fmla="*/ 167958 w 292100"/>
              <a:gd name="connsiteY0" fmla="*/ 204470 h 292100"/>
              <a:gd name="connsiteX1" fmla="*/ 270193 w 292100"/>
              <a:gd name="connsiteY1" fmla="*/ 204470 h 292100"/>
              <a:gd name="connsiteX2" fmla="*/ 292100 w 292100"/>
              <a:gd name="connsiteY2" fmla="*/ 226377 h 292100"/>
              <a:gd name="connsiteX3" fmla="*/ 292100 w 292100"/>
              <a:gd name="connsiteY3" fmla="*/ 233680 h 292100"/>
              <a:gd name="connsiteX4" fmla="*/ 219075 w 292100"/>
              <a:gd name="connsiteY4" fmla="*/ 292100 h 292100"/>
              <a:gd name="connsiteX5" fmla="*/ 146050 w 292100"/>
              <a:gd name="connsiteY5" fmla="*/ 233680 h 292100"/>
              <a:gd name="connsiteX6" fmla="*/ 146050 w 292100"/>
              <a:gd name="connsiteY6" fmla="*/ 226377 h 292100"/>
              <a:gd name="connsiteX7" fmla="*/ 167958 w 292100"/>
              <a:gd name="connsiteY7" fmla="*/ 204470 h 292100"/>
              <a:gd name="connsiteX8" fmla="*/ 219075 w 292100"/>
              <a:gd name="connsiteY8" fmla="*/ 109537 h 292100"/>
              <a:gd name="connsiteX9" fmla="*/ 259239 w 292100"/>
              <a:gd name="connsiteY9" fmla="*/ 149701 h 292100"/>
              <a:gd name="connsiteX10" fmla="*/ 219075 w 292100"/>
              <a:gd name="connsiteY10" fmla="*/ 189865 h 292100"/>
              <a:gd name="connsiteX11" fmla="*/ 178911 w 292100"/>
              <a:gd name="connsiteY11" fmla="*/ 149701 h 292100"/>
              <a:gd name="connsiteX12" fmla="*/ 219075 w 292100"/>
              <a:gd name="connsiteY12" fmla="*/ 109537 h 292100"/>
              <a:gd name="connsiteX13" fmla="*/ 47466 w 292100"/>
              <a:gd name="connsiteY13" fmla="*/ 21908 h 292100"/>
              <a:gd name="connsiteX14" fmla="*/ 21908 w 292100"/>
              <a:gd name="connsiteY14" fmla="*/ 47466 h 292100"/>
              <a:gd name="connsiteX15" fmla="*/ 21908 w 292100"/>
              <a:gd name="connsiteY15" fmla="*/ 58420 h 292100"/>
              <a:gd name="connsiteX16" fmla="*/ 240983 w 292100"/>
              <a:gd name="connsiteY16" fmla="*/ 58420 h 292100"/>
              <a:gd name="connsiteX17" fmla="*/ 240983 w 292100"/>
              <a:gd name="connsiteY17" fmla="*/ 47466 h 292100"/>
              <a:gd name="connsiteX18" fmla="*/ 215424 w 292100"/>
              <a:gd name="connsiteY18" fmla="*/ 21908 h 292100"/>
              <a:gd name="connsiteX19" fmla="*/ 47466 w 292100"/>
              <a:gd name="connsiteY19" fmla="*/ 0 h 292100"/>
              <a:gd name="connsiteX20" fmla="*/ 215424 w 292100"/>
              <a:gd name="connsiteY20" fmla="*/ 0 h 292100"/>
              <a:gd name="connsiteX21" fmla="*/ 262890 w 292100"/>
              <a:gd name="connsiteY21" fmla="*/ 47466 h 292100"/>
              <a:gd name="connsiteX22" fmla="*/ 262890 w 292100"/>
              <a:gd name="connsiteY22" fmla="*/ 116840 h 292100"/>
              <a:gd name="connsiteX23" fmla="*/ 240983 w 292100"/>
              <a:gd name="connsiteY23" fmla="*/ 99489 h 292100"/>
              <a:gd name="connsiteX24" fmla="*/ 240983 w 292100"/>
              <a:gd name="connsiteY24" fmla="*/ 80328 h 292100"/>
              <a:gd name="connsiteX25" fmla="*/ 21908 w 292100"/>
              <a:gd name="connsiteY25" fmla="*/ 80328 h 292100"/>
              <a:gd name="connsiteX26" fmla="*/ 21908 w 292100"/>
              <a:gd name="connsiteY26" fmla="*/ 215424 h 292100"/>
              <a:gd name="connsiteX27" fmla="*/ 47466 w 292100"/>
              <a:gd name="connsiteY27" fmla="*/ 240983 h 292100"/>
              <a:gd name="connsiteX28" fmla="*/ 131883 w 292100"/>
              <a:gd name="connsiteY28" fmla="*/ 240983 h 292100"/>
              <a:gd name="connsiteX29" fmla="*/ 138572 w 292100"/>
              <a:gd name="connsiteY29" fmla="*/ 262890 h 292100"/>
              <a:gd name="connsiteX30" fmla="*/ 47466 w 292100"/>
              <a:gd name="connsiteY30" fmla="*/ 262890 h 292100"/>
              <a:gd name="connsiteX31" fmla="*/ 0 w 292100"/>
              <a:gd name="connsiteY31" fmla="*/ 215424 h 292100"/>
              <a:gd name="connsiteX32" fmla="*/ 0 w 292100"/>
              <a:gd name="connsiteY32" fmla="*/ 47466 h 292100"/>
              <a:gd name="connsiteX33" fmla="*/ 47466 w 292100"/>
              <a:gd name="connsiteY33" fmla="*/ 0 h 2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2100" h="292100">
                <a:moveTo>
                  <a:pt x="167958" y="204470"/>
                </a:moveTo>
                <a:lnTo>
                  <a:pt x="270193" y="204470"/>
                </a:lnTo>
                <a:cubicBezTo>
                  <a:pt x="282291" y="204470"/>
                  <a:pt x="292100" y="214278"/>
                  <a:pt x="292100" y="226377"/>
                </a:cubicBezTo>
                <a:lnTo>
                  <a:pt x="292100" y="233680"/>
                </a:lnTo>
                <a:cubicBezTo>
                  <a:pt x="292100" y="262466"/>
                  <a:pt x="264935" y="292100"/>
                  <a:pt x="219075" y="292100"/>
                </a:cubicBezTo>
                <a:cubicBezTo>
                  <a:pt x="173215" y="292100"/>
                  <a:pt x="146050" y="262466"/>
                  <a:pt x="146050" y="233680"/>
                </a:cubicBezTo>
                <a:lnTo>
                  <a:pt x="146050" y="226377"/>
                </a:lnTo>
                <a:cubicBezTo>
                  <a:pt x="146050" y="214278"/>
                  <a:pt x="155859" y="204470"/>
                  <a:pt x="167958" y="204470"/>
                </a:cubicBezTo>
                <a:close/>
                <a:moveTo>
                  <a:pt x="219075" y="109537"/>
                </a:moveTo>
                <a:cubicBezTo>
                  <a:pt x="241257" y="109537"/>
                  <a:pt x="259239" y="127519"/>
                  <a:pt x="259239" y="149701"/>
                </a:cubicBezTo>
                <a:cubicBezTo>
                  <a:pt x="259239" y="171883"/>
                  <a:pt x="241257" y="189865"/>
                  <a:pt x="219075" y="189865"/>
                </a:cubicBezTo>
                <a:cubicBezTo>
                  <a:pt x="196893" y="189865"/>
                  <a:pt x="178911" y="171883"/>
                  <a:pt x="178911" y="149701"/>
                </a:cubicBezTo>
                <a:cubicBezTo>
                  <a:pt x="178911" y="127519"/>
                  <a:pt x="196893" y="109537"/>
                  <a:pt x="219075" y="109537"/>
                </a:cubicBezTo>
                <a:close/>
                <a:moveTo>
                  <a:pt x="47466" y="21908"/>
                </a:moveTo>
                <a:cubicBezTo>
                  <a:pt x="33351" y="21908"/>
                  <a:pt x="21908" y="33351"/>
                  <a:pt x="21908" y="47466"/>
                </a:cubicBezTo>
                <a:lnTo>
                  <a:pt x="21908" y="58420"/>
                </a:lnTo>
                <a:lnTo>
                  <a:pt x="240983" y="58420"/>
                </a:lnTo>
                <a:lnTo>
                  <a:pt x="240983" y="47466"/>
                </a:lnTo>
                <a:cubicBezTo>
                  <a:pt x="240983" y="33351"/>
                  <a:pt x="229539" y="21908"/>
                  <a:pt x="215424" y="21908"/>
                </a:cubicBezTo>
                <a:close/>
                <a:moveTo>
                  <a:pt x="47466" y="0"/>
                </a:moveTo>
                <a:lnTo>
                  <a:pt x="215424" y="0"/>
                </a:lnTo>
                <a:cubicBezTo>
                  <a:pt x="241638" y="0"/>
                  <a:pt x="262890" y="21251"/>
                  <a:pt x="262890" y="47466"/>
                </a:cubicBezTo>
                <a:lnTo>
                  <a:pt x="262890" y="116840"/>
                </a:lnTo>
                <a:cubicBezTo>
                  <a:pt x="257204" y="109266"/>
                  <a:pt x="249658" y="103289"/>
                  <a:pt x="240983" y="99489"/>
                </a:cubicBezTo>
                <a:lnTo>
                  <a:pt x="240983" y="80328"/>
                </a:lnTo>
                <a:lnTo>
                  <a:pt x="21908" y="80328"/>
                </a:lnTo>
                <a:lnTo>
                  <a:pt x="21908" y="215424"/>
                </a:lnTo>
                <a:cubicBezTo>
                  <a:pt x="21908" y="229532"/>
                  <a:pt x="33358" y="240983"/>
                  <a:pt x="47466" y="240983"/>
                </a:cubicBezTo>
                <a:lnTo>
                  <a:pt x="131883" y="240983"/>
                </a:lnTo>
                <a:cubicBezTo>
                  <a:pt x="132759" y="248606"/>
                  <a:pt x="135052" y="255996"/>
                  <a:pt x="138572" y="262890"/>
                </a:cubicBezTo>
                <a:lnTo>
                  <a:pt x="47466" y="262890"/>
                </a:lnTo>
                <a:cubicBezTo>
                  <a:pt x="21251" y="262890"/>
                  <a:pt x="0" y="241638"/>
                  <a:pt x="0" y="215424"/>
                </a:cubicBezTo>
                <a:lnTo>
                  <a:pt x="0" y="47466"/>
                </a:lnTo>
                <a:cubicBezTo>
                  <a:pt x="0" y="21251"/>
                  <a:pt x="21251" y="0"/>
                  <a:pt x="47466" y="0"/>
                </a:cubicBezTo>
                <a:close/>
              </a:path>
            </a:pathLst>
          </a:custGeom>
          <a:gradFill flip="none" rotWithShape="1">
            <a:gsLst>
              <a:gs pos="0">
                <a:schemeClr val="accent4"/>
              </a:gs>
              <a:gs pos="100000">
                <a:srgbClr val="9F51DE"/>
              </a:gs>
            </a:gsLst>
            <a:lin ang="2700000" scaled="1"/>
            <a:tileRect/>
          </a:gra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6" name="TextBox 25">
            <a:extLst>
              <a:ext uri="{FF2B5EF4-FFF2-40B4-BE49-F238E27FC236}">
                <a16:creationId xmlns:a16="http://schemas.microsoft.com/office/drawing/2014/main" id="{2D13B170-AB84-A903-7D90-B613413C2338}"/>
              </a:ext>
            </a:extLst>
          </p:cNvPr>
          <p:cNvSpPr txBox="1"/>
          <p:nvPr/>
        </p:nvSpPr>
        <p:spPr>
          <a:xfrm>
            <a:off x="4501650" y="2093742"/>
            <a:ext cx="3191748" cy="246221"/>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FFFFFF"/>
                </a:solidFill>
                <a:effectLst/>
                <a:uLnTx/>
                <a:uFillTx/>
                <a:latin typeface="Segoe UI Semibold"/>
                <a:ea typeface="+mn-ea"/>
                <a:cs typeface="Segoe UI Semibold"/>
              </a:rPr>
              <a:t>"Um dia na vida" por </a:t>
            </a:r>
            <a:r>
              <a:rPr kumimoji="0" lang="pt-br" sz="1600" b="0" i="0" u="none" strike="noStrike" kern="1200" cap="none" spc="0" normalizeH="0" baseline="0" noProof="0" dirty="0" err="1">
                <a:ln>
                  <a:noFill/>
                </a:ln>
                <a:solidFill>
                  <a:srgbClr val="FFFFFF"/>
                </a:solidFill>
                <a:effectLst/>
                <a:uLnTx/>
                <a:uFillTx/>
                <a:latin typeface="Segoe UI Semibold"/>
                <a:ea typeface="+mn-ea"/>
                <a:cs typeface="Segoe UI Semibold"/>
              </a:rPr>
              <a:t>f</a:t>
            </a:r>
            <a:r>
              <a:rPr kumimoji="0" lang="pt-BR" sz="1600" b="0" i="0" u="none" strike="noStrike" kern="1200" cap="none" spc="0" normalizeH="0" baseline="0" noProof="0" dirty="0" err="1">
                <a:ln>
                  <a:noFill/>
                </a:ln>
                <a:solidFill>
                  <a:srgbClr val="FFFFFF"/>
                </a:solidFill>
                <a:effectLst/>
                <a:uLnTx/>
                <a:uFillTx/>
                <a:latin typeface="Segoe UI Semibold"/>
                <a:ea typeface="+mn-ea"/>
                <a:cs typeface="Segoe UI Semibold"/>
              </a:rPr>
              <a:t>um</a:t>
            </a:r>
            <a:r>
              <a:rPr kumimoji="0" lang="pt-br" sz="1600" b="0" i="0" u="none" strike="noStrike" kern="1200" cap="none" spc="0" normalizeH="0" baseline="0" noProof="0" dirty="0" err="1">
                <a:ln>
                  <a:noFill/>
                </a:ln>
                <a:solidFill>
                  <a:srgbClr val="FFFFFF"/>
                </a:solidFill>
                <a:effectLst/>
                <a:uLnTx/>
                <a:uFillTx/>
                <a:latin typeface="Segoe UI Semibold"/>
                <a:ea typeface="+mn-ea"/>
                <a:cs typeface="Segoe UI Semibold"/>
              </a:rPr>
              <a:t>ção</a:t>
            </a:r>
            <a:endParaRPr kumimoji="0" lang="pt-br" sz="1600" b="0" i="0" u="none" strike="noStrike" kern="1200" cap="none" spc="0" normalizeH="0" baseline="0" noProof="0" dirty="0">
              <a:ln>
                <a:noFill/>
              </a:ln>
              <a:solidFill>
                <a:srgbClr val="FFFFFF"/>
              </a:solidFill>
              <a:effectLst/>
              <a:uLnTx/>
              <a:uFillTx/>
              <a:latin typeface="Segoe UI Semibold"/>
              <a:ea typeface="+mn-ea"/>
              <a:cs typeface="Segoe UI Semibold"/>
            </a:endParaRPr>
          </a:p>
        </p:txBody>
      </p:sp>
      <p:sp>
        <p:nvSpPr>
          <p:cNvPr id="97" name="TextBox 26">
            <a:extLst>
              <a:ext uri="{FF2B5EF4-FFF2-40B4-BE49-F238E27FC236}">
                <a16:creationId xmlns:a16="http://schemas.microsoft.com/office/drawing/2014/main" id="{F241B0AC-D697-3039-62D0-24767F3BDAC6}"/>
              </a:ext>
            </a:extLst>
          </p:cNvPr>
          <p:cNvSpPr txBox="1"/>
          <p:nvPr/>
        </p:nvSpPr>
        <p:spPr>
          <a:xfrm>
            <a:off x="4501649" y="2591832"/>
            <a:ext cx="3191748" cy="984885"/>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000000"/>
                </a:solidFill>
                <a:effectLst/>
                <a:uLnTx/>
                <a:uFillTx/>
                <a:latin typeface="Segoe UI"/>
                <a:ea typeface="+mn-ea"/>
                <a:cs typeface="+mn-cs"/>
              </a:rPr>
              <a:t>Deixar os BDMs empolgados com o Copilot mostrando como </a:t>
            </a:r>
            <a:br>
              <a:rPr kumimoji="0" lang="pt-br" sz="1600" b="0" i="0" u="none" strike="noStrike" kern="1200" cap="none" spc="0" normalizeH="0" baseline="0" noProof="0" dirty="0">
                <a:ln>
                  <a:noFill/>
                </a:ln>
                <a:solidFill>
                  <a:srgbClr val="000000"/>
                </a:solidFill>
                <a:effectLst/>
                <a:uLnTx/>
                <a:uFillTx/>
                <a:latin typeface="Segoe UI"/>
                <a:ea typeface="+mn-ea"/>
                <a:cs typeface="+mn-cs"/>
              </a:rPr>
            </a:br>
            <a:r>
              <a:rPr kumimoji="0" lang="pt-br" sz="1600" b="0" i="0" u="none" strike="noStrike" kern="1200" cap="none" spc="0" normalizeH="0" baseline="0" noProof="0" dirty="0">
                <a:ln>
                  <a:noFill/>
                </a:ln>
                <a:solidFill>
                  <a:srgbClr val="000000"/>
                </a:solidFill>
                <a:effectLst/>
                <a:uLnTx/>
                <a:uFillTx/>
                <a:latin typeface="Segoe UI"/>
                <a:ea typeface="+mn-ea"/>
                <a:cs typeface="+mn-cs"/>
              </a:rPr>
              <a:t>o Copilot pode simplificar o dia. Inclui prompts detalhados.</a:t>
            </a:r>
          </a:p>
        </p:txBody>
      </p:sp>
      <p:pic>
        <p:nvPicPr>
          <p:cNvPr id="102" name="Picture 101" descr="Captura de tela de um slide intitulado &quot;Um dia na vida de um gerente de marketing&quot;">
            <a:extLst>
              <a:ext uri="{FF2B5EF4-FFF2-40B4-BE49-F238E27FC236}">
                <a16:creationId xmlns:a16="http://schemas.microsoft.com/office/drawing/2014/main" id="{3B8BCAE4-6D9A-9CD0-D188-72010E233862}"/>
              </a:ext>
            </a:extLst>
          </p:cNvPr>
          <p:cNvPicPr>
            <a:picLocks noChangeAspect="1"/>
          </p:cNvPicPr>
          <p:nvPr/>
        </p:nvPicPr>
        <p:blipFill>
          <a:blip r:embed="rId4"/>
          <a:stretch>
            <a:fillRect/>
          </a:stretch>
        </p:blipFill>
        <p:spPr>
          <a:xfrm>
            <a:off x="4516893" y="4521018"/>
            <a:ext cx="3176504" cy="1749511"/>
          </a:xfrm>
          <a:prstGeom prst="rect">
            <a:avLst/>
          </a:prstGeom>
        </p:spPr>
      </p:pic>
      <p:sp>
        <p:nvSpPr>
          <p:cNvPr id="63" name="Graphic 5" descr="Ícone de documento">
            <a:extLst>
              <a:ext uri="{FF2B5EF4-FFF2-40B4-BE49-F238E27FC236}">
                <a16:creationId xmlns:a16="http://schemas.microsoft.com/office/drawing/2014/main" id="{E2820159-5F80-E8E0-684D-C823BC7C6D5A}"/>
              </a:ext>
            </a:extLst>
          </p:cNvPr>
          <p:cNvSpPr/>
          <p:nvPr/>
        </p:nvSpPr>
        <p:spPr>
          <a:xfrm>
            <a:off x="9700665" y="1433616"/>
            <a:ext cx="230308" cy="287885"/>
          </a:xfrm>
          <a:custGeom>
            <a:avLst/>
            <a:gdLst>
              <a:gd name="connsiteX0" fmla="*/ 68373 w 230308"/>
              <a:gd name="connsiteY0" fmla="*/ 136745 h 287885"/>
              <a:gd name="connsiteX1" fmla="*/ 57577 w 230308"/>
              <a:gd name="connsiteY1" fmla="*/ 147541 h 287885"/>
              <a:gd name="connsiteX2" fmla="*/ 68373 w 230308"/>
              <a:gd name="connsiteY2" fmla="*/ 158337 h 287885"/>
              <a:gd name="connsiteX3" fmla="*/ 161935 w 230308"/>
              <a:gd name="connsiteY3" fmla="*/ 158337 h 287885"/>
              <a:gd name="connsiteX4" fmla="*/ 172731 w 230308"/>
              <a:gd name="connsiteY4" fmla="*/ 147541 h 287885"/>
              <a:gd name="connsiteX5" fmla="*/ 161935 w 230308"/>
              <a:gd name="connsiteY5" fmla="*/ 136745 h 287885"/>
              <a:gd name="connsiteX6" fmla="*/ 68373 w 230308"/>
              <a:gd name="connsiteY6" fmla="*/ 136745 h 287885"/>
              <a:gd name="connsiteX7" fmla="*/ 68373 w 230308"/>
              <a:gd name="connsiteY7" fmla="*/ 176330 h 287885"/>
              <a:gd name="connsiteX8" fmla="*/ 57577 w 230308"/>
              <a:gd name="connsiteY8" fmla="*/ 187125 h 287885"/>
              <a:gd name="connsiteX9" fmla="*/ 68373 w 230308"/>
              <a:gd name="connsiteY9" fmla="*/ 197921 h 287885"/>
              <a:gd name="connsiteX10" fmla="*/ 161935 w 230308"/>
              <a:gd name="connsiteY10" fmla="*/ 197921 h 287885"/>
              <a:gd name="connsiteX11" fmla="*/ 172731 w 230308"/>
              <a:gd name="connsiteY11" fmla="*/ 187125 h 287885"/>
              <a:gd name="connsiteX12" fmla="*/ 161935 w 230308"/>
              <a:gd name="connsiteY12" fmla="*/ 176330 h 287885"/>
              <a:gd name="connsiteX13" fmla="*/ 68373 w 230308"/>
              <a:gd name="connsiteY13" fmla="*/ 176330 h 287885"/>
              <a:gd name="connsiteX14" fmla="*/ 68373 w 230308"/>
              <a:gd name="connsiteY14" fmla="*/ 215914 h 287885"/>
              <a:gd name="connsiteX15" fmla="*/ 57577 w 230308"/>
              <a:gd name="connsiteY15" fmla="*/ 226709 h 287885"/>
              <a:gd name="connsiteX16" fmla="*/ 68373 w 230308"/>
              <a:gd name="connsiteY16" fmla="*/ 237505 h 287885"/>
              <a:gd name="connsiteX17" fmla="*/ 161935 w 230308"/>
              <a:gd name="connsiteY17" fmla="*/ 237505 h 287885"/>
              <a:gd name="connsiteX18" fmla="*/ 172731 w 230308"/>
              <a:gd name="connsiteY18" fmla="*/ 226709 h 287885"/>
              <a:gd name="connsiteX19" fmla="*/ 161935 w 230308"/>
              <a:gd name="connsiteY19" fmla="*/ 215914 h 287885"/>
              <a:gd name="connsiteX20" fmla="*/ 68373 w 230308"/>
              <a:gd name="connsiteY20" fmla="*/ 215914 h 287885"/>
              <a:gd name="connsiteX21" fmla="*/ 137969 w 230308"/>
              <a:gd name="connsiteY21" fmla="*/ 8435 h 287885"/>
              <a:gd name="connsiteX22" fmla="*/ 221873 w 230308"/>
              <a:gd name="connsiteY22" fmla="*/ 92325 h 287885"/>
              <a:gd name="connsiteX23" fmla="*/ 230308 w 230308"/>
              <a:gd name="connsiteY23" fmla="*/ 112678 h 287885"/>
              <a:gd name="connsiteX24" fmla="*/ 230308 w 230308"/>
              <a:gd name="connsiteY24" fmla="*/ 259097 h 287885"/>
              <a:gd name="connsiteX25" fmla="*/ 201520 w 230308"/>
              <a:gd name="connsiteY25" fmla="*/ 287885 h 287885"/>
              <a:gd name="connsiteX26" fmla="*/ 28789 w 230308"/>
              <a:gd name="connsiteY26" fmla="*/ 287885 h 287885"/>
              <a:gd name="connsiteX27" fmla="*/ 0 w 230308"/>
              <a:gd name="connsiteY27" fmla="*/ 259097 h 287885"/>
              <a:gd name="connsiteX28" fmla="*/ 0 w 230308"/>
              <a:gd name="connsiteY28" fmla="*/ 28789 h 287885"/>
              <a:gd name="connsiteX29" fmla="*/ 28789 w 230308"/>
              <a:gd name="connsiteY29" fmla="*/ 0 h 287885"/>
              <a:gd name="connsiteX30" fmla="*/ 117630 w 230308"/>
              <a:gd name="connsiteY30" fmla="*/ 0 h 287885"/>
              <a:gd name="connsiteX31" fmla="*/ 118810 w 230308"/>
              <a:gd name="connsiteY31" fmla="*/ 101 h 287885"/>
              <a:gd name="connsiteX32" fmla="*/ 119659 w 230308"/>
              <a:gd name="connsiteY32" fmla="*/ 202 h 287885"/>
              <a:gd name="connsiteX33" fmla="*/ 128641 w 230308"/>
              <a:gd name="connsiteY33" fmla="*/ 2188 h 287885"/>
              <a:gd name="connsiteX34" fmla="*/ 131031 w 230308"/>
              <a:gd name="connsiteY34" fmla="*/ 3440 h 287885"/>
              <a:gd name="connsiteX35" fmla="*/ 131751 w 230308"/>
              <a:gd name="connsiteY35" fmla="*/ 3858 h 287885"/>
              <a:gd name="connsiteX36" fmla="*/ 132427 w 230308"/>
              <a:gd name="connsiteY36" fmla="*/ 4203 h 287885"/>
              <a:gd name="connsiteX37" fmla="*/ 133593 w 230308"/>
              <a:gd name="connsiteY37" fmla="*/ 4836 h 287885"/>
              <a:gd name="connsiteX38" fmla="*/ 136745 w 230308"/>
              <a:gd name="connsiteY38" fmla="*/ 7427 h 287885"/>
              <a:gd name="connsiteX39" fmla="*/ 137264 w 230308"/>
              <a:gd name="connsiteY39" fmla="*/ 7859 h 287885"/>
              <a:gd name="connsiteX40" fmla="*/ 137969 w 230308"/>
              <a:gd name="connsiteY40" fmla="*/ 8435 h 287885"/>
              <a:gd name="connsiteX41" fmla="*/ 201520 w 230308"/>
              <a:gd name="connsiteY41" fmla="*/ 266294 h 287885"/>
              <a:gd name="connsiteX42" fmla="*/ 208717 w 230308"/>
              <a:gd name="connsiteY42" fmla="*/ 259097 h 287885"/>
              <a:gd name="connsiteX43" fmla="*/ 208717 w 230308"/>
              <a:gd name="connsiteY43" fmla="*/ 115154 h 287885"/>
              <a:gd name="connsiteX44" fmla="*/ 143943 w 230308"/>
              <a:gd name="connsiteY44" fmla="*/ 115154 h 287885"/>
              <a:gd name="connsiteX45" fmla="*/ 115154 w 230308"/>
              <a:gd name="connsiteY45" fmla="*/ 86366 h 287885"/>
              <a:gd name="connsiteX46" fmla="*/ 115154 w 230308"/>
              <a:gd name="connsiteY46" fmla="*/ 21591 h 287885"/>
              <a:gd name="connsiteX47" fmla="*/ 28789 w 230308"/>
              <a:gd name="connsiteY47" fmla="*/ 21591 h 287885"/>
              <a:gd name="connsiteX48" fmla="*/ 21591 w 230308"/>
              <a:gd name="connsiteY48" fmla="*/ 28789 h 287885"/>
              <a:gd name="connsiteX49" fmla="*/ 21591 w 230308"/>
              <a:gd name="connsiteY49" fmla="*/ 259097 h 287885"/>
              <a:gd name="connsiteX50" fmla="*/ 28789 w 230308"/>
              <a:gd name="connsiteY50" fmla="*/ 266294 h 287885"/>
              <a:gd name="connsiteX51" fmla="*/ 201520 w 230308"/>
              <a:gd name="connsiteY51" fmla="*/ 266294 h 287885"/>
              <a:gd name="connsiteX52" fmla="*/ 192566 w 230308"/>
              <a:gd name="connsiteY52" fmla="*/ 93563 h 287885"/>
              <a:gd name="connsiteX53" fmla="*/ 136745 w 230308"/>
              <a:gd name="connsiteY53" fmla="*/ 37727 h 287885"/>
              <a:gd name="connsiteX54" fmla="*/ 136745 w 230308"/>
              <a:gd name="connsiteY54" fmla="*/ 86366 h 287885"/>
              <a:gd name="connsiteX55" fmla="*/ 143943 w 230308"/>
              <a:gd name="connsiteY55" fmla="*/ 93563 h 287885"/>
              <a:gd name="connsiteX56" fmla="*/ 192566 w 230308"/>
              <a:gd name="connsiteY56" fmla="*/ 93563 h 28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30308" h="287885">
                <a:moveTo>
                  <a:pt x="68373" y="136745"/>
                </a:moveTo>
                <a:cubicBezTo>
                  <a:pt x="62410" y="136745"/>
                  <a:pt x="57577" y="141579"/>
                  <a:pt x="57577" y="147541"/>
                </a:cubicBezTo>
                <a:cubicBezTo>
                  <a:pt x="57577" y="153503"/>
                  <a:pt x="62410" y="158337"/>
                  <a:pt x="68373" y="158337"/>
                </a:cubicBezTo>
                <a:lnTo>
                  <a:pt x="161935" y="158337"/>
                </a:lnTo>
                <a:cubicBezTo>
                  <a:pt x="167897" y="158337"/>
                  <a:pt x="172731" y="153503"/>
                  <a:pt x="172731" y="147541"/>
                </a:cubicBezTo>
                <a:cubicBezTo>
                  <a:pt x="172731" y="141579"/>
                  <a:pt x="167897" y="136745"/>
                  <a:pt x="161935" y="136745"/>
                </a:cubicBezTo>
                <a:lnTo>
                  <a:pt x="68373" y="136745"/>
                </a:lnTo>
                <a:close/>
                <a:moveTo>
                  <a:pt x="68373" y="176330"/>
                </a:moveTo>
                <a:cubicBezTo>
                  <a:pt x="62410" y="176330"/>
                  <a:pt x="57577" y="181163"/>
                  <a:pt x="57577" y="187125"/>
                </a:cubicBezTo>
                <a:cubicBezTo>
                  <a:pt x="57577" y="193087"/>
                  <a:pt x="62410" y="197921"/>
                  <a:pt x="68373" y="197921"/>
                </a:cubicBezTo>
                <a:lnTo>
                  <a:pt x="161935" y="197921"/>
                </a:lnTo>
                <a:cubicBezTo>
                  <a:pt x="167897" y="197921"/>
                  <a:pt x="172731" y="193087"/>
                  <a:pt x="172731" y="187125"/>
                </a:cubicBezTo>
                <a:cubicBezTo>
                  <a:pt x="172731" y="181163"/>
                  <a:pt x="167897" y="176330"/>
                  <a:pt x="161935" y="176330"/>
                </a:cubicBezTo>
                <a:lnTo>
                  <a:pt x="68373" y="176330"/>
                </a:lnTo>
                <a:close/>
                <a:moveTo>
                  <a:pt x="68373" y="215914"/>
                </a:moveTo>
                <a:cubicBezTo>
                  <a:pt x="62410" y="215914"/>
                  <a:pt x="57577" y="220747"/>
                  <a:pt x="57577" y="226709"/>
                </a:cubicBezTo>
                <a:cubicBezTo>
                  <a:pt x="57577" y="232672"/>
                  <a:pt x="62410" y="237505"/>
                  <a:pt x="68373" y="237505"/>
                </a:cubicBezTo>
                <a:lnTo>
                  <a:pt x="161935" y="237505"/>
                </a:lnTo>
                <a:cubicBezTo>
                  <a:pt x="167897" y="237505"/>
                  <a:pt x="172731" y="232672"/>
                  <a:pt x="172731" y="226709"/>
                </a:cubicBezTo>
                <a:cubicBezTo>
                  <a:pt x="172731" y="220747"/>
                  <a:pt x="167897" y="215914"/>
                  <a:pt x="161935" y="215914"/>
                </a:cubicBezTo>
                <a:lnTo>
                  <a:pt x="68373" y="215914"/>
                </a:lnTo>
                <a:close/>
                <a:moveTo>
                  <a:pt x="137969" y="8435"/>
                </a:moveTo>
                <a:lnTo>
                  <a:pt x="221873" y="92325"/>
                </a:lnTo>
                <a:cubicBezTo>
                  <a:pt x="227272" y="97722"/>
                  <a:pt x="230307" y="105044"/>
                  <a:pt x="230308" y="112678"/>
                </a:cubicBezTo>
                <a:lnTo>
                  <a:pt x="230308" y="259097"/>
                </a:lnTo>
                <a:cubicBezTo>
                  <a:pt x="230308" y="274996"/>
                  <a:pt x="217419" y="287885"/>
                  <a:pt x="201520" y="287885"/>
                </a:cubicBezTo>
                <a:lnTo>
                  <a:pt x="28789" y="287885"/>
                </a:lnTo>
                <a:cubicBezTo>
                  <a:pt x="12889" y="287885"/>
                  <a:pt x="0" y="274996"/>
                  <a:pt x="0" y="259097"/>
                </a:cubicBezTo>
                <a:lnTo>
                  <a:pt x="0" y="28789"/>
                </a:lnTo>
                <a:cubicBezTo>
                  <a:pt x="0" y="12889"/>
                  <a:pt x="12889" y="0"/>
                  <a:pt x="28789" y="0"/>
                </a:cubicBezTo>
                <a:lnTo>
                  <a:pt x="117630" y="0"/>
                </a:lnTo>
                <a:cubicBezTo>
                  <a:pt x="118033" y="0"/>
                  <a:pt x="118422" y="58"/>
                  <a:pt x="118810" y="101"/>
                </a:cubicBezTo>
                <a:cubicBezTo>
                  <a:pt x="119098" y="144"/>
                  <a:pt x="119386" y="187"/>
                  <a:pt x="119659" y="202"/>
                </a:cubicBezTo>
                <a:cubicBezTo>
                  <a:pt x="122754" y="417"/>
                  <a:pt x="125806" y="1008"/>
                  <a:pt x="128641" y="2188"/>
                </a:cubicBezTo>
                <a:cubicBezTo>
                  <a:pt x="129462" y="2533"/>
                  <a:pt x="130254" y="2994"/>
                  <a:pt x="131031" y="3440"/>
                </a:cubicBezTo>
                <a:lnTo>
                  <a:pt x="131751" y="3858"/>
                </a:lnTo>
                <a:lnTo>
                  <a:pt x="132427" y="4203"/>
                </a:lnTo>
                <a:cubicBezTo>
                  <a:pt x="132830" y="4387"/>
                  <a:pt x="133220" y="4598"/>
                  <a:pt x="133593" y="4836"/>
                </a:cubicBezTo>
                <a:cubicBezTo>
                  <a:pt x="134716" y="5599"/>
                  <a:pt x="135723" y="6506"/>
                  <a:pt x="136745" y="7427"/>
                </a:cubicBezTo>
                <a:cubicBezTo>
                  <a:pt x="136912" y="7578"/>
                  <a:pt x="137085" y="7722"/>
                  <a:pt x="137264" y="7859"/>
                </a:cubicBezTo>
                <a:cubicBezTo>
                  <a:pt x="137511" y="8036"/>
                  <a:pt x="137746" y="8228"/>
                  <a:pt x="137969" y="8435"/>
                </a:cubicBezTo>
                <a:close/>
                <a:moveTo>
                  <a:pt x="201520" y="266294"/>
                </a:moveTo>
                <a:cubicBezTo>
                  <a:pt x="205494" y="266294"/>
                  <a:pt x="208717" y="263071"/>
                  <a:pt x="208717" y="259097"/>
                </a:cubicBezTo>
                <a:lnTo>
                  <a:pt x="208717" y="115154"/>
                </a:lnTo>
                <a:lnTo>
                  <a:pt x="143943" y="115154"/>
                </a:lnTo>
                <a:cubicBezTo>
                  <a:pt x="128043" y="115154"/>
                  <a:pt x="115154" y="102265"/>
                  <a:pt x="115154" y="86366"/>
                </a:cubicBezTo>
                <a:lnTo>
                  <a:pt x="115154" y="21591"/>
                </a:lnTo>
                <a:lnTo>
                  <a:pt x="28789" y="21591"/>
                </a:lnTo>
                <a:cubicBezTo>
                  <a:pt x="24814" y="21591"/>
                  <a:pt x="21591" y="24814"/>
                  <a:pt x="21591" y="28789"/>
                </a:cubicBezTo>
                <a:lnTo>
                  <a:pt x="21591" y="259097"/>
                </a:lnTo>
                <a:cubicBezTo>
                  <a:pt x="21591" y="263071"/>
                  <a:pt x="24814" y="266294"/>
                  <a:pt x="28789" y="266294"/>
                </a:cubicBezTo>
                <a:lnTo>
                  <a:pt x="201520" y="266294"/>
                </a:lnTo>
                <a:close/>
                <a:moveTo>
                  <a:pt x="192566" y="93563"/>
                </a:moveTo>
                <a:lnTo>
                  <a:pt x="136745" y="37727"/>
                </a:lnTo>
                <a:lnTo>
                  <a:pt x="136745" y="86366"/>
                </a:lnTo>
                <a:cubicBezTo>
                  <a:pt x="136745" y="90340"/>
                  <a:pt x="139968" y="93563"/>
                  <a:pt x="143943" y="93563"/>
                </a:cubicBezTo>
                <a:lnTo>
                  <a:pt x="192566" y="93563"/>
                </a:lnTo>
                <a:close/>
              </a:path>
            </a:pathLst>
          </a:custGeom>
          <a:gradFill flip="none" rotWithShape="1">
            <a:gsLst>
              <a:gs pos="0">
                <a:schemeClr val="accent4"/>
              </a:gs>
              <a:gs pos="100000">
                <a:srgbClr val="9F51DE"/>
              </a:gs>
            </a:gsLst>
            <a:lin ang="2700000" scaled="1"/>
            <a:tileRect/>
          </a:gra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9" name="TextBox 28">
            <a:extLst>
              <a:ext uri="{FF2B5EF4-FFF2-40B4-BE49-F238E27FC236}">
                <a16:creationId xmlns:a16="http://schemas.microsoft.com/office/drawing/2014/main" id="{972D251A-5393-4015-F2A4-C38D42E97216}"/>
              </a:ext>
            </a:extLst>
          </p:cNvPr>
          <p:cNvSpPr txBox="1"/>
          <p:nvPr/>
        </p:nvSpPr>
        <p:spPr>
          <a:xfrm>
            <a:off x="8412043" y="2093742"/>
            <a:ext cx="2807554" cy="246221"/>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srgbClr val="FFFFFF"/>
                </a:solidFill>
                <a:effectLst/>
                <a:uLnTx/>
                <a:uFillTx/>
                <a:latin typeface="Segoe UI Semibold"/>
                <a:ea typeface="+mn-ea"/>
                <a:cs typeface="+mn-cs"/>
              </a:rPr>
              <a:t>Orientações do produto</a:t>
            </a:r>
          </a:p>
        </p:txBody>
      </p:sp>
      <p:sp>
        <p:nvSpPr>
          <p:cNvPr id="100" name="TextBox 29">
            <a:extLst>
              <a:ext uri="{FF2B5EF4-FFF2-40B4-BE49-F238E27FC236}">
                <a16:creationId xmlns:a16="http://schemas.microsoft.com/office/drawing/2014/main" id="{2DFAEF7E-05D3-87C9-26A7-A911119948AC}"/>
              </a:ext>
            </a:extLst>
          </p:cNvPr>
          <p:cNvSpPr txBox="1"/>
          <p:nvPr/>
        </p:nvSpPr>
        <p:spPr>
          <a:xfrm>
            <a:off x="8230369" y="2591832"/>
            <a:ext cx="3170902" cy="1477328"/>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000000"/>
                </a:solidFill>
                <a:effectLst/>
                <a:uLnTx/>
                <a:uFillTx/>
                <a:latin typeface="Segoe UI"/>
                <a:ea typeface="+mn-ea"/>
                <a:cs typeface="+mn-cs"/>
              </a:rPr>
              <a:t>Responder a </a:t>
            </a:r>
            <a:r>
              <a:rPr kumimoji="0" lang="pt-br" sz="1600" b="0" i="0" u="none" strike="noStrike" kern="1200" cap="none" spc="0" normalizeH="0" baseline="0" noProof="0" dirty="0" err="1">
                <a:ln>
                  <a:noFill/>
                </a:ln>
                <a:solidFill>
                  <a:srgbClr val="000000"/>
                </a:solidFill>
                <a:effectLst/>
                <a:uLnTx/>
                <a:uFillTx/>
                <a:latin typeface="Segoe UI"/>
                <a:ea typeface="+mn-ea"/>
                <a:cs typeface="+mn-cs"/>
              </a:rPr>
              <a:t>perg</a:t>
            </a:r>
            <a:r>
              <a:rPr kumimoji="0" lang="pt-BR" sz="1600" b="0" i="0" u="none" strike="noStrike" kern="1200" cap="none" spc="0" normalizeH="0" baseline="0" noProof="0" dirty="0" err="1">
                <a:ln>
                  <a:noFill/>
                </a:ln>
                <a:solidFill>
                  <a:srgbClr val="000000"/>
                </a:solidFill>
                <a:effectLst/>
                <a:uLnTx/>
                <a:uFillTx/>
                <a:latin typeface="Segoe UI"/>
                <a:ea typeface="+mn-ea"/>
                <a:cs typeface="+mn-cs"/>
              </a:rPr>
              <a:t>um</a:t>
            </a:r>
            <a:r>
              <a:rPr kumimoji="0" lang="pt-br" sz="1600" b="0" i="0" u="none" strike="noStrike" kern="1200" cap="none" spc="0" normalizeH="0" baseline="0" noProof="0" dirty="0" err="1">
                <a:ln>
                  <a:noFill/>
                </a:ln>
                <a:solidFill>
                  <a:srgbClr val="000000"/>
                </a:solidFill>
                <a:effectLst/>
                <a:uLnTx/>
                <a:uFillTx/>
                <a:latin typeface="Segoe UI"/>
                <a:ea typeface="+mn-ea"/>
                <a:cs typeface="+mn-cs"/>
              </a:rPr>
              <a:t>tas</a:t>
            </a:r>
            <a:r>
              <a:rPr kumimoji="0" lang="pt-br" sz="1600" b="0" i="0" u="none" strike="noStrike" kern="1200" cap="none" spc="0" normalizeH="0" baseline="0" noProof="0" dirty="0">
                <a:ln>
                  <a:noFill/>
                </a:ln>
                <a:solidFill>
                  <a:srgbClr val="000000"/>
                </a:solidFill>
                <a:effectLst/>
                <a:uLnTx/>
                <a:uFillTx/>
                <a:latin typeface="Segoe UI"/>
                <a:ea typeface="+mn-ea"/>
                <a:cs typeface="+mn-cs"/>
              </a:rPr>
              <a:t> sobre recursos do produto com orientação sobre o que cada aplicativo Copilot pode </a:t>
            </a:r>
            <a:br>
              <a:rPr kumimoji="0" lang="pt-br" sz="1600" b="0" i="0" u="none" strike="noStrike" kern="1200" cap="none" spc="0" normalizeH="0" baseline="0" noProof="0" dirty="0">
                <a:ln>
                  <a:noFill/>
                </a:ln>
                <a:solidFill>
                  <a:srgbClr val="000000"/>
                </a:solidFill>
                <a:effectLst/>
                <a:uLnTx/>
                <a:uFillTx/>
                <a:latin typeface="Segoe UI"/>
                <a:ea typeface="+mn-ea"/>
                <a:cs typeface="+mn-cs"/>
              </a:rPr>
            </a:br>
            <a:r>
              <a:rPr kumimoji="0" lang="pt-br" sz="1600" b="0" i="0" u="none" strike="noStrike" kern="1200" cap="none" spc="0" normalizeH="0" baseline="0" noProof="0" dirty="0">
                <a:ln>
                  <a:noFill/>
                </a:ln>
                <a:solidFill>
                  <a:srgbClr val="000000"/>
                </a:solidFill>
                <a:effectLst/>
                <a:uLnTx/>
                <a:uFillTx/>
                <a:latin typeface="Segoe UI"/>
                <a:ea typeface="+mn-ea"/>
                <a:cs typeface="+mn-cs"/>
              </a:rPr>
              <a:t>fazer com demonstrações </a:t>
            </a:r>
            <a:br>
              <a:rPr kumimoji="0" lang="pt-br" sz="1600" b="0" i="0" u="none" strike="noStrike" kern="1200" cap="none" spc="0" normalizeH="0" baseline="0" noProof="0" dirty="0">
                <a:ln>
                  <a:noFill/>
                </a:ln>
                <a:solidFill>
                  <a:srgbClr val="000000"/>
                </a:solidFill>
                <a:effectLst/>
                <a:uLnTx/>
                <a:uFillTx/>
                <a:latin typeface="Segoe UI"/>
                <a:ea typeface="+mn-ea"/>
                <a:cs typeface="+mn-cs"/>
              </a:rPr>
            </a:br>
            <a:r>
              <a:rPr kumimoji="0" lang="pt-br" sz="1600" b="0" i="0" u="none" strike="noStrike" kern="1200" cap="none" spc="0" normalizeH="0" baseline="0" noProof="0" dirty="0">
                <a:ln>
                  <a:noFill/>
                </a:ln>
                <a:solidFill>
                  <a:srgbClr val="000000"/>
                </a:solidFill>
                <a:effectLst/>
                <a:uLnTx/>
                <a:uFillTx/>
                <a:latin typeface="Segoe UI"/>
                <a:ea typeface="+mn-ea"/>
                <a:cs typeface="+mn-cs"/>
              </a:rPr>
              <a:t>e orientação imediata. </a:t>
            </a:r>
            <a:endParaRPr kumimoji="0" lang="en-US" sz="1800" b="0" i="0" u="none" strike="noStrike" kern="1200" cap="none" spc="0" normalizeH="0" baseline="0" noProof="0" dirty="0">
              <a:ln>
                <a:noFill/>
              </a:ln>
              <a:solidFill>
                <a:srgbClr val="000000"/>
              </a:solidFill>
              <a:effectLst/>
              <a:uLnTx/>
              <a:uFillTx/>
              <a:latin typeface="Segoe UI"/>
              <a:ea typeface="+mn-ea"/>
              <a:cs typeface="Segoe UI"/>
            </a:endParaRPr>
          </a:p>
        </p:txBody>
      </p:sp>
      <p:pic>
        <p:nvPicPr>
          <p:cNvPr id="103" name="Picture 102" descr="Captura de tela de um diapositivo intitulado &quot;Como utilizar: Copilot no PowerPoint&quot;">
            <a:extLst>
              <a:ext uri="{FF2B5EF4-FFF2-40B4-BE49-F238E27FC236}">
                <a16:creationId xmlns:a16="http://schemas.microsoft.com/office/drawing/2014/main" id="{8BB23260-7E6B-CED5-1132-33193ABF4F8C}"/>
              </a:ext>
            </a:extLst>
          </p:cNvPr>
          <p:cNvPicPr>
            <a:picLocks noChangeAspect="1"/>
          </p:cNvPicPr>
          <p:nvPr/>
        </p:nvPicPr>
        <p:blipFill>
          <a:blip r:embed="rId5"/>
          <a:stretch>
            <a:fillRect/>
          </a:stretch>
        </p:blipFill>
        <p:spPr>
          <a:xfrm>
            <a:off x="8240458" y="4520669"/>
            <a:ext cx="3150724" cy="1740313"/>
          </a:xfrm>
          <a:prstGeom prst="rect">
            <a:avLst/>
          </a:prstGeom>
        </p:spPr>
      </p:pic>
    </p:spTree>
    <p:extLst>
      <p:ext uri="{BB962C8B-B14F-4D97-AF65-F5344CB8AC3E}">
        <p14:creationId xmlns:p14="http://schemas.microsoft.com/office/powerpoint/2010/main" val="399690630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E4657F2-A9EC-F441-A58D-78C20F042CDC}"/>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85" name="Rectangle: Rounded Corners 6">
              <a:extLst>
                <a:ext uri="{FF2B5EF4-FFF2-40B4-BE49-F238E27FC236}">
                  <a16:creationId xmlns:a16="http://schemas.microsoft.com/office/drawing/2014/main" id="{E12E8C25-A98A-BEBC-B3FF-D66385845675}"/>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1" name="Rectangle: Rounded Corners 6">
              <a:extLst>
                <a:ext uri="{FF2B5EF4-FFF2-40B4-BE49-F238E27FC236}">
                  <a16:creationId xmlns:a16="http://schemas.microsoft.com/office/drawing/2014/main" id="{3DADF4B0-A487-892A-CE2E-A5EF752109E1}"/>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1" name="Rectangle: Rounded Corners 6">
              <a:extLst>
                <a:ext uri="{FF2B5EF4-FFF2-40B4-BE49-F238E27FC236}">
                  <a16:creationId xmlns:a16="http://schemas.microsoft.com/office/drawing/2014/main" id="{215016A0-3137-7876-4A12-4FF21526844C}"/>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ectangle: Rounded Corners 3">
              <a:extLst>
                <a:ext uri="{FF2B5EF4-FFF2-40B4-BE49-F238E27FC236}">
                  <a16:creationId xmlns:a16="http://schemas.microsoft.com/office/drawing/2014/main" id="{AE163E81-74E2-C884-0BF7-D8F17C2F7A16}"/>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121" name="Rectangle: Rounded Corners 6">
              <a:extLst>
                <a:ext uri="{FF2B5EF4-FFF2-40B4-BE49-F238E27FC236}">
                  <a16:creationId xmlns:a16="http://schemas.microsoft.com/office/drawing/2014/main" id="{3C200529-C97A-62A0-3B90-ED8DF98BA07E}"/>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7" name="Rectangle: Rounded Corners 6">
              <a:extLst>
                <a:ext uri="{FF2B5EF4-FFF2-40B4-BE49-F238E27FC236}">
                  <a16:creationId xmlns:a16="http://schemas.microsoft.com/office/drawing/2014/main" id="{0313CA16-024E-4F51-A4B5-6BB860B96FF6}"/>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8" name="Rectangle: Rounded Corners 6">
              <a:extLst>
                <a:ext uri="{FF2B5EF4-FFF2-40B4-BE49-F238E27FC236}">
                  <a16:creationId xmlns:a16="http://schemas.microsoft.com/office/drawing/2014/main" id="{44793C59-2970-BC3B-2533-079C5F511789}"/>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67" name="Rectangle: Rounded Corners 3">
              <a:extLst>
                <a:ext uri="{FF2B5EF4-FFF2-40B4-BE49-F238E27FC236}">
                  <a16:creationId xmlns:a16="http://schemas.microsoft.com/office/drawing/2014/main" id="{92B07488-37CD-E7CC-CC39-97BA5891DBCA}"/>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9" name="Title 9">
            <a:extLst>
              <a:ext uri="{FF2B5EF4-FFF2-40B4-BE49-F238E27FC236}">
                <a16:creationId xmlns:a16="http://schemas.microsoft.com/office/drawing/2014/main" id="{FEA2A9EB-F81F-2175-A9D3-55EA7DF0AAC3}"/>
              </a:ext>
            </a:extLst>
          </p:cNvPr>
          <p:cNvSpPr>
            <a:spLocks noGrp="1"/>
          </p:cNvSpPr>
          <p:nvPr>
            <p:ph type="title"/>
          </p:nvPr>
        </p:nvSpPr>
        <p:spPr>
          <a:xfrm>
            <a:off x="588263" y="457200"/>
            <a:ext cx="11018520" cy="492443"/>
          </a:xfrm>
          <a:noFill/>
        </p:spPr>
        <p:txBody>
          <a:bodyPr wrap="square">
            <a:spAutoFit/>
          </a:bodyPr>
          <a:lstStyle/>
          <a:p>
            <a:pPr defTabSz="914400"/>
            <a:r>
              <a:rPr lang="pt-br" sz="3200">
                <a:gradFill flip="none" rotWithShape="1">
                  <a:gsLst>
                    <a:gs pos="50000">
                      <a:srgbClr val="8661C5"/>
                    </a:gs>
                    <a:gs pos="0">
                      <a:srgbClr val="3E76D4"/>
                    </a:gs>
                    <a:gs pos="100000">
                      <a:srgbClr val="C73ECC"/>
                    </a:gs>
                  </a:gsLst>
                  <a:lin ang="2700000" scaled="1"/>
                  <a:tileRect/>
                </a:gradFill>
                <a:cs typeface="+mn-cs"/>
              </a:rPr>
              <a:t>Preparar-se para um endereço de toda a empresa </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10" name="Picture 2" descr="Logotipo do Microsoft 365 Copilot">
            <a:extLst>
              <a:ext uri="{FF2B5EF4-FFF2-40B4-BE49-F238E27FC236}">
                <a16:creationId xmlns:a16="http://schemas.microsoft.com/office/drawing/2014/main" id="{7D7452BD-9317-CEA3-E405-164859AF9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F2EE4814-A993-EDAC-E88E-88BE78A29F6A}"/>
              </a:ext>
            </a:extLst>
          </p:cNvPr>
          <p:cNvSpPr txBox="1">
            <a:spLocks/>
          </p:cNvSpPr>
          <p:nvPr/>
        </p:nvSpPr>
        <p:spPr>
          <a:xfrm>
            <a:off x="754898" y="1838368"/>
            <a:ext cx="2982142" cy="215444"/>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a:ln>
                  <a:noFill/>
                </a:ln>
                <a:solidFill>
                  <a:prstClr val="black"/>
                </a:solidFill>
                <a:effectLst/>
                <a:uLnTx/>
                <a:uFillTx/>
                <a:latin typeface="Segoe UI Semibold"/>
                <a:cs typeface="Segoe UI"/>
              </a:rPr>
              <a:t>Alcançar</a:t>
            </a:r>
            <a:endParaRPr kumimoji="0" lang="en-US"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87" name="Text Placeholder 2">
            <a:extLst>
              <a:ext uri="{FF2B5EF4-FFF2-40B4-BE49-F238E27FC236}">
                <a16:creationId xmlns:a16="http://schemas.microsoft.com/office/drawing/2014/main" id="{08F35DA6-22A3-BDB0-8B35-598B3F58555B}"/>
              </a:ext>
            </a:extLst>
          </p:cNvPr>
          <p:cNvSpPr txBox="1">
            <a:spLocks/>
          </p:cNvSpPr>
          <p:nvPr/>
        </p:nvSpPr>
        <p:spPr>
          <a:xfrm>
            <a:off x="754897" y="2088676"/>
            <a:ext cx="3144713"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932472" fontAlgn="base">
              <a:spcBef>
                <a:spcPct val="0"/>
              </a:spcBef>
              <a:spcAft>
                <a:spcPct val="0"/>
              </a:spcAft>
              <a:defRPr/>
            </a:pPr>
            <a:r>
              <a:rPr lang="pt-br" sz="1050" dirty="0">
                <a:ln w="3175">
                  <a:noFill/>
                </a:ln>
                <a:solidFill>
                  <a:prstClr val="black"/>
                </a:solidFill>
                <a:latin typeface="Segoe UI"/>
                <a:cs typeface="Segoe UI"/>
              </a:rPr>
              <a:t>Em bate-papos e emails, solicitando </a:t>
            </a:r>
            <a:br>
              <a:rPr lang="pt-br" sz="1050" dirty="0">
                <a:ln w="3175">
                  <a:noFill/>
                </a:ln>
                <a:solidFill>
                  <a:prstClr val="black"/>
                </a:solidFill>
                <a:latin typeface="Segoe UI"/>
                <a:cs typeface="Segoe UI"/>
              </a:rPr>
            </a:br>
            <a:r>
              <a:rPr lang="pt-br" sz="1050" dirty="0">
                <a:ln w="3175">
                  <a:noFill/>
                </a:ln>
                <a:solidFill>
                  <a:prstClr val="black"/>
                </a:solidFill>
                <a:latin typeface="Segoe UI"/>
                <a:cs typeface="Segoe UI"/>
              </a:rPr>
              <a:t>o</a:t>
            </a:r>
            <a:r>
              <a:rPr kumimoji="0" lang="pt-br" sz="1050" b="0" i="0" u="none" strike="noStrike" kern="1200" cap="none" spc="0" normalizeH="0" baseline="0" noProof="0" dirty="0">
                <a:ln w="3175">
                  <a:noFill/>
                </a:ln>
                <a:solidFill>
                  <a:prstClr val="black"/>
                </a:solidFill>
                <a:effectLst/>
                <a:uLnTx/>
                <a:uFillTx/>
                <a:latin typeface="Segoe UI"/>
                <a:ea typeface="+mn-ea"/>
                <a:cs typeface="Segoe UI"/>
              </a:rPr>
              <a:t> Microsoft 365 Copilot</a:t>
            </a:r>
            <a:endParaRPr lang="en-US" sz="1050" b="0" i="0" u="none" strike="noStrike" kern="1200" cap="none" spc="0" normalizeH="0" baseline="0" noProof="0" dirty="0">
              <a:ln w="3175">
                <a:noFill/>
              </a:ln>
              <a:solidFill>
                <a:prstClr val="black"/>
              </a:solidFill>
              <a:effectLst/>
              <a:uLnTx/>
              <a:uFillTx/>
              <a:latin typeface="Segoe UI"/>
              <a:cs typeface="Segoe UI"/>
            </a:endParaRPr>
          </a:p>
        </p:txBody>
      </p:sp>
      <p:grpSp>
        <p:nvGrpSpPr>
          <p:cNvPr id="18" name="Group 17" descr="Logotipo do Microsoft 365 Copilot">
            <a:extLst>
              <a:ext uri="{FF2B5EF4-FFF2-40B4-BE49-F238E27FC236}">
                <a16:creationId xmlns:a16="http://schemas.microsoft.com/office/drawing/2014/main" id="{F99DBDD4-5FB0-B044-FB19-27576CCDD992}"/>
              </a:ext>
            </a:extLst>
          </p:cNvPr>
          <p:cNvGrpSpPr/>
          <p:nvPr/>
        </p:nvGrpSpPr>
        <p:grpSpPr>
          <a:xfrm>
            <a:off x="3610465" y="1434675"/>
            <a:ext cx="534543" cy="534543"/>
            <a:chOff x="3610465" y="1434675"/>
            <a:chExt cx="534543" cy="534543"/>
          </a:xfrm>
        </p:grpSpPr>
        <p:sp>
          <p:nvSpPr>
            <p:cNvPr id="14" name="Rounded Rectangle 46">
              <a:extLst>
                <a:ext uri="{FF2B5EF4-FFF2-40B4-BE49-F238E27FC236}">
                  <a16:creationId xmlns:a16="http://schemas.microsoft.com/office/drawing/2014/main" id="{AEE6A9B2-D2A4-EE55-8E8D-1A335B82C421}"/>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7" name="Picture 2" descr="Zip Co, logotipo SVG, baixar grátis, id: 101874 - Brandlogos.net">
              <a:hlinkClick r:id="rId4"/>
              <a:extLst>
                <a:ext uri="{FF2B5EF4-FFF2-40B4-BE49-F238E27FC236}">
                  <a16:creationId xmlns:a16="http://schemas.microsoft.com/office/drawing/2014/main" id="{154501F6-2410-A039-FB61-B637441D5ECB}"/>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Rectangle: Rounded Corners 6">
            <a:extLst>
              <a:ext uri="{FF2B5EF4-FFF2-40B4-BE49-F238E27FC236}">
                <a16:creationId xmlns:a16="http://schemas.microsoft.com/office/drawing/2014/main" id="{FBD38E77-A16A-1BAD-E67A-085E8FA21116}"/>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 name="Title 1">
            <a:extLst>
              <a:ext uri="{FF2B5EF4-FFF2-40B4-BE49-F238E27FC236}">
                <a16:creationId xmlns:a16="http://schemas.microsoft.com/office/drawing/2014/main" id="{B3EB7A51-339E-A765-49A3-E2ED3134B91D}"/>
              </a:ext>
            </a:extLst>
          </p:cNvPr>
          <p:cNvSpPr txBox="1">
            <a:spLocks/>
          </p:cNvSpPr>
          <p:nvPr/>
        </p:nvSpPr>
        <p:spPr>
          <a:xfrm>
            <a:off x="878319" y="2942198"/>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Resumo</a:t>
            </a: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 </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meus emails e bate-papos da semana passada que mencionam os resultados de fim </a:t>
            </a:r>
            <a:b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b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de ano.</a:t>
            </a:r>
          </a:p>
        </p:txBody>
      </p:sp>
      <p:sp>
        <p:nvSpPr>
          <p:cNvPr id="102" name="TextBox 101">
            <a:extLst>
              <a:ext uri="{FF2B5EF4-FFF2-40B4-BE49-F238E27FC236}">
                <a16:creationId xmlns:a16="http://schemas.microsoft.com/office/drawing/2014/main" id="{EC4896F2-E08A-1A11-542C-E70024E25B7E}"/>
              </a:ext>
            </a:extLst>
          </p:cNvPr>
          <p:cNvSpPr txBox="1"/>
          <p:nvPr/>
        </p:nvSpPr>
        <p:spPr>
          <a:xfrm>
            <a:off x="4490013"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dirty="0" err="1">
                <a:ln>
                  <a:noFill/>
                </a:ln>
                <a:solidFill>
                  <a:prstClr val="black"/>
                </a:solidFill>
                <a:effectLst/>
                <a:uLnTx/>
                <a:uFillTx/>
                <a:latin typeface="Segoe UI Semibold"/>
                <a:cs typeface="Segoe UI" pitchFamily="34" charset="0"/>
              </a:rPr>
              <a:t>Re</a:t>
            </a:r>
            <a:r>
              <a:rPr kumimoji="0" lang="pt-BR" sz="1400" b="1" i="0" u="none" strike="noStrike" kern="1200" cap="none" spc="0" normalizeH="0" baseline="0" noProof="0" dirty="0" err="1">
                <a:ln>
                  <a:noFill/>
                </a:ln>
                <a:solidFill>
                  <a:prstClr val="black"/>
                </a:solidFill>
                <a:effectLst/>
                <a:uLnTx/>
                <a:uFillTx/>
                <a:latin typeface="Segoe UI Semibold"/>
                <a:cs typeface="Segoe UI" pitchFamily="34" charset="0"/>
              </a:rPr>
              <a:t>um</a:t>
            </a:r>
            <a:r>
              <a:rPr kumimoji="0" lang="pt-br" sz="1400" b="1" i="0" u="none" strike="noStrike" kern="1200" cap="none" spc="0" normalizeH="0" baseline="0" noProof="0" dirty="0" err="1">
                <a:ln>
                  <a:noFill/>
                </a:ln>
                <a:solidFill>
                  <a:prstClr val="black"/>
                </a:solidFill>
                <a:effectLst/>
                <a:uLnTx/>
                <a:uFillTx/>
                <a:latin typeface="Segoe UI Semibold"/>
                <a:cs typeface="Segoe UI" pitchFamily="34" charset="0"/>
              </a:rPr>
              <a:t>ir</a:t>
            </a:r>
            <a:r>
              <a:rPr kumimoji="0" lang="pt-br" sz="1400" b="1" i="0" u="none" strike="noStrike" kern="1200" cap="none" spc="0" normalizeH="0" baseline="0" noProof="0" dirty="0">
                <a:ln>
                  <a:noFill/>
                </a:ln>
                <a:solidFill>
                  <a:prstClr val="black"/>
                </a:solidFill>
                <a:effectLst/>
                <a:uLnTx/>
                <a:uFillTx/>
                <a:latin typeface="Segoe UI Semibold"/>
                <a:cs typeface="Segoe UI" pitchFamily="34" charset="0"/>
              </a:rPr>
              <a:t> informações da equipe</a:t>
            </a:r>
          </a:p>
        </p:txBody>
      </p:sp>
      <p:sp>
        <p:nvSpPr>
          <p:cNvPr id="103" name="Text Placeholder 2">
            <a:extLst>
              <a:ext uri="{FF2B5EF4-FFF2-40B4-BE49-F238E27FC236}">
                <a16:creationId xmlns:a16="http://schemas.microsoft.com/office/drawing/2014/main" id="{94149C0F-BBAB-97A2-FDA0-F9B94BF124B8}"/>
              </a:ext>
            </a:extLst>
          </p:cNvPr>
          <p:cNvSpPr txBox="1">
            <a:spLocks/>
          </p:cNvSpPr>
          <p:nvPr/>
        </p:nvSpPr>
        <p:spPr>
          <a:xfrm>
            <a:off x="4490013"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A partir da </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re</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um</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ião</a:t>
            </a: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 de recapitulação do prompt </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Copilot</a:t>
            </a: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 no </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Teams</a:t>
            </a:r>
            <a:endPar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endParaRPr>
          </a:p>
        </p:txBody>
      </p:sp>
      <p:grpSp>
        <p:nvGrpSpPr>
          <p:cNvPr id="3" name="Group 2" descr="Logotipo do Microsoft Teams">
            <a:extLst>
              <a:ext uri="{FF2B5EF4-FFF2-40B4-BE49-F238E27FC236}">
                <a16:creationId xmlns:a16="http://schemas.microsoft.com/office/drawing/2014/main" id="{56006A7E-4798-11F4-DA39-1FB1E0D4A6A1}"/>
              </a:ext>
            </a:extLst>
          </p:cNvPr>
          <p:cNvGrpSpPr>
            <a:grpSpLocks/>
          </p:cNvGrpSpPr>
          <p:nvPr/>
        </p:nvGrpSpPr>
        <p:grpSpPr>
          <a:xfrm>
            <a:off x="7372692" y="1430411"/>
            <a:ext cx="534544" cy="534544"/>
            <a:chOff x="3125234" y="13590476"/>
            <a:chExt cx="659280" cy="659280"/>
          </a:xfrm>
        </p:grpSpPr>
        <p:sp>
          <p:nvSpPr>
            <p:cNvPr id="20" name="Rounded Rectangle 56">
              <a:extLst>
                <a:ext uri="{FF2B5EF4-FFF2-40B4-BE49-F238E27FC236}">
                  <a16:creationId xmlns:a16="http://schemas.microsoft.com/office/drawing/2014/main" id="{3D2D6CA4-14D0-F406-A641-C93A0D57D219}"/>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1" name="Graphic 20">
              <a:extLst>
                <a:ext uri="{FF2B5EF4-FFF2-40B4-BE49-F238E27FC236}">
                  <a16:creationId xmlns:a16="http://schemas.microsoft.com/office/drawing/2014/main" id="{74959F55-D79C-1EDB-5DF9-D0FEF74F9BB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29606" y="13694555"/>
              <a:ext cx="451120" cy="451118"/>
            </a:xfrm>
            <a:prstGeom prst="rect">
              <a:avLst/>
            </a:prstGeom>
          </p:spPr>
        </p:pic>
      </p:grpSp>
      <p:sp>
        <p:nvSpPr>
          <p:cNvPr id="104" name="Rectangle: Rounded Corners 6">
            <a:extLst>
              <a:ext uri="{FF2B5EF4-FFF2-40B4-BE49-F238E27FC236}">
                <a16:creationId xmlns:a16="http://schemas.microsoft.com/office/drawing/2014/main" id="{4F4F4348-D84F-E747-70C8-A824EC6A09A5}"/>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6" name="Title 1">
            <a:extLst>
              <a:ext uri="{FF2B5EF4-FFF2-40B4-BE49-F238E27FC236}">
                <a16:creationId xmlns:a16="http://schemas.microsoft.com/office/drawing/2014/main" id="{8B5F023E-2814-2C47-2FD7-71A7509B212F}"/>
              </a:ext>
            </a:extLst>
          </p:cNvPr>
          <p:cNvSpPr txBox="1">
            <a:spLocks/>
          </p:cNvSpPr>
          <p:nvPr/>
        </p:nvSpPr>
        <p:spPr>
          <a:xfrm>
            <a:off x="4613434" y="3019142"/>
            <a:ext cx="2735299" cy="307777"/>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Gerar uma lista </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dos pontos-chave indicados por cada palestrante.</a:t>
            </a:r>
          </a:p>
        </p:txBody>
      </p:sp>
      <p:sp>
        <p:nvSpPr>
          <p:cNvPr id="112" name="TextBox 111">
            <a:extLst>
              <a:ext uri="{FF2B5EF4-FFF2-40B4-BE49-F238E27FC236}">
                <a16:creationId xmlns:a16="http://schemas.microsoft.com/office/drawing/2014/main" id="{358F1D13-AF38-2C5E-C636-30597F88F791}"/>
              </a:ext>
            </a:extLst>
          </p:cNvPr>
          <p:cNvSpPr txBox="1"/>
          <p:nvPr/>
        </p:nvSpPr>
        <p:spPr>
          <a:xfrm>
            <a:off x="8229191"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a:ln>
                  <a:noFill/>
                </a:ln>
                <a:solidFill>
                  <a:prstClr val="black"/>
                </a:solidFill>
                <a:effectLst/>
                <a:uLnTx/>
                <a:uFillTx/>
                <a:latin typeface="Segoe UI Semibold"/>
                <a:cs typeface="Segoe UI" pitchFamily="34" charset="0"/>
              </a:rPr>
              <a:t>Revisar o discurso</a:t>
            </a:r>
          </a:p>
        </p:txBody>
      </p:sp>
      <p:sp>
        <p:nvSpPr>
          <p:cNvPr id="113" name="Text Placeholder 2">
            <a:extLst>
              <a:ext uri="{FF2B5EF4-FFF2-40B4-BE49-F238E27FC236}">
                <a16:creationId xmlns:a16="http://schemas.microsoft.com/office/drawing/2014/main" id="{679892F7-6626-6D52-7DF7-06D9A0DE603F}"/>
              </a:ext>
            </a:extLst>
          </p:cNvPr>
          <p:cNvSpPr txBox="1">
            <a:spLocks/>
          </p:cNvSpPr>
          <p:nvPr/>
        </p:nvSpPr>
        <p:spPr>
          <a:xfrm>
            <a:off x="8229190" y="2088676"/>
            <a:ext cx="3304099"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No documento do Word, selecionar um parágrafo </a:t>
            </a:r>
            <a:b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b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e o Copilot oferecerá várias maneiras de reescrevê-lo:</a:t>
            </a:r>
          </a:p>
        </p:txBody>
      </p:sp>
      <p:grpSp>
        <p:nvGrpSpPr>
          <p:cNvPr id="7" name="Group 6" descr="Logotipo do Microsoft Word">
            <a:extLst>
              <a:ext uri="{FF2B5EF4-FFF2-40B4-BE49-F238E27FC236}">
                <a16:creationId xmlns:a16="http://schemas.microsoft.com/office/drawing/2014/main" id="{E22B4B46-FDE1-D6AF-509C-5F75A0F3961E}"/>
              </a:ext>
              <a:ext uri="{C183D7F6-B498-43B3-948B-1728B52AA6E4}">
                <adec:decorative xmlns:adec="http://schemas.microsoft.com/office/drawing/2017/decorative" val="0"/>
              </a:ext>
            </a:extLst>
          </p:cNvPr>
          <p:cNvGrpSpPr>
            <a:grpSpLocks/>
          </p:cNvGrpSpPr>
          <p:nvPr/>
        </p:nvGrpSpPr>
        <p:grpSpPr>
          <a:xfrm>
            <a:off x="11118805" y="1412878"/>
            <a:ext cx="534543" cy="534543"/>
            <a:chOff x="5006422" y="10181153"/>
            <a:chExt cx="659280" cy="659280"/>
          </a:xfrm>
        </p:grpSpPr>
        <p:sp>
          <p:nvSpPr>
            <p:cNvPr id="8" name="Rounded Rectangle 46">
              <a:extLst>
                <a:ext uri="{FF2B5EF4-FFF2-40B4-BE49-F238E27FC236}">
                  <a16:creationId xmlns:a16="http://schemas.microsoft.com/office/drawing/2014/main" id="{17DE6E49-BAE4-3F23-1AEF-234F496BEC78}"/>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Graphic 15">
              <a:hlinkClick r:id="rId8"/>
              <a:extLst>
                <a:ext uri="{FF2B5EF4-FFF2-40B4-BE49-F238E27FC236}">
                  <a16:creationId xmlns:a16="http://schemas.microsoft.com/office/drawing/2014/main" id="{7D18AA2A-199A-B4F3-9F99-AF88C0FD8408}"/>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26279" t="26853" r="22699" b="26853"/>
            <a:stretch/>
          </p:blipFill>
          <p:spPr>
            <a:xfrm>
              <a:off x="5112857" y="10308272"/>
              <a:ext cx="446412" cy="405040"/>
            </a:xfrm>
            <a:prstGeom prst="rect">
              <a:avLst/>
            </a:prstGeom>
          </p:spPr>
        </p:pic>
      </p:grpSp>
      <p:sp>
        <p:nvSpPr>
          <p:cNvPr id="37" name="Rectangle: Rounded Corners 6">
            <a:extLst>
              <a:ext uri="{FF2B5EF4-FFF2-40B4-BE49-F238E27FC236}">
                <a16:creationId xmlns:a16="http://schemas.microsoft.com/office/drawing/2014/main" id="{B729A112-EFA8-D8C8-7FDC-0EE549C64D94}"/>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Title 1">
            <a:extLst>
              <a:ext uri="{FF2B5EF4-FFF2-40B4-BE49-F238E27FC236}">
                <a16:creationId xmlns:a16="http://schemas.microsoft.com/office/drawing/2014/main" id="{FE92E9CF-94CC-0F6F-63EC-33D40850E385}"/>
              </a:ext>
            </a:extLst>
          </p:cNvPr>
          <p:cNvSpPr txBox="1">
            <a:spLocks/>
          </p:cNvSpPr>
          <p:nvPr/>
        </p:nvSpPr>
        <p:spPr>
          <a:xfrm>
            <a:off x="8352613" y="3096087"/>
            <a:ext cx="2735299" cy="15388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Reescrever com o Copilot.</a:t>
            </a:r>
          </a:p>
        </p:txBody>
      </p:sp>
      <p:sp>
        <p:nvSpPr>
          <p:cNvPr id="122" name="TextBox 121">
            <a:extLst>
              <a:ext uri="{FF2B5EF4-FFF2-40B4-BE49-F238E27FC236}">
                <a16:creationId xmlns:a16="http://schemas.microsoft.com/office/drawing/2014/main" id="{EFF53E5A-25BE-EB9A-5B4E-AF987EC55C04}"/>
              </a:ext>
            </a:extLst>
          </p:cNvPr>
          <p:cNvSpPr txBox="1"/>
          <p:nvPr/>
        </p:nvSpPr>
        <p:spPr>
          <a:xfrm>
            <a:off x="754898"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a:ln>
                  <a:noFill/>
                </a:ln>
                <a:solidFill>
                  <a:prstClr val="black"/>
                </a:solidFill>
                <a:effectLst/>
                <a:uLnTx/>
                <a:uFillTx/>
                <a:latin typeface="Segoe UI Semibold"/>
                <a:cs typeface="Segoe UI" pitchFamily="34" charset="0"/>
              </a:rPr>
              <a:t>Criar o convite</a:t>
            </a:r>
          </a:p>
        </p:txBody>
      </p:sp>
      <p:sp>
        <p:nvSpPr>
          <p:cNvPr id="124" name="Text Placeholder 2">
            <a:extLst>
              <a:ext uri="{FF2B5EF4-FFF2-40B4-BE49-F238E27FC236}">
                <a16:creationId xmlns:a16="http://schemas.microsoft.com/office/drawing/2014/main" id="{296EF9DC-2E44-BDC1-3872-BB4D3390B95C}"/>
              </a:ext>
            </a:extLst>
          </p:cNvPr>
          <p:cNvSpPr txBox="1">
            <a:spLocks/>
          </p:cNvSpPr>
          <p:nvPr/>
        </p:nvSpPr>
        <p:spPr>
          <a:xfrm>
            <a:off x="754898"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Em um novo email, selecionar </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Rasc</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um</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ho</a:t>
            </a: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 </a:t>
            </a:r>
            <a:b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b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com Copilot</a:t>
            </a:r>
          </a:p>
        </p:txBody>
      </p:sp>
      <p:grpSp>
        <p:nvGrpSpPr>
          <p:cNvPr id="82" name="Group 81" descr="Logotipo do Microsoft Outlook">
            <a:extLst>
              <a:ext uri="{FF2B5EF4-FFF2-40B4-BE49-F238E27FC236}">
                <a16:creationId xmlns:a16="http://schemas.microsoft.com/office/drawing/2014/main" id="{EFB7271E-E662-EF87-AFC2-7FD775EC4A02}"/>
              </a:ext>
              <a:ext uri="{C183D7F6-B498-43B3-948B-1728B52AA6E4}">
                <adec:decorative xmlns:adec="http://schemas.microsoft.com/office/drawing/2017/decorative" val="0"/>
              </a:ext>
            </a:extLst>
          </p:cNvPr>
          <p:cNvGrpSpPr>
            <a:grpSpLocks/>
          </p:cNvGrpSpPr>
          <p:nvPr/>
        </p:nvGrpSpPr>
        <p:grpSpPr>
          <a:xfrm>
            <a:off x="3641327" y="4031176"/>
            <a:ext cx="534544" cy="534544"/>
            <a:chOff x="11090271" y="6937563"/>
            <a:chExt cx="534544" cy="534544"/>
          </a:xfrm>
        </p:grpSpPr>
        <p:sp>
          <p:nvSpPr>
            <p:cNvPr id="83" name="Rounded Rectangle 64">
              <a:extLst>
                <a:ext uri="{FF2B5EF4-FFF2-40B4-BE49-F238E27FC236}">
                  <a16:creationId xmlns:a16="http://schemas.microsoft.com/office/drawing/2014/main" id="{CF14AE8A-06E6-5C1B-0106-67BF412BD45F}"/>
                </a:ext>
              </a:extLst>
            </p:cNvPr>
            <p:cNvSpPr/>
            <p:nvPr/>
          </p:nvSpPr>
          <p:spPr bwMode="auto">
            <a:xfrm>
              <a:off x="11090271" y="6937563"/>
              <a:ext cx="534544" cy="534544"/>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4" name="Graphic 83">
              <a:extLst>
                <a:ext uri="{FF2B5EF4-FFF2-40B4-BE49-F238E27FC236}">
                  <a16:creationId xmlns:a16="http://schemas.microsoft.com/office/drawing/2014/main" id="{E56FA0E7-D753-42B2-A5EF-06F00A6E0B50}"/>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2984" t="22984" r="22984" b="22984"/>
            <a:stretch/>
          </p:blipFill>
          <p:spPr>
            <a:xfrm>
              <a:off x="11170786" y="7018079"/>
              <a:ext cx="373514" cy="373514"/>
            </a:xfrm>
            <a:prstGeom prst="rect">
              <a:avLst/>
            </a:prstGeom>
          </p:spPr>
        </p:pic>
      </p:grpSp>
      <p:sp>
        <p:nvSpPr>
          <p:cNvPr id="125" name="Rectangle: Rounded Corners 6">
            <a:extLst>
              <a:ext uri="{FF2B5EF4-FFF2-40B4-BE49-F238E27FC236}">
                <a16:creationId xmlns:a16="http://schemas.microsoft.com/office/drawing/2014/main" id="{E665800C-7A43-7864-4622-9F0A14433233}"/>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1" name="Title 1">
            <a:extLst>
              <a:ext uri="{FF2B5EF4-FFF2-40B4-BE49-F238E27FC236}">
                <a16:creationId xmlns:a16="http://schemas.microsoft.com/office/drawing/2014/main" id="{7CF886ED-613D-48E6-EF5C-46C4AF09FA98}"/>
              </a:ext>
            </a:extLst>
          </p:cNvPr>
          <p:cNvSpPr txBox="1">
            <a:spLocks/>
          </p:cNvSpPr>
          <p:nvPr/>
        </p:nvSpPr>
        <p:spPr>
          <a:xfrm>
            <a:off x="878319" y="5390487"/>
            <a:ext cx="2735299" cy="76944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Elaborar um email </a:t>
            </a:r>
            <a:r>
              <a:rPr lang="pt-br" sz="1000" spc="0" dirty="0">
                <a:gradFill>
                  <a:gsLst>
                    <a:gs pos="0">
                      <a:srgbClr val="1264B1"/>
                    </a:gs>
                    <a:gs pos="100000">
                      <a:srgbClr val="944DCF"/>
                    </a:gs>
                  </a:gsLst>
                  <a:lin ang="0" scaled="1"/>
                </a:gradFill>
                <a:latin typeface="Segoe UI Semibold"/>
              </a:rPr>
              <a:t>detalhado</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 agradecendo </a:t>
            </a:r>
            <a:b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b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a todos os </a:t>
            </a:r>
            <a:r>
              <a:rPr kumimoji="0" lang="pt-br" sz="1000" b="0" i="0" u="none" strike="noStrike" kern="1200" cap="none" spc="0" normalizeH="0" baseline="0" noProof="0" dirty="0" err="1">
                <a:ln w="3175">
                  <a:noFill/>
                </a:ln>
                <a:solidFill>
                  <a:prstClr val="black"/>
                </a:solidFill>
                <a:effectLst/>
                <a:uLnTx/>
                <a:uFillTx/>
                <a:latin typeface="Segoe UI"/>
                <a:ea typeface="+mn-ea"/>
                <a:cs typeface="Segoe UI" pitchFamily="34" charset="0"/>
              </a:rPr>
              <a:t>f</a:t>
            </a:r>
            <a:r>
              <a:rPr kumimoji="0" lang="pt-BR" sz="1000" b="0" i="0" u="none" strike="noStrike" kern="1200" cap="none" spc="0" normalizeH="0" baseline="0" noProof="0" dirty="0" err="1">
                <a:ln w="3175">
                  <a:noFill/>
                </a:ln>
                <a:solidFill>
                  <a:prstClr val="black"/>
                </a:solidFill>
                <a:effectLst/>
                <a:uLnTx/>
                <a:uFillTx/>
                <a:latin typeface="Segoe UI"/>
                <a:ea typeface="+mn-ea"/>
                <a:cs typeface="Segoe UI" pitchFamily="34" charset="0"/>
              </a:rPr>
              <a:t>um</a:t>
            </a:r>
            <a:r>
              <a:rPr kumimoji="0" lang="pt-br" sz="1000" b="0" i="0" u="none" strike="noStrike" kern="1200" cap="none" spc="0" normalizeH="0" baseline="0" noProof="0" dirty="0" err="1">
                <a:ln w="3175">
                  <a:noFill/>
                </a:ln>
                <a:solidFill>
                  <a:prstClr val="black"/>
                </a:solidFill>
                <a:effectLst/>
                <a:uLnTx/>
                <a:uFillTx/>
                <a:latin typeface="Segoe UI"/>
                <a:ea typeface="+mn-ea"/>
                <a:cs typeface="Segoe UI" pitchFamily="34" charset="0"/>
              </a:rPr>
              <a:t>cionários</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 por participarem da revisão de fim de ano. Ter um tom amigável </a:t>
            </a:r>
            <a:b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b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e mencionar como estamos animados para continuar nosso progresso no novo ano.</a:t>
            </a:r>
          </a:p>
        </p:txBody>
      </p:sp>
      <p:sp>
        <p:nvSpPr>
          <p:cNvPr id="138" name="TextBox 137">
            <a:extLst>
              <a:ext uri="{FF2B5EF4-FFF2-40B4-BE49-F238E27FC236}">
                <a16:creationId xmlns:a16="http://schemas.microsoft.com/office/drawing/2014/main" id="{AC907283-9A58-A49D-97A7-D5BCEFFFDD2A}"/>
              </a:ext>
            </a:extLst>
          </p:cNvPr>
          <p:cNvSpPr txBox="1"/>
          <p:nvPr/>
        </p:nvSpPr>
        <p:spPr>
          <a:xfrm>
            <a:off x="4490013" y="4440281"/>
            <a:ext cx="2982142" cy="430887"/>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Segoe UI Semibold"/>
                <a:cs typeface="Segoe UI" pitchFamily="34" charset="0"/>
              </a:rPr>
              <a:t>Rever o discurso do último </a:t>
            </a:r>
            <a:br>
              <a:rPr kumimoji="0" lang="pt-br" sz="1400" b="1" i="0" u="none" strike="noStrike" kern="1200" cap="none" spc="0" normalizeH="0" baseline="0" noProof="0" dirty="0">
                <a:ln>
                  <a:noFill/>
                </a:ln>
                <a:solidFill>
                  <a:prstClr val="black"/>
                </a:solidFill>
                <a:effectLst/>
                <a:uLnTx/>
                <a:uFillTx/>
                <a:latin typeface="Segoe UI Semibold"/>
                <a:cs typeface="Segoe UI" pitchFamily="34" charset="0"/>
              </a:rPr>
            </a:br>
            <a:r>
              <a:rPr kumimoji="0" lang="pt-br" sz="1400" b="1" i="0" u="none" strike="noStrike" kern="1200" cap="none" spc="0" normalizeH="0" baseline="0" noProof="0" dirty="0">
                <a:ln>
                  <a:noFill/>
                </a:ln>
                <a:solidFill>
                  <a:prstClr val="black"/>
                </a:solidFill>
                <a:effectLst/>
                <a:uLnTx/>
                <a:uFillTx/>
                <a:latin typeface="Segoe UI Semibold"/>
                <a:cs typeface="Segoe UI" pitchFamily="34" charset="0"/>
              </a:rPr>
              <a:t>trimestre</a:t>
            </a:r>
          </a:p>
        </p:txBody>
      </p:sp>
      <p:sp>
        <p:nvSpPr>
          <p:cNvPr id="143" name="Text Placeholder 2">
            <a:extLst>
              <a:ext uri="{FF2B5EF4-FFF2-40B4-BE49-F238E27FC236}">
                <a16:creationId xmlns:a16="http://schemas.microsoft.com/office/drawing/2014/main" id="{AE773380-3BF7-DD13-A418-AD8D39043958}"/>
              </a:ext>
            </a:extLst>
          </p:cNvPr>
          <p:cNvSpPr txBox="1">
            <a:spLocks/>
          </p:cNvSpPr>
          <p:nvPr/>
        </p:nvSpPr>
        <p:spPr>
          <a:xfrm>
            <a:off x="4490013" y="49064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A partir da </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re</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um</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ião</a:t>
            </a: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 de recapitulação do prompt Copilot no Teams</a:t>
            </a:r>
          </a:p>
        </p:txBody>
      </p:sp>
      <p:grpSp>
        <p:nvGrpSpPr>
          <p:cNvPr id="79" name="Group 78" descr="Logotipo do Microsoft Teams">
            <a:extLst>
              <a:ext uri="{FF2B5EF4-FFF2-40B4-BE49-F238E27FC236}">
                <a16:creationId xmlns:a16="http://schemas.microsoft.com/office/drawing/2014/main" id="{A300F785-60B3-0773-6C42-C8E016971811}"/>
              </a:ext>
              <a:ext uri="{C183D7F6-B498-43B3-948B-1728B52AA6E4}">
                <adec:decorative xmlns:adec="http://schemas.microsoft.com/office/drawing/2017/decorative" val="0"/>
              </a:ext>
            </a:extLst>
          </p:cNvPr>
          <p:cNvGrpSpPr>
            <a:grpSpLocks/>
          </p:cNvGrpSpPr>
          <p:nvPr/>
        </p:nvGrpSpPr>
        <p:grpSpPr>
          <a:xfrm>
            <a:off x="7372339" y="4028486"/>
            <a:ext cx="534544" cy="534544"/>
            <a:chOff x="3125234" y="13590476"/>
            <a:chExt cx="659280" cy="659280"/>
          </a:xfrm>
        </p:grpSpPr>
        <p:sp>
          <p:nvSpPr>
            <p:cNvPr id="80" name="Rounded Rectangle 56">
              <a:extLst>
                <a:ext uri="{FF2B5EF4-FFF2-40B4-BE49-F238E27FC236}">
                  <a16:creationId xmlns:a16="http://schemas.microsoft.com/office/drawing/2014/main" id="{BA43D2E7-2D1C-B0F7-152C-F141EB04318A}"/>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1" name="Graphic 80">
              <a:extLst>
                <a:ext uri="{FF2B5EF4-FFF2-40B4-BE49-F238E27FC236}">
                  <a16:creationId xmlns:a16="http://schemas.microsoft.com/office/drawing/2014/main" id="{4ECB7C98-0EED-EF3C-DA9E-8546E070365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29606" y="13694555"/>
              <a:ext cx="451120" cy="451118"/>
            </a:xfrm>
            <a:prstGeom prst="rect">
              <a:avLst/>
            </a:prstGeom>
          </p:spPr>
        </p:pic>
      </p:grpSp>
      <p:sp>
        <p:nvSpPr>
          <p:cNvPr id="35" name="Rectangle: Rounded Corners 6">
            <a:extLst>
              <a:ext uri="{FF2B5EF4-FFF2-40B4-BE49-F238E27FC236}">
                <a16:creationId xmlns:a16="http://schemas.microsoft.com/office/drawing/2014/main" id="{430D1BD6-AF1A-D022-65B8-A70EB0FA821C}"/>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8" name="Title 1">
            <a:extLst>
              <a:ext uri="{FF2B5EF4-FFF2-40B4-BE49-F238E27FC236}">
                <a16:creationId xmlns:a16="http://schemas.microsoft.com/office/drawing/2014/main" id="{432F9DAF-6D18-D2D8-30B3-A39B077BFE8B}"/>
              </a:ext>
            </a:extLst>
          </p:cNvPr>
          <p:cNvSpPr txBox="1">
            <a:spLocks/>
          </p:cNvSpPr>
          <p:nvPr/>
        </p:nvSpPr>
        <p:spPr>
          <a:xfrm>
            <a:off x="4613434" y="5544375"/>
            <a:ext cx="2735299" cy="461665"/>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Resumo</a:t>
            </a: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 a </a:t>
            </a:r>
            <a:r>
              <a:rPr kumimoji="0" lang="pt-br"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re</a:t>
            </a:r>
            <a:r>
              <a:rPr kumimoji="0" lang="pt-BR"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um</a:t>
            </a:r>
            <a:r>
              <a:rPr kumimoji="0" lang="pt-br"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ião</a:t>
            </a: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 </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e listar os principais pontos. Contar sobre todos os números de receita apresentados</a:t>
            </a:r>
          </a:p>
        </p:txBody>
      </p:sp>
      <p:sp>
        <p:nvSpPr>
          <p:cNvPr id="159" name="TextBox 158">
            <a:extLst>
              <a:ext uri="{FF2B5EF4-FFF2-40B4-BE49-F238E27FC236}">
                <a16:creationId xmlns:a16="http://schemas.microsoft.com/office/drawing/2014/main" id="{E5648769-776F-F9F5-0857-88D00165E023}"/>
              </a:ext>
            </a:extLst>
          </p:cNvPr>
          <p:cNvSpPr txBox="1"/>
          <p:nvPr/>
        </p:nvSpPr>
        <p:spPr>
          <a:xfrm>
            <a:off x="8229191"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a:ln>
                  <a:noFill/>
                </a:ln>
                <a:solidFill>
                  <a:prstClr val="black"/>
                </a:solidFill>
                <a:effectLst/>
                <a:uLnTx/>
                <a:uFillTx/>
                <a:latin typeface="Segoe UI Semibold"/>
                <a:cs typeface="Segoe UI" pitchFamily="34" charset="0"/>
              </a:rPr>
              <a:t>Revisar os slides da apresentação</a:t>
            </a:r>
          </a:p>
        </p:txBody>
      </p:sp>
      <p:sp>
        <p:nvSpPr>
          <p:cNvPr id="160" name="Text Placeholder 2">
            <a:extLst>
              <a:ext uri="{FF2B5EF4-FFF2-40B4-BE49-F238E27FC236}">
                <a16:creationId xmlns:a16="http://schemas.microsoft.com/office/drawing/2014/main" id="{ABB8E8AA-5A96-0BD5-CA4D-1B61D7EC2257}"/>
              </a:ext>
            </a:extLst>
          </p:cNvPr>
          <p:cNvSpPr txBox="1">
            <a:spLocks/>
          </p:cNvSpPr>
          <p:nvPr/>
        </p:nvSpPr>
        <p:spPr>
          <a:xfrm>
            <a:off x="8229191"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No prompt de apresentação do Copilot</a:t>
            </a:r>
          </a:p>
        </p:txBody>
      </p:sp>
      <p:grpSp>
        <p:nvGrpSpPr>
          <p:cNvPr id="65" name="Group 64" descr="Logotipo do Microsoft PowerPoint">
            <a:extLst>
              <a:ext uri="{FF2B5EF4-FFF2-40B4-BE49-F238E27FC236}">
                <a16:creationId xmlns:a16="http://schemas.microsoft.com/office/drawing/2014/main" id="{49C87A96-6C94-3395-7A61-EF05D8EEFF9B}"/>
              </a:ext>
            </a:extLst>
          </p:cNvPr>
          <p:cNvGrpSpPr>
            <a:grpSpLocks/>
          </p:cNvGrpSpPr>
          <p:nvPr/>
        </p:nvGrpSpPr>
        <p:grpSpPr>
          <a:xfrm>
            <a:off x="11118806" y="4026754"/>
            <a:ext cx="534543" cy="534543"/>
            <a:chOff x="587375" y="1790700"/>
            <a:chExt cx="1371600" cy="1371600"/>
          </a:xfrm>
        </p:grpSpPr>
        <p:sp>
          <p:nvSpPr>
            <p:cNvPr id="66" name="Rounded Rectangle 46">
              <a:extLst>
                <a:ext uri="{FF2B5EF4-FFF2-40B4-BE49-F238E27FC236}">
                  <a16:creationId xmlns:a16="http://schemas.microsoft.com/office/drawing/2014/main" id="{2244AD26-869C-002C-54C0-5FF59AF4D9E2}"/>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7" name="Picture 2" descr="Logotipo Microsoft PowerPoint - PNG e Vetor - Baixar logotipo">
              <a:hlinkClick r:id="rId13"/>
              <a:extLst>
                <a:ext uri="{FF2B5EF4-FFF2-40B4-BE49-F238E27FC236}">
                  <a16:creationId xmlns:a16="http://schemas.microsoft.com/office/drawing/2014/main" id="{87418575-6289-513F-47EF-577B43A9CD8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161" name="Rectangle: Rounded Corners 6">
            <a:extLst>
              <a:ext uri="{FF2B5EF4-FFF2-40B4-BE49-F238E27FC236}">
                <a16:creationId xmlns:a16="http://schemas.microsoft.com/office/drawing/2014/main" id="{C7AAD86F-E507-A59B-9C6E-44F5D779C2A7}"/>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63" name="Title 1">
            <a:extLst>
              <a:ext uri="{FF2B5EF4-FFF2-40B4-BE49-F238E27FC236}">
                <a16:creationId xmlns:a16="http://schemas.microsoft.com/office/drawing/2014/main" id="{0F558B47-63EF-BA69-6D3D-3F099793D07D}"/>
              </a:ext>
            </a:extLst>
          </p:cNvPr>
          <p:cNvSpPr txBox="1">
            <a:spLocks/>
          </p:cNvSpPr>
          <p:nvPr/>
        </p:nvSpPr>
        <p:spPr>
          <a:xfrm>
            <a:off x="8352613"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Adicionar uma imagem</a:t>
            </a:r>
            <a:r>
              <a:rPr kumimoji="0" lang="pt-br" sz="1000" b="0" i="0" u="none" strike="noStrike" kern="1200" cap="none" spc="0" normalizeH="0" baseline="0" noProof="0" dirty="0">
                <a:ln w="3175">
                  <a:noFill/>
                </a:ln>
                <a:solidFill>
                  <a:prstClr val="black"/>
                </a:solidFill>
                <a:effectLst/>
                <a:uLnTx/>
                <a:uFillTx/>
                <a:latin typeface="Segoe UI" panose="020B0502040204020203" pitchFamily="34" charset="0"/>
                <a:ea typeface="+mn-ea"/>
                <a:cs typeface="Segoe UI" pitchFamily="34" charset="0"/>
              </a:rPr>
              <a:t> </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de uma paisagem inspiradora de uma montanha para combinar com o lema da empresa – "Nós superamos todos os obstáculos"</a:t>
            </a:r>
          </a:p>
        </p:txBody>
      </p:sp>
    </p:spTree>
    <p:extLst>
      <p:ext uri="{BB962C8B-B14F-4D97-AF65-F5344CB8AC3E}">
        <p14:creationId xmlns:p14="http://schemas.microsoft.com/office/powerpoint/2010/main" val="400460637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noFill/>
        </p:spPr>
        <p:txBody>
          <a:bodyPr vert="horz" wrap="square" lIns="0" tIns="0" rIns="0" bIns="0" rtlCol="0" anchor="t">
            <a:spAutoFit/>
          </a:bodyPr>
          <a:lstStyle/>
          <a:p>
            <a:pPr defTabSz="914400"/>
            <a:r>
              <a:rPr lang="pt-br" sz="3200">
                <a:gradFill flip="none" rotWithShape="1">
                  <a:gsLst>
                    <a:gs pos="50000">
                      <a:srgbClr val="8661C5"/>
                    </a:gs>
                    <a:gs pos="0">
                      <a:srgbClr val="3E76D4"/>
                    </a:gs>
                    <a:gs pos="100000">
                      <a:srgbClr val="C73ECC"/>
                    </a:gs>
                  </a:gsLst>
                  <a:lin ang="2700000" scaled="1"/>
                  <a:tileRect/>
                </a:gradFill>
                <a:cs typeface="+mn-cs"/>
              </a:rPr>
              <a:t>Um dia na vida de um executivo</a:t>
            </a:r>
          </a:p>
        </p:txBody>
      </p:sp>
      <p:pic>
        <p:nvPicPr>
          <p:cNvPr id="8" name="Picture 2" descr="Logotipo do Microsoft 365 Copilot">
            <a:extLst>
              <a:ext uri="{FF2B5EF4-FFF2-40B4-BE49-F238E27FC236}">
                <a16:creationId xmlns:a16="http://schemas.microsoft.com/office/drawing/2014/main" id="{25B0531D-5544-3ED2-7CD8-C5D432ED19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48" name="Group 147">
            <a:extLst>
              <a:ext uri="{FF2B5EF4-FFF2-40B4-BE49-F238E27FC236}">
                <a16:creationId xmlns:a16="http://schemas.microsoft.com/office/drawing/2014/main" id="{1592F4BA-E79F-E31D-2C9A-F179688A678B}"/>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149" name="Freeform: Shape 148">
              <a:extLst>
                <a:ext uri="{FF2B5EF4-FFF2-40B4-BE49-F238E27FC236}">
                  <a16:creationId xmlns:a16="http://schemas.microsoft.com/office/drawing/2014/main" id="{4F4166AB-2141-CE74-6B50-8D13FF4C1AB6}"/>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150" name="Group 149">
              <a:extLst>
                <a:ext uri="{FF2B5EF4-FFF2-40B4-BE49-F238E27FC236}">
                  <a16:creationId xmlns:a16="http://schemas.microsoft.com/office/drawing/2014/main" id="{602A5EC2-B81D-81AB-FF4B-9E350EE9B29B}"/>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169" name="Oval 168">
                <a:extLst>
                  <a:ext uri="{FF2B5EF4-FFF2-40B4-BE49-F238E27FC236}">
                    <a16:creationId xmlns:a16="http://schemas.microsoft.com/office/drawing/2014/main" id="{53419B14-FD7F-BAC1-EEBC-0D1915E0A2AE}"/>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70" name="Graphic 68">
                <a:extLst>
                  <a:ext uri="{FF2B5EF4-FFF2-40B4-BE49-F238E27FC236}">
                    <a16:creationId xmlns:a16="http://schemas.microsoft.com/office/drawing/2014/main" id="{EEEFEC2C-AD8B-FAE4-997B-B4BD0AD81835}"/>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151" name="Group 150">
              <a:extLst>
                <a:ext uri="{FF2B5EF4-FFF2-40B4-BE49-F238E27FC236}">
                  <a16:creationId xmlns:a16="http://schemas.microsoft.com/office/drawing/2014/main" id="{A32DC7CF-B955-EA6A-4E0F-C7A905F68A83}"/>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167" name="Oval 166">
                <a:extLst>
                  <a:ext uri="{FF2B5EF4-FFF2-40B4-BE49-F238E27FC236}">
                    <a16:creationId xmlns:a16="http://schemas.microsoft.com/office/drawing/2014/main" id="{6D009C6C-AA22-5DE8-8181-CA4699A38F2C}"/>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8" name="Graphic 68">
                <a:extLst>
                  <a:ext uri="{FF2B5EF4-FFF2-40B4-BE49-F238E27FC236}">
                    <a16:creationId xmlns:a16="http://schemas.microsoft.com/office/drawing/2014/main" id="{5747D078-CFE0-35B7-09C1-D079B8C20A1B}"/>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152" name="Group 151">
              <a:extLst>
                <a:ext uri="{FF2B5EF4-FFF2-40B4-BE49-F238E27FC236}">
                  <a16:creationId xmlns:a16="http://schemas.microsoft.com/office/drawing/2014/main" id="{E413FF34-E18E-DC06-67EF-19BE63EB215B}"/>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165" name="Oval 164">
                <a:extLst>
                  <a:ext uri="{FF2B5EF4-FFF2-40B4-BE49-F238E27FC236}">
                    <a16:creationId xmlns:a16="http://schemas.microsoft.com/office/drawing/2014/main" id="{F0E95B8A-C567-25B7-34F8-EF641939B9C7}"/>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6" name="Graphic 68">
                <a:extLst>
                  <a:ext uri="{FF2B5EF4-FFF2-40B4-BE49-F238E27FC236}">
                    <a16:creationId xmlns:a16="http://schemas.microsoft.com/office/drawing/2014/main" id="{D080B016-1914-314F-1C45-0C960982EDA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153" name="Group 152">
              <a:extLst>
                <a:ext uri="{FF2B5EF4-FFF2-40B4-BE49-F238E27FC236}">
                  <a16:creationId xmlns:a16="http://schemas.microsoft.com/office/drawing/2014/main" id="{681C758A-1EED-CB88-0F46-5766B65CAE35}"/>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163" name="Oval 162">
                <a:extLst>
                  <a:ext uri="{FF2B5EF4-FFF2-40B4-BE49-F238E27FC236}">
                    <a16:creationId xmlns:a16="http://schemas.microsoft.com/office/drawing/2014/main" id="{F3527CB1-F981-D5CF-1023-928DC0C631EB}"/>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4" name="Graphic 68">
                <a:extLst>
                  <a:ext uri="{FF2B5EF4-FFF2-40B4-BE49-F238E27FC236}">
                    <a16:creationId xmlns:a16="http://schemas.microsoft.com/office/drawing/2014/main" id="{240DE718-662D-6BD3-6B69-B815D673D8F3}"/>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154" name="Rectangle: Rounded Corners 6">
              <a:extLst>
                <a:ext uri="{FF2B5EF4-FFF2-40B4-BE49-F238E27FC236}">
                  <a16:creationId xmlns:a16="http://schemas.microsoft.com/office/drawing/2014/main" id="{A2C9122A-5BE9-99FA-9F54-87220B17C97F}"/>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5" name="Rectangle: Rounded Corners 6">
              <a:extLst>
                <a:ext uri="{FF2B5EF4-FFF2-40B4-BE49-F238E27FC236}">
                  <a16:creationId xmlns:a16="http://schemas.microsoft.com/office/drawing/2014/main" id="{6511942D-B39B-67FB-A647-1C010FED42A7}"/>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6" name="Rectangle: Rounded Corners 6">
              <a:extLst>
                <a:ext uri="{FF2B5EF4-FFF2-40B4-BE49-F238E27FC236}">
                  <a16:creationId xmlns:a16="http://schemas.microsoft.com/office/drawing/2014/main" id="{DB28E560-C7A8-5E13-112D-25B9B508FFF8}"/>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7" name="Rectangle: Rounded Corners 6">
              <a:extLst>
                <a:ext uri="{FF2B5EF4-FFF2-40B4-BE49-F238E27FC236}">
                  <a16:creationId xmlns:a16="http://schemas.microsoft.com/office/drawing/2014/main" id="{7B431EF8-5E7B-55DB-A64E-8006C048FDEC}"/>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8" name="Rectangle: Rounded Corners 6">
              <a:extLst>
                <a:ext uri="{FF2B5EF4-FFF2-40B4-BE49-F238E27FC236}">
                  <a16:creationId xmlns:a16="http://schemas.microsoft.com/office/drawing/2014/main" id="{F101E713-4CD8-1737-1842-3C16F5DBC68E}"/>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9" name="Rectangle: Rounded Corners 6">
              <a:extLst>
                <a:ext uri="{FF2B5EF4-FFF2-40B4-BE49-F238E27FC236}">
                  <a16:creationId xmlns:a16="http://schemas.microsoft.com/office/drawing/2014/main" id="{E4C26DE1-F32E-17B0-859A-AEC2FF339F57}"/>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160" name="Group 159">
              <a:extLst>
                <a:ext uri="{FF2B5EF4-FFF2-40B4-BE49-F238E27FC236}">
                  <a16:creationId xmlns:a16="http://schemas.microsoft.com/office/drawing/2014/main" id="{F2756467-DCA2-C02F-0D8C-99A6B5B77680}"/>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161" name="Oval 160">
                <a:extLst>
                  <a:ext uri="{FF2B5EF4-FFF2-40B4-BE49-F238E27FC236}">
                    <a16:creationId xmlns:a16="http://schemas.microsoft.com/office/drawing/2014/main" id="{247DC0FB-04E7-DE01-7332-9BB9750D724C}"/>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2" name="Graphic 68">
                <a:extLst>
                  <a:ext uri="{FF2B5EF4-FFF2-40B4-BE49-F238E27FC236}">
                    <a16:creationId xmlns:a16="http://schemas.microsoft.com/office/drawing/2014/main" id="{F6E9A16A-2672-4F6C-ED40-D2772FCB3F0E}"/>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sp>
        <p:nvSpPr>
          <p:cNvPr id="171" name="Rectangle: Rounded Corners 170">
            <a:extLst>
              <a:ext uri="{FF2B5EF4-FFF2-40B4-BE49-F238E27FC236}">
                <a16:creationId xmlns:a16="http://schemas.microsoft.com/office/drawing/2014/main" id="{68CD4D98-3803-444D-021D-9667CDBE74BD}"/>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Segoe UI" pitchFamily="34" charset="0"/>
                <a:cs typeface="Segoe UI"/>
              </a:rPr>
              <a:t>7h</a:t>
            </a:r>
          </a:p>
        </p:txBody>
      </p:sp>
      <p:sp>
        <p:nvSpPr>
          <p:cNvPr id="172" name="TextBox 171">
            <a:extLst>
              <a:ext uri="{FF2B5EF4-FFF2-40B4-BE49-F238E27FC236}">
                <a16:creationId xmlns:a16="http://schemas.microsoft.com/office/drawing/2014/main" id="{B0F75811-6518-13F1-0563-C3CF11094EC6}"/>
              </a:ext>
            </a:extLst>
          </p:cNvPr>
          <p:cNvSpPr txBox="1"/>
          <p:nvPr/>
        </p:nvSpPr>
        <p:spPr>
          <a:xfrm>
            <a:off x="588264" y="1587288"/>
            <a:ext cx="2590366" cy="43858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950" b="0" i="0" u="none" strike="noStrike" kern="1200" cap="none" spc="0" normalizeH="0" baseline="0" noProof="0" dirty="0">
                <a:ln>
                  <a:noFill/>
                </a:ln>
                <a:solidFill>
                  <a:prstClr val="black"/>
                </a:solidFill>
                <a:effectLst/>
                <a:uLnTx/>
                <a:uFillTx/>
                <a:latin typeface="Segoe UI"/>
                <a:ea typeface="+mn-ea"/>
                <a:cs typeface="Segoe UI Semibold"/>
              </a:rPr>
              <a:t>Tanya começa o dia com uma ligação de cliente em seu quarto de hotel. Ela usa o Copilot para monitorar eventuais desentendimentos.</a:t>
            </a:r>
          </a:p>
        </p:txBody>
      </p:sp>
      <p:grpSp>
        <p:nvGrpSpPr>
          <p:cNvPr id="2" name="Group 1">
            <a:extLst>
              <a:ext uri="{FF2B5EF4-FFF2-40B4-BE49-F238E27FC236}">
                <a16:creationId xmlns:a16="http://schemas.microsoft.com/office/drawing/2014/main" id="{1AA2ADF2-058D-4B65-612A-F3C4E105D6E0}"/>
              </a:ext>
              <a:ext uri="{C183D7F6-B498-43B3-948B-1728B52AA6E4}">
                <adec:decorative xmlns:adec="http://schemas.microsoft.com/office/drawing/2017/decorative" val="1"/>
              </a:ext>
            </a:extLst>
          </p:cNvPr>
          <p:cNvGrpSpPr>
            <a:grpSpLocks/>
          </p:cNvGrpSpPr>
          <p:nvPr/>
        </p:nvGrpSpPr>
        <p:grpSpPr>
          <a:xfrm>
            <a:off x="588264" y="2375245"/>
            <a:ext cx="534543" cy="534543"/>
            <a:chOff x="4236994" y="8381781"/>
            <a:chExt cx="534543" cy="534543"/>
          </a:xfrm>
        </p:grpSpPr>
        <p:sp>
          <p:nvSpPr>
            <p:cNvPr id="4" name="Rounded Rectangle 46">
              <a:extLst>
                <a:ext uri="{FF2B5EF4-FFF2-40B4-BE49-F238E27FC236}">
                  <a16:creationId xmlns:a16="http://schemas.microsoft.com/office/drawing/2014/main" id="{5370F822-4423-BFD6-B6F5-49A6E1F36BFE}"/>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 name="Picture 6" descr="Logotipo, símbolo, significado, história, PNG, Microsoft Teams">
              <a:hlinkClick r:id="rId4"/>
              <a:extLst>
                <a:ext uri="{FF2B5EF4-FFF2-40B4-BE49-F238E27FC236}">
                  <a16:creationId xmlns:a16="http://schemas.microsoft.com/office/drawing/2014/main" id="{9A1A0977-CDE9-9B1E-DC9F-851B78E1D83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76" name="TextBox 175">
            <a:extLst>
              <a:ext uri="{FF2B5EF4-FFF2-40B4-BE49-F238E27FC236}">
                <a16:creationId xmlns:a16="http://schemas.microsoft.com/office/drawing/2014/main" id="{61B4EC4C-EC70-249E-DEFE-296A29B1E3AD}"/>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Teams</a:t>
            </a:r>
          </a:p>
        </p:txBody>
      </p:sp>
      <p:sp>
        <p:nvSpPr>
          <p:cNvPr id="177" name="Title 1">
            <a:extLst>
              <a:ext uri="{FF2B5EF4-FFF2-40B4-BE49-F238E27FC236}">
                <a16:creationId xmlns:a16="http://schemas.microsoft.com/office/drawing/2014/main" id="{0530A55A-284E-6F8D-7DB3-D5E95A8EDADF}"/>
              </a:ext>
            </a:extLst>
          </p:cNvPr>
          <p:cNvSpPr txBox="1">
            <a:spLocks/>
          </p:cNvSpPr>
          <p:nvPr/>
        </p:nvSpPr>
        <p:spPr>
          <a:xfrm>
            <a:off x="646864" y="3121738"/>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Quais </a:t>
            </a:r>
            <a:r>
              <a:rPr kumimoji="0" lang="pt-br" sz="800" b="1"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a:ea typeface="+mn-ea"/>
                <a:cs typeface="Segoe UI" pitchFamily="34" charset="0"/>
              </a:rPr>
              <a:t>perg</a:t>
            </a:r>
            <a:r>
              <a:rPr kumimoji="0" lang="pt-BR" sz="800" b="1"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a:ea typeface="+mn-ea"/>
                <a:cs typeface="Segoe UI" pitchFamily="34" charset="0"/>
              </a:rPr>
              <a:t>um</a:t>
            </a:r>
            <a:r>
              <a:rPr kumimoji="0" lang="pt-br" sz="800" b="1"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a:ea typeface="+mn-ea"/>
                <a:cs typeface="Segoe UI" pitchFamily="34" charset="0"/>
              </a:rPr>
              <a:t>tas</a:t>
            </a: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 de follow up posso fazer para </a:t>
            </a: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ter certeza de que entendi o problema do cliente com </a:t>
            </a:r>
            <a:b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b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a última entrega?</a:t>
            </a:r>
          </a:p>
        </p:txBody>
      </p:sp>
      <p:sp>
        <p:nvSpPr>
          <p:cNvPr id="178" name="Rectangle: Rounded Corners 177">
            <a:extLst>
              <a:ext uri="{FF2B5EF4-FFF2-40B4-BE49-F238E27FC236}">
                <a16:creationId xmlns:a16="http://schemas.microsoft.com/office/drawing/2014/main" id="{E09577B1-D06B-0C2C-B707-65E4B4E79B40}"/>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8h30</a:t>
            </a:r>
          </a:p>
        </p:txBody>
      </p:sp>
      <p:sp>
        <p:nvSpPr>
          <p:cNvPr id="179" name="TextBox 178">
            <a:extLst>
              <a:ext uri="{FF2B5EF4-FFF2-40B4-BE49-F238E27FC236}">
                <a16:creationId xmlns:a16="http://schemas.microsoft.com/office/drawing/2014/main" id="{ADADC7AD-2415-A8D8-B98F-04E40614C7F3}"/>
              </a:ext>
            </a:extLst>
          </p:cNvPr>
          <p:cNvSpPr txBox="1"/>
          <p:nvPr/>
        </p:nvSpPr>
        <p:spPr>
          <a:xfrm>
            <a:off x="3417469" y="1587288"/>
            <a:ext cx="2598477" cy="58477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950" b="0" i="0" u="none" strike="noStrike" kern="1200" cap="none" spc="0" normalizeH="0" baseline="0" noProof="0" dirty="0">
                <a:ln>
                  <a:noFill/>
                </a:ln>
                <a:solidFill>
                  <a:prstClr val="black"/>
                </a:solidFill>
                <a:effectLst/>
                <a:uLnTx/>
                <a:uFillTx/>
                <a:latin typeface="Segoe UI"/>
                <a:ea typeface="+mn-ea"/>
                <a:cs typeface="Segoe UI Semibold"/>
              </a:rPr>
              <a:t>Após a ligação, Tanya resume os tópicos de email do dia anterior e usa o Copilot para criar respostas passadas a todos os seus emails em apenas 20 minutos.</a:t>
            </a:r>
          </a:p>
        </p:txBody>
      </p:sp>
      <p:grpSp>
        <p:nvGrpSpPr>
          <p:cNvPr id="18" name="Group 17">
            <a:extLst>
              <a:ext uri="{FF2B5EF4-FFF2-40B4-BE49-F238E27FC236}">
                <a16:creationId xmlns:a16="http://schemas.microsoft.com/office/drawing/2014/main" id="{B2D83B0E-6693-8018-BF84-6C65C9ACAA73}"/>
              </a:ext>
              <a:ext uri="{C183D7F6-B498-43B3-948B-1728B52AA6E4}">
                <adec:decorative xmlns:adec="http://schemas.microsoft.com/office/drawing/2017/decorative" val="1"/>
              </a:ext>
            </a:extLst>
          </p:cNvPr>
          <p:cNvGrpSpPr>
            <a:grpSpLocks/>
          </p:cNvGrpSpPr>
          <p:nvPr/>
        </p:nvGrpSpPr>
        <p:grpSpPr>
          <a:xfrm>
            <a:off x="3417469" y="2375244"/>
            <a:ext cx="534543" cy="534543"/>
            <a:chOff x="12716387" y="5818028"/>
            <a:chExt cx="534543" cy="534543"/>
          </a:xfrm>
        </p:grpSpPr>
        <p:sp>
          <p:nvSpPr>
            <p:cNvPr id="19" name="Rounded Rectangle 46">
              <a:hlinkClick r:id="rId6"/>
              <a:extLst>
                <a:ext uri="{FF2B5EF4-FFF2-40B4-BE49-F238E27FC236}">
                  <a16:creationId xmlns:a16="http://schemas.microsoft.com/office/drawing/2014/main" id="{54C9C0A2-42BE-4EF2-4393-B2FD1FE634E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2" name="Graphic 21">
              <a:extLst>
                <a:ext uri="{FF2B5EF4-FFF2-40B4-BE49-F238E27FC236}">
                  <a16:creationId xmlns:a16="http://schemas.microsoft.com/office/drawing/2014/main" id="{D50D61CD-B868-319C-9BCA-B6E482244D2A}"/>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2871" t="17900" r="17900" b="17900"/>
            <a:stretch/>
          </p:blipFill>
          <p:spPr>
            <a:xfrm>
              <a:off x="12753754" y="5867453"/>
              <a:ext cx="410880" cy="445366"/>
            </a:xfrm>
            <a:prstGeom prst="rect">
              <a:avLst/>
            </a:prstGeom>
          </p:spPr>
        </p:pic>
      </p:grpSp>
      <p:sp>
        <p:nvSpPr>
          <p:cNvPr id="183" name="TextBox 182">
            <a:extLst>
              <a:ext uri="{FF2B5EF4-FFF2-40B4-BE49-F238E27FC236}">
                <a16:creationId xmlns:a16="http://schemas.microsoft.com/office/drawing/2014/main" id="{2CDCD612-F9A7-ED32-8B94-50E229476AF8}"/>
              </a:ext>
              <a:ext uri="{C183D7F6-B498-43B3-948B-1728B52AA6E4}">
                <adec:decorative xmlns:adec="http://schemas.microsoft.com/office/drawing/2017/decorative" val="0"/>
              </a:ext>
            </a:extLst>
          </p:cNvPr>
          <p:cNvSpPr txBox="1"/>
          <p:nvPr/>
        </p:nvSpPr>
        <p:spPr>
          <a:xfrm>
            <a:off x="4037252"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Outlook</a:t>
            </a:r>
          </a:p>
        </p:txBody>
      </p:sp>
      <p:sp>
        <p:nvSpPr>
          <p:cNvPr id="184" name="Title 1">
            <a:extLst>
              <a:ext uri="{FF2B5EF4-FFF2-40B4-BE49-F238E27FC236}">
                <a16:creationId xmlns:a16="http://schemas.microsoft.com/office/drawing/2014/main" id="{5FF67652-A3FB-B23B-44F1-42F415F93586}"/>
              </a:ext>
            </a:extLst>
          </p:cNvPr>
          <p:cNvSpPr txBox="1">
            <a:spLocks/>
          </p:cNvSpPr>
          <p:nvPr/>
        </p:nvSpPr>
        <p:spPr>
          <a:xfrm>
            <a:off x="3476070" y="3121737"/>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Responder em </a:t>
            </a:r>
            <a:r>
              <a:rPr lang="pt-br" sz="800" b="1" spc="0" dirty="0">
                <a:gradFill>
                  <a:gsLst>
                    <a:gs pos="0">
                      <a:srgbClr val="1264B1"/>
                    </a:gs>
                    <a:gs pos="100000">
                      <a:srgbClr val="944DCF"/>
                    </a:gs>
                  </a:gsLst>
                  <a:lin ang="0" scaled="1"/>
                </a:gradFill>
                <a:latin typeface="Segoe UI"/>
              </a:rPr>
              <a:t>tom profissional </a:t>
            </a: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com um pequeno email dizendo que sente muito pelo problema com </a:t>
            </a:r>
            <a:b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b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o produto e terá uma resposta até as 15h desta tarde.</a:t>
            </a:r>
          </a:p>
        </p:txBody>
      </p:sp>
      <p:sp>
        <p:nvSpPr>
          <p:cNvPr id="185" name="Rectangle: Rounded Corners 184">
            <a:extLst>
              <a:ext uri="{FF2B5EF4-FFF2-40B4-BE49-F238E27FC236}">
                <a16:creationId xmlns:a16="http://schemas.microsoft.com/office/drawing/2014/main" id="{D336F59E-5A6D-FF92-40C9-9B39F57D9319}"/>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9h</a:t>
            </a:r>
          </a:p>
        </p:txBody>
      </p:sp>
      <p:sp>
        <p:nvSpPr>
          <p:cNvPr id="186" name="TextBox 185">
            <a:extLst>
              <a:ext uri="{FF2B5EF4-FFF2-40B4-BE49-F238E27FC236}">
                <a16:creationId xmlns:a16="http://schemas.microsoft.com/office/drawing/2014/main" id="{13D7B8EC-79C4-980F-45E0-5FFC4DA15494}"/>
              </a:ext>
            </a:extLst>
          </p:cNvPr>
          <p:cNvSpPr txBox="1"/>
          <p:nvPr/>
        </p:nvSpPr>
        <p:spPr>
          <a:xfrm>
            <a:off x="6246676" y="1587288"/>
            <a:ext cx="2758586" cy="730969"/>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950" b="0" i="0" u="none" strike="noStrike" kern="1200" cap="none" spc="0" normalizeH="0" baseline="0" noProof="0" dirty="0">
                <a:ln>
                  <a:noFill/>
                </a:ln>
                <a:solidFill>
                  <a:prstClr val="black"/>
                </a:solidFill>
                <a:effectLst/>
                <a:uLnTx/>
                <a:uFillTx/>
                <a:latin typeface="Segoe UI"/>
                <a:ea typeface="+mn-ea"/>
                <a:cs typeface="Segoe UI Semibold"/>
              </a:rPr>
              <a:t>Tanya tem mais </a:t>
            </a:r>
            <a:r>
              <a:rPr kumimoji="0" lang="pt-br" sz="950" b="0" i="0" u="none" strike="noStrike" kern="1200" cap="none" spc="0" normalizeH="0" baseline="0" noProof="0" dirty="0" err="1">
                <a:ln>
                  <a:noFill/>
                </a:ln>
                <a:solidFill>
                  <a:prstClr val="black"/>
                </a:solidFill>
                <a:effectLst/>
                <a:uLnTx/>
                <a:uFillTx/>
                <a:latin typeface="Segoe UI"/>
                <a:ea typeface="+mn-ea"/>
                <a:cs typeface="Segoe UI Semibold"/>
              </a:rPr>
              <a:t>alg</a:t>
            </a:r>
            <a:r>
              <a:rPr kumimoji="0" lang="pt-BR" sz="950" b="0" i="0" u="none" strike="noStrike" kern="1200" cap="none" spc="0" normalizeH="0" baseline="0" noProof="0" dirty="0" err="1">
                <a:ln>
                  <a:noFill/>
                </a:ln>
                <a:solidFill>
                  <a:prstClr val="black"/>
                </a:solidFill>
                <a:effectLst/>
                <a:uLnTx/>
                <a:uFillTx/>
                <a:latin typeface="Segoe UI"/>
                <a:ea typeface="+mn-ea"/>
                <a:cs typeface="Segoe UI Semibold"/>
              </a:rPr>
              <a:t>um</a:t>
            </a:r>
            <a:r>
              <a:rPr kumimoji="0" lang="pt-br" sz="950" b="0" i="0" u="none" strike="noStrike" kern="1200" cap="none" spc="0" normalizeH="0" baseline="0" noProof="0" dirty="0" err="1">
                <a:ln>
                  <a:noFill/>
                </a:ln>
                <a:solidFill>
                  <a:prstClr val="black"/>
                </a:solidFill>
                <a:effectLst/>
                <a:uLnTx/>
                <a:uFillTx/>
                <a:latin typeface="Segoe UI"/>
                <a:ea typeface="+mn-ea"/>
                <a:cs typeface="Segoe UI Semibold"/>
              </a:rPr>
              <a:t>s</a:t>
            </a:r>
            <a:r>
              <a:rPr kumimoji="0" lang="pt-br" sz="950" b="0" i="0" u="none" strike="noStrike" kern="1200" cap="none" spc="0" normalizeH="0" baseline="0" noProof="0" dirty="0">
                <a:ln>
                  <a:noFill/>
                </a:ln>
                <a:solidFill>
                  <a:prstClr val="black"/>
                </a:solidFill>
                <a:effectLst/>
                <a:uLnTx/>
                <a:uFillTx/>
                <a:latin typeface="Segoe UI"/>
                <a:ea typeface="+mn-ea"/>
                <a:cs typeface="Segoe UI Semibold"/>
              </a:rPr>
              <a:t> minutos, então ela usa o Copilot para colocar em dia as </a:t>
            </a:r>
            <a:r>
              <a:rPr kumimoji="0" lang="pt-br" sz="950" b="0" i="0" u="none" strike="noStrike" kern="1200" cap="none" spc="0" normalizeH="0" baseline="0" noProof="0" dirty="0" err="1">
                <a:ln>
                  <a:noFill/>
                </a:ln>
                <a:solidFill>
                  <a:prstClr val="black"/>
                </a:solidFill>
                <a:effectLst/>
                <a:uLnTx/>
                <a:uFillTx/>
                <a:latin typeface="Segoe UI"/>
                <a:ea typeface="+mn-ea"/>
                <a:cs typeface="Segoe UI Semibold"/>
              </a:rPr>
              <a:t>re</a:t>
            </a:r>
            <a:r>
              <a:rPr kumimoji="0" lang="pt-BR" sz="950" b="0" i="0" u="none" strike="noStrike" kern="1200" cap="none" spc="0" normalizeH="0" baseline="0" noProof="0" dirty="0" err="1">
                <a:ln>
                  <a:noFill/>
                </a:ln>
                <a:solidFill>
                  <a:prstClr val="black"/>
                </a:solidFill>
                <a:effectLst/>
                <a:uLnTx/>
                <a:uFillTx/>
                <a:latin typeface="Segoe UI"/>
                <a:ea typeface="+mn-ea"/>
                <a:cs typeface="Segoe UI Semibold"/>
              </a:rPr>
              <a:t>um</a:t>
            </a:r>
            <a:r>
              <a:rPr kumimoji="0" lang="pt-br" sz="950" b="0" i="0" u="none" strike="noStrike" kern="1200" cap="none" spc="0" normalizeH="0" baseline="0" noProof="0" dirty="0" err="1">
                <a:ln>
                  <a:noFill/>
                </a:ln>
                <a:solidFill>
                  <a:prstClr val="black"/>
                </a:solidFill>
                <a:effectLst/>
                <a:uLnTx/>
                <a:uFillTx/>
                <a:latin typeface="Segoe UI"/>
                <a:ea typeface="+mn-ea"/>
                <a:cs typeface="Segoe UI Semibold"/>
              </a:rPr>
              <a:t>iões</a:t>
            </a:r>
            <a:r>
              <a:rPr kumimoji="0" lang="pt-br" sz="950" b="0" i="0" u="none" strike="noStrike" kern="1200" cap="none" spc="0" normalizeH="0" baseline="0" noProof="0" dirty="0">
                <a:ln>
                  <a:noFill/>
                </a:ln>
                <a:solidFill>
                  <a:prstClr val="black"/>
                </a:solidFill>
                <a:effectLst/>
                <a:uLnTx/>
                <a:uFillTx/>
                <a:latin typeface="Segoe UI"/>
                <a:ea typeface="+mn-ea"/>
                <a:cs typeface="Segoe UI Semibold"/>
              </a:rPr>
              <a:t> que perdeu enquanto voava. Ela envia </a:t>
            </a:r>
            <a:r>
              <a:rPr kumimoji="0" lang="pt-br" sz="950" b="0" i="0" u="none" strike="noStrike" kern="1200" cap="none" spc="0" normalizeH="0" baseline="0" noProof="0" dirty="0" err="1">
                <a:ln>
                  <a:noFill/>
                </a:ln>
                <a:solidFill>
                  <a:prstClr val="black"/>
                </a:solidFill>
                <a:effectLst/>
                <a:uLnTx/>
                <a:uFillTx/>
                <a:latin typeface="Segoe UI"/>
                <a:ea typeface="+mn-ea"/>
                <a:cs typeface="Segoe UI Semibold"/>
              </a:rPr>
              <a:t>alg</a:t>
            </a:r>
            <a:r>
              <a:rPr kumimoji="0" lang="pt-BR" sz="950" b="0" i="0" u="none" strike="noStrike" kern="1200" cap="none" spc="0" normalizeH="0" baseline="0" noProof="0" dirty="0" err="1">
                <a:ln>
                  <a:noFill/>
                </a:ln>
                <a:solidFill>
                  <a:prstClr val="black"/>
                </a:solidFill>
                <a:effectLst/>
                <a:uLnTx/>
                <a:uFillTx/>
                <a:latin typeface="Segoe UI"/>
                <a:ea typeface="+mn-ea"/>
                <a:cs typeface="Segoe UI Semibold"/>
              </a:rPr>
              <a:t>um</a:t>
            </a:r>
            <a:r>
              <a:rPr kumimoji="0" lang="pt-br" sz="950" b="0" i="0" u="none" strike="noStrike" kern="1200" cap="none" spc="0" normalizeH="0" baseline="0" noProof="0" dirty="0" err="1">
                <a:ln>
                  <a:noFill/>
                </a:ln>
                <a:solidFill>
                  <a:prstClr val="black"/>
                </a:solidFill>
                <a:effectLst/>
                <a:uLnTx/>
                <a:uFillTx/>
                <a:latin typeface="Segoe UI"/>
                <a:ea typeface="+mn-ea"/>
                <a:cs typeface="Segoe UI Semibold"/>
              </a:rPr>
              <a:t>s</a:t>
            </a:r>
            <a:r>
              <a:rPr kumimoji="0" lang="pt-br" sz="950" b="0" i="0" u="none" strike="noStrike" kern="1200" cap="none" spc="0" normalizeH="0" baseline="0" noProof="0" dirty="0">
                <a:ln>
                  <a:noFill/>
                </a:ln>
                <a:solidFill>
                  <a:prstClr val="black"/>
                </a:solidFill>
                <a:effectLst/>
                <a:uLnTx/>
                <a:uFillTx/>
                <a:latin typeface="Segoe UI"/>
                <a:ea typeface="+mn-ea"/>
                <a:cs typeface="Segoe UI Semibold"/>
              </a:rPr>
              <a:t> bate-papos para fornecer instruções sobre questões críticas.</a:t>
            </a:r>
          </a:p>
        </p:txBody>
      </p:sp>
      <p:grpSp>
        <p:nvGrpSpPr>
          <p:cNvPr id="56" name="Group 55">
            <a:extLst>
              <a:ext uri="{FF2B5EF4-FFF2-40B4-BE49-F238E27FC236}">
                <a16:creationId xmlns:a16="http://schemas.microsoft.com/office/drawing/2014/main" id="{AEA55C6A-A9B4-3B96-2E83-66FF4B113111}"/>
              </a:ext>
              <a:ext uri="{C183D7F6-B498-43B3-948B-1728B52AA6E4}">
                <adec:decorative xmlns:adec="http://schemas.microsoft.com/office/drawing/2017/decorative" val="1"/>
              </a:ext>
            </a:extLst>
          </p:cNvPr>
          <p:cNvGrpSpPr>
            <a:grpSpLocks/>
          </p:cNvGrpSpPr>
          <p:nvPr/>
        </p:nvGrpSpPr>
        <p:grpSpPr>
          <a:xfrm>
            <a:off x="6246676" y="2375244"/>
            <a:ext cx="534543" cy="534543"/>
            <a:chOff x="4236994" y="8381781"/>
            <a:chExt cx="534543" cy="534543"/>
          </a:xfrm>
        </p:grpSpPr>
        <p:sp>
          <p:nvSpPr>
            <p:cNvPr id="57" name="Rounded Rectangle 46">
              <a:extLst>
                <a:ext uri="{FF2B5EF4-FFF2-40B4-BE49-F238E27FC236}">
                  <a16:creationId xmlns:a16="http://schemas.microsoft.com/office/drawing/2014/main" id="{351DD6DE-1015-6C8E-BDC1-4BB382172ADC}"/>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9" name="Picture 6" descr="Logotipo, símbolo, significado, história, PNG, Microsoft Teams">
              <a:hlinkClick r:id="rId4"/>
              <a:extLst>
                <a:ext uri="{FF2B5EF4-FFF2-40B4-BE49-F238E27FC236}">
                  <a16:creationId xmlns:a16="http://schemas.microsoft.com/office/drawing/2014/main" id="{336DA1ED-89EB-892D-B3F7-19A3A9514A4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91" name="TextBox 190">
            <a:extLst>
              <a:ext uri="{FF2B5EF4-FFF2-40B4-BE49-F238E27FC236}">
                <a16:creationId xmlns:a16="http://schemas.microsoft.com/office/drawing/2014/main" id="{D6B061A3-8542-AA89-6B8B-879D18A883DC}"/>
              </a:ext>
              <a:ext uri="{C183D7F6-B498-43B3-948B-1728B52AA6E4}">
                <adec:decorative xmlns:adec="http://schemas.microsoft.com/office/drawing/2017/decorative" val="0"/>
              </a:ext>
            </a:extLst>
          </p:cNvPr>
          <p:cNvSpPr txBox="1"/>
          <p:nvPr/>
        </p:nvSpPr>
        <p:spPr>
          <a:xfrm>
            <a:off x="6897019"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Teams</a:t>
            </a:r>
          </a:p>
        </p:txBody>
      </p:sp>
      <p:sp>
        <p:nvSpPr>
          <p:cNvPr id="192" name="Title 1">
            <a:extLst>
              <a:ext uri="{FF2B5EF4-FFF2-40B4-BE49-F238E27FC236}">
                <a16:creationId xmlns:a16="http://schemas.microsoft.com/office/drawing/2014/main" id="{EDF3BD0B-500F-5FA6-66B7-79E2D4665F16}"/>
              </a:ext>
            </a:extLst>
          </p:cNvPr>
          <p:cNvSpPr txBox="1">
            <a:spLocks/>
          </p:cNvSpPr>
          <p:nvPr/>
        </p:nvSpPr>
        <p:spPr>
          <a:xfrm>
            <a:off x="6305277" y="3193889"/>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Qual foi o principal problema </a:t>
            </a:r>
            <a:r>
              <a:rPr kumimoji="0" lang="pt-br" sz="800" b="0" i="0" u="none" strike="noStrike" kern="1200" cap="none" spc="0" normalizeH="0" baseline="0" noProof="0">
                <a:ln w="3175">
                  <a:noFill/>
                </a:ln>
                <a:solidFill>
                  <a:prstClr val="black"/>
                </a:solidFill>
                <a:effectLst/>
                <a:uLnTx/>
                <a:uFillTx/>
                <a:latin typeface="Segoe UI"/>
                <a:ea typeface="+mn-ea"/>
                <a:cs typeface="Segoe UI" pitchFamily="34" charset="0"/>
              </a:rPr>
              <a:t>enfrentado pelo cliente e qual foi a solução proposta e o prazo?</a:t>
            </a:r>
          </a:p>
        </p:txBody>
      </p:sp>
      <p:sp>
        <p:nvSpPr>
          <p:cNvPr id="193" name="Rectangle: Rounded Corners 192">
            <a:extLst>
              <a:ext uri="{FF2B5EF4-FFF2-40B4-BE49-F238E27FC236}">
                <a16:creationId xmlns:a16="http://schemas.microsoft.com/office/drawing/2014/main" id="{6E5A0AF0-8D86-A635-D11B-0E36EF66CF14}"/>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14h</a:t>
            </a:r>
          </a:p>
        </p:txBody>
      </p:sp>
      <p:sp>
        <p:nvSpPr>
          <p:cNvPr id="194" name="TextBox 193">
            <a:extLst>
              <a:ext uri="{FF2B5EF4-FFF2-40B4-BE49-F238E27FC236}">
                <a16:creationId xmlns:a16="http://schemas.microsoft.com/office/drawing/2014/main" id="{5291E915-29C3-FB2D-FB61-726E9F37AFB3}"/>
              </a:ext>
            </a:extLst>
          </p:cNvPr>
          <p:cNvSpPr txBox="1"/>
          <p:nvPr/>
        </p:nvSpPr>
        <p:spPr>
          <a:xfrm>
            <a:off x="6246676" y="4075061"/>
            <a:ext cx="2737055" cy="87716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950" b="0" i="0" u="none" strike="noStrike" kern="1200" cap="none" spc="0" normalizeH="0" baseline="0" noProof="0" dirty="0">
                <a:ln>
                  <a:noFill/>
                </a:ln>
                <a:solidFill>
                  <a:prstClr val="black"/>
                </a:solidFill>
                <a:effectLst/>
                <a:uLnTx/>
                <a:uFillTx/>
                <a:latin typeface="Segoe UI"/>
                <a:ea typeface="+mn-ea"/>
                <a:cs typeface="Segoe UI Semibold"/>
              </a:rPr>
              <a:t>Depois de uma longa sessão de </a:t>
            </a:r>
            <a:r>
              <a:rPr kumimoji="0" lang="pt-br" sz="950" b="0" i="0" u="none" strike="noStrike" kern="1200" cap="none" spc="0" normalizeH="0" baseline="0" noProof="0" dirty="0" err="1">
                <a:ln>
                  <a:noFill/>
                </a:ln>
                <a:solidFill>
                  <a:prstClr val="black"/>
                </a:solidFill>
                <a:effectLst/>
                <a:uLnTx/>
                <a:uFillTx/>
                <a:latin typeface="Segoe UI"/>
                <a:ea typeface="+mn-ea"/>
                <a:cs typeface="Segoe UI Semibold"/>
              </a:rPr>
              <a:t>re</a:t>
            </a:r>
            <a:r>
              <a:rPr kumimoji="0" lang="pt-BR" sz="950" b="0" i="0" u="none" strike="noStrike" kern="1200" cap="none" spc="0" normalizeH="0" baseline="0" noProof="0" dirty="0" err="1">
                <a:ln>
                  <a:noFill/>
                </a:ln>
                <a:solidFill>
                  <a:prstClr val="black"/>
                </a:solidFill>
                <a:effectLst/>
                <a:uLnTx/>
                <a:uFillTx/>
                <a:latin typeface="Segoe UI"/>
                <a:ea typeface="+mn-ea"/>
                <a:cs typeface="Segoe UI Semibold"/>
              </a:rPr>
              <a:t>um</a:t>
            </a:r>
            <a:r>
              <a:rPr kumimoji="0" lang="pt-br" sz="950" b="0" i="0" u="none" strike="noStrike" kern="1200" cap="none" spc="0" normalizeH="0" baseline="0" noProof="0" dirty="0" err="1">
                <a:ln>
                  <a:noFill/>
                </a:ln>
                <a:solidFill>
                  <a:prstClr val="black"/>
                </a:solidFill>
                <a:effectLst/>
                <a:uLnTx/>
                <a:uFillTx/>
                <a:latin typeface="Segoe UI"/>
                <a:ea typeface="+mn-ea"/>
                <a:cs typeface="Segoe UI Semibold"/>
              </a:rPr>
              <a:t>iões</a:t>
            </a:r>
            <a:r>
              <a:rPr kumimoji="0" lang="pt-br" sz="950" b="0" i="0" u="none" strike="noStrike" kern="1200" cap="none" spc="0" normalizeH="0" baseline="0" noProof="0" dirty="0">
                <a:ln>
                  <a:noFill/>
                </a:ln>
                <a:solidFill>
                  <a:prstClr val="black"/>
                </a:solidFill>
                <a:effectLst/>
                <a:uLnTx/>
                <a:uFillTx/>
                <a:latin typeface="Segoe UI"/>
                <a:ea typeface="+mn-ea"/>
                <a:cs typeface="Segoe UI Semibold"/>
              </a:rPr>
              <a:t> em um site do cliente, Tanya tem a chance de dar uma olhada em seu discurso para amanhã e fazer algumas atualizações. Ela usa o Copilot para adicionar uma nova seção sobre atualizações </a:t>
            </a:r>
            <a:br>
              <a:rPr kumimoji="0" lang="pt-br" sz="95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950" b="0" i="0" u="none" strike="noStrike" kern="1200" cap="none" spc="0" normalizeH="0" baseline="0" noProof="0" dirty="0">
                <a:ln>
                  <a:noFill/>
                </a:ln>
                <a:solidFill>
                  <a:prstClr val="black"/>
                </a:solidFill>
                <a:effectLst/>
                <a:uLnTx/>
                <a:uFillTx/>
                <a:latin typeface="Segoe UI"/>
                <a:ea typeface="+mn-ea"/>
                <a:cs typeface="Segoe UI Semibold"/>
              </a:rPr>
              <a:t>do plano de bônus. </a:t>
            </a:r>
          </a:p>
        </p:txBody>
      </p:sp>
      <p:grpSp>
        <p:nvGrpSpPr>
          <p:cNvPr id="23" name="Group 22">
            <a:extLst>
              <a:ext uri="{FF2B5EF4-FFF2-40B4-BE49-F238E27FC236}">
                <a16:creationId xmlns:a16="http://schemas.microsoft.com/office/drawing/2014/main" id="{42CF567B-B077-7448-E5CD-7937AA7C353F}"/>
              </a:ext>
              <a:ext uri="{C183D7F6-B498-43B3-948B-1728B52AA6E4}">
                <adec:decorative xmlns:adec="http://schemas.microsoft.com/office/drawing/2017/decorative" val="1"/>
              </a:ext>
            </a:extLst>
          </p:cNvPr>
          <p:cNvGrpSpPr>
            <a:grpSpLocks/>
          </p:cNvGrpSpPr>
          <p:nvPr/>
        </p:nvGrpSpPr>
        <p:grpSpPr>
          <a:xfrm>
            <a:off x="6246676" y="5003768"/>
            <a:ext cx="534543" cy="534543"/>
            <a:chOff x="1047176" y="8381781"/>
            <a:chExt cx="534543" cy="534543"/>
          </a:xfrm>
        </p:grpSpPr>
        <p:sp>
          <p:nvSpPr>
            <p:cNvPr id="24" name="server_2" title="Ícone de um servidor com um cadeado na parte inferior direita">
              <a:extLst>
                <a:ext uri="{FF2B5EF4-FFF2-40B4-BE49-F238E27FC236}">
                  <a16:creationId xmlns:a16="http://schemas.microsoft.com/office/drawing/2014/main" id="{EC85B429-5932-F055-08CC-14B747FE13F5}"/>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5" name="Rounded Rectangle 46">
              <a:extLst>
                <a:ext uri="{FF2B5EF4-FFF2-40B4-BE49-F238E27FC236}">
                  <a16:creationId xmlns:a16="http://schemas.microsoft.com/office/drawing/2014/main" id="{596E7EFF-FEA3-E023-1CD4-42F193077A6E}"/>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2" name="Picture 10" descr="Logotipo do Microsoft Word - PNG e Vetor - Baixar logotipo">
              <a:hlinkClick r:id="rId9"/>
              <a:extLst>
                <a:ext uri="{FF2B5EF4-FFF2-40B4-BE49-F238E27FC236}">
                  <a16:creationId xmlns:a16="http://schemas.microsoft.com/office/drawing/2014/main" id="{9C7DBD3F-A2CE-29DA-A97B-F127C2B0FDE7}"/>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98" name="TextBox 197">
            <a:extLst>
              <a:ext uri="{FF2B5EF4-FFF2-40B4-BE49-F238E27FC236}">
                <a16:creationId xmlns:a16="http://schemas.microsoft.com/office/drawing/2014/main" id="{3A5BD94B-78C1-D148-4041-3C4204E261EC}"/>
              </a:ext>
              <a:ext uri="{C183D7F6-B498-43B3-948B-1728B52AA6E4}">
                <adec:decorative xmlns:adec="http://schemas.microsoft.com/office/drawing/2017/decorative" val="0"/>
              </a:ext>
            </a:extLst>
          </p:cNvPr>
          <p:cNvSpPr txBox="1"/>
          <p:nvPr/>
        </p:nvSpPr>
        <p:spPr>
          <a:xfrm>
            <a:off x="6897019"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Word</a:t>
            </a:r>
          </a:p>
        </p:txBody>
      </p:sp>
      <p:sp>
        <p:nvSpPr>
          <p:cNvPr id="199" name="Title 1">
            <a:extLst>
              <a:ext uri="{FF2B5EF4-FFF2-40B4-BE49-F238E27FC236}">
                <a16:creationId xmlns:a16="http://schemas.microsoft.com/office/drawing/2014/main" id="{9CFB7F31-F383-DB80-CE45-8F453008AA3B}"/>
              </a:ext>
            </a:extLst>
          </p:cNvPr>
          <p:cNvSpPr txBox="1">
            <a:spLocks/>
          </p:cNvSpPr>
          <p:nvPr/>
        </p:nvSpPr>
        <p:spPr>
          <a:xfrm>
            <a:off x="6315091"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Adicionar um novo parágrafo </a:t>
            </a: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com base no </a:t>
            </a:r>
            <a:r>
              <a:rPr lang="pt-br" sz="800" u="sng" spc="0" dirty="0">
                <a:solidFill>
                  <a:srgbClr val="0070C0"/>
                </a:solidFill>
                <a:latin typeface="Segoe UI"/>
              </a:rPr>
              <a:t>Plano </a:t>
            </a:r>
            <a:br>
              <a:rPr lang="pt-br" sz="800" u="sng" spc="0" dirty="0">
                <a:solidFill>
                  <a:srgbClr val="0070C0"/>
                </a:solidFill>
                <a:latin typeface="Segoe UI"/>
              </a:rPr>
            </a:br>
            <a:r>
              <a:rPr lang="pt-br" sz="800" u="sng" spc="0" dirty="0">
                <a:solidFill>
                  <a:srgbClr val="0070C0"/>
                </a:solidFill>
                <a:latin typeface="Segoe UI"/>
              </a:rPr>
              <a:t>de Bônus da Contos</a:t>
            </a:r>
            <a:r>
              <a:rPr kumimoji="0" lang="pt-br" sz="800" b="0" i="0" u="sng" strike="noStrike" kern="1200" cap="none" spc="0" normalizeH="0" baseline="0" noProof="0" dirty="0">
                <a:ln w="3175">
                  <a:noFill/>
                </a:ln>
                <a:solidFill>
                  <a:srgbClr val="0070C0"/>
                </a:solidFill>
                <a:effectLst/>
                <a:uLnTx/>
                <a:uFillTx/>
                <a:latin typeface="Segoe UI"/>
                <a:ea typeface="+mn-ea"/>
                <a:cs typeface="Segoe UI" pitchFamily="34" charset="0"/>
              </a:rPr>
              <a:t>o para o AF23</a:t>
            </a: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a:t>
            </a:r>
          </a:p>
        </p:txBody>
      </p:sp>
      <p:sp>
        <p:nvSpPr>
          <p:cNvPr id="200" name="Rectangle: Rounded Corners 199">
            <a:extLst>
              <a:ext uri="{FF2B5EF4-FFF2-40B4-BE49-F238E27FC236}">
                <a16:creationId xmlns:a16="http://schemas.microsoft.com/office/drawing/2014/main" id="{C2264BA8-7191-2ADC-1407-4543677CD43A}"/>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15h</a:t>
            </a:r>
          </a:p>
        </p:txBody>
      </p:sp>
      <p:sp>
        <p:nvSpPr>
          <p:cNvPr id="201" name="TextBox 200">
            <a:extLst>
              <a:ext uri="{FF2B5EF4-FFF2-40B4-BE49-F238E27FC236}">
                <a16:creationId xmlns:a16="http://schemas.microsoft.com/office/drawing/2014/main" id="{01B9B546-D609-9221-5A3D-515B3551FBB6}"/>
              </a:ext>
            </a:extLst>
          </p:cNvPr>
          <p:cNvSpPr txBox="1"/>
          <p:nvPr/>
        </p:nvSpPr>
        <p:spPr>
          <a:xfrm>
            <a:off x="3417469" y="4075061"/>
            <a:ext cx="2598477" cy="58477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950" b="0" i="0" u="none" strike="noStrike" kern="1200" cap="none" spc="0" normalizeH="0" baseline="0" noProof="0" dirty="0">
                <a:ln>
                  <a:noFill/>
                </a:ln>
                <a:solidFill>
                  <a:prstClr val="black"/>
                </a:solidFill>
                <a:effectLst/>
                <a:uLnTx/>
                <a:uFillTx/>
                <a:latin typeface="Segoe UI"/>
                <a:ea typeface="+mn-ea"/>
                <a:cs typeface="Segoe UI Semibold"/>
              </a:rPr>
              <a:t>Um problema crítico de produção ocorreu, </a:t>
            </a:r>
            <a:br>
              <a:rPr kumimoji="0" lang="pt-br" sz="95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950" b="0" i="0" u="none" strike="noStrike" kern="1200" cap="none" spc="0" normalizeH="0" baseline="0" noProof="0" dirty="0">
                <a:ln>
                  <a:noFill/>
                </a:ln>
                <a:solidFill>
                  <a:prstClr val="black"/>
                </a:solidFill>
                <a:effectLst/>
                <a:uLnTx/>
                <a:uFillTx/>
                <a:latin typeface="Segoe UI"/>
                <a:ea typeface="+mn-ea"/>
                <a:cs typeface="Segoe UI Semibold"/>
              </a:rPr>
              <a:t>e Tanya precisa se atualizar rapidamente. </a:t>
            </a:r>
            <a:br>
              <a:rPr kumimoji="0" lang="pt-br" sz="95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950" b="0" i="0" u="none" strike="noStrike" kern="1200" cap="none" spc="0" normalizeH="0" baseline="0" noProof="0" dirty="0">
                <a:ln>
                  <a:noFill/>
                </a:ln>
                <a:solidFill>
                  <a:prstClr val="black"/>
                </a:solidFill>
                <a:effectLst/>
                <a:uLnTx/>
                <a:uFillTx/>
                <a:latin typeface="Segoe UI"/>
                <a:ea typeface="+mn-ea"/>
                <a:cs typeface="Segoe UI Semibold"/>
              </a:rPr>
              <a:t>Ela pede ao Copilot um resumo dos emails </a:t>
            </a:r>
            <a:br>
              <a:rPr kumimoji="0" lang="pt-br" sz="95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950" b="0" i="0" u="none" strike="noStrike" kern="1200" cap="none" spc="0" normalizeH="0" baseline="0" noProof="0" dirty="0">
                <a:ln>
                  <a:noFill/>
                </a:ln>
                <a:solidFill>
                  <a:prstClr val="black"/>
                </a:solidFill>
                <a:effectLst/>
                <a:uLnTx/>
                <a:uFillTx/>
                <a:latin typeface="Segoe UI"/>
                <a:ea typeface="+mn-ea"/>
                <a:cs typeface="Segoe UI Semibold"/>
              </a:rPr>
              <a:t>e bate-papos relacionados ao </a:t>
            </a:r>
            <a:r>
              <a:rPr kumimoji="0" lang="pt-br" sz="950" b="0" i="0" u="none" strike="noStrike" kern="1200" cap="none" spc="0" normalizeH="0" baseline="0" noProof="0" dirty="0" err="1">
                <a:ln>
                  <a:noFill/>
                </a:ln>
                <a:solidFill>
                  <a:prstClr val="black"/>
                </a:solidFill>
                <a:effectLst/>
                <a:uLnTx/>
                <a:uFillTx/>
                <a:latin typeface="Segoe UI"/>
                <a:ea typeface="+mn-ea"/>
                <a:cs typeface="Segoe UI Semibold"/>
              </a:rPr>
              <a:t>ass</a:t>
            </a:r>
            <a:r>
              <a:rPr kumimoji="0" lang="pt-BR" sz="950" b="0" i="0" u="none" strike="noStrike" kern="1200" cap="none" spc="0" normalizeH="0" baseline="0" noProof="0" dirty="0" err="1">
                <a:ln>
                  <a:noFill/>
                </a:ln>
                <a:solidFill>
                  <a:prstClr val="black"/>
                </a:solidFill>
                <a:effectLst/>
                <a:uLnTx/>
                <a:uFillTx/>
                <a:latin typeface="Segoe UI"/>
                <a:ea typeface="+mn-ea"/>
                <a:cs typeface="Segoe UI Semibold"/>
              </a:rPr>
              <a:t>um</a:t>
            </a:r>
            <a:r>
              <a:rPr kumimoji="0" lang="pt-br" sz="950" b="0" i="0" u="none" strike="noStrike" kern="1200" cap="none" spc="0" normalizeH="0" baseline="0" noProof="0" dirty="0" err="1">
                <a:ln>
                  <a:noFill/>
                </a:ln>
                <a:solidFill>
                  <a:prstClr val="black"/>
                </a:solidFill>
                <a:effectLst/>
                <a:uLnTx/>
                <a:uFillTx/>
                <a:latin typeface="Segoe UI"/>
                <a:ea typeface="+mn-ea"/>
                <a:cs typeface="Segoe UI Semibold"/>
              </a:rPr>
              <a:t>to</a:t>
            </a:r>
            <a:endParaRPr kumimoji="0" lang="pt-br" sz="950" b="0" i="0" u="none" strike="noStrike" kern="1200" cap="none" spc="0" normalizeH="0" baseline="0" noProof="0" dirty="0">
              <a:ln>
                <a:noFill/>
              </a:ln>
              <a:solidFill>
                <a:prstClr val="black"/>
              </a:solidFill>
              <a:effectLst/>
              <a:uLnTx/>
              <a:uFillTx/>
              <a:latin typeface="Segoe UI"/>
              <a:ea typeface="+mn-ea"/>
              <a:cs typeface="Segoe UI Semibold"/>
            </a:endParaRPr>
          </a:p>
        </p:txBody>
      </p:sp>
      <p:grpSp>
        <p:nvGrpSpPr>
          <p:cNvPr id="62" name="Group 61">
            <a:extLst>
              <a:ext uri="{FF2B5EF4-FFF2-40B4-BE49-F238E27FC236}">
                <a16:creationId xmlns:a16="http://schemas.microsoft.com/office/drawing/2014/main" id="{AA7831CB-0F69-D557-0182-43F5DA39F5F6}"/>
              </a:ext>
              <a:ext uri="{C183D7F6-B498-43B3-948B-1728B52AA6E4}">
                <adec:decorative xmlns:adec="http://schemas.microsoft.com/office/drawing/2017/decorative" val="1"/>
              </a:ext>
            </a:extLst>
          </p:cNvPr>
          <p:cNvGrpSpPr>
            <a:grpSpLocks/>
          </p:cNvGrpSpPr>
          <p:nvPr/>
        </p:nvGrpSpPr>
        <p:grpSpPr>
          <a:xfrm>
            <a:off x="3417469" y="5003768"/>
            <a:ext cx="534543" cy="534543"/>
            <a:chOff x="10616632" y="8381781"/>
            <a:chExt cx="534543" cy="534543"/>
          </a:xfrm>
        </p:grpSpPr>
        <p:sp>
          <p:nvSpPr>
            <p:cNvPr id="83" name="Rounded Rectangle 46">
              <a:extLst>
                <a:ext uri="{FF2B5EF4-FFF2-40B4-BE49-F238E27FC236}">
                  <a16:creationId xmlns:a16="http://schemas.microsoft.com/office/drawing/2014/main" id="{7D4407D2-1989-8438-ED6F-C83C3259B23E}"/>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4" name="Picture 2" descr="Zip Co, logotipo SVG, baixar grátis, id: 101874 - Brandlogos.net">
              <a:hlinkClick r:id="rId11"/>
              <a:extLst>
                <a:ext uri="{FF2B5EF4-FFF2-40B4-BE49-F238E27FC236}">
                  <a16:creationId xmlns:a16="http://schemas.microsoft.com/office/drawing/2014/main" id="{E8CDB237-A718-F0C9-6AA5-F9ADC74D50FB}"/>
                </a:ext>
              </a:extLst>
            </p:cNvPr>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205" name="TextBox 204">
            <a:extLst>
              <a:ext uri="{FF2B5EF4-FFF2-40B4-BE49-F238E27FC236}">
                <a16:creationId xmlns:a16="http://schemas.microsoft.com/office/drawing/2014/main" id="{6F663D96-8FFE-F802-9B5E-E4A872237167}"/>
              </a:ext>
              <a:ext uri="{C183D7F6-B498-43B3-948B-1728B52AA6E4}">
                <adec:decorative xmlns:adec="http://schemas.microsoft.com/office/drawing/2017/decorative" val="0"/>
              </a:ext>
            </a:extLst>
          </p:cNvPr>
          <p:cNvSpPr txBox="1"/>
          <p:nvPr/>
        </p:nvSpPr>
        <p:spPr>
          <a:xfrm>
            <a:off x="4037252"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Microsoft 365 Copilot</a:t>
            </a:r>
          </a:p>
        </p:txBody>
      </p:sp>
      <p:sp>
        <p:nvSpPr>
          <p:cNvPr id="206" name="Title 1">
            <a:extLst>
              <a:ext uri="{FF2B5EF4-FFF2-40B4-BE49-F238E27FC236}">
                <a16:creationId xmlns:a16="http://schemas.microsoft.com/office/drawing/2014/main" id="{AFC6EB13-345C-6E34-C096-68B8CAE9999D}"/>
              </a:ext>
            </a:extLst>
          </p:cNvPr>
          <p:cNvSpPr txBox="1">
            <a:spLocks/>
          </p:cNvSpPr>
          <p:nvPr/>
        </p:nvSpPr>
        <p:spPr>
          <a:xfrm>
            <a:off x="3480977"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Resumo</a:t>
            </a: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 </a:t>
            </a: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todos os </a:t>
            </a:r>
            <a:r>
              <a:rPr kumimoji="0" lang="pt-br" sz="800" b="0" i="0" u="none" strike="noStrike" kern="1200" cap="none" spc="0" normalizeH="0" baseline="0" noProof="0" dirty="0" err="1">
                <a:ln w="3175">
                  <a:noFill/>
                </a:ln>
                <a:solidFill>
                  <a:prstClr val="black"/>
                </a:solidFill>
                <a:effectLst/>
                <a:uLnTx/>
                <a:uFillTx/>
                <a:latin typeface="Segoe UI"/>
                <a:ea typeface="+mn-ea"/>
                <a:cs typeface="Segoe UI" pitchFamily="34" charset="0"/>
              </a:rPr>
              <a:t>emails</a:t>
            </a: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 e bate-papos que mencionam a aciaria das últimas duas horas.</a:t>
            </a:r>
          </a:p>
        </p:txBody>
      </p:sp>
      <p:sp>
        <p:nvSpPr>
          <p:cNvPr id="207" name="Rectangle: Rounded Corners 206">
            <a:extLst>
              <a:ext uri="{FF2B5EF4-FFF2-40B4-BE49-F238E27FC236}">
                <a16:creationId xmlns:a16="http://schemas.microsoft.com/office/drawing/2014/main" id="{28F3C611-E432-BE67-66A5-09824476077F}"/>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19h</a:t>
            </a:r>
          </a:p>
        </p:txBody>
      </p:sp>
      <p:sp>
        <p:nvSpPr>
          <p:cNvPr id="208" name="TextBox 207">
            <a:extLst>
              <a:ext uri="{FF2B5EF4-FFF2-40B4-BE49-F238E27FC236}">
                <a16:creationId xmlns:a16="http://schemas.microsoft.com/office/drawing/2014/main" id="{6075E74B-15C7-EC38-7EBF-32D43577F259}"/>
              </a:ext>
            </a:extLst>
          </p:cNvPr>
          <p:cNvSpPr txBox="1"/>
          <p:nvPr/>
        </p:nvSpPr>
        <p:spPr>
          <a:xfrm>
            <a:off x="588263" y="4075061"/>
            <a:ext cx="2598477" cy="87716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950" b="0" i="0" u="none" strike="noStrike" kern="1200" cap="none" spc="0" normalizeH="0" baseline="0" noProof="0" dirty="0">
                <a:ln>
                  <a:noFill/>
                </a:ln>
                <a:solidFill>
                  <a:prstClr val="black"/>
                </a:solidFill>
                <a:effectLst/>
                <a:uLnTx/>
                <a:uFillTx/>
                <a:latin typeface="Segoe UI"/>
                <a:ea typeface="+mn-ea"/>
                <a:cs typeface="Segoe UI Semibold"/>
              </a:rPr>
              <a:t>A questão está finalmente sob controle e Tanya pode voltar ao discurso dela. Ela não está feliz com a introdução, então ela pede ao Copilot para sugerir algumas linhas de abertura bem-humoradas para o discurso. Com </a:t>
            </a:r>
            <a:r>
              <a:rPr kumimoji="0" lang="pt-br" sz="950" b="0" i="0" u="none" strike="noStrike" kern="1200" cap="none" spc="0" normalizeH="0" baseline="0" noProof="0" dirty="0" err="1">
                <a:ln>
                  <a:noFill/>
                </a:ln>
                <a:solidFill>
                  <a:prstClr val="black"/>
                </a:solidFill>
                <a:effectLst/>
                <a:uLnTx/>
                <a:uFillTx/>
                <a:latin typeface="Segoe UI"/>
                <a:ea typeface="+mn-ea"/>
                <a:cs typeface="Segoe UI Semibold"/>
              </a:rPr>
              <a:t>alg</a:t>
            </a:r>
            <a:r>
              <a:rPr kumimoji="0" lang="pt-BR" sz="950" b="0" i="0" u="none" strike="noStrike" kern="1200" cap="none" spc="0" normalizeH="0" baseline="0" noProof="0" dirty="0" err="1">
                <a:ln>
                  <a:noFill/>
                </a:ln>
                <a:solidFill>
                  <a:prstClr val="black"/>
                </a:solidFill>
                <a:effectLst/>
                <a:uLnTx/>
                <a:uFillTx/>
                <a:latin typeface="Segoe UI"/>
                <a:ea typeface="+mn-ea"/>
                <a:cs typeface="Segoe UI Semibold"/>
              </a:rPr>
              <a:t>um</a:t>
            </a:r>
            <a:r>
              <a:rPr kumimoji="0" lang="pt-br" sz="950" b="0" i="0" u="none" strike="noStrike" kern="1200" cap="none" spc="0" normalizeH="0" baseline="0" noProof="0" dirty="0" err="1">
                <a:ln>
                  <a:noFill/>
                </a:ln>
                <a:solidFill>
                  <a:prstClr val="black"/>
                </a:solidFill>
                <a:effectLst/>
                <a:uLnTx/>
                <a:uFillTx/>
                <a:latin typeface="Segoe UI"/>
                <a:ea typeface="+mn-ea"/>
                <a:cs typeface="Segoe UI Semibold"/>
              </a:rPr>
              <a:t>s</a:t>
            </a:r>
            <a:r>
              <a:rPr kumimoji="0" lang="pt-br" sz="950" b="0" i="0" u="none" strike="noStrike" kern="1200" cap="none" spc="0" normalizeH="0" baseline="0" noProof="0" dirty="0">
                <a:ln>
                  <a:noFill/>
                </a:ln>
                <a:solidFill>
                  <a:prstClr val="black"/>
                </a:solidFill>
                <a:effectLst/>
                <a:uLnTx/>
                <a:uFillTx/>
                <a:latin typeface="Segoe UI"/>
                <a:ea typeface="+mn-ea"/>
                <a:cs typeface="Segoe UI Semibold"/>
              </a:rPr>
              <a:t> ajustes, ela tem o começo perfeito.</a:t>
            </a:r>
          </a:p>
        </p:txBody>
      </p:sp>
      <p:grpSp>
        <p:nvGrpSpPr>
          <p:cNvPr id="85" name="Group 84">
            <a:extLst>
              <a:ext uri="{FF2B5EF4-FFF2-40B4-BE49-F238E27FC236}">
                <a16:creationId xmlns:a16="http://schemas.microsoft.com/office/drawing/2014/main" id="{9E18A6D0-4CBA-AED6-B191-79CB4821AACE}"/>
              </a:ext>
              <a:ext uri="{C183D7F6-B498-43B3-948B-1728B52AA6E4}">
                <adec:decorative xmlns:adec="http://schemas.microsoft.com/office/drawing/2017/decorative" val="1"/>
              </a:ext>
            </a:extLst>
          </p:cNvPr>
          <p:cNvGrpSpPr>
            <a:grpSpLocks/>
          </p:cNvGrpSpPr>
          <p:nvPr/>
        </p:nvGrpSpPr>
        <p:grpSpPr>
          <a:xfrm>
            <a:off x="588264" y="5003769"/>
            <a:ext cx="534543" cy="534543"/>
            <a:chOff x="1047176" y="8381781"/>
            <a:chExt cx="534543" cy="534543"/>
          </a:xfrm>
        </p:grpSpPr>
        <p:sp>
          <p:nvSpPr>
            <p:cNvPr id="87" name="server_2" title="Ícone de um servidor com um cadeado na parte inferior direita">
              <a:extLst>
                <a:ext uri="{FF2B5EF4-FFF2-40B4-BE49-F238E27FC236}">
                  <a16:creationId xmlns:a16="http://schemas.microsoft.com/office/drawing/2014/main" id="{3AC45A1B-72EA-A54F-C057-5AB8C51002F3}"/>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8" name="Rounded Rectangle 46">
              <a:extLst>
                <a:ext uri="{FF2B5EF4-FFF2-40B4-BE49-F238E27FC236}">
                  <a16:creationId xmlns:a16="http://schemas.microsoft.com/office/drawing/2014/main" id="{387B14A6-A4D0-2D50-6D43-FB197C02748C}"/>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9" name="Picture 10" descr="Logotipo do Microsoft Word - PNG e Vetor - Baixar logotipo">
              <a:hlinkClick r:id="rId9"/>
              <a:extLst>
                <a:ext uri="{FF2B5EF4-FFF2-40B4-BE49-F238E27FC236}">
                  <a16:creationId xmlns:a16="http://schemas.microsoft.com/office/drawing/2014/main" id="{37FD6D3A-366D-7797-55FC-B58BC9EB5362}"/>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212" name="TextBox 211">
            <a:extLst>
              <a:ext uri="{FF2B5EF4-FFF2-40B4-BE49-F238E27FC236}">
                <a16:creationId xmlns:a16="http://schemas.microsoft.com/office/drawing/2014/main" id="{7E5DB077-3D14-2CB6-03DC-D4DCF246CB85}"/>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Word</a:t>
            </a:r>
          </a:p>
        </p:txBody>
      </p:sp>
      <p:sp>
        <p:nvSpPr>
          <p:cNvPr id="213" name="Title 1">
            <a:extLst>
              <a:ext uri="{FF2B5EF4-FFF2-40B4-BE49-F238E27FC236}">
                <a16:creationId xmlns:a16="http://schemas.microsoft.com/office/drawing/2014/main" id="{BF031716-3C01-B980-B36A-D891508E6FEC}"/>
              </a:ext>
            </a:extLst>
          </p:cNvPr>
          <p:cNvSpPr txBox="1">
            <a:spLocks/>
          </p:cNvSpPr>
          <p:nvPr/>
        </p:nvSpPr>
        <p:spPr>
          <a:xfrm>
            <a:off x="646864" y="5825888"/>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Dar algumas sugestões </a:t>
            </a:r>
            <a:r>
              <a:rPr kumimoji="0" lang="pt-br" sz="800" b="0" i="0" u="none" strike="noStrike" kern="1200" cap="none" spc="0" normalizeH="0" baseline="0" noProof="0">
                <a:ln w="3175">
                  <a:noFill/>
                </a:ln>
                <a:solidFill>
                  <a:prstClr val="black"/>
                </a:solidFill>
                <a:effectLst/>
                <a:uLnTx/>
                <a:uFillTx/>
                <a:latin typeface="Segoe UI"/>
                <a:ea typeface="+mn-ea"/>
                <a:cs typeface="Segoe UI" pitchFamily="34" charset="0"/>
              </a:rPr>
              <a:t>de maneiras bem-humoradas de começar este discurso.</a:t>
            </a:r>
          </a:p>
        </p:txBody>
      </p:sp>
      <p:pic>
        <p:nvPicPr>
          <p:cNvPr id="17" name="Picture 16" descr="Retrato de Tanya">
            <a:extLst>
              <a:ext uri="{FF2B5EF4-FFF2-40B4-BE49-F238E27FC236}">
                <a16:creationId xmlns:a16="http://schemas.microsoft.com/office/drawing/2014/main" id="{F578C86B-0C1F-0434-9078-E3DB10F48BD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0996" t="22130" r="27708"/>
          <a:stretch/>
        </p:blipFill>
        <p:spPr>
          <a:xfrm>
            <a:off x="9386789" y="2434705"/>
            <a:ext cx="2387600" cy="3033190"/>
          </a:xfrm>
          <a:prstGeom prst="rect">
            <a:avLst/>
          </a:prstGeom>
        </p:spPr>
      </p:pic>
      <p:sp>
        <p:nvSpPr>
          <p:cNvPr id="215" name="Freeform: Shape 214">
            <a:extLst>
              <a:ext uri="{FF2B5EF4-FFF2-40B4-BE49-F238E27FC236}">
                <a16:creationId xmlns:a16="http://schemas.microsoft.com/office/drawing/2014/main" id="{BE24A444-AF22-1C45-9EE3-131627130BF2}"/>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16" name="Rectangle 215">
            <a:extLst>
              <a:ext uri="{FF2B5EF4-FFF2-40B4-BE49-F238E27FC236}">
                <a16:creationId xmlns:a16="http://schemas.microsoft.com/office/drawing/2014/main" id="{E2CB52B8-24ED-0C0B-EADD-9449D45CF2E4}"/>
              </a:ext>
            </a:extLst>
          </p:cNvPr>
          <p:cNvSpPr/>
          <p:nvPr/>
        </p:nvSpPr>
        <p:spPr>
          <a:xfrm>
            <a:off x="9403398" y="5647297"/>
            <a:ext cx="2456177"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white"/>
                </a:solidFill>
                <a:effectLst/>
                <a:uLnTx/>
                <a:uFillTx/>
                <a:latin typeface="Segoe UI Semibold"/>
                <a:ea typeface="+mn-ea"/>
                <a:cs typeface="+mn-cs"/>
              </a:rPr>
              <a:t>Tanya lidera uma equipe de desenvolvimento de produtos</a:t>
            </a:r>
          </a:p>
        </p:txBody>
      </p:sp>
    </p:spTree>
    <p:extLst>
      <p:ext uri="{BB962C8B-B14F-4D97-AF65-F5344CB8AC3E}">
        <p14:creationId xmlns:p14="http://schemas.microsoft.com/office/powerpoint/2010/main" val="319754877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197969" y="2459504"/>
            <a:ext cx="6418954" cy="1938992"/>
          </a:xfrm>
        </p:spPr>
        <p:txBody>
          <a:bodyPr/>
          <a:lstStyle/>
          <a:p>
            <a:pPr algn="ctr"/>
            <a:r>
              <a:rPr lang="pt-br" sz="4200" dirty="0">
                <a:gradFill flip="none">
                  <a:gsLst>
                    <a:gs pos="0">
                      <a:srgbClr val="3E76D4"/>
                    </a:gs>
                    <a:gs pos="50000">
                      <a:srgbClr val="8661C5"/>
                    </a:gs>
                    <a:gs pos="100000">
                      <a:srgbClr val="C73ECC"/>
                    </a:gs>
                  </a:gsLst>
                  <a:lin ang="2700000" scaled="1"/>
                  <a:tileRect/>
                </a:gradFill>
                <a:cs typeface="Segoe UI"/>
              </a:rPr>
              <a:t>Copilot para </a:t>
            </a:r>
            <a:br>
              <a:rPr lang="pt-br" sz="4200" dirty="0">
                <a:gradFill flip="none">
                  <a:gsLst>
                    <a:gs pos="0">
                      <a:srgbClr val="3E76D4"/>
                    </a:gs>
                    <a:gs pos="50000">
                      <a:srgbClr val="8661C5"/>
                    </a:gs>
                    <a:gs pos="100000">
                      <a:srgbClr val="C73ECC"/>
                    </a:gs>
                  </a:gsLst>
                  <a:lin ang="2700000" scaled="1"/>
                  <a:tileRect/>
                </a:gradFill>
                <a:cs typeface="Segoe UI"/>
              </a:rPr>
            </a:br>
            <a:r>
              <a:rPr lang="pt-br" sz="4200" dirty="0">
                <a:gradFill flip="none">
                  <a:gsLst>
                    <a:gs pos="0">
                      <a:srgbClr val="3E76D4"/>
                    </a:gs>
                    <a:gs pos="50000">
                      <a:srgbClr val="8661C5"/>
                    </a:gs>
                    <a:gs pos="100000">
                      <a:srgbClr val="C73ECC"/>
                    </a:gs>
                  </a:gsLst>
                  <a:lin ang="2700000" scaled="1"/>
                  <a:tileRect/>
                </a:gradFill>
                <a:cs typeface="Segoe UI"/>
              </a:rPr>
              <a:t>Microsoft 365, </a:t>
            </a:r>
            <a:br>
              <a:rPr dirty="0"/>
            </a:br>
            <a:r>
              <a:rPr lang="pt-br" sz="4200" dirty="0">
                <a:cs typeface="Segoe UI"/>
              </a:rPr>
              <a:t>IA para RH</a:t>
            </a:r>
            <a:endParaRPr lang="en-US" dirty="0">
              <a:cs typeface="Segoe UI"/>
            </a:endParaRPr>
          </a:p>
        </p:txBody>
      </p:sp>
      <p:pic>
        <p:nvPicPr>
          <p:cNvPr id="1026" name="Picture 2" descr="Logotipo do Microsoft 365 Copilot">
            <a:extLst>
              <a:ext uri="{FF2B5EF4-FFF2-40B4-BE49-F238E27FC236}">
                <a16:creationId xmlns:a16="http://schemas.microsoft.com/office/drawing/2014/main" id="{E59DD2D4-15D3-2CBB-EF10-4B96ED4189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623ECBF1-9E7B-2600-C58B-5A313E5EA8B2}"/>
              </a:ext>
              <a:ext uri="{C183D7F6-B498-43B3-948B-1728B52AA6E4}">
                <adec:decorative xmlns:adec="http://schemas.microsoft.com/office/drawing/2017/decorative" val="1"/>
              </a:ext>
            </a:extLst>
          </p:cNvPr>
          <p:cNvSpPr/>
          <p:nvPr/>
        </p:nvSpPr>
        <p:spPr bwMode="auto">
          <a:xfrm>
            <a:off x="6461096" y="946407"/>
            <a:ext cx="4965186" cy="4965186"/>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5" name="Picture Placeholder 7">
            <a:extLst>
              <a:ext uri="{FF2B5EF4-FFF2-40B4-BE49-F238E27FC236}">
                <a16:creationId xmlns:a16="http://schemas.microsoft.com/office/drawing/2014/main" id="{7C3291B8-1593-B4D5-FE36-AA0028B62788}"/>
              </a:ext>
              <a:ext uri="{C183D7F6-B498-43B3-948B-1728B52AA6E4}">
                <adec:decorative xmlns:adec="http://schemas.microsoft.com/office/drawing/2017/decorative" val="1"/>
              </a:ext>
            </a:extLst>
          </p:cNvPr>
          <p:cNvPicPr>
            <a:picLocks/>
          </p:cNvPicPr>
          <p:nvPr/>
        </p:nvPicPr>
        <p:blipFill rotWithShape="1">
          <a:blip r:embed="rId4" cstate="print">
            <a:extLst>
              <a:ext uri="{28A0092B-C50C-407E-A947-70E740481C1C}">
                <a14:useLocalDpi xmlns:a14="http://schemas.microsoft.com/office/drawing/2010/main" val="0"/>
              </a:ext>
            </a:extLst>
          </a:blip>
          <a:srcRect l="37430" t="12547" r="21092" b="24916"/>
          <a:stretch/>
        </p:blipFill>
        <p:spPr bwMode="ltGray">
          <a:xfrm>
            <a:off x="6616922" y="1102233"/>
            <a:ext cx="4672584" cy="4672584"/>
          </a:xfrm>
          <a:prstGeom prst="ellipse">
            <a:avLst/>
          </a:prstGeom>
          <a:blipFill>
            <a:blip r:embed="rId5" cstate="print">
              <a:extLst>
                <a:ext uri="{28A0092B-C50C-407E-A947-70E740481C1C}">
                  <a14:useLocalDpi xmlns:a14="http://schemas.microsoft.com/office/drawing/2010/main"/>
                </a:ext>
              </a:extLst>
            </a:blip>
            <a:stretch>
              <a:fillRect/>
            </a:stretch>
          </a:blip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4808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9037D0-0483-58DA-92AA-B053AFDDD255}"/>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4" name="Rectangle: Rounded Corners 6">
            <a:extLst>
              <a:ext uri="{FF2B5EF4-FFF2-40B4-BE49-F238E27FC236}">
                <a16:creationId xmlns:a16="http://schemas.microsoft.com/office/drawing/2014/main" id="{409DD201-41FD-C6C7-92F1-7111B01600DC}"/>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Rectangle: Rounded Corners 3">
            <a:extLst>
              <a:ext uri="{FF2B5EF4-FFF2-40B4-BE49-F238E27FC236}">
                <a16:creationId xmlns:a16="http://schemas.microsoft.com/office/drawing/2014/main" id="{15D2AC83-A3ED-2146-084A-BA3C277DB166}"/>
              </a:ext>
            </a:extLst>
          </p:cNvPr>
          <p:cNvSpPr>
            <a:spLocks noGrp="1"/>
          </p:cNvSpPr>
          <p:nvPr>
            <p:ph type="title"/>
          </p:nvPr>
        </p:nvSpPr>
        <p:spPr bwMode="auto">
          <a:xfrm>
            <a:off x="2455068" y="1493838"/>
            <a:ext cx="7281863" cy="547687"/>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spcAft>
                <a:spcPct val="0"/>
              </a:spcAft>
              <a:defRPr/>
            </a:pPr>
            <a:r>
              <a:rPr lang="pt-br" sz="2400" spc="0" dirty="0">
                <a:ln>
                  <a:noFill/>
                </a:ln>
                <a:solidFill>
                  <a:schemeClr val="bg1"/>
                </a:solidFill>
                <a:latin typeface="+mj-lt"/>
                <a:cs typeface="Segoe UI"/>
              </a:rPr>
              <a:t>Banir o processo trabalhoso</a:t>
            </a:r>
          </a:p>
        </p:txBody>
      </p:sp>
      <p:sp>
        <p:nvSpPr>
          <p:cNvPr id="10" name="TextBox 9">
            <a:extLst>
              <a:ext uri="{FF2B5EF4-FFF2-40B4-BE49-F238E27FC236}">
                <a16:creationId xmlns:a16="http://schemas.microsoft.com/office/drawing/2014/main" id="{00502656-F21F-B7C2-35A2-F3C37AF5EA55}"/>
              </a:ext>
            </a:extLst>
          </p:cNvPr>
          <p:cNvSpPr txBox="1"/>
          <p:nvPr/>
        </p:nvSpPr>
        <p:spPr>
          <a:xfrm>
            <a:off x="2247900" y="2598003"/>
            <a:ext cx="7696200" cy="1785104"/>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3600"/>
              </a:spcBef>
              <a:spcAft>
                <a:spcPts val="0"/>
              </a:spcAft>
              <a:buClrTx/>
              <a:buSzTx/>
              <a:buFontTx/>
              <a:buNone/>
              <a:tabLst/>
              <a:defRPr/>
            </a:pPr>
            <a:r>
              <a:rPr kumimoji="0" lang="pt-br" sz="6000" b="0" i="0" u="none" strike="noStrike" kern="1200" cap="none" spc="0" normalizeH="0" baseline="0" noProof="0" dirty="0">
                <a:ln w="3175">
                  <a:noFill/>
                </a:ln>
                <a:gradFill>
                  <a:gsLst>
                    <a:gs pos="33000">
                      <a:srgbClr val="1F78D4"/>
                    </a:gs>
                    <a:gs pos="81000">
                      <a:srgbClr val="8678D6"/>
                    </a:gs>
                  </a:gsLst>
                  <a:lin ang="2700000" scaled="1"/>
                </a:gradFill>
                <a:effectLst/>
                <a:uLnTx/>
                <a:uFillTx/>
                <a:latin typeface="Segoe UI Semibold"/>
                <a:ea typeface="+mn-ea"/>
                <a:cs typeface="+mn-cs"/>
              </a:rPr>
              <a:t>3 em cada 4 pessoas </a:t>
            </a:r>
            <a:br>
              <a:rPr dirty="0"/>
            </a:br>
            <a:r>
              <a:rPr kumimoji="0" lang="pt-br" sz="2800" b="0" i="0" u="none" strike="noStrike" kern="1200" cap="none" spc="0" normalizeH="0" baseline="0" noProof="0" dirty="0">
                <a:ln>
                  <a:noFill/>
                </a:ln>
                <a:solidFill>
                  <a:prstClr val="black"/>
                </a:solidFill>
                <a:effectLst/>
                <a:uLnTx/>
                <a:uFillTx/>
                <a:latin typeface="Segoe UI"/>
                <a:ea typeface="+mj-lt"/>
                <a:cs typeface="Segoe UI"/>
              </a:rPr>
              <a:t>se sentiriam confortáveis usando </a:t>
            </a:r>
            <a:br>
              <a:rPr kumimoji="0" lang="pt-br" sz="2800" b="0" i="0" u="none" strike="noStrike" kern="1200" cap="none" spc="0" normalizeH="0" baseline="0" noProof="0" dirty="0">
                <a:ln>
                  <a:noFill/>
                </a:ln>
                <a:solidFill>
                  <a:prstClr val="black"/>
                </a:solidFill>
                <a:effectLst/>
                <a:uLnTx/>
                <a:uFillTx/>
                <a:latin typeface="Segoe UI"/>
                <a:ea typeface="+mj-lt"/>
                <a:cs typeface="Segoe UI"/>
              </a:rPr>
            </a:br>
            <a:r>
              <a:rPr kumimoji="0" lang="pt-br" sz="2800" b="0" i="0" u="none" strike="noStrike" kern="1200" cap="none" spc="0" normalizeH="0" baseline="0" noProof="0" dirty="0">
                <a:ln>
                  <a:noFill/>
                </a:ln>
                <a:solidFill>
                  <a:prstClr val="black"/>
                </a:solidFill>
                <a:effectLst/>
                <a:uLnTx/>
                <a:uFillTx/>
                <a:latin typeface="Segoe UI"/>
                <a:ea typeface="+mj-lt"/>
                <a:cs typeface="Segoe UI"/>
              </a:rPr>
              <a:t>IA para tarefas administrativas</a:t>
            </a: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FBED8F43-E0FB-5C55-D811-EC32582ADA6C}"/>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Índice de tendências de trabalho do Microsoft WorkLab, maio de 2023</a:t>
            </a:r>
            <a:endParaRPr kumimoji="0" lang="en-US" sz="1050" b="0" i="0" u="none" strike="noStrike" kern="0" cap="none" spc="0" normalizeH="0" baseline="0" noProof="0">
              <a:ln>
                <a:noFill/>
              </a:ln>
              <a:solidFill>
                <a:srgbClr val="8661C5"/>
              </a:solidFill>
              <a:effectLst/>
              <a:uLnTx/>
              <a:uFillTx/>
              <a:latin typeface="Segoe UI"/>
              <a:ea typeface="+mn-ea"/>
              <a:cs typeface="+mn-cs"/>
            </a:endParaRPr>
          </a:p>
        </p:txBody>
      </p:sp>
    </p:spTree>
    <p:extLst>
      <p:ext uri="{BB962C8B-B14F-4D97-AF65-F5344CB8AC3E}">
        <p14:creationId xmlns:p14="http://schemas.microsoft.com/office/powerpoint/2010/main" val="322488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10"/>
                                        </p:tgtEl>
                                        <p:attrNameLst>
                                          <p:attrName>style.visibility</p:attrName>
                                        </p:attrNameLst>
                                      </p:cBhvr>
                                      <p:to>
                                        <p:strVal val="visible"/>
                                      </p:to>
                                    </p:set>
                                    <p:animEffect transition="in" filter="barn(outVertical)">
                                      <p:cBhvr>
                                        <p:cTn id="10" dur="300"/>
                                        <p:tgtEl>
                                          <p:spTgt spid="10"/>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0" name="Group 1109">
            <a:extLst>
              <a:ext uri="{FF2B5EF4-FFF2-40B4-BE49-F238E27FC236}">
                <a16:creationId xmlns:a16="http://schemas.microsoft.com/office/drawing/2014/main" id="{1DDE1065-1A81-4A15-6EE7-D7EAE5E9F4C5}"/>
              </a:ext>
              <a:ext uri="{C183D7F6-B498-43B3-948B-1728B52AA6E4}">
                <adec:decorative xmlns:adec="http://schemas.microsoft.com/office/drawing/2017/decorative" val="1"/>
              </a:ext>
            </a:extLst>
          </p:cNvPr>
          <p:cNvGrpSpPr/>
          <p:nvPr/>
        </p:nvGrpSpPr>
        <p:grpSpPr>
          <a:xfrm>
            <a:off x="0" y="1103972"/>
            <a:ext cx="12205140" cy="5754028"/>
            <a:chOff x="6513" y="1103972"/>
            <a:chExt cx="12205140" cy="5754028"/>
          </a:xfrm>
        </p:grpSpPr>
        <p:grpSp>
          <p:nvGrpSpPr>
            <p:cNvPr id="1111" name="Group 1110">
              <a:extLst>
                <a:ext uri="{FF2B5EF4-FFF2-40B4-BE49-F238E27FC236}">
                  <a16:creationId xmlns:a16="http://schemas.microsoft.com/office/drawing/2014/main" id="{CE59AF7B-61F4-6DFE-7F2F-98120B1AC7F6}"/>
                </a:ext>
                <a:ext uri="{C183D7F6-B498-43B3-948B-1728B52AA6E4}">
                  <adec:decorative xmlns:adec="http://schemas.microsoft.com/office/drawing/2017/decorative" val="1"/>
                </a:ext>
              </a:extLst>
            </p:cNvPr>
            <p:cNvGrpSpPr/>
            <p:nvPr/>
          </p:nvGrpSpPr>
          <p:grpSpPr>
            <a:xfrm>
              <a:off x="6513" y="1103972"/>
              <a:ext cx="12205140" cy="5754028"/>
              <a:chOff x="-2" y="1103972"/>
              <a:chExt cx="12205140" cy="5754028"/>
            </a:xfrm>
          </p:grpSpPr>
          <p:sp>
            <p:nvSpPr>
              <p:cNvPr id="1116" name="Rectangle: Single Corner Rounded 1115">
                <a:extLst>
                  <a:ext uri="{FF2B5EF4-FFF2-40B4-BE49-F238E27FC236}">
                    <a16:creationId xmlns:a16="http://schemas.microsoft.com/office/drawing/2014/main" id="{984D5004-14F2-0D5E-39EB-3CEC37292AEE}"/>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1117" name="Group 1116">
                <a:extLst>
                  <a:ext uri="{FF2B5EF4-FFF2-40B4-BE49-F238E27FC236}">
                    <a16:creationId xmlns:a16="http://schemas.microsoft.com/office/drawing/2014/main" id="{B98450C3-9446-F507-6F86-4907EF263DA8}"/>
                  </a:ext>
                  <a:ext uri="{C183D7F6-B498-43B3-948B-1728B52AA6E4}">
                    <adec:decorative xmlns:adec="http://schemas.microsoft.com/office/drawing/2017/decorative" val="1"/>
                  </a:ext>
                </a:extLst>
              </p:cNvPr>
              <p:cNvGrpSpPr/>
              <p:nvPr/>
            </p:nvGrpSpPr>
            <p:grpSpPr>
              <a:xfrm>
                <a:off x="-2" y="1103972"/>
                <a:ext cx="12205140" cy="5165071"/>
                <a:chOff x="-2" y="1103972"/>
                <a:chExt cx="12205140" cy="5165071"/>
              </a:xfrm>
            </p:grpSpPr>
            <p:pic>
              <p:nvPicPr>
                <p:cNvPr id="1118" name="Picture 1117">
                  <a:extLst>
                    <a:ext uri="{FF2B5EF4-FFF2-40B4-BE49-F238E27FC236}">
                      <a16:creationId xmlns:a16="http://schemas.microsoft.com/office/drawing/2014/main" id="{ECD1D097-12BC-327D-0F80-F4ABC1F7D2B8}"/>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119" name="Rectangle: Top Corners Rounded 1118">
                  <a:extLst>
                    <a:ext uri="{FF2B5EF4-FFF2-40B4-BE49-F238E27FC236}">
                      <a16:creationId xmlns:a16="http://schemas.microsoft.com/office/drawing/2014/main" id="{4CF3A633-6DC2-6200-4B51-973F52C7ACD2}"/>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1120" name="Group 1119">
                  <a:extLst>
                    <a:ext uri="{FF2B5EF4-FFF2-40B4-BE49-F238E27FC236}">
                      <a16:creationId xmlns:a16="http://schemas.microsoft.com/office/drawing/2014/main" id="{4C59B061-0D95-E05F-C89E-E311037F8A64}"/>
                    </a:ext>
                  </a:extLst>
                </p:cNvPr>
                <p:cNvGrpSpPr/>
                <p:nvPr/>
              </p:nvGrpSpPr>
              <p:grpSpPr>
                <a:xfrm>
                  <a:off x="-2" y="1103972"/>
                  <a:ext cx="12205140" cy="4806944"/>
                  <a:chOff x="-2" y="1103972"/>
                  <a:chExt cx="12205140" cy="4806944"/>
                </a:xfrm>
              </p:grpSpPr>
              <p:sp>
                <p:nvSpPr>
                  <p:cNvPr id="1131" name="Arrow: Bent 1130">
                    <a:extLst>
                      <a:ext uri="{FF2B5EF4-FFF2-40B4-BE49-F238E27FC236}">
                        <a16:creationId xmlns:a16="http://schemas.microsoft.com/office/drawing/2014/main" id="{987EB6A2-D6B6-6ED1-2F81-8E5EA40F4A07}"/>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32" name="Arrow: Bent 1131">
                    <a:extLst>
                      <a:ext uri="{FF2B5EF4-FFF2-40B4-BE49-F238E27FC236}">
                        <a16:creationId xmlns:a16="http://schemas.microsoft.com/office/drawing/2014/main" id="{F9DF1378-0B44-33FA-D006-7E05FDABE7F4}"/>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cxnSp>
              <p:nvCxnSpPr>
                <p:cNvPr id="1121" name="Straight Connector 1120">
                  <a:extLst>
                    <a:ext uri="{FF2B5EF4-FFF2-40B4-BE49-F238E27FC236}">
                      <a16:creationId xmlns:a16="http://schemas.microsoft.com/office/drawing/2014/main" id="{567E1B49-1A69-19C6-0814-3F5138005D44}"/>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2" name="Straight Connector 1121">
                  <a:extLst>
                    <a:ext uri="{FF2B5EF4-FFF2-40B4-BE49-F238E27FC236}">
                      <a16:creationId xmlns:a16="http://schemas.microsoft.com/office/drawing/2014/main" id="{182E3DCB-110C-381D-A8F5-A197BDBEE5AB}"/>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3" name="Straight Connector 1122">
                  <a:extLst>
                    <a:ext uri="{FF2B5EF4-FFF2-40B4-BE49-F238E27FC236}">
                      <a16:creationId xmlns:a16="http://schemas.microsoft.com/office/drawing/2014/main" id="{DE3372DE-0D11-5BA2-DC8C-20E8375D7478}"/>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4" name="Straight Connector 1123">
                  <a:extLst>
                    <a:ext uri="{FF2B5EF4-FFF2-40B4-BE49-F238E27FC236}">
                      <a16:creationId xmlns:a16="http://schemas.microsoft.com/office/drawing/2014/main" id="{B7169974-195F-4489-8697-25FC5FE55C6E}"/>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5" name="Straight Connector 1124">
                  <a:extLst>
                    <a:ext uri="{FF2B5EF4-FFF2-40B4-BE49-F238E27FC236}">
                      <a16:creationId xmlns:a16="http://schemas.microsoft.com/office/drawing/2014/main" id="{9F72D60A-9943-8251-5F76-8012C31944F7}"/>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6" name="Straight Connector 1125">
                  <a:extLst>
                    <a:ext uri="{FF2B5EF4-FFF2-40B4-BE49-F238E27FC236}">
                      <a16:creationId xmlns:a16="http://schemas.microsoft.com/office/drawing/2014/main" id="{831BE2F4-3CF7-75CC-033E-B3DC665BB229}"/>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7" name="Straight Connector 1126">
                  <a:extLst>
                    <a:ext uri="{FF2B5EF4-FFF2-40B4-BE49-F238E27FC236}">
                      <a16:creationId xmlns:a16="http://schemas.microsoft.com/office/drawing/2014/main" id="{A0AF8B79-5BA9-1AD3-A913-C3A72F1931C8}"/>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8" name="Straight Connector 1127">
                  <a:extLst>
                    <a:ext uri="{FF2B5EF4-FFF2-40B4-BE49-F238E27FC236}">
                      <a16:creationId xmlns:a16="http://schemas.microsoft.com/office/drawing/2014/main" id="{FDBF96A1-8F25-017E-FB12-39CD632D30A2}"/>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9" name="Straight Connector 1128">
                  <a:extLst>
                    <a:ext uri="{FF2B5EF4-FFF2-40B4-BE49-F238E27FC236}">
                      <a16:creationId xmlns:a16="http://schemas.microsoft.com/office/drawing/2014/main" id="{A991904C-6BB5-A130-7CA8-07A5AA7DC4E1}"/>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30" name="Straight Connector 1129">
                  <a:extLst>
                    <a:ext uri="{FF2B5EF4-FFF2-40B4-BE49-F238E27FC236}">
                      <a16:creationId xmlns:a16="http://schemas.microsoft.com/office/drawing/2014/main" id="{7C9AC484-C991-CB37-DE8F-CC228A7A330B}"/>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1112" name="Group 1111">
              <a:extLst>
                <a:ext uri="{FF2B5EF4-FFF2-40B4-BE49-F238E27FC236}">
                  <a16:creationId xmlns:a16="http://schemas.microsoft.com/office/drawing/2014/main" id="{17CC6F65-ED90-E6BD-2812-3377A628EEA0}"/>
                </a:ext>
              </a:extLst>
            </p:cNvPr>
            <p:cNvGrpSpPr/>
            <p:nvPr/>
          </p:nvGrpSpPr>
          <p:grpSpPr>
            <a:xfrm>
              <a:off x="4045115" y="6019800"/>
              <a:ext cx="7570788" cy="498476"/>
              <a:chOff x="4045115" y="6019800"/>
              <a:chExt cx="7570788" cy="498476"/>
            </a:xfrm>
          </p:grpSpPr>
          <p:sp>
            <p:nvSpPr>
              <p:cNvPr id="1113" name="Rectangle: Rounded Corners 6">
                <a:extLst>
                  <a:ext uri="{FF2B5EF4-FFF2-40B4-BE49-F238E27FC236}">
                    <a16:creationId xmlns:a16="http://schemas.microsoft.com/office/drawing/2014/main" id="{6643660D-8D04-38F8-B7C6-99E53CE22E5F}"/>
                  </a:ext>
                  <a:ext uri="{C183D7F6-B498-43B3-948B-1728B52AA6E4}">
                    <adec:decorative xmlns:adec="http://schemas.microsoft.com/office/drawing/2017/decorative" val="1"/>
                  </a:ext>
                </a:extLst>
              </p:cNvPr>
              <p:cNvSpPr/>
              <p:nvPr/>
            </p:nvSpPr>
            <p:spPr bwMode="auto">
              <a:xfrm>
                <a:off x="4045115"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1114" name="Straight Connector 1113">
                <a:extLst>
                  <a:ext uri="{FF2B5EF4-FFF2-40B4-BE49-F238E27FC236}">
                    <a16:creationId xmlns:a16="http://schemas.microsoft.com/office/drawing/2014/main" id="{52712B3D-1E24-D2CD-C7B8-5BF6A508553A}"/>
                  </a:ext>
                  <a:ext uri="{C183D7F6-B498-43B3-948B-1728B52AA6E4}">
                    <adec:decorative xmlns:adec="http://schemas.microsoft.com/office/drawing/2017/decorative" val="1"/>
                  </a:ext>
                </a:extLst>
              </p:cNvPr>
              <p:cNvCxnSpPr>
                <a:cxnSpLocks/>
              </p:cNvCxnSpPr>
              <p:nvPr/>
            </p:nvCxnSpPr>
            <p:spPr>
              <a:xfrm>
                <a:off x="6597350"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15" name="Straight Connector 1114">
                <a:extLst>
                  <a:ext uri="{FF2B5EF4-FFF2-40B4-BE49-F238E27FC236}">
                    <a16:creationId xmlns:a16="http://schemas.microsoft.com/office/drawing/2014/main" id="{2DBA2249-80F4-C2FA-DD8B-2E7CA243ED6E}"/>
                  </a:ext>
                  <a:ext uri="{C183D7F6-B498-43B3-948B-1728B52AA6E4}">
                    <adec:decorative xmlns:adec="http://schemas.microsoft.com/office/drawing/2017/decorative" val="1"/>
                  </a:ext>
                </a:extLst>
              </p:cNvPr>
              <p:cNvCxnSpPr>
                <a:cxnSpLocks/>
              </p:cNvCxnSpPr>
              <p:nvPr/>
            </p:nvCxnSpPr>
            <p:spPr>
              <a:xfrm>
                <a:off x="9063669"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588263" y="47625"/>
            <a:ext cx="10532753" cy="984885"/>
          </a:xfrm>
          <a:noFill/>
        </p:spPr>
        <p:txBody>
          <a:bodyPr wrap="square">
            <a:spAutoFit/>
          </a:bodyPr>
          <a:lstStyle/>
          <a:p>
            <a:pPr defTabSz="914400"/>
            <a:r>
              <a:rPr lang="pt-br" sz="3200" dirty="0">
                <a:gradFill flip="none" rotWithShape="1">
                  <a:gsLst>
                    <a:gs pos="50000">
                      <a:srgbClr val="8661C5"/>
                    </a:gs>
                    <a:gs pos="0">
                      <a:srgbClr val="3E76D4"/>
                    </a:gs>
                    <a:gs pos="100000">
                      <a:srgbClr val="C73ECC"/>
                    </a:gs>
                  </a:gsLst>
                  <a:lin ang="2700000" scaled="1"/>
                  <a:tileRect/>
                </a:gradFill>
                <a:cs typeface="+mn-cs"/>
              </a:rPr>
              <a:t>Copilot para fluxo de trabalho de contratação aumentado do Microsoft 365</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21" name="Picture 2" descr="Logotipo do Microsoft 365 Copilot">
            <a:extLst>
              <a:ext uri="{FF2B5EF4-FFF2-40B4-BE49-F238E27FC236}">
                <a16:creationId xmlns:a16="http://schemas.microsoft.com/office/drawing/2014/main" id="{1AF44D01-3D08-C1DD-680B-6860F71467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33" name="TextBox 1132">
            <a:extLst>
              <a:ext uri="{FF2B5EF4-FFF2-40B4-BE49-F238E27FC236}">
                <a16:creationId xmlns:a16="http://schemas.microsoft.com/office/drawing/2014/main" id="{98052F7A-8141-F88E-C1BC-C21341F1BCCF}"/>
              </a:ext>
            </a:extLst>
          </p:cNvPr>
          <p:cNvSpPr txBox="1"/>
          <p:nvPr/>
        </p:nvSpPr>
        <p:spPr>
          <a:xfrm>
            <a:off x="588963" y="1390650"/>
            <a:ext cx="2861688" cy="270843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pt-br" sz="1600" b="0" i="0" u="none" strike="noStrike" kern="1200" cap="none" spc="0" normalizeH="0" baseline="0" noProof="0" dirty="0">
                <a:ln>
                  <a:noFill/>
                </a:ln>
                <a:solidFill>
                  <a:prstClr val="white"/>
                </a:solidFill>
                <a:effectLst/>
                <a:uLnTx/>
                <a:uFillTx/>
                <a:latin typeface="Segoe UI"/>
                <a:ea typeface="+mn-ea"/>
                <a:cs typeface="+mn-cs"/>
              </a:rPr>
              <a:t>A contratação e a integração normalmente custam um ano inteiro de salário para cada </a:t>
            </a:r>
            <a:r>
              <a:rPr kumimoji="0" lang="pt-br" sz="1600" b="0" i="0" u="none" strike="noStrike" kern="1200" cap="none" spc="0" normalizeH="0" baseline="0" noProof="0" dirty="0" err="1">
                <a:ln>
                  <a:noFill/>
                </a:ln>
                <a:solidFill>
                  <a:prstClr val="white"/>
                </a:solidFill>
                <a:effectLst/>
                <a:uLnTx/>
                <a:uFillTx/>
                <a:latin typeface="Segoe UI"/>
                <a:ea typeface="+mn-ea"/>
                <a:cs typeface="+mn-cs"/>
              </a:rPr>
              <a:t>f</a:t>
            </a:r>
            <a:r>
              <a:rPr kumimoji="0" lang="pt-BR" sz="1600" b="0" i="0" u="none" strike="noStrike" kern="1200" cap="none" spc="0" normalizeH="0" baseline="0" noProof="0" dirty="0" err="1">
                <a:ln>
                  <a:noFill/>
                </a:ln>
                <a:solidFill>
                  <a:prstClr val="white"/>
                </a:solidFill>
                <a:effectLst/>
                <a:uLnTx/>
                <a:uFillTx/>
                <a:latin typeface="Segoe UI"/>
                <a:ea typeface="+mn-ea"/>
                <a:cs typeface="+mn-cs"/>
              </a:rPr>
              <a:t>um</a:t>
            </a:r>
            <a:r>
              <a:rPr kumimoji="0" lang="pt-br" sz="1600" b="0" i="0" u="none" strike="noStrike" kern="1200" cap="none" spc="0" normalizeH="0" baseline="0" noProof="0" dirty="0" err="1">
                <a:ln>
                  <a:noFill/>
                </a:ln>
                <a:solidFill>
                  <a:prstClr val="white"/>
                </a:solidFill>
                <a:effectLst/>
                <a:uLnTx/>
                <a:uFillTx/>
                <a:latin typeface="Segoe UI"/>
                <a:ea typeface="+mn-ea"/>
                <a:cs typeface="+mn-cs"/>
              </a:rPr>
              <a:t>cionário</a:t>
            </a:r>
            <a:r>
              <a:rPr kumimoji="0" lang="pt-br" sz="1600" b="0" i="0" u="none" strike="noStrike" kern="1200" cap="none" spc="0" normalizeH="0" baseline="0" noProof="0" dirty="0">
                <a:ln>
                  <a:noFill/>
                </a:ln>
                <a:solidFill>
                  <a:prstClr val="white"/>
                </a:solidFill>
                <a:effectLst/>
                <a:uLnTx/>
                <a:uFillTx/>
                <a:latin typeface="Segoe UI"/>
                <a:ea typeface="+mn-ea"/>
                <a:cs typeface="+mn-cs"/>
              </a:rPr>
              <a:t> perdido por desgaste. O Copilot para Microsoft 365 pode te ajudar </a:t>
            </a:r>
            <a:br>
              <a:rPr kumimoji="0" lang="pt-br" sz="1600" b="0" i="0" u="none" strike="noStrike" kern="1200" cap="none" spc="0" normalizeH="0" baseline="0" noProof="0" dirty="0">
                <a:ln>
                  <a:noFill/>
                </a:ln>
                <a:solidFill>
                  <a:prstClr val="white"/>
                </a:solidFill>
                <a:effectLst/>
                <a:uLnTx/>
                <a:uFillTx/>
                <a:latin typeface="Segoe UI"/>
                <a:ea typeface="+mn-ea"/>
                <a:cs typeface="+mn-cs"/>
              </a:rPr>
            </a:br>
            <a:r>
              <a:rPr kumimoji="0" lang="pt-br" sz="1600" b="0" i="0" u="none" strike="noStrike" kern="1200" cap="none" spc="0" normalizeH="0" baseline="0" noProof="0" dirty="0">
                <a:ln>
                  <a:noFill/>
                </a:ln>
                <a:solidFill>
                  <a:prstClr val="white"/>
                </a:solidFill>
                <a:effectLst/>
                <a:uLnTx/>
                <a:uFillTx/>
                <a:latin typeface="Segoe UI"/>
                <a:ea typeface="+mn-ea"/>
                <a:cs typeface="+mn-cs"/>
              </a:rPr>
              <a:t>a criar um processo de contratação mais eficiente que reduz custos e ajuda a garantir que você esteja selecionando os </a:t>
            </a:r>
            <a:r>
              <a:rPr kumimoji="0" lang="pt-br" sz="1600" b="0" i="0" u="none" strike="noStrike" kern="1200" cap="none" spc="0" normalizeH="0" baseline="0" noProof="0" dirty="0" err="1">
                <a:ln>
                  <a:noFill/>
                </a:ln>
                <a:solidFill>
                  <a:prstClr val="white"/>
                </a:solidFill>
                <a:effectLst/>
                <a:uLnTx/>
                <a:uFillTx/>
                <a:latin typeface="Segoe UI"/>
                <a:ea typeface="+mn-ea"/>
                <a:cs typeface="+mn-cs"/>
              </a:rPr>
              <a:t>candi</a:t>
            </a:r>
            <a:r>
              <a:rPr kumimoji="0" lang="pt-BR" sz="1600" b="0" i="0" u="none" strike="noStrike" kern="1200" cap="none" spc="0" normalizeH="0" baseline="0" noProof="0" dirty="0" err="1">
                <a:ln>
                  <a:noFill/>
                </a:ln>
                <a:solidFill>
                  <a:prstClr val="white"/>
                </a:solidFill>
                <a:effectLst/>
                <a:uLnTx/>
                <a:uFillTx/>
                <a:latin typeface="Segoe UI"/>
                <a:ea typeface="+mn-ea"/>
                <a:cs typeface="+mn-cs"/>
              </a:rPr>
              <a:t>dados</a:t>
            </a:r>
            <a:r>
              <a:rPr kumimoji="0" lang="pt-br" sz="1600" b="0" i="0" u="none" strike="noStrike" kern="1200" cap="none" spc="0" normalizeH="0" baseline="0" noProof="0" dirty="0">
                <a:ln>
                  <a:noFill/>
                </a:ln>
                <a:solidFill>
                  <a:prstClr val="white"/>
                </a:solidFill>
                <a:effectLst/>
                <a:uLnTx/>
                <a:uFillTx/>
                <a:latin typeface="Segoe UI"/>
                <a:ea typeface="+mn-ea"/>
                <a:cs typeface="+mn-cs"/>
              </a:rPr>
              <a:t> mais adequados.</a:t>
            </a:r>
          </a:p>
        </p:txBody>
      </p:sp>
      <p:sp>
        <p:nvSpPr>
          <p:cNvPr id="1134" name="TextBox 1133">
            <a:extLst>
              <a:ext uri="{FF2B5EF4-FFF2-40B4-BE49-F238E27FC236}">
                <a16:creationId xmlns:a16="http://schemas.microsoft.com/office/drawing/2014/main" id="{D3E9B361-ECCF-DAFD-FD98-71312B5B3240}"/>
              </a:ext>
            </a:extLst>
          </p:cNvPr>
          <p:cNvSpPr txBox="1"/>
          <p:nvPr/>
        </p:nvSpPr>
        <p:spPr>
          <a:xfrm>
            <a:off x="588962" y="4638870"/>
            <a:ext cx="2820987"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3 em 4 pessoas </a:t>
            </a:r>
          </a:p>
        </p:txBody>
      </p:sp>
      <p:sp>
        <p:nvSpPr>
          <p:cNvPr id="1135" name="TextBox 1134">
            <a:extLst>
              <a:ext uri="{FF2B5EF4-FFF2-40B4-BE49-F238E27FC236}">
                <a16:creationId xmlns:a16="http://schemas.microsoft.com/office/drawing/2014/main" id="{35654F3A-1BC8-C8F9-A433-417DB7D8441F}"/>
              </a:ext>
            </a:extLst>
          </p:cNvPr>
          <p:cNvSpPr txBox="1"/>
          <p:nvPr/>
        </p:nvSpPr>
        <p:spPr>
          <a:xfrm>
            <a:off x="588963" y="5220195"/>
            <a:ext cx="2740024" cy="430887"/>
          </a:xfrm>
          <a:prstGeom prst="rect">
            <a:avLst/>
          </a:prstGeom>
          <a:noFill/>
        </p:spPr>
        <p:txBody>
          <a:bodyPr wrap="square" lIns="0" tIns="0" rIns="0" bIns="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Segoe UI"/>
                <a:ea typeface="DengXian"/>
                <a:cs typeface="Segoe UI"/>
              </a:rPr>
              <a:t>se sentiriam confortáveis usando IA para tarefas administrativas</a:t>
            </a:r>
          </a:p>
        </p:txBody>
      </p:sp>
      <p:sp>
        <p:nvSpPr>
          <p:cNvPr id="1136" name="TextBox 1135">
            <a:extLst>
              <a:ext uri="{FF2B5EF4-FFF2-40B4-BE49-F238E27FC236}">
                <a16:creationId xmlns:a16="http://schemas.microsoft.com/office/drawing/2014/main" id="{66378FB8-60BD-A772-EA4A-EC92A785A407}"/>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a:ln>
                  <a:noFill/>
                </a:ln>
                <a:solidFill>
                  <a:srgbClr val="463668"/>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Índice de tendências de trabalho do Microsoft WorkLab, maio de 2023</a:t>
            </a:r>
            <a:endParaRPr kumimoji="0" lang="en-US" sz="900" b="0" i="0" u="none" strike="noStrike" kern="1200" cap="none" spc="0" normalizeH="0" baseline="0" noProof="0">
              <a:ln>
                <a:noFill/>
              </a:ln>
              <a:solidFill>
                <a:srgbClr val="463668"/>
              </a:solidFill>
              <a:effectLst/>
              <a:uLnTx/>
              <a:uFillTx/>
              <a:latin typeface="Segoe UI"/>
              <a:ea typeface="+mn-ea"/>
              <a:cs typeface="+mn-cs"/>
            </a:endParaRPr>
          </a:p>
        </p:txBody>
      </p:sp>
      <p:grpSp>
        <p:nvGrpSpPr>
          <p:cNvPr id="88" name="Group 87">
            <a:extLst>
              <a:ext uri="{FF2B5EF4-FFF2-40B4-BE49-F238E27FC236}">
                <a16:creationId xmlns:a16="http://schemas.microsoft.com/office/drawing/2014/main" id="{D1B4B9D7-A233-AFE4-EC61-36F9F56D88A1}"/>
              </a:ext>
              <a:ext uri="{C183D7F6-B498-43B3-948B-1728B52AA6E4}">
                <adec:decorative xmlns:adec="http://schemas.microsoft.com/office/drawing/2017/decorative" val="1"/>
              </a:ext>
            </a:extLst>
          </p:cNvPr>
          <p:cNvGrpSpPr>
            <a:grpSpLocks/>
          </p:cNvGrpSpPr>
          <p:nvPr/>
        </p:nvGrpSpPr>
        <p:grpSpPr>
          <a:xfrm>
            <a:off x="4173992" y="1313320"/>
            <a:ext cx="534543" cy="534543"/>
            <a:chOff x="1047176" y="8381781"/>
            <a:chExt cx="534543" cy="534543"/>
          </a:xfrm>
        </p:grpSpPr>
        <p:sp>
          <p:nvSpPr>
            <p:cNvPr id="89" name="server_2" title="Ícone de um servidor com um cadeado na parte inferior direita">
              <a:extLst>
                <a:ext uri="{FF2B5EF4-FFF2-40B4-BE49-F238E27FC236}">
                  <a16:creationId xmlns:a16="http://schemas.microsoft.com/office/drawing/2014/main" id="{0BD34787-89A8-B7E4-BFEC-BD1164FE4228}"/>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0" name="Rounded Rectangle 46">
              <a:extLst>
                <a:ext uri="{FF2B5EF4-FFF2-40B4-BE49-F238E27FC236}">
                  <a16:creationId xmlns:a16="http://schemas.microsoft.com/office/drawing/2014/main" id="{BF614217-B916-B743-85D9-5140D598DFA4}"/>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1" name="Picture 10" descr="Logotipo do Microsoft Word - PNG e Vetor - Baixar logotipo">
              <a:hlinkClick r:id="rId7"/>
              <a:extLst>
                <a:ext uri="{FF2B5EF4-FFF2-40B4-BE49-F238E27FC236}">
                  <a16:creationId xmlns:a16="http://schemas.microsoft.com/office/drawing/2014/main" id="{1F36ACD7-5D37-180C-233E-E0154675DC77}"/>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140" name="TextBox 1139">
            <a:extLst>
              <a:ext uri="{FF2B5EF4-FFF2-40B4-BE49-F238E27FC236}">
                <a16:creationId xmlns:a16="http://schemas.microsoft.com/office/drawing/2014/main" id="{C1C60E9C-72AB-C3FE-0B30-B0681DB301D5}"/>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Word</a:t>
            </a:r>
          </a:p>
        </p:txBody>
      </p:sp>
      <p:sp>
        <p:nvSpPr>
          <p:cNvPr id="1141" name="TextBox 1140">
            <a:extLst>
              <a:ext uri="{FF2B5EF4-FFF2-40B4-BE49-F238E27FC236}">
                <a16:creationId xmlns:a16="http://schemas.microsoft.com/office/drawing/2014/main" id="{6FA48F9D-160A-8042-567D-166B429112B8}"/>
              </a:ext>
              <a:ext uri="{C183D7F6-B498-43B3-948B-1728B52AA6E4}">
                <adec:decorative xmlns:adec="http://schemas.microsoft.com/office/drawing/2017/decorative" val="0"/>
              </a:ext>
            </a:extLst>
          </p:cNvPr>
          <p:cNvSpPr txBox="1"/>
          <p:nvPr/>
        </p:nvSpPr>
        <p:spPr>
          <a:xfrm>
            <a:off x="6756400" y="1411314"/>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a:ea typeface="+mn-ea"/>
                <a:cs typeface="+mn-cs"/>
              </a:rPr>
              <a:t>Criar uma descrição de trabalho pedindo ao Copilot no Word para sugerir habilidades, qualificações e responsabilidades.</a:t>
            </a:r>
          </a:p>
        </p:txBody>
      </p:sp>
      <p:grpSp>
        <p:nvGrpSpPr>
          <p:cNvPr id="78" name="Group 77">
            <a:extLst>
              <a:ext uri="{FF2B5EF4-FFF2-40B4-BE49-F238E27FC236}">
                <a16:creationId xmlns:a16="http://schemas.microsoft.com/office/drawing/2014/main" id="{79AC4342-BF45-B07F-1BF6-FD0D6EF05BD1}"/>
              </a:ext>
              <a:ext uri="{C183D7F6-B498-43B3-948B-1728B52AA6E4}">
                <adec:decorative xmlns:adec="http://schemas.microsoft.com/office/drawing/2017/decorative" val="1"/>
              </a:ext>
            </a:extLst>
          </p:cNvPr>
          <p:cNvGrpSpPr>
            <a:grpSpLocks/>
          </p:cNvGrpSpPr>
          <p:nvPr/>
        </p:nvGrpSpPr>
        <p:grpSpPr>
          <a:xfrm>
            <a:off x="4173992" y="2084475"/>
            <a:ext cx="534543" cy="534543"/>
            <a:chOff x="4156095" y="1313320"/>
            <a:chExt cx="534543" cy="534543"/>
          </a:xfrm>
        </p:grpSpPr>
        <p:sp>
          <p:nvSpPr>
            <p:cNvPr id="79" name="Rounded Rectangle 46">
              <a:extLst>
                <a:ext uri="{FF2B5EF4-FFF2-40B4-BE49-F238E27FC236}">
                  <a16:creationId xmlns:a16="http://schemas.microsoft.com/office/drawing/2014/main" id="{6D0A0981-3CE2-8712-2E6B-EEFC0264B139}"/>
                </a:ext>
                <a:ext uri="{C183D7F6-B498-43B3-948B-1728B52AA6E4}">
                  <adec:decorative xmlns:adec="http://schemas.microsoft.com/office/drawing/2017/decorative" val="1"/>
                </a:ext>
              </a:extLst>
            </p:cNvPr>
            <p:cNvSpPr/>
            <p:nvPr/>
          </p:nvSpPr>
          <p:spPr bwMode="auto">
            <a:xfrm>
              <a:off x="4156095" y="1313320"/>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0" name="Picture 2" descr="Zip Co, logotipo SVG, baixar grátis, id: 101874 - Brandlogos.net">
              <a:hlinkClick r:id="rId9"/>
              <a:extLst>
                <a:ext uri="{FF2B5EF4-FFF2-40B4-BE49-F238E27FC236}">
                  <a16:creationId xmlns:a16="http://schemas.microsoft.com/office/drawing/2014/main" id="{B71C58DF-C0B8-6D51-012C-C28D0F1FC3CB}"/>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81884" y="145200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145" name="TextBox 1144">
            <a:extLst>
              <a:ext uri="{FF2B5EF4-FFF2-40B4-BE49-F238E27FC236}">
                <a16:creationId xmlns:a16="http://schemas.microsoft.com/office/drawing/2014/main" id="{F9C4F3CD-CDE0-B43F-CCAB-10095E1CD578}"/>
              </a:ext>
              <a:ext uri="{C183D7F6-B498-43B3-948B-1728B52AA6E4}">
                <adec:decorative xmlns:adec="http://schemas.microsoft.com/office/drawing/2017/decorative" val="0"/>
              </a:ext>
            </a:extLst>
          </p:cNvPr>
          <p:cNvSpPr txBox="1"/>
          <p:nvPr/>
        </p:nvSpPr>
        <p:spPr>
          <a:xfrm>
            <a:off x="4953152" y="2259413"/>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Microsoft 365 Copilot</a:t>
            </a:r>
          </a:p>
        </p:txBody>
      </p:sp>
      <p:sp>
        <p:nvSpPr>
          <p:cNvPr id="1146" name="TextBox 1145">
            <a:extLst>
              <a:ext uri="{FF2B5EF4-FFF2-40B4-BE49-F238E27FC236}">
                <a16:creationId xmlns:a16="http://schemas.microsoft.com/office/drawing/2014/main" id="{A0B28C13-33B1-C5C1-22F5-6194C379CA6A}"/>
              </a:ext>
              <a:ext uri="{C183D7F6-B498-43B3-948B-1728B52AA6E4}">
                <adec:decorative xmlns:adec="http://schemas.microsoft.com/office/drawing/2017/decorative" val="0"/>
              </a:ext>
            </a:extLst>
          </p:cNvPr>
          <p:cNvSpPr txBox="1"/>
          <p:nvPr/>
        </p:nvSpPr>
        <p:spPr>
          <a:xfrm>
            <a:off x="6756400" y="2182469"/>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Descobrir os melhores </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candi</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dados</a:t>
            </a:r>
            <a:r>
              <a:rPr kumimoji="0" lang="pt-br" sz="1100" b="0" i="0" u="none" strike="noStrike" kern="1200" cap="none" spc="0" normalizeH="0" baseline="0" noProof="0" dirty="0">
                <a:ln>
                  <a:noFill/>
                </a:ln>
                <a:solidFill>
                  <a:prstClr val="black"/>
                </a:solidFill>
                <a:effectLst/>
                <a:uLnTx/>
                <a:uFillTx/>
                <a:latin typeface="Segoe UI"/>
                <a:ea typeface="+mn-ea"/>
                <a:cs typeface="+mn-cs"/>
              </a:rPr>
              <a:t> para uma vaga fazendo com que o </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Copilot</a:t>
            </a:r>
            <a:r>
              <a:rPr kumimoji="0" lang="pt-br" sz="1100" b="0" i="0" u="none" strike="noStrike" kern="1200" cap="none" spc="0" normalizeH="0" baseline="0" noProof="0" dirty="0">
                <a:ln>
                  <a:noFill/>
                </a:ln>
                <a:solidFill>
                  <a:prstClr val="black"/>
                </a:solidFill>
                <a:effectLst/>
                <a:uLnTx/>
                <a:uFillTx/>
                <a:latin typeface="Segoe UI"/>
                <a:ea typeface="+mn-ea"/>
                <a:cs typeface="+mn-cs"/>
              </a:rPr>
              <a:t> extraia habilidades, experiência e qualificações de um </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conj</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um</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to</a:t>
            </a:r>
            <a:r>
              <a:rPr kumimoji="0" lang="pt-br" sz="1100" b="0" i="0" u="none" strike="noStrike" kern="1200" cap="none" spc="0" normalizeH="0" baseline="0" noProof="0" dirty="0">
                <a:ln>
                  <a:noFill/>
                </a:ln>
                <a:solidFill>
                  <a:prstClr val="black"/>
                </a:solidFill>
                <a:effectLst/>
                <a:uLnTx/>
                <a:uFillTx/>
                <a:latin typeface="Segoe UI"/>
                <a:ea typeface="+mn-ea"/>
                <a:cs typeface="+mn-cs"/>
              </a:rPr>
              <a:t> de currículos.</a:t>
            </a:r>
          </a:p>
        </p:txBody>
      </p:sp>
      <p:grpSp>
        <p:nvGrpSpPr>
          <p:cNvPr id="8" name="Group 7">
            <a:extLst>
              <a:ext uri="{FF2B5EF4-FFF2-40B4-BE49-F238E27FC236}">
                <a16:creationId xmlns:a16="http://schemas.microsoft.com/office/drawing/2014/main" id="{16DA4103-CA31-894E-BF11-D93AB392F35C}"/>
              </a:ext>
              <a:ext uri="{C183D7F6-B498-43B3-948B-1728B52AA6E4}">
                <adec:decorative xmlns:adec="http://schemas.microsoft.com/office/drawing/2017/decorative" val="1"/>
              </a:ext>
            </a:extLst>
          </p:cNvPr>
          <p:cNvGrpSpPr>
            <a:grpSpLocks/>
          </p:cNvGrpSpPr>
          <p:nvPr/>
        </p:nvGrpSpPr>
        <p:grpSpPr>
          <a:xfrm>
            <a:off x="4173992" y="2855630"/>
            <a:ext cx="534543" cy="534543"/>
            <a:chOff x="12648363" y="6739401"/>
            <a:chExt cx="534543" cy="534543"/>
          </a:xfrm>
        </p:grpSpPr>
        <p:sp>
          <p:nvSpPr>
            <p:cNvPr id="12" name="Rounded Rectangle 46">
              <a:hlinkClick r:id="rId11"/>
              <a:extLst>
                <a:ext uri="{FF2B5EF4-FFF2-40B4-BE49-F238E27FC236}">
                  <a16:creationId xmlns:a16="http://schemas.microsoft.com/office/drawing/2014/main" id="{8BEF2D52-8CAB-74BC-A4E3-771B986244E1}"/>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3" name="Graphic 12">
              <a:hlinkClick r:id="rId11"/>
              <a:extLst>
                <a:ext uri="{FF2B5EF4-FFF2-40B4-BE49-F238E27FC236}">
                  <a16:creationId xmlns:a16="http://schemas.microsoft.com/office/drawing/2014/main" id="{E628B5A9-E2F7-36F9-6AC5-464ACD7846C9}"/>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724341" y="6815379"/>
              <a:ext cx="382586" cy="382585"/>
            </a:xfrm>
            <a:prstGeom prst="rect">
              <a:avLst/>
            </a:prstGeom>
          </p:spPr>
        </p:pic>
      </p:grpSp>
      <p:sp>
        <p:nvSpPr>
          <p:cNvPr id="1151" name="TextBox 1150">
            <a:extLst>
              <a:ext uri="{FF2B5EF4-FFF2-40B4-BE49-F238E27FC236}">
                <a16:creationId xmlns:a16="http://schemas.microsoft.com/office/drawing/2014/main" id="{9AB448D4-530F-B1C0-B3F2-3C7B4B66B747}"/>
              </a:ext>
              <a:ext uri="{C183D7F6-B498-43B3-948B-1728B52AA6E4}">
                <adec:decorative xmlns:adec="http://schemas.microsoft.com/office/drawing/2017/decorative" val="0"/>
              </a:ext>
            </a:extLst>
          </p:cNvPr>
          <p:cNvSpPr txBox="1"/>
          <p:nvPr/>
        </p:nvSpPr>
        <p:spPr>
          <a:xfrm>
            <a:off x="4953152" y="303056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Loop</a:t>
            </a:r>
          </a:p>
        </p:txBody>
      </p:sp>
      <p:sp>
        <p:nvSpPr>
          <p:cNvPr id="1152" name="TextBox 1151">
            <a:extLst>
              <a:ext uri="{FF2B5EF4-FFF2-40B4-BE49-F238E27FC236}">
                <a16:creationId xmlns:a16="http://schemas.microsoft.com/office/drawing/2014/main" id="{059CB9ED-C921-74FE-D1F0-61383FA72611}"/>
              </a:ext>
              <a:ext uri="{C183D7F6-B498-43B3-948B-1728B52AA6E4}">
                <adec:decorative xmlns:adec="http://schemas.microsoft.com/office/drawing/2017/decorative" val="0"/>
              </a:ext>
            </a:extLst>
          </p:cNvPr>
          <p:cNvSpPr txBox="1"/>
          <p:nvPr/>
        </p:nvSpPr>
        <p:spPr>
          <a:xfrm>
            <a:off x="6756400" y="2868986"/>
            <a:ext cx="4852987" cy="507831"/>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Criar </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perg</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um</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tas</a:t>
            </a:r>
            <a:r>
              <a:rPr kumimoji="0" lang="pt-br" sz="1100" b="0" i="0" u="none" strike="noStrike" kern="1200" cap="none" spc="0" normalizeH="0" baseline="0" noProof="0" dirty="0">
                <a:ln>
                  <a:noFill/>
                </a:ln>
                <a:solidFill>
                  <a:prstClr val="black"/>
                </a:solidFill>
                <a:effectLst/>
                <a:uLnTx/>
                <a:uFillTx/>
                <a:latin typeface="Segoe UI"/>
                <a:ea typeface="+mn-ea"/>
                <a:cs typeface="+mn-cs"/>
              </a:rPr>
              <a:t> de entrevista com base em requisitos de trabalho exclusivos, faça crowdsource de ideias adicionais e faça com que o Copilot crie uma </a:t>
            </a:r>
            <a:br>
              <a:rPr kumimoji="0" lang="pt-br" sz="1100" b="0" i="0" u="none" strike="noStrike" kern="1200" cap="none" spc="0" normalizeH="0" baseline="0" noProof="0" dirty="0">
                <a:ln>
                  <a:noFill/>
                </a:ln>
                <a:solidFill>
                  <a:prstClr val="black"/>
                </a:solidFill>
                <a:effectLst/>
                <a:uLnTx/>
                <a:uFillTx/>
                <a:latin typeface="Segoe UI"/>
                <a:ea typeface="+mn-ea"/>
                <a:cs typeface="+mn-cs"/>
              </a:rPr>
            </a:br>
            <a:r>
              <a:rPr kumimoji="0" lang="pt-br" sz="1100" b="0" i="0" u="none" strike="noStrike" kern="1200" cap="none" spc="0" normalizeH="0" baseline="0" noProof="0" dirty="0">
                <a:ln>
                  <a:noFill/>
                </a:ln>
                <a:solidFill>
                  <a:prstClr val="black"/>
                </a:solidFill>
                <a:effectLst/>
                <a:uLnTx/>
                <a:uFillTx/>
                <a:latin typeface="Segoe UI"/>
                <a:ea typeface="+mn-ea"/>
                <a:cs typeface="+mn-cs"/>
              </a:rPr>
              <a:t>lista final.</a:t>
            </a:r>
          </a:p>
        </p:txBody>
      </p:sp>
      <p:grpSp>
        <p:nvGrpSpPr>
          <p:cNvPr id="99" name="Group 98">
            <a:extLst>
              <a:ext uri="{FF2B5EF4-FFF2-40B4-BE49-F238E27FC236}">
                <a16:creationId xmlns:a16="http://schemas.microsoft.com/office/drawing/2014/main" id="{B4EAB845-640C-B8EC-3CE8-8EDBF3D64801}"/>
              </a:ext>
              <a:ext uri="{C183D7F6-B498-43B3-948B-1728B52AA6E4}">
                <adec:decorative xmlns:adec="http://schemas.microsoft.com/office/drawing/2017/decorative" val="1"/>
              </a:ext>
            </a:extLst>
          </p:cNvPr>
          <p:cNvGrpSpPr>
            <a:grpSpLocks/>
          </p:cNvGrpSpPr>
          <p:nvPr/>
        </p:nvGrpSpPr>
        <p:grpSpPr>
          <a:xfrm>
            <a:off x="4173992" y="3626785"/>
            <a:ext cx="534543" cy="534543"/>
            <a:chOff x="7426812" y="8381781"/>
            <a:chExt cx="534543" cy="534543"/>
          </a:xfrm>
        </p:grpSpPr>
        <p:sp>
          <p:nvSpPr>
            <p:cNvPr id="100" name="Rounded Rectangle 46">
              <a:extLst>
                <a:ext uri="{FF2B5EF4-FFF2-40B4-BE49-F238E27FC236}">
                  <a16:creationId xmlns:a16="http://schemas.microsoft.com/office/drawing/2014/main" id="{959328A1-7DBB-6A14-E5F8-8D2574F4A243}"/>
                </a:ext>
              </a:extLst>
            </p:cNvPr>
            <p:cNvSpPr/>
            <p:nvPr/>
          </p:nvSpPr>
          <p:spPr bwMode="auto">
            <a:xfrm>
              <a:off x="742681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1" name="Picture 6" descr="Logotipo, símbolo, significado, história, PNG, Microsoft Teams">
              <a:hlinkClick r:id="rId14"/>
              <a:extLst>
                <a:ext uri="{FF2B5EF4-FFF2-40B4-BE49-F238E27FC236}">
                  <a16:creationId xmlns:a16="http://schemas.microsoft.com/office/drawing/2014/main" id="{41222F3A-1082-E0B8-258B-12D80ED750F2}"/>
                </a:ext>
              </a:extLst>
            </p:cNvPr>
            <p:cNvPicPr>
              <a:picLocks noChangeArrowheads="1"/>
            </p:cNvPicPr>
            <p:nvPr/>
          </p:nvPicPr>
          <p:blipFill rotWithShape="1">
            <a:blip r:embed="rId15" cstate="print">
              <a:extLst>
                <a:ext uri="{28A0092B-C50C-407E-A947-70E740481C1C}">
                  <a14:useLocalDpi xmlns:a14="http://schemas.microsoft.com/office/drawing/2010/main" val="0"/>
                </a:ext>
              </a:extLst>
            </a:blip>
            <a:srcRect l="20244" r="20244"/>
            <a:stretch/>
          </p:blipFill>
          <p:spPr bwMode="auto">
            <a:xfrm>
              <a:off x="7541741"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156" name="TextBox 1155">
            <a:extLst>
              <a:ext uri="{FF2B5EF4-FFF2-40B4-BE49-F238E27FC236}">
                <a16:creationId xmlns:a16="http://schemas.microsoft.com/office/drawing/2014/main" id="{789F22D4-23E5-D8C8-3586-481C90B55419}"/>
              </a:ext>
              <a:ext uri="{C183D7F6-B498-43B3-948B-1728B52AA6E4}">
                <adec:decorative xmlns:adec="http://schemas.microsoft.com/office/drawing/2017/decorative" val="0"/>
              </a:ext>
            </a:extLst>
          </p:cNvPr>
          <p:cNvSpPr txBox="1"/>
          <p:nvPr/>
        </p:nvSpPr>
        <p:spPr>
          <a:xfrm>
            <a:off x="4953152" y="3801723"/>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Teams</a:t>
            </a:r>
          </a:p>
        </p:txBody>
      </p:sp>
      <p:sp>
        <p:nvSpPr>
          <p:cNvPr id="1157" name="TextBox 1156">
            <a:extLst>
              <a:ext uri="{FF2B5EF4-FFF2-40B4-BE49-F238E27FC236}">
                <a16:creationId xmlns:a16="http://schemas.microsoft.com/office/drawing/2014/main" id="{1DE0CDF8-DA20-5979-D0ED-B4AF5854E714}"/>
              </a:ext>
              <a:ext uri="{C183D7F6-B498-43B3-948B-1728B52AA6E4}">
                <adec:decorative xmlns:adec="http://schemas.microsoft.com/office/drawing/2017/decorative" val="0"/>
              </a:ext>
            </a:extLst>
          </p:cNvPr>
          <p:cNvSpPr txBox="1"/>
          <p:nvPr/>
        </p:nvSpPr>
        <p:spPr>
          <a:xfrm>
            <a:off x="6756400" y="3724779"/>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Realizar uma entrevista em grupo no Teams e pedir ao Copilot para </a:t>
            </a:r>
            <a:r>
              <a:rPr kumimoji="0" lang="pt-BR" sz="1100" b="0" i="0" u="none" strike="noStrike" kern="1200" cap="none" spc="0" normalizeH="0" baseline="0" noProof="0" dirty="0">
                <a:ln>
                  <a:noFill/>
                </a:ln>
                <a:solidFill>
                  <a:prstClr val="black"/>
                </a:solidFill>
                <a:effectLst/>
                <a:uLnTx/>
                <a:uFillTx/>
                <a:latin typeface="Segoe UI"/>
                <a:ea typeface="+mn-ea"/>
                <a:cs typeface="+mn-cs"/>
              </a:rPr>
              <a:t>Resumo</a:t>
            </a:r>
            <a:r>
              <a:rPr kumimoji="0" lang="pt-br" sz="1100" b="0" i="0" u="none" strike="noStrike" kern="1200" cap="none" spc="0" normalizeH="0" baseline="0" noProof="0" dirty="0">
                <a:ln>
                  <a:noFill/>
                </a:ln>
                <a:solidFill>
                  <a:prstClr val="black"/>
                </a:solidFill>
                <a:effectLst/>
                <a:uLnTx/>
                <a:uFillTx/>
                <a:latin typeface="Segoe UI"/>
                <a:ea typeface="+mn-ea"/>
                <a:cs typeface="+mn-cs"/>
              </a:rPr>
              <a:t> as contribuições de cada candidato.</a:t>
            </a:r>
          </a:p>
        </p:txBody>
      </p:sp>
      <p:grpSp>
        <p:nvGrpSpPr>
          <p:cNvPr id="1147" name="Group 1146">
            <a:extLst>
              <a:ext uri="{FF2B5EF4-FFF2-40B4-BE49-F238E27FC236}">
                <a16:creationId xmlns:a16="http://schemas.microsoft.com/office/drawing/2014/main" id="{CCC153C4-92BA-42C2-3F11-B04AB0918741}"/>
              </a:ext>
              <a:ext uri="{C183D7F6-B498-43B3-948B-1728B52AA6E4}">
                <adec:decorative xmlns:adec="http://schemas.microsoft.com/office/drawing/2017/decorative" val="1"/>
              </a:ext>
            </a:extLst>
          </p:cNvPr>
          <p:cNvGrpSpPr>
            <a:grpSpLocks/>
          </p:cNvGrpSpPr>
          <p:nvPr/>
        </p:nvGrpSpPr>
        <p:grpSpPr>
          <a:xfrm>
            <a:off x="4173992" y="4397940"/>
            <a:ext cx="534543" cy="534543"/>
            <a:chOff x="1047176" y="8381781"/>
            <a:chExt cx="534543" cy="534543"/>
          </a:xfrm>
        </p:grpSpPr>
        <p:sp>
          <p:nvSpPr>
            <p:cNvPr id="1148" name="server_2" title="Ícone de um servidor com um cadeado na parte inferior direita">
              <a:extLst>
                <a:ext uri="{FF2B5EF4-FFF2-40B4-BE49-F238E27FC236}">
                  <a16:creationId xmlns:a16="http://schemas.microsoft.com/office/drawing/2014/main" id="{D008ACD1-6306-99B6-CF25-430EC02DD9A6}"/>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49" name="Rounded Rectangle 46">
              <a:extLst>
                <a:ext uri="{FF2B5EF4-FFF2-40B4-BE49-F238E27FC236}">
                  <a16:creationId xmlns:a16="http://schemas.microsoft.com/office/drawing/2014/main" id="{3EEC7B60-2300-F2E4-B491-F851A8E9D976}"/>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50" name="Picture 10" descr="Logotipo do Microsoft Word - PNG e Vetor - Baixar logotipo">
              <a:hlinkClick r:id="rId7"/>
              <a:extLst>
                <a:ext uri="{FF2B5EF4-FFF2-40B4-BE49-F238E27FC236}">
                  <a16:creationId xmlns:a16="http://schemas.microsoft.com/office/drawing/2014/main" id="{A7F7D098-1BF8-CD62-3D06-BD6F23E06391}"/>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161" name="TextBox 1160">
            <a:extLst>
              <a:ext uri="{FF2B5EF4-FFF2-40B4-BE49-F238E27FC236}">
                <a16:creationId xmlns:a16="http://schemas.microsoft.com/office/drawing/2014/main" id="{3E1BA581-583F-61E8-95D0-B52579CCA711}"/>
              </a:ext>
              <a:ext uri="{C183D7F6-B498-43B3-948B-1728B52AA6E4}">
                <adec:decorative xmlns:adec="http://schemas.microsoft.com/office/drawing/2017/decorative" val="0"/>
              </a:ext>
            </a:extLst>
          </p:cNvPr>
          <p:cNvSpPr txBox="1"/>
          <p:nvPr/>
        </p:nvSpPr>
        <p:spPr>
          <a:xfrm>
            <a:off x="4953152" y="457287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Word</a:t>
            </a:r>
          </a:p>
        </p:txBody>
      </p:sp>
      <p:sp>
        <p:nvSpPr>
          <p:cNvPr id="1162" name="TextBox 1161">
            <a:extLst>
              <a:ext uri="{FF2B5EF4-FFF2-40B4-BE49-F238E27FC236}">
                <a16:creationId xmlns:a16="http://schemas.microsoft.com/office/drawing/2014/main" id="{A8B86CBF-E3C9-CFF1-01CE-0EE1C2B961AE}"/>
              </a:ext>
              <a:ext uri="{C183D7F6-B498-43B3-948B-1728B52AA6E4}">
                <adec:decorative xmlns:adec="http://schemas.microsoft.com/office/drawing/2017/decorative" val="0"/>
              </a:ext>
            </a:extLst>
          </p:cNvPr>
          <p:cNvSpPr txBox="1"/>
          <p:nvPr/>
        </p:nvSpPr>
        <p:spPr>
          <a:xfrm>
            <a:off x="6756400" y="4495934"/>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Comandar o Copilot no Word para redigir uma carta de oferta </a:t>
            </a:r>
            <a:r>
              <a:rPr kumimoji="0" lang="pt-BR" sz="1100" b="0" i="0" u="none" strike="noStrike" kern="1200" cap="none" spc="0" normalizeH="0" baseline="0" noProof="0" dirty="0">
                <a:ln>
                  <a:noFill/>
                </a:ln>
                <a:solidFill>
                  <a:prstClr val="black"/>
                </a:solidFill>
                <a:effectLst/>
                <a:uLnTx/>
                <a:uFillTx/>
                <a:latin typeface="Segoe UI"/>
                <a:ea typeface="+mn-ea"/>
                <a:cs typeface="+mn-cs"/>
              </a:rPr>
              <a:t>pessoa</a:t>
            </a:r>
            <a:r>
              <a:rPr kumimoji="0" lang="pt-br" sz="1100" b="0" i="0" u="none" strike="noStrike" kern="1200" cap="none" spc="0" normalizeH="0" baseline="0" noProof="0" dirty="0">
                <a:ln>
                  <a:noFill/>
                </a:ln>
                <a:solidFill>
                  <a:prstClr val="black"/>
                </a:solidFill>
                <a:effectLst/>
                <a:uLnTx/>
                <a:uFillTx/>
                <a:latin typeface="Segoe UI"/>
                <a:ea typeface="+mn-ea"/>
                <a:cs typeface="+mn-cs"/>
              </a:rPr>
              <a:t>lizada com base em suas entradas.</a:t>
            </a:r>
          </a:p>
        </p:txBody>
      </p:sp>
      <p:grpSp>
        <p:nvGrpSpPr>
          <p:cNvPr id="1171" name="Group 1170">
            <a:extLst>
              <a:ext uri="{FF2B5EF4-FFF2-40B4-BE49-F238E27FC236}">
                <a16:creationId xmlns:a16="http://schemas.microsoft.com/office/drawing/2014/main" id="{D566BC3A-966C-647D-342C-B0352D78B1F4}"/>
              </a:ext>
              <a:ext uri="{C183D7F6-B498-43B3-948B-1728B52AA6E4}">
                <adec:decorative xmlns:adec="http://schemas.microsoft.com/office/drawing/2017/decorative" val="1"/>
              </a:ext>
            </a:extLst>
          </p:cNvPr>
          <p:cNvGrpSpPr>
            <a:grpSpLocks/>
          </p:cNvGrpSpPr>
          <p:nvPr/>
        </p:nvGrpSpPr>
        <p:grpSpPr>
          <a:xfrm>
            <a:off x="4173992" y="5169093"/>
            <a:ext cx="534543" cy="534543"/>
            <a:chOff x="9021721" y="8381781"/>
            <a:chExt cx="534543" cy="534543"/>
          </a:xfrm>
        </p:grpSpPr>
        <p:sp>
          <p:nvSpPr>
            <p:cNvPr id="1172" name="Rounded Rectangle 46">
              <a:extLst>
                <a:ext uri="{FF2B5EF4-FFF2-40B4-BE49-F238E27FC236}">
                  <a16:creationId xmlns:a16="http://schemas.microsoft.com/office/drawing/2014/main" id="{A7032D4F-A9D7-8336-9C87-72C47B7E6009}"/>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73" name="Picture 4" descr="Logotipo Microsoft PowerPoint - PNG e Vetor - Baixar logotipo">
              <a:hlinkClick r:id="rId16"/>
              <a:extLst>
                <a:ext uri="{FF2B5EF4-FFF2-40B4-BE49-F238E27FC236}">
                  <a16:creationId xmlns:a16="http://schemas.microsoft.com/office/drawing/2014/main" id="{09D11560-B464-ED22-B99B-9A48B250287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166" name="TextBox 1165">
            <a:extLst>
              <a:ext uri="{FF2B5EF4-FFF2-40B4-BE49-F238E27FC236}">
                <a16:creationId xmlns:a16="http://schemas.microsoft.com/office/drawing/2014/main" id="{82E552DA-2535-1D2A-C670-822FD4DF38DC}"/>
              </a:ext>
              <a:ext uri="{C183D7F6-B498-43B3-948B-1728B52AA6E4}">
                <adec:decorative xmlns:adec="http://schemas.microsoft.com/office/drawing/2017/decorative" val="0"/>
              </a:ext>
            </a:extLst>
          </p:cNvPr>
          <p:cNvSpPr txBox="1"/>
          <p:nvPr/>
        </p:nvSpPr>
        <p:spPr>
          <a:xfrm>
            <a:off x="4953152" y="5344031"/>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PowerPoint</a:t>
            </a:r>
          </a:p>
        </p:txBody>
      </p:sp>
      <p:sp>
        <p:nvSpPr>
          <p:cNvPr id="1167" name="TextBox 1166">
            <a:extLst>
              <a:ext uri="{FF2B5EF4-FFF2-40B4-BE49-F238E27FC236}">
                <a16:creationId xmlns:a16="http://schemas.microsoft.com/office/drawing/2014/main" id="{1E8B9AF7-701D-8384-C4FD-849D64A0AE81}"/>
              </a:ext>
              <a:ext uri="{C183D7F6-B498-43B3-948B-1728B52AA6E4}">
                <adec:decorative xmlns:adec="http://schemas.microsoft.com/office/drawing/2017/decorative" val="0"/>
              </a:ext>
            </a:extLst>
          </p:cNvPr>
          <p:cNvSpPr txBox="1"/>
          <p:nvPr/>
        </p:nvSpPr>
        <p:spPr>
          <a:xfrm>
            <a:off x="6756400" y="5351725"/>
            <a:ext cx="4852987" cy="169277"/>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Criar materiais de integração avançados no PowerPoint.</a:t>
            </a:r>
          </a:p>
        </p:txBody>
      </p:sp>
      <p:sp>
        <p:nvSpPr>
          <p:cNvPr id="1168" name="TextBox 1167">
            <a:extLst>
              <a:ext uri="{FF2B5EF4-FFF2-40B4-BE49-F238E27FC236}">
                <a16:creationId xmlns:a16="http://schemas.microsoft.com/office/drawing/2014/main" id="{F97F2D2B-2427-61E8-8ED3-5362A4A3AC89}"/>
              </a:ext>
            </a:extLst>
          </p:cNvPr>
          <p:cNvSpPr txBox="1"/>
          <p:nvPr/>
        </p:nvSpPr>
        <p:spPr>
          <a:xfrm>
            <a:off x="4193059" y="6184400"/>
            <a:ext cx="2342263"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pt-br"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18">
                  <a:extLst>
                    <a:ext uri="{A12FA001-AC4F-418D-AE19-62706E023703}">
                      <ahyp:hlinkClr xmlns:ahyp="http://schemas.microsoft.com/office/drawing/2018/hyperlinkcolor" val="tx"/>
                    </a:ext>
                  </a:extLst>
                </a:hlinkClick>
              </a:rPr>
              <a:t>Documentação do produto Copilot</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169" name="TextBox 1168">
            <a:extLst>
              <a:ext uri="{FF2B5EF4-FFF2-40B4-BE49-F238E27FC236}">
                <a16:creationId xmlns:a16="http://schemas.microsoft.com/office/drawing/2014/main" id="{0E4CDF2A-E572-09AA-CE0A-456C3E2ACF0C}"/>
              </a:ext>
            </a:extLst>
          </p:cNvPr>
          <p:cNvSpPr txBox="1"/>
          <p:nvPr/>
        </p:nvSpPr>
        <p:spPr>
          <a:xfrm>
            <a:off x="6659378" y="6099762"/>
            <a:ext cx="2342263" cy="338554"/>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pt-br" sz="1100" b="0" i="0" u="none" strike="noStrike" kern="1200" cap="none" spc="0" normalizeH="0" baseline="0" noProof="0" dirty="0">
                <a:ln w="3175">
                  <a:noFill/>
                </a:ln>
                <a:solidFill>
                  <a:srgbClr val="8661C5"/>
                </a:solidFill>
                <a:effectLst/>
                <a:uLnTx/>
                <a:uFillTx/>
                <a:latin typeface="Segoe UI Semibold"/>
                <a:ea typeface="+mn-ea"/>
                <a:cs typeface="Segoe UI"/>
                <a:hlinkClick r:id="rId19">
                  <a:extLst>
                    <a:ext uri="{A12FA001-AC4F-418D-AE19-62706E023703}">
                      <ahyp:hlinkClr xmlns:ahyp="http://schemas.microsoft.com/office/drawing/2018/hyperlinkcolor" val="tx"/>
                    </a:ext>
                  </a:extLst>
                </a:hlinkClick>
              </a:rPr>
              <a:t>Copilot para site com adoção </a:t>
            </a:r>
            <a:br>
              <a:rPr kumimoji="0" lang="pt-br" sz="1100" b="0" i="0" u="none" strike="noStrike" kern="1200" cap="none" spc="0" normalizeH="0" baseline="0" noProof="0" dirty="0">
                <a:ln w="3175">
                  <a:noFill/>
                </a:ln>
                <a:solidFill>
                  <a:srgbClr val="8661C5"/>
                </a:solidFill>
                <a:effectLst/>
                <a:uLnTx/>
                <a:uFillTx/>
                <a:latin typeface="Segoe UI Semibold"/>
                <a:ea typeface="+mn-ea"/>
                <a:cs typeface="Segoe UI"/>
                <a:hlinkClick r:id="rId19">
                  <a:extLst>
                    <a:ext uri="{A12FA001-AC4F-418D-AE19-62706E023703}">
                      <ahyp:hlinkClr xmlns:ahyp="http://schemas.microsoft.com/office/drawing/2018/hyperlinkcolor" val="tx"/>
                    </a:ext>
                  </a:extLst>
                </a:hlinkClick>
              </a:rPr>
            </a:br>
            <a:r>
              <a:rPr kumimoji="0" lang="pt-br" sz="1100" b="0" i="0" u="none" strike="noStrike" kern="1200" cap="none" spc="0" normalizeH="0" baseline="0" noProof="0" dirty="0">
                <a:ln w="3175">
                  <a:noFill/>
                </a:ln>
                <a:solidFill>
                  <a:srgbClr val="8661C5"/>
                </a:solidFill>
                <a:effectLst/>
                <a:uLnTx/>
                <a:uFillTx/>
                <a:latin typeface="Segoe UI Semibold"/>
                <a:ea typeface="+mn-ea"/>
                <a:cs typeface="Segoe UI"/>
                <a:hlinkClick r:id="rId19">
                  <a:extLst>
                    <a:ext uri="{A12FA001-AC4F-418D-AE19-62706E023703}">
                      <ahyp:hlinkClr xmlns:ahyp="http://schemas.microsoft.com/office/drawing/2018/hyperlinkcolor" val="tx"/>
                    </a:ext>
                  </a:extLst>
                </a:hlinkClick>
              </a:rPr>
              <a:t>do Microsoft 365</a:t>
            </a:r>
            <a:endParaRPr kumimoji="0" lang="en-US" sz="1100" b="0" i="0" u="none" strike="noStrike" kern="1200" cap="none" spc="0" normalizeH="0" baseline="0" noProof="0" dirty="0">
              <a:ln w="3175">
                <a:noFill/>
              </a:ln>
              <a:solidFill>
                <a:srgbClr val="8661C5"/>
              </a:solidFill>
              <a:effectLst/>
              <a:uLnTx/>
              <a:uFillTx/>
              <a:latin typeface="Segoe UI Semibold"/>
              <a:ea typeface="+mn-ea"/>
              <a:cs typeface="Segoe UI"/>
            </a:endParaRPr>
          </a:p>
        </p:txBody>
      </p:sp>
      <p:sp>
        <p:nvSpPr>
          <p:cNvPr id="1170" name="TextBox 1169">
            <a:extLst>
              <a:ext uri="{FF2B5EF4-FFF2-40B4-BE49-F238E27FC236}">
                <a16:creationId xmlns:a16="http://schemas.microsoft.com/office/drawing/2014/main" id="{1F62CACF-FACB-F24C-E353-EB89DDA53817}"/>
              </a:ext>
            </a:extLst>
          </p:cNvPr>
          <p:cNvSpPr txBox="1"/>
          <p:nvPr/>
        </p:nvSpPr>
        <p:spPr>
          <a:xfrm>
            <a:off x="9125697" y="6185137"/>
            <a:ext cx="2342263" cy="167803"/>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pt-br"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20">
                  <a:extLst>
                    <a:ext uri="{A12FA001-AC4F-418D-AE19-62706E023703}">
                      <ahyp:hlinkClr xmlns:ahyp="http://schemas.microsoft.com/office/drawing/2018/hyperlinkcolor" val="tx"/>
                    </a:ext>
                  </a:extLst>
                </a:hlinkClick>
              </a:rPr>
              <a:t>Como usar o Copilot</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6933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Microsoft 365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83130"/>
            <a:ext cx="1198777" cy="489600"/>
          </a:xfrm>
          <a:prstGeom prst="rect">
            <a:avLst/>
          </a:prstGeom>
          <a:solidFill>
            <a:schemeClr val="bg2"/>
          </a:solidFill>
        </p:spPr>
        <p:txBody>
          <a:bodyPr wrap="square" lIns="182880" tIns="108000"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pt-br" sz="11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Banco de ícones:</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Logotipo do Microsoft Excel - PNG e Vetor - Baixar logotipo">
              <a:hlinkClick r:id="rId21"/>
              <a:extLst>
                <a:ext uri="{FF2B5EF4-FFF2-40B4-BE49-F238E27FC236}">
                  <a16:creationId xmlns:a16="http://schemas.microsoft.com/office/drawing/2014/main" id="{8F158F4A-0557-4EB3-75DA-835959493C89}"/>
                </a:ext>
              </a:extLst>
            </p:cNvPr>
            <p:cNvPicPr>
              <a:picLocks noChangeArrowheads="1"/>
            </p:cNvPicPr>
            <p:nvPr/>
          </p:nvPicPr>
          <p:blipFill rotWithShape="1">
            <a:blip r:embed="rId22"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2337443" y="1795849"/>
            <a:ext cx="534543" cy="534543"/>
            <a:chOff x="1047176" y="8381781"/>
            <a:chExt cx="534543" cy="534543"/>
          </a:xfrm>
        </p:grpSpPr>
        <p:sp>
          <p:nvSpPr>
            <p:cNvPr id="28" name="server_2" title="Ícone de um servidor com um cadeado na parte inferior direita">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Logotipo do Microsoft Word - PNG e Vetor - Baixar logotipo">
              <a:hlinkClick r:id="rId7"/>
              <a:extLst>
                <a:ext uri="{FF2B5EF4-FFF2-40B4-BE49-F238E27FC236}">
                  <a16:creationId xmlns:a16="http://schemas.microsoft.com/office/drawing/2014/main" id="{DAD8B5CB-A2C5-5A1C-E8BB-28ECB76446C2}"/>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4" name="Picture 4" descr="Logotipo Microsoft PowerPoint - PNG e Vetor - Baixar logotipo">
              <a:hlinkClick r:id="rId16"/>
              <a:extLst>
                <a:ext uri="{FF2B5EF4-FFF2-40B4-BE49-F238E27FC236}">
                  <a16:creationId xmlns:a16="http://schemas.microsoft.com/office/drawing/2014/main" id="{5F19379A-147E-0335-8BD4-1F163318069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Logotipo, símbolo, significado, história, PNG, Microsoft Teams">
              <a:hlinkClick r:id="rId14"/>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Zip Co, logotipo SVG, baixar grátis, id: 101874 - Brandlogos.net">
              <a:hlinkClick r:id="rId9"/>
              <a:extLst>
                <a:ext uri="{FF2B5EF4-FFF2-40B4-BE49-F238E27FC236}">
                  <a16:creationId xmlns:a16="http://schemas.microsoft.com/office/drawing/2014/main" id="{7AFF613E-BE21-4995-D34C-15C1A4248D87}"/>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12232737" y="2871529"/>
            <a:ext cx="693723" cy="693723"/>
            <a:chOff x="12595089" y="5743274"/>
            <a:chExt cx="693723" cy="693723"/>
          </a:xfrm>
        </p:grpSpPr>
        <p:sp>
          <p:nvSpPr>
            <p:cNvPr id="46" name="Rounded Rectangle 46">
              <a:hlinkClick r:id="rId23"/>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595089" y="5743274"/>
              <a:ext cx="693723" cy="693723"/>
            </a:xfrm>
            <a:prstGeom prst="rect">
              <a:avLst/>
            </a:prstGeom>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6"/>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Ícone do OneNote de estilo plano - Disponível em fontes de ícone SVG, PNG, EPS, AI &amp;">
              <a:hlinkClick r:id="rId26"/>
              <a:extLst>
                <a:ext uri="{FF2B5EF4-FFF2-40B4-BE49-F238E27FC236}">
                  <a16:creationId xmlns:a16="http://schemas.microsoft.com/office/drawing/2014/main" id="{DED28364-B60D-1697-AAE8-488720735194}"/>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28"/>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Imagem contendo gráficos, logotipo, símbolo, azul elétrico&#10;&#10;Descrição gerada automaticamente">
              <a:hlinkClick r:id="rId28"/>
              <a:extLst>
                <a:ext uri="{FF2B5EF4-FFF2-40B4-BE49-F238E27FC236}">
                  <a16:creationId xmlns:a16="http://schemas.microsoft.com/office/drawing/2014/main" id="{709545DF-9136-0108-A8F4-56F58FCE96A4}"/>
                </a:ext>
              </a:extLst>
            </p:cNvPr>
            <p:cNvPicPr>
              <a:picLocks noChangeAspect="1"/>
            </p:cNvPicPr>
            <p:nvPr/>
          </p:nvPicPr>
          <p:blipFill>
            <a:blip r:embed="rId29"/>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30"/>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5" descr="Ícone de quadro branco em Windows 11 Color Style">
              <a:hlinkClick r:id="rId30"/>
              <a:extLst>
                <a:ext uri="{FF2B5EF4-FFF2-40B4-BE49-F238E27FC236}">
                  <a16:creationId xmlns:a16="http://schemas.microsoft.com/office/drawing/2014/main" id="{69AB0380-4C15-A6BB-9634-4CC891FA94DD}"/>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1"/>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1"/>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724341" y="6815379"/>
              <a:ext cx="382586" cy="382585"/>
            </a:xfrm>
            <a:prstGeom prst="rect">
              <a:avLst/>
            </a:prstGeom>
          </p:spPr>
        </p:pic>
      </p:grpSp>
    </p:spTree>
    <p:extLst>
      <p:ext uri="{BB962C8B-B14F-4D97-AF65-F5344CB8AC3E}">
        <p14:creationId xmlns:p14="http://schemas.microsoft.com/office/powerpoint/2010/main" val="47716649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0325EA37-FFE4-E087-8E03-B344949B2350}"/>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72" name="Rectangle: Rounded Corners 6">
              <a:extLst>
                <a:ext uri="{FF2B5EF4-FFF2-40B4-BE49-F238E27FC236}">
                  <a16:creationId xmlns:a16="http://schemas.microsoft.com/office/drawing/2014/main" id="{28460C1A-A9CF-1749-EDCC-9AE7EFB846C0}"/>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6" name="Rectangle: Rounded Corners 6">
              <a:extLst>
                <a:ext uri="{FF2B5EF4-FFF2-40B4-BE49-F238E27FC236}">
                  <a16:creationId xmlns:a16="http://schemas.microsoft.com/office/drawing/2014/main" id="{ACC14BA4-8A96-891D-220F-16DA4AE9C5F0}"/>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7" name="Rectangle: Rounded Corners 6">
              <a:extLst>
                <a:ext uri="{FF2B5EF4-FFF2-40B4-BE49-F238E27FC236}">
                  <a16:creationId xmlns:a16="http://schemas.microsoft.com/office/drawing/2014/main" id="{8BBD970A-ABFB-0041-33D3-D7AEB894F1E5}"/>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8" name="Rectangle: Rounded Corners 3">
              <a:extLst>
                <a:ext uri="{FF2B5EF4-FFF2-40B4-BE49-F238E27FC236}">
                  <a16:creationId xmlns:a16="http://schemas.microsoft.com/office/drawing/2014/main" id="{D9E45868-D8C2-D04F-30AE-56A79C96FB78}"/>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82" name="Rectangle: Rounded Corners 6">
              <a:extLst>
                <a:ext uri="{FF2B5EF4-FFF2-40B4-BE49-F238E27FC236}">
                  <a16:creationId xmlns:a16="http://schemas.microsoft.com/office/drawing/2014/main" id="{615E2E66-7956-160F-2B00-1F1C1AD23646}"/>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3" name="Rectangle: Rounded Corners 6">
              <a:extLst>
                <a:ext uri="{FF2B5EF4-FFF2-40B4-BE49-F238E27FC236}">
                  <a16:creationId xmlns:a16="http://schemas.microsoft.com/office/drawing/2014/main" id="{1EE57E0C-CEAE-3425-6EB6-AB19B54C41DF}"/>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4" name="Rectangle: Rounded Corners 6">
              <a:extLst>
                <a:ext uri="{FF2B5EF4-FFF2-40B4-BE49-F238E27FC236}">
                  <a16:creationId xmlns:a16="http://schemas.microsoft.com/office/drawing/2014/main" id="{E01E9659-40EF-D631-7BB1-062BF98E0078}"/>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8" name="Rectangle: Rounded Corners 3">
              <a:extLst>
                <a:ext uri="{FF2B5EF4-FFF2-40B4-BE49-F238E27FC236}">
                  <a16:creationId xmlns:a16="http://schemas.microsoft.com/office/drawing/2014/main" id="{8B2DE42A-AD94-C224-F360-F7AB08781CEE}"/>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9" name="Title 9">
            <a:extLst>
              <a:ext uri="{FF2B5EF4-FFF2-40B4-BE49-F238E27FC236}">
                <a16:creationId xmlns:a16="http://schemas.microsoft.com/office/drawing/2014/main" id="{FEA2A9EB-F81F-2175-A9D3-55EA7DF0AAC3}"/>
              </a:ext>
            </a:extLst>
          </p:cNvPr>
          <p:cNvSpPr>
            <a:spLocks noGrp="1"/>
          </p:cNvSpPr>
          <p:nvPr>
            <p:ph type="title"/>
          </p:nvPr>
        </p:nvSpPr>
        <p:spPr>
          <a:xfrm>
            <a:off x="588263" y="457200"/>
            <a:ext cx="11018520" cy="984885"/>
          </a:xfrm>
          <a:noFill/>
        </p:spPr>
        <p:txBody>
          <a:bodyPr wrap="square">
            <a:spAutoFit/>
          </a:bodyPr>
          <a:lstStyle/>
          <a:p>
            <a:pPr defTabSz="914400"/>
            <a:r>
              <a:rPr lang="pt-br" sz="3200" dirty="0">
                <a:gradFill flip="none" rotWithShape="1">
                  <a:gsLst>
                    <a:gs pos="50000">
                      <a:srgbClr val="8661C5"/>
                    </a:gs>
                    <a:gs pos="0">
                      <a:srgbClr val="3E76D4"/>
                    </a:gs>
                    <a:gs pos="100000">
                      <a:srgbClr val="C73ECC"/>
                    </a:gs>
                  </a:gsLst>
                  <a:lin ang="2700000" scaled="1"/>
                  <a:tileRect/>
                </a:gradFill>
                <a:cs typeface="+mn-cs"/>
              </a:rPr>
              <a:t>Copilot para fluxo de trabalho de contratação aumentado </a:t>
            </a:r>
            <a:br>
              <a:rPr lang="pt-br" sz="3200" dirty="0">
                <a:gradFill flip="none" rotWithShape="1">
                  <a:gsLst>
                    <a:gs pos="50000">
                      <a:srgbClr val="8661C5"/>
                    </a:gs>
                    <a:gs pos="0">
                      <a:srgbClr val="3E76D4"/>
                    </a:gs>
                    <a:gs pos="100000">
                      <a:srgbClr val="C73ECC"/>
                    </a:gs>
                  </a:gsLst>
                  <a:lin ang="2700000" scaled="1"/>
                  <a:tileRect/>
                </a:gradFill>
                <a:cs typeface="+mn-cs"/>
              </a:rPr>
            </a:br>
            <a:r>
              <a:rPr lang="pt-br" sz="3200" dirty="0">
                <a:gradFill flip="none" rotWithShape="1">
                  <a:gsLst>
                    <a:gs pos="50000">
                      <a:srgbClr val="8661C5"/>
                    </a:gs>
                    <a:gs pos="0">
                      <a:srgbClr val="3E76D4"/>
                    </a:gs>
                    <a:gs pos="100000">
                      <a:srgbClr val="C73ECC"/>
                    </a:gs>
                  </a:gsLst>
                  <a:lin ang="2700000" scaled="1"/>
                  <a:tileRect/>
                </a:gradFill>
                <a:cs typeface="+mn-cs"/>
              </a:rPr>
              <a:t>do Microsoft 365 </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0" name="Picture 2" descr="Logotipo do Microsoft 365 Copilot">
            <a:extLst>
              <a:ext uri="{FF2B5EF4-FFF2-40B4-BE49-F238E27FC236}">
                <a16:creationId xmlns:a16="http://schemas.microsoft.com/office/drawing/2014/main" id="{B81D93D4-718E-3978-F602-6D1EB16789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C6B92E15-2AE6-F2D8-3737-7858A7A5C373}"/>
              </a:ext>
            </a:extLst>
          </p:cNvPr>
          <p:cNvSpPr txBox="1">
            <a:spLocks/>
          </p:cNvSpPr>
          <p:nvPr/>
        </p:nvSpPr>
        <p:spPr>
          <a:xfrm>
            <a:off x="754898" y="1838368"/>
            <a:ext cx="2982142" cy="215444"/>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Segoe UI Semibold"/>
                <a:cs typeface="Segoe UI"/>
              </a:rPr>
              <a:t>Criar uma descrição da tarefa</a:t>
            </a:r>
          </a:p>
        </p:txBody>
      </p:sp>
      <p:sp>
        <p:nvSpPr>
          <p:cNvPr id="92" name="Text Placeholder 2">
            <a:extLst>
              <a:ext uri="{FF2B5EF4-FFF2-40B4-BE49-F238E27FC236}">
                <a16:creationId xmlns:a16="http://schemas.microsoft.com/office/drawing/2014/main" id="{0926F85C-E1DF-CEF5-3951-41B3CA233C58}"/>
              </a:ext>
            </a:extLst>
          </p:cNvPr>
          <p:cNvSpPr txBox="1">
            <a:spLocks/>
          </p:cNvSpPr>
          <p:nvPr/>
        </p:nvSpPr>
        <p:spPr>
          <a:xfrm>
            <a:off x="754898"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Início a partir de um prompt de documento </a:t>
            </a:r>
            <a:b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b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em branco do Copilot no Word </a:t>
            </a:r>
          </a:p>
        </p:txBody>
      </p:sp>
      <p:grpSp>
        <p:nvGrpSpPr>
          <p:cNvPr id="162" name="Group 161" descr="Logotipo do Microsoft Word">
            <a:extLst>
              <a:ext uri="{FF2B5EF4-FFF2-40B4-BE49-F238E27FC236}">
                <a16:creationId xmlns:a16="http://schemas.microsoft.com/office/drawing/2014/main" id="{EF867695-FE80-11B7-34E0-19EBEB5B7CA0}"/>
              </a:ext>
              <a:ext uri="{C183D7F6-B498-43B3-948B-1728B52AA6E4}">
                <adec:decorative xmlns:adec="http://schemas.microsoft.com/office/drawing/2017/decorative" val="0"/>
              </a:ext>
            </a:extLst>
          </p:cNvPr>
          <p:cNvGrpSpPr>
            <a:grpSpLocks/>
          </p:cNvGrpSpPr>
          <p:nvPr/>
        </p:nvGrpSpPr>
        <p:grpSpPr>
          <a:xfrm>
            <a:off x="3610467" y="1434677"/>
            <a:ext cx="534543" cy="534543"/>
            <a:chOff x="5006422" y="10181153"/>
            <a:chExt cx="659280" cy="659280"/>
          </a:xfrm>
        </p:grpSpPr>
        <p:sp>
          <p:nvSpPr>
            <p:cNvPr id="164" name="Rounded Rectangle 46">
              <a:extLst>
                <a:ext uri="{FF2B5EF4-FFF2-40B4-BE49-F238E27FC236}">
                  <a16:creationId xmlns:a16="http://schemas.microsoft.com/office/drawing/2014/main" id="{84ADF5DA-5C3B-99DD-3CE6-BE59E69B192E}"/>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5" name="Graphic 164">
              <a:extLst>
                <a:ext uri="{FF2B5EF4-FFF2-40B4-BE49-F238E27FC236}">
                  <a16:creationId xmlns:a16="http://schemas.microsoft.com/office/drawing/2014/main" id="{DAEBABAF-0EC7-1F49-3228-C4F4D315BDB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279" t="26853" r="22699" b="26853"/>
            <a:stretch/>
          </p:blipFill>
          <p:spPr>
            <a:xfrm>
              <a:off x="5112857" y="10308272"/>
              <a:ext cx="446412" cy="405040"/>
            </a:xfrm>
            <a:prstGeom prst="rect">
              <a:avLst/>
            </a:prstGeom>
          </p:spPr>
        </p:pic>
      </p:grpSp>
      <p:sp>
        <p:nvSpPr>
          <p:cNvPr id="133" name="Rectangle: Rounded Corners 6">
            <a:extLst>
              <a:ext uri="{FF2B5EF4-FFF2-40B4-BE49-F238E27FC236}">
                <a16:creationId xmlns:a16="http://schemas.microsoft.com/office/drawing/2014/main" id="{19670769-E397-A1C6-0A40-E01275DE01E8}"/>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5" name="Title 1">
            <a:extLst>
              <a:ext uri="{FF2B5EF4-FFF2-40B4-BE49-F238E27FC236}">
                <a16:creationId xmlns:a16="http://schemas.microsoft.com/office/drawing/2014/main" id="{1A970498-421D-3948-377B-9BD3CF19D0FD}"/>
              </a:ext>
            </a:extLst>
          </p:cNvPr>
          <p:cNvSpPr txBox="1">
            <a:spLocks/>
          </p:cNvSpPr>
          <p:nvPr/>
        </p:nvSpPr>
        <p:spPr>
          <a:xfrm>
            <a:off x="878319" y="2865255"/>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Criar uma descrição </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de trabalho para uma </a:t>
            </a:r>
            <a:r>
              <a:rPr kumimoji="0" lang="pt-br" sz="1000" b="0" i="0" u="none" strike="noStrike" kern="1200" cap="none" spc="0" normalizeH="0" baseline="0" noProof="0" dirty="0" err="1">
                <a:ln w="3175">
                  <a:noFill/>
                </a:ln>
                <a:solidFill>
                  <a:prstClr val="black"/>
                </a:solidFill>
                <a:effectLst/>
                <a:uLnTx/>
                <a:uFillTx/>
                <a:latin typeface="Segoe UI"/>
                <a:ea typeface="+mn-ea"/>
                <a:cs typeface="Segoe UI" pitchFamily="34" charset="0"/>
              </a:rPr>
              <a:t>f</a:t>
            </a:r>
            <a:r>
              <a:rPr kumimoji="0" lang="pt-BR" sz="1000" b="0" i="0" u="none" strike="noStrike" kern="1200" cap="none" spc="0" normalizeH="0" baseline="0" noProof="0" dirty="0" err="1">
                <a:ln w="3175">
                  <a:noFill/>
                </a:ln>
                <a:solidFill>
                  <a:prstClr val="black"/>
                </a:solidFill>
                <a:effectLst/>
                <a:uLnTx/>
                <a:uFillTx/>
                <a:latin typeface="Segoe UI"/>
                <a:ea typeface="+mn-ea"/>
                <a:cs typeface="Segoe UI" pitchFamily="34" charset="0"/>
              </a:rPr>
              <a:t>um</a:t>
            </a:r>
            <a:r>
              <a:rPr kumimoji="0" lang="pt-br" sz="1000" b="0" i="0" u="none" strike="noStrike" kern="1200" cap="none" spc="0" normalizeH="0" baseline="0" noProof="0" dirty="0" err="1">
                <a:ln w="3175">
                  <a:noFill/>
                </a:ln>
                <a:solidFill>
                  <a:prstClr val="black"/>
                </a:solidFill>
                <a:effectLst/>
                <a:uLnTx/>
                <a:uFillTx/>
                <a:latin typeface="Segoe UI"/>
                <a:ea typeface="+mn-ea"/>
                <a:cs typeface="Segoe UI" pitchFamily="34" charset="0"/>
              </a:rPr>
              <a:t>ção</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 de designer de animação sênior, com base no documento </a:t>
            </a:r>
            <a:r>
              <a:rPr lang="pt-br" sz="1000" u="sng" spc="0" dirty="0">
                <a:solidFill>
                  <a:srgbClr val="0078D4"/>
                </a:solidFill>
                <a:latin typeface="Segoe UI"/>
              </a:rPr>
              <a:t>Responsabilidade principal da equipe de design</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 </a:t>
            </a:r>
          </a:p>
        </p:txBody>
      </p:sp>
      <p:sp>
        <p:nvSpPr>
          <p:cNvPr id="93" name="TextBox 92">
            <a:extLst>
              <a:ext uri="{FF2B5EF4-FFF2-40B4-BE49-F238E27FC236}">
                <a16:creationId xmlns:a16="http://schemas.microsoft.com/office/drawing/2014/main" id="{1135AA2B-9E09-396E-260A-EE86C415078D}"/>
              </a:ext>
            </a:extLst>
          </p:cNvPr>
          <p:cNvSpPr txBox="1"/>
          <p:nvPr/>
        </p:nvSpPr>
        <p:spPr>
          <a:xfrm>
            <a:off x="4490013"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Segoe UI Semibold"/>
                <a:cs typeface="Segoe UI" pitchFamily="34" charset="0"/>
              </a:rPr>
              <a:t>Descobrir </a:t>
            </a:r>
            <a:r>
              <a:rPr kumimoji="0" lang="pt-br" sz="1400" b="1" i="0" u="none" strike="noStrike" kern="1200" cap="none" spc="0" normalizeH="0" baseline="0" noProof="0" dirty="0" err="1">
                <a:ln>
                  <a:noFill/>
                </a:ln>
                <a:solidFill>
                  <a:prstClr val="black"/>
                </a:solidFill>
                <a:effectLst/>
                <a:uLnTx/>
                <a:uFillTx/>
                <a:latin typeface="Segoe UI Semibold"/>
                <a:cs typeface="Segoe UI" pitchFamily="34" charset="0"/>
              </a:rPr>
              <a:t>candi</a:t>
            </a:r>
            <a:r>
              <a:rPr kumimoji="0" lang="pt-BR" sz="1400" b="1" i="0" u="none" strike="noStrike" kern="1200" cap="none" spc="0" normalizeH="0" baseline="0" noProof="0" dirty="0" err="1">
                <a:ln>
                  <a:noFill/>
                </a:ln>
                <a:solidFill>
                  <a:prstClr val="black"/>
                </a:solidFill>
                <a:effectLst/>
                <a:uLnTx/>
                <a:uFillTx/>
                <a:latin typeface="Segoe UI Semibold"/>
                <a:cs typeface="Segoe UI" pitchFamily="34" charset="0"/>
              </a:rPr>
              <a:t>dados</a:t>
            </a:r>
            <a:r>
              <a:rPr kumimoji="0" lang="pt-br" sz="1400" b="1" i="0" u="none" strike="noStrike" kern="1200" cap="none" spc="0" normalizeH="0" baseline="0" noProof="0" dirty="0">
                <a:ln>
                  <a:noFill/>
                </a:ln>
                <a:solidFill>
                  <a:prstClr val="black"/>
                </a:solidFill>
                <a:effectLst/>
                <a:uLnTx/>
                <a:uFillTx/>
                <a:latin typeface="Segoe UI Semibold"/>
                <a:cs typeface="Segoe UI" pitchFamily="34" charset="0"/>
              </a:rPr>
              <a:t> qualificados</a:t>
            </a:r>
          </a:p>
        </p:txBody>
      </p:sp>
      <p:sp>
        <p:nvSpPr>
          <p:cNvPr id="94" name="Text Placeholder 2">
            <a:extLst>
              <a:ext uri="{FF2B5EF4-FFF2-40B4-BE49-F238E27FC236}">
                <a16:creationId xmlns:a16="http://schemas.microsoft.com/office/drawing/2014/main" id="{869B798B-AA67-9974-6A43-A09960A3166A}"/>
              </a:ext>
            </a:extLst>
          </p:cNvPr>
          <p:cNvSpPr txBox="1">
            <a:spLocks/>
          </p:cNvSpPr>
          <p:nvPr/>
        </p:nvSpPr>
        <p:spPr>
          <a:xfrm>
            <a:off x="4490013" y="208867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Prompt Copilot no Microsoft 365 Copilot</a:t>
            </a:r>
          </a:p>
        </p:txBody>
      </p:sp>
      <p:grpSp>
        <p:nvGrpSpPr>
          <p:cNvPr id="152" name="Group 151" descr="Logotipo do Microsoft 365 Copilot">
            <a:extLst>
              <a:ext uri="{FF2B5EF4-FFF2-40B4-BE49-F238E27FC236}">
                <a16:creationId xmlns:a16="http://schemas.microsoft.com/office/drawing/2014/main" id="{A3CD86CE-3D6B-CC70-513A-9F4202A0B606}"/>
              </a:ext>
            </a:extLst>
          </p:cNvPr>
          <p:cNvGrpSpPr>
            <a:grpSpLocks/>
          </p:cNvGrpSpPr>
          <p:nvPr/>
        </p:nvGrpSpPr>
        <p:grpSpPr>
          <a:xfrm>
            <a:off x="7372689" y="1430408"/>
            <a:ext cx="534544" cy="534544"/>
            <a:chOff x="3610465" y="1434675"/>
            <a:chExt cx="534543" cy="534543"/>
          </a:xfrm>
        </p:grpSpPr>
        <p:sp>
          <p:nvSpPr>
            <p:cNvPr id="153" name="Rounded Rectangle 46">
              <a:extLst>
                <a:ext uri="{FF2B5EF4-FFF2-40B4-BE49-F238E27FC236}">
                  <a16:creationId xmlns:a16="http://schemas.microsoft.com/office/drawing/2014/main" id="{237D0DD3-FCB3-8BF0-5A0E-05F23F52F664}"/>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4" name="Picture 2" descr="Zip Co, logotipo SVG, baixar grátis, id: 101874 - Brandlogos.net">
              <a:hlinkClick r:id="rId6"/>
              <a:extLst>
                <a:ext uri="{FF2B5EF4-FFF2-40B4-BE49-F238E27FC236}">
                  <a16:creationId xmlns:a16="http://schemas.microsoft.com/office/drawing/2014/main" id="{8F119243-BAF6-2B6A-1906-E29C470044C2}"/>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95" name="Rectangle: Rounded Corners 6">
            <a:extLst>
              <a:ext uri="{FF2B5EF4-FFF2-40B4-BE49-F238E27FC236}">
                <a16:creationId xmlns:a16="http://schemas.microsoft.com/office/drawing/2014/main" id="{3DE592B5-CE4D-713C-4DCE-0A52362939BA}"/>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0" name="Title 1">
            <a:extLst>
              <a:ext uri="{FF2B5EF4-FFF2-40B4-BE49-F238E27FC236}">
                <a16:creationId xmlns:a16="http://schemas.microsoft.com/office/drawing/2014/main" id="{2828C2A4-6846-1220-A4DD-C2C8C26D29D2}"/>
              </a:ext>
            </a:extLst>
          </p:cNvPr>
          <p:cNvSpPr txBox="1">
            <a:spLocks/>
          </p:cNvSpPr>
          <p:nvPr/>
        </p:nvSpPr>
        <p:spPr>
          <a:xfrm>
            <a:off x="4613434" y="2942199"/>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Com base no </a:t>
            </a:r>
            <a:r>
              <a:rPr lang="pt-br" sz="1000" u="sng" spc="0" dirty="0">
                <a:solidFill>
                  <a:srgbClr val="0078D4"/>
                </a:solidFill>
                <a:latin typeface="Segoe UI"/>
              </a:rPr>
              <a:t>currículo do candidato 1</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 forneça um resumo das habilidades, experiência </a:t>
            </a:r>
            <a:b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b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e qualificações do candidato.</a:t>
            </a:r>
          </a:p>
        </p:txBody>
      </p:sp>
      <p:sp>
        <p:nvSpPr>
          <p:cNvPr id="96" name="TextBox 95">
            <a:extLst>
              <a:ext uri="{FF2B5EF4-FFF2-40B4-BE49-F238E27FC236}">
                <a16:creationId xmlns:a16="http://schemas.microsoft.com/office/drawing/2014/main" id="{437F58DE-CBD7-8295-7C05-CDB311B41AEC}"/>
              </a:ext>
            </a:extLst>
          </p:cNvPr>
          <p:cNvSpPr txBox="1"/>
          <p:nvPr/>
        </p:nvSpPr>
        <p:spPr>
          <a:xfrm>
            <a:off x="8229191"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Segoe UI Semibold"/>
                <a:cs typeface="Segoe UI" pitchFamily="34" charset="0"/>
              </a:rPr>
              <a:t>Criar </a:t>
            </a:r>
            <a:r>
              <a:rPr kumimoji="0" lang="pt-br" sz="1400" b="1" i="0" u="none" strike="noStrike" kern="1200" cap="none" spc="0" normalizeH="0" baseline="0" noProof="0" dirty="0" err="1">
                <a:ln>
                  <a:noFill/>
                </a:ln>
                <a:solidFill>
                  <a:prstClr val="black"/>
                </a:solidFill>
                <a:effectLst/>
                <a:uLnTx/>
                <a:uFillTx/>
                <a:latin typeface="Segoe UI Semibold"/>
                <a:cs typeface="Segoe UI" pitchFamily="34" charset="0"/>
              </a:rPr>
              <a:t>perg</a:t>
            </a:r>
            <a:r>
              <a:rPr kumimoji="0" lang="pt-BR" sz="1400" b="1" i="0" u="none" strike="noStrike" kern="1200" cap="none" spc="0" normalizeH="0" baseline="0" noProof="0" dirty="0" err="1">
                <a:ln>
                  <a:noFill/>
                </a:ln>
                <a:solidFill>
                  <a:prstClr val="black"/>
                </a:solidFill>
                <a:effectLst/>
                <a:uLnTx/>
                <a:uFillTx/>
                <a:latin typeface="Segoe UI Semibold"/>
                <a:cs typeface="Segoe UI" pitchFamily="34" charset="0"/>
              </a:rPr>
              <a:t>um</a:t>
            </a:r>
            <a:r>
              <a:rPr kumimoji="0" lang="pt-br" sz="1400" b="1" i="0" u="none" strike="noStrike" kern="1200" cap="none" spc="0" normalizeH="0" baseline="0" noProof="0" dirty="0" err="1">
                <a:ln>
                  <a:noFill/>
                </a:ln>
                <a:solidFill>
                  <a:prstClr val="black"/>
                </a:solidFill>
                <a:effectLst/>
                <a:uLnTx/>
                <a:uFillTx/>
                <a:latin typeface="Segoe UI Semibold"/>
                <a:cs typeface="Segoe UI" pitchFamily="34" charset="0"/>
              </a:rPr>
              <a:t>tas</a:t>
            </a:r>
            <a:r>
              <a:rPr kumimoji="0" lang="pt-br" sz="1400" b="1" i="0" u="none" strike="noStrike" kern="1200" cap="none" spc="0" normalizeH="0" baseline="0" noProof="0" dirty="0">
                <a:ln>
                  <a:noFill/>
                </a:ln>
                <a:solidFill>
                  <a:prstClr val="black"/>
                </a:solidFill>
                <a:effectLst/>
                <a:uLnTx/>
                <a:uFillTx/>
                <a:latin typeface="Segoe UI Semibold"/>
                <a:cs typeface="Segoe UI" pitchFamily="34" charset="0"/>
              </a:rPr>
              <a:t> de entrevista</a:t>
            </a:r>
          </a:p>
        </p:txBody>
      </p:sp>
      <p:sp>
        <p:nvSpPr>
          <p:cNvPr id="97" name="Text Placeholder 2">
            <a:extLst>
              <a:ext uri="{FF2B5EF4-FFF2-40B4-BE49-F238E27FC236}">
                <a16:creationId xmlns:a16="http://schemas.microsoft.com/office/drawing/2014/main" id="{73AC0F58-3441-E1DD-A89E-36C9D4364EC8}"/>
              </a:ext>
            </a:extLst>
          </p:cNvPr>
          <p:cNvSpPr txBox="1">
            <a:spLocks/>
          </p:cNvSpPr>
          <p:nvPr/>
        </p:nvSpPr>
        <p:spPr>
          <a:xfrm>
            <a:off x="8229191"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Solicitar ao </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Copilot</a:t>
            </a: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 in Loop que crie um </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conj</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um</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to</a:t>
            </a: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 de </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perg</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um</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tas</a:t>
            </a: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 de entrevista</a:t>
            </a:r>
          </a:p>
        </p:txBody>
      </p:sp>
      <p:grpSp>
        <p:nvGrpSpPr>
          <p:cNvPr id="3" name="Group 2" descr="Logotipo do Copilot em loop">
            <a:extLst>
              <a:ext uri="{FF2B5EF4-FFF2-40B4-BE49-F238E27FC236}">
                <a16:creationId xmlns:a16="http://schemas.microsoft.com/office/drawing/2014/main" id="{AD917FF0-CBD0-C449-84A4-432C725DC588}"/>
              </a:ext>
              <a:ext uri="{C183D7F6-B498-43B3-948B-1728B52AA6E4}">
                <adec:decorative xmlns:adec="http://schemas.microsoft.com/office/drawing/2017/decorative" val="0"/>
              </a:ext>
            </a:extLst>
          </p:cNvPr>
          <p:cNvGrpSpPr>
            <a:grpSpLocks/>
          </p:cNvGrpSpPr>
          <p:nvPr/>
        </p:nvGrpSpPr>
        <p:grpSpPr>
          <a:xfrm>
            <a:off x="11118805" y="1412878"/>
            <a:ext cx="534543" cy="534543"/>
            <a:chOff x="12648363" y="6739401"/>
            <a:chExt cx="534543" cy="534543"/>
          </a:xfrm>
        </p:grpSpPr>
        <p:sp>
          <p:nvSpPr>
            <p:cNvPr id="4" name="Rounded Rectangle 46">
              <a:hlinkClick r:id="rId8"/>
              <a:extLst>
                <a:ext uri="{FF2B5EF4-FFF2-40B4-BE49-F238E27FC236}">
                  <a16:creationId xmlns:a16="http://schemas.microsoft.com/office/drawing/2014/main" id="{E3DAB78F-F145-A10B-A0CE-C6EFA9A57876}"/>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 name="Graphic 4">
              <a:hlinkClick r:id="rId8"/>
              <a:extLst>
                <a:ext uri="{FF2B5EF4-FFF2-40B4-BE49-F238E27FC236}">
                  <a16:creationId xmlns:a16="http://schemas.microsoft.com/office/drawing/2014/main" id="{2D821C02-DA21-DAFA-99A2-884F53F161BA}"/>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724341" y="6815379"/>
              <a:ext cx="382586" cy="382585"/>
            </a:xfrm>
            <a:prstGeom prst="rect">
              <a:avLst/>
            </a:prstGeom>
          </p:spPr>
        </p:pic>
      </p:grpSp>
      <p:sp>
        <p:nvSpPr>
          <p:cNvPr id="134" name="Rectangle: Rounded Corners 6">
            <a:extLst>
              <a:ext uri="{FF2B5EF4-FFF2-40B4-BE49-F238E27FC236}">
                <a16:creationId xmlns:a16="http://schemas.microsoft.com/office/drawing/2014/main" id="{68274C50-C2DF-B423-9666-F36D2DF4B913}"/>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6" name="Title 1">
            <a:extLst>
              <a:ext uri="{FF2B5EF4-FFF2-40B4-BE49-F238E27FC236}">
                <a16:creationId xmlns:a16="http://schemas.microsoft.com/office/drawing/2014/main" id="{183E321C-7207-FC2F-69C3-C578FA6FB769}"/>
              </a:ext>
            </a:extLst>
          </p:cNvPr>
          <p:cNvSpPr txBox="1">
            <a:spLocks/>
          </p:cNvSpPr>
          <p:nvPr/>
        </p:nvSpPr>
        <p:spPr>
          <a:xfrm>
            <a:off x="8352613" y="2788311"/>
            <a:ext cx="2735299" cy="76944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Criar um </a:t>
            </a:r>
            <a:r>
              <a:rPr kumimoji="0" lang="pt-br"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conj</a:t>
            </a:r>
            <a:r>
              <a:rPr kumimoji="0" lang="pt-BR"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um</a:t>
            </a:r>
            <a:r>
              <a:rPr kumimoji="0" lang="pt-br"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to</a:t>
            </a: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 de </a:t>
            </a:r>
            <a:r>
              <a:rPr kumimoji="0" lang="pt-br"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perg</a:t>
            </a:r>
            <a:r>
              <a:rPr kumimoji="0" lang="pt-BR"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um</a:t>
            </a:r>
            <a:r>
              <a:rPr kumimoji="0" lang="pt-br"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tas</a:t>
            </a: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 </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de entrevista para o cargo de Designer de Animação Sênior. </a:t>
            </a:r>
            <a:r>
              <a:rPr kumimoji="0" lang="pt-br" sz="1000" b="0" i="0" u="none" strike="noStrike" kern="1200" cap="none" spc="0" normalizeH="0" baseline="0" noProof="0" dirty="0" err="1">
                <a:ln w="3175">
                  <a:noFill/>
                </a:ln>
                <a:solidFill>
                  <a:prstClr val="black"/>
                </a:solidFill>
                <a:effectLst/>
                <a:uLnTx/>
                <a:uFillTx/>
                <a:latin typeface="Segoe UI"/>
                <a:ea typeface="+mn-ea"/>
                <a:cs typeface="Segoe UI" pitchFamily="34" charset="0"/>
              </a:rPr>
              <a:t>Perg</a:t>
            </a:r>
            <a:r>
              <a:rPr kumimoji="0" lang="pt-BR" sz="1000" b="0" i="0" u="none" strike="noStrike" kern="1200" cap="none" spc="0" normalizeH="0" baseline="0" noProof="0" dirty="0" err="1">
                <a:ln w="3175">
                  <a:noFill/>
                </a:ln>
                <a:solidFill>
                  <a:prstClr val="black"/>
                </a:solidFill>
                <a:effectLst/>
                <a:uLnTx/>
                <a:uFillTx/>
                <a:latin typeface="Segoe UI"/>
                <a:ea typeface="+mn-ea"/>
                <a:cs typeface="Segoe UI" pitchFamily="34" charset="0"/>
              </a:rPr>
              <a:t>um</a:t>
            </a:r>
            <a:r>
              <a:rPr kumimoji="0" lang="pt-br" sz="1000" b="0" i="0" u="none" strike="noStrike" kern="1200" cap="none" spc="0" normalizeH="0" baseline="0" noProof="0" dirty="0" err="1">
                <a:ln w="3175">
                  <a:noFill/>
                </a:ln>
                <a:solidFill>
                  <a:prstClr val="black"/>
                </a:solidFill>
                <a:effectLst/>
                <a:uLnTx/>
                <a:uFillTx/>
                <a:latin typeface="Segoe UI"/>
                <a:ea typeface="+mn-ea"/>
                <a:cs typeface="Segoe UI" pitchFamily="34" charset="0"/>
              </a:rPr>
              <a:t>tar</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 sobre experiências anteriores, objetivos e incluir algumas </a:t>
            </a:r>
            <a:r>
              <a:rPr kumimoji="0" lang="pt-br" sz="1000" b="0" i="0" u="none" strike="noStrike" kern="1200" cap="none" spc="0" normalizeH="0" baseline="0" noProof="0" dirty="0" err="1">
                <a:ln w="3175">
                  <a:noFill/>
                </a:ln>
                <a:solidFill>
                  <a:prstClr val="black"/>
                </a:solidFill>
                <a:effectLst/>
                <a:uLnTx/>
                <a:uFillTx/>
                <a:latin typeface="Segoe UI"/>
                <a:ea typeface="+mn-ea"/>
                <a:cs typeface="Segoe UI" pitchFamily="34" charset="0"/>
              </a:rPr>
              <a:t>perg</a:t>
            </a:r>
            <a:r>
              <a:rPr kumimoji="0" lang="pt-BR" sz="1000" b="0" i="0" u="none" strike="noStrike" kern="1200" cap="none" spc="0" normalizeH="0" baseline="0" noProof="0" dirty="0" err="1">
                <a:ln w="3175">
                  <a:noFill/>
                </a:ln>
                <a:solidFill>
                  <a:prstClr val="black"/>
                </a:solidFill>
                <a:effectLst/>
                <a:uLnTx/>
                <a:uFillTx/>
                <a:latin typeface="Segoe UI"/>
                <a:ea typeface="+mn-ea"/>
                <a:cs typeface="Segoe UI" pitchFamily="34" charset="0"/>
              </a:rPr>
              <a:t>um</a:t>
            </a:r>
            <a:r>
              <a:rPr kumimoji="0" lang="pt-br" sz="1000" b="0" i="0" u="none" strike="noStrike" kern="1200" cap="none" spc="0" normalizeH="0" baseline="0" noProof="0" dirty="0" err="1">
                <a:ln w="3175">
                  <a:noFill/>
                </a:ln>
                <a:solidFill>
                  <a:prstClr val="black"/>
                </a:solidFill>
                <a:effectLst/>
                <a:uLnTx/>
                <a:uFillTx/>
                <a:latin typeface="Segoe UI"/>
                <a:ea typeface="+mn-ea"/>
                <a:cs typeface="Segoe UI" pitchFamily="34" charset="0"/>
              </a:rPr>
              <a:t>tas</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 sobre interesses pessoais.</a:t>
            </a:r>
          </a:p>
        </p:txBody>
      </p:sp>
      <p:sp>
        <p:nvSpPr>
          <p:cNvPr id="98" name="TextBox 97">
            <a:extLst>
              <a:ext uri="{FF2B5EF4-FFF2-40B4-BE49-F238E27FC236}">
                <a16:creationId xmlns:a16="http://schemas.microsoft.com/office/drawing/2014/main" id="{1C92BC9F-BDB0-3094-9137-0ACF351FFF23}"/>
              </a:ext>
            </a:extLst>
          </p:cNvPr>
          <p:cNvSpPr txBox="1"/>
          <p:nvPr/>
        </p:nvSpPr>
        <p:spPr>
          <a:xfrm>
            <a:off x="754898"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a:ln>
                  <a:noFill/>
                </a:ln>
                <a:solidFill>
                  <a:prstClr val="black"/>
                </a:solidFill>
                <a:effectLst/>
                <a:uLnTx/>
                <a:uFillTx/>
                <a:latin typeface="Segoe UI Semibold"/>
                <a:cs typeface="Segoe UI" pitchFamily="34" charset="0"/>
              </a:rPr>
              <a:t>Realizar uma entrevista</a:t>
            </a:r>
          </a:p>
        </p:txBody>
      </p:sp>
      <p:sp>
        <p:nvSpPr>
          <p:cNvPr id="99" name="Text Placeholder 2">
            <a:extLst>
              <a:ext uri="{FF2B5EF4-FFF2-40B4-BE49-F238E27FC236}">
                <a16:creationId xmlns:a16="http://schemas.microsoft.com/office/drawing/2014/main" id="{267C4CB0-72F1-D43B-6EAC-B951DB242709}"/>
              </a:ext>
            </a:extLst>
          </p:cNvPr>
          <p:cNvSpPr txBox="1">
            <a:spLocks/>
          </p:cNvSpPr>
          <p:nvPr/>
        </p:nvSpPr>
        <p:spPr>
          <a:xfrm>
            <a:off x="754898"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Durante o prompt de entrevista do Copilot </a:t>
            </a:r>
            <a:b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b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no Teams</a:t>
            </a:r>
          </a:p>
        </p:txBody>
      </p:sp>
      <p:grpSp>
        <p:nvGrpSpPr>
          <p:cNvPr id="155" name="Group 154" descr="Logotipo do Microsoft Teams">
            <a:extLst>
              <a:ext uri="{FF2B5EF4-FFF2-40B4-BE49-F238E27FC236}">
                <a16:creationId xmlns:a16="http://schemas.microsoft.com/office/drawing/2014/main" id="{7C3F8A29-06B6-DFB0-A58D-767827253620}"/>
              </a:ext>
              <a:ext uri="{C183D7F6-B498-43B3-948B-1728B52AA6E4}">
                <adec:decorative xmlns:adec="http://schemas.microsoft.com/office/drawing/2017/decorative" val="0"/>
              </a:ext>
            </a:extLst>
          </p:cNvPr>
          <p:cNvGrpSpPr>
            <a:grpSpLocks/>
          </p:cNvGrpSpPr>
          <p:nvPr/>
        </p:nvGrpSpPr>
        <p:grpSpPr>
          <a:xfrm>
            <a:off x="3641327" y="4031176"/>
            <a:ext cx="534544" cy="534544"/>
            <a:chOff x="3125234" y="13590476"/>
            <a:chExt cx="659280" cy="659280"/>
          </a:xfrm>
        </p:grpSpPr>
        <p:sp>
          <p:nvSpPr>
            <p:cNvPr id="156" name="Rounded Rectangle 56">
              <a:extLst>
                <a:ext uri="{FF2B5EF4-FFF2-40B4-BE49-F238E27FC236}">
                  <a16:creationId xmlns:a16="http://schemas.microsoft.com/office/drawing/2014/main" id="{C6446D6B-9298-3719-8F94-BF4ECA6EE99E}"/>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7" name="Graphic 156">
              <a:extLst>
                <a:ext uri="{FF2B5EF4-FFF2-40B4-BE49-F238E27FC236}">
                  <a16:creationId xmlns:a16="http://schemas.microsoft.com/office/drawing/2014/main" id="{DC130C72-E174-73E4-CF39-22930BAB105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29606" y="13694555"/>
              <a:ext cx="451120" cy="451118"/>
            </a:xfrm>
            <a:prstGeom prst="rect">
              <a:avLst/>
            </a:prstGeom>
          </p:spPr>
        </p:pic>
      </p:grpSp>
      <p:sp>
        <p:nvSpPr>
          <p:cNvPr id="100" name="Rectangle: Rounded Corners 6">
            <a:extLst>
              <a:ext uri="{FF2B5EF4-FFF2-40B4-BE49-F238E27FC236}">
                <a16:creationId xmlns:a16="http://schemas.microsoft.com/office/drawing/2014/main" id="{A807B664-816D-9600-A799-5892448E43B5}"/>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4" name="Title 1">
            <a:extLst>
              <a:ext uri="{FF2B5EF4-FFF2-40B4-BE49-F238E27FC236}">
                <a16:creationId xmlns:a16="http://schemas.microsoft.com/office/drawing/2014/main" id="{CD433A79-4835-3325-49AF-7DE1A36181BE}"/>
              </a:ext>
            </a:extLst>
          </p:cNvPr>
          <p:cNvSpPr txBox="1">
            <a:spLocks/>
          </p:cNvSpPr>
          <p:nvPr/>
        </p:nvSpPr>
        <p:spPr>
          <a:xfrm>
            <a:off x="878319"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Quais </a:t>
            </a:r>
            <a:r>
              <a:rPr kumimoji="0" lang="pt-br"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perg</a:t>
            </a:r>
            <a:r>
              <a:rPr kumimoji="0" lang="pt-BR"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um</a:t>
            </a:r>
            <a:r>
              <a:rPr kumimoji="0" lang="pt-br"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tas</a:t>
            </a: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 </a:t>
            </a:r>
            <a:r>
              <a:rPr lang="pt-br" sz="1000" spc="0" dirty="0">
                <a:gradFill>
                  <a:gsLst>
                    <a:gs pos="0">
                      <a:srgbClr val="1264B1"/>
                    </a:gs>
                    <a:gs pos="100000">
                      <a:srgbClr val="944DCF"/>
                    </a:gs>
                  </a:gsLst>
                  <a:lin ang="0" scaled="1"/>
                </a:gradFill>
                <a:latin typeface="Segoe UI Semibold"/>
              </a:rPr>
              <a:t>de follow up é interessante fazer </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com base no que já discutimos e há alguma </a:t>
            </a:r>
            <a:r>
              <a:rPr kumimoji="0" lang="pt-br" sz="1000" b="0" i="0" u="none" strike="noStrike" kern="1200" cap="none" spc="0" normalizeH="0" baseline="0" noProof="0" dirty="0" err="1">
                <a:ln w="3175">
                  <a:noFill/>
                </a:ln>
                <a:solidFill>
                  <a:prstClr val="black"/>
                </a:solidFill>
                <a:effectLst/>
                <a:uLnTx/>
                <a:uFillTx/>
                <a:latin typeface="Segoe UI"/>
                <a:ea typeface="+mn-ea"/>
                <a:cs typeface="Segoe UI" pitchFamily="34" charset="0"/>
              </a:rPr>
              <a:t>perg</a:t>
            </a:r>
            <a:r>
              <a:rPr kumimoji="0" lang="pt-BR" sz="1000" b="0" i="0" u="none" strike="noStrike" kern="1200" cap="none" spc="0" normalizeH="0" baseline="0" noProof="0" dirty="0" err="1">
                <a:ln w="3175">
                  <a:noFill/>
                </a:ln>
                <a:solidFill>
                  <a:prstClr val="black"/>
                </a:solidFill>
                <a:effectLst/>
                <a:uLnTx/>
                <a:uFillTx/>
                <a:latin typeface="Segoe UI"/>
                <a:ea typeface="+mn-ea"/>
                <a:cs typeface="Segoe UI" pitchFamily="34" charset="0"/>
              </a:rPr>
              <a:t>um</a:t>
            </a:r>
            <a:r>
              <a:rPr kumimoji="0" lang="pt-br" sz="1000" b="0" i="0" u="none" strike="noStrike" kern="1200" cap="none" spc="0" normalizeH="0" baseline="0" noProof="0" dirty="0" err="1">
                <a:ln w="3175">
                  <a:noFill/>
                </a:ln>
                <a:solidFill>
                  <a:prstClr val="black"/>
                </a:solidFill>
                <a:effectLst/>
                <a:uLnTx/>
                <a:uFillTx/>
                <a:latin typeface="Segoe UI"/>
                <a:ea typeface="+mn-ea"/>
                <a:cs typeface="Segoe UI" pitchFamily="34" charset="0"/>
              </a:rPr>
              <a:t>ta</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 que eu não respondi? </a:t>
            </a:r>
          </a:p>
        </p:txBody>
      </p:sp>
      <p:sp>
        <p:nvSpPr>
          <p:cNvPr id="105" name="TextBox 104">
            <a:extLst>
              <a:ext uri="{FF2B5EF4-FFF2-40B4-BE49-F238E27FC236}">
                <a16:creationId xmlns:a16="http://schemas.microsoft.com/office/drawing/2014/main" id="{DAAA0212-BF3B-E6B4-7534-5CE8A499D9F5}"/>
              </a:ext>
            </a:extLst>
          </p:cNvPr>
          <p:cNvSpPr txBox="1"/>
          <p:nvPr/>
        </p:nvSpPr>
        <p:spPr>
          <a:xfrm>
            <a:off x="4490013"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a:ln>
                  <a:noFill/>
                </a:ln>
                <a:solidFill>
                  <a:prstClr val="black"/>
                </a:solidFill>
                <a:effectLst/>
                <a:uLnTx/>
                <a:uFillTx/>
                <a:latin typeface="Segoe UI Semibold"/>
                <a:cs typeface="Segoe UI" pitchFamily="34" charset="0"/>
              </a:rPr>
              <a:t>Criar uma carta de oferta</a:t>
            </a:r>
          </a:p>
        </p:txBody>
      </p:sp>
      <p:sp>
        <p:nvSpPr>
          <p:cNvPr id="107" name="Text Placeholder 2">
            <a:extLst>
              <a:ext uri="{FF2B5EF4-FFF2-40B4-BE49-F238E27FC236}">
                <a16:creationId xmlns:a16="http://schemas.microsoft.com/office/drawing/2014/main" id="{6D7AACC3-4CAE-F752-AD39-660712E51FF8}"/>
              </a:ext>
            </a:extLst>
          </p:cNvPr>
          <p:cNvSpPr txBox="1">
            <a:spLocks/>
          </p:cNvSpPr>
          <p:nvPr/>
        </p:nvSpPr>
        <p:spPr>
          <a:xfrm>
            <a:off x="4490013"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Início em um novo prompt de email Copilot </a:t>
            </a:r>
            <a:b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b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no prompt do Word</a:t>
            </a:r>
          </a:p>
        </p:txBody>
      </p:sp>
      <p:grpSp>
        <p:nvGrpSpPr>
          <p:cNvPr id="176" name="Group 175" descr="Logotipo do Microsoft Word">
            <a:extLst>
              <a:ext uri="{FF2B5EF4-FFF2-40B4-BE49-F238E27FC236}">
                <a16:creationId xmlns:a16="http://schemas.microsoft.com/office/drawing/2014/main" id="{08C9D69E-C520-FE69-FFB2-EEC7C7E71D1C}"/>
              </a:ext>
              <a:ext uri="{C183D7F6-B498-43B3-948B-1728B52AA6E4}">
                <adec:decorative xmlns:adec="http://schemas.microsoft.com/office/drawing/2017/decorative" val="0"/>
              </a:ext>
            </a:extLst>
          </p:cNvPr>
          <p:cNvGrpSpPr>
            <a:grpSpLocks/>
          </p:cNvGrpSpPr>
          <p:nvPr/>
        </p:nvGrpSpPr>
        <p:grpSpPr>
          <a:xfrm>
            <a:off x="7372338" y="4028485"/>
            <a:ext cx="534544" cy="534544"/>
            <a:chOff x="5006422" y="10181153"/>
            <a:chExt cx="659280" cy="659280"/>
          </a:xfrm>
        </p:grpSpPr>
        <p:sp>
          <p:nvSpPr>
            <p:cNvPr id="178" name="Rounded Rectangle 46">
              <a:extLst>
                <a:ext uri="{FF2B5EF4-FFF2-40B4-BE49-F238E27FC236}">
                  <a16:creationId xmlns:a16="http://schemas.microsoft.com/office/drawing/2014/main" id="{DFC6DDD9-14BC-CC10-8233-4D4581486E06}"/>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79" name="Graphic 178">
              <a:extLst>
                <a:ext uri="{FF2B5EF4-FFF2-40B4-BE49-F238E27FC236}">
                  <a16:creationId xmlns:a16="http://schemas.microsoft.com/office/drawing/2014/main" id="{CA1A7405-6FF7-27A7-3012-60E8E5921F94}"/>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279" t="26853" r="22699" b="26853"/>
            <a:stretch/>
          </p:blipFill>
          <p:spPr>
            <a:xfrm>
              <a:off x="5112857" y="10308272"/>
              <a:ext cx="446412" cy="405040"/>
            </a:xfrm>
            <a:prstGeom prst="rect">
              <a:avLst/>
            </a:prstGeom>
          </p:spPr>
        </p:pic>
      </p:grpSp>
      <p:sp>
        <p:nvSpPr>
          <p:cNvPr id="132" name="Rectangle: Rounded Corners 6">
            <a:extLst>
              <a:ext uri="{FF2B5EF4-FFF2-40B4-BE49-F238E27FC236}">
                <a16:creationId xmlns:a16="http://schemas.microsoft.com/office/drawing/2014/main" id="{FB18D0FF-06D6-07E8-8947-1E3D9448D402}"/>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9" name="Title 1">
            <a:extLst>
              <a:ext uri="{FF2B5EF4-FFF2-40B4-BE49-F238E27FC236}">
                <a16:creationId xmlns:a16="http://schemas.microsoft.com/office/drawing/2014/main" id="{EF122ECF-5053-B271-33F2-9F0D17F7C021}"/>
              </a:ext>
            </a:extLst>
          </p:cNvPr>
          <p:cNvSpPr txBox="1">
            <a:spLocks/>
          </p:cNvSpPr>
          <p:nvPr/>
        </p:nvSpPr>
        <p:spPr>
          <a:xfrm>
            <a:off x="4613434" y="5390487"/>
            <a:ext cx="2735299" cy="769441"/>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Criar uma carta </a:t>
            </a:r>
            <a:r>
              <a:rPr lang="pt-br" sz="1000" spc="0" dirty="0">
                <a:gradFill>
                  <a:gsLst>
                    <a:gs pos="0">
                      <a:srgbClr val="1264B1"/>
                    </a:gs>
                    <a:gs pos="100000">
                      <a:srgbClr val="944DCF"/>
                    </a:gs>
                  </a:gsLst>
                  <a:lin ang="0" scaled="1"/>
                </a:gradFill>
                <a:latin typeface="Segoe UI Semibold"/>
              </a:rPr>
              <a:t>de oferta</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 para Maya para </a:t>
            </a:r>
            <a:b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b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o cargo de Designer de Animação Sênior com data de início em 16 de março. Incluir detalhes sobre nossos benefícios em nosso </a:t>
            </a:r>
            <a:r>
              <a:rPr kumimoji="0" lang="pt-br" sz="1000" b="0" i="0" u="sng" strike="noStrike" kern="1200" cap="none" spc="0" normalizeH="0" baseline="0" noProof="0" dirty="0">
                <a:ln w="3175">
                  <a:noFill/>
                </a:ln>
                <a:solidFill>
                  <a:srgbClr val="0078D4"/>
                </a:solidFill>
                <a:effectLst/>
                <a:uLnTx/>
                <a:uFillTx/>
                <a:latin typeface="Segoe UI"/>
                <a:ea typeface="+mn-ea"/>
                <a:cs typeface="Segoe UI" pitchFamily="34" charset="0"/>
              </a:rPr>
              <a:t>Manual de benefícios.</a:t>
            </a:r>
          </a:p>
        </p:txBody>
      </p:sp>
      <p:sp>
        <p:nvSpPr>
          <p:cNvPr id="108" name="TextBox 107">
            <a:extLst>
              <a:ext uri="{FF2B5EF4-FFF2-40B4-BE49-F238E27FC236}">
                <a16:creationId xmlns:a16="http://schemas.microsoft.com/office/drawing/2014/main" id="{50F03422-4CA8-A604-C64D-53828F46F5C3}"/>
              </a:ext>
            </a:extLst>
          </p:cNvPr>
          <p:cNvSpPr txBox="1"/>
          <p:nvPr/>
        </p:nvSpPr>
        <p:spPr>
          <a:xfrm>
            <a:off x="8229191"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a:ln>
                  <a:noFill/>
                </a:ln>
                <a:solidFill>
                  <a:prstClr val="black"/>
                </a:solidFill>
                <a:effectLst/>
                <a:uLnTx/>
                <a:uFillTx/>
                <a:latin typeface="Segoe UI Semibold"/>
                <a:cs typeface="Segoe UI" pitchFamily="34" charset="0"/>
              </a:rPr>
              <a:t>Criar materiais de integração</a:t>
            </a:r>
          </a:p>
        </p:txBody>
      </p:sp>
      <p:sp>
        <p:nvSpPr>
          <p:cNvPr id="109" name="Text Placeholder 2">
            <a:extLst>
              <a:ext uri="{FF2B5EF4-FFF2-40B4-BE49-F238E27FC236}">
                <a16:creationId xmlns:a16="http://schemas.microsoft.com/office/drawing/2014/main" id="{76F19766-FF91-C197-36A5-49684A339F2E}"/>
              </a:ext>
            </a:extLst>
          </p:cNvPr>
          <p:cNvSpPr txBox="1">
            <a:spLocks/>
          </p:cNvSpPr>
          <p:nvPr/>
        </p:nvSpPr>
        <p:spPr>
          <a:xfrm>
            <a:off x="8229191"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Início com um novo prompt de apresentação Copilot</a:t>
            </a:r>
          </a:p>
        </p:txBody>
      </p:sp>
      <p:grpSp>
        <p:nvGrpSpPr>
          <p:cNvPr id="195" name="Group 194" descr="Logotipo do Microsoft PowerPoint">
            <a:extLst>
              <a:ext uri="{FF2B5EF4-FFF2-40B4-BE49-F238E27FC236}">
                <a16:creationId xmlns:a16="http://schemas.microsoft.com/office/drawing/2014/main" id="{87438312-CACE-3F6A-4B36-5282B7736175}"/>
              </a:ext>
            </a:extLst>
          </p:cNvPr>
          <p:cNvGrpSpPr>
            <a:grpSpLocks/>
          </p:cNvGrpSpPr>
          <p:nvPr/>
        </p:nvGrpSpPr>
        <p:grpSpPr>
          <a:xfrm>
            <a:off x="11118805" y="4026753"/>
            <a:ext cx="534543" cy="534543"/>
            <a:chOff x="587375" y="1790700"/>
            <a:chExt cx="1371600" cy="1371600"/>
          </a:xfrm>
        </p:grpSpPr>
        <p:sp>
          <p:nvSpPr>
            <p:cNvPr id="196" name="Rounded Rectangle 46">
              <a:extLst>
                <a:ext uri="{FF2B5EF4-FFF2-40B4-BE49-F238E27FC236}">
                  <a16:creationId xmlns:a16="http://schemas.microsoft.com/office/drawing/2014/main" id="{0E4F9D6A-ED69-C250-0BEE-A0527AC46941}"/>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97" name="Picture 2" descr="Logotipo Microsoft PowerPoint - PNG e Vetor - Baixar logotipo">
              <a:hlinkClick r:id="rId13"/>
              <a:extLst>
                <a:ext uri="{FF2B5EF4-FFF2-40B4-BE49-F238E27FC236}">
                  <a16:creationId xmlns:a16="http://schemas.microsoft.com/office/drawing/2014/main" id="{C8B99D08-0F17-E79E-4B1D-61B475201EA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110" name="Rectangle: Rounded Corners 6">
            <a:extLst>
              <a:ext uri="{FF2B5EF4-FFF2-40B4-BE49-F238E27FC236}">
                <a16:creationId xmlns:a16="http://schemas.microsoft.com/office/drawing/2014/main" id="{CD2EE425-06BF-08EA-54F2-CB3605BA5A58}"/>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5" name="Title 1">
            <a:extLst>
              <a:ext uri="{FF2B5EF4-FFF2-40B4-BE49-F238E27FC236}">
                <a16:creationId xmlns:a16="http://schemas.microsoft.com/office/drawing/2014/main" id="{87996806-7D8F-A62B-9CDF-EF1EEC9C1B48}"/>
              </a:ext>
            </a:extLst>
          </p:cNvPr>
          <p:cNvSpPr txBox="1">
            <a:spLocks/>
          </p:cNvSpPr>
          <p:nvPr/>
        </p:nvSpPr>
        <p:spPr>
          <a:xfrm>
            <a:off x="8352613" y="5467431"/>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Criar uma apresentação a partir de </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[link </a:t>
            </a:r>
            <a:r>
              <a:rPr lang="pt-br" sz="1000" spc="0" dirty="0">
                <a:solidFill>
                  <a:prstClr val="black"/>
                </a:solidFill>
                <a:latin typeface="Segoe UI"/>
              </a:rPr>
              <a:t>no documento de Word para a descrição da </a:t>
            </a:r>
            <a:r>
              <a:rPr lang="pt-br" sz="1000" spc="0" dirty="0" err="1">
                <a:solidFill>
                  <a:prstClr val="black"/>
                </a:solidFill>
                <a:latin typeface="Segoe UI"/>
              </a:rPr>
              <a:t>f</a:t>
            </a:r>
            <a:r>
              <a:rPr lang="pt-BR" sz="1000" spc="0" dirty="0" err="1">
                <a:solidFill>
                  <a:prstClr val="black"/>
                </a:solidFill>
                <a:latin typeface="Segoe UI"/>
              </a:rPr>
              <a:t>um</a:t>
            </a:r>
            <a:r>
              <a:rPr lang="pt-br" sz="1000" spc="0" dirty="0" err="1">
                <a:solidFill>
                  <a:prstClr val="black"/>
                </a:solidFill>
                <a:latin typeface="Segoe UI"/>
              </a:rPr>
              <a:t>ção</a:t>
            </a:r>
            <a:r>
              <a:rPr lang="pt-br" sz="1000" spc="0" dirty="0">
                <a:solidFill>
                  <a:prstClr val="black"/>
                </a:solidFill>
                <a:latin typeface="Segoe UI"/>
              </a:rPr>
              <a:t> Designer de Animação Sênior] Criar uma visão geral das responsabilidades do trabalho.</a:t>
            </a:r>
          </a:p>
        </p:txBody>
      </p:sp>
    </p:spTree>
    <p:extLst>
      <p:ext uri="{BB962C8B-B14F-4D97-AF65-F5344CB8AC3E}">
        <p14:creationId xmlns:p14="http://schemas.microsoft.com/office/powerpoint/2010/main" val="113997747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noFill/>
        </p:spPr>
        <p:txBody>
          <a:bodyPr vert="horz" wrap="square" lIns="0" tIns="0" rIns="0" bIns="0" rtlCol="0" anchor="t">
            <a:spAutoFit/>
          </a:bodyPr>
          <a:lstStyle/>
          <a:p>
            <a:pPr defTabSz="914400"/>
            <a:r>
              <a:rPr lang="pt-br" sz="3200">
                <a:gradFill flip="none" rotWithShape="1">
                  <a:gsLst>
                    <a:gs pos="50000">
                      <a:srgbClr val="8661C5"/>
                    </a:gs>
                    <a:gs pos="0">
                      <a:srgbClr val="3E76D4"/>
                    </a:gs>
                    <a:gs pos="100000">
                      <a:srgbClr val="C73ECC"/>
                    </a:gs>
                  </a:gsLst>
                  <a:lin ang="2700000" scaled="1"/>
                  <a:tileRect/>
                </a:gradFill>
                <a:cs typeface="+mn-cs"/>
              </a:rPr>
              <a:t>Um dia na vida da gerência de RH </a:t>
            </a:r>
          </a:p>
        </p:txBody>
      </p:sp>
      <p:pic>
        <p:nvPicPr>
          <p:cNvPr id="41" name="Picture 2" descr="Logotipo do Microsoft 365 Copilot">
            <a:extLst>
              <a:ext uri="{FF2B5EF4-FFF2-40B4-BE49-F238E27FC236}">
                <a16:creationId xmlns:a16="http://schemas.microsoft.com/office/drawing/2014/main" id="{7EF5D3C7-0088-8879-3FAE-06A82B6963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08" name="Group 207">
            <a:extLst>
              <a:ext uri="{FF2B5EF4-FFF2-40B4-BE49-F238E27FC236}">
                <a16:creationId xmlns:a16="http://schemas.microsoft.com/office/drawing/2014/main" id="{822EE6DB-AA65-8F56-FF0D-4D38AD89DF5E}"/>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209" name="Freeform: Shape 208">
              <a:extLst>
                <a:ext uri="{FF2B5EF4-FFF2-40B4-BE49-F238E27FC236}">
                  <a16:creationId xmlns:a16="http://schemas.microsoft.com/office/drawing/2014/main" id="{9DDF1119-A269-DCF9-CC33-8F61AF7F97D2}"/>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210" name="Group 209">
              <a:extLst>
                <a:ext uri="{FF2B5EF4-FFF2-40B4-BE49-F238E27FC236}">
                  <a16:creationId xmlns:a16="http://schemas.microsoft.com/office/drawing/2014/main" id="{98CA266A-1430-CC21-D214-F95E14CCC4D7}"/>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229" name="Oval 228">
                <a:extLst>
                  <a:ext uri="{FF2B5EF4-FFF2-40B4-BE49-F238E27FC236}">
                    <a16:creationId xmlns:a16="http://schemas.microsoft.com/office/drawing/2014/main" id="{C2F41570-FD11-FB0E-9967-4717E6A92E38}"/>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30" name="Graphic 68">
                <a:extLst>
                  <a:ext uri="{FF2B5EF4-FFF2-40B4-BE49-F238E27FC236}">
                    <a16:creationId xmlns:a16="http://schemas.microsoft.com/office/drawing/2014/main" id="{B7A67BF9-1DFF-29BC-E7D4-A7DAD142795E}"/>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211" name="Group 210">
              <a:extLst>
                <a:ext uri="{FF2B5EF4-FFF2-40B4-BE49-F238E27FC236}">
                  <a16:creationId xmlns:a16="http://schemas.microsoft.com/office/drawing/2014/main" id="{41C705B2-FD78-0F76-9BE9-703647BED00B}"/>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227" name="Oval 226">
                <a:extLst>
                  <a:ext uri="{FF2B5EF4-FFF2-40B4-BE49-F238E27FC236}">
                    <a16:creationId xmlns:a16="http://schemas.microsoft.com/office/drawing/2014/main" id="{138B6948-8AF0-E0D9-A976-1EB030222BE5}"/>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8" name="Graphic 68">
                <a:extLst>
                  <a:ext uri="{FF2B5EF4-FFF2-40B4-BE49-F238E27FC236}">
                    <a16:creationId xmlns:a16="http://schemas.microsoft.com/office/drawing/2014/main" id="{2A90CA05-6BB3-F708-7E00-7D206C6F8424}"/>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212" name="Group 211">
              <a:extLst>
                <a:ext uri="{FF2B5EF4-FFF2-40B4-BE49-F238E27FC236}">
                  <a16:creationId xmlns:a16="http://schemas.microsoft.com/office/drawing/2014/main" id="{0912CE75-4A67-E461-A051-7138010710CF}"/>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225" name="Oval 224">
                <a:extLst>
                  <a:ext uri="{FF2B5EF4-FFF2-40B4-BE49-F238E27FC236}">
                    <a16:creationId xmlns:a16="http://schemas.microsoft.com/office/drawing/2014/main" id="{98968CE7-B368-9D0B-2454-E842F5268EEC}"/>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6" name="Graphic 68">
                <a:extLst>
                  <a:ext uri="{FF2B5EF4-FFF2-40B4-BE49-F238E27FC236}">
                    <a16:creationId xmlns:a16="http://schemas.microsoft.com/office/drawing/2014/main" id="{4AD16A5B-DADD-FA2F-C97D-993E21AA94BA}"/>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213" name="Group 212">
              <a:extLst>
                <a:ext uri="{FF2B5EF4-FFF2-40B4-BE49-F238E27FC236}">
                  <a16:creationId xmlns:a16="http://schemas.microsoft.com/office/drawing/2014/main" id="{7CDA0CD5-213F-A473-3FED-43652615E99F}"/>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223" name="Oval 222">
                <a:extLst>
                  <a:ext uri="{FF2B5EF4-FFF2-40B4-BE49-F238E27FC236}">
                    <a16:creationId xmlns:a16="http://schemas.microsoft.com/office/drawing/2014/main" id="{0C6BC233-2757-DF61-6558-AEBA4A347D66}"/>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4" name="Graphic 68">
                <a:extLst>
                  <a:ext uri="{FF2B5EF4-FFF2-40B4-BE49-F238E27FC236}">
                    <a16:creationId xmlns:a16="http://schemas.microsoft.com/office/drawing/2014/main" id="{74561D60-76B7-B3C7-A5D6-BFEC5FED17C9}"/>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214" name="Rectangle: Rounded Corners 6">
              <a:extLst>
                <a:ext uri="{FF2B5EF4-FFF2-40B4-BE49-F238E27FC236}">
                  <a16:creationId xmlns:a16="http://schemas.microsoft.com/office/drawing/2014/main" id="{C92E5F6D-A333-1614-2245-5BB9CC60D81D}"/>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5" name="Rectangle: Rounded Corners 6">
              <a:extLst>
                <a:ext uri="{FF2B5EF4-FFF2-40B4-BE49-F238E27FC236}">
                  <a16:creationId xmlns:a16="http://schemas.microsoft.com/office/drawing/2014/main" id="{B31AF21C-45CC-2FE9-6BB3-65209ED81C9A}"/>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6" name="Rectangle: Rounded Corners 6">
              <a:extLst>
                <a:ext uri="{FF2B5EF4-FFF2-40B4-BE49-F238E27FC236}">
                  <a16:creationId xmlns:a16="http://schemas.microsoft.com/office/drawing/2014/main" id="{F74AC48D-742E-F91F-C230-B24A0A4F9505}"/>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7" name="Rectangle: Rounded Corners 6">
              <a:extLst>
                <a:ext uri="{FF2B5EF4-FFF2-40B4-BE49-F238E27FC236}">
                  <a16:creationId xmlns:a16="http://schemas.microsoft.com/office/drawing/2014/main" id="{2125243A-C88F-64C2-8DD1-32BEAFD6F777}"/>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8" name="Rectangle: Rounded Corners 6">
              <a:extLst>
                <a:ext uri="{FF2B5EF4-FFF2-40B4-BE49-F238E27FC236}">
                  <a16:creationId xmlns:a16="http://schemas.microsoft.com/office/drawing/2014/main" id="{F3BC5706-7AA5-F977-F2CB-B4AF30E6517D}"/>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9" name="Rectangle: Rounded Corners 6">
              <a:extLst>
                <a:ext uri="{FF2B5EF4-FFF2-40B4-BE49-F238E27FC236}">
                  <a16:creationId xmlns:a16="http://schemas.microsoft.com/office/drawing/2014/main" id="{4629887C-679D-4D74-D753-FB0D28DC8BC8}"/>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220" name="Group 219">
              <a:extLst>
                <a:ext uri="{FF2B5EF4-FFF2-40B4-BE49-F238E27FC236}">
                  <a16:creationId xmlns:a16="http://schemas.microsoft.com/office/drawing/2014/main" id="{0229DC3A-E3D1-82D5-7C5F-16561F4FA341}"/>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221" name="Oval 220">
                <a:extLst>
                  <a:ext uri="{FF2B5EF4-FFF2-40B4-BE49-F238E27FC236}">
                    <a16:creationId xmlns:a16="http://schemas.microsoft.com/office/drawing/2014/main" id="{AF1F1825-9FFC-5FCA-0233-B19DF76BD281}"/>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2" name="Graphic 68">
                <a:extLst>
                  <a:ext uri="{FF2B5EF4-FFF2-40B4-BE49-F238E27FC236}">
                    <a16:creationId xmlns:a16="http://schemas.microsoft.com/office/drawing/2014/main" id="{3C6FC6F1-F38B-D5A1-0F1B-7B80DDD310D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sp>
        <p:nvSpPr>
          <p:cNvPr id="231" name="Rectangle: Rounded Corners 230">
            <a:extLst>
              <a:ext uri="{FF2B5EF4-FFF2-40B4-BE49-F238E27FC236}">
                <a16:creationId xmlns:a16="http://schemas.microsoft.com/office/drawing/2014/main" id="{66185DF7-E0B9-8FFB-3166-9EA092045D11}"/>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Segoe UI" pitchFamily="34" charset="0"/>
                <a:cs typeface="Segoe UI"/>
              </a:rPr>
              <a:t>8h</a:t>
            </a:r>
          </a:p>
        </p:txBody>
      </p:sp>
      <p:sp>
        <p:nvSpPr>
          <p:cNvPr id="232" name="TextBox 231">
            <a:extLst>
              <a:ext uri="{FF2B5EF4-FFF2-40B4-BE49-F238E27FC236}">
                <a16:creationId xmlns:a16="http://schemas.microsoft.com/office/drawing/2014/main" id="{F5757F90-3E21-48EA-5992-A36E35860EFC}"/>
              </a:ext>
            </a:extLst>
          </p:cNvPr>
          <p:cNvSpPr txBox="1"/>
          <p:nvPr/>
        </p:nvSpPr>
        <p:spPr>
          <a:xfrm>
            <a:off x="588263" y="1587288"/>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Omar começa o dia em casa com uma entrevista para um novo candidato a caixa. </a:t>
            </a:r>
            <a:b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Ele comanda o Copilot para sugerir </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perg</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um</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tas</a:t>
            </a: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 de follow up e </a:t>
            </a: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Resumo</a:t>
            </a: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 os principais pontos levantados pelo candidato. </a:t>
            </a:r>
          </a:p>
        </p:txBody>
      </p:sp>
      <p:grpSp>
        <p:nvGrpSpPr>
          <p:cNvPr id="2" name="Group 1">
            <a:extLst>
              <a:ext uri="{FF2B5EF4-FFF2-40B4-BE49-F238E27FC236}">
                <a16:creationId xmlns:a16="http://schemas.microsoft.com/office/drawing/2014/main" id="{1AA2ADF2-058D-4B65-612A-F3C4E105D6E0}"/>
              </a:ext>
              <a:ext uri="{C183D7F6-B498-43B3-948B-1728B52AA6E4}">
                <adec:decorative xmlns:adec="http://schemas.microsoft.com/office/drawing/2017/decorative" val="1"/>
              </a:ext>
            </a:extLst>
          </p:cNvPr>
          <p:cNvGrpSpPr>
            <a:grpSpLocks/>
          </p:cNvGrpSpPr>
          <p:nvPr/>
        </p:nvGrpSpPr>
        <p:grpSpPr>
          <a:xfrm>
            <a:off x="588264" y="2375245"/>
            <a:ext cx="534543" cy="534543"/>
            <a:chOff x="4236994" y="8381781"/>
            <a:chExt cx="534543" cy="534543"/>
          </a:xfrm>
        </p:grpSpPr>
        <p:sp>
          <p:nvSpPr>
            <p:cNvPr id="4" name="Rounded Rectangle 46">
              <a:extLst>
                <a:ext uri="{FF2B5EF4-FFF2-40B4-BE49-F238E27FC236}">
                  <a16:creationId xmlns:a16="http://schemas.microsoft.com/office/drawing/2014/main" id="{5370F822-4423-BFD6-B6F5-49A6E1F36BFE}"/>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 name="Picture 6" descr="Logotipo, símbolo, significado, história, PNG, Microsoft Teams">
              <a:hlinkClick r:id="rId4"/>
              <a:extLst>
                <a:ext uri="{FF2B5EF4-FFF2-40B4-BE49-F238E27FC236}">
                  <a16:creationId xmlns:a16="http://schemas.microsoft.com/office/drawing/2014/main" id="{9A1A0977-CDE9-9B1E-DC9F-851B78E1D83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236" name="TextBox 235">
            <a:extLst>
              <a:ext uri="{FF2B5EF4-FFF2-40B4-BE49-F238E27FC236}">
                <a16:creationId xmlns:a16="http://schemas.microsoft.com/office/drawing/2014/main" id="{EB8803A6-5550-FF6E-DC88-0B26873DA2F4}"/>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Teams</a:t>
            </a:r>
          </a:p>
        </p:txBody>
      </p:sp>
      <p:sp>
        <p:nvSpPr>
          <p:cNvPr id="237" name="Title 1">
            <a:extLst>
              <a:ext uri="{FF2B5EF4-FFF2-40B4-BE49-F238E27FC236}">
                <a16:creationId xmlns:a16="http://schemas.microsoft.com/office/drawing/2014/main" id="{56D0BC59-44D0-89E9-A51E-416ABCE7CE73}"/>
              </a:ext>
            </a:extLst>
          </p:cNvPr>
          <p:cNvSpPr txBox="1">
            <a:spLocks/>
          </p:cNvSpPr>
          <p:nvPr/>
        </p:nvSpPr>
        <p:spPr>
          <a:xfrm>
            <a:off x="646864" y="3121738"/>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Quais </a:t>
            </a:r>
            <a:r>
              <a:rPr kumimoji="0" lang="pt-br" sz="800" b="1"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a:ea typeface="+mn-ea"/>
                <a:cs typeface="Segoe UI" pitchFamily="34" charset="0"/>
              </a:rPr>
              <a:t>perg</a:t>
            </a:r>
            <a:r>
              <a:rPr kumimoji="0" lang="pt-BR" sz="800" b="1"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a:ea typeface="+mn-ea"/>
                <a:cs typeface="Segoe UI" pitchFamily="34" charset="0"/>
              </a:rPr>
              <a:t>um</a:t>
            </a:r>
            <a:r>
              <a:rPr kumimoji="0" lang="pt-br" sz="800" b="1"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a:ea typeface="+mn-ea"/>
                <a:cs typeface="Segoe UI" pitchFamily="34" charset="0"/>
              </a:rPr>
              <a:t>tas</a:t>
            </a: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 de follow up </a:t>
            </a:r>
            <a:r>
              <a:rPr lang="pt-br" sz="800" b="1" spc="0" dirty="0">
                <a:gradFill>
                  <a:gsLst>
                    <a:gs pos="0">
                      <a:srgbClr val="1264B1"/>
                    </a:gs>
                    <a:gs pos="100000">
                      <a:srgbClr val="944DCF"/>
                    </a:gs>
                  </a:gsLst>
                  <a:lin ang="0" scaled="1"/>
                </a:gradFill>
                <a:latin typeface="Segoe UI"/>
              </a:rPr>
              <a:t>são interessantes </a:t>
            </a:r>
            <a:b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b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para saber mais sobre as habilidades e experiência dessa pessoa?</a:t>
            </a:r>
          </a:p>
        </p:txBody>
      </p:sp>
      <p:sp>
        <p:nvSpPr>
          <p:cNvPr id="238" name="Rectangle: Rounded Corners 237">
            <a:extLst>
              <a:ext uri="{FF2B5EF4-FFF2-40B4-BE49-F238E27FC236}">
                <a16:creationId xmlns:a16="http://schemas.microsoft.com/office/drawing/2014/main" id="{486E0D45-842F-3DA6-318A-0EBC459747A6}"/>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9h35</a:t>
            </a:r>
          </a:p>
        </p:txBody>
      </p:sp>
      <p:sp>
        <p:nvSpPr>
          <p:cNvPr id="239" name="TextBox 238">
            <a:extLst>
              <a:ext uri="{FF2B5EF4-FFF2-40B4-BE49-F238E27FC236}">
                <a16:creationId xmlns:a16="http://schemas.microsoft.com/office/drawing/2014/main" id="{D4EFFE58-3560-1CA6-1052-03B9A72B9619}"/>
              </a:ext>
            </a:extLst>
          </p:cNvPr>
          <p:cNvSpPr txBox="1"/>
          <p:nvPr/>
        </p:nvSpPr>
        <p:spPr>
          <a:xfrm>
            <a:off x="3417469" y="1587288"/>
            <a:ext cx="2598477" cy="92333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No escritório, Omar resume </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alg</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um</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s</a:t>
            </a: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 tópicos de bate-papo que ocorreram durante a noite em uma subsidiária e pode avaliar rapidamente </a:t>
            </a:r>
            <a:b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a situação e fornecer orientação para a equipe resolver o problema.</a:t>
            </a:r>
          </a:p>
        </p:txBody>
      </p:sp>
      <p:grpSp>
        <p:nvGrpSpPr>
          <p:cNvPr id="17" name="Group 16">
            <a:extLst>
              <a:ext uri="{FF2B5EF4-FFF2-40B4-BE49-F238E27FC236}">
                <a16:creationId xmlns:a16="http://schemas.microsoft.com/office/drawing/2014/main" id="{A71C6B1C-AD96-D4D6-0DD4-D8EE28A525C6}"/>
              </a:ext>
              <a:ext uri="{C183D7F6-B498-43B3-948B-1728B52AA6E4}">
                <adec:decorative xmlns:adec="http://schemas.microsoft.com/office/drawing/2017/decorative" val="1"/>
              </a:ext>
            </a:extLst>
          </p:cNvPr>
          <p:cNvGrpSpPr>
            <a:grpSpLocks/>
          </p:cNvGrpSpPr>
          <p:nvPr/>
        </p:nvGrpSpPr>
        <p:grpSpPr>
          <a:xfrm>
            <a:off x="3417469" y="2375244"/>
            <a:ext cx="534543" cy="534543"/>
            <a:chOff x="4236994" y="8381781"/>
            <a:chExt cx="534543" cy="534543"/>
          </a:xfrm>
        </p:grpSpPr>
        <p:sp>
          <p:nvSpPr>
            <p:cNvPr id="18" name="Rounded Rectangle 46">
              <a:extLst>
                <a:ext uri="{FF2B5EF4-FFF2-40B4-BE49-F238E27FC236}">
                  <a16:creationId xmlns:a16="http://schemas.microsoft.com/office/drawing/2014/main" id="{95CB1A55-7CF0-5F7C-F53A-F0B3B67A8FF9}"/>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9" name="Picture 6" descr="Logotipo, símbolo, significado, história, PNG, Microsoft Teams">
              <a:hlinkClick r:id="rId4"/>
              <a:extLst>
                <a:ext uri="{FF2B5EF4-FFF2-40B4-BE49-F238E27FC236}">
                  <a16:creationId xmlns:a16="http://schemas.microsoft.com/office/drawing/2014/main" id="{B0396B2E-C14A-5653-ED2C-58CEB14AEC8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243" name="TextBox 242">
            <a:extLst>
              <a:ext uri="{FF2B5EF4-FFF2-40B4-BE49-F238E27FC236}">
                <a16:creationId xmlns:a16="http://schemas.microsoft.com/office/drawing/2014/main" id="{8B3E32C7-C5A8-25A7-6680-8A35ABB332DB}"/>
              </a:ext>
              <a:ext uri="{C183D7F6-B498-43B3-948B-1728B52AA6E4}">
                <adec:decorative xmlns:adec="http://schemas.microsoft.com/office/drawing/2017/decorative" val="0"/>
              </a:ext>
            </a:extLst>
          </p:cNvPr>
          <p:cNvSpPr txBox="1"/>
          <p:nvPr/>
        </p:nvSpPr>
        <p:spPr>
          <a:xfrm>
            <a:off x="4037252"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Teams</a:t>
            </a:r>
          </a:p>
        </p:txBody>
      </p:sp>
      <p:sp>
        <p:nvSpPr>
          <p:cNvPr id="244" name="Title 1">
            <a:extLst>
              <a:ext uri="{FF2B5EF4-FFF2-40B4-BE49-F238E27FC236}">
                <a16:creationId xmlns:a16="http://schemas.microsoft.com/office/drawing/2014/main" id="{8BDC1B64-79E3-82F6-CF34-F62187C7683E}"/>
              </a:ext>
            </a:extLst>
          </p:cNvPr>
          <p:cNvSpPr txBox="1">
            <a:spLocks/>
          </p:cNvSpPr>
          <p:nvPr/>
        </p:nvSpPr>
        <p:spPr>
          <a:xfrm>
            <a:off x="3476070" y="3121737"/>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Resumo</a:t>
            </a: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 este tópico </a:t>
            </a: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e incluir os principais problemas e sugestões para resolução </a:t>
            </a:r>
            <a:r>
              <a:rPr kumimoji="0" lang="pt-br" sz="800" b="0" i="0" u="none" strike="noStrike" kern="1200" cap="none" spc="0" normalizeH="0" baseline="0" noProof="0" dirty="0" err="1">
                <a:ln w="3175">
                  <a:noFill/>
                </a:ln>
                <a:solidFill>
                  <a:prstClr val="black"/>
                </a:solidFill>
                <a:effectLst/>
                <a:uLnTx/>
                <a:uFillTx/>
                <a:latin typeface="Segoe UI"/>
                <a:ea typeface="+mn-ea"/>
                <a:cs typeface="Segoe UI" pitchFamily="34" charset="0"/>
              </a:rPr>
              <a:t>j</a:t>
            </a:r>
            <a:r>
              <a:rPr kumimoji="0" lang="pt-BR" sz="800" b="0" i="0" u="none" strike="noStrike" kern="1200" cap="none" spc="0" normalizeH="0" baseline="0" noProof="0" dirty="0" err="1">
                <a:ln w="3175">
                  <a:noFill/>
                </a:ln>
                <a:solidFill>
                  <a:prstClr val="black"/>
                </a:solidFill>
                <a:effectLst/>
                <a:uLnTx/>
                <a:uFillTx/>
                <a:latin typeface="Segoe UI"/>
                <a:ea typeface="+mn-ea"/>
                <a:cs typeface="Segoe UI" pitchFamily="34" charset="0"/>
              </a:rPr>
              <a:t>um</a:t>
            </a:r>
            <a:r>
              <a:rPr kumimoji="0" lang="pt-br" sz="800" b="0" i="0" u="none" strike="noStrike" kern="1200" cap="none" spc="0" normalizeH="0" baseline="0" noProof="0" dirty="0" err="1">
                <a:ln w="3175">
                  <a:noFill/>
                </a:ln>
                <a:solidFill>
                  <a:prstClr val="black"/>
                </a:solidFill>
                <a:effectLst/>
                <a:uLnTx/>
                <a:uFillTx/>
                <a:latin typeface="Segoe UI"/>
                <a:ea typeface="+mn-ea"/>
                <a:cs typeface="Segoe UI" pitchFamily="34" charset="0"/>
              </a:rPr>
              <a:t>to</a:t>
            </a: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 de quem deu as sugestões. </a:t>
            </a:r>
          </a:p>
        </p:txBody>
      </p:sp>
      <p:sp>
        <p:nvSpPr>
          <p:cNvPr id="245" name="Rectangle: Rounded Corners 244">
            <a:extLst>
              <a:ext uri="{FF2B5EF4-FFF2-40B4-BE49-F238E27FC236}">
                <a16:creationId xmlns:a16="http://schemas.microsoft.com/office/drawing/2014/main" id="{DB0F10CB-C14D-AB3F-353E-ED111328E8E1}"/>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10h</a:t>
            </a:r>
          </a:p>
        </p:txBody>
      </p:sp>
      <p:sp>
        <p:nvSpPr>
          <p:cNvPr id="246" name="TextBox 245">
            <a:extLst>
              <a:ext uri="{FF2B5EF4-FFF2-40B4-BE49-F238E27FC236}">
                <a16:creationId xmlns:a16="http://schemas.microsoft.com/office/drawing/2014/main" id="{349EAC1F-28FA-279B-5D8A-C9DDF2DAEB72}"/>
              </a:ext>
            </a:extLst>
          </p:cNvPr>
          <p:cNvSpPr txBox="1"/>
          <p:nvPr/>
        </p:nvSpPr>
        <p:spPr>
          <a:xfrm>
            <a:off x="6246676" y="1587288"/>
            <a:ext cx="270413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Omar pede ao Copilot que crie um resumo do novo manual de conformidade da organização para garantir que ele saiba os pontos-chave. </a:t>
            </a:r>
            <a:b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Ele então comanda o Copilot para preencher </a:t>
            </a:r>
            <a:b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as seções restantes.</a:t>
            </a:r>
          </a:p>
        </p:txBody>
      </p:sp>
      <p:grpSp>
        <p:nvGrpSpPr>
          <p:cNvPr id="23" name="Group 22">
            <a:extLst>
              <a:ext uri="{FF2B5EF4-FFF2-40B4-BE49-F238E27FC236}">
                <a16:creationId xmlns:a16="http://schemas.microsoft.com/office/drawing/2014/main" id="{42CF567B-B077-7448-E5CD-7937AA7C353F}"/>
              </a:ext>
              <a:ext uri="{C183D7F6-B498-43B3-948B-1728B52AA6E4}">
                <adec:decorative xmlns:adec="http://schemas.microsoft.com/office/drawing/2017/decorative" val="1"/>
              </a:ext>
            </a:extLst>
          </p:cNvPr>
          <p:cNvGrpSpPr>
            <a:grpSpLocks/>
          </p:cNvGrpSpPr>
          <p:nvPr/>
        </p:nvGrpSpPr>
        <p:grpSpPr>
          <a:xfrm>
            <a:off x="6246676" y="2375244"/>
            <a:ext cx="534543" cy="534543"/>
            <a:chOff x="1047176" y="8381781"/>
            <a:chExt cx="534543" cy="534543"/>
          </a:xfrm>
        </p:grpSpPr>
        <p:sp>
          <p:nvSpPr>
            <p:cNvPr id="24" name="server_2" title="Ícone de um servidor com um cadeado na parte inferior direita">
              <a:extLst>
                <a:ext uri="{FF2B5EF4-FFF2-40B4-BE49-F238E27FC236}">
                  <a16:creationId xmlns:a16="http://schemas.microsoft.com/office/drawing/2014/main" id="{EC85B429-5932-F055-08CC-14B747FE13F5}"/>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5" name="Rounded Rectangle 46">
              <a:extLst>
                <a:ext uri="{FF2B5EF4-FFF2-40B4-BE49-F238E27FC236}">
                  <a16:creationId xmlns:a16="http://schemas.microsoft.com/office/drawing/2014/main" id="{596E7EFF-FEA3-E023-1CD4-42F193077A6E}"/>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2" name="Picture 10" descr="Logotipo do Microsoft Word - PNG e Vetor - Baixar logotipo">
              <a:hlinkClick r:id="rId6"/>
              <a:extLst>
                <a:ext uri="{FF2B5EF4-FFF2-40B4-BE49-F238E27FC236}">
                  <a16:creationId xmlns:a16="http://schemas.microsoft.com/office/drawing/2014/main" id="{9C7DBD3F-A2CE-29DA-A97B-F127C2B0FDE7}"/>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250" name="TextBox 249">
            <a:extLst>
              <a:ext uri="{FF2B5EF4-FFF2-40B4-BE49-F238E27FC236}">
                <a16:creationId xmlns:a16="http://schemas.microsoft.com/office/drawing/2014/main" id="{97F31C02-1C3B-A842-5CD0-20BDA46F1E4B}"/>
              </a:ext>
              <a:ext uri="{C183D7F6-B498-43B3-948B-1728B52AA6E4}">
                <adec:decorative xmlns:adec="http://schemas.microsoft.com/office/drawing/2017/decorative" val="0"/>
              </a:ext>
            </a:extLst>
          </p:cNvPr>
          <p:cNvSpPr txBox="1"/>
          <p:nvPr/>
        </p:nvSpPr>
        <p:spPr>
          <a:xfrm>
            <a:off x="6897019"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Word</a:t>
            </a:r>
          </a:p>
        </p:txBody>
      </p:sp>
      <p:sp>
        <p:nvSpPr>
          <p:cNvPr id="251" name="Title 1">
            <a:extLst>
              <a:ext uri="{FF2B5EF4-FFF2-40B4-BE49-F238E27FC236}">
                <a16:creationId xmlns:a16="http://schemas.microsoft.com/office/drawing/2014/main" id="{82286AAB-943E-9F16-D0C0-72EC37B28A9F}"/>
              </a:ext>
            </a:extLst>
          </p:cNvPr>
          <p:cNvSpPr txBox="1">
            <a:spLocks/>
          </p:cNvSpPr>
          <p:nvPr/>
        </p:nvSpPr>
        <p:spPr>
          <a:xfrm>
            <a:off x="6305277" y="3132334"/>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Resumo</a:t>
            </a: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 </a:t>
            </a: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o </a:t>
            </a:r>
            <a:r>
              <a:rPr lang="pt-br" sz="800" u="sng" spc="0" dirty="0">
                <a:solidFill>
                  <a:srgbClr val="0078D4">
                    <a:lumMod val="75000"/>
                  </a:srgbClr>
                </a:solidFill>
                <a:latin typeface="Segoe UI"/>
              </a:rPr>
              <a:t>Manual de Conformidade da Contoso </a:t>
            </a:r>
            <a:b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b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em cerca de quatro parágrafos para um executivo </a:t>
            </a:r>
            <a:b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b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e também fornecer uma lista de pontos-chave.</a:t>
            </a:r>
          </a:p>
        </p:txBody>
      </p:sp>
      <p:sp>
        <p:nvSpPr>
          <p:cNvPr id="252" name="Rectangle: Rounded Corners 251">
            <a:extLst>
              <a:ext uri="{FF2B5EF4-FFF2-40B4-BE49-F238E27FC236}">
                <a16:creationId xmlns:a16="http://schemas.microsoft.com/office/drawing/2014/main" id="{1615CE31-0036-FDF3-FBDE-B7023EB34AFA}"/>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13h</a:t>
            </a:r>
          </a:p>
        </p:txBody>
      </p:sp>
      <p:sp>
        <p:nvSpPr>
          <p:cNvPr id="253" name="TextBox 252">
            <a:extLst>
              <a:ext uri="{FF2B5EF4-FFF2-40B4-BE49-F238E27FC236}">
                <a16:creationId xmlns:a16="http://schemas.microsoft.com/office/drawing/2014/main" id="{317FB799-9993-BDAA-C1F9-32E974C22BA9}"/>
              </a:ext>
            </a:extLst>
          </p:cNvPr>
          <p:cNvSpPr txBox="1"/>
          <p:nvPr/>
        </p:nvSpPr>
        <p:spPr>
          <a:xfrm>
            <a:off x="6246676" y="4075061"/>
            <a:ext cx="2824298" cy="92333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O banco iniciou recentemente algumas iniciativas de experiência do </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f</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um</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cionário</a:t>
            </a: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 então Omar </a:t>
            </a:r>
            <a:b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verifica os últimos números de desgaste no Excel e pede ao Copilot para adicionar </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alg</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um</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s</a:t>
            </a: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 cálculos </a:t>
            </a:r>
            <a:b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e produzir um gráfico para a apresentação à equipe de liderança.</a:t>
            </a:r>
          </a:p>
        </p:txBody>
      </p:sp>
      <p:grpSp>
        <p:nvGrpSpPr>
          <p:cNvPr id="77" name="Group 76">
            <a:extLst>
              <a:ext uri="{FF2B5EF4-FFF2-40B4-BE49-F238E27FC236}">
                <a16:creationId xmlns:a16="http://schemas.microsoft.com/office/drawing/2014/main" id="{B3B98BEE-C896-79F0-4007-3E88BAFE19C9}"/>
              </a:ext>
              <a:ext uri="{C183D7F6-B498-43B3-948B-1728B52AA6E4}">
                <adec:decorative xmlns:adec="http://schemas.microsoft.com/office/drawing/2017/decorative" val="1"/>
              </a:ext>
            </a:extLst>
          </p:cNvPr>
          <p:cNvGrpSpPr>
            <a:grpSpLocks/>
          </p:cNvGrpSpPr>
          <p:nvPr/>
        </p:nvGrpSpPr>
        <p:grpSpPr>
          <a:xfrm>
            <a:off x="6246676" y="5003768"/>
            <a:ext cx="534543" cy="534543"/>
            <a:chOff x="5831903" y="8381781"/>
            <a:chExt cx="534543" cy="534543"/>
          </a:xfrm>
        </p:grpSpPr>
        <p:sp>
          <p:nvSpPr>
            <p:cNvPr id="78" name="Rounded Rectangle 46">
              <a:extLst>
                <a:ext uri="{FF2B5EF4-FFF2-40B4-BE49-F238E27FC236}">
                  <a16:creationId xmlns:a16="http://schemas.microsoft.com/office/drawing/2014/main" id="{7BE104E2-E7F6-7C1C-126E-B4F459B9E768}"/>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6" name="Picture 8" descr="Logotipo do Microsoft Excel - PNG e Vetor - Baixar logotipo">
              <a:hlinkClick r:id="rId8"/>
              <a:extLst>
                <a:ext uri="{FF2B5EF4-FFF2-40B4-BE49-F238E27FC236}">
                  <a16:creationId xmlns:a16="http://schemas.microsoft.com/office/drawing/2014/main" id="{FA3CCB9F-DBFB-B66B-66B4-2F230BD53206}"/>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257" name="TextBox 256">
            <a:extLst>
              <a:ext uri="{FF2B5EF4-FFF2-40B4-BE49-F238E27FC236}">
                <a16:creationId xmlns:a16="http://schemas.microsoft.com/office/drawing/2014/main" id="{969E8317-6BA3-10BC-6D6E-584ADC84800E}"/>
              </a:ext>
              <a:ext uri="{C183D7F6-B498-43B3-948B-1728B52AA6E4}">
                <adec:decorative xmlns:adec="http://schemas.microsoft.com/office/drawing/2017/decorative" val="0"/>
              </a:ext>
            </a:extLst>
          </p:cNvPr>
          <p:cNvSpPr txBox="1"/>
          <p:nvPr/>
        </p:nvSpPr>
        <p:spPr>
          <a:xfrm>
            <a:off x="6897019"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Excel</a:t>
            </a:r>
          </a:p>
        </p:txBody>
      </p:sp>
      <p:sp>
        <p:nvSpPr>
          <p:cNvPr id="258" name="Title 1">
            <a:extLst>
              <a:ext uri="{FF2B5EF4-FFF2-40B4-BE49-F238E27FC236}">
                <a16:creationId xmlns:a16="http://schemas.microsoft.com/office/drawing/2014/main" id="{77F6972E-7640-8C9F-F0BD-AEDAB6A48E48}"/>
              </a:ext>
            </a:extLst>
          </p:cNvPr>
          <p:cNvSpPr txBox="1">
            <a:spLocks/>
          </p:cNvSpPr>
          <p:nvPr/>
        </p:nvSpPr>
        <p:spPr>
          <a:xfrm>
            <a:off x="6315091"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Adicionar uma </a:t>
            </a:r>
            <a:r>
              <a:rPr kumimoji="0" lang="pt-br" sz="800" b="1"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a:ea typeface="+mn-ea"/>
                <a:cs typeface="Segoe UI" pitchFamily="34" charset="0"/>
              </a:rPr>
              <a:t>col</a:t>
            </a:r>
            <a:r>
              <a:rPr kumimoji="0" lang="pt-BR" sz="800" b="1"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a:ea typeface="+mn-ea"/>
                <a:cs typeface="Segoe UI" pitchFamily="34" charset="0"/>
              </a:rPr>
              <a:t>uma</a:t>
            </a: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 que faça a média das outras </a:t>
            </a:r>
            <a:r>
              <a:rPr kumimoji="0" lang="pt-br" sz="800" b="1"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a:ea typeface="+mn-ea"/>
                <a:cs typeface="Segoe UI" pitchFamily="34" charset="0"/>
              </a:rPr>
              <a:t>col</a:t>
            </a:r>
            <a:r>
              <a:rPr kumimoji="0" lang="pt-BR" sz="800" b="1"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a:ea typeface="+mn-ea"/>
                <a:cs typeface="Segoe UI" pitchFamily="34" charset="0"/>
              </a:rPr>
              <a:t>uma</a:t>
            </a:r>
            <a:r>
              <a:rPr kumimoji="0" lang="pt-br" sz="800" b="1"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a:ea typeface="+mn-ea"/>
                <a:cs typeface="Segoe UI" pitchFamily="34" charset="0"/>
              </a:rPr>
              <a:t>s</a:t>
            </a: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 </a:t>
            </a: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para cada mês.</a:t>
            </a:r>
          </a:p>
        </p:txBody>
      </p:sp>
      <p:sp>
        <p:nvSpPr>
          <p:cNvPr id="259" name="Rectangle: Rounded Corners 258">
            <a:extLst>
              <a:ext uri="{FF2B5EF4-FFF2-40B4-BE49-F238E27FC236}">
                <a16:creationId xmlns:a16="http://schemas.microsoft.com/office/drawing/2014/main" id="{9935857B-FF09-7C75-B0E5-39C716CF7765}"/>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14h</a:t>
            </a:r>
          </a:p>
        </p:txBody>
      </p:sp>
      <p:sp>
        <p:nvSpPr>
          <p:cNvPr id="260" name="TextBox 259">
            <a:extLst>
              <a:ext uri="{FF2B5EF4-FFF2-40B4-BE49-F238E27FC236}">
                <a16:creationId xmlns:a16="http://schemas.microsoft.com/office/drawing/2014/main" id="{9927343F-54F7-1F73-9985-943F834F3EB3}"/>
              </a:ext>
            </a:extLst>
          </p:cNvPr>
          <p:cNvSpPr txBox="1"/>
          <p:nvPr/>
        </p:nvSpPr>
        <p:spPr>
          <a:xfrm>
            <a:off x="3417469" y="4075061"/>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Omar ordena que o Copilot adicione um </a:t>
            </a:r>
            <a:b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slide à apresentação que possa ser usado para explicar as iniciativas da equipe. </a:t>
            </a:r>
          </a:p>
        </p:txBody>
      </p:sp>
      <p:grpSp>
        <p:nvGrpSpPr>
          <p:cNvPr id="52" name="Group 51">
            <a:extLst>
              <a:ext uri="{FF2B5EF4-FFF2-40B4-BE49-F238E27FC236}">
                <a16:creationId xmlns:a16="http://schemas.microsoft.com/office/drawing/2014/main" id="{48C598C0-F259-A248-F7F3-5B4969DFE32B}"/>
              </a:ext>
              <a:ext uri="{C183D7F6-B498-43B3-948B-1728B52AA6E4}">
                <adec:decorative xmlns:adec="http://schemas.microsoft.com/office/drawing/2017/decorative" val="1"/>
              </a:ext>
            </a:extLst>
          </p:cNvPr>
          <p:cNvGrpSpPr>
            <a:grpSpLocks/>
          </p:cNvGrpSpPr>
          <p:nvPr/>
        </p:nvGrpSpPr>
        <p:grpSpPr>
          <a:xfrm>
            <a:off x="3417469" y="5003768"/>
            <a:ext cx="534543" cy="534543"/>
            <a:chOff x="9021721" y="8381781"/>
            <a:chExt cx="534543" cy="534543"/>
          </a:xfrm>
        </p:grpSpPr>
        <p:sp>
          <p:nvSpPr>
            <p:cNvPr id="43" name="Rounded Rectangle 46">
              <a:extLst>
                <a:ext uri="{FF2B5EF4-FFF2-40B4-BE49-F238E27FC236}">
                  <a16:creationId xmlns:a16="http://schemas.microsoft.com/office/drawing/2014/main" id="{78B7AC44-6A0D-DE0D-CD2D-EC920F623DB0}"/>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0" name="Picture 4" descr="Logotipo Microsoft PowerPoint - PNG e Vetor - Baixar logotipo">
              <a:hlinkClick r:id="rId10"/>
              <a:extLst>
                <a:ext uri="{FF2B5EF4-FFF2-40B4-BE49-F238E27FC236}">
                  <a16:creationId xmlns:a16="http://schemas.microsoft.com/office/drawing/2014/main" id="{F71B5A5A-20D2-0F92-4A3C-CC08CFF659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264" name="TextBox 263">
            <a:extLst>
              <a:ext uri="{FF2B5EF4-FFF2-40B4-BE49-F238E27FC236}">
                <a16:creationId xmlns:a16="http://schemas.microsoft.com/office/drawing/2014/main" id="{63A48E35-F270-50F3-FDC0-FF7051A07481}"/>
              </a:ext>
              <a:ext uri="{C183D7F6-B498-43B3-948B-1728B52AA6E4}">
                <adec:decorative xmlns:adec="http://schemas.microsoft.com/office/drawing/2017/decorative" val="0"/>
              </a:ext>
            </a:extLst>
          </p:cNvPr>
          <p:cNvSpPr txBox="1"/>
          <p:nvPr/>
        </p:nvSpPr>
        <p:spPr>
          <a:xfrm>
            <a:off x="4037252"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PowerPoint</a:t>
            </a:r>
          </a:p>
        </p:txBody>
      </p:sp>
      <p:sp>
        <p:nvSpPr>
          <p:cNvPr id="265" name="Title 1">
            <a:extLst>
              <a:ext uri="{FF2B5EF4-FFF2-40B4-BE49-F238E27FC236}">
                <a16:creationId xmlns:a16="http://schemas.microsoft.com/office/drawing/2014/main" id="{BF99173D-9238-11E6-1549-3A2DBCDD57DD}"/>
              </a:ext>
            </a:extLst>
          </p:cNvPr>
          <p:cNvSpPr txBox="1">
            <a:spLocks/>
          </p:cNvSpPr>
          <p:nvPr/>
        </p:nvSpPr>
        <p:spPr>
          <a:xfrm>
            <a:off x="3480977" y="5884561"/>
            <a:ext cx="2443118" cy="12311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Adicionar um slide sobre</a:t>
            </a:r>
            <a:r>
              <a:rPr lang="pt-br" sz="800" spc="0">
                <a:solidFill>
                  <a:prstClr val="black"/>
                </a:solidFill>
                <a:latin typeface="Segoe UI"/>
              </a:rPr>
              <a:t> possíveis iniciativas de RH</a:t>
            </a:r>
          </a:p>
        </p:txBody>
      </p:sp>
      <p:sp>
        <p:nvSpPr>
          <p:cNvPr id="266" name="Rectangle: Rounded Corners 265">
            <a:extLst>
              <a:ext uri="{FF2B5EF4-FFF2-40B4-BE49-F238E27FC236}">
                <a16:creationId xmlns:a16="http://schemas.microsoft.com/office/drawing/2014/main" id="{F8450743-7A93-52FE-B833-BF49585A2A56}"/>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16h</a:t>
            </a:r>
          </a:p>
        </p:txBody>
      </p:sp>
      <p:sp>
        <p:nvSpPr>
          <p:cNvPr id="267" name="TextBox 266">
            <a:extLst>
              <a:ext uri="{FF2B5EF4-FFF2-40B4-BE49-F238E27FC236}">
                <a16:creationId xmlns:a16="http://schemas.microsoft.com/office/drawing/2014/main" id="{E87FC9D2-CDF2-5234-804B-DC12E3FDAA2C}"/>
              </a:ext>
            </a:extLst>
          </p:cNvPr>
          <p:cNvSpPr txBox="1"/>
          <p:nvPr/>
        </p:nvSpPr>
        <p:spPr>
          <a:xfrm>
            <a:off x="588263" y="4075061"/>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Omar perdeu algumas ligações e emails. Ele comanda o Copilot para </a:t>
            </a: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Resumo</a:t>
            </a: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 os tópicos </a:t>
            </a:r>
            <a:b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de email e, em seguida, usa os resumos para redigir respostas. </a:t>
            </a:r>
          </a:p>
        </p:txBody>
      </p:sp>
      <p:grpSp>
        <p:nvGrpSpPr>
          <p:cNvPr id="56" name="Group 55">
            <a:extLst>
              <a:ext uri="{FF2B5EF4-FFF2-40B4-BE49-F238E27FC236}">
                <a16:creationId xmlns:a16="http://schemas.microsoft.com/office/drawing/2014/main" id="{E5000C6E-6E2C-C5E8-1D87-5E7A01EA31A1}"/>
              </a:ext>
              <a:ext uri="{C183D7F6-B498-43B3-948B-1728B52AA6E4}">
                <adec:decorative xmlns:adec="http://schemas.microsoft.com/office/drawing/2017/decorative" val="1"/>
              </a:ext>
            </a:extLst>
          </p:cNvPr>
          <p:cNvGrpSpPr>
            <a:grpSpLocks/>
          </p:cNvGrpSpPr>
          <p:nvPr/>
        </p:nvGrpSpPr>
        <p:grpSpPr>
          <a:xfrm>
            <a:off x="588264" y="5003768"/>
            <a:ext cx="534543" cy="534543"/>
            <a:chOff x="12716387" y="5818028"/>
            <a:chExt cx="534543" cy="534543"/>
          </a:xfrm>
        </p:grpSpPr>
        <p:sp>
          <p:nvSpPr>
            <p:cNvPr id="57" name="Rounded Rectangle 46">
              <a:hlinkClick r:id="rId12"/>
              <a:extLst>
                <a:ext uri="{FF2B5EF4-FFF2-40B4-BE49-F238E27FC236}">
                  <a16:creationId xmlns:a16="http://schemas.microsoft.com/office/drawing/2014/main" id="{C3107C88-A822-7CEB-E2ED-690F4425D78C}"/>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9" name="Graphic 58">
              <a:extLst>
                <a:ext uri="{FF2B5EF4-FFF2-40B4-BE49-F238E27FC236}">
                  <a16:creationId xmlns:a16="http://schemas.microsoft.com/office/drawing/2014/main" id="{9D86D47F-6594-2DD4-3562-0F1CBBC97025}"/>
                </a:ext>
                <a:ext uri="{C183D7F6-B498-43B3-948B-1728B52AA6E4}">
                  <adec:decorative xmlns:adec="http://schemas.microsoft.com/office/drawing/2017/decorative" val="1"/>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20957" t="20957" r="14933" b="14933"/>
            <a:stretch/>
          </p:blipFill>
          <p:spPr>
            <a:xfrm>
              <a:off x="12764287" y="5887811"/>
              <a:ext cx="444742" cy="444742"/>
            </a:xfrm>
            <a:prstGeom prst="rect">
              <a:avLst/>
            </a:prstGeom>
          </p:spPr>
        </p:pic>
      </p:grpSp>
      <p:sp>
        <p:nvSpPr>
          <p:cNvPr id="272" name="TextBox 271">
            <a:extLst>
              <a:ext uri="{FF2B5EF4-FFF2-40B4-BE49-F238E27FC236}">
                <a16:creationId xmlns:a16="http://schemas.microsoft.com/office/drawing/2014/main" id="{D16D8573-D9E7-E849-C264-85A03FAA8534}"/>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Outlook</a:t>
            </a:r>
          </a:p>
        </p:txBody>
      </p:sp>
      <p:sp>
        <p:nvSpPr>
          <p:cNvPr id="273" name="Title 1">
            <a:extLst>
              <a:ext uri="{FF2B5EF4-FFF2-40B4-BE49-F238E27FC236}">
                <a16:creationId xmlns:a16="http://schemas.microsoft.com/office/drawing/2014/main" id="{D3C00555-5D12-662B-0F5F-6F9E0FA0B3FF}"/>
              </a:ext>
            </a:extLst>
          </p:cNvPr>
          <p:cNvSpPr txBox="1">
            <a:spLocks/>
          </p:cNvSpPr>
          <p:nvPr/>
        </p:nvSpPr>
        <p:spPr>
          <a:xfrm>
            <a:off x="646864" y="5887443"/>
            <a:ext cx="2443118" cy="12311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Resumo</a:t>
            </a: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 este tópico.</a:t>
            </a:r>
          </a:p>
        </p:txBody>
      </p:sp>
      <p:pic>
        <p:nvPicPr>
          <p:cNvPr id="8" name="Picture 7" descr="Retrato de Omar">
            <a:extLst>
              <a:ext uri="{FF2B5EF4-FFF2-40B4-BE49-F238E27FC236}">
                <a16:creationId xmlns:a16="http://schemas.microsoft.com/office/drawing/2014/main" id="{83C0DCCF-E9C9-18B4-BF23-5936FB4BFE56}"/>
              </a:ext>
              <a:ext uri="{C183D7F6-B498-43B3-948B-1728B52AA6E4}">
                <adec:decorative xmlns:adec="http://schemas.microsoft.com/office/drawing/2017/decorative" val="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8908" t="19861" r="30763" b="14584"/>
          <a:stretch/>
        </p:blipFill>
        <p:spPr>
          <a:xfrm>
            <a:off x="9314244" y="1857956"/>
            <a:ext cx="2588158" cy="3727877"/>
          </a:xfrm>
          <a:prstGeom prst="rect">
            <a:avLst/>
          </a:prstGeom>
        </p:spPr>
      </p:pic>
      <p:sp>
        <p:nvSpPr>
          <p:cNvPr id="275" name="Freeform: Shape 274">
            <a:extLst>
              <a:ext uri="{FF2B5EF4-FFF2-40B4-BE49-F238E27FC236}">
                <a16:creationId xmlns:a16="http://schemas.microsoft.com/office/drawing/2014/main" id="{6740A4A4-2109-7AD9-A9BE-6F0FCCCD08BD}"/>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76" name="Rectangle 275">
            <a:extLst>
              <a:ext uri="{FF2B5EF4-FFF2-40B4-BE49-F238E27FC236}">
                <a16:creationId xmlns:a16="http://schemas.microsoft.com/office/drawing/2014/main" id="{7867F9E5-E9B8-1B72-3D0B-26D92B217366}"/>
              </a:ext>
            </a:extLst>
          </p:cNvPr>
          <p:cNvSpPr/>
          <p:nvPr/>
        </p:nvSpPr>
        <p:spPr>
          <a:xfrm>
            <a:off x="9495846" y="5647297"/>
            <a:ext cx="2271282"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white"/>
                </a:solidFill>
                <a:effectLst/>
                <a:uLnTx/>
                <a:uFillTx/>
                <a:latin typeface="Segoe UI Semibold"/>
                <a:ea typeface="+mn-ea"/>
                <a:cs typeface="+mn-cs"/>
              </a:rPr>
              <a:t>Omar lidera a equipe de RH de um banco regional</a:t>
            </a:r>
          </a:p>
        </p:txBody>
      </p:sp>
    </p:spTree>
    <p:extLst>
      <p:ext uri="{BB962C8B-B14F-4D97-AF65-F5344CB8AC3E}">
        <p14:creationId xmlns:p14="http://schemas.microsoft.com/office/powerpoint/2010/main" val="361038951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268331" y="2459504"/>
            <a:ext cx="6046002" cy="1938992"/>
          </a:xfrm>
        </p:spPr>
        <p:txBody>
          <a:bodyPr/>
          <a:lstStyle/>
          <a:p>
            <a:pPr algn="ctr"/>
            <a:r>
              <a:rPr lang="pt-br" sz="4200" dirty="0">
                <a:gradFill flip="none">
                  <a:gsLst>
                    <a:gs pos="0">
                      <a:srgbClr val="3E76D4"/>
                    </a:gs>
                    <a:gs pos="50000">
                      <a:srgbClr val="8661C5"/>
                    </a:gs>
                    <a:gs pos="100000">
                      <a:srgbClr val="C73ECC"/>
                    </a:gs>
                  </a:gsLst>
                  <a:lin ang="2700000" scaled="1"/>
                  <a:tileRect/>
                </a:gradFill>
                <a:cs typeface="Segoe UI"/>
              </a:rPr>
              <a:t>Copilot para </a:t>
            </a:r>
            <a:br>
              <a:rPr lang="pt-br" sz="4200" dirty="0">
                <a:gradFill flip="none">
                  <a:gsLst>
                    <a:gs pos="0">
                      <a:srgbClr val="3E76D4"/>
                    </a:gs>
                    <a:gs pos="50000">
                      <a:srgbClr val="8661C5"/>
                    </a:gs>
                    <a:gs pos="100000">
                      <a:srgbClr val="C73ECC"/>
                    </a:gs>
                  </a:gsLst>
                  <a:lin ang="2700000" scaled="1"/>
                  <a:tileRect/>
                </a:gradFill>
                <a:cs typeface="Segoe UI"/>
              </a:rPr>
            </a:br>
            <a:r>
              <a:rPr lang="pt-br" sz="4200" dirty="0">
                <a:gradFill flip="none">
                  <a:gsLst>
                    <a:gs pos="0">
                      <a:srgbClr val="3E76D4"/>
                    </a:gs>
                    <a:gs pos="50000">
                      <a:srgbClr val="8661C5"/>
                    </a:gs>
                    <a:gs pos="100000">
                      <a:srgbClr val="C73ECC"/>
                    </a:gs>
                  </a:gsLst>
                  <a:lin ang="2700000" scaled="1"/>
                  <a:tileRect/>
                </a:gradFill>
                <a:cs typeface="Segoe UI"/>
              </a:rPr>
              <a:t>Microsoft 365, </a:t>
            </a:r>
            <a:br>
              <a:rPr dirty="0"/>
            </a:br>
            <a:r>
              <a:rPr lang="pt-br" sz="4200" dirty="0">
                <a:cs typeface="Segoe UI"/>
              </a:rPr>
              <a:t>IA para operações</a:t>
            </a:r>
            <a:endParaRPr lang="en-US" dirty="0">
              <a:cs typeface="Segoe UI"/>
            </a:endParaRPr>
          </a:p>
        </p:txBody>
      </p:sp>
      <p:sp>
        <p:nvSpPr>
          <p:cNvPr id="6" name="Oval 5">
            <a:extLst>
              <a:ext uri="{FF2B5EF4-FFF2-40B4-BE49-F238E27FC236}">
                <a16:creationId xmlns:a16="http://schemas.microsoft.com/office/drawing/2014/main" id="{D9B88A95-1F34-DBC8-A9DE-DDF4B330EEAA}"/>
              </a:ext>
              <a:ext uri="{C183D7F6-B498-43B3-948B-1728B52AA6E4}">
                <adec:decorative xmlns:adec="http://schemas.microsoft.com/office/drawing/2017/decorative" val="1"/>
              </a:ext>
            </a:extLst>
          </p:cNvPr>
          <p:cNvSpPr/>
          <p:nvPr/>
        </p:nvSpPr>
        <p:spPr bwMode="auto">
          <a:xfrm>
            <a:off x="6461096" y="946407"/>
            <a:ext cx="4965186" cy="4965186"/>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10" name="Picture 9">
            <a:extLst>
              <a:ext uri="{FF2B5EF4-FFF2-40B4-BE49-F238E27FC236}">
                <a16:creationId xmlns:a16="http://schemas.microsoft.com/office/drawing/2014/main" id="{464B157E-D936-E79C-6DB0-DE912C4DA063}"/>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3" t="13323" r="3827" b="36678"/>
          <a:stretch/>
        </p:blipFill>
        <p:spPr>
          <a:xfrm>
            <a:off x="6606934" y="1089992"/>
            <a:ext cx="4672584" cy="4672584"/>
          </a:xfrm>
          <a:prstGeom prst="flowChartConnector">
            <a:avLst/>
          </a:prstGeom>
          <a:solidFill>
            <a:srgbClr val="F2F2F2"/>
          </a:solidFill>
          <a:effectLst>
            <a:outerShdw blurRad="393700" dist="38100" dir="2700000" algn="tl" rotWithShape="0">
              <a:prstClr val="black">
                <a:alpha val="40000"/>
              </a:prstClr>
            </a:outerShdw>
          </a:effectLst>
        </p:spPr>
      </p:pic>
      <p:pic>
        <p:nvPicPr>
          <p:cNvPr id="2" name="Picture 2" descr="Logotipo do Microsoft 365 Copilot">
            <a:extLst>
              <a:ext uri="{FF2B5EF4-FFF2-40B4-BE49-F238E27FC236}">
                <a16:creationId xmlns:a16="http://schemas.microsoft.com/office/drawing/2014/main" id="{72EA08C7-A812-D7F3-8C4C-378D3E146F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31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13023F-FF67-086F-B394-096B35D3EA73}"/>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6" name="Rectangle: Rounded Corners 6">
            <a:extLst>
              <a:ext uri="{FF2B5EF4-FFF2-40B4-BE49-F238E27FC236}">
                <a16:creationId xmlns:a16="http://schemas.microsoft.com/office/drawing/2014/main" id="{C0162A2B-4E48-A76A-C854-DCB46F9DCF89}"/>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Rounded Corners 3">
            <a:extLst>
              <a:ext uri="{FF2B5EF4-FFF2-40B4-BE49-F238E27FC236}">
                <a16:creationId xmlns:a16="http://schemas.microsoft.com/office/drawing/2014/main" id="{386B45CF-3477-77AD-0CE0-8A99637A5E76}"/>
              </a:ext>
            </a:extLst>
          </p:cNvPr>
          <p:cNvSpPr>
            <a:spLocks noGrp="1"/>
          </p:cNvSpPr>
          <p:nvPr>
            <p:ph type="title"/>
          </p:nvPr>
        </p:nvSpPr>
        <p:spPr bwMode="auto">
          <a:xfrm>
            <a:off x="2455068" y="1493838"/>
            <a:ext cx="7281863" cy="547687"/>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noAutofit/>
          </a:bodyPr>
          <a:lstStyle/>
          <a:p>
            <a:pPr algn="ctr" defTabSz="932472">
              <a:spcAft>
                <a:spcPct val="0"/>
              </a:spcAft>
              <a:defRPr/>
            </a:pPr>
            <a:r>
              <a:rPr lang="pt-br" sz="2200" spc="0" dirty="0">
                <a:ln>
                  <a:noFill/>
                </a:ln>
                <a:solidFill>
                  <a:schemeClr val="bg1"/>
                </a:solidFill>
                <a:latin typeface="+mj-lt"/>
                <a:cs typeface="Segoe UI"/>
              </a:rPr>
              <a:t>Capturar ações para manter as operações em execução</a:t>
            </a:r>
          </a:p>
        </p:txBody>
      </p:sp>
      <p:sp>
        <p:nvSpPr>
          <p:cNvPr id="10" name="TextBox 9">
            <a:extLst>
              <a:ext uri="{FF2B5EF4-FFF2-40B4-BE49-F238E27FC236}">
                <a16:creationId xmlns:a16="http://schemas.microsoft.com/office/drawing/2014/main" id="{61B4668C-2A87-F20E-EB6D-24F8CDECF287}"/>
              </a:ext>
            </a:extLst>
          </p:cNvPr>
          <p:cNvSpPr txBox="1"/>
          <p:nvPr/>
        </p:nvSpPr>
        <p:spPr>
          <a:xfrm>
            <a:off x="2112865" y="2598003"/>
            <a:ext cx="7966269" cy="1785104"/>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3600"/>
              </a:spcBef>
              <a:spcAft>
                <a:spcPts val="0"/>
              </a:spcAft>
              <a:buClrTx/>
              <a:buSzTx/>
              <a:buFontTx/>
              <a:buNone/>
              <a:tabLst/>
              <a:defRPr/>
            </a:pPr>
            <a:r>
              <a:rPr kumimoji="0" lang="pt-br" sz="6000" b="0" i="0" u="none" strike="noStrike" kern="1200" cap="none" spc="0" normalizeH="0" baseline="0" noProof="0" dirty="0">
                <a:ln w="3175">
                  <a:noFill/>
                </a:ln>
                <a:gradFill>
                  <a:gsLst>
                    <a:gs pos="33000">
                      <a:srgbClr val="1F78D4"/>
                    </a:gs>
                    <a:gs pos="81000">
                      <a:srgbClr val="8678D6"/>
                    </a:gs>
                  </a:gsLst>
                  <a:lin ang="2700000" scaled="1"/>
                </a:gradFill>
                <a:effectLst/>
                <a:uLnTx/>
                <a:uFillTx/>
                <a:latin typeface="Segoe UI Semibold"/>
                <a:ea typeface="+mn-ea"/>
                <a:cs typeface="+mn-cs"/>
              </a:rPr>
              <a:t>80% das pessoas </a:t>
            </a:r>
            <a:br>
              <a:rPr dirty="0"/>
            </a:br>
            <a:r>
              <a:rPr kumimoji="0" lang="pt-br" sz="2800" b="0" i="0" u="none" strike="noStrike" kern="1200" cap="none" spc="0" normalizeH="0" baseline="0" noProof="0" dirty="0">
                <a:ln>
                  <a:noFill/>
                </a:ln>
                <a:solidFill>
                  <a:prstClr val="black"/>
                </a:solidFill>
                <a:effectLst/>
                <a:uLnTx/>
                <a:uFillTx/>
                <a:latin typeface="Segoe UI"/>
                <a:ea typeface="+mj-lt"/>
                <a:cs typeface="Segoe UI"/>
              </a:rPr>
              <a:t>se sentiriam confortáveis em usar IA para </a:t>
            </a:r>
            <a:r>
              <a:rPr kumimoji="0" lang="pt-BR" sz="2800" b="0" i="0" u="none" strike="noStrike" kern="1200" cap="none" spc="0" normalizeH="0" baseline="0" noProof="0" dirty="0">
                <a:ln>
                  <a:noFill/>
                </a:ln>
                <a:solidFill>
                  <a:prstClr val="black"/>
                </a:solidFill>
                <a:effectLst/>
                <a:uLnTx/>
                <a:uFillTx/>
                <a:latin typeface="Segoe UI"/>
                <a:ea typeface="+mj-lt"/>
                <a:cs typeface="Segoe UI"/>
              </a:rPr>
              <a:t>Resumo</a:t>
            </a:r>
            <a:r>
              <a:rPr kumimoji="0" lang="pt-br" sz="2800" b="0" i="0" u="none" strike="noStrike" kern="1200" cap="none" spc="0" normalizeH="0" baseline="0" noProof="0" dirty="0">
                <a:ln>
                  <a:noFill/>
                </a:ln>
                <a:solidFill>
                  <a:prstClr val="black"/>
                </a:solidFill>
                <a:effectLst/>
                <a:uLnTx/>
                <a:uFillTx/>
                <a:latin typeface="Segoe UI"/>
                <a:ea typeface="+mj-lt"/>
                <a:cs typeface="Segoe UI"/>
              </a:rPr>
              <a:t> </a:t>
            </a:r>
            <a:r>
              <a:rPr kumimoji="0" lang="pt-br" sz="2800" b="0" i="0" u="none" strike="noStrike" kern="1200" cap="none" spc="0" normalizeH="0" baseline="0" noProof="0" dirty="0" err="1">
                <a:ln>
                  <a:noFill/>
                </a:ln>
                <a:solidFill>
                  <a:prstClr val="black"/>
                </a:solidFill>
                <a:effectLst/>
                <a:uLnTx/>
                <a:uFillTx/>
                <a:latin typeface="Segoe UI"/>
                <a:ea typeface="+mj-lt"/>
                <a:cs typeface="Segoe UI"/>
              </a:rPr>
              <a:t>re</a:t>
            </a:r>
            <a:r>
              <a:rPr kumimoji="0" lang="pt-BR" sz="2800" b="0" i="0" u="none" strike="noStrike" kern="1200" cap="none" spc="0" normalizeH="0" baseline="0" noProof="0" dirty="0" err="1">
                <a:ln>
                  <a:noFill/>
                </a:ln>
                <a:solidFill>
                  <a:prstClr val="black"/>
                </a:solidFill>
                <a:effectLst/>
                <a:uLnTx/>
                <a:uFillTx/>
                <a:latin typeface="Segoe UI"/>
                <a:ea typeface="+mj-lt"/>
                <a:cs typeface="Segoe UI"/>
              </a:rPr>
              <a:t>um</a:t>
            </a:r>
            <a:r>
              <a:rPr kumimoji="0" lang="pt-br" sz="2800" b="0" i="0" u="none" strike="noStrike" kern="1200" cap="none" spc="0" normalizeH="0" baseline="0" noProof="0" dirty="0" err="1">
                <a:ln>
                  <a:noFill/>
                </a:ln>
                <a:solidFill>
                  <a:prstClr val="black"/>
                </a:solidFill>
                <a:effectLst/>
                <a:uLnTx/>
                <a:uFillTx/>
                <a:latin typeface="Segoe UI"/>
                <a:ea typeface="+mj-lt"/>
                <a:cs typeface="Segoe UI"/>
              </a:rPr>
              <a:t>iões</a:t>
            </a:r>
            <a:r>
              <a:rPr kumimoji="0" lang="pt-br" sz="2800" b="0" i="0" u="none" strike="noStrike" kern="1200" cap="none" spc="0" normalizeH="0" baseline="0" noProof="0" dirty="0">
                <a:ln>
                  <a:noFill/>
                </a:ln>
                <a:solidFill>
                  <a:prstClr val="black"/>
                </a:solidFill>
                <a:effectLst/>
                <a:uLnTx/>
                <a:uFillTx/>
                <a:latin typeface="Segoe UI"/>
                <a:ea typeface="+mj-lt"/>
                <a:cs typeface="Segoe UI"/>
              </a:rPr>
              <a:t> e itens de ação</a:t>
            </a: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80DD4393-49DE-AB82-7646-E0E24AC79BCD}"/>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Índice de tendências de trabalho do Microsoft WorkLab, maio de 2023</a:t>
            </a:r>
            <a:endParaRPr kumimoji="0" lang="en-US" sz="1050" b="0" i="0" u="none" strike="noStrike" kern="0" cap="none" spc="0" normalizeH="0" baseline="0" noProof="0">
              <a:ln>
                <a:noFill/>
              </a:ln>
              <a:solidFill>
                <a:srgbClr val="8661C5"/>
              </a:solidFill>
              <a:effectLst/>
              <a:uLnTx/>
              <a:uFillTx/>
              <a:latin typeface="Segoe UI"/>
              <a:ea typeface="+mn-ea"/>
              <a:cs typeface="+mn-cs"/>
            </a:endParaRPr>
          </a:p>
        </p:txBody>
      </p:sp>
    </p:spTree>
    <p:extLst>
      <p:ext uri="{BB962C8B-B14F-4D97-AF65-F5344CB8AC3E}">
        <p14:creationId xmlns:p14="http://schemas.microsoft.com/office/powerpoint/2010/main" val="61147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10"/>
                                        </p:tgtEl>
                                        <p:attrNameLst>
                                          <p:attrName>style.visibility</p:attrName>
                                        </p:attrNameLst>
                                      </p:cBhvr>
                                      <p:to>
                                        <p:strVal val="visible"/>
                                      </p:to>
                                    </p:set>
                                    <p:animEffect transition="in" filter="barn(outVertical)">
                                      <p:cBhvr>
                                        <p:cTn id="10" dur="300"/>
                                        <p:tgtEl>
                                          <p:spTgt spid="10"/>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588263" y="85725"/>
            <a:ext cx="11018520" cy="553998"/>
          </a:xfrm>
          <a:noFill/>
        </p:spPr>
        <p:txBody>
          <a:bodyPr wrap="square">
            <a:spAutoFit/>
          </a:bodyPr>
          <a:lstStyle/>
          <a:p>
            <a:pPr defTabSz="914400"/>
            <a:r>
              <a:rPr lang="pt-br" sz="3200" dirty="0">
                <a:gradFill flip="none" rotWithShape="1">
                  <a:gsLst>
                    <a:gs pos="50000">
                      <a:srgbClr val="8661C5"/>
                    </a:gs>
                    <a:gs pos="0">
                      <a:srgbClr val="3E76D4"/>
                    </a:gs>
                    <a:gs pos="100000">
                      <a:srgbClr val="C73ECC"/>
                    </a:gs>
                  </a:gsLst>
                  <a:lin ang="2700000" scaled="1"/>
                  <a:tileRect/>
                </a:gradFill>
                <a:cs typeface="+mn-cs"/>
              </a:rPr>
              <a:t>Resolver um problema de produção com o Copilot para Microsoft 365</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8" name="Picture 2" descr="Logotipo do Microsoft 365 Copilot">
            <a:extLst>
              <a:ext uri="{FF2B5EF4-FFF2-40B4-BE49-F238E27FC236}">
                <a16:creationId xmlns:a16="http://schemas.microsoft.com/office/drawing/2014/main" id="{49BB1DD6-7A54-0074-D5A8-409CB38843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B52C8AFE-A3BE-903C-00A2-E60DF940D8DF}"/>
              </a:ext>
              <a:ext uri="{C183D7F6-B498-43B3-948B-1728B52AA6E4}">
                <adec:decorative xmlns:adec="http://schemas.microsoft.com/office/drawing/2017/decorative" val="1"/>
              </a:ext>
            </a:extLst>
          </p:cNvPr>
          <p:cNvGrpSpPr/>
          <p:nvPr/>
        </p:nvGrpSpPr>
        <p:grpSpPr>
          <a:xfrm>
            <a:off x="0" y="1103972"/>
            <a:ext cx="12205140" cy="5754028"/>
            <a:chOff x="6513" y="1103972"/>
            <a:chExt cx="12205140" cy="5754028"/>
          </a:xfrm>
        </p:grpSpPr>
        <p:grpSp>
          <p:nvGrpSpPr>
            <p:cNvPr id="5" name="Group 4">
              <a:extLst>
                <a:ext uri="{FF2B5EF4-FFF2-40B4-BE49-F238E27FC236}">
                  <a16:creationId xmlns:a16="http://schemas.microsoft.com/office/drawing/2014/main" id="{18ACAA88-20C1-837E-9B7F-EA37CB90A120}"/>
                </a:ext>
                <a:ext uri="{C183D7F6-B498-43B3-948B-1728B52AA6E4}">
                  <adec:decorative xmlns:adec="http://schemas.microsoft.com/office/drawing/2017/decorative" val="1"/>
                </a:ext>
              </a:extLst>
            </p:cNvPr>
            <p:cNvGrpSpPr/>
            <p:nvPr/>
          </p:nvGrpSpPr>
          <p:grpSpPr>
            <a:xfrm>
              <a:off x="6513" y="1103972"/>
              <a:ext cx="12205140" cy="5754028"/>
              <a:chOff x="-2" y="1103972"/>
              <a:chExt cx="12205140" cy="5754028"/>
            </a:xfrm>
          </p:grpSpPr>
          <p:sp>
            <p:nvSpPr>
              <p:cNvPr id="35" name="Rectangle: Single Corner Rounded 34">
                <a:extLst>
                  <a:ext uri="{FF2B5EF4-FFF2-40B4-BE49-F238E27FC236}">
                    <a16:creationId xmlns:a16="http://schemas.microsoft.com/office/drawing/2014/main" id="{00564F00-7676-39FB-4053-8074D2DBDCAD}"/>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36" name="Group 35">
                <a:extLst>
                  <a:ext uri="{FF2B5EF4-FFF2-40B4-BE49-F238E27FC236}">
                    <a16:creationId xmlns:a16="http://schemas.microsoft.com/office/drawing/2014/main" id="{A8FA42A6-F3BC-2995-FF54-A394159F20C0}"/>
                  </a:ext>
                  <a:ext uri="{C183D7F6-B498-43B3-948B-1728B52AA6E4}">
                    <adec:decorative xmlns:adec="http://schemas.microsoft.com/office/drawing/2017/decorative" val="1"/>
                  </a:ext>
                </a:extLst>
              </p:cNvPr>
              <p:cNvGrpSpPr/>
              <p:nvPr/>
            </p:nvGrpSpPr>
            <p:grpSpPr>
              <a:xfrm>
                <a:off x="-2" y="1103972"/>
                <a:ext cx="12205140" cy="5165071"/>
                <a:chOff x="-2" y="1103972"/>
                <a:chExt cx="12205140" cy="5165071"/>
              </a:xfrm>
            </p:grpSpPr>
            <p:pic>
              <p:nvPicPr>
                <p:cNvPr id="37" name="Picture 36">
                  <a:extLst>
                    <a:ext uri="{FF2B5EF4-FFF2-40B4-BE49-F238E27FC236}">
                      <a16:creationId xmlns:a16="http://schemas.microsoft.com/office/drawing/2014/main" id="{37E2D917-A10F-44DE-F7E1-EF2E913270E1}"/>
                    </a:ext>
                    <a:ext uri="{C183D7F6-B498-43B3-948B-1728B52AA6E4}">
                      <adec:decorative xmlns:adec="http://schemas.microsoft.com/office/drawing/2017/decorative" val="1"/>
                    </a:ext>
                  </a:extLst>
                </p:cNvPr>
                <p:cNvPicPr>
                  <a:picLocks/>
                </p:cNvPicPr>
                <p:nvPr/>
              </p:nvPicPr>
              <p:blipFill rotWithShape="1">
                <a:blip r:embed="rId4">
                  <a:alphaModFix amt="50000"/>
                  <a:extLst>
                    <a:ext uri="{BEBA8EAE-BF5A-486C-A8C5-ECC9F3942E4B}">
                      <a14:imgProps xmlns:a14="http://schemas.microsoft.com/office/drawing/2010/main">
                        <a14:imgLayer r:embed="rId5">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43" name="Rectangle: Top Corners Rounded 42">
                  <a:extLst>
                    <a:ext uri="{FF2B5EF4-FFF2-40B4-BE49-F238E27FC236}">
                      <a16:creationId xmlns:a16="http://schemas.microsoft.com/office/drawing/2014/main" id="{591EC315-70A8-C07E-591E-3C3961E3A6C6}"/>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45" name="Group 44">
                  <a:extLst>
                    <a:ext uri="{FF2B5EF4-FFF2-40B4-BE49-F238E27FC236}">
                      <a16:creationId xmlns:a16="http://schemas.microsoft.com/office/drawing/2014/main" id="{301DC89C-3B60-3166-36B4-7EBBDB79EB82}"/>
                    </a:ext>
                  </a:extLst>
                </p:cNvPr>
                <p:cNvGrpSpPr/>
                <p:nvPr/>
              </p:nvGrpSpPr>
              <p:grpSpPr>
                <a:xfrm>
                  <a:off x="-2" y="1103972"/>
                  <a:ext cx="12205140" cy="4806944"/>
                  <a:chOff x="-2" y="1103972"/>
                  <a:chExt cx="12205140" cy="4806944"/>
                </a:xfrm>
              </p:grpSpPr>
              <p:sp>
                <p:nvSpPr>
                  <p:cNvPr id="112" name="Arrow: Bent 111">
                    <a:extLst>
                      <a:ext uri="{FF2B5EF4-FFF2-40B4-BE49-F238E27FC236}">
                        <a16:creationId xmlns:a16="http://schemas.microsoft.com/office/drawing/2014/main" id="{50C97A33-BEC4-2BC0-C940-32E148B287CD}"/>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3" name="Arrow: Bent 112">
                    <a:extLst>
                      <a:ext uri="{FF2B5EF4-FFF2-40B4-BE49-F238E27FC236}">
                        <a16:creationId xmlns:a16="http://schemas.microsoft.com/office/drawing/2014/main" id="{886465EE-D692-4F30-7F16-9CE22545EF8B}"/>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cxnSp>
              <p:nvCxnSpPr>
                <p:cNvPr id="47" name="Straight Connector 46">
                  <a:extLst>
                    <a:ext uri="{FF2B5EF4-FFF2-40B4-BE49-F238E27FC236}">
                      <a16:creationId xmlns:a16="http://schemas.microsoft.com/office/drawing/2014/main" id="{3F7CB739-EFC0-3815-51F3-06796F22A76F}"/>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1FFB950-02B8-F4BE-D2A3-154D3304CC1F}"/>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193B1C8-DE3C-7E38-839B-7DDFE33340C0}"/>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374077F-1072-2EDD-F358-D67629C5095C}"/>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8C9D147-4E79-CC43-AE39-32E392EAEA07}"/>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61CE758-D86E-531D-F009-B75CE08E4CEB}"/>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75FC4B60-D564-B0DE-0A1B-36F9DBD39B41}"/>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1B94DBC-87DC-4DFD-A3AF-3417BAB40DA5}"/>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3A75718-CE3F-5F4E-0AC2-80CA9CCF38B4}"/>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8C7F8EE-2D6B-34ED-547B-C5481C00F2E4}"/>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13" name="Group 12">
              <a:extLst>
                <a:ext uri="{FF2B5EF4-FFF2-40B4-BE49-F238E27FC236}">
                  <a16:creationId xmlns:a16="http://schemas.microsoft.com/office/drawing/2014/main" id="{19CA3144-1768-9119-C634-26B547761A21}"/>
                </a:ext>
              </a:extLst>
            </p:cNvPr>
            <p:cNvGrpSpPr/>
            <p:nvPr/>
          </p:nvGrpSpPr>
          <p:grpSpPr>
            <a:xfrm>
              <a:off x="4045115" y="6019800"/>
              <a:ext cx="7570788" cy="498476"/>
              <a:chOff x="4045115" y="6019800"/>
              <a:chExt cx="7570788" cy="498476"/>
            </a:xfrm>
          </p:grpSpPr>
          <p:sp>
            <p:nvSpPr>
              <p:cNvPr id="20" name="Rectangle: Rounded Corners 6">
                <a:extLst>
                  <a:ext uri="{FF2B5EF4-FFF2-40B4-BE49-F238E27FC236}">
                    <a16:creationId xmlns:a16="http://schemas.microsoft.com/office/drawing/2014/main" id="{BADBB269-A576-B4DE-FA14-0107557DBA8B}"/>
                  </a:ext>
                  <a:ext uri="{C183D7F6-B498-43B3-948B-1728B52AA6E4}">
                    <adec:decorative xmlns:adec="http://schemas.microsoft.com/office/drawing/2017/decorative" val="1"/>
                  </a:ext>
                </a:extLst>
              </p:cNvPr>
              <p:cNvSpPr/>
              <p:nvPr/>
            </p:nvSpPr>
            <p:spPr bwMode="auto">
              <a:xfrm>
                <a:off x="4045115"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21" name="Straight Connector 20">
                <a:extLst>
                  <a:ext uri="{FF2B5EF4-FFF2-40B4-BE49-F238E27FC236}">
                    <a16:creationId xmlns:a16="http://schemas.microsoft.com/office/drawing/2014/main" id="{F1A67A7B-8B2E-99AD-7461-B27BF7D0B3CD}"/>
                  </a:ext>
                  <a:ext uri="{C183D7F6-B498-43B3-948B-1728B52AA6E4}">
                    <adec:decorative xmlns:adec="http://schemas.microsoft.com/office/drawing/2017/decorative" val="1"/>
                  </a:ext>
                </a:extLst>
              </p:cNvPr>
              <p:cNvCxnSpPr>
                <a:cxnSpLocks/>
              </p:cNvCxnSpPr>
              <p:nvPr/>
            </p:nvCxnSpPr>
            <p:spPr>
              <a:xfrm>
                <a:off x="6597350"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9E41F19-3933-CB63-7470-EC90432C5C35}"/>
                  </a:ext>
                  <a:ext uri="{C183D7F6-B498-43B3-948B-1728B52AA6E4}">
                    <adec:decorative xmlns:adec="http://schemas.microsoft.com/office/drawing/2017/decorative" val="1"/>
                  </a:ext>
                </a:extLst>
              </p:cNvPr>
              <p:cNvCxnSpPr>
                <a:cxnSpLocks/>
              </p:cNvCxnSpPr>
              <p:nvPr/>
            </p:nvCxnSpPr>
            <p:spPr>
              <a:xfrm>
                <a:off x="9063669"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115" name="TextBox 114">
            <a:extLst>
              <a:ext uri="{FF2B5EF4-FFF2-40B4-BE49-F238E27FC236}">
                <a16:creationId xmlns:a16="http://schemas.microsoft.com/office/drawing/2014/main" id="{14376E6A-21AB-A7C8-3B66-C7B013DDA60B}"/>
              </a:ext>
            </a:extLst>
          </p:cNvPr>
          <p:cNvSpPr txBox="1"/>
          <p:nvPr/>
        </p:nvSpPr>
        <p:spPr>
          <a:xfrm>
            <a:off x="588963" y="1524000"/>
            <a:ext cx="2782887" cy="221599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pt-br" sz="1600" b="0" i="0" u="none" strike="noStrike" kern="1200" cap="none" spc="0" normalizeH="0" baseline="0" noProof="0" dirty="0">
                <a:ln>
                  <a:noFill/>
                </a:ln>
                <a:solidFill>
                  <a:prstClr val="white"/>
                </a:solidFill>
                <a:effectLst/>
                <a:uLnTx/>
                <a:uFillTx/>
                <a:latin typeface="Segoe UI"/>
                <a:ea typeface="+mn-ea"/>
                <a:cs typeface="+mn-cs"/>
              </a:rPr>
              <a:t>Os problemas de produção custam dinheiro, por isso resolvê-los rapidamente </a:t>
            </a:r>
            <a:br>
              <a:rPr kumimoji="0" lang="pt-br" sz="1600" b="0" i="0" u="none" strike="noStrike" kern="1200" cap="none" spc="0" normalizeH="0" baseline="0" noProof="0" dirty="0">
                <a:ln>
                  <a:noFill/>
                </a:ln>
                <a:solidFill>
                  <a:prstClr val="white"/>
                </a:solidFill>
                <a:effectLst/>
                <a:uLnTx/>
                <a:uFillTx/>
                <a:latin typeface="Segoe UI"/>
                <a:ea typeface="+mn-ea"/>
                <a:cs typeface="+mn-cs"/>
              </a:rPr>
            </a:br>
            <a:r>
              <a:rPr kumimoji="0" lang="pt-br" sz="1600" b="0" i="0" u="none" strike="noStrike" kern="1200" cap="none" spc="0" normalizeH="0" baseline="0" noProof="0" dirty="0">
                <a:ln>
                  <a:noFill/>
                </a:ln>
                <a:solidFill>
                  <a:prstClr val="white"/>
                </a:solidFill>
                <a:effectLst/>
                <a:uLnTx/>
                <a:uFillTx/>
                <a:latin typeface="Segoe UI"/>
                <a:ea typeface="+mn-ea"/>
                <a:cs typeface="+mn-cs"/>
              </a:rPr>
              <a:t>é sempre uma prioridade. </a:t>
            </a:r>
            <a:br>
              <a:rPr kumimoji="0" lang="pt-br" sz="1600" b="0" i="0" u="none" strike="noStrike" kern="1200" cap="none" spc="0" normalizeH="0" baseline="0" noProof="0" dirty="0">
                <a:ln>
                  <a:noFill/>
                </a:ln>
                <a:solidFill>
                  <a:prstClr val="white"/>
                </a:solidFill>
                <a:effectLst/>
                <a:uLnTx/>
                <a:uFillTx/>
                <a:latin typeface="Segoe UI"/>
                <a:ea typeface="+mn-ea"/>
                <a:cs typeface="+mn-cs"/>
              </a:rPr>
            </a:br>
            <a:r>
              <a:rPr kumimoji="0" lang="pt-br" sz="1600" b="0" i="0" u="none" strike="noStrike" kern="1200" cap="none" spc="0" normalizeH="0" baseline="0" noProof="0" dirty="0">
                <a:ln>
                  <a:noFill/>
                </a:ln>
                <a:solidFill>
                  <a:prstClr val="white"/>
                </a:solidFill>
                <a:effectLst/>
                <a:uLnTx/>
                <a:uFillTx/>
                <a:latin typeface="Segoe UI"/>
                <a:ea typeface="+mn-ea"/>
                <a:cs typeface="+mn-cs"/>
              </a:rPr>
              <a:t>Usar o Copilot para </a:t>
            </a:r>
            <a:br>
              <a:rPr kumimoji="0" lang="pt-br" sz="1600" b="0" i="0" u="none" strike="noStrike" kern="1200" cap="none" spc="0" normalizeH="0" baseline="0" noProof="0" dirty="0">
                <a:ln>
                  <a:noFill/>
                </a:ln>
                <a:solidFill>
                  <a:prstClr val="white"/>
                </a:solidFill>
                <a:effectLst/>
                <a:uLnTx/>
                <a:uFillTx/>
                <a:latin typeface="Segoe UI"/>
                <a:ea typeface="+mn-ea"/>
                <a:cs typeface="+mn-cs"/>
              </a:rPr>
            </a:br>
            <a:r>
              <a:rPr kumimoji="0" lang="pt-br" sz="1600" b="0" i="0" u="none" strike="noStrike" kern="1200" cap="none" spc="0" normalizeH="0" baseline="0" noProof="0" dirty="0">
                <a:ln>
                  <a:noFill/>
                </a:ln>
                <a:solidFill>
                  <a:prstClr val="white"/>
                </a:solidFill>
                <a:effectLst/>
                <a:uLnTx/>
                <a:uFillTx/>
                <a:latin typeface="Segoe UI"/>
                <a:ea typeface="+mn-ea"/>
                <a:cs typeface="+mn-cs"/>
              </a:rPr>
              <a:t>Microsoft 365 para identificar problemas e encontrar soluções pode reduzir </a:t>
            </a:r>
            <a:br>
              <a:rPr kumimoji="0" lang="pt-br" sz="1600" b="0" i="0" u="none" strike="noStrike" kern="1200" cap="none" spc="0" normalizeH="0" baseline="0" noProof="0" dirty="0">
                <a:ln>
                  <a:noFill/>
                </a:ln>
                <a:solidFill>
                  <a:prstClr val="white"/>
                </a:solidFill>
                <a:effectLst/>
                <a:uLnTx/>
                <a:uFillTx/>
                <a:latin typeface="Segoe UI"/>
                <a:ea typeface="+mn-ea"/>
                <a:cs typeface="+mn-cs"/>
              </a:rPr>
            </a:br>
            <a:r>
              <a:rPr kumimoji="0" lang="pt-br" sz="1600" b="0" i="0" u="none" strike="noStrike" kern="1200" cap="none" spc="0" normalizeH="0" baseline="0" noProof="0" dirty="0">
                <a:ln>
                  <a:noFill/>
                </a:ln>
                <a:solidFill>
                  <a:prstClr val="white"/>
                </a:solidFill>
                <a:effectLst/>
                <a:uLnTx/>
                <a:uFillTx/>
                <a:latin typeface="Segoe UI"/>
                <a:ea typeface="+mn-ea"/>
                <a:cs typeface="+mn-cs"/>
              </a:rPr>
              <a:t>o custo de produção perdida.</a:t>
            </a:r>
          </a:p>
        </p:txBody>
      </p:sp>
      <p:sp>
        <p:nvSpPr>
          <p:cNvPr id="125" name="TextBox 124">
            <a:extLst>
              <a:ext uri="{FF2B5EF4-FFF2-40B4-BE49-F238E27FC236}">
                <a16:creationId xmlns:a16="http://schemas.microsoft.com/office/drawing/2014/main" id="{81EBA189-6EAB-7960-DA32-41FB78D81DF8}"/>
              </a:ext>
            </a:extLst>
          </p:cNvPr>
          <p:cNvSpPr txBox="1"/>
          <p:nvPr/>
        </p:nvSpPr>
        <p:spPr>
          <a:xfrm>
            <a:off x="588962" y="4638870"/>
            <a:ext cx="3172202"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w="3175">
                  <a:noFill/>
                </a:ln>
                <a:gradFill>
                  <a:gsLst>
                    <a:gs pos="33000">
                      <a:srgbClr val="1F78D4"/>
                    </a:gs>
                    <a:gs pos="81000">
                      <a:srgbClr val="8678D6"/>
                    </a:gs>
                  </a:gsLst>
                  <a:lin ang="2700000" scaled="1"/>
                </a:gradFill>
                <a:effectLst/>
                <a:uLnTx/>
                <a:uFillTx/>
                <a:latin typeface="Segoe UI Semibold"/>
                <a:ea typeface="+mn-ea"/>
                <a:cs typeface="+mn-cs"/>
              </a:rPr>
              <a:t>80% das pessoas</a:t>
            </a:r>
          </a:p>
        </p:txBody>
      </p:sp>
      <p:sp>
        <p:nvSpPr>
          <p:cNvPr id="126" name="TextBox 125">
            <a:extLst>
              <a:ext uri="{FF2B5EF4-FFF2-40B4-BE49-F238E27FC236}">
                <a16:creationId xmlns:a16="http://schemas.microsoft.com/office/drawing/2014/main" id="{0CC439A6-0678-4905-CD54-FD9C612C07C3}"/>
              </a:ext>
            </a:extLst>
          </p:cNvPr>
          <p:cNvSpPr txBox="1"/>
          <p:nvPr/>
        </p:nvSpPr>
        <p:spPr>
          <a:xfrm>
            <a:off x="588963" y="5220195"/>
            <a:ext cx="2740024" cy="646331"/>
          </a:xfrm>
          <a:prstGeom prst="rect">
            <a:avLst/>
          </a:prstGeom>
          <a:noFill/>
        </p:spPr>
        <p:txBody>
          <a:bodyPr wrap="square" lIns="0" tIns="0" rIns="0" bIns="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Segoe UI"/>
                <a:ea typeface="DengXian"/>
                <a:cs typeface="Segoe UI"/>
              </a:rPr>
              <a:t>se sentiriam confortáveis em usar IA para </a:t>
            </a:r>
            <a:r>
              <a:rPr kumimoji="0" lang="pt-BR" sz="1400" b="0" i="0" u="none" strike="noStrike" kern="1200" cap="none" spc="0" normalizeH="0" baseline="0" noProof="0" dirty="0">
                <a:ln>
                  <a:noFill/>
                </a:ln>
                <a:solidFill>
                  <a:prstClr val="black"/>
                </a:solidFill>
                <a:effectLst/>
                <a:uLnTx/>
                <a:uFillTx/>
                <a:latin typeface="Segoe UI"/>
                <a:ea typeface="DengXian"/>
                <a:cs typeface="Segoe UI"/>
              </a:rPr>
              <a:t>Resumo</a:t>
            </a:r>
            <a:r>
              <a:rPr kumimoji="0" lang="pt-br" sz="1400" b="0" i="0" u="none" strike="noStrike" kern="1200" cap="none" spc="0" normalizeH="0" baseline="0" noProof="0" dirty="0">
                <a:ln>
                  <a:noFill/>
                </a:ln>
                <a:solidFill>
                  <a:prstClr val="black"/>
                </a:solidFill>
                <a:effectLst/>
                <a:uLnTx/>
                <a:uFillTx/>
                <a:latin typeface="Segoe UI"/>
                <a:ea typeface="DengXian"/>
                <a:cs typeface="Segoe UI"/>
              </a:rPr>
              <a:t> </a:t>
            </a:r>
            <a:r>
              <a:rPr kumimoji="0" lang="pt-br" sz="1400" b="0" i="0" u="none" strike="noStrike" kern="1200" cap="none" spc="0" normalizeH="0" baseline="0" noProof="0" dirty="0" err="1">
                <a:ln>
                  <a:noFill/>
                </a:ln>
                <a:solidFill>
                  <a:prstClr val="black"/>
                </a:solidFill>
                <a:effectLst/>
                <a:uLnTx/>
                <a:uFillTx/>
                <a:latin typeface="Segoe UI"/>
                <a:ea typeface="DengXian"/>
                <a:cs typeface="Segoe UI"/>
              </a:rPr>
              <a:t>re</a:t>
            </a:r>
            <a:r>
              <a:rPr kumimoji="0" lang="pt-BR" sz="1400" b="0" i="0" u="none" strike="noStrike" kern="1200" cap="none" spc="0" normalizeH="0" baseline="0" noProof="0" dirty="0" err="1">
                <a:ln>
                  <a:noFill/>
                </a:ln>
                <a:solidFill>
                  <a:prstClr val="black"/>
                </a:solidFill>
                <a:effectLst/>
                <a:uLnTx/>
                <a:uFillTx/>
                <a:latin typeface="Segoe UI"/>
                <a:ea typeface="DengXian"/>
                <a:cs typeface="Segoe UI"/>
              </a:rPr>
              <a:t>um</a:t>
            </a:r>
            <a:r>
              <a:rPr kumimoji="0" lang="pt-br" sz="1400" b="0" i="0" u="none" strike="noStrike" kern="1200" cap="none" spc="0" normalizeH="0" baseline="0" noProof="0" dirty="0" err="1">
                <a:ln>
                  <a:noFill/>
                </a:ln>
                <a:solidFill>
                  <a:prstClr val="black"/>
                </a:solidFill>
                <a:effectLst/>
                <a:uLnTx/>
                <a:uFillTx/>
                <a:latin typeface="Segoe UI"/>
                <a:ea typeface="DengXian"/>
                <a:cs typeface="Segoe UI"/>
              </a:rPr>
              <a:t>iões</a:t>
            </a:r>
            <a:r>
              <a:rPr kumimoji="0" lang="pt-br" sz="1400" b="0" i="0" u="none" strike="noStrike" kern="1200" cap="none" spc="0" normalizeH="0" baseline="0" noProof="0" dirty="0">
                <a:ln>
                  <a:noFill/>
                </a:ln>
                <a:solidFill>
                  <a:prstClr val="black"/>
                </a:solidFill>
                <a:effectLst/>
                <a:uLnTx/>
                <a:uFillTx/>
                <a:latin typeface="Segoe UI"/>
                <a:ea typeface="DengXian"/>
                <a:cs typeface="Segoe UI"/>
              </a:rPr>
              <a:t> e itens </a:t>
            </a:r>
            <a:br>
              <a:rPr kumimoji="0" lang="pt-br" sz="1400" b="0" i="0" u="none" strike="noStrike" kern="1200" cap="none" spc="0" normalizeH="0" baseline="0" noProof="0" dirty="0">
                <a:ln>
                  <a:noFill/>
                </a:ln>
                <a:solidFill>
                  <a:prstClr val="black"/>
                </a:solidFill>
                <a:effectLst/>
                <a:uLnTx/>
                <a:uFillTx/>
                <a:latin typeface="Segoe UI"/>
                <a:ea typeface="DengXian"/>
                <a:cs typeface="Segoe UI"/>
              </a:rPr>
            </a:br>
            <a:r>
              <a:rPr kumimoji="0" lang="pt-br" sz="1400" b="0" i="0" u="none" strike="noStrike" kern="1200" cap="none" spc="0" normalizeH="0" baseline="0" noProof="0" dirty="0">
                <a:ln>
                  <a:noFill/>
                </a:ln>
                <a:solidFill>
                  <a:prstClr val="black"/>
                </a:solidFill>
                <a:effectLst/>
                <a:uLnTx/>
                <a:uFillTx/>
                <a:latin typeface="Segoe UI"/>
                <a:ea typeface="DengXian"/>
                <a:cs typeface="Segoe UI"/>
              </a:rPr>
              <a:t>de ação</a:t>
            </a:r>
          </a:p>
        </p:txBody>
      </p:sp>
      <p:sp>
        <p:nvSpPr>
          <p:cNvPr id="1029" name="TextBox 1028">
            <a:extLst>
              <a:ext uri="{FF2B5EF4-FFF2-40B4-BE49-F238E27FC236}">
                <a16:creationId xmlns:a16="http://schemas.microsoft.com/office/drawing/2014/main" id="{359D9EA9-C725-36C2-33B3-3FB6BB1CB093}"/>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a:ln>
                  <a:noFill/>
                </a:ln>
                <a:solidFill>
                  <a:srgbClr val="463668"/>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Índice de tendências de trabalho do Microsoft WorkLab, maio de 2023</a:t>
            </a:r>
            <a:endParaRPr kumimoji="0" lang="en-US" sz="900" b="0" i="0" u="none" strike="noStrike" kern="1200" cap="none" spc="0" normalizeH="0" baseline="0" noProof="0">
              <a:ln>
                <a:noFill/>
              </a:ln>
              <a:solidFill>
                <a:srgbClr val="463668"/>
              </a:solidFill>
              <a:effectLst/>
              <a:uLnTx/>
              <a:uFillTx/>
              <a:latin typeface="Segoe UI"/>
              <a:ea typeface="+mn-ea"/>
              <a:cs typeface="+mn-cs"/>
            </a:endParaRPr>
          </a:p>
        </p:txBody>
      </p:sp>
      <p:grpSp>
        <p:nvGrpSpPr>
          <p:cNvPr id="14" name="Group 13">
            <a:extLst>
              <a:ext uri="{FF2B5EF4-FFF2-40B4-BE49-F238E27FC236}">
                <a16:creationId xmlns:a16="http://schemas.microsoft.com/office/drawing/2014/main" id="{5F442120-6DD2-5246-6AB3-5D6513BC759C}"/>
              </a:ext>
              <a:ext uri="{C183D7F6-B498-43B3-948B-1728B52AA6E4}">
                <adec:decorative xmlns:adec="http://schemas.microsoft.com/office/drawing/2017/decorative" val="1"/>
              </a:ext>
            </a:extLst>
          </p:cNvPr>
          <p:cNvGrpSpPr>
            <a:grpSpLocks/>
          </p:cNvGrpSpPr>
          <p:nvPr/>
        </p:nvGrpSpPr>
        <p:grpSpPr>
          <a:xfrm>
            <a:off x="4173992" y="1313320"/>
            <a:ext cx="534543" cy="534543"/>
            <a:chOff x="5831903" y="8381781"/>
            <a:chExt cx="534543" cy="534543"/>
          </a:xfrm>
        </p:grpSpPr>
        <p:sp>
          <p:nvSpPr>
            <p:cNvPr id="17" name="Rounded Rectangle 46">
              <a:extLst>
                <a:ext uri="{FF2B5EF4-FFF2-40B4-BE49-F238E27FC236}">
                  <a16:creationId xmlns:a16="http://schemas.microsoft.com/office/drawing/2014/main" id="{2F89B1A8-3BA7-1F8C-273B-0E704CC08219}"/>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8" name="Picture 8" descr="Logotipo do Microsoft Excel - PNG e Vetor - Baixar logotipo">
              <a:hlinkClick r:id="rId7"/>
              <a:extLst>
                <a:ext uri="{FF2B5EF4-FFF2-40B4-BE49-F238E27FC236}">
                  <a16:creationId xmlns:a16="http://schemas.microsoft.com/office/drawing/2014/main" id="{390DE7E5-7B97-3093-A086-979A17B23BE2}"/>
                </a:ext>
              </a:extLst>
            </p:cNvPr>
            <p:cNvPicPr>
              <a:picLocks noChangeArrowheads="1"/>
            </p:cNvPicPr>
            <p:nvPr/>
          </p:nvPicPr>
          <p:blipFill rotWithShape="1">
            <a:blip r:embed="rId8"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36" name="TextBox 1035">
            <a:extLst>
              <a:ext uri="{FF2B5EF4-FFF2-40B4-BE49-F238E27FC236}">
                <a16:creationId xmlns:a16="http://schemas.microsoft.com/office/drawing/2014/main" id="{887DDD01-503A-2FF7-1886-6719D517CEF4}"/>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Segoe UI Semibold"/>
                <a:ea typeface="+mn-ea"/>
                <a:cs typeface="+mn-cs"/>
              </a:rPr>
              <a:t>Copilot no Excel</a:t>
            </a:r>
          </a:p>
        </p:txBody>
      </p:sp>
      <p:sp>
        <p:nvSpPr>
          <p:cNvPr id="1045" name="TextBox 1044">
            <a:extLst>
              <a:ext uri="{FF2B5EF4-FFF2-40B4-BE49-F238E27FC236}">
                <a16:creationId xmlns:a16="http://schemas.microsoft.com/office/drawing/2014/main" id="{7345D091-9117-2B35-172A-C609D9806ABF}"/>
              </a:ext>
              <a:ext uri="{C183D7F6-B498-43B3-948B-1728B52AA6E4}">
                <adec:decorative xmlns:adec="http://schemas.microsoft.com/office/drawing/2017/decorative" val="0"/>
              </a:ext>
            </a:extLst>
          </p:cNvPr>
          <p:cNvSpPr txBox="1"/>
          <p:nvPr/>
        </p:nvSpPr>
        <p:spPr>
          <a:xfrm>
            <a:off x="6756400" y="1411314"/>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Descobrir taxas de defeitos de produção para relatórios Six Sigma usando </a:t>
            </a:r>
            <a:br>
              <a:rPr kumimoji="0" lang="pt-br" sz="1100" b="0" i="0" u="none" strike="noStrike" kern="1200" cap="none" spc="0" normalizeH="0" baseline="0" noProof="0" dirty="0">
                <a:ln>
                  <a:noFill/>
                </a:ln>
                <a:solidFill>
                  <a:prstClr val="black"/>
                </a:solidFill>
                <a:effectLst/>
                <a:uLnTx/>
                <a:uFillTx/>
                <a:latin typeface="Segoe UI"/>
                <a:ea typeface="+mn-ea"/>
                <a:cs typeface="+mn-cs"/>
              </a:rPr>
            </a:br>
            <a:r>
              <a:rPr kumimoji="0" lang="pt-br" sz="1100" b="0" i="0" u="none" strike="noStrike" kern="1200" cap="none" spc="0" normalizeH="0" baseline="0" noProof="0" dirty="0">
                <a:ln>
                  <a:noFill/>
                </a:ln>
                <a:solidFill>
                  <a:prstClr val="black"/>
                </a:solidFill>
                <a:effectLst/>
                <a:uLnTx/>
                <a:uFillTx/>
                <a:latin typeface="Segoe UI"/>
                <a:ea typeface="+mn-ea"/>
                <a:cs typeface="+mn-cs"/>
              </a:rPr>
              <a:t>o Copilot no Excel para sugerir novos cálculos e produzir gráficos.</a:t>
            </a:r>
          </a:p>
        </p:txBody>
      </p:sp>
      <p:grpSp>
        <p:nvGrpSpPr>
          <p:cNvPr id="1046" name="Group 1045">
            <a:extLst>
              <a:ext uri="{FF2B5EF4-FFF2-40B4-BE49-F238E27FC236}">
                <a16:creationId xmlns:a16="http://schemas.microsoft.com/office/drawing/2014/main" id="{61D00B2A-CA74-DBC2-F67A-BC1E211052B5}"/>
              </a:ext>
              <a:ext uri="{C183D7F6-B498-43B3-948B-1728B52AA6E4}">
                <adec:decorative xmlns:adec="http://schemas.microsoft.com/office/drawing/2017/decorative" val="1"/>
              </a:ext>
            </a:extLst>
          </p:cNvPr>
          <p:cNvGrpSpPr>
            <a:grpSpLocks/>
          </p:cNvGrpSpPr>
          <p:nvPr/>
        </p:nvGrpSpPr>
        <p:grpSpPr>
          <a:xfrm>
            <a:off x="4173992" y="2084475"/>
            <a:ext cx="534543" cy="534543"/>
            <a:chOff x="4156095" y="1313320"/>
            <a:chExt cx="534543" cy="534543"/>
          </a:xfrm>
        </p:grpSpPr>
        <p:sp>
          <p:nvSpPr>
            <p:cNvPr id="1047" name="Rounded Rectangle 46">
              <a:extLst>
                <a:ext uri="{FF2B5EF4-FFF2-40B4-BE49-F238E27FC236}">
                  <a16:creationId xmlns:a16="http://schemas.microsoft.com/office/drawing/2014/main" id="{D9C63AC6-04E3-E225-7CC9-949C94D34341}"/>
                </a:ext>
                <a:ext uri="{C183D7F6-B498-43B3-948B-1728B52AA6E4}">
                  <adec:decorative xmlns:adec="http://schemas.microsoft.com/office/drawing/2017/decorative" val="1"/>
                </a:ext>
              </a:extLst>
            </p:cNvPr>
            <p:cNvSpPr/>
            <p:nvPr/>
          </p:nvSpPr>
          <p:spPr bwMode="auto">
            <a:xfrm>
              <a:off x="4156095" y="1313320"/>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48" name="Picture 2" descr="Zip Co, logotipo SVG, baixar grátis, id: 101874 - Brandlogos.net">
              <a:hlinkClick r:id="rId9"/>
              <a:extLst>
                <a:ext uri="{FF2B5EF4-FFF2-40B4-BE49-F238E27FC236}">
                  <a16:creationId xmlns:a16="http://schemas.microsoft.com/office/drawing/2014/main" id="{DCD4F462-7FC0-DD44-6EB2-D0B1920F48E9}"/>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81884" y="145200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049" name="TextBox 1048">
            <a:extLst>
              <a:ext uri="{FF2B5EF4-FFF2-40B4-BE49-F238E27FC236}">
                <a16:creationId xmlns:a16="http://schemas.microsoft.com/office/drawing/2014/main" id="{927B4AB2-F674-CFA5-0BD0-AC9C21D408BA}"/>
              </a:ext>
              <a:ext uri="{C183D7F6-B498-43B3-948B-1728B52AA6E4}">
                <adec:decorative xmlns:adec="http://schemas.microsoft.com/office/drawing/2017/decorative" val="0"/>
              </a:ext>
            </a:extLst>
          </p:cNvPr>
          <p:cNvSpPr txBox="1"/>
          <p:nvPr/>
        </p:nvSpPr>
        <p:spPr>
          <a:xfrm>
            <a:off x="4953152" y="2259413"/>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Microsoft 365 Copilot</a:t>
            </a:r>
          </a:p>
        </p:txBody>
      </p:sp>
      <p:sp>
        <p:nvSpPr>
          <p:cNvPr id="1050" name="TextBox 1049">
            <a:extLst>
              <a:ext uri="{FF2B5EF4-FFF2-40B4-BE49-F238E27FC236}">
                <a16:creationId xmlns:a16="http://schemas.microsoft.com/office/drawing/2014/main" id="{D1B4249F-3645-4C36-37BB-CF0745139D19}"/>
              </a:ext>
              <a:ext uri="{C183D7F6-B498-43B3-948B-1728B52AA6E4}">
                <adec:decorative xmlns:adec="http://schemas.microsoft.com/office/drawing/2017/decorative" val="0"/>
              </a:ext>
            </a:extLst>
          </p:cNvPr>
          <p:cNvSpPr txBox="1"/>
          <p:nvPr/>
        </p:nvSpPr>
        <p:spPr>
          <a:xfrm>
            <a:off x="6756400" y="2182469"/>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Descobrir soluções para problemas de produção semelhantes usando </a:t>
            </a:r>
            <a:br>
              <a:rPr kumimoji="0" lang="pt-br" sz="1100" b="0" i="0" u="none" strike="noStrike" kern="1200" cap="none" spc="0" normalizeH="0" baseline="0" noProof="0" dirty="0">
                <a:ln>
                  <a:noFill/>
                </a:ln>
                <a:solidFill>
                  <a:prstClr val="black"/>
                </a:solidFill>
                <a:effectLst/>
                <a:uLnTx/>
                <a:uFillTx/>
                <a:latin typeface="Segoe UI"/>
                <a:ea typeface="+mn-ea"/>
                <a:cs typeface="+mn-cs"/>
              </a:rPr>
            </a:br>
            <a:r>
              <a:rPr kumimoji="0" lang="pt-br" sz="1100" b="0" i="0" u="none" strike="noStrike" kern="1200" cap="none" spc="0" normalizeH="0" baseline="0" noProof="0" dirty="0">
                <a:ln>
                  <a:noFill/>
                </a:ln>
                <a:solidFill>
                  <a:prstClr val="black"/>
                </a:solidFill>
                <a:effectLst/>
                <a:uLnTx/>
                <a:uFillTx/>
                <a:latin typeface="Segoe UI"/>
                <a:ea typeface="+mn-ea"/>
                <a:cs typeface="+mn-cs"/>
              </a:rPr>
              <a:t>o Microsoft 365 Copilot para pesquisar arquivos internos.</a:t>
            </a:r>
          </a:p>
        </p:txBody>
      </p:sp>
      <p:grpSp>
        <p:nvGrpSpPr>
          <p:cNvPr id="19" name="Group 18">
            <a:extLst>
              <a:ext uri="{FF2B5EF4-FFF2-40B4-BE49-F238E27FC236}">
                <a16:creationId xmlns:a16="http://schemas.microsoft.com/office/drawing/2014/main" id="{F126790A-0320-67FC-D172-8CE6982938D5}"/>
              </a:ext>
              <a:ext uri="{C183D7F6-B498-43B3-948B-1728B52AA6E4}">
                <adec:decorative xmlns:adec="http://schemas.microsoft.com/office/drawing/2017/decorative" val="1"/>
              </a:ext>
            </a:extLst>
          </p:cNvPr>
          <p:cNvGrpSpPr>
            <a:grpSpLocks/>
          </p:cNvGrpSpPr>
          <p:nvPr/>
        </p:nvGrpSpPr>
        <p:grpSpPr>
          <a:xfrm>
            <a:off x="4173992" y="2855630"/>
            <a:ext cx="534543" cy="534543"/>
            <a:chOff x="12498914" y="5650593"/>
            <a:chExt cx="534543" cy="534543"/>
          </a:xfrm>
        </p:grpSpPr>
        <p:sp>
          <p:nvSpPr>
            <p:cNvPr id="23" name="Rounded Rectangle 46">
              <a:hlinkClick r:id="rId11"/>
              <a:extLst>
                <a:ext uri="{FF2B5EF4-FFF2-40B4-BE49-F238E27FC236}">
                  <a16:creationId xmlns:a16="http://schemas.microsoft.com/office/drawing/2014/main" id="{1721114C-F61D-EE8E-6157-F7A28E185618}"/>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2" name="Picture 31" descr="Ícone de quadro branco em Windows 11 Color Style">
              <a:hlinkClick r:id="rId11"/>
              <a:extLst>
                <a:ext uri="{FF2B5EF4-FFF2-40B4-BE49-F238E27FC236}">
                  <a16:creationId xmlns:a16="http://schemas.microsoft.com/office/drawing/2014/main" id="{4B66DB97-5843-E2EE-738F-8E53D602220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sp>
        <p:nvSpPr>
          <p:cNvPr id="1055" name="TextBox 1054">
            <a:extLst>
              <a:ext uri="{FF2B5EF4-FFF2-40B4-BE49-F238E27FC236}">
                <a16:creationId xmlns:a16="http://schemas.microsoft.com/office/drawing/2014/main" id="{FD9B5ACF-10E0-D0E7-3327-F1E71570DE89}"/>
              </a:ext>
              <a:ext uri="{C183D7F6-B498-43B3-948B-1728B52AA6E4}">
                <adec:decorative xmlns:adec="http://schemas.microsoft.com/office/drawing/2017/decorative" val="0"/>
              </a:ext>
            </a:extLst>
          </p:cNvPr>
          <p:cNvSpPr txBox="1"/>
          <p:nvPr/>
        </p:nvSpPr>
        <p:spPr>
          <a:xfrm>
            <a:off x="4953152" y="303056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quadro branco</a:t>
            </a:r>
          </a:p>
        </p:txBody>
      </p:sp>
      <p:sp>
        <p:nvSpPr>
          <p:cNvPr id="1056" name="TextBox 1055">
            <a:extLst>
              <a:ext uri="{FF2B5EF4-FFF2-40B4-BE49-F238E27FC236}">
                <a16:creationId xmlns:a16="http://schemas.microsoft.com/office/drawing/2014/main" id="{647D74B8-74A5-A043-98FE-3D3738C776AD}"/>
              </a:ext>
              <a:ext uri="{C183D7F6-B498-43B3-948B-1728B52AA6E4}">
                <adec:decorative xmlns:adec="http://schemas.microsoft.com/office/drawing/2017/decorative" val="0"/>
              </a:ext>
            </a:extLst>
          </p:cNvPr>
          <p:cNvSpPr txBox="1"/>
          <p:nvPr/>
        </p:nvSpPr>
        <p:spPr>
          <a:xfrm>
            <a:off x="6756400" y="3038262"/>
            <a:ext cx="4953000"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Organizar as ideias após uma sessão de quadro branco para possíveis soluções.</a:t>
            </a:r>
          </a:p>
        </p:txBody>
      </p:sp>
      <p:grpSp>
        <p:nvGrpSpPr>
          <p:cNvPr id="1057" name="Group 1056">
            <a:extLst>
              <a:ext uri="{FF2B5EF4-FFF2-40B4-BE49-F238E27FC236}">
                <a16:creationId xmlns:a16="http://schemas.microsoft.com/office/drawing/2014/main" id="{87DAABAC-2A8F-4B20-5E19-B3B98259799C}"/>
              </a:ext>
              <a:ext uri="{C183D7F6-B498-43B3-948B-1728B52AA6E4}">
                <adec:decorative xmlns:adec="http://schemas.microsoft.com/office/drawing/2017/decorative" val="1"/>
              </a:ext>
            </a:extLst>
          </p:cNvPr>
          <p:cNvGrpSpPr>
            <a:grpSpLocks/>
          </p:cNvGrpSpPr>
          <p:nvPr/>
        </p:nvGrpSpPr>
        <p:grpSpPr>
          <a:xfrm>
            <a:off x="4173992" y="3626785"/>
            <a:ext cx="534543" cy="534543"/>
            <a:chOff x="7426812" y="8381781"/>
            <a:chExt cx="534543" cy="534543"/>
          </a:xfrm>
        </p:grpSpPr>
        <p:sp>
          <p:nvSpPr>
            <p:cNvPr id="1058" name="Rounded Rectangle 46">
              <a:extLst>
                <a:ext uri="{FF2B5EF4-FFF2-40B4-BE49-F238E27FC236}">
                  <a16:creationId xmlns:a16="http://schemas.microsoft.com/office/drawing/2014/main" id="{372EEA59-6D59-7D49-973A-8084F53884BD}"/>
                </a:ext>
              </a:extLst>
            </p:cNvPr>
            <p:cNvSpPr/>
            <p:nvPr/>
          </p:nvSpPr>
          <p:spPr bwMode="auto">
            <a:xfrm>
              <a:off x="742681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59" name="Picture 6" descr="Logotipo, símbolo, significado, história, PNG, Microsoft Teams">
              <a:hlinkClick r:id="rId13"/>
              <a:extLst>
                <a:ext uri="{FF2B5EF4-FFF2-40B4-BE49-F238E27FC236}">
                  <a16:creationId xmlns:a16="http://schemas.microsoft.com/office/drawing/2014/main" id="{F705FB18-3BEA-E404-10E6-19D192DA18CA}"/>
                </a:ext>
              </a:extLst>
            </p:cNvPr>
            <p:cNvPicPr>
              <a:picLocks noChangeArrowheads="1"/>
            </p:cNvPicPr>
            <p:nvPr/>
          </p:nvPicPr>
          <p:blipFill rotWithShape="1">
            <a:blip r:embed="rId14" cstate="print">
              <a:extLst>
                <a:ext uri="{28A0092B-C50C-407E-A947-70E740481C1C}">
                  <a14:useLocalDpi xmlns:a14="http://schemas.microsoft.com/office/drawing/2010/main" val="0"/>
                </a:ext>
              </a:extLst>
            </a:blip>
            <a:srcRect l="20244" r="20244"/>
            <a:stretch/>
          </p:blipFill>
          <p:spPr bwMode="auto">
            <a:xfrm>
              <a:off x="7541741"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60" name="TextBox 1059">
            <a:extLst>
              <a:ext uri="{FF2B5EF4-FFF2-40B4-BE49-F238E27FC236}">
                <a16:creationId xmlns:a16="http://schemas.microsoft.com/office/drawing/2014/main" id="{689B66B5-A3C5-0A21-9FB4-2D654E42DE86}"/>
              </a:ext>
              <a:ext uri="{C183D7F6-B498-43B3-948B-1728B52AA6E4}">
                <adec:decorative xmlns:adec="http://schemas.microsoft.com/office/drawing/2017/decorative" val="0"/>
              </a:ext>
            </a:extLst>
          </p:cNvPr>
          <p:cNvSpPr txBox="1"/>
          <p:nvPr/>
        </p:nvSpPr>
        <p:spPr>
          <a:xfrm>
            <a:off x="4953152" y="3801723"/>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Teams</a:t>
            </a:r>
          </a:p>
        </p:txBody>
      </p:sp>
      <p:sp>
        <p:nvSpPr>
          <p:cNvPr id="1061" name="TextBox 1060">
            <a:extLst>
              <a:ext uri="{FF2B5EF4-FFF2-40B4-BE49-F238E27FC236}">
                <a16:creationId xmlns:a16="http://schemas.microsoft.com/office/drawing/2014/main" id="{79F6B43E-4750-7219-CD05-3857D978963F}"/>
              </a:ext>
              <a:ext uri="{C183D7F6-B498-43B3-948B-1728B52AA6E4}">
                <adec:decorative xmlns:adec="http://schemas.microsoft.com/office/drawing/2017/decorative" val="0"/>
              </a:ext>
            </a:extLst>
          </p:cNvPr>
          <p:cNvSpPr txBox="1"/>
          <p:nvPr/>
        </p:nvSpPr>
        <p:spPr>
          <a:xfrm>
            <a:off x="6756400" y="3724779"/>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Realizar uma </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re</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um</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ião</a:t>
            </a:r>
            <a:r>
              <a:rPr kumimoji="0" lang="pt-br" sz="1100" b="0" i="0" u="none" strike="noStrike" kern="1200" cap="none" spc="0" normalizeH="0" baseline="0" noProof="0" dirty="0">
                <a:ln>
                  <a:noFill/>
                </a:ln>
                <a:solidFill>
                  <a:prstClr val="black"/>
                </a:solidFill>
                <a:effectLst/>
                <a:uLnTx/>
                <a:uFillTx/>
                <a:latin typeface="Segoe UI"/>
                <a:ea typeface="+mn-ea"/>
                <a:cs typeface="+mn-cs"/>
              </a:rPr>
              <a:t> semanal para acompanhar a implementação da solução. Usar o </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Copilot</a:t>
            </a:r>
            <a:r>
              <a:rPr kumimoji="0" lang="pt-br" sz="1100" b="0" i="0" u="none" strike="noStrike" kern="1200" cap="none" spc="0" normalizeH="0" baseline="0" noProof="0" dirty="0">
                <a:ln>
                  <a:noFill/>
                </a:ln>
                <a:solidFill>
                  <a:prstClr val="black"/>
                </a:solidFill>
                <a:effectLst/>
                <a:uLnTx/>
                <a:uFillTx/>
                <a:latin typeface="Segoe UI"/>
                <a:ea typeface="+mn-ea"/>
                <a:cs typeface="+mn-cs"/>
              </a:rPr>
              <a:t> para </a:t>
            </a:r>
            <a:r>
              <a:rPr kumimoji="0" lang="pt-BR" sz="1100" b="0" i="0" u="none" strike="noStrike" kern="1200" cap="none" spc="0" normalizeH="0" baseline="0" noProof="0" dirty="0">
                <a:ln>
                  <a:noFill/>
                </a:ln>
                <a:solidFill>
                  <a:prstClr val="black"/>
                </a:solidFill>
                <a:effectLst/>
                <a:uLnTx/>
                <a:uFillTx/>
                <a:latin typeface="Segoe UI"/>
                <a:ea typeface="+mn-ea"/>
                <a:cs typeface="+mn-cs"/>
              </a:rPr>
              <a:t>Resumo</a:t>
            </a:r>
            <a:r>
              <a:rPr kumimoji="0" lang="pt-br" sz="1100" b="0" i="0" u="none" strike="noStrike" kern="1200" cap="none" spc="0" normalizeH="0" baseline="0" noProof="0" dirty="0">
                <a:ln>
                  <a:noFill/>
                </a:ln>
                <a:solidFill>
                  <a:prstClr val="black"/>
                </a:solidFill>
                <a:effectLst/>
                <a:uLnTx/>
                <a:uFillTx/>
                <a:latin typeface="Segoe UI"/>
                <a:ea typeface="+mn-ea"/>
                <a:cs typeface="+mn-cs"/>
              </a:rPr>
              <a:t> cada </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re</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um</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ião</a:t>
            </a:r>
            <a:r>
              <a:rPr kumimoji="0" lang="pt-br" sz="1100" b="0" i="0" u="none" strike="noStrike" kern="1200" cap="none" spc="0" normalizeH="0" baseline="0" noProof="0" dirty="0">
                <a:ln>
                  <a:noFill/>
                </a:ln>
                <a:solidFill>
                  <a:prstClr val="black"/>
                </a:solidFill>
                <a:effectLst/>
                <a:uLnTx/>
                <a:uFillTx/>
                <a:latin typeface="Segoe UI"/>
                <a:ea typeface="+mn-ea"/>
                <a:cs typeface="+mn-cs"/>
              </a:rPr>
              <a:t> e listar itens abertos. </a:t>
            </a:r>
          </a:p>
        </p:txBody>
      </p:sp>
      <p:grpSp>
        <p:nvGrpSpPr>
          <p:cNvPr id="101" name="Group 100">
            <a:extLst>
              <a:ext uri="{FF2B5EF4-FFF2-40B4-BE49-F238E27FC236}">
                <a16:creationId xmlns:a16="http://schemas.microsoft.com/office/drawing/2014/main" id="{D9FFEF77-0DF0-A3DB-C7D9-0A2C33363D06}"/>
              </a:ext>
              <a:ext uri="{C183D7F6-B498-43B3-948B-1728B52AA6E4}">
                <adec:decorative xmlns:adec="http://schemas.microsoft.com/office/drawing/2017/decorative" val="1"/>
              </a:ext>
            </a:extLst>
          </p:cNvPr>
          <p:cNvGrpSpPr>
            <a:grpSpLocks/>
          </p:cNvGrpSpPr>
          <p:nvPr/>
        </p:nvGrpSpPr>
        <p:grpSpPr>
          <a:xfrm>
            <a:off x="4173992" y="4397940"/>
            <a:ext cx="534543" cy="534543"/>
            <a:chOff x="12716387" y="5818028"/>
            <a:chExt cx="534543" cy="534543"/>
          </a:xfrm>
        </p:grpSpPr>
        <p:sp>
          <p:nvSpPr>
            <p:cNvPr id="102" name="Rounded Rectangle 46">
              <a:hlinkClick r:id="rId15"/>
              <a:extLst>
                <a:ext uri="{FF2B5EF4-FFF2-40B4-BE49-F238E27FC236}">
                  <a16:creationId xmlns:a16="http://schemas.microsoft.com/office/drawing/2014/main" id="{DAC6690C-5408-2598-7215-978019F3E35A}"/>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 name="Graphic 102">
              <a:extLst>
                <a:ext uri="{FF2B5EF4-FFF2-40B4-BE49-F238E27FC236}">
                  <a16:creationId xmlns:a16="http://schemas.microsoft.com/office/drawing/2014/main" id="{A59A5B2E-3C0D-1DF9-5DAC-E1AA959334E0}"/>
                </a:ext>
                <a:ext uri="{C183D7F6-B498-43B3-948B-1728B52AA6E4}">
                  <adec:decorative xmlns:adec="http://schemas.microsoft.com/office/drawing/2017/decorative" val="1"/>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24743" t="23563" r="22168" b="22190"/>
            <a:stretch/>
          </p:blipFill>
          <p:spPr>
            <a:xfrm>
              <a:off x="12799509" y="5897137"/>
              <a:ext cx="368300" cy="376326"/>
            </a:xfrm>
            <a:prstGeom prst="rect">
              <a:avLst/>
            </a:prstGeom>
          </p:spPr>
        </p:pic>
      </p:grpSp>
      <p:sp>
        <p:nvSpPr>
          <p:cNvPr id="1066" name="TextBox 1065">
            <a:extLst>
              <a:ext uri="{FF2B5EF4-FFF2-40B4-BE49-F238E27FC236}">
                <a16:creationId xmlns:a16="http://schemas.microsoft.com/office/drawing/2014/main" id="{0D72EF3F-58A5-F6A1-C40A-15032194C574}"/>
              </a:ext>
              <a:ext uri="{C183D7F6-B498-43B3-948B-1728B52AA6E4}">
                <adec:decorative xmlns:adec="http://schemas.microsoft.com/office/drawing/2017/decorative" val="0"/>
              </a:ext>
            </a:extLst>
          </p:cNvPr>
          <p:cNvSpPr txBox="1"/>
          <p:nvPr/>
        </p:nvSpPr>
        <p:spPr>
          <a:xfrm>
            <a:off x="4953152" y="457287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Outlook</a:t>
            </a:r>
          </a:p>
        </p:txBody>
      </p:sp>
      <p:sp>
        <p:nvSpPr>
          <p:cNvPr id="1067" name="TextBox 1066">
            <a:extLst>
              <a:ext uri="{FF2B5EF4-FFF2-40B4-BE49-F238E27FC236}">
                <a16:creationId xmlns:a16="http://schemas.microsoft.com/office/drawing/2014/main" id="{0AD2BAC7-AD33-B3E5-E4C0-FE5979A5FA1C}"/>
              </a:ext>
              <a:ext uri="{C183D7F6-B498-43B3-948B-1728B52AA6E4}">
                <adec:decorative xmlns:adec="http://schemas.microsoft.com/office/drawing/2017/decorative" val="0"/>
              </a:ext>
            </a:extLst>
          </p:cNvPr>
          <p:cNvSpPr txBox="1"/>
          <p:nvPr/>
        </p:nvSpPr>
        <p:spPr>
          <a:xfrm>
            <a:off x="6756400" y="4495934"/>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Criar um </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email</a:t>
            </a:r>
            <a:r>
              <a:rPr kumimoji="0" lang="pt-br" sz="1100" b="0" i="0" u="none" strike="noStrike" kern="1200" cap="none" spc="0" normalizeH="0" baseline="0" noProof="0" dirty="0">
                <a:ln>
                  <a:noFill/>
                </a:ln>
                <a:solidFill>
                  <a:prstClr val="black"/>
                </a:solidFill>
                <a:effectLst/>
                <a:uLnTx/>
                <a:uFillTx/>
                <a:latin typeface="Segoe UI"/>
                <a:ea typeface="+mn-ea"/>
                <a:cs typeface="+mn-cs"/>
              </a:rPr>
              <a:t> para os </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f</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um</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cionários</a:t>
            </a:r>
            <a:r>
              <a:rPr kumimoji="0" lang="pt-br" sz="1100" b="0" i="0" u="none" strike="noStrike" kern="1200" cap="none" spc="0" normalizeH="0" baseline="0" noProof="0" dirty="0">
                <a:ln>
                  <a:noFill/>
                </a:ln>
                <a:solidFill>
                  <a:prstClr val="black"/>
                </a:solidFill>
                <a:effectLst/>
                <a:uLnTx/>
                <a:uFillTx/>
                <a:latin typeface="Segoe UI"/>
                <a:ea typeface="+mn-ea"/>
                <a:cs typeface="+mn-cs"/>
              </a:rPr>
              <a:t> de engenharia e produção agradecendo pelo trabalho extra na resolução do problema.</a:t>
            </a:r>
          </a:p>
        </p:txBody>
      </p:sp>
      <p:grpSp>
        <p:nvGrpSpPr>
          <p:cNvPr id="106" name="Group 105">
            <a:extLst>
              <a:ext uri="{FF2B5EF4-FFF2-40B4-BE49-F238E27FC236}">
                <a16:creationId xmlns:a16="http://schemas.microsoft.com/office/drawing/2014/main" id="{0258CCC1-77CE-2151-6952-F39DDF9DD689}"/>
              </a:ext>
              <a:ext uri="{C183D7F6-B498-43B3-948B-1728B52AA6E4}">
                <adec:decorative xmlns:adec="http://schemas.microsoft.com/office/drawing/2017/decorative" val="1"/>
              </a:ext>
            </a:extLst>
          </p:cNvPr>
          <p:cNvGrpSpPr>
            <a:grpSpLocks/>
          </p:cNvGrpSpPr>
          <p:nvPr/>
        </p:nvGrpSpPr>
        <p:grpSpPr>
          <a:xfrm>
            <a:off x="4173992" y="5169093"/>
            <a:ext cx="534543" cy="534543"/>
            <a:chOff x="9021721" y="8381781"/>
            <a:chExt cx="534543" cy="534543"/>
          </a:xfrm>
        </p:grpSpPr>
        <p:sp>
          <p:nvSpPr>
            <p:cNvPr id="107" name="Rounded Rectangle 46">
              <a:extLst>
                <a:ext uri="{FF2B5EF4-FFF2-40B4-BE49-F238E27FC236}">
                  <a16:creationId xmlns:a16="http://schemas.microsoft.com/office/drawing/2014/main" id="{C78AF29D-B7BB-87E3-5B9A-102A2B4CBDF0}"/>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8" name="Picture 4" descr="Logotipo Microsoft PowerPoint - PNG e Vetor - Baixar logotipo">
              <a:hlinkClick r:id="rId18"/>
              <a:extLst>
                <a:ext uri="{FF2B5EF4-FFF2-40B4-BE49-F238E27FC236}">
                  <a16:creationId xmlns:a16="http://schemas.microsoft.com/office/drawing/2014/main" id="{95EA0543-9BF1-1E0B-2E31-20511A483C27}"/>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071" name="TextBox 1070">
            <a:extLst>
              <a:ext uri="{FF2B5EF4-FFF2-40B4-BE49-F238E27FC236}">
                <a16:creationId xmlns:a16="http://schemas.microsoft.com/office/drawing/2014/main" id="{4A4953BC-C2B6-688E-EA07-ABEE69D18A1D}"/>
              </a:ext>
              <a:ext uri="{C183D7F6-B498-43B3-948B-1728B52AA6E4}">
                <adec:decorative xmlns:adec="http://schemas.microsoft.com/office/drawing/2017/decorative" val="0"/>
              </a:ext>
            </a:extLst>
          </p:cNvPr>
          <p:cNvSpPr txBox="1"/>
          <p:nvPr/>
        </p:nvSpPr>
        <p:spPr>
          <a:xfrm>
            <a:off x="4953152" y="5344031"/>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PowerPoint</a:t>
            </a:r>
          </a:p>
        </p:txBody>
      </p:sp>
      <p:sp>
        <p:nvSpPr>
          <p:cNvPr id="1072" name="TextBox 1071">
            <a:extLst>
              <a:ext uri="{FF2B5EF4-FFF2-40B4-BE49-F238E27FC236}">
                <a16:creationId xmlns:a16="http://schemas.microsoft.com/office/drawing/2014/main" id="{9BCA118E-FDDA-AC38-8492-6BD7FA9CEFF9}"/>
              </a:ext>
              <a:ext uri="{C183D7F6-B498-43B3-948B-1728B52AA6E4}">
                <adec:decorative xmlns:adec="http://schemas.microsoft.com/office/drawing/2017/decorative" val="0"/>
              </a:ext>
            </a:extLst>
          </p:cNvPr>
          <p:cNvSpPr txBox="1"/>
          <p:nvPr/>
        </p:nvSpPr>
        <p:spPr>
          <a:xfrm>
            <a:off x="6756400" y="5267087"/>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Criar uma apresentação sobre a análise de causa raiz com base no relatório </a:t>
            </a:r>
            <a:br>
              <a:rPr kumimoji="0" lang="pt-br" sz="1100" b="0" i="0" u="none" strike="noStrike" kern="1200" cap="none" spc="0" normalizeH="0" baseline="0" noProof="0" dirty="0">
                <a:ln>
                  <a:noFill/>
                </a:ln>
                <a:solidFill>
                  <a:prstClr val="black"/>
                </a:solidFill>
                <a:effectLst/>
                <a:uLnTx/>
                <a:uFillTx/>
                <a:latin typeface="Segoe UI"/>
                <a:ea typeface="+mn-ea"/>
                <a:cs typeface="+mn-cs"/>
              </a:rPr>
            </a:br>
            <a:r>
              <a:rPr kumimoji="0" lang="pt-br" sz="1100" b="0" i="0" u="none" strike="noStrike" kern="1200" cap="none" spc="0" normalizeH="0" baseline="0" noProof="0" dirty="0">
                <a:ln>
                  <a:noFill/>
                </a:ln>
                <a:solidFill>
                  <a:prstClr val="black"/>
                </a:solidFill>
                <a:effectLst/>
                <a:uLnTx/>
                <a:uFillTx/>
                <a:latin typeface="Segoe UI"/>
                <a:ea typeface="+mn-ea"/>
                <a:cs typeface="+mn-cs"/>
              </a:rPr>
              <a:t>de análise.</a:t>
            </a:r>
          </a:p>
        </p:txBody>
      </p:sp>
      <p:sp>
        <p:nvSpPr>
          <p:cNvPr id="1073" name="TextBox 1072">
            <a:extLst>
              <a:ext uri="{FF2B5EF4-FFF2-40B4-BE49-F238E27FC236}">
                <a16:creationId xmlns:a16="http://schemas.microsoft.com/office/drawing/2014/main" id="{C16B204F-B766-1F07-FE3A-52B90650FEA9}"/>
              </a:ext>
            </a:extLst>
          </p:cNvPr>
          <p:cNvSpPr txBox="1"/>
          <p:nvPr/>
        </p:nvSpPr>
        <p:spPr>
          <a:xfrm>
            <a:off x="4193059" y="6184400"/>
            <a:ext cx="2342263"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pt-br"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20">
                  <a:extLst>
                    <a:ext uri="{A12FA001-AC4F-418D-AE19-62706E023703}">
                      <ahyp:hlinkClr xmlns:ahyp="http://schemas.microsoft.com/office/drawing/2018/hyperlinkcolor" val="tx"/>
                    </a:ext>
                  </a:extLst>
                </a:hlinkClick>
              </a:rPr>
              <a:t>Documentação do produto Copilot</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074" name="TextBox 1073">
            <a:extLst>
              <a:ext uri="{FF2B5EF4-FFF2-40B4-BE49-F238E27FC236}">
                <a16:creationId xmlns:a16="http://schemas.microsoft.com/office/drawing/2014/main" id="{573CB987-2891-8991-6FCC-A420BEF77460}"/>
              </a:ext>
            </a:extLst>
          </p:cNvPr>
          <p:cNvSpPr txBox="1"/>
          <p:nvPr/>
        </p:nvSpPr>
        <p:spPr>
          <a:xfrm>
            <a:off x="6659378" y="6099762"/>
            <a:ext cx="2342263" cy="338554"/>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pt-br" sz="1100" b="0" i="0" u="none" strike="noStrike" kern="1200" cap="none" spc="0" normalizeH="0" baseline="0" noProof="0" dirty="0">
                <a:ln w="3175">
                  <a:noFill/>
                </a:ln>
                <a:solidFill>
                  <a:srgbClr val="8661C5"/>
                </a:solidFill>
                <a:effectLst/>
                <a:uLnTx/>
                <a:uFillTx/>
                <a:latin typeface="Segoe UI Semibold"/>
                <a:ea typeface="+mn-ea"/>
                <a:cs typeface="Segoe UI"/>
                <a:hlinkClick r:id="rId21">
                  <a:extLst>
                    <a:ext uri="{A12FA001-AC4F-418D-AE19-62706E023703}">
                      <ahyp:hlinkClr xmlns:ahyp="http://schemas.microsoft.com/office/drawing/2018/hyperlinkcolor" val="tx"/>
                    </a:ext>
                  </a:extLst>
                </a:hlinkClick>
              </a:rPr>
              <a:t>Copilot para site com adoção </a:t>
            </a:r>
            <a:br>
              <a:rPr kumimoji="0" lang="pt-br" sz="1100" b="0" i="0" u="none" strike="noStrike" kern="1200" cap="none" spc="0" normalizeH="0" baseline="0" noProof="0" dirty="0">
                <a:ln w="3175">
                  <a:noFill/>
                </a:ln>
                <a:solidFill>
                  <a:srgbClr val="8661C5"/>
                </a:solidFill>
                <a:effectLst/>
                <a:uLnTx/>
                <a:uFillTx/>
                <a:latin typeface="Segoe UI Semibold"/>
                <a:ea typeface="+mn-ea"/>
                <a:cs typeface="Segoe UI"/>
                <a:hlinkClick r:id="rId21">
                  <a:extLst>
                    <a:ext uri="{A12FA001-AC4F-418D-AE19-62706E023703}">
                      <ahyp:hlinkClr xmlns:ahyp="http://schemas.microsoft.com/office/drawing/2018/hyperlinkcolor" val="tx"/>
                    </a:ext>
                  </a:extLst>
                </a:hlinkClick>
              </a:rPr>
            </a:br>
            <a:r>
              <a:rPr kumimoji="0" lang="pt-br" sz="1100" b="0" i="0" u="none" strike="noStrike" kern="1200" cap="none" spc="0" normalizeH="0" baseline="0" noProof="0" dirty="0">
                <a:ln w="3175">
                  <a:noFill/>
                </a:ln>
                <a:solidFill>
                  <a:srgbClr val="8661C5"/>
                </a:solidFill>
                <a:effectLst/>
                <a:uLnTx/>
                <a:uFillTx/>
                <a:latin typeface="Segoe UI Semibold"/>
                <a:ea typeface="+mn-ea"/>
                <a:cs typeface="Segoe UI"/>
                <a:hlinkClick r:id="rId21">
                  <a:extLst>
                    <a:ext uri="{A12FA001-AC4F-418D-AE19-62706E023703}">
                      <ahyp:hlinkClr xmlns:ahyp="http://schemas.microsoft.com/office/drawing/2018/hyperlinkcolor" val="tx"/>
                    </a:ext>
                  </a:extLst>
                </a:hlinkClick>
              </a:rPr>
              <a:t>do Microsoft 365</a:t>
            </a:r>
            <a:endParaRPr kumimoji="0" lang="en-US" sz="1100" b="0" i="0" u="none" strike="noStrike" kern="1200" cap="none" spc="0" normalizeH="0" baseline="0" noProof="0" dirty="0">
              <a:ln w="3175">
                <a:noFill/>
              </a:ln>
              <a:solidFill>
                <a:srgbClr val="8661C5"/>
              </a:solidFill>
              <a:effectLst/>
              <a:uLnTx/>
              <a:uFillTx/>
              <a:latin typeface="Segoe UI Semibold"/>
              <a:ea typeface="+mn-ea"/>
              <a:cs typeface="Segoe UI"/>
            </a:endParaRPr>
          </a:p>
        </p:txBody>
      </p:sp>
      <p:sp>
        <p:nvSpPr>
          <p:cNvPr id="1075" name="TextBox 1074">
            <a:extLst>
              <a:ext uri="{FF2B5EF4-FFF2-40B4-BE49-F238E27FC236}">
                <a16:creationId xmlns:a16="http://schemas.microsoft.com/office/drawing/2014/main" id="{1E6998E3-565B-7F0C-4572-0FD7A87018DA}"/>
              </a:ext>
            </a:extLst>
          </p:cNvPr>
          <p:cNvSpPr txBox="1"/>
          <p:nvPr/>
        </p:nvSpPr>
        <p:spPr>
          <a:xfrm>
            <a:off x="9125697" y="6185137"/>
            <a:ext cx="2342263" cy="167803"/>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pt-br"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22">
                  <a:extLst>
                    <a:ext uri="{A12FA001-AC4F-418D-AE19-62706E023703}">
                      <ahyp:hlinkClr xmlns:ahyp="http://schemas.microsoft.com/office/drawing/2018/hyperlinkcolor" val="tx"/>
                    </a:ext>
                  </a:extLst>
                </a:hlinkClick>
              </a:rPr>
              <a:t>Como usar o Copilot</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6933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Microsoft 365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83946"/>
            <a:ext cx="1198777" cy="547636"/>
          </a:xfrm>
          <a:prstGeom prst="rect">
            <a:avLst/>
          </a:prstGeom>
          <a:solidFill>
            <a:schemeClr val="bg2"/>
          </a:solidFill>
        </p:spPr>
        <p:txBody>
          <a:bodyPr wrap="square" lIns="182880" tIns="108000"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pt-br" sz="105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Banco de ícones:</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Logotipo do Microsoft Excel - PNG e Vetor - Baixar logotipo">
              <a:hlinkClick r:id="rId7"/>
              <a:extLst>
                <a:ext uri="{FF2B5EF4-FFF2-40B4-BE49-F238E27FC236}">
                  <a16:creationId xmlns:a16="http://schemas.microsoft.com/office/drawing/2014/main" id="{8F158F4A-0557-4EB3-75DA-835959493C89}"/>
                </a:ext>
              </a:extLst>
            </p:cNvPr>
            <p:cNvPicPr>
              <a:picLocks noChangeArrowheads="1"/>
            </p:cNvPicPr>
            <p:nvPr/>
          </p:nvPicPr>
          <p:blipFill rotWithShape="1">
            <a:blip r:embed="rId8"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2337443" y="1795849"/>
            <a:ext cx="534543" cy="534543"/>
            <a:chOff x="1047176" y="8381781"/>
            <a:chExt cx="534543" cy="534543"/>
          </a:xfrm>
        </p:grpSpPr>
        <p:sp>
          <p:nvSpPr>
            <p:cNvPr id="28" name="server_2" title="Ícone de um servidor com um cadeado na parte inferior direita">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Logotipo do Microsoft Word - PNG e Vetor - Baixar logotipo">
              <a:hlinkClick r:id="rId23"/>
              <a:extLst>
                <a:ext uri="{FF2B5EF4-FFF2-40B4-BE49-F238E27FC236}">
                  <a16:creationId xmlns:a16="http://schemas.microsoft.com/office/drawing/2014/main" id="{DAD8B5CB-A2C5-5A1C-E8BB-28ECB76446C2}"/>
                </a:ext>
              </a:extLst>
            </p:cNvPr>
            <p:cNvPicPr>
              <a:picLocks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4" name="Picture 4" descr="Logotipo Microsoft PowerPoint - PNG e Vetor - Baixar logotipo">
              <a:hlinkClick r:id="rId18"/>
              <a:extLst>
                <a:ext uri="{FF2B5EF4-FFF2-40B4-BE49-F238E27FC236}">
                  <a16:creationId xmlns:a16="http://schemas.microsoft.com/office/drawing/2014/main" id="{5F19379A-147E-0335-8BD4-1F163318069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Logotipo, símbolo, significado, história, PNG, Microsoft Teams">
              <a:hlinkClick r:id="rId13"/>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Zip Co, logotipo SVG, baixar grátis, id: 101874 - Brandlogos.net">
              <a:hlinkClick r:id="rId9"/>
              <a:extLst>
                <a:ext uri="{FF2B5EF4-FFF2-40B4-BE49-F238E27FC236}">
                  <a16:creationId xmlns:a16="http://schemas.microsoft.com/office/drawing/2014/main" id="{7AFF613E-BE21-4995-D34C-15C1A4248D87}"/>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12232737" y="2871529"/>
            <a:ext cx="693723" cy="693723"/>
            <a:chOff x="12595089" y="5743274"/>
            <a:chExt cx="693723" cy="693723"/>
          </a:xfrm>
        </p:grpSpPr>
        <p:sp>
          <p:nvSpPr>
            <p:cNvPr id="46" name="Rounded Rectangle 46">
              <a:hlinkClick r:id="rId15"/>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595089" y="5743274"/>
              <a:ext cx="693723" cy="693723"/>
            </a:xfrm>
            <a:prstGeom prst="rect">
              <a:avLst/>
            </a:prstGeom>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5"/>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Ícone do OneNote de estilo plano - Disponível em fontes de ícone SVG, PNG, EPS, AI &amp;">
              <a:hlinkClick r:id="rId25"/>
              <a:extLst>
                <a:ext uri="{FF2B5EF4-FFF2-40B4-BE49-F238E27FC236}">
                  <a16:creationId xmlns:a16="http://schemas.microsoft.com/office/drawing/2014/main" id="{DED28364-B60D-1697-AAE8-488720735194}"/>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27"/>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Imagem contendo gráficos, logotipo, símbolo, azul elétrico&#10;&#10;Descrição gerada automaticamente">
              <a:hlinkClick r:id="rId27"/>
              <a:extLst>
                <a:ext uri="{FF2B5EF4-FFF2-40B4-BE49-F238E27FC236}">
                  <a16:creationId xmlns:a16="http://schemas.microsoft.com/office/drawing/2014/main" id="{709545DF-9136-0108-A8F4-56F58FCE96A4}"/>
                </a:ext>
              </a:extLst>
            </p:cNvPr>
            <p:cNvPicPr>
              <a:picLocks noChangeAspect="1"/>
            </p:cNvPicPr>
            <p:nvPr/>
          </p:nvPicPr>
          <p:blipFill>
            <a:blip r:embed="rId28"/>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1"/>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5" descr="Ícone de quadro branco em Windows 11 Color Style">
              <a:hlinkClick r:id="rId11"/>
              <a:extLst>
                <a:ext uri="{FF2B5EF4-FFF2-40B4-BE49-F238E27FC236}">
                  <a16:creationId xmlns:a16="http://schemas.microsoft.com/office/drawing/2014/main" id="{69AB0380-4C15-A6BB-9634-4CC891FA94D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9"/>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9"/>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724341" y="6815379"/>
              <a:ext cx="382586" cy="382585"/>
            </a:xfrm>
            <a:prstGeom prst="rect">
              <a:avLst/>
            </a:prstGeom>
          </p:spPr>
        </p:pic>
      </p:grpSp>
    </p:spTree>
    <p:extLst>
      <p:ext uri="{BB962C8B-B14F-4D97-AF65-F5344CB8AC3E}">
        <p14:creationId xmlns:p14="http://schemas.microsoft.com/office/powerpoint/2010/main" val="419151586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041AD2E5-CBC0-FC85-B2AD-A18414943F66}"/>
              </a:ext>
              <a:ext uri="{C183D7F6-B498-43B3-948B-1728B52AA6E4}">
                <adec:decorative xmlns:adec="http://schemas.microsoft.com/office/drawing/2017/decorative" val="1"/>
              </a:ext>
            </a:extLst>
          </p:cNvPr>
          <p:cNvGrpSpPr/>
          <p:nvPr/>
        </p:nvGrpSpPr>
        <p:grpSpPr>
          <a:xfrm>
            <a:off x="6509" y="427037"/>
            <a:ext cx="12205144" cy="5842001"/>
            <a:chOff x="6509" y="427037"/>
            <a:chExt cx="12205144" cy="5842001"/>
          </a:xfrm>
        </p:grpSpPr>
        <p:sp>
          <p:nvSpPr>
            <p:cNvPr id="10" name="Rectangle: Rounded Corners 3">
              <a:extLst>
                <a:ext uri="{FF2B5EF4-FFF2-40B4-BE49-F238E27FC236}">
                  <a16:creationId xmlns:a16="http://schemas.microsoft.com/office/drawing/2014/main" id="{B9B28C9F-333B-08B1-8C2D-A1EC2B8FEBC7}"/>
                </a:ext>
                <a:ext uri="{C183D7F6-B498-43B3-948B-1728B52AA6E4}">
                  <adec:decorative xmlns:adec="http://schemas.microsoft.com/office/drawing/2017/decorative" val="1"/>
                </a:ext>
              </a:extLst>
            </p:cNvPr>
            <p:cNvSpPr txBox="1">
              <a:spLocks/>
            </p:cNvSpPr>
            <p:nvPr/>
          </p:nvSpPr>
          <p:spPr bwMode="auto">
            <a:xfrm>
              <a:off x="304800" y="585788"/>
              <a:ext cx="3323771" cy="5683250"/>
            </a:xfrm>
            <a:prstGeom prst="roundRect">
              <a:avLst>
                <a:gd name="adj" fmla="val 384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Segoe UI Semibold"/>
                <a:ea typeface="+mn-ea"/>
                <a:cs typeface="Segoe UI"/>
              </a:endParaRPr>
            </a:p>
          </p:txBody>
        </p:sp>
        <p:sp>
          <p:nvSpPr>
            <p:cNvPr id="11" name="Arrow: Bent 10">
              <a:extLst>
                <a:ext uri="{FF2B5EF4-FFF2-40B4-BE49-F238E27FC236}">
                  <a16:creationId xmlns:a16="http://schemas.microsoft.com/office/drawing/2014/main" id="{176A0788-0283-B461-9541-0AA72B70345D}"/>
                </a:ext>
                <a:ext uri="{C183D7F6-B498-43B3-948B-1728B52AA6E4}">
                  <adec:decorative xmlns:adec="http://schemas.microsoft.com/office/drawing/2017/decorative" val="1"/>
                </a:ext>
              </a:extLst>
            </p:cNvPr>
            <p:cNvSpPr/>
            <p:nvPr/>
          </p:nvSpPr>
          <p:spPr bwMode="auto">
            <a:xfrm flipV="1">
              <a:off x="3784598" y="2933700"/>
              <a:ext cx="8427055" cy="3335338"/>
            </a:xfrm>
            <a:prstGeom prst="bentArrow">
              <a:avLst>
                <a:gd name="adj1" fmla="val 25000"/>
                <a:gd name="adj2" fmla="val 0"/>
                <a:gd name="adj3" fmla="val 25000"/>
                <a:gd name="adj4" fmla="val 4643"/>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Arrow: Bent 11">
              <a:extLst>
                <a:ext uri="{FF2B5EF4-FFF2-40B4-BE49-F238E27FC236}">
                  <a16:creationId xmlns:a16="http://schemas.microsoft.com/office/drawing/2014/main" id="{D6F10E83-6A85-0E07-3C9F-80E6136E9590}"/>
                </a:ext>
                <a:ext uri="{C183D7F6-B498-43B3-948B-1728B52AA6E4}">
                  <adec:decorative xmlns:adec="http://schemas.microsoft.com/office/drawing/2017/decorative" val="1"/>
                </a:ext>
              </a:extLst>
            </p:cNvPr>
            <p:cNvSpPr/>
            <p:nvPr/>
          </p:nvSpPr>
          <p:spPr bwMode="auto">
            <a:xfrm flipH="1">
              <a:off x="6509" y="427037"/>
              <a:ext cx="3778089" cy="2745458"/>
            </a:xfrm>
            <a:prstGeom prst="bentArrow">
              <a:avLst>
                <a:gd name="adj1" fmla="val 25000"/>
                <a:gd name="adj2" fmla="val 0"/>
                <a:gd name="adj3" fmla="val 25000"/>
                <a:gd name="adj4" fmla="val 7353"/>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22" name="Straight Connector 21">
              <a:extLst>
                <a:ext uri="{FF2B5EF4-FFF2-40B4-BE49-F238E27FC236}">
                  <a16:creationId xmlns:a16="http://schemas.microsoft.com/office/drawing/2014/main" id="{0ECFFD9E-32FE-CD58-91F5-A12FF26BBCFD}"/>
                </a:ext>
              </a:extLst>
            </p:cNvPr>
            <p:cNvCxnSpPr/>
            <p:nvPr/>
          </p:nvCxnSpPr>
          <p:spPr>
            <a:xfrm>
              <a:off x="4174435" y="1420896"/>
              <a:ext cx="7129669" cy="0"/>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23" name="Straight Connector 22">
              <a:extLst>
                <a:ext uri="{FF2B5EF4-FFF2-40B4-BE49-F238E27FC236}">
                  <a16:creationId xmlns:a16="http://schemas.microsoft.com/office/drawing/2014/main" id="{DA2EAD85-7086-5B79-2F5B-8E4B67631223}"/>
                </a:ext>
              </a:extLst>
            </p:cNvPr>
            <p:cNvCxnSpPr/>
            <p:nvPr/>
          </p:nvCxnSpPr>
          <p:spPr>
            <a:xfrm>
              <a:off x="4174435" y="2142313"/>
              <a:ext cx="7129669" cy="0"/>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24" name="Straight Connector 23">
              <a:extLst>
                <a:ext uri="{FF2B5EF4-FFF2-40B4-BE49-F238E27FC236}">
                  <a16:creationId xmlns:a16="http://schemas.microsoft.com/office/drawing/2014/main" id="{77AD0234-4C7E-CC16-48C6-07BE1E6B3F26}"/>
                </a:ext>
              </a:extLst>
            </p:cNvPr>
            <p:cNvCxnSpPr/>
            <p:nvPr/>
          </p:nvCxnSpPr>
          <p:spPr>
            <a:xfrm>
              <a:off x="4174435" y="4331234"/>
              <a:ext cx="7129669" cy="0"/>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3" name="TextBox 12">
              <a:extLst>
                <a:ext uri="{FF2B5EF4-FFF2-40B4-BE49-F238E27FC236}">
                  <a16:creationId xmlns:a16="http://schemas.microsoft.com/office/drawing/2014/main" id="{DC20E88B-4D44-3ACA-5E67-AB9B5D236EBA}"/>
                </a:ext>
                <a:ext uri="{C183D7F6-B498-43B3-948B-1728B52AA6E4}">
                  <adec:decorative xmlns:adec="http://schemas.microsoft.com/office/drawing/2017/decorative" val="1"/>
                </a:ext>
              </a:extLst>
            </p:cNvPr>
            <p:cNvSpPr txBox="1">
              <a:spLocks/>
            </p:cNvSpPr>
            <p:nvPr/>
          </p:nvSpPr>
          <p:spPr>
            <a:xfrm>
              <a:off x="3937000" y="585789"/>
              <a:ext cx="7666037" cy="5541962"/>
            </a:xfrm>
            <a:prstGeom prst="roundRect">
              <a:avLst>
                <a:gd name="adj" fmla="val 190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grpSp>
      <p:sp>
        <p:nvSpPr>
          <p:cNvPr id="2" name="Title 1">
            <a:extLst>
              <a:ext uri="{FF2B5EF4-FFF2-40B4-BE49-F238E27FC236}">
                <a16:creationId xmlns:a16="http://schemas.microsoft.com/office/drawing/2014/main" id="{6034246D-1366-4326-BB51-F895290E2426}"/>
              </a:ext>
            </a:extLst>
          </p:cNvPr>
          <p:cNvSpPr>
            <a:spLocks noGrp="1"/>
          </p:cNvSpPr>
          <p:nvPr>
            <p:ph type="title"/>
          </p:nvPr>
        </p:nvSpPr>
        <p:spPr>
          <a:xfrm>
            <a:off x="588962" y="2499542"/>
            <a:ext cx="2587019" cy="984885"/>
          </a:xfrm>
        </p:spPr>
        <p:txBody>
          <a:bodyPr vert="horz" wrap="square" lIns="0" tIns="0" rIns="0" bIns="0" rtlCol="0" anchor="ctr">
            <a:noAutofit/>
          </a:bodyPr>
          <a:lstStyle/>
          <a:p>
            <a:r>
              <a:rPr lang="pt-br" dirty="0">
                <a:solidFill>
                  <a:schemeClr val="bg1"/>
                </a:solidFill>
              </a:rPr>
              <a:t>Diretrizes da apresentação</a:t>
            </a:r>
          </a:p>
        </p:txBody>
      </p:sp>
      <p:sp>
        <p:nvSpPr>
          <p:cNvPr id="8" name="TextBox 7">
            <a:extLst>
              <a:ext uri="{FF2B5EF4-FFF2-40B4-BE49-F238E27FC236}">
                <a16:creationId xmlns:a16="http://schemas.microsoft.com/office/drawing/2014/main" id="{03078408-E573-4305-B525-8A71BAC2768B}"/>
              </a:ext>
            </a:extLst>
          </p:cNvPr>
          <p:cNvSpPr txBox="1"/>
          <p:nvPr/>
        </p:nvSpPr>
        <p:spPr>
          <a:xfrm>
            <a:off x="588962" y="3865995"/>
            <a:ext cx="2954335" cy="492443"/>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600" b="0" i="0" u="none" strike="noStrike" kern="1200" cap="all" spc="0" normalizeH="0" baseline="0" noProof="0" dirty="0">
                <a:ln>
                  <a:noFill/>
                </a:ln>
                <a:solidFill>
                  <a:sysClr val="windowText" lastClr="000000"/>
                </a:solidFill>
                <a:effectLst/>
                <a:highlight>
                  <a:srgbClr val="00FFFF"/>
                </a:highlight>
                <a:uLnTx/>
                <a:uFillTx/>
                <a:latin typeface="Segoe UI Semibold"/>
                <a:ea typeface="Segoe UI Black"/>
                <a:cs typeface="+mn-cs"/>
              </a:rPr>
              <a:t>Somente para informação do apresentador</a:t>
            </a:r>
          </a:p>
        </p:txBody>
      </p:sp>
      <p:sp>
        <p:nvSpPr>
          <p:cNvPr id="17" name="TextBox 16">
            <a:extLst>
              <a:ext uri="{FF2B5EF4-FFF2-40B4-BE49-F238E27FC236}">
                <a16:creationId xmlns:a16="http://schemas.microsoft.com/office/drawing/2014/main" id="{9CBE2D24-3F2F-DDE9-A8BC-E70DB80886BA}"/>
              </a:ext>
            </a:extLst>
          </p:cNvPr>
          <p:cNvSpPr txBox="1"/>
          <p:nvPr/>
        </p:nvSpPr>
        <p:spPr>
          <a:xfrm>
            <a:off x="4178301" y="778059"/>
            <a:ext cx="7183436" cy="564257"/>
          </a:xfrm>
          <a:prstGeom prst="rect">
            <a:avLst/>
          </a:prstGeom>
          <a:noFill/>
        </p:spPr>
        <p:txBody>
          <a:bodyPr wrap="square" lIns="0" tIns="0" rIns="0" bIns="0">
            <a:spAutoFit/>
          </a:bodyPr>
          <a:lstStyle/>
          <a:p>
            <a:pPr marL="0" marR="0" lvl="0" indent="0" algn="l" defTabSz="914378" rtl="0" eaLnBrk="1" fontAlgn="auto" latinLnBrk="0" hangingPunct="1">
              <a:lnSpc>
                <a:spcPct val="100000"/>
              </a:lnSpc>
              <a:spcBef>
                <a:spcPts val="400"/>
              </a:spcBef>
              <a:spcAft>
                <a:spcPts val="600"/>
              </a:spcAft>
              <a:buClrTx/>
              <a:buSzTx/>
              <a:buFontTx/>
              <a:buNone/>
              <a:tabLst/>
              <a:defRPr/>
            </a:pPr>
            <a:r>
              <a:rPr kumimoji="0" lang="pt-br" sz="1600" b="0" i="0" u="none" strike="noStrike" kern="1200" cap="none" spc="0" normalizeH="0" baseline="0" noProof="0" dirty="0">
                <a:ln>
                  <a:noFill/>
                </a:ln>
                <a:solidFill>
                  <a:srgbClr val="8661C5"/>
                </a:solidFill>
                <a:effectLst/>
                <a:uLnTx/>
                <a:uFillTx/>
                <a:latin typeface="Segoe UI Semibold"/>
                <a:ea typeface="+mn-ea"/>
                <a:cs typeface="+mn-cs"/>
              </a:rPr>
              <a:t>Duração da apresentação</a:t>
            </a:r>
          </a:p>
          <a:p>
            <a:pPr marL="342900" marR="0" lvl="0" indent="-228600" algn="l" defTabSz="914378" rtl="0" eaLnBrk="1" fontAlgn="auto" latinLnBrk="0" hangingPunct="1">
              <a:lnSpc>
                <a:spcPct val="100000"/>
              </a:lnSpc>
              <a:spcBef>
                <a:spcPts val="200"/>
              </a:spcBef>
              <a:spcAft>
                <a:spcPts val="400"/>
              </a:spcAft>
              <a:buClr>
                <a:prstClr val="black"/>
              </a:buClr>
              <a:buSzTx/>
              <a:buFont typeface="Arial" panose="020B0604020202020204" pitchFamily="34" charset="0"/>
              <a:buChar char="•"/>
              <a:tabLst/>
              <a:defRPr/>
            </a:pPr>
            <a:r>
              <a:rPr kumimoji="0" lang="pt-br" sz="1400" b="0" i="0" u="none" strike="noStrike" kern="1200" cap="none" spc="0" normalizeH="0" baseline="0" noProof="0" dirty="0">
                <a:ln>
                  <a:noFill/>
                </a:ln>
                <a:solidFill>
                  <a:prstClr val="black"/>
                </a:solidFill>
                <a:effectLst/>
                <a:uLnTx/>
                <a:uFillTx/>
                <a:latin typeface="Segoe UI"/>
                <a:ea typeface="+mn-ea"/>
                <a:cs typeface="+mn-cs"/>
              </a:rPr>
              <a:t>3-7 minutos por pessoa</a:t>
            </a:r>
            <a:endParaRPr kumimoji="0" lang="en-US" sz="1400" b="0" i="0" u="none" strike="noStrike" kern="1200" cap="none" spc="0" normalizeH="0" baseline="0" noProof="0" dirty="0">
              <a:ln>
                <a:noFill/>
              </a:ln>
              <a:solidFill>
                <a:prstClr val="black"/>
              </a:solidFill>
              <a:effectLst/>
              <a:uLnTx/>
              <a:uFillTx/>
              <a:latin typeface="Segoe UI"/>
              <a:ea typeface="+mn-ea"/>
              <a:cs typeface="Segoe UI"/>
            </a:endParaRPr>
          </a:p>
        </p:txBody>
      </p:sp>
      <p:sp>
        <p:nvSpPr>
          <p:cNvPr id="18" name="TextBox 17">
            <a:extLst>
              <a:ext uri="{FF2B5EF4-FFF2-40B4-BE49-F238E27FC236}">
                <a16:creationId xmlns:a16="http://schemas.microsoft.com/office/drawing/2014/main" id="{0330B152-7D01-88C1-7E81-E9A59B9B2224}"/>
              </a:ext>
            </a:extLst>
          </p:cNvPr>
          <p:cNvSpPr txBox="1"/>
          <p:nvPr/>
        </p:nvSpPr>
        <p:spPr>
          <a:xfrm>
            <a:off x="4178301" y="1499476"/>
            <a:ext cx="7183436" cy="564257"/>
          </a:xfrm>
          <a:prstGeom prst="rect">
            <a:avLst/>
          </a:prstGeom>
          <a:noFill/>
        </p:spPr>
        <p:txBody>
          <a:bodyPr wrap="square" lIns="0" tIns="0" rIns="0" bIns="0">
            <a:spAutoFit/>
          </a:bodyPr>
          <a:lstStyle/>
          <a:p>
            <a:pPr marL="0" marR="0" lvl="0" indent="0" algn="l" defTabSz="914378" rtl="0" eaLnBrk="1" fontAlgn="auto" latinLnBrk="0" hangingPunct="1">
              <a:lnSpc>
                <a:spcPct val="100000"/>
              </a:lnSpc>
              <a:spcBef>
                <a:spcPts val="400"/>
              </a:spcBef>
              <a:spcAft>
                <a:spcPts val="600"/>
              </a:spcAft>
              <a:buClrTx/>
              <a:buSzTx/>
              <a:buFontTx/>
              <a:buNone/>
              <a:tabLst/>
              <a:defRPr/>
            </a:pPr>
            <a:r>
              <a:rPr kumimoji="0" lang="pt-br" sz="1600" b="0" i="0" u="none" strike="noStrike" kern="1200" cap="none" spc="0" normalizeH="0" baseline="0" noProof="0" dirty="0">
                <a:ln>
                  <a:noFill/>
                </a:ln>
                <a:solidFill>
                  <a:srgbClr val="8661C5"/>
                </a:solidFill>
                <a:effectLst/>
                <a:uLnTx/>
                <a:uFillTx/>
                <a:latin typeface="Segoe UI Semibold"/>
                <a:ea typeface="+mn-ea"/>
                <a:cs typeface="+mn-cs"/>
              </a:rPr>
              <a:t>Audiência</a:t>
            </a:r>
          </a:p>
          <a:p>
            <a:pPr marL="342900" marR="0" lvl="0" indent="-228600" algn="l" defTabSz="914378" rtl="0" eaLnBrk="1" fontAlgn="auto" latinLnBrk="0" hangingPunct="1">
              <a:lnSpc>
                <a:spcPct val="100000"/>
              </a:lnSpc>
              <a:spcBef>
                <a:spcPts val="200"/>
              </a:spcBef>
              <a:spcAft>
                <a:spcPts val="400"/>
              </a:spcAft>
              <a:buClr>
                <a:prstClr val="black"/>
              </a:buClr>
              <a:buSzTx/>
              <a:buFont typeface="Arial" panose="020B0604020202020204" pitchFamily="34" charset="0"/>
              <a:buChar char="•"/>
              <a:tabLst/>
              <a:defRPr/>
            </a:pPr>
            <a:r>
              <a:rPr kumimoji="0" lang="pt-br" sz="1400" b="0" i="0" u="none" strike="noStrike" kern="1200" cap="none" spc="0" normalizeH="0" baseline="0" noProof="0" dirty="0">
                <a:ln>
                  <a:noFill/>
                </a:ln>
                <a:solidFill>
                  <a:prstClr val="black"/>
                </a:solidFill>
                <a:effectLst/>
                <a:uLnTx/>
                <a:uFillTx/>
                <a:latin typeface="Segoe UI"/>
                <a:ea typeface="+mn-ea"/>
                <a:cs typeface="+mn-cs"/>
              </a:rPr>
              <a:t>Tomadores de decisão de negócios e tomadores de decisão de TI</a:t>
            </a:r>
          </a:p>
        </p:txBody>
      </p:sp>
      <p:sp>
        <p:nvSpPr>
          <p:cNvPr id="19" name="TextBox 18">
            <a:extLst>
              <a:ext uri="{FF2B5EF4-FFF2-40B4-BE49-F238E27FC236}">
                <a16:creationId xmlns:a16="http://schemas.microsoft.com/office/drawing/2014/main" id="{BB865DE6-2D59-FB86-4F50-A4A7D6F2AA68}"/>
              </a:ext>
            </a:extLst>
          </p:cNvPr>
          <p:cNvSpPr txBox="1"/>
          <p:nvPr/>
        </p:nvSpPr>
        <p:spPr>
          <a:xfrm>
            <a:off x="4178301" y="2220893"/>
            <a:ext cx="7183436" cy="779701"/>
          </a:xfrm>
          <a:prstGeom prst="rect">
            <a:avLst/>
          </a:prstGeom>
          <a:noFill/>
        </p:spPr>
        <p:txBody>
          <a:bodyPr wrap="square" lIns="0" tIns="0" rIns="0" bIns="0">
            <a:spAutoFit/>
          </a:bodyPr>
          <a:lstStyle/>
          <a:p>
            <a:pPr marL="0" marR="0" lvl="0" indent="0" algn="l" defTabSz="914378" rtl="0" eaLnBrk="1" fontAlgn="auto" latinLnBrk="0" hangingPunct="1">
              <a:lnSpc>
                <a:spcPct val="100000"/>
              </a:lnSpc>
              <a:spcBef>
                <a:spcPts val="400"/>
              </a:spcBef>
              <a:spcAft>
                <a:spcPts val="600"/>
              </a:spcAft>
              <a:buClrTx/>
              <a:buSzTx/>
              <a:buFontTx/>
              <a:buNone/>
              <a:tabLst/>
              <a:defRPr/>
            </a:pPr>
            <a:r>
              <a:rPr kumimoji="0" lang="pt-br" sz="1600" b="0" i="0" u="none" strike="noStrike" kern="1200" cap="none" spc="0" normalizeH="0" baseline="0" noProof="0" dirty="0">
                <a:ln>
                  <a:noFill/>
                </a:ln>
                <a:solidFill>
                  <a:srgbClr val="8661C5"/>
                </a:solidFill>
                <a:effectLst/>
                <a:uLnTx/>
                <a:uFillTx/>
                <a:latin typeface="Segoe UI Semibold"/>
                <a:ea typeface="+mn-ea"/>
                <a:cs typeface="+mn-cs"/>
              </a:rPr>
              <a:t>Objetivo</a:t>
            </a:r>
          </a:p>
          <a:p>
            <a:pPr marL="342900" marR="0" lvl="0" indent="-228600" algn="l" defTabSz="914378" rtl="0" eaLnBrk="1" fontAlgn="auto" latinLnBrk="0" hangingPunct="1">
              <a:lnSpc>
                <a:spcPct val="100000"/>
              </a:lnSpc>
              <a:spcBef>
                <a:spcPts val="200"/>
              </a:spcBef>
              <a:spcAft>
                <a:spcPts val="400"/>
              </a:spcAft>
              <a:buClr>
                <a:prstClr val="black"/>
              </a:buClr>
              <a:buSzTx/>
              <a:buFont typeface="Arial" panose="020B0604020202020204" pitchFamily="34" charset="0"/>
              <a:buChar char="•"/>
              <a:tabLst/>
              <a:defRPr/>
            </a:pPr>
            <a:r>
              <a:rPr kumimoji="0" lang="pt-br" sz="1400" b="0" i="0" u="none" strike="noStrike" kern="1200" cap="none" spc="0" normalizeH="0" baseline="0" noProof="0" dirty="0">
                <a:ln>
                  <a:noFill/>
                </a:ln>
                <a:solidFill>
                  <a:prstClr val="black"/>
                </a:solidFill>
                <a:effectLst/>
                <a:uLnTx/>
                <a:uFillTx/>
                <a:latin typeface="Segoe UI"/>
                <a:ea typeface="+mn-ea"/>
                <a:cs typeface="+mn-cs"/>
              </a:rPr>
              <a:t>O objetivo desta plataforma é demonstrar cenários de uso do Copilot em produtos </a:t>
            </a:r>
            <a:br>
              <a:rPr kumimoji="0" lang="pt-br" sz="1400" b="0" i="0" u="none" strike="noStrike" kern="1200" cap="none" spc="0" normalizeH="0" baseline="0" noProof="0" dirty="0">
                <a:ln>
                  <a:noFill/>
                </a:ln>
                <a:solidFill>
                  <a:prstClr val="black"/>
                </a:solidFill>
                <a:effectLst/>
                <a:uLnTx/>
                <a:uFillTx/>
                <a:latin typeface="Segoe UI"/>
                <a:ea typeface="+mn-ea"/>
                <a:cs typeface="+mn-cs"/>
              </a:rPr>
            </a:br>
            <a:r>
              <a:rPr kumimoji="0" lang="pt-br" sz="1400" b="0" i="0" u="none" strike="noStrike" kern="1200" cap="none" spc="0" normalizeH="0" baseline="0" noProof="0" dirty="0">
                <a:ln>
                  <a:noFill/>
                </a:ln>
                <a:solidFill>
                  <a:prstClr val="black"/>
                </a:solidFill>
                <a:effectLst/>
                <a:uLnTx/>
                <a:uFillTx/>
                <a:latin typeface="Segoe UI"/>
                <a:ea typeface="+mn-ea"/>
                <a:cs typeface="+mn-cs"/>
              </a:rPr>
              <a:t>e </a:t>
            </a:r>
            <a:r>
              <a:rPr kumimoji="0" lang="pt-BR" sz="1400" b="0" i="0" u="none" strike="noStrike" kern="1200" cap="none" spc="0" normalizeH="0" baseline="0" noProof="0" dirty="0">
                <a:ln>
                  <a:noFill/>
                </a:ln>
                <a:solidFill>
                  <a:prstClr val="black"/>
                </a:solidFill>
                <a:effectLst/>
                <a:uLnTx/>
                <a:uFillTx/>
                <a:latin typeface="Segoe UI"/>
                <a:ea typeface="+mn-ea"/>
                <a:cs typeface="+mn-cs"/>
              </a:rPr>
              <a:t>pessoa</a:t>
            </a:r>
            <a:r>
              <a:rPr kumimoji="0" lang="pt-br" sz="1400" b="0" i="0" u="none" strike="noStrike" kern="1200" cap="none" spc="0" normalizeH="0" baseline="0" noProof="0" dirty="0">
                <a:ln>
                  <a:noFill/>
                </a:ln>
                <a:solidFill>
                  <a:prstClr val="black"/>
                </a:solidFill>
                <a:effectLst/>
                <a:uLnTx/>
                <a:uFillTx/>
                <a:latin typeface="Segoe UI"/>
                <a:ea typeface="+mn-ea"/>
                <a:cs typeface="+mn-cs"/>
              </a:rPr>
              <a:t>s: </a:t>
            </a:r>
          </a:p>
        </p:txBody>
      </p:sp>
      <p:graphicFrame>
        <p:nvGraphicFramePr>
          <p:cNvPr id="4" name="Table 3">
            <a:extLst>
              <a:ext uri="{FF2B5EF4-FFF2-40B4-BE49-F238E27FC236}">
                <a16:creationId xmlns:a16="http://schemas.microsoft.com/office/drawing/2014/main" id="{E3C6DA4A-F292-44DC-1444-049E4A7987A2}"/>
              </a:ext>
            </a:extLst>
          </p:cNvPr>
          <p:cNvGraphicFramePr>
            <a:graphicFrameLocks noGrp="1"/>
          </p:cNvGraphicFramePr>
          <p:nvPr/>
        </p:nvGraphicFramePr>
        <p:xfrm>
          <a:off x="4178301" y="3079174"/>
          <a:ext cx="7183436" cy="1173480"/>
        </p:xfrm>
        <a:graphic>
          <a:graphicData uri="http://schemas.openxmlformats.org/drawingml/2006/table">
            <a:tbl>
              <a:tblPr firstRow="1" bandRow="1">
                <a:tableStyleId>{5C22544A-7EE6-4342-B048-85BDC9FD1C3A}</a:tableStyleId>
              </a:tblPr>
              <a:tblGrid>
                <a:gridCol w="3591718">
                  <a:extLst>
                    <a:ext uri="{9D8B030D-6E8A-4147-A177-3AD203B41FA5}">
                      <a16:colId xmlns:a16="http://schemas.microsoft.com/office/drawing/2014/main" val="3402383361"/>
                    </a:ext>
                  </a:extLst>
                </a:gridCol>
                <a:gridCol w="3591718">
                  <a:extLst>
                    <a:ext uri="{9D8B030D-6E8A-4147-A177-3AD203B41FA5}">
                      <a16:colId xmlns:a16="http://schemas.microsoft.com/office/drawing/2014/main" val="4289575505"/>
                    </a:ext>
                  </a:extLst>
                </a:gridCol>
              </a:tblGrid>
              <a:tr h="1155873">
                <a:tc>
                  <a:txBody>
                    <a:bodyPr/>
                    <a:lstStyle/>
                    <a:p>
                      <a:pPr marL="285750" marR="0" lvl="1" indent="-285750" algn="l">
                        <a:lnSpc>
                          <a:spcPct val="100000"/>
                        </a:lnSpc>
                        <a:spcBef>
                          <a:spcPts val="200"/>
                        </a:spcBef>
                        <a:spcAft>
                          <a:spcPts val="400"/>
                        </a:spcAft>
                        <a:buClrTx/>
                        <a:buFont typeface="Arial" panose="020B0604020202020204" pitchFamily="34" charset="0"/>
                        <a:buChar char="•"/>
                      </a:pPr>
                      <a:r>
                        <a:rPr lang="pt-br" sz="1400" b="0" i="0" u="none" strike="noStrike" noProof="0" dirty="0">
                          <a:solidFill>
                            <a:schemeClr val="tx1"/>
                          </a:solidFill>
                          <a:latin typeface="+mn-lt"/>
                        </a:rPr>
                        <a:t>IA para executivos</a:t>
                      </a:r>
                    </a:p>
                    <a:p>
                      <a:pPr marL="285750" marR="0" lvl="1" indent="-285750" algn="l">
                        <a:lnSpc>
                          <a:spcPct val="100000"/>
                        </a:lnSpc>
                        <a:spcBef>
                          <a:spcPts val="200"/>
                        </a:spcBef>
                        <a:spcAft>
                          <a:spcPts val="400"/>
                        </a:spcAft>
                        <a:buClrTx/>
                        <a:buFont typeface="Arial" panose="020B0604020202020204" pitchFamily="34" charset="0"/>
                        <a:buChar char="•"/>
                      </a:pPr>
                      <a:r>
                        <a:rPr lang="pt-br" sz="1400" b="0" i="0" u="none" strike="noStrike" noProof="0" dirty="0">
                          <a:solidFill>
                            <a:schemeClr val="tx1"/>
                          </a:solidFill>
                          <a:latin typeface="+mn-lt"/>
                        </a:rPr>
                        <a:t>IA para RH</a:t>
                      </a:r>
                    </a:p>
                    <a:p>
                      <a:pPr marL="285750" marR="0" lvl="1" indent="-285750" algn="l">
                        <a:lnSpc>
                          <a:spcPct val="100000"/>
                        </a:lnSpc>
                        <a:spcBef>
                          <a:spcPts val="200"/>
                        </a:spcBef>
                        <a:spcAft>
                          <a:spcPts val="400"/>
                        </a:spcAft>
                        <a:buClrTx/>
                        <a:buFont typeface="Arial" panose="020B0604020202020204" pitchFamily="34" charset="0"/>
                        <a:buChar char="•"/>
                      </a:pPr>
                      <a:r>
                        <a:rPr lang="pt-br" sz="1400" b="0" i="0" u="none" strike="noStrike" noProof="0" dirty="0">
                          <a:solidFill>
                            <a:schemeClr val="tx1"/>
                          </a:solidFill>
                          <a:latin typeface="+mn-lt"/>
                        </a:rPr>
                        <a:t>IA para operações</a:t>
                      </a:r>
                    </a:p>
                    <a:p>
                      <a:pPr marL="285750" marR="0" lvl="1" indent="-285750" algn="l">
                        <a:lnSpc>
                          <a:spcPct val="100000"/>
                        </a:lnSpc>
                        <a:spcBef>
                          <a:spcPts val="200"/>
                        </a:spcBef>
                        <a:spcAft>
                          <a:spcPts val="400"/>
                        </a:spcAft>
                        <a:buClrTx/>
                        <a:buFont typeface="Arial" panose="020B0604020202020204" pitchFamily="34" charset="0"/>
                        <a:buChar char="•"/>
                      </a:pPr>
                      <a:r>
                        <a:rPr lang="pt-br" sz="1400" b="0" i="0" u="none" strike="noStrike" noProof="0" dirty="0">
                          <a:solidFill>
                            <a:schemeClr val="tx1"/>
                          </a:solidFill>
                          <a:latin typeface="+mn-lt"/>
                        </a:rPr>
                        <a:t>IA para vendas</a:t>
                      </a:r>
                      <a:endParaRPr lang="en-US" sz="1600" dirty="0">
                        <a:solidFill>
                          <a:schemeClr val="tx1"/>
                        </a:solidFill>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1" indent="-285750" algn="l">
                        <a:lnSpc>
                          <a:spcPct val="100000"/>
                        </a:lnSpc>
                        <a:spcBef>
                          <a:spcPts val="200"/>
                        </a:spcBef>
                        <a:spcAft>
                          <a:spcPts val="400"/>
                        </a:spcAft>
                        <a:buClrTx/>
                        <a:buFont typeface="Arial" panose="020B0604020202020204" pitchFamily="34" charset="0"/>
                        <a:buChar char="•"/>
                      </a:pPr>
                      <a:r>
                        <a:rPr lang="pt-br" sz="1400" b="0" i="0" u="none" strike="noStrike" noProof="0" dirty="0">
                          <a:solidFill>
                            <a:schemeClr val="tx1"/>
                          </a:solidFill>
                          <a:latin typeface="+mn-lt"/>
                        </a:rPr>
                        <a:t>IA para marketing</a:t>
                      </a:r>
                      <a:endParaRPr lang="en-US" sz="1400" b="1" i="0" u="none" strike="noStrike" noProof="0" dirty="0">
                        <a:solidFill>
                          <a:schemeClr val="tx1"/>
                        </a:solidFill>
                        <a:latin typeface="+mn-lt"/>
                      </a:endParaRPr>
                    </a:p>
                    <a:p>
                      <a:pPr marL="285750" marR="0" lvl="1" indent="-285750" algn="l">
                        <a:lnSpc>
                          <a:spcPct val="100000"/>
                        </a:lnSpc>
                        <a:spcBef>
                          <a:spcPts val="200"/>
                        </a:spcBef>
                        <a:spcAft>
                          <a:spcPts val="400"/>
                        </a:spcAft>
                        <a:buClrTx/>
                        <a:buFont typeface="Arial" panose="020B0604020202020204" pitchFamily="34" charset="0"/>
                        <a:buChar char="•"/>
                      </a:pPr>
                      <a:r>
                        <a:rPr lang="pt-br" sz="1400" b="0" i="0" u="none" strike="noStrike" noProof="0" dirty="0">
                          <a:solidFill>
                            <a:schemeClr val="tx1"/>
                          </a:solidFill>
                          <a:latin typeface="+mn-lt"/>
                        </a:rPr>
                        <a:t>IA para finanças </a:t>
                      </a:r>
                      <a:endParaRPr lang="en-US" sz="1400" b="1" i="0" u="none" strike="noStrike" noProof="0" dirty="0">
                        <a:solidFill>
                          <a:schemeClr val="tx1"/>
                        </a:solidFill>
                        <a:latin typeface="+mn-lt"/>
                      </a:endParaRPr>
                    </a:p>
                    <a:p>
                      <a:pPr marL="285750" marR="0" lvl="1" indent="-285750" algn="l">
                        <a:lnSpc>
                          <a:spcPct val="100000"/>
                        </a:lnSpc>
                        <a:spcBef>
                          <a:spcPts val="200"/>
                        </a:spcBef>
                        <a:spcAft>
                          <a:spcPts val="400"/>
                        </a:spcAft>
                        <a:buClrTx/>
                        <a:buFont typeface="Arial" panose="020B0604020202020204" pitchFamily="34" charset="0"/>
                        <a:buChar char="•"/>
                      </a:pPr>
                      <a:r>
                        <a:rPr lang="pt-br" sz="1400" b="0" i="0" u="none" strike="noStrike" noProof="0" dirty="0">
                          <a:solidFill>
                            <a:schemeClr val="tx1"/>
                          </a:solidFill>
                          <a:latin typeface="+mn-lt"/>
                        </a:rPr>
                        <a:t>IA para TI</a:t>
                      </a:r>
                      <a:endParaRPr lang="en-US" sz="1400" b="1" i="0" u="none" strike="noStrike" noProof="0" dirty="0">
                        <a:solidFill>
                          <a:schemeClr val="tx1"/>
                        </a:solidFill>
                        <a:latin typeface="+mn-lt"/>
                      </a:endParaRPr>
                    </a:p>
                    <a:p>
                      <a:pPr marL="285750" marR="0" lvl="1" indent="-285750" algn="l">
                        <a:lnSpc>
                          <a:spcPct val="100000"/>
                        </a:lnSpc>
                        <a:spcBef>
                          <a:spcPts val="200"/>
                        </a:spcBef>
                        <a:spcAft>
                          <a:spcPts val="400"/>
                        </a:spcAft>
                        <a:buClrTx/>
                        <a:buFont typeface="Arial" panose="020B0604020202020204" pitchFamily="34" charset="0"/>
                        <a:buChar char="•"/>
                      </a:pPr>
                      <a:r>
                        <a:rPr lang="pt-br" sz="1400" b="0" i="0" u="none" strike="noStrike" noProof="0" dirty="0">
                          <a:solidFill>
                            <a:schemeClr val="tx1"/>
                          </a:solidFill>
                          <a:latin typeface="+mn-lt"/>
                        </a:rPr>
                        <a:t>Como usar o Copilot pelo aplicativo</a:t>
                      </a:r>
                      <a:endParaRPr lang="en-US" sz="1400" b="1" i="0" u="none" strike="noStrike" noProof="0" dirty="0">
                        <a:solidFill>
                          <a:schemeClr val="tx1"/>
                        </a:solidFill>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605319"/>
                  </a:ext>
                </a:extLst>
              </a:tr>
            </a:tbl>
          </a:graphicData>
        </a:graphic>
      </p:graphicFrame>
      <p:sp>
        <p:nvSpPr>
          <p:cNvPr id="20" name="TextBox 19">
            <a:extLst>
              <a:ext uri="{FF2B5EF4-FFF2-40B4-BE49-F238E27FC236}">
                <a16:creationId xmlns:a16="http://schemas.microsoft.com/office/drawing/2014/main" id="{8DB39CD9-092D-8AD2-DD20-2B9B5EA72271}"/>
              </a:ext>
            </a:extLst>
          </p:cNvPr>
          <p:cNvSpPr txBox="1"/>
          <p:nvPr/>
        </p:nvSpPr>
        <p:spPr>
          <a:xfrm>
            <a:off x="4178301" y="4409816"/>
            <a:ext cx="7183436" cy="1579920"/>
          </a:xfrm>
          <a:prstGeom prst="rect">
            <a:avLst/>
          </a:prstGeom>
          <a:noFill/>
        </p:spPr>
        <p:txBody>
          <a:bodyPr wrap="square" lIns="0" tIns="0" rIns="0" bIns="0" anchor="t">
            <a:spAutoFit/>
          </a:bodyPr>
          <a:lstStyle/>
          <a:p>
            <a:pPr marL="0" marR="0" lvl="0" indent="0" algn="l" defTabSz="914378" rtl="0" eaLnBrk="1" fontAlgn="auto" latinLnBrk="0" hangingPunct="1">
              <a:lnSpc>
                <a:spcPct val="100000"/>
              </a:lnSpc>
              <a:spcBef>
                <a:spcPts val="400"/>
              </a:spcBef>
              <a:spcAft>
                <a:spcPts val="600"/>
              </a:spcAft>
              <a:buClrTx/>
              <a:buSzTx/>
              <a:buFontTx/>
              <a:buNone/>
              <a:tabLst/>
              <a:defRPr/>
            </a:pPr>
            <a:r>
              <a:rPr kumimoji="0" lang="pt-br" sz="1600" b="0" i="0" u="none" strike="noStrike" kern="1200" cap="none" spc="0" normalizeH="0" baseline="0" noProof="0" dirty="0">
                <a:ln>
                  <a:noFill/>
                </a:ln>
                <a:solidFill>
                  <a:srgbClr val="8661C5"/>
                </a:solidFill>
                <a:effectLst/>
                <a:uLnTx/>
                <a:uFillTx/>
                <a:latin typeface="Segoe UI Semibold"/>
                <a:ea typeface="+mn-ea"/>
                <a:cs typeface="+mn-cs"/>
              </a:rPr>
              <a:t>Como usar esta plataforma</a:t>
            </a:r>
          </a:p>
          <a:p>
            <a:pPr marL="342900" marR="0" lvl="0" indent="-228600" algn="l" defTabSz="914378" rtl="0" eaLnBrk="1" fontAlgn="auto" latinLnBrk="0" hangingPunct="1">
              <a:lnSpc>
                <a:spcPct val="100000"/>
              </a:lnSpc>
              <a:spcBef>
                <a:spcPts val="200"/>
              </a:spcBef>
              <a:spcAft>
                <a:spcPts val="400"/>
              </a:spcAft>
              <a:buClr>
                <a:prstClr val="black"/>
              </a:buClr>
              <a:buSzTx/>
              <a:buFont typeface="Arial" panose="020B0604020202020204" pitchFamily="34" charset="0"/>
              <a:buChar char="•"/>
              <a:tabLst/>
              <a:defRPr/>
            </a:pPr>
            <a:r>
              <a:rPr kumimoji="0" lang="pt-br" sz="1400" b="0" i="0" u="none" strike="noStrike" kern="1200" cap="none" spc="0" normalizeH="0" baseline="0" noProof="0" dirty="0">
                <a:ln>
                  <a:noFill/>
                </a:ln>
                <a:solidFill>
                  <a:prstClr val="black"/>
                </a:solidFill>
                <a:effectLst/>
                <a:uLnTx/>
                <a:uFillTx/>
                <a:latin typeface="Segoe UI Semibold"/>
                <a:ea typeface="+mn-ea"/>
                <a:cs typeface="+mn-cs"/>
              </a:rPr>
              <a:t>IMPORTANTE: </a:t>
            </a:r>
            <a:r>
              <a:rPr kumimoji="0" lang="pt-br" sz="1400" b="0" i="1" u="sng" strike="noStrike" kern="1200" cap="none" spc="0" normalizeH="0" baseline="0" noProof="0" dirty="0">
                <a:ln>
                  <a:noFill/>
                </a:ln>
                <a:solidFill>
                  <a:prstClr val="black"/>
                </a:solidFill>
                <a:effectLst/>
                <a:uLnTx/>
                <a:uFillTx/>
                <a:latin typeface="Segoe UI Semibold"/>
                <a:ea typeface="+mn-ea"/>
                <a:cs typeface="+mn-cs"/>
              </a:rPr>
              <a:t>Realizar esta apresentação no modo "Apresentação de Slides"</a:t>
            </a:r>
            <a:r>
              <a:rPr kumimoji="0" lang="pt-br" sz="1400" b="0" i="0" u="none" strike="noStrike" kern="1200" cap="none" spc="0" normalizeH="0" baseline="0" noProof="0" dirty="0">
                <a:ln>
                  <a:noFill/>
                </a:ln>
                <a:solidFill>
                  <a:prstClr val="black"/>
                </a:solidFill>
                <a:effectLst/>
                <a:uLnTx/>
                <a:uFillTx/>
                <a:latin typeface="Segoe UI"/>
                <a:ea typeface="+mn-ea"/>
                <a:cs typeface="+mn-cs"/>
              </a:rPr>
              <a:t>, </a:t>
            </a:r>
            <a:br>
              <a:rPr kumimoji="0" lang="pt-br" sz="1400" b="0" i="0" u="none" strike="noStrike" kern="1200" cap="none" spc="0" normalizeH="0" baseline="0" noProof="0" dirty="0">
                <a:ln>
                  <a:noFill/>
                </a:ln>
                <a:solidFill>
                  <a:prstClr val="black"/>
                </a:solidFill>
                <a:effectLst/>
                <a:uLnTx/>
                <a:uFillTx/>
                <a:latin typeface="Segoe UI"/>
                <a:ea typeface="+mn-ea"/>
                <a:cs typeface="+mn-cs"/>
              </a:rPr>
            </a:br>
            <a:r>
              <a:rPr kumimoji="0" lang="pt-br" sz="1400" b="0" i="0" u="none" strike="noStrike" kern="1200" cap="none" spc="0" normalizeH="0" baseline="0" noProof="0" dirty="0">
                <a:ln>
                  <a:noFill/>
                </a:ln>
                <a:solidFill>
                  <a:prstClr val="black"/>
                </a:solidFill>
                <a:effectLst/>
                <a:uLnTx/>
                <a:uFillTx/>
                <a:latin typeface="Segoe UI"/>
                <a:ea typeface="+mn-ea"/>
                <a:cs typeface="+mn-cs"/>
              </a:rPr>
              <a:t>pois contém várias animações e transições.</a:t>
            </a:r>
            <a:endParaRPr lang="en-US" sz="1400" b="0" i="0" u="none" strike="noStrike" kern="1200" cap="none" spc="0" normalizeH="0" baseline="0" noProof="0" dirty="0">
              <a:ln>
                <a:noFill/>
              </a:ln>
              <a:solidFill>
                <a:prstClr val="black"/>
              </a:solidFill>
              <a:effectLst/>
              <a:uLnTx/>
              <a:uFillTx/>
              <a:latin typeface="Segoe UI"/>
              <a:cs typeface="Segoe UI"/>
            </a:endParaRPr>
          </a:p>
          <a:p>
            <a:pPr marL="342900" marR="0" lvl="0" indent="-228600" algn="l" defTabSz="914378" rtl="0" eaLnBrk="1" fontAlgn="auto" latinLnBrk="0" hangingPunct="1">
              <a:lnSpc>
                <a:spcPct val="100000"/>
              </a:lnSpc>
              <a:spcBef>
                <a:spcPts val="200"/>
              </a:spcBef>
              <a:spcAft>
                <a:spcPts val="400"/>
              </a:spcAft>
              <a:buClr>
                <a:prstClr val="black"/>
              </a:buClr>
              <a:buSzTx/>
              <a:buFont typeface="Arial" panose="020B0604020202020204" pitchFamily="34" charset="0"/>
              <a:buChar char="•"/>
              <a:tabLst/>
              <a:defRPr/>
            </a:pPr>
            <a:r>
              <a:rPr kumimoji="0" lang="pt-br" sz="1400" b="0" i="0" u="none" strike="noStrike" kern="1200" cap="none" spc="0" normalizeH="0" baseline="0" noProof="0" dirty="0">
                <a:ln>
                  <a:noFill/>
                </a:ln>
                <a:solidFill>
                  <a:prstClr val="black"/>
                </a:solidFill>
                <a:effectLst/>
                <a:uLnTx/>
                <a:uFillTx/>
                <a:latin typeface="Segoe UI"/>
                <a:ea typeface="+mn-ea"/>
                <a:cs typeface="+mn-cs"/>
              </a:rPr>
              <a:t>Adaptar a conversa com base nas necessidades de clientes.</a:t>
            </a:r>
            <a:endParaRPr lang="en-US" sz="1400" b="0" i="0" u="none" strike="noStrike" kern="1200" cap="none" spc="0" normalizeH="0" baseline="0" noProof="0" dirty="0">
              <a:ln>
                <a:noFill/>
              </a:ln>
              <a:solidFill>
                <a:prstClr val="black"/>
              </a:solidFill>
              <a:effectLst/>
              <a:uLnTx/>
              <a:uFillTx/>
              <a:latin typeface="Segoe UI"/>
              <a:cs typeface="Segoe UI"/>
            </a:endParaRPr>
          </a:p>
          <a:p>
            <a:pPr marL="342900" marR="0" lvl="0" indent="-228600" algn="l" defTabSz="914378" rtl="0" eaLnBrk="1" fontAlgn="auto" latinLnBrk="0" hangingPunct="1">
              <a:lnSpc>
                <a:spcPct val="100000"/>
              </a:lnSpc>
              <a:spcBef>
                <a:spcPts val="200"/>
              </a:spcBef>
              <a:spcAft>
                <a:spcPts val="400"/>
              </a:spcAft>
              <a:buClr>
                <a:prstClr val="black"/>
              </a:buClr>
              <a:buSzTx/>
              <a:buFont typeface="Arial" panose="020B0604020202020204" pitchFamily="34" charset="0"/>
              <a:buChar char="•"/>
              <a:tabLst/>
              <a:defRPr/>
            </a:pPr>
            <a:r>
              <a:rPr kumimoji="0" lang="pt-br" sz="1400" b="0" i="0" u="none" strike="noStrike" kern="1200" cap="none" spc="0" normalizeH="0" baseline="0" noProof="0" dirty="0">
                <a:ln>
                  <a:noFill/>
                </a:ln>
                <a:solidFill>
                  <a:prstClr val="black"/>
                </a:solidFill>
                <a:effectLst/>
                <a:uLnTx/>
                <a:uFillTx/>
                <a:latin typeface="Segoe UI"/>
                <a:ea typeface="+mn-ea"/>
                <a:cs typeface="+mn-cs"/>
              </a:rPr>
              <a:t>Todos os ícones do produto são links para uma demonstração desse produto ou para o site de suporte do produto para orientação imediata adicional.</a:t>
            </a:r>
            <a:endParaRPr lang="en-US" sz="1400" b="0" i="0" u="none" strike="noStrike" kern="1200" cap="none" spc="0" normalizeH="0" baseline="0" noProof="0" dirty="0">
              <a:ln>
                <a:noFill/>
              </a:ln>
              <a:solidFill>
                <a:prstClr val="black"/>
              </a:solidFill>
              <a:effectLst/>
              <a:uLnTx/>
              <a:uFillTx/>
              <a:latin typeface="Segoe UI"/>
              <a:cs typeface="Segoe UI"/>
            </a:endParaRPr>
          </a:p>
        </p:txBody>
      </p:sp>
    </p:spTree>
    <p:extLst>
      <p:ext uri="{BB962C8B-B14F-4D97-AF65-F5344CB8AC3E}">
        <p14:creationId xmlns:p14="http://schemas.microsoft.com/office/powerpoint/2010/main" val="25785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FEA2A9EB-F81F-2175-A9D3-55EA7DF0AAC3}"/>
              </a:ext>
            </a:extLst>
          </p:cNvPr>
          <p:cNvSpPr>
            <a:spLocks noGrp="1"/>
          </p:cNvSpPr>
          <p:nvPr>
            <p:ph type="title"/>
          </p:nvPr>
        </p:nvSpPr>
        <p:spPr>
          <a:noFill/>
        </p:spPr>
        <p:txBody>
          <a:bodyPr wrap="square">
            <a:spAutoFit/>
          </a:bodyPr>
          <a:lstStyle/>
          <a:p>
            <a:pPr defTabSz="914400"/>
            <a:r>
              <a:rPr lang="pt-br" sz="3200">
                <a:gradFill flip="none" rotWithShape="1">
                  <a:gsLst>
                    <a:gs pos="50000">
                      <a:srgbClr val="8661C5"/>
                    </a:gs>
                    <a:gs pos="0">
                      <a:srgbClr val="3E76D4"/>
                    </a:gs>
                    <a:gs pos="100000">
                      <a:srgbClr val="C73ECC"/>
                    </a:gs>
                  </a:gsLst>
                  <a:lin ang="2700000" scaled="1"/>
                  <a:tileRect/>
                </a:gradFill>
                <a:cs typeface="+mn-cs"/>
              </a:rPr>
              <a:t>Resolver um problema de produção com o Copilot para Microsoft 365 </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3" name="Picture 2" descr="Logotipo do Microsoft 365 Copilot">
            <a:extLst>
              <a:ext uri="{FF2B5EF4-FFF2-40B4-BE49-F238E27FC236}">
                <a16:creationId xmlns:a16="http://schemas.microsoft.com/office/drawing/2014/main" id="{DD2CB79B-704C-CAB1-1BD2-94FB1668D2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FDD706BE-BFA8-7ECA-AA64-7C96F616B17F}"/>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20" name="Rectangle: Rounded Corners 6">
              <a:extLst>
                <a:ext uri="{FF2B5EF4-FFF2-40B4-BE49-F238E27FC236}">
                  <a16:creationId xmlns:a16="http://schemas.microsoft.com/office/drawing/2014/main" id="{F7F2FCC6-D39C-9AB2-DE6F-A63C8D51CA64}"/>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Rectangle: Rounded Corners 6">
              <a:extLst>
                <a:ext uri="{FF2B5EF4-FFF2-40B4-BE49-F238E27FC236}">
                  <a16:creationId xmlns:a16="http://schemas.microsoft.com/office/drawing/2014/main" id="{04B220B5-18D1-F410-674A-6E21F0F313DB}"/>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Rectangle: Rounded Corners 6">
              <a:extLst>
                <a:ext uri="{FF2B5EF4-FFF2-40B4-BE49-F238E27FC236}">
                  <a16:creationId xmlns:a16="http://schemas.microsoft.com/office/drawing/2014/main" id="{D6ED2E78-AE11-D903-533C-FC23C187A3C3}"/>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3" name="Rectangle: Rounded Corners 3">
              <a:extLst>
                <a:ext uri="{FF2B5EF4-FFF2-40B4-BE49-F238E27FC236}">
                  <a16:creationId xmlns:a16="http://schemas.microsoft.com/office/drawing/2014/main" id="{88280F33-8980-D3EE-7FB7-5CE87AB1C357}"/>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24" name="Rectangle: Rounded Corners 6">
              <a:extLst>
                <a:ext uri="{FF2B5EF4-FFF2-40B4-BE49-F238E27FC236}">
                  <a16:creationId xmlns:a16="http://schemas.microsoft.com/office/drawing/2014/main" id="{0516C74B-2AAE-69B3-0F8E-9B857D48FAAE}"/>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5" name="Rectangle: Rounded Corners 6">
              <a:extLst>
                <a:ext uri="{FF2B5EF4-FFF2-40B4-BE49-F238E27FC236}">
                  <a16:creationId xmlns:a16="http://schemas.microsoft.com/office/drawing/2014/main" id="{00774611-D92C-C5EF-7F71-E8094F61C32D}"/>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6" name="Rectangle: Rounded Corners 6">
              <a:extLst>
                <a:ext uri="{FF2B5EF4-FFF2-40B4-BE49-F238E27FC236}">
                  <a16:creationId xmlns:a16="http://schemas.microsoft.com/office/drawing/2014/main" id="{7E876D34-0E00-6D54-8DAD-4D4E070B1D8A}"/>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7" name="Rectangle: Rounded Corners 3">
              <a:extLst>
                <a:ext uri="{FF2B5EF4-FFF2-40B4-BE49-F238E27FC236}">
                  <a16:creationId xmlns:a16="http://schemas.microsoft.com/office/drawing/2014/main" id="{B3885EED-BAFE-C82C-4D3B-467CAF54AEBB}"/>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29" name="TextBox 28">
            <a:extLst>
              <a:ext uri="{FF2B5EF4-FFF2-40B4-BE49-F238E27FC236}">
                <a16:creationId xmlns:a16="http://schemas.microsoft.com/office/drawing/2014/main" id="{CE8C5C20-AAAD-18B2-5172-474F563FA2A0}"/>
              </a:ext>
            </a:extLst>
          </p:cNvPr>
          <p:cNvSpPr txBox="1">
            <a:spLocks/>
          </p:cNvSpPr>
          <p:nvPr/>
        </p:nvSpPr>
        <p:spPr>
          <a:xfrm>
            <a:off x="754898" y="1838368"/>
            <a:ext cx="2982142" cy="215444"/>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Segoe UI Semibold"/>
                <a:cs typeface="Segoe UI"/>
              </a:rPr>
              <a:t>Analisar dados de produção</a:t>
            </a:r>
          </a:p>
        </p:txBody>
      </p:sp>
      <p:sp>
        <p:nvSpPr>
          <p:cNvPr id="30" name="Text Placeholder 2">
            <a:extLst>
              <a:ext uri="{FF2B5EF4-FFF2-40B4-BE49-F238E27FC236}">
                <a16:creationId xmlns:a16="http://schemas.microsoft.com/office/drawing/2014/main" id="{A597714A-CF56-097E-E9BC-741E5EF1F66E}"/>
              </a:ext>
            </a:extLst>
          </p:cNvPr>
          <p:cNvSpPr txBox="1">
            <a:spLocks/>
          </p:cNvSpPr>
          <p:nvPr/>
        </p:nvSpPr>
        <p:spPr>
          <a:xfrm>
            <a:off x="754898"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Com o uso de uma tabela de dados Seis Sigma, selecionar o prompt Mostrar insights de dados</a:t>
            </a:r>
          </a:p>
        </p:txBody>
      </p:sp>
      <p:grpSp>
        <p:nvGrpSpPr>
          <p:cNvPr id="2" name="Group 1" descr="Logotipo do Microsoft Excel">
            <a:extLst>
              <a:ext uri="{FF2B5EF4-FFF2-40B4-BE49-F238E27FC236}">
                <a16:creationId xmlns:a16="http://schemas.microsoft.com/office/drawing/2014/main" id="{C2ADECF2-14F3-AE4C-BDCD-2CBFA7F198FA}"/>
              </a:ext>
              <a:ext uri="{C183D7F6-B498-43B3-948B-1728B52AA6E4}">
                <adec:decorative xmlns:adec="http://schemas.microsoft.com/office/drawing/2017/decorative" val="0"/>
              </a:ext>
            </a:extLst>
          </p:cNvPr>
          <p:cNvGrpSpPr>
            <a:grpSpLocks/>
          </p:cNvGrpSpPr>
          <p:nvPr/>
        </p:nvGrpSpPr>
        <p:grpSpPr>
          <a:xfrm>
            <a:off x="3610467" y="1434677"/>
            <a:ext cx="534543" cy="534543"/>
            <a:chOff x="5831903" y="8381781"/>
            <a:chExt cx="534543" cy="534543"/>
          </a:xfrm>
        </p:grpSpPr>
        <p:sp>
          <p:nvSpPr>
            <p:cNvPr id="7" name="Rounded Rectangle 46">
              <a:extLst>
                <a:ext uri="{FF2B5EF4-FFF2-40B4-BE49-F238E27FC236}">
                  <a16:creationId xmlns:a16="http://schemas.microsoft.com/office/drawing/2014/main" id="{0C912EE1-3B9C-F95A-492E-DF451F32436D}"/>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8" descr="Logotipo do Microsoft Excel - PNG e Vetor - Baixar logotipo">
              <a:hlinkClick r:id="rId4"/>
              <a:extLst>
                <a:ext uri="{FF2B5EF4-FFF2-40B4-BE49-F238E27FC236}">
                  <a16:creationId xmlns:a16="http://schemas.microsoft.com/office/drawing/2014/main" id="{B197A5B8-2C5A-012C-F931-55CD5EC05B96}"/>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Rectangle: Rounded Corners 6">
            <a:extLst>
              <a:ext uri="{FF2B5EF4-FFF2-40B4-BE49-F238E27FC236}">
                <a16:creationId xmlns:a16="http://schemas.microsoft.com/office/drawing/2014/main" id="{E21C62F1-77DA-D185-C9A8-021AD0153172}"/>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8" name="Title 1">
            <a:extLst>
              <a:ext uri="{FF2B5EF4-FFF2-40B4-BE49-F238E27FC236}">
                <a16:creationId xmlns:a16="http://schemas.microsoft.com/office/drawing/2014/main" id="{95547A2D-580F-9674-317C-EE57E78C1D7E}"/>
              </a:ext>
            </a:extLst>
          </p:cNvPr>
          <p:cNvSpPr txBox="1">
            <a:spLocks/>
          </p:cNvSpPr>
          <p:nvPr/>
        </p:nvSpPr>
        <p:spPr>
          <a:xfrm>
            <a:off x="878319" y="3096087"/>
            <a:ext cx="2735299" cy="15388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Exibir insights de dados.</a:t>
            </a:r>
          </a:p>
        </p:txBody>
      </p:sp>
      <p:sp>
        <p:nvSpPr>
          <p:cNvPr id="39" name="TextBox 38">
            <a:extLst>
              <a:ext uri="{FF2B5EF4-FFF2-40B4-BE49-F238E27FC236}">
                <a16:creationId xmlns:a16="http://schemas.microsoft.com/office/drawing/2014/main" id="{30DD14C3-0CB2-9ECE-599F-0ECFF2A4ADF2}"/>
              </a:ext>
            </a:extLst>
          </p:cNvPr>
          <p:cNvSpPr txBox="1"/>
          <p:nvPr/>
        </p:nvSpPr>
        <p:spPr>
          <a:xfrm>
            <a:off x="4490013"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a:ln>
                  <a:noFill/>
                </a:ln>
                <a:solidFill>
                  <a:prstClr val="black"/>
                </a:solidFill>
                <a:effectLst/>
                <a:uLnTx/>
                <a:uFillTx/>
                <a:latin typeface="Segoe UI Semibold"/>
                <a:cs typeface="Segoe UI" pitchFamily="34" charset="0"/>
              </a:rPr>
              <a:t>Descobrir as soluções passadas</a:t>
            </a:r>
          </a:p>
        </p:txBody>
      </p:sp>
      <p:sp>
        <p:nvSpPr>
          <p:cNvPr id="40" name="Text Placeholder 2">
            <a:extLst>
              <a:ext uri="{FF2B5EF4-FFF2-40B4-BE49-F238E27FC236}">
                <a16:creationId xmlns:a16="http://schemas.microsoft.com/office/drawing/2014/main" id="{FF39AE74-5B34-C80B-BBEB-ECB3E86497C2}"/>
              </a:ext>
            </a:extLst>
          </p:cNvPr>
          <p:cNvSpPr txBox="1">
            <a:spLocks/>
          </p:cNvSpPr>
          <p:nvPr/>
        </p:nvSpPr>
        <p:spPr>
          <a:xfrm>
            <a:off x="4490013"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Do prompt Microsoft365.com do Copilot no Microsoft 365 Copilot</a:t>
            </a:r>
          </a:p>
        </p:txBody>
      </p:sp>
      <p:grpSp>
        <p:nvGrpSpPr>
          <p:cNvPr id="41" name="Group 40" descr="Logotipo do Microsoft 365 Copilot">
            <a:extLst>
              <a:ext uri="{FF2B5EF4-FFF2-40B4-BE49-F238E27FC236}">
                <a16:creationId xmlns:a16="http://schemas.microsoft.com/office/drawing/2014/main" id="{B711A4AB-251A-51D7-1DB2-A4C6152F17C0}"/>
              </a:ext>
            </a:extLst>
          </p:cNvPr>
          <p:cNvGrpSpPr>
            <a:grpSpLocks/>
          </p:cNvGrpSpPr>
          <p:nvPr/>
        </p:nvGrpSpPr>
        <p:grpSpPr>
          <a:xfrm>
            <a:off x="7372689" y="1430408"/>
            <a:ext cx="534544" cy="534544"/>
            <a:chOff x="3610465" y="1434675"/>
            <a:chExt cx="534543" cy="534543"/>
          </a:xfrm>
        </p:grpSpPr>
        <p:sp>
          <p:nvSpPr>
            <p:cNvPr id="42" name="Rounded Rectangle 46">
              <a:extLst>
                <a:ext uri="{FF2B5EF4-FFF2-40B4-BE49-F238E27FC236}">
                  <a16:creationId xmlns:a16="http://schemas.microsoft.com/office/drawing/2014/main" id="{0C1B9304-6EF2-E0DF-FB65-984C0B66B61F}"/>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3" name="Picture 2" descr="Zip Co, logotipo SVG, baixar grátis, id: 101874 - Brandlogos.net">
              <a:hlinkClick r:id="rId6"/>
              <a:extLst>
                <a:ext uri="{FF2B5EF4-FFF2-40B4-BE49-F238E27FC236}">
                  <a16:creationId xmlns:a16="http://schemas.microsoft.com/office/drawing/2014/main" id="{21FEBF72-3C77-9BA5-5864-99F6E909B6FD}"/>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Rectangle: Rounded Corners 6">
            <a:extLst>
              <a:ext uri="{FF2B5EF4-FFF2-40B4-BE49-F238E27FC236}">
                <a16:creationId xmlns:a16="http://schemas.microsoft.com/office/drawing/2014/main" id="{F80B6BB8-5A1F-D115-2E8D-3C95A7682848}"/>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5" name="Title 1">
            <a:extLst>
              <a:ext uri="{FF2B5EF4-FFF2-40B4-BE49-F238E27FC236}">
                <a16:creationId xmlns:a16="http://schemas.microsoft.com/office/drawing/2014/main" id="{2821B7E8-8000-8545-7D2A-17012E5E5E00}"/>
              </a:ext>
            </a:extLst>
          </p:cNvPr>
          <p:cNvSpPr txBox="1">
            <a:spLocks/>
          </p:cNvSpPr>
          <p:nvPr/>
        </p:nvSpPr>
        <p:spPr>
          <a:xfrm>
            <a:off x="4613434" y="2788311"/>
            <a:ext cx="2735299" cy="76944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Encontrar informações sobre a solução de problemas de </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nossos equipamentos de produção atuais em todos os manuais do equipamento. Procurar informações sobre </a:t>
            </a:r>
            <a:b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b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como redefinir o processador.</a:t>
            </a:r>
          </a:p>
        </p:txBody>
      </p:sp>
      <p:sp>
        <p:nvSpPr>
          <p:cNvPr id="46" name="TextBox 45">
            <a:extLst>
              <a:ext uri="{FF2B5EF4-FFF2-40B4-BE49-F238E27FC236}">
                <a16:creationId xmlns:a16="http://schemas.microsoft.com/office/drawing/2014/main" id="{5606C60E-9790-B7B5-EF86-93A3F6FB0874}"/>
              </a:ext>
            </a:extLst>
          </p:cNvPr>
          <p:cNvSpPr txBox="1"/>
          <p:nvPr/>
        </p:nvSpPr>
        <p:spPr>
          <a:xfrm>
            <a:off x="8229191"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a:ln>
                  <a:noFill/>
                </a:ln>
                <a:solidFill>
                  <a:prstClr val="black"/>
                </a:solidFill>
                <a:effectLst/>
                <a:uLnTx/>
                <a:uFillTx/>
                <a:latin typeface="Segoe UI Semibold"/>
                <a:cs typeface="Segoe UI" pitchFamily="34" charset="0"/>
              </a:rPr>
              <a:t>Brainstorm de novas soluções</a:t>
            </a:r>
          </a:p>
        </p:txBody>
      </p:sp>
      <p:sp>
        <p:nvSpPr>
          <p:cNvPr id="47" name="Text Placeholder 2">
            <a:extLst>
              <a:ext uri="{FF2B5EF4-FFF2-40B4-BE49-F238E27FC236}">
                <a16:creationId xmlns:a16="http://schemas.microsoft.com/office/drawing/2014/main" id="{CAC0B192-5DD0-87F0-F62E-CF298B23ED58}"/>
              </a:ext>
            </a:extLst>
          </p:cNvPr>
          <p:cNvSpPr txBox="1">
            <a:spLocks/>
          </p:cNvSpPr>
          <p:nvPr/>
        </p:nvSpPr>
        <p:spPr>
          <a:xfrm>
            <a:off x="8229191"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Depois de coletar as ideias, clique em Organizar usando o Copilot no Quadro branco</a:t>
            </a:r>
          </a:p>
        </p:txBody>
      </p:sp>
      <p:grpSp>
        <p:nvGrpSpPr>
          <p:cNvPr id="10" name="Group 9" descr="Logotipo do quadro branco">
            <a:extLst>
              <a:ext uri="{FF2B5EF4-FFF2-40B4-BE49-F238E27FC236}">
                <a16:creationId xmlns:a16="http://schemas.microsoft.com/office/drawing/2014/main" id="{B744E4F0-446D-EF62-AE0A-ECD266B7FAB7}"/>
              </a:ext>
              <a:ext uri="{C183D7F6-B498-43B3-948B-1728B52AA6E4}">
                <adec:decorative xmlns:adec="http://schemas.microsoft.com/office/drawing/2017/decorative" val="0"/>
              </a:ext>
            </a:extLst>
          </p:cNvPr>
          <p:cNvGrpSpPr>
            <a:grpSpLocks/>
          </p:cNvGrpSpPr>
          <p:nvPr/>
        </p:nvGrpSpPr>
        <p:grpSpPr>
          <a:xfrm>
            <a:off x="11118805" y="1412878"/>
            <a:ext cx="534543" cy="534543"/>
            <a:chOff x="12498914" y="5650593"/>
            <a:chExt cx="534543" cy="534543"/>
          </a:xfrm>
        </p:grpSpPr>
        <p:sp>
          <p:nvSpPr>
            <p:cNvPr id="18" name="Rounded Rectangle 46">
              <a:hlinkClick r:id="rId8"/>
              <a:extLst>
                <a:ext uri="{FF2B5EF4-FFF2-40B4-BE49-F238E27FC236}">
                  <a16:creationId xmlns:a16="http://schemas.microsoft.com/office/drawing/2014/main" id="{384E952F-FC2A-CA4F-B741-1509F9239669}"/>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9" name="Picture 18" descr="Ícone de quadro branco em Windows 11 Color Style">
              <a:hlinkClick r:id="rId8"/>
              <a:extLst>
                <a:ext uri="{FF2B5EF4-FFF2-40B4-BE49-F238E27FC236}">
                  <a16:creationId xmlns:a16="http://schemas.microsoft.com/office/drawing/2014/main" id="{2123707C-CB01-FB1E-82DB-8BDF12CC889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Rectangle: Rounded Corners 6">
            <a:extLst>
              <a:ext uri="{FF2B5EF4-FFF2-40B4-BE49-F238E27FC236}">
                <a16:creationId xmlns:a16="http://schemas.microsoft.com/office/drawing/2014/main" id="{9BB5BA09-D5DA-9776-6B91-FF6EDB4F881E}"/>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2" name="Title 1">
            <a:extLst>
              <a:ext uri="{FF2B5EF4-FFF2-40B4-BE49-F238E27FC236}">
                <a16:creationId xmlns:a16="http://schemas.microsoft.com/office/drawing/2014/main" id="{2ABCE63E-4F47-13CD-FE66-1E9ACAB2D0A0}"/>
              </a:ext>
            </a:extLst>
          </p:cNvPr>
          <p:cNvSpPr txBox="1">
            <a:spLocks/>
          </p:cNvSpPr>
          <p:nvPr/>
        </p:nvSpPr>
        <p:spPr>
          <a:xfrm>
            <a:off x="8352613" y="3096087"/>
            <a:ext cx="2735299" cy="15388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Organizar</a:t>
            </a:r>
          </a:p>
        </p:txBody>
      </p:sp>
      <p:sp>
        <p:nvSpPr>
          <p:cNvPr id="53" name="TextBox 52">
            <a:extLst>
              <a:ext uri="{FF2B5EF4-FFF2-40B4-BE49-F238E27FC236}">
                <a16:creationId xmlns:a16="http://schemas.microsoft.com/office/drawing/2014/main" id="{13FDF827-FB9B-64C4-D80D-07ACE6AF7282}"/>
              </a:ext>
            </a:extLst>
          </p:cNvPr>
          <p:cNvSpPr txBox="1"/>
          <p:nvPr/>
        </p:nvSpPr>
        <p:spPr>
          <a:xfrm>
            <a:off x="754898" y="4440281"/>
            <a:ext cx="2982142" cy="430887"/>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Segoe UI Semibold"/>
                <a:cs typeface="Segoe UI" pitchFamily="34" charset="0"/>
              </a:rPr>
              <a:t>Resumo</a:t>
            </a:r>
            <a:r>
              <a:rPr kumimoji="0" lang="pt-br" sz="1400" b="1" i="0" u="none" strike="noStrike" kern="1200" cap="none" spc="0" normalizeH="0" baseline="0" noProof="0" dirty="0">
                <a:ln>
                  <a:noFill/>
                </a:ln>
                <a:solidFill>
                  <a:prstClr val="black"/>
                </a:solidFill>
                <a:effectLst/>
                <a:uLnTx/>
                <a:uFillTx/>
                <a:latin typeface="Segoe UI Semibold"/>
                <a:cs typeface="Segoe UI" pitchFamily="34" charset="0"/>
              </a:rPr>
              <a:t> a </a:t>
            </a:r>
            <a:r>
              <a:rPr kumimoji="0" lang="pt-br" sz="1400" b="1" i="0" u="none" strike="noStrike" kern="1200" cap="none" spc="0" normalizeH="0" baseline="0" noProof="0" dirty="0" err="1">
                <a:ln>
                  <a:noFill/>
                </a:ln>
                <a:solidFill>
                  <a:prstClr val="black"/>
                </a:solidFill>
                <a:effectLst/>
                <a:uLnTx/>
                <a:uFillTx/>
                <a:latin typeface="Segoe UI Semibold"/>
                <a:cs typeface="Segoe UI" pitchFamily="34" charset="0"/>
              </a:rPr>
              <a:t>re</a:t>
            </a:r>
            <a:r>
              <a:rPr kumimoji="0" lang="pt-BR" sz="1400" b="1" i="0" u="none" strike="noStrike" kern="1200" cap="none" spc="0" normalizeH="0" baseline="0" noProof="0" dirty="0" err="1">
                <a:ln>
                  <a:noFill/>
                </a:ln>
                <a:solidFill>
                  <a:prstClr val="black"/>
                </a:solidFill>
                <a:effectLst/>
                <a:uLnTx/>
                <a:uFillTx/>
                <a:latin typeface="Segoe UI Semibold"/>
                <a:cs typeface="Segoe UI" pitchFamily="34" charset="0"/>
              </a:rPr>
              <a:t>um</a:t>
            </a:r>
            <a:r>
              <a:rPr kumimoji="0" lang="pt-br" sz="1400" b="1" i="0" u="none" strike="noStrike" kern="1200" cap="none" spc="0" normalizeH="0" baseline="0" noProof="0" dirty="0" err="1">
                <a:ln>
                  <a:noFill/>
                </a:ln>
                <a:solidFill>
                  <a:prstClr val="black"/>
                </a:solidFill>
                <a:effectLst/>
                <a:uLnTx/>
                <a:uFillTx/>
                <a:latin typeface="Segoe UI Semibold"/>
                <a:cs typeface="Segoe UI" pitchFamily="34" charset="0"/>
              </a:rPr>
              <a:t>ião</a:t>
            </a:r>
            <a:r>
              <a:rPr kumimoji="0" lang="pt-br" sz="1400" b="1" i="0" u="none" strike="noStrike" kern="1200" cap="none" spc="0" normalizeH="0" baseline="0" noProof="0" dirty="0">
                <a:ln>
                  <a:noFill/>
                </a:ln>
                <a:solidFill>
                  <a:prstClr val="black"/>
                </a:solidFill>
                <a:effectLst/>
                <a:uLnTx/>
                <a:uFillTx/>
                <a:latin typeface="Segoe UI Semibold"/>
                <a:cs typeface="Segoe UI" pitchFamily="34" charset="0"/>
              </a:rPr>
              <a:t> de status </a:t>
            </a:r>
            <a:br>
              <a:rPr kumimoji="0" lang="pt-br" sz="1400" b="1" i="0" u="none" strike="noStrike" kern="1200" cap="none" spc="0" normalizeH="0" baseline="0" noProof="0" dirty="0">
                <a:ln>
                  <a:noFill/>
                </a:ln>
                <a:solidFill>
                  <a:prstClr val="black"/>
                </a:solidFill>
                <a:effectLst/>
                <a:uLnTx/>
                <a:uFillTx/>
                <a:latin typeface="Segoe UI Semibold"/>
                <a:cs typeface="Segoe UI" pitchFamily="34" charset="0"/>
              </a:rPr>
            </a:br>
            <a:r>
              <a:rPr kumimoji="0" lang="pt-br" sz="1400" b="1" i="0" u="none" strike="noStrike" kern="1200" cap="none" spc="0" normalizeH="0" baseline="0" noProof="0" dirty="0">
                <a:ln>
                  <a:noFill/>
                </a:ln>
                <a:solidFill>
                  <a:prstClr val="black"/>
                </a:solidFill>
                <a:effectLst/>
                <a:uLnTx/>
                <a:uFillTx/>
                <a:latin typeface="Segoe UI Semibold"/>
                <a:cs typeface="Segoe UI" pitchFamily="34" charset="0"/>
              </a:rPr>
              <a:t>semanal</a:t>
            </a:r>
          </a:p>
        </p:txBody>
      </p:sp>
      <p:sp>
        <p:nvSpPr>
          <p:cNvPr id="54" name="Text Placeholder 2">
            <a:extLst>
              <a:ext uri="{FF2B5EF4-FFF2-40B4-BE49-F238E27FC236}">
                <a16:creationId xmlns:a16="http://schemas.microsoft.com/office/drawing/2014/main" id="{5EBB6D84-FE7F-F20F-19ED-729980CFEC97}"/>
              </a:ext>
            </a:extLst>
          </p:cNvPr>
          <p:cNvSpPr txBox="1">
            <a:spLocks/>
          </p:cNvSpPr>
          <p:nvPr/>
        </p:nvSpPr>
        <p:spPr>
          <a:xfrm>
            <a:off x="754898" y="4909664"/>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A partir da </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re</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um</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ião</a:t>
            </a: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 de recapitulação do prompt </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Copilot</a:t>
            </a: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 no </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Teams</a:t>
            </a:r>
            <a:endPar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endParaRPr>
          </a:p>
        </p:txBody>
      </p:sp>
      <p:grpSp>
        <p:nvGrpSpPr>
          <p:cNvPr id="55" name="Group 54" descr="Logotipo do Microsoft Teams">
            <a:extLst>
              <a:ext uri="{FF2B5EF4-FFF2-40B4-BE49-F238E27FC236}">
                <a16:creationId xmlns:a16="http://schemas.microsoft.com/office/drawing/2014/main" id="{D0682427-65E8-6E69-7F2B-617CAFC4DE1C}"/>
              </a:ext>
              <a:ext uri="{C183D7F6-B498-43B3-948B-1728B52AA6E4}">
                <adec:decorative xmlns:adec="http://schemas.microsoft.com/office/drawing/2017/decorative" val="0"/>
              </a:ext>
            </a:extLst>
          </p:cNvPr>
          <p:cNvGrpSpPr>
            <a:grpSpLocks/>
          </p:cNvGrpSpPr>
          <p:nvPr/>
        </p:nvGrpSpPr>
        <p:grpSpPr>
          <a:xfrm>
            <a:off x="3641327" y="4031176"/>
            <a:ext cx="534544" cy="534544"/>
            <a:chOff x="3125234" y="13590476"/>
            <a:chExt cx="659280" cy="659280"/>
          </a:xfrm>
        </p:grpSpPr>
        <p:sp>
          <p:nvSpPr>
            <p:cNvPr id="56" name="Rounded Rectangle 56">
              <a:extLst>
                <a:ext uri="{FF2B5EF4-FFF2-40B4-BE49-F238E27FC236}">
                  <a16:creationId xmlns:a16="http://schemas.microsoft.com/office/drawing/2014/main" id="{E87F996E-913C-DDDE-F092-560D22F9AE10}"/>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7" name="Graphic 56">
              <a:extLst>
                <a:ext uri="{FF2B5EF4-FFF2-40B4-BE49-F238E27FC236}">
                  <a16:creationId xmlns:a16="http://schemas.microsoft.com/office/drawing/2014/main" id="{54D2360B-5767-3E72-AF02-36C95793ED1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29606" y="13694555"/>
              <a:ext cx="451120" cy="451118"/>
            </a:xfrm>
            <a:prstGeom prst="rect">
              <a:avLst/>
            </a:prstGeom>
          </p:spPr>
        </p:pic>
      </p:grpSp>
      <p:sp>
        <p:nvSpPr>
          <p:cNvPr id="58" name="Rectangle: Rounded Corners 6">
            <a:extLst>
              <a:ext uri="{FF2B5EF4-FFF2-40B4-BE49-F238E27FC236}">
                <a16:creationId xmlns:a16="http://schemas.microsoft.com/office/drawing/2014/main" id="{87DB25FB-3F87-E4CD-7B51-42F2A85E7390}"/>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9" name="Title 1">
            <a:extLst>
              <a:ext uri="{FF2B5EF4-FFF2-40B4-BE49-F238E27FC236}">
                <a16:creationId xmlns:a16="http://schemas.microsoft.com/office/drawing/2014/main" id="{638BFBCC-0999-6504-F0FA-7570E57D646E}"/>
              </a:ext>
            </a:extLst>
          </p:cNvPr>
          <p:cNvSpPr txBox="1">
            <a:spLocks/>
          </p:cNvSpPr>
          <p:nvPr/>
        </p:nvSpPr>
        <p:spPr>
          <a:xfrm>
            <a:off x="878319" y="5467431"/>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Resumo</a:t>
            </a: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 a </a:t>
            </a:r>
            <a:r>
              <a:rPr kumimoji="0" lang="pt-br"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re</a:t>
            </a:r>
            <a:r>
              <a:rPr kumimoji="0" lang="pt-BR"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um</a:t>
            </a:r>
            <a:r>
              <a:rPr kumimoji="0" lang="pt-br"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ião</a:t>
            </a: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 </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e listar os itens de ação discutidos e o status atual. Listar todas as decisões tomadas e os problemas que foram resolvidos.</a:t>
            </a:r>
          </a:p>
        </p:txBody>
      </p:sp>
      <p:sp>
        <p:nvSpPr>
          <p:cNvPr id="60" name="TextBox 59">
            <a:extLst>
              <a:ext uri="{FF2B5EF4-FFF2-40B4-BE49-F238E27FC236}">
                <a16:creationId xmlns:a16="http://schemas.microsoft.com/office/drawing/2014/main" id="{9AF08A12-335E-AA3B-D322-E265A3B75E5C}"/>
              </a:ext>
            </a:extLst>
          </p:cNvPr>
          <p:cNvSpPr txBox="1"/>
          <p:nvPr/>
        </p:nvSpPr>
        <p:spPr>
          <a:xfrm>
            <a:off x="4490013" y="4440281"/>
            <a:ext cx="2982142" cy="430887"/>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Segoe UI Semibold"/>
                <a:cs typeface="Segoe UI" pitchFamily="34" charset="0"/>
              </a:rPr>
              <a:t>Agradecer aos </a:t>
            </a:r>
            <a:r>
              <a:rPr kumimoji="0" lang="pt-br" sz="1400" b="1" i="0" u="none" strike="noStrike" kern="1200" cap="none" spc="0" normalizeH="0" baseline="0" noProof="0" dirty="0" err="1">
                <a:ln>
                  <a:noFill/>
                </a:ln>
                <a:solidFill>
                  <a:prstClr val="black"/>
                </a:solidFill>
                <a:effectLst/>
                <a:uLnTx/>
                <a:uFillTx/>
                <a:latin typeface="Segoe UI Semibold"/>
                <a:cs typeface="Segoe UI" pitchFamily="34" charset="0"/>
              </a:rPr>
              <a:t>f</a:t>
            </a:r>
            <a:r>
              <a:rPr kumimoji="0" lang="pt-BR" sz="1400" b="1" i="0" u="none" strike="noStrike" kern="1200" cap="none" spc="0" normalizeH="0" baseline="0" noProof="0" dirty="0" err="1">
                <a:ln>
                  <a:noFill/>
                </a:ln>
                <a:solidFill>
                  <a:prstClr val="black"/>
                </a:solidFill>
                <a:effectLst/>
                <a:uLnTx/>
                <a:uFillTx/>
                <a:latin typeface="Segoe UI Semibold"/>
                <a:cs typeface="Segoe UI" pitchFamily="34" charset="0"/>
              </a:rPr>
              <a:t>um</a:t>
            </a:r>
            <a:r>
              <a:rPr kumimoji="0" lang="pt-br" sz="1400" b="1" i="0" u="none" strike="noStrike" kern="1200" cap="none" spc="0" normalizeH="0" baseline="0" noProof="0" dirty="0" err="1">
                <a:ln>
                  <a:noFill/>
                </a:ln>
                <a:solidFill>
                  <a:prstClr val="black"/>
                </a:solidFill>
                <a:effectLst/>
                <a:uLnTx/>
                <a:uFillTx/>
                <a:latin typeface="Segoe UI Semibold"/>
                <a:cs typeface="Segoe UI" pitchFamily="34" charset="0"/>
              </a:rPr>
              <a:t>cionários</a:t>
            </a:r>
            <a:r>
              <a:rPr kumimoji="0" lang="pt-br" sz="1400" b="1" i="0" u="none" strike="noStrike" kern="1200" cap="none" spc="0" normalizeH="0" baseline="0" noProof="0" dirty="0">
                <a:ln>
                  <a:noFill/>
                </a:ln>
                <a:solidFill>
                  <a:prstClr val="black"/>
                </a:solidFill>
                <a:effectLst/>
                <a:uLnTx/>
                <a:uFillTx/>
                <a:latin typeface="Segoe UI Semibold"/>
                <a:cs typeface="Segoe UI" pitchFamily="34" charset="0"/>
              </a:rPr>
              <a:t> pelo trabalho</a:t>
            </a:r>
          </a:p>
        </p:txBody>
      </p:sp>
      <p:sp>
        <p:nvSpPr>
          <p:cNvPr id="61" name="Text Placeholder 2">
            <a:extLst>
              <a:ext uri="{FF2B5EF4-FFF2-40B4-BE49-F238E27FC236}">
                <a16:creationId xmlns:a16="http://schemas.microsoft.com/office/drawing/2014/main" id="{2D3F7089-5B07-8DD0-1CB8-5C5CAD2F57E1}"/>
              </a:ext>
            </a:extLst>
          </p:cNvPr>
          <p:cNvSpPr txBox="1">
            <a:spLocks/>
          </p:cNvSpPr>
          <p:nvPr/>
        </p:nvSpPr>
        <p:spPr>
          <a:xfrm>
            <a:off x="4490013" y="49191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Início em um novo prompt de email do Copilot no prompt do Outlook</a:t>
            </a:r>
          </a:p>
        </p:txBody>
      </p:sp>
      <p:grpSp>
        <p:nvGrpSpPr>
          <p:cNvPr id="75" name="Group 74" descr="Logotipo do Microsoft Outlook">
            <a:extLst>
              <a:ext uri="{FF2B5EF4-FFF2-40B4-BE49-F238E27FC236}">
                <a16:creationId xmlns:a16="http://schemas.microsoft.com/office/drawing/2014/main" id="{34A5FD45-A3FF-D854-8B48-4177B2019B92}"/>
              </a:ext>
              <a:ext uri="{C183D7F6-B498-43B3-948B-1728B52AA6E4}">
                <adec:decorative xmlns:adec="http://schemas.microsoft.com/office/drawing/2017/decorative" val="0"/>
              </a:ext>
            </a:extLst>
          </p:cNvPr>
          <p:cNvGrpSpPr>
            <a:grpSpLocks/>
          </p:cNvGrpSpPr>
          <p:nvPr/>
        </p:nvGrpSpPr>
        <p:grpSpPr>
          <a:xfrm>
            <a:off x="7372338" y="4028485"/>
            <a:ext cx="534544" cy="534544"/>
            <a:chOff x="11090271" y="6937563"/>
            <a:chExt cx="534544" cy="534544"/>
          </a:xfrm>
        </p:grpSpPr>
        <p:sp>
          <p:nvSpPr>
            <p:cNvPr id="76" name="Rounded Rectangle 64">
              <a:extLst>
                <a:ext uri="{FF2B5EF4-FFF2-40B4-BE49-F238E27FC236}">
                  <a16:creationId xmlns:a16="http://schemas.microsoft.com/office/drawing/2014/main" id="{372164CE-5C79-511F-903A-B0569EA6BB8D}"/>
                </a:ext>
              </a:extLst>
            </p:cNvPr>
            <p:cNvSpPr/>
            <p:nvPr/>
          </p:nvSpPr>
          <p:spPr bwMode="auto">
            <a:xfrm>
              <a:off x="11090271" y="6937563"/>
              <a:ext cx="534544" cy="534544"/>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7" name="Graphic 76">
              <a:extLst>
                <a:ext uri="{FF2B5EF4-FFF2-40B4-BE49-F238E27FC236}">
                  <a16:creationId xmlns:a16="http://schemas.microsoft.com/office/drawing/2014/main" id="{95F1C586-5D24-2B64-48AA-40FD6CEF04ED}"/>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2984" t="22984" r="22984" b="22984"/>
            <a:stretch/>
          </p:blipFill>
          <p:spPr>
            <a:xfrm>
              <a:off x="11170786" y="7018079"/>
              <a:ext cx="373514" cy="373514"/>
            </a:xfrm>
            <a:prstGeom prst="rect">
              <a:avLst/>
            </a:prstGeom>
          </p:spPr>
        </p:pic>
      </p:grpSp>
      <p:sp>
        <p:nvSpPr>
          <p:cNvPr id="65" name="Rectangle: Rounded Corners 6">
            <a:extLst>
              <a:ext uri="{FF2B5EF4-FFF2-40B4-BE49-F238E27FC236}">
                <a16:creationId xmlns:a16="http://schemas.microsoft.com/office/drawing/2014/main" id="{88A28468-ADD8-5D7D-FCF0-FB1EC4873ACE}"/>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6" name="Title 1">
            <a:extLst>
              <a:ext uri="{FF2B5EF4-FFF2-40B4-BE49-F238E27FC236}">
                <a16:creationId xmlns:a16="http://schemas.microsoft.com/office/drawing/2014/main" id="{1B87BE5F-BB83-4E02-58DE-8E9BA20CBAFE}"/>
              </a:ext>
            </a:extLst>
          </p:cNvPr>
          <p:cNvSpPr txBox="1">
            <a:spLocks/>
          </p:cNvSpPr>
          <p:nvPr/>
        </p:nvSpPr>
        <p:spPr>
          <a:xfrm>
            <a:off x="4613434" y="5390487"/>
            <a:ext cx="2735299" cy="769441"/>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Criar um email </a:t>
            </a:r>
            <a:r>
              <a:rPr lang="pt-br" sz="1000" spc="0" dirty="0">
                <a:solidFill>
                  <a:prstClr val="black"/>
                </a:solidFill>
                <a:latin typeface="Segoe UI"/>
              </a:rPr>
              <a:t>agradecendo a todas as pessoas que ajudaram a identificar o problema e implementar a solução. Inclusive, esclarecendo </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que retomamos a produção completa na terça-feira, às 18h, e limitamos a paralisação a 3 dias.</a:t>
            </a:r>
          </a:p>
        </p:txBody>
      </p:sp>
      <p:sp>
        <p:nvSpPr>
          <p:cNvPr id="67" name="TextBox 66">
            <a:extLst>
              <a:ext uri="{FF2B5EF4-FFF2-40B4-BE49-F238E27FC236}">
                <a16:creationId xmlns:a16="http://schemas.microsoft.com/office/drawing/2014/main" id="{6D3F4E44-57B8-20C9-1E49-B5360A892421}"/>
              </a:ext>
            </a:extLst>
          </p:cNvPr>
          <p:cNvSpPr txBox="1"/>
          <p:nvPr/>
        </p:nvSpPr>
        <p:spPr>
          <a:xfrm>
            <a:off x="8229191"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a:ln>
                  <a:noFill/>
                </a:ln>
                <a:solidFill>
                  <a:prstClr val="black"/>
                </a:solidFill>
                <a:effectLst/>
                <a:uLnTx/>
                <a:uFillTx/>
                <a:latin typeface="Segoe UI Semibold"/>
                <a:cs typeface="Segoe UI" pitchFamily="34" charset="0"/>
              </a:rPr>
              <a:t>Criar um relatório de análise de causa raiz</a:t>
            </a:r>
          </a:p>
        </p:txBody>
      </p:sp>
      <p:sp>
        <p:nvSpPr>
          <p:cNvPr id="68" name="Text Placeholder 2">
            <a:extLst>
              <a:ext uri="{FF2B5EF4-FFF2-40B4-BE49-F238E27FC236}">
                <a16:creationId xmlns:a16="http://schemas.microsoft.com/office/drawing/2014/main" id="{29851D36-5E94-FF5C-ACD6-2D6F92B45938}"/>
              </a:ext>
            </a:extLst>
          </p:cNvPr>
          <p:cNvSpPr txBox="1">
            <a:spLocks/>
          </p:cNvSpPr>
          <p:nvPr/>
        </p:nvSpPr>
        <p:spPr>
          <a:xfrm>
            <a:off x="8229191" y="49191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Início com um novo prompt de apresentação Copilot</a:t>
            </a:r>
          </a:p>
        </p:txBody>
      </p:sp>
      <p:grpSp>
        <p:nvGrpSpPr>
          <p:cNvPr id="78" name="Group 77" descr="Logotipo do Microsoft PowerPoint">
            <a:extLst>
              <a:ext uri="{FF2B5EF4-FFF2-40B4-BE49-F238E27FC236}">
                <a16:creationId xmlns:a16="http://schemas.microsoft.com/office/drawing/2014/main" id="{1CCA1F72-E6A6-4E6F-7693-7858411453D5}"/>
              </a:ext>
            </a:extLst>
          </p:cNvPr>
          <p:cNvGrpSpPr>
            <a:grpSpLocks/>
          </p:cNvGrpSpPr>
          <p:nvPr/>
        </p:nvGrpSpPr>
        <p:grpSpPr>
          <a:xfrm>
            <a:off x="11118805" y="4026753"/>
            <a:ext cx="534543" cy="534543"/>
            <a:chOff x="587375" y="1790700"/>
            <a:chExt cx="1371600" cy="1371600"/>
          </a:xfrm>
        </p:grpSpPr>
        <p:sp>
          <p:nvSpPr>
            <p:cNvPr id="88" name="Rounded Rectangle 46">
              <a:extLst>
                <a:ext uri="{FF2B5EF4-FFF2-40B4-BE49-F238E27FC236}">
                  <a16:creationId xmlns:a16="http://schemas.microsoft.com/office/drawing/2014/main" id="{05C45DF3-6665-63DD-106D-3CA7BFF27A77}"/>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9" name="Picture 2" descr="Logotipo Microsoft PowerPoint - PNG e Vetor - Baixar logotipo">
              <a:hlinkClick r:id="rId14"/>
              <a:extLst>
                <a:ext uri="{FF2B5EF4-FFF2-40B4-BE49-F238E27FC236}">
                  <a16:creationId xmlns:a16="http://schemas.microsoft.com/office/drawing/2014/main" id="{0CE45BCF-A5D8-B4A6-63FA-7D994B77EE1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72" name="Rectangle: Rounded Corners 6">
            <a:extLst>
              <a:ext uri="{FF2B5EF4-FFF2-40B4-BE49-F238E27FC236}">
                <a16:creationId xmlns:a16="http://schemas.microsoft.com/office/drawing/2014/main" id="{1530EC11-6DEF-7E56-AF28-051C1CC12F03}"/>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3" name="Title 1">
            <a:extLst>
              <a:ext uri="{FF2B5EF4-FFF2-40B4-BE49-F238E27FC236}">
                <a16:creationId xmlns:a16="http://schemas.microsoft.com/office/drawing/2014/main" id="{1D49F38E-8A12-9D61-F24A-47F808B4825C}"/>
              </a:ext>
            </a:extLst>
          </p:cNvPr>
          <p:cNvSpPr txBox="1">
            <a:spLocks/>
          </p:cNvSpPr>
          <p:nvPr/>
        </p:nvSpPr>
        <p:spPr>
          <a:xfrm>
            <a:off x="8352613"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Criar uma apresentação </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que resuma [link </a:t>
            </a:r>
            <a:r>
              <a:rPr lang="pt-br" sz="1000" spc="0" dirty="0">
                <a:solidFill>
                  <a:prstClr val="black"/>
                </a:solidFill>
                <a:latin typeface="Segoe UI"/>
              </a:rPr>
              <a:t>do documento Word para o relatório de análise </a:t>
            </a:r>
            <a:br>
              <a:rPr lang="pt-br" sz="1000" spc="0" dirty="0">
                <a:solidFill>
                  <a:prstClr val="black"/>
                </a:solidFill>
                <a:latin typeface="Segoe UI"/>
              </a:rPr>
            </a:br>
            <a:r>
              <a:rPr lang="pt-br" sz="1000" spc="0" dirty="0">
                <a:solidFill>
                  <a:prstClr val="black"/>
                </a:solidFill>
                <a:latin typeface="Segoe UI"/>
              </a:rPr>
              <a:t>de causa raiz do problema de produção.docx]</a:t>
            </a:r>
          </a:p>
        </p:txBody>
      </p:sp>
    </p:spTree>
    <p:extLst>
      <p:ext uri="{BB962C8B-B14F-4D97-AF65-F5344CB8AC3E}">
        <p14:creationId xmlns:p14="http://schemas.microsoft.com/office/powerpoint/2010/main" val="248036040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noFill/>
        </p:spPr>
        <p:txBody>
          <a:bodyPr vert="horz" wrap="square" lIns="0" tIns="0" rIns="0" bIns="0" rtlCol="0" anchor="t">
            <a:spAutoFit/>
          </a:bodyPr>
          <a:lstStyle/>
          <a:p>
            <a:pPr defTabSz="914400"/>
            <a:r>
              <a:rPr lang="pt-br" sz="3200">
                <a:gradFill flip="none" rotWithShape="1">
                  <a:gsLst>
                    <a:gs pos="50000">
                      <a:srgbClr val="8661C5"/>
                    </a:gs>
                    <a:gs pos="0">
                      <a:srgbClr val="3E76D4"/>
                    </a:gs>
                    <a:gs pos="100000">
                      <a:srgbClr val="C73ECC"/>
                    </a:gs>
                  </a:gsLst>
                  <a:lin ang="2700000" scaled="1"/>
                  <a:tileRect/>
                </a:gradFill>
                <a:cs typeface="+mn-cs"/>
              </a:rPr>
              <a:t>Um dia na vida da gerência de operações</a:t>
            </a:r>
          </a:p>
        </p:txBody>
      </p:sp>
      <p:pic>
        <p:nvPicPr>
          <p:cNvPr id="17" name="Picture 2" descr="Logotipo do Microsoft 365 Copilot">
            <a:extLst>
              <a:ext uri="{FF2B5EF4-FFF2-40B4-BE49-F238E27FC236}">
                <a16:creationId xmlns:a16="http://schemas.microsoft.com/office/drawing/2014/main" id="{EA5A13C8-9596-EB9E-511F-2791998561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0A97D867-A022-5DB7-ACB3-63ACAD852099}"/>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19" name="Freeform: Shape 18">
              <a:extLst>
                <a:ext uri="{FF2B5EF4-FFF2-40B4-BE49-F238E27FC236}">
                  <a16:creationId xmlns:a16="http://schemas.microsoft.com/office/drawing/2014/main" id="{9BA152FA-B7AE-AF74-8540-BA83622CC8E3}"/>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22" name="Group 21">
              <a:extLst>
                <a:ext uri="{FF2B5EF4-FFF2-40B4-BE49-F238E27FC236}">
                  <a16:creationId xmlns:a16="http://schemas.microsoft.com/office/drawing/2014/main" id="{D9787A00-3F83-2A4B-E83E-03D99D10CAC5}"/>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98" name="Oval 97">
                <a:extLst>
                  <a:ext uri="{FF2B5EF4-FFF2-40B4-BE49-F238E27FC236}">
                    <a16:creationId xmlns:a16="http://schemas.microsoft.com/office/drawing/2014/main" id="{ACC8056A-0390-400B-C847-71BF17777FF6}"/>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9" name="Graphic 68">
                <a:extLst>
                  <a:ext uri="{FF2B5EF4-FFF2-40B4-BE49-F238E27FC236}">
                    <a16:creationId xmlns:a16="http://schemas.microsoft.com/office/drawing/2014/main" id="{32DF03E1-D7FC-90A0-AD03-CF92563AC0E0}"/>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56" name="Group 55">
              <a:extLst>
                <a:ext uri="{FF2B5EF4-FFF2-40B4-BE49-F238E27FC236}">
                  <a16:creationId xmlns:a16="http://schemas.microsoft.com/office/drawing/2014/main" id="{DA7514B6-6023-38E7-0EAC-41E21C34715B}"/>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96" name="Oval 95">
                <a:extLst>
                  <a:ext uri="{FF2B5EF4-FFF2-40B4-BE49-F238E27FC236}">
                    <a16:creationId xmlns:a16="http://schemas.microsoft.com/office/drawing/2014/main" id="{79ADFAE3-A85D-B777-E7AC-BC9E9FB98BB1}"/>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7" name="Graphic 68">
                <a:extLst>
                  <a:ext uri="{FF2B5EF4-FFF2-40B4-BE49-F238E27FC236}">
                    <a16:creationId xmlns:a16="http://schemas.microsoft.com/office/drawing/2014/main" id="{B7B30A9D-1616-A17E-9345-17627F4229A3}"/>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57" name="Group 56">
              <a:extLst>
                <a:ext uri="{FF2B5EF4-FFF2-40B4-BE49-F238E27FC236}">
                  <a16:creationId xmlns:a16="http://schemas.microsoft.com/office/drawing/2014/main" id="{A30430CD-4ABD-E913-C6F9-E7183C93A530}"/>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94" name="Oval 93">
                <a:extLst>
                  <a:ext uri="{FF2B5EF4-FFF2-40B4-BE49-F238E27FC236}">
                    <a16:creationId xmlns:a16="http://schemas.microsoft.com/office/drawing/2014/main" id="{18317F58-73F7-8107-4C1A-547F31055080}"/>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5" name="Graphic 68">
                <a:extLst>
                  <a:ext uri="{FF2B5EF4-FFF2-40B4-BE49-F238E27FC236}">
                    <a16:creationId xmlns:a16="http://schemas.microsoft.com/office/drawing/2014/main" id="{5D7CC55B-3CD2-84F6-A6A8-9D0805A6C7A5}"/>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59" name="Group 58">
              <a:extLst>
                <a:ext uri="{FF2B5EF4-FFF2-40B4-BE49-F238E27FC236}">
                  <a16:creationId xmlns:a16="http://schemas.microsoft.com/office/drawing/2014/main" id="{D4A34477-1881-FAA0-1319-A5892E3E0532}"/>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92" name="Oval 91">
                <a:extLst>
                  <a:ext uri="{FF2B5EF4-FFF2-40B4-BE49-F238E27FC236}">
                    <a16:creationId xmlns:a16="http://schemas.microsoft.com/office/drawing/2014/main" id="{E12B4CF4-9614-3CAF-2560-1F3FBDA291ED}"/>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3" name="Graphic 68">
                <a:extLst>
                  <a:ext uri="{FF2B5EF4-FFF2-40B4-BE49-F238E27FC236}">
                    <a16:creationId xmlns:a16="http://schemas.microsoft.com/office/drawing/2014/main" id="{DD8011DC-F118-CAD4-598D-AB88D5BEA84C}"/>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62" name="Rectangle: Rounded Corners 6">
              <a:extLst>
                <a:ext uri="{FF2B5EF4-FFF2-40B4-BE49-F238E27FC236}">
                  <a16:creationId xmlns:a16="http://schemas.microsoft.com/office/drawing/2014/main" id="{94BB0D7A-1AB4-58F3-3282-03A7795E32FE}"/>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3" name="Rectangle: Rounded Corners 6">
              <a:extLst>
                <a:ext uri="{FF2B5EF4-FFF2-40B4-BE49-F238E27FC236}">
                  <a16:creationId xmlns:a16="http://schemas.microsoft.com/office/drawing/2014/main" id="{4658358A-105F-224A-3F74-3BC590857281}"/>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4" name="Rectangle: Rounded Corners 6">
              <a:extLst>
                <a:ext uri="{FF2B5EF4-FFF2-40B4-BE49-F238E27FC236}">
                  <a16:creationId xmlns:a16="http://schemas.microsoft.com/office/drawing/2014/main" id="{50A04986-47BF-09F5-B36D-51B718565616}"/>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5" name="Rectangle: Rounded Corners 6">
              <a:extLst>
                <a:ext uri="{FF2B5EF4-FFF2-40B4-BE49-F238E27FC236}">
                  <a16:creationId xmlns:a16="http://schemas.microsoft.com/office/drawing/2014/main" id="{52686B0A-412F-92D1-3977-0FF83293D7DD}"/>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7" name="Rectangle: Rounded Corners 6">
              <a:extLst>
                <a:ext uri="{FF2B5EF4-FFF2-40B4-BE49-F238E27FC236}">
                  <a16:creationId xmlns:a16="http://schemas.microsoft.com/office/drawing/2014/main" id="{D8140379-2EFC-9B95-D7AC-D9B46278FAA6}"/>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8" name="Rectangle: Rounded Corners 6">
              <a:extLst>
                <a:ext uri="{FF2B5EF4-FFF2-40B4-BE49-F238E27FC236}">
                  <a16:creationId xmlns:a16="http://schemas.microsoft.com/office/drawing/2014/main" id="{ED500380-7B1A-E9A3-B145-1F60C4F0CBF4}"/>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89" name="Group 88">
              <a:extLst>
                <a:ext uri="{FF2B5EF4-FFF2-40B4-BE49-F238E27FC236}">
                  <a16:creationId xmlns:a16="http://schemas.microsoft.com/office/drawing/2014/main" id="{9E0E9580-015F-421C-EF81-3BDB5B5F7997}"/>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90" name="Oval 89">
                <a:extLst>
                  <a:ext uri="{FF2B5EF4-FFF2-40B4-BE49-F238E27FC236}">
                    <a16:creationId xmlns:a16="http://schemas.microsoft.com/office/drawing/2014/main" id="{103C571B-F274-A9E5-52EB-51E15D3A1DAB}"/>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1" name="Graphic 68">
                <a:extLst>
                  <a:ext uri="{FF2B5EF4-FFF2-40B4-BE49-F238E27FC236}">
                    <a16:creationId xmlns:a16="http://schemas.microsoft.com/office/drawing/2014/main" id="{E4A07042-D66E-C2FD-704F-BF7C10F9B1CA}"/>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sp>
        <p:nvSpPr>
          <p:cNvPr id="100" name="Rectangle: Rounded Corners 99">
            <a:extLst>
              <a:ext uri="{FF2B5EF4-FFF2-40B4-BE49-F238E27FC236}">
                <a16:creationId xmlns:a16="http://schemas.microsoft.com/office/drawing/2014/main" id="{74E94DDF-38DF-E1B2-CE50-9BAF7FEA19A1}"/>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Segoe UI" pitchFamily="34" charset="0"/>
                <a:cs typeface="Segoe UI"/>
              </a:rPr>
              <a:t>7h</a:t>
            </a:r>
          </a:p>
        </p:txBody>
      </p:sp>
      <p:sp>
        <p:nvSpPr>
          <p:cNvPr id="101" name="TextBox 100">
            <a:extLst>
              <a:ext uri="{FF2B5EF4-FFF2-40B4-BE49-F238E27FC236}">
                <a16:creationId xmlns:a16="http://schemas.microsoft.com/office/drawing/2014/main" id="{3EA18133-519F-A8CC-D6DC-F30864216183}"/>
              </a:ext>
            </a:extLst>
          </p:cNvPr>
          <p:cNvSpPr txBox="1"/>
          <p:nvPr/>
        </p:nvSpPr>
        <p:spPr>
          <a:xfrm>
            <a:off x="588263"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Megan se reúne com a equipe de produção no local de manufatura no exterior para discutir as mudanças necessárias para </a:t>
            </a:r>
            <a:b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novas atualizações de produtos.</a:t>
            </a:r>
          </a:p>
        </p:txBody>
      </p:sp>
      <p:grpSp>
        <p:nvGrpSpPr>
          <p:cNvPr id="2" name="Group 1">
            <a:extLst>
              <a:ext uri="{FF2B5EF4-FFF2-40B4-BE49-F238E27FC236}">
                <a16:creationId xmlns:a16="http://schemas.microsoft.com/office/drawing/2014/main" id="{1AA2ADF2-058D-4B65-612A-F3C4E105D6E0}"/>
              </a:ext>
              <a:ext uri="{C183D7F6-B498-43B3-948B-1728B52AA6E4}">
                <adec:decorative xmlns:adec="http://schemas.microsoft.com/office/drawing/2017/decorative" val="1"/>
              </a:ext>
            </a:extLst>
          </p:cNvPr>
          <p:cNvGrpSpPr>
            <a:grpSpLocks/>
          </p:cNvGrpSpPr>
          <p:nvPr/>
        </p:nvGrpSpPr>
        <p:grpSpPr>
          <a:xfrm>
            <a:off x="588264" y="2375245"/>
            <a:ext cx="534543" cy="534543"/>
            <a:chOff x="4236994" y="8381781"/>
            <a:chExt cx="534543" cy="534543"/>
          </a:xfrm>
        </p:grpSpPr>
        <p:sp>
          <p:nvSpPr>
            <p:cNvPr id="4" name="Rounded Rectangle 46">
              <a:extLst>
                <a:ext uri="{FF2B5EF4-FFF2-40B4-BE49-F238E27FC236}">
                  <a16:creationId xmlns:a16="http://schemas.microsoft.com/office/drawing/2014/main" id="{5370F822-4423-BFD6-B6F5-49A6E1F36BFE}"/>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 name="Picture 6" descr="Logotipo, símbolo, significado, história, PNG, Microsoft Teams">
              <a:hlinkClick r:id="rId4"/>
              <a:extLst>
                <a:ext uri="{FF2B5EF4-FFF2-40B4-BE49-F238E27FC236}">
                  <a16:creationId xmlns:a16="http://schemas.microsoft.com/office/drawing/2014/main" id="{9A1A0977-CDE9-9B1E-DC9F-851B78E1D83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5" name="TextBox 104">
            <a:extLst>
              <a:ext uri="{FF2B5EF4-FFF2-40B4-BE49-F238E27FC236}">
                <a16:creationId xmlns:a16="http://schemas.microsoft.com/office/drawing/2014/main" id="{607A0E90-4759-E08E-47C3-67A3844F03FF}"/>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Teams</a:t>
            </a:r>
          </a:p>
        </p:txBody>
      </p:sp>
      <p:sp>
        <p:nvSpPr>
          <p:cNvPr id="106" name="Title 1">
            <a:extLst>
              <a:ext uri="{FF2B5EF4-FFF2-40B4-BE49-F238E27FC236}">
                <a16:creationId xmlns:a16="http://schemas.microsoft.com/office/drawing/2014/main" id="{B946D2B1-6B27-87BB-7BCE-CE3745AD597B}"/>
              </a:ext>
            </a:extLst>
          </p:cNvPr>
          <p:cNvSpPr txBox="1">
            <a:spLocks/>
          </p:cNvSpPr>
          <p:nvPr/>
        </p:nvSpPr>
        <p:spPr>
          <a:xfrm>
            <a:off x="646864" y="3060183"/>
            <a:ext cx="2443118" cy="49244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Quais </a:t>
            </a:r>
            <a:r>
              <a:rPr kumimoji="0" lang="pt-br" sz="800" b="1"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a:ea typeface="+mn-ea"/>
                <a:cs typeface="Segoe UI" pitchFamily="34" charset="0"/>
              </a:rPr>
              <a:t>perg</a:t>
            </a:r>
            <a:r>
              <a:rPr kumimoji="0" lang="pt-BR" sz="800" b="1"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a:ea typeface="+mn-ea"/>
                <a:cs typeface="Segoe UI" pitchFamily="34" charset="0"/>
              </a:rPr>
              <a:t>um</a:t>
            </a:r>
            <a:r>
              <a:rPr kumimoji="0" lang="pt-br" sz="800" b="1"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a:ea typeface="+mn-ea"/>
                <a:cs typeface="Segoe UI" pitchFamily="34" charset="0"/>
              </a:rPr>
              <a:t>tas</a:t>
            </a: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 de follow up são interessantes </a:t>
            </a:r>
            <a:b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br>
            <a:r>
              <a:rPr lang="pt-br" sz="800" spc="0" dirty="0">
                <a:solidFill>
                  <a:prstClr val="black"/>
                </a:solidFill>
                <a:latin typeface="Segoe UI"/>
              </a:rPr>
              <a:t>de se fazer para ter certeza de que eu entendo </a:t>
            </a:r>
            <a:br>
              <a:rPr lang="pt-br" sz="800" spc="0" dirty="0">
                <a:solidFill>
                  <a:prstClr val="black"/>
                </a:solidFill>
                <a:latin typeface="Segoe UI"/>
              </a:rPr>
            </a:br>
            <a:r>
              <a:rPr lang="pt-br" sz="800" spc="0" dirty="0">
                <a:solidFill>
                  <a:prstClr val="black"/>
                </a:solidFill>
                <a:latin typeface="Segoe UI"/>
              </a:rPr>
              <a:t>o impacto no processo de manufatura para cada atualização de produto que discutimos? </a:t>
            </a:r>
          </a:p>
        </p:txBody>
      </p:sp>
      <p:sp>
        <p:nvSpPr>
          <p:cNvPr id="107" name="Rectangle: Rounded Corners 106">
            <a:extLst>
              <a:ext uri="{FF2B5EF4-FFF2-40B4-BE49-F238E27FC236}">
                <a16:creationId xmlns:a16="http://schemas.microsoft.com/office/drawing/2014/main" id="{D39BA4BF-57C7-59A1-4346-377AD11909C7}"/>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8h30</a:t>
            </a:r>
          </a:p>
        </p:txBody>
      </p:sp>
      <p:sp>
        <p:nvSpPr>
          <p:cNvPr id="109" name="TextBox 108">
            <a:extLst>
              <a:ext uri="{FF2B5EF4-FFF2-40B4-BE49-F238E27FC236}">
                <a16:creationId xmlns:a16="http://schemas.microsoft.com/office/drawing/2014/main" id="{A22EB7C4-955E-44E0-689B-5498773D380F}"/>
              </a:ext>
            </a:extLst>
          </p:cNvPr>
          <p:cNvSpPr txBox="1"/>
          <p:nvPr/>
        </p:nvSpPr>
        <p:spPr>
          <a:xfrm>
            <a:off x="3417469" y="1587288"/>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No escritório, Megan analisa os impactos </a:t>
            </a:r>
            <a:b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nos custos de manufatura das mudanças sugeridas no design do produto.</a:t>
            </a:r>
          </a:p>
        </p:txBody>
      </p:sp>
      <p:grpSp>
        <p:nvGrpSpPr>
          <p:cNvPr id="77" name="Group 76">
            <a:extLst>
              <a:ext uri="{FF2B5EF4-FFF2-40B4-BE49-F238E27FC236}">
                <a16:creationId xmlns:a16="http://schemas.microsoft.com/office/drawing/2014/main" id="{B3B98BEE-C896-79F0-4007-3E88BAFE19C9}"/>
              </a:ext>
              <a:ext uri="{C183D7F6-B498-43B3-948B-1728B52AA6E4}">
                <adec:decorative xmlns:adec="http://schemas.microsoft.com/office/drawing/2017/decorative" val="1"/>
              </a:ext>
            </a:extLst>
          </p:cNvPr>
          <p:cNvGrpSpPr>
            <a:grpSpLocks/>
          </p:cNvGrpSpPr>
          <p:nvPr/>
        </p:nvGrpSpPr>
        <p:grpSpPr>
          <a:xfrm>
            <a:off x="3417469" y="2375244"/>
            <a:ext cx="534543" cy="534543"/>
            <a:chOff x="5831903" y="8381781"/>
            <a:chExt cx="534543" cy="534543"/>
          </a:xfrm>
        </p:grpSpPr>
        <p:sp>
          <p:nvSpPr>
            <p:cNvPr id="78" name="Rounded Rectangle 46">
              <a:extLst>
                <a:ext uri="{FF2B5EF4-FFF2-40B4-BE49-F238E27FC236}">
                  <a16:creationId xmlns:a16="http://schemas.microsoft.com/office/drawing/2014/main" id="{7BE104E2-E7F6-7C1C-126E-B4F459B9E768}"/>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6" name="Picture 8" descr="Logotipo do Microsoft Excel - PNG e Vetor - Baixar logotipo">
              <a:hlinkClick r:id="rId6"/>
              <a:extLst>
                <a:ext uri="{FF2B5EF4-FFF2-40B4-BE49-F238E27FC236}">
                  <a16:creationId xmlns:a16="http://schemas.microsoft.com/office/drawing/2014/main" id="{FA3CCB9F-DBFB-B66B-66B4-2F230BD53206}"/>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13" name="TextBox 112">
            <a:extLst>
              <a:ext uri="{FF2B5EF4-FFF2-40B4-BE49-F238E27FC236}">
                <a16:creationId xmlns:a16="http://schemas.microsoft.com/office/drawing/2014/main" id="{E8AEB8BF-D219-3403-C684-7FFEBA615F05}"/>
              </a:ext>
              <a:ext uri="{C183D7F6-B498-43B3-948B-1728B52AA6E4}">
                <adec:decorative xmlns:adec="http://schemas.microsoft.com/office/drawing/2017/decorative" val="0"/>
              </a:ext>
            </a:extLst>
          </p:cNvPr>
          <p:cNvSpPr txBox="1"/>
          <p:nvPr/>
        </p:nvSpPr>
        <p:spPr>
          <a:xfrm>
            <a:off x="4037252"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Excel</a:t>
            </a:r>
          </a:p>
        </p:txBody>
      </p:sp>
      <p:sp>
        <p:nvSpPr>
          <p:cNvPr id="114" name="Title 1">
            <a:extLst>
              <a:ext uri="{FF2B5EF4-FFF2-40B4-BE49-F238E27FC236}">
                <a16:creationId xmlns:a16="http://schemas.microsoft.com/office/drawing/2014/main" id="{7C2BD895-8F06-0EF4-D6BC-95405C997F92}"/>
              </a:ext>
            </a:extLst>
          </p:cNvPr>
          <p:cNvSpPr txBox="1">
            <a:spLocks/>
          </p:cNvSpPr>
          <p:nvPr/>
        </p:nvSpPr>
        <p:spPr>
          <a:xfrm>
            <a:off x="3476070" y="3183292"/>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Adicionar uma </a:t>
            </a:r>
            <a:r>
              <a:rPr kumimoji="0" lang="pt-br" sz="800" b="1"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a:ea typeface="+mn-ea"/>
                <a:cs typeface="Segoe UI" pitchFamily="34" charset="0"/>
              </a:rPr>
              <a:t>col</a:t>
            </a:r>
            <a:r>
              <a:rPr kumimoji="0" lang="pt-BR" sz="800" b="1"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a:ea typeface="+mn-ea"/>
                <a:cs typeface="Segoe UI" pitchFamily="34" charset="0"/>
              </a:rPr>
              <a:t>uma</a:t>
            </a: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 </a:t>
            </a: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que totalize os custos adicionais para as atualizações de prioridade 1.</a:t>
            </a:r>
          </a:p>
        </p:txBody>
      </p:sp>
      <p:sp>
        <p:nvSpPr>
          <p:cNvPr id="115" name="Rectangle: Rounded Corners 114">
            <a:extLst>
              <a:ext uri="{FF2B5EF4-FFF2-40B4-BE49-F238E27FC236}">
                <a16:creationId xmlns:a16="http://schemas.microsoft.com/office/drawing/2014/main" id="{6DA42CB1-8255-22D0-798E-3EA47B30C75F}"/>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9h</a:t>
            </a:r>
          </a:p>
        </p:txBody>
      </p:sp>
      <p:sp>
        <p:nvSpPr>
          <p:cNvPr id="116" name="TextBox 115">
            <a:extLst>
              <a:ext uri="{FF2B5EF4-FFF2-40B4-BE49-F238E27FC236}">
                <a16:creationId xmlns:a16="http://schemas.microsoft.com/office/drawing/2014/main" id="{CEF7FB46-AFA3-82F4-CBD4-4F10C858621B}"/>
              </a:ext>
            </a:extLst>
          </p:cNvPr>
          <p:cNvSpPr txBox="1"/>
          <p:nvPr/>
        </p:nvSpPr>
        <p:spPr>
          <a:xfrm>
            <a:off x="6246676"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Megan pede ao Copilot para criar uma </a:t>
            </a:r>
            <a:b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nova apresentação com base nas Diretrizes </a:t>
            </a:r>
            <a:b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de Design de Produto e, em seguida, ela copia nos gráficos da análise de custo.</a:t>
            </a:r>
          </a:p>
        </p:txBody>
      </p:sp>
      <p:grpSp>
        <p:nvGrpSpPr>
          <p:cNvPr id="70" name="Group 69">
            <a:extLst>
              <a:ext uri="{FF2B5EF4-FFF2-40B4-BE49-F238E27FC236}">
                <a16:creationId xmlns:a16="http://schemas.microsoft.com/office/drawing/2014/main" id="{7FB61D80-9419-3D5F-CAC0-82945BD4F079}"/>
              </a:ext>
              <a:ext uri="{C183D7F6-B498-43B3-948B-1728B52AA6E4}">
                <adec:decorative xmlns:adec="http://schemas.microsoft.com/office/drawing/2017/decorative" val="1"/>
              </a:ext>
            </a:extLst>
          </p:cNvPr>
          <p:cNvGrpSpPr>
            <a:grpSpLocks/>
          </p:cNvGrpSpPr>
          <p:nvPr/>
        </p:nvGrpSpPr>
        <p:grpSpPr>
          <a:xfrm>
            <a:off x="6246676" y="2375244"/>
            <a:ext cx="534543" cy="534543"/>
            <a:chOff x="9021721" y="8381781"/>
            <a:chExt cx="534543" cy="534543"/>
          </a:xfrm>
        </p:grpSpPr>
        <p:sp>
          <p:nvSpPr>
            <p:cNvPr id="71" name="Rounded Rectangle 46">
              <a:extLst>
                <a:ext uri="{FF2B5EF4-FFF2-40B4-BE49-F238E27FC236}">
                  <a16:creationId xmlns:a16="http://schemas.microsoft.com/office/drawing/2014/main" id="{0E385661-1BB9-5446-0BCB-F9B3DC9F29BA}"/>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2" name="Picture 4" descr="Logotipo Microsoft PowerPoint - PNG e Vetor - Baixar logotipo">
              <a:hlinkClick r:id="rId8"/>
              <a:extLst>
                <a:ext uri="{FF2B5EF4-FFF2-40B4-BE49-F238E27FC236}">
                  <a16:creationId xmlns:a16="http://schemas.microsoft.com/office/drawing/2014/main" id="{6753667C-EA86-17A8-F20E-919F63EAEED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20" name="TextBox 119">
            <a:extLst>
              <a:ext uri="{FF2B5EF4-FFF2-40B4-BE49-F238E27FC236}">
                <a16:creationId xmlns:a16="http://schemas.microsoft.com/office/drawing/2014/main" id="{11F129F1-77BC-779D-7DE2-4BA3A6E65C9D}"/>
              </a:ext>
              <a:ext uri="{C183D7F6-B498-43B3-948B-1728B52AA6E4}">
                <adec:decorative xmlns:adec="http://schemas.microsoft.com/office/drawing/2017/decorative" val="0"/>
              </a:ext>
            </a:extLst>
          </p:cNvPr>
          <p:cNvSpPr txBox="1"/>
          <p:nvPr/>
        </p:nvSpPr>
        <p:spPr>
          <a:xfrm>
            <a:off x="6897018" y="2550182"/>
            <a:ext cx="1685481"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Segoe UI Semibold"/>
                <a:ea typeface="+mn-ea"/>
                <a:cs typeface="+mn-cs"/>
              </a:rPr>
              <a:t>Copilot no PowerPoint</a:t>
            </a:r>
          </a:p>
        </p:txBody>
      </p:sp>
      <p:sp>
        <p:nvSpPr>
          <p:cNvPr id="121" name="Title 1">
            <a:extLst>
              <a:ext uri="{FF2B5EF4-FFF2-40B4-BE49-F238E27FC236}">
                <a16:creationId xmlns:a16="http://schemas.microsoft.com/office/drawing/2014/main" id="{3A9AE3E5-C196-ED90-1745-636BC2C8F14A}"/>
              </a:ext>
            </a:extLst>
          </p:cNvPr>
          <p:cNvSpPr txBox="1">
            <a:spLocks/>
          </p:cNvSpPr>
          <p:nvPr/>
        </p:nvSpPr>
        <p:spPr>
          <a:xfrm>
            <a:off x="6305277" y="3132334"/>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Criar uma apresentação </a:t>
            </a: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a partir de [link </a:t>
            </a:r>
            <a:r>
              <a:rPr lang="pt-br" sz="800" spc="0" dirty="0">
                <a:solidFill>
                  <a:prstClr val="black"/>
                </a:solidFill>
                <a:latin typeface="Segoe UI"/>
              </a:rPr>
              <a:t>do documento Word para as Diretrizes de Design </a:t>
            </a:r>
            <a:br>
              <a:rPr lang="pt-br" sz="800" spc="0" dirty="0">
                <a:solidFill>
                  <a:prstClr val="black"/>
                </a:solidFill>
                <a:latin typeface="Segoe UI"/>
              </a:rPr>
            </a:br>
            <a:r>
              <a:rPr lang="pt-br" sz="800" spc="0" dirty="0">
                <a:solidFill>
                  <a:prstClr val="black"/>
                </a:solidFill>
                <a:latin typeface="Segoe UI"/>
              </a:rPr>
              <a:t>de Produto do Projeto Contoso]</a:t>
            </a:r>
          </a:p>
        </p:txBody>
      </p:sp>
      <p:sp>
        <p:nvSpPr>
          <p:cNvPr id="122" name="Rectangle: Rounded Corners 121">
            <a:extLst>
              <a:ext uri="{FF2B5EF4-FFF2-40B4-BE49-F238E27FC236}">
                <a16:creationId xmlns:a16="http://schemas.microsoft.com/office/drawing/2014/main" id="{3A802471-6589-B0C2-4307-1C5BFEFD9FE8}"/>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11h</a:t>
            </a:r>
          </a:p>
        </p:txBody>
      </p:sp>
      <p:sp>
        <p:nvSpPr>
          <p:cNvPr id="123" name="TextBox 122">
            <a:extLst>
              <a:ext uri="{FF2B5EF4-FFF2-40B4-BE49-F238E27FC236}">
                <a16:creationId xmlns:a16="http://schemas.microsoft.com/office/drawing/2014/main" id="{DD50EC51-AE0E-FDD9-2663-69CDAB13F053}"/>
              </a:ext>
            </a:extLst>
          </p:cNvPr>
          <p:cNvSpPr txBox="1"/>
          <p:nvPr/>
        </p:nvSpPr>
        <p:spPr>
          <a:xfrm>
            <a:off x="6246676" y="4075061"/>
            <a:ext cx="270413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Ao recuperar os pedidos de folga, Megan pede ao Copilot que encontre todos os emails deste mês com solicitação de folga. Os pedidos parecem razoáveis, então ela pede ao Copilot para redigir mensagens de aprovação.</a:t>
            </a:r>
          </a:p>
        </p:txBody>
      </p:sp>
      <p:grpSp>
        <p:nvGrpSpPr>
          <p:cNvPr id="63" name="Group 62">
            <a:extLst>
              <a:ext uri="{FF2B5EF4-FFF2-40B4-BE49-F238E27FC236}">
                <a16:creationId xmlns:a16="http://schemas.microsoft.com/office/drawing/2014/main" id="{0A50708D-FD9F-86E0-2B9E-01E54D1B904B}"/>
              </a:ext>
              <a:ext uri="{C183D7F6-B498-43B3-948B-1728B52AA6E4}">
                <adec:decorative xmlns:adec="http://schemas.microsoft.com/office/drawing/2017/decorative" val="1"/>
              </a:ext>
            </a:extLst>
          </p:cNvPr>
          <p:cNvGrpSpPr>
            <a:grpSpLocks/>
          </p:cNvGrpSpPr>
          <p:nvPr/>
        </p:nvGrpSpPr>
        <p:grpSpPr>
          <a:xfrm>
            <a:off x="6246676" y="5003768"/>
            <a:ext cx="534543" cy="534543"/>
            <a:chOff x="10616632" y="8381781"/>
            <a:chExt cx="534543" cy="534543"/>
          </a:xfrm>
        </p:grpSpPr>
        <p:sp>
          <p:nvSpPr>
            <p:cNvPr id="65" name="Rounded Rectangle 46">
              <a:extLst>
                <a:ext uri="{FF2B5EF4-FFF2-40B4-BE49-F238E27FC236}">
                  <a16:creationId xmlns:a16="http://schemas.microsoft.com/office/drawing/2014/main" id="{630805B2-AB72-8751-1587-44B0008BDB0A}"/>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8" name="Picture 2" descr="Zip Co, logotipo SVG, baixar grátis, id: 101874 - Brandlogos.net">
              <a:hlinkClick r:id="rId10"/>
              <a:extLst>
                <a:ext uri="{FF2B5EF4-FFF2-40B4-BE49-F238E27FC236}">
                  <a16:creationId xmlns:a16="http://schemas.microsoft.com/office/drawing/2014/main" id="{6DE1496A-15EE-21E4-EEF6-3B2E5794CCED}"/>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27" name="TextBox 126">
            <a:extLst>
              <a:ext uri="{FF2B5EF4-FFF2-40B4-BE49-F238E27FC236}">
                <a16:creationId xmlns:a16="http://schemas.microsoft.com/office/drawing/2014/main" id="{AC32C279-EB18-0534-AF9C-7FDC9EEC34DB}"/>
              </a:ext>
              <a:ext uri="{C183D7F6-B498-43B3-948B-1728B52AA6E4}">
                <adec:decorative xmlns:adec="http://schemas.microsoft.com/office/drawing/2017/decorative" val="0"/>
              </a:ext>
            </a:extLst>
          </p:cNvPr>
          <p:cNvSpPr txBox="1"/>
          <p:nvPr/>
        </p:nvSpPr>
        <p:spPr>
          <a:xfrm>
            <a:off x="6897019"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Microsoft 365 Copilot</a:t>
            </a:r>
          </a:p>
        </p:txBody>
      </p:sp>
      <p:sp>
        <p:nvSpPr>
          <p:cNvPr id="128" name="Title 1">
            <a:extLst>
              <a:ext uri="{FF2B5EF4-FFF2-40B4-BE49-F238E27FC236}">
                <a16:creationId xmlns:a16="http://schemas.microsoft.com/office/drawing/2014/main" id="{B0862513-F912-A105-1647-7509C71491FF}"/>
              </a:ext>
            </a:extLst>
          </p:cNvPr>
          <p:cNvSpPr txBox="1">
            <a:spLocks/>
          </p:cNvSpPr>
          <p:nvPr/>
        </p:nvSpPr>
        <p:spPr>
          <a:xfrm>
            <a:off x="6315091"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Encontrar todos os emails </a:t>
            </a: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recebidos este mês em que as pessoas estão pedindo folga.</a:t>
            </a:r>
          </a:p>
        </p:txBody>
      </p:sp>
      <p:sp>
        <p:nvSpPr>
          <p:cNvPr id="129" name="Rectangle: Rounded Corners 128">
            <a:extLst>
              <a:ext uri="{FF2B5EF4-FFF2-40B4-BE49-F238E27FC236}">
                <a16:creationId xmlns:a16="http://schemas.microsoft.com/office/drawing/2014/main" id="{8EF2F972-7F40-EC41-368B-05033A889E55}"/>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14h</a:t>
            </a:r>
          </a:p>
        </p:txBody>
      </p:sp>
      <p:sp>
        <p:nvSpPr>
          <p:cNvPr id="130" name="TextBox 129">
            <a:extLst>
              <a:ext uri="{FF2B5EF4-FFF2-40B4-BE49-F238E27FC236}">
                <a16:creationId xmlns:a16="http://schemas.microsoft.com/office/drawing/2014/main" id="{1E80BE11-9610-BF19-A1DC-9DBBB8E5AB43}"/>
              </a:ext>
            </a:extLst>
          </p:cNvPr>
          <p:cNvSpPr txBox="1"/>
          <p:nvPr/>
        </p:nvSpPr>
        <p:spPr>
          <a:xfrm>
            <a:off x="3417469" y="4075061"/>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Depois de uma </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re</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um</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ião</a:t>
            </a: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 de almoço, Megan usa o Copilot para </a:t>
            </a: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Resumo</a:t>
            </a: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 seus novos emails e </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rasc</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um</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hos</a:t>
            </a: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 de respostas. Ela também analisa a recapitulação de uma </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re</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um</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ião</a:t>
            </a: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 que perdeu </a:t>
            </a:r>
            <a:b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e pede ao Copilot para listar os itens de ação. </a:t>
            </a:r>
          </a:p>
        </p:txBody>
      </p:sp>
      <p:grpSp>
        <p:nvGrpSpPr>
          <p:cNvPr id="50" name="Group 49">
            <a:extLst>
              <a:ext uri="{FF2B5EF4-FFF2-40B4-BE49-F238E27FC236}">
                <a16:creationId xmlns:a16="http://schemas.microsoft.com/office/drawing/2014/main" id="{E73F24DA-78C0-555E-C1CD-C2E5D3DC5D46}"/>
              </a:ext>
              <a:ext uri="{C183D7F6-B498-43B3-948B-1728B52AA6E4}">
                <adec:decorative xmlns:adec="http://schemas.microsoft.com/office/drawing/2017/decorative" val="1"/>
              </a:ext>
            </a:extLst>
          </p:cNvPr>
          <p:cNvGrpSpPr>
            <a:grpSpLocks/>
          </p:cNvGrpSpPr>
          <p:nvPr/>
        </p:nvGrpSpPr>
        <p:grpSpPr>
          <a:xfrm>
            <a:off x="3417469" y="5003768"/>
            <a:ext cx="534543" cy="534543"/>
            <a:chOff x="4236994" y="8381781"/>
            <a:chExt cx="534543" cy="534543"/>
          </a:xfrm>
        </p:grpSpPr>
        <p:sp>
          <p:nvSpPr>
            <p:cNvPr id="52" name="Rounded Rectangle 46">
              <a:extLst>
                <a:ext uri="{FF2B5EF4-FFF2-40B4-BE49-F238E27FC236}">
                  <a16:creationId xmlns:a16="http://schemas.microsoft.com/office/drawing/2014/main" id="{72650022-8794-8C66-C82C-F59FD8FF2DF2}"/>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3" name="Picture 6" descr="Logotipo, símbolo, significado, história, PNG, Microsoft Teams">
              <a:hlinkClick r:id="rId4"/>
              <a:extLst>
                <a:ext uri="{FF2B5EF4-FFF2-40B4-BE49-F238E27FC236}">
                  <a16:creationId xmlns:a16="http://schemas.microsoft.com/office/drawing/2014/main" id="{605D8882-BCC6-F55A-E169-88C6B5C3399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34" name="TextBox 133">
            <a:extLst>
              <a:ext uri="{FF2B5EF4-FFF2-40B4-BE49-F238E27FC236}">
                <a16:creationId xmlns:a16="http://schemas.microsoft.com/office/drawing/2014/main" id="{D6F221F4-B939-3753-1FCB-8FE9BD98BA08}"/>
              </a:ext>
              <a:ext uri="{C183D7F6-B498-43B3-948B-1728B52AA6E4}">
                <adec:decorative xmlns:adec="http://schemas.microsoft.com/office/drawing/2017/decorative" val="0"/>
              </a:ext>
            </a:extLst>
          </p:cNvPr>
          <p:cNvSpPr txBox="1"/>
          <p:nvPr/>
        </p:nvSpPr>
        <p:spPr>
          <a:xfrm>
            <a:off x="4037252"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Teams</a:t>
            </a:r>
          </a:p>
        </p:txBody>
      </p:sp>
      <p:sp>
        <p:nvSpPr>
          <p:cNvPr id="135" name="Title 1">
            <a:extLst>
              <a:ext uri="{FF2B5EF4-FFF2-40B4-BE49-F238E27FC236}">
                <a16:creationId xmlns:a16="http://schemas.microsoft.com/office/drawing/2014/main" id="{6A4B738B-BCF8-D06F-3E87-47D1B5AFF637}"/>
              </a:ext>
            </a:extLst>
          </p:cNvPr>
          <p:cNvSpPr txBox="1">
            <a:spLocks/>
          </p:cNvSpPr>
          <p:nvPr/>
        </p:nvSpPr>
        <p:spPr>
          <a:xfrm>
            <a:off x="3480977" y="5761451"/>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Quais são os itens de ação da </a:t>
            </a:r>
            <a:r>
              <a:rPr kumimoji="0" lang="pt-br" sz="800" b="1"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a:ea typeface="+mn-ea"/>
                <a:cs typeface="Segoe UI" pitchFamily="34" charset="0"/>
              </a:rPr>
              <a:t>re</a:t>
            </a:r>
            <a:r>
              <a:rPr kumimoji="0" lang="pt-BR" sz="800" b="1"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a:ea typeface="+mn-ea"/>
                <a:cs typeface="Segoe UI" pitchFamily="34" charset="0"/>
              </a:rPr>
              <a:t>um</a:t>
            </a:r>
            <a:r>
              <a:rPr kumimoji="0" lang="pt-br" sz="800" b="1"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a:ea typeface="+mn-ea"/>
                <a:cs typeface="Segoe UI" pitchFamily="34" charset="0"/>
              </a:rPr>
              <a:t>ião</a:t>
            </a: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 incluindo quem propôs o item e quem foi designado como responsável?</a:t>
            </a:r>
          </a:p>
        </p:txBody>
      </p:sp>
      <p:sp>
        <p:nvSpPr>
          <p:cNvPr id="136" name="Rectangle: Rounded Corners 135">
            <a:extLst>
              <a:ext uri="{FF2B5EF4-FFF2-40B4-BE49-F238E27FC236}">
                <a16:creationId xmlns:a16="http://schemas.microsoft.com/office/drawing/2014/main" id="{2E92EA5F-F226-1DF9-0207-EACD60B2620D}"/>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16h</a:t>
            </a:r>
          </a:p>
        </p:txBody>
      </p:sp>
      <p:sp>
        <p:nvSpPr>
          <p:cNvPr id="137" name="TextBox 136">
            <a:extLst>
              <a:ext uri="{FF2B5EF4-FFF2-40B4-BE49-F238E27FC236}">
                <a16:creationId xmlns:a16="http://schemas.microsoft.com/office/drawing/2014/main" id="{66E91A15-CF86-2609-678F-A976DF64839E}"/>
              </a:ext>
            </a:extLst>
          </p:cNvPr>
          <p:cNvSpPr txBox="1"/>
          <p:nvPr/>
        </p:nvSpPr>
        <p:spPr>
          <a:xfrm>
            <a:off x="588263" y="4075061"/>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Megan precisa terminar o quadro branco </a:t>
            </a:r>
            <a:b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de liderança para as propostas de novos produtos. Ela pede ao Copilot para revisar algumas das seções e adiciona um resumo executivo.</a:t>
            </a:r>
          </a:p>
        </p:txBody>
      </p:sp>
      <p:grpSp>
        <p:nvGrpSpPr>
          <p:cNvPr id="23" name="Group 22">
            <a:extLst>
              <a:ext uri="{FF2B5EF4-FFF2-40B4-BE49-F238E27FC236}">
                <a16:creationId xmlns:a16="http://schemas.microsoft.com/office/drawing/2014/main" id="{42CF567B-B077-7448-E5CD-7937AA7C353F}"/>
              </a:ext>
              <a:ext uri="{C183D7F6-B498-43B3-948B-1728B52AA6E4}">
                <adec:decorative xmlns:adec="http://schemas.microsoft.com/office/drawing/2017/decorative" val="1"/>
              </a:ext>
            </a:extLst>
          </p:cNvPr>
          <p:cNvGrpSpPr>
            <a:grpSpLocks/>
          </p:cNvGrpSpPr>
          <p:nvPr/>
        </p:nvGrpSpPr>
        <p:grpSpPr>
          <a:xfrm>
            <a:off x="588264" y="5003769"/>
            <a:ext cx="534543" cy="534543"/>
            <a:chOff x="1047176" y="8381781"/>
            <a:chExt cx="534543" cy="534543"/>
          </a:xfrm>
        </p:grpSpPr>
        <p:sp>
          <p:nvSpPr>
            <p:cNvPr id="24" name="server_2" title="Ícone de um servidor com um cadeado na parte inferior direita">
              <a:extLst>
                <a:ext uri="{FF2B5EF4-FFF2-40B4-BE49-F238E27FC236}">
                  <a16:creationId xmlns:a16="http://schemas.microsoft.com/office/drawing/2014/main" id="{EC85B429-5932-F055-08CC-14B747FE13F5}"/>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5" name="Rounded Rectangle 46">
              <a:extLst>
                <a:ext uri="{FF2B5EF4-FFF2-40B4-BE49-F238E27FC236}">
                  <a16:creationId xmlns:a16="http://schemas.microsoft.com/office/drawing/2014/main" id="{596E7EFF-FEA3-E023-1CD4-42F193077A6E}"/>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2" name="Picture 10" descr="Logotipo do Microsoft Word - PNG e Vetor - Baixar logotipo">
              <a:hlinkClick r:id="rId12"/>
              <a:extLst>
                <a:ext uri="{FF2B5EF4-FFF2-40B4-BE49-F238E27FC236}">
                  <a16:creationId xmlns:a16="http://schemas.microsoft.com/office/drawing/2014/main" id="{9C7DBD3F-A2CE-29DA-A97B-F127C2B0FDE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41" name="TextBox 140">
            <a:extLst>
              <a:ext uri="{FF2B5EF4-FFF2-40B4-BE49-F238E27FC236}">
                <a16:creationId xmlns:a16="http://schemas.microsoft.com/office/drawing/2014/main" id="{D7E23AC9-7850-80A0-7F49-B29765F8E023}"/>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Word</a:t>
            </a:r>
          </a:p>
        </p:txBody>
      </p:sp>
      <p:sp>
        <p:nvSpPr>
          <p:cNvPr id="142" name="Title 1">
            <a:extLst>
              <a:ext uri="{FF2B5EF4-FFF2-40B4-BE49-F238E27FC236}">
                <a16:creationId xmlns:a16="http://schemas.microsoft.com/office/drawing/2014/main" id="{CBB8F13B-0791-885E-041D-01570A5AD779}"/>
              </a:ext>
            </a:extLst>
          </p:cNvPr>
          <p:cNvSpPr txBox="1">
            <a:spLocks/>
          </p:cNvSpPr>
          <p:nvPr/>
        </p:nvSpPr>
        <p:spPr>
          <a:xfrm>
            <a:off x="646864" y="5702778"/>
            <a:ext cx="2443118" cy="49244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Preciso compartilhar os principais pontos </a:t>
            </a: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em </a:t>
            </a:r>
            <a:b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b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um sumário executivo. Escrever três parágrafos </a:t>
            </a:r>
            <a:b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b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que incluam por que esses pontos são importantes para nossa empresa. </a:t>
            </a:r>
          </a:p>
        </p:txBody>
      </p:sp>
      <p:pic>
        <p:nvPicPr>
          <p:cNvPr id="8" name="Picture 7" descr="Retrato de Megan">
            <a:extLst>
              <a:ext uri="{FF2B5EF4-FFF2-40B4-BE49-F238E27FC236}">
                <a16:creationId xmlns:a16="http://schemas.microsoft.com/office/drawing/2014/main" id="{2B7223B3-1403-4318-DBE5-FC0FA18DC376}"/>
              </a:ext>
              <a:ext uri="{C183D7F6-B498-43B3-948B-1728B52AA6E4}">
                <adec:decorative xmlns:adec="http://schemas.microsoft.com/office/drawing/2017/decorative" val="0"/>
              </a:ext>
            </a:extLst>
          </p:cNvPr>
          <p:cNvPicPr>
            <a:picLocks noChangeAspect="1"/>
          </p:cNvPicPr>
          <p:nvPr/>
        </p:nvPicPr>
        <p:blipFill>
          <a:blip r:embed="rId14" cstate="print">
            <a:extLst>
              <a:ext uri="{28A0092B-C50C-407E-A947-70E740481C1C}">
                <a14:useLocalDpi xmlns:a14="http://schemas.microsoft.com/office/drawing/2010/main" val="0"/>
              </a:ext>
            </a:extLst>
          </a:blip>
          <a:srcRect t="8542" r="9323"/>
          <a:stretch>
            <a:fillRect/>
          </a:stretch>
        </p:blipFill>
        <p:spPr>
          <a:xfrm>
            <a:off x="9024646" y="585788"/>
            <a:ext cx="3167354" cy="6272212"/>
          </a:xfrm>
          <a:custGeom>
            <a:avLst/>
            <a:gdLst>
              <a:gd name="connsiteX0" fmla="*/ 0 w 3167354"/>
              <a:gd name="connsiteY0" fmla="*/ 0 h 6272212"/>
              <a:gd name="connsiteX1" fmla="*/ 3167354 w 3167354"/>
              <a:gd name="connsiteY1" fmla="*/ 0 h 6272212"/>
              <a:gd name="connsiteX2" fmla="*/ 3167354 w 3167354"/>
              <a:gd name="connsiteY2" fmla="*/ 6272212 h 6272212"/>
              <a:gd name="connsiteX3" fmla="*/ 0 w 3167354"/>
              <a:gd name="connsiteY3" fmla="*/ 6272212 h 6272212"/>
            </a:gdLst>
            <a:ahLst/>
            <a:cxnLst>
              <a:cxn ang="0">
                <a:pos x="connsiteX0" y="connsiteY0"/>
              </a:cxn>
              <a:cxn ang="0">
                <a:pos x="connsiteX1" y="connsiteY1"/>
              </a:cxn>
              <a:cxn ang="0">
                <a:pos x="connsiteX2" y="connsiteY2"/>
              </a:cxn>
              <a:cxn ang="0">
                <a:pos x="connsiteX3" y="connsiteY3"/>
              </a:cxn>
            </a:cxnLst>
            <a:rect l="l" t="t" r="r" b="b"/>
            <a:pathLst>
              <a:path w="3167354" h="6272212">
                <a:moveTo>
                  <a:pt x="0" y="0"/>
                </a:moveTo>
                <a:lnTo>
                  <a:pt x="3167354" y="0"/>
                </a:lnTo>
                <a:lnTo>
                  <a:pt x="3167354" y="6272212"/>
                </a:lnTo>
                <a:lnTo>
                  <a:pt x="0" y="6272212"/>
                </a:lnTo>
                <a:close/>
              </a:path>
            </a:pathLst>
          </a:custGeom>
          <a:effectLst>
            <a:outerShdw blurRad="393700" dist="38100" dir="2700000" algn="tl" rotWithShape="0">
              <a:prstClr val="black">
                <a:alpha val="40000"/>
              </a:prstClr>
            </a:outerShdw>
          </a:effectLst>
        </p:spPr>
      </p:pic>
      <p:sp>
        <p:nvSpPr>
          <p:cNvPr id="144" name="Freeform: Shape 143">
            <a:extLst>
              <a:ext uri="{FF2B5EF4-FFF2-40B4-BE49-F238E27FC236}">
                <a16:creationId xmlns:a16="http://schemas.microsoft.com/office/drawing/2014/main" id="{F69B8E38-66C5-D954-9683-A9E62BCF554A}"/>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45" name="Rectangle 144">
            <a:extLst>
              <a:ext uri="{FF2B5EF4-FFF2-40B4-BE49-F238E27FC236}">
                <a16:creationId xmlns:a16="http://schemas.microsoft.com/office/drawing/2014/main" id="{D62D5C5D-9B31-CE52-B83F-D68479218835}"/>
              </a:ext>
            </a:extLst>
          </p:cNvPr>
          <p:cNvSpPr/>
          <p:nvPr/>
        </p:nvSpPr>
        <p:spPr>
          <a:xfrm>
            <a:off x="9403398" y="5647297"/>
            <a:ext cx="2456177"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Segoe UI Semibold"/>
                <a:ea typeface="+mn-ea"/>
                <a:cs typeface="+mn-cs"/>
              </a:rPr>
              <a:t>Megan lidera uma equipe de desenvolvimento de produtos</a:t>
            </a:r>
          </a:p>
        </p:txBody>
      </p:sp>
    </p:spTree>
    <p:extLst>
      <p:ext uri="{BB962C8B-B14F-4D97-AF65-F5344CB8AC3E}">
        <p14:creationId xmlns:p14="http://schemas.microsoft.com/office/powerpoint/2010/main" val="332678273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280822" y="2821141"/>
            <a:ext cx="6462877" cy="1215717"/>
          </a:xfrm>
        </p:spPr>
        <p:txBody>
          <a:bodyPr/>
          <a:lstStyle/>
          <a:p>
            <a:r>
              <a:rPr lang="pt-br" sz="3900" dirty="0">
                <a:gradFill flip="none">
                  <a:gsLst>
                    <a:gs pos="0">
                      <a:srgbClr val="3E76D4"/>
                    </a:gs>
                    <a:gs pos="50000">
                      <a:srgbClr val="8661C5"/>
                    </a:gs>
                    <a:gs pos="100000">
                      <a:srgbClr val="C73ECC"/>
                    </a:gs>
                  </a:gsLst>
                  <a:lin ang="2700000" scaled="1"/>
                  <a:tileRect/>
                </a:gradFill>
                <a:cs typeface="Segoe UI"/>
              </a:rPr>
              <a:t>Copilot para Microsoft 365, </a:t>
            </a:r>
            <a:br>
              <a:rPr dirty="0"/>
            </a:br>
            <a:r>
              <a:rPr lang="pt-br" sz="3900" dirty="0">
                <a:cs typeface="Segoe UI"/>
              </a:rPr>
              <a:t>IA para vendas</a:t>
            </a:r>
          </a:p>
        </p:txBody>
      </p:sp>
      <p:pic>
        <p:nvPicPr>
          <p:cNvPr id="2" name="Picture 2" descr="Logotipo do Microsoft 365 Copilot">
            <a:extLst>
              <a:ext uri="{FF2B5EF4-FFF2-40B4-BE49-F238E27FC236}">
                <a16:creationId xmlns:a16="http://schemas.microsoft.com/office/drawing/2014/main" id="{654294A9-D25F-2197-A4E1-8CF6E950BC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AB2AF80-AD3C-9B24-6A7A-B623BA4EA90E}"/>
              </a:ext>
              <a:ext uri="{C183D7F6-B498-43B3-948B-1728B52AA6E4}">
                <adec:decorative xmlns:adec="http://schemas.microsoft.com/office/drawing/2017/decorative" val="1"/>
              </a:ext>
            </a:extLst>
          </p:cNvPr>
          <p:cNvGrpSpPr/>
          <p:nvPr/>
        </p:nvGrpSpPr>
        <p:grpSpPr>
          <a:xfrm>
            <a:off x="6461096" y="946407"/>
            <a:ext cx="4965186" cy="4965186"/>
            <a:chOff x="448978" y="1473296"/>
            <a:chExt cx="4253520" cy="4253520"/>
          </a:xfrm>
        </p:grpSpPr>
        <p:sp>
          <p:nvSpPr>
            <p:cNvPr id="29" name="Oval 28">
              <a:extLst>
                <a:ext uri="{FF2B5EF4-FFF2-40B4-BE49-F238E27FC236}">
                  <a16:creationId xmlns:a16="http://schemas.microsoft.com/office/drawing/2014/main" id="{ECEC9678-B85A-F30A-4621-9695704FA2E2}"/>
                </a:ext>
              </a:extLst>
            </p:cNvPr>
            <p:cNvSpPr/>
            <p:nvPr/>
          </p:nvSpPr>
          <p:spPr bwMode="auto">
            <a:xfrm>
              <a:off x="448978" y="1473296"/>
              <a:ext cx="4253520" cy="425352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30" name="Picture 29">
              <a:extLst>
                <a:ext uri="{FF2B5EF4-FFF2-40B4-BE49-F238E27FC236}">
                  <a16:creationId xmlns:a16="http://schemas.microsoft.com/office/drawing/2014/main" id="{09E456EB-F644-1801-D79F-8DEF7EDAFF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062" t="13908" r="23734" b="37696"/>
            <a:stretch/>
          </p:blipFill>
          <p:spPr>
            <a:xfrm>
              <a:off x="582158" y="1609200"/>
              <a:ext cx="4001101" cy="4001101"/>
            </a:xfrm>
            <a:prstGeom prst="ellipse">
              <a:avLst/>
            </a:prstGeom>
            <a:ln>
              <a:noFill/>
            </a:ln>
            <a:effectLst/>
          </p:spPr>
        </p:pic>
      </p:grpSp>
    </p:spTree>
    <p:extLst>
      <p:ext uri="{BB962C8B-B14F-4D97-AF65-F5344CB8AC3E}">
        <p14:creationId xmlns:p14="http://schemas.microsoft.com/office/powerpoint/2010/main" val="250407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8CF109-18A4-FA8D-B694-397A1F9A3141}"/>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6" name="Rectangle: Rounded Corners 6">
            <a:extLst>
              <a:ext uri="{FF2B5EF4-FFF2-40B4-BE49-F238E27FC236}">
                <a16:creationId xmlns:a16="http://schemas.microsoft.com/office/drawing/2014/main" id="{506BD760-E163-1529-2E1E-EE49AED02CE8}"/>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Rounded Corners 3">
            <a:extLst>
              <a:ext uri="{FF2B5EF4-FFF2-40B4-BE49-F238E27FC236}">
                <a16:creationId xmlns:a16="http://schemas.microsoft.com/office/drawing/2014/main" id="{BC346AE6-44B2-3B40-8926-9A0835375359}"/>
              </a:ext>
            </a:extLst>
          </p:cNvPr>
          <p:cNvSpPr>
            <a:spLocks noGrp="1"/>
          </p:cNvSpPr>
          <p:nvPr>
            <p:ph type="title"/>
          </p:nvPr>
        </p:nvSpPr>
        <p:spPr bwMode="auto">
          <a:xfrm>
            <a:off x="2455068" y="1493838"/>
            <a:ext cx="7281863" cy="547687"/>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spcAft>
                <a:spcPct val="0"/>
              </a:spcAft>
              <a:defRPr/>
            </a:pPr>
            <a:r>
              <a:rPr lang="pt-br" sz="2400" spc="0" dirty="0">
                <a:ln>
                  <a:noFill/>
                </a:ln>
                <a:solidFill>
                  <a:schemeClr val="bg1"/>
                </a:solidFill>
                <a:latin typeface="+mj-lt"/>
                <a:cs typeface="Segoe UI"/>
              </a:rPr>
              <a:t>Dar à sua equipe de vendas um assistente de IA</a:t>
            </a:r>
          </a:p>
        </p:txBody>
      </p:sp>
      <p:sp>
        <p:nvSpPr>
          <p:cNvPr id="10" name="TextBox 9">
            <a:extLst>
              <a:ext uri="{FF2B5EF4-FFF2-40B4-BE49-F238E27FC236}">
                <a16:creationId xmlns:a16="http://schemas.microsoft.com/office/drawing/2014/main" id="{CF8CE227-F419-167E-F8A1-CEE3B192C2BE}"/>
              </a:ext>
            </a:extLst>
          </p:cNvPr>
          <p:cNvSpPr txBox="1"/>
          <p:nvPr/>
        </p:nvSpPr>
        <p:spPr>
          <a:xfrm>
            <a:off x="2835564" y="2598003"/>
            <a:ext cx="6520872" cy="1785104"/>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3600"/>
              </a:spcBef>
              <a:spcAft>
                <a:spcPts val="0"/>
              </a:spcAft>
              <a:buClrTx/>
              <a:buSzTx/>
              <a:buFontTx/>
              <a:buNone/>
              <a:tabLst/>
              <a:defRPr/>
            </a:pPr>
            <a:r>
              <a:rPr kumimoji="0" lang="pt-br" sz="6000" b="0" i="0" u="none" strike="noStrike" kern="1200" cap="none" spc="0" normalizeH="0" baseline="0" noProof="0" dirty="0">
                <a:ln w="3175">
                  <a:noFill/>
                </a:ln>
                <a:gradFill>
                  <a:gsLst>
                    <a:gs pos="33000">
                      <a:srgbClr val="1F78D4"/>
                    </a:gs>
                    <a:gs pos="81000">
                      <a:srgbClr val="8678D6"/>
                    </a:gs>
                  </a:gsLst>
                  <a:lin ang="2700000" scaled="1"/>
                </a:gradFill>
                <a:effectLst/>
                <a:uLnTx/>
                <a:uFillTx/>
                <a:latin typeface="Segoe UI Semibold"/>
                <a:ea typeface="+mn-ea"/>
                <a:cs typeface="+mn-cs"/>
              </a:rPr>
              <a:t>86% das pessoas </a:t>
            </a:r>
            <a:br>
              <a:rPr dirty="0"/>
            </a:br>
            <a:r>
              <a:rPr kumimoji="0" lang="pt-br" sz="2800" b="0" i="0" u="none" strike="noStrike" kern="1200" cap="none" spc="0" normalizeH="0" baseline="0" noProof="0" dirty="0">
                <a:ln>
                  <a:noFill/>
                </a:ln>
                <a:solidFill>
                  <a:prstClr val="black"/>
                </a:solidFill>
                <a:effectLst/>
                <a:uLnTx/>
                <a:uFillTx/>
                <a:latin typeface="Segoe UI"/>
                <a:ea typeface="+mj-lt"/>
                <a:cs typeface="Segoe UI"/>
              </a:rPr>
              <a:t>estão procurando IA para ajudar</a:t>
            </a:r>
            <a:r>
              <a:rPr kumimoji="0" lang="pt-br" sz="2800" b="0" i="0" u="none" strike="noStrike" kern="1200" cap="none" spc="0" normalizeH="0" noProof="0" dirty="0">
                <a:ln>
                  <a:noFill/>
                </a:ln>
                <a:solidFill>
                  <a:prstClr val="black"/>
                </a:solidFill>
                <a:effectLst/>
                <a:uLnTx/>
                <a:uFillTx/>
                <a:latin typeface="Segoe UI"/>
                <a:ea typeface="+mj-lt"/>
                <a:cs typeface="Segoe UI"/>
              </a:rPr>
              <a:t> </a:t>
            </a:r>
            <a:br>
              <a:rPr kumimoji="0" lang="pt-br" sz="2800" b="0" i="0" u="none" strike="noStrike" kern="1200" cap="none" spc="0" normalizeH="0" noProof="0" dirty="0">
                <a:ln>
                  <a:noFill/>
                </a:ln>
                <a:solidFill>
                  <a:prstClr val="black"/>
                </a:solidFill>
                <a:effectLst/>
                <a:uLnTx/>
                <a:uFillTx/>
                <a:latin typeface="Segoe UI"/>
                <a:ea typeface="+mj-lt"/>
                <a:cs typeface="Segoe UI"/>
              </a:rPr>
            </a:br>
            <a:r>
              <a:rPr kumimoji="0" lang="pt-br" sz="2800" b="0" i="0" u="none" strike="noStrike" kern="1200" cap="none" spc="0" normalizeH="0" baseline="0" noProof="0" dirty="0">
                <a:ln>
                  <a:noFill/>
                </a:ln>
                <a:solidFill>
                  <a:prstClr val="black"/>
                </a:solidFill>
                <a:effectLst/>
                <a:uLnTx/>
                <a:uFillTx/>
                <a:latin typeface="Segoe UI"/>
                <a:ea typeface="+mj-lt"/>
                <a:cs typeface="Segoe UI"/>
              </a:rPr>
              <a:t>a encontrar as informações certas</a:t>
            </a: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9433A48A-9F06-7EC4-0F19-DBD34436B510}"/>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0" cap="none" spc="0" normalizeH="0" baseline="0" noProof="0" dirty="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Índice de tendências de trabalho do Microsoft WorkLab, maio de 2023</a:t>
            </a:r>
            <a:endParaRPr kumimoji="0" lang="en-US" sz="1050" b="0" i="0" u="none" strike="noStrike" kern="0" cap="none" spc="0" normalizeH="0" baseline="0" noProof="0" dirty="0">
              <a:ln>
                <a:noFill/>
              </a:ln>
              <a:solidFill>
                <a:srgbClr val="8661C5"/>
              </a:solidFill>
              <a:effectLst/>
              <a:uLnTx/>
              <a:uFillTx/>
              <a:latin typeface="Segoe UI"/>
              <a:ea typeface="+mn-ea"/>
              <a:cs typeface="+mn-cs"/>
            </a:endParaRPr>
          </a:p>
        </p:txBody>
      </p:sp>
    </p:spTree>
    <p:extLst>
      <p:ext uri="{BB962C8B-B14F-4D97-AF65-F5344CB8AC3E}">
        <p14:creationId xmlns:p14="http://schemas.microsoft.com/office/powerpoint/2010/main" val="345487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10"/>
                                        </p:tgtEl>
                                        <p:attrNameLst>
                                          <p:attrName>style.visibility</p:attrName>
                                        </p:attrNameLst>
                                      </p:cBhvr>
                                      <p:to>
                                        <p:strVal val="visible"/>
                                      </p:to>
                                    </p:set>
                                    <p:animEffect transition="in" filter="barn(outVertical)">
                                      <p:cBhvr>
                                        <p:cTn id="10" dur="300"/>
                                        <p:tgtEl>
                                          <p:spTgt spid="10"/>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8" name="Group 1047">
            <a:extLst>
              <a:ext uri="{FF2B5EF4-FFF2-40B4-BE49-F238E27FC236}">
                <a16:creationId xmlns:a16="http://schemas.microsoft.com/office/drawing/2014/main" id="{286D3C62-41E3-CB8F-F2BE-EE25388D5649}"/>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grpSp>
          <p:nvGrpSpPr>
            <p:cNvPr id="1024" name="Group 1023">
              <a:extLst>
                <a:ext uri="{FF2B5EF4-FFF2-40B4-BE49-F238E27FC236}">
                  <a16:creationId xmlns:a16="http://schemas.microsoft.com/office/drawing/2014/main" id="{A8DE8D6A-5AC1-0EC4-C47C-8E9F9026D316}"/>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sp>
            <p:nvSpPr>
              <p:cNvPr id="1025" name="Rectangle: Single Corner Rounded 1024">
                <a:extLst>
                  <a:ext uri="{FF2B5EF4-FFF2-40B4-BE49-F238E27FC236}">
                    <a16:creationId xmlns:a16="http://schemas.microsoft.com/office/drawing/2014/main" id="{70F5447B-5237-7636-D83A-7AAD870BBBAC}"/>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1026" name="Group 1025">
                <a:extLst>
                  <a:ext uri="{FF2B5EF4-FFF2-40B4-BE49-F238E27FC236}">
                    <a16:creationId xmlns:a16="http://schemas.microsoft.com/office/drawing/2014/main" id="{FAEF51D7-ED86-FDCD-D686-A693965CE4E2}"/>
                  </a:ext>
                  <a:ext uri="{C183D7F6-B498-43B3-948B-1728B52AA6E4}">
                    <adec:decorative xmlns:adec="http://schemas.microsoft.com/office/drawing/2017/decorative" val="1"/>
                  </a:ext>
                </a:extLst>
              </p:cNvPr>
              <p:cNvGrpSpPr/>
              <p:nvPr/>
            </p:nvGrpSpPr>
            <p:grpSpPr>
              <a:xfrm>
                <a:off x="-2" y="1103972"/>
                <a:ext cx="12205140" cy="5414304"/>
                <a:chOff x="-2" y="1103972"/>
                <a:chExt cx="12205140" cy="5414304"/>
              </a:xfrm>
            </p:grpSpPr>
            <p:pic>
              <p:nvPicPr>
                <p:cNvPr id="1027" name="Picture 1026">
                  <a:extLst>
                    <a:ext uri="{FF2B5EF4-FFF2-40B4-BE49-F238E27FC236}">
                      <a16:creationId xmlns:a16="http://schemas.microsoft.com/office/drawing/2014/main" id="{B06B8918-4FB9-DADC-0501-EA3301517ABE}"/>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28" name="Rectangle: Top Corners Rounded 1027">
                  <a:extLst>
                    <a:ext uri="{FF2B5EF4-FFF2-40B4-BE49-F238E27FC236}">
                      <a16:creationId xmlns:a16="http://schemas.microsoft.com/office/drawing/2014/main" id="{6B619960-1A42-C5B3-D04E-E973A847A774}"/>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1032" name="Group 1031">
                  <a:extLst>
                    <a:ext uri="{FF2B5EF4-FFF2-40B4-BE49-F238E27FC236}">
                      <a16:creationId xmlns:a16="http://schemas.microsoft.com/office/drawing/2014/main" id="{AAB98876-7131-8FFB-CB56-61A093CBFED7}"/>
                    </a:ext>
                  </a:extLst>
                </p:cNvPr>
                <p:cNvGrpSpPr/>
                <p:nvPr/>
              </p:nvGrpSpPr>
              <p:grpSpPr>
                <a:xfrm>
                  <a:off x="-2" y="1103972"/>
                  <a:ext cx="12205140" cy="4806944"/>
                  <a:chOff x="-2" y="1103972"/>
                  <a:chExt cx="12205140" cy="4806944"/>
                </a:xfrm>
              </p:grpSpPr>
              <p:sp>
                <p:nvSpPr>
                  <p:cNvPr id="1044" name="Arrow: Bent 1043">
                    <a:extLst>
                      <a:ext uri="{FF2B5EF4-FFF2-40B4-BE49-F238E27FC236}">
                        <a16:creationId xmlns:a16="http://schemas.microsoft.com/office/drawing/2014/main" id="{686FFFFA-BE64-FDCD-0938-FCC7832A8B59}"/>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45" name="Arrow: Bent 1044">
                    <a:extLst>
                      <a:ext uri="{FF2B5EF4-FFF2-40B4-BE49-F238E27FC236}">
                        <a16:creationId xmlns:a16="http://schemas.microsoft.com/office/drawing/2014/main" id="{61C23973-2947-629A-8814-8CDD7E3EB32D}"/>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1033" name="Rectangle: Rounded Corners 6">
                  <a:extLst>
                    <a:ext uri="{FF2B5EF4-FFF2-40B4-BE49-F238E27FC236}">
                      <a16:creationId xmlns:a16="http://schemas.microsoft.com/office/drawing/2014/main" id="{05396E5B-5970-99AA-32A6-B0308D45D1E3}"/>
                    </a:ext>
                    <a:ext uri="{C183D7F6-B498-43B3-948B-1728B52AA6E4}">
                      <adec:decorative xmlns:adec="http://schemas.microsoft.com/office/drawing/2017/decorative" val="1"/>
                    </a:ext>
                  </a:extLst>
                </p:cNvPr>
                <p:cNvSpPr/>
                <p:nvPr/>
              </p:nvSpPr>
              <p:spPr bwMode="auto">
                <a:xfrm>
                  <a:off x="4038600"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1034" name="Straight Connector 1033">
                  <a:extLst>
                    <a:ext uri="{FF2B5EF4-FFF2-40B4-BE49-F238E27FC236}">
                      <a16:creationId xmlns:a16="http://schemas.microsoft.com/office/drawing/2014/main" id="{E0C90FDF-6705-AF3B-28E6-F20B47E48F95}"/>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3FE28D64-D2AD-3794-1E1F-736ADADA76CB}"/>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a16="http://schemas.microsoft.com/office/drawing/2014/main" id="{349C6437-D676-B3CA-C75F-CE6A730C6D81}"/>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2AE3BC6B-7DC5-3254-AA5E-652047167C77}"/>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8" name="Straight Connector 1037">
                  <a:extLst>
                    <a:ext uri="{FF2B5EF4-FFF2-40B4-BE49-F238E27FC236}">
                      <a16:creationId xmlns:a16="http://schemas.microsoft.com/office/drawing/2014/main" id="{9D7EE95A-B9D9-913C-8837-65B437803167}"/>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A8FD98F9-FD9A-C3E8-DD16-F92D12180736}"/>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40" name="Straight Connector 1039">
                  <a:extLst>
                    <a:ext uri="{FF2B5EF4-FFF2-40B4-BE49-F238E27FC236}">
                      <a16:creationId xmlns:a16="http://schemas.microsoft.com/office/drawing/2014/main" id="{8126196B-275B-FD2D-8B22-6D73EE9A2D68}"/>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78AE8299-F276-A16C-86D9-E03A3F8A1827}"/>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B8F595D1-DD1B-4595-CB70-7672DE010B90}"/>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A0DAA22D-8F8C-6F3A-E491-F73E20BCB1C4}"/>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cxnSp>
          <p:nvCxnSpPr>
            <p:cNvPr id="1046" name="Straight Connector 1045">
              <a:extLst>
                <a:ext uri="{FF2B5EF4-FFF2-40B4-BE49-F238E27FC236}">
                  <a16:creationId xmlns:a16="http://schemas.microsoft.com/office/drawing/2014/main" id="{8308347A-B63B-58F1-0117-B6BCF7EC007A}"/>
                </a:ext>
                <a:ext uri="{C183D7F6-B498-43B3-948B-1728B52AA6E4}">
                  <adec:decorative xmlns:adec="http://schemas.microsoft.com/office/drawing/2017/decorative" val="1"/>
                </a:ext>
              </a:extLst>
            </p:cNvPr>
            <p:cNvCxnSpPr>
              <a:cxnSpLocks/>
            </p:cNvCxnSpPr>
            <p:nvPr/>
          </p:nvCxnSpPr>
          <p:spPr>
            <a:xfrm>
              <a:off x="6505438"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7A9E5B2B-1806-E058-2B94-AE188C8B0281}"/>
                </a:ext>
                <a:ext uri="{C183D7F6-B498-43B3-948B-1728B52AA6E4}">
                  <adec:decorative xmlns:adec="http://schemas.microsoft.com/office/drawing/2017/decorative" val="1"/>
                </a:ext>
              </a:extLst>
            </p:cNvPr>
            <p:cNvCxnSpPr>
              <a:cxnSpLocks/>
            </p:cNvCxnSpPr>
            <p:nvPr/>
          </p:nvCxnSpPr>
          <p:spPr>
            <a:xfrm>
              <a:off x="9095814"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588263" y="85725"/>
            <a:ext cx="11018520" cy="492443"/>
          </a:xfrm>
          <a:noFill/>
        </p:spPr>
        <p:txBody>
          <a:bodyPr wrap="square">
            <a:spAutoFit/>
          </a:bodyPr>
          <a:lstStyle/>
          <a:p>
            <a:pPr defTabSz="914400"/>
            <a:r>
              <a:rPr lang="pt-br" sz="3200" dirty="0">
                <a:gradFill flip="none" rotWithShape="1">
                  <a:gsLst>
                    <a:gs pos="50000">
                      <a:srgbClr val="8661C5"/>
                    </a:gs>
                    <a:gs pos="0">
                      <a:srgbClr val="3E76D4"/>
                    </a:gs>
                    <a:gs pos="100000">
                      <a:srgbClr val="C73ECC"/>
                    </a:gs>
                  </a:gsLst>
                  <a:lin ang="2700000" scaled="1"/>
                  <a:tileRect/>
                </a:gradFill>
                <a:cs typeface="+mn-cs"/>
              </a:rPr>
              <a:t>Fornecer melhores apresentações de vendas com um assistente de IA</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12232737" y="2871529"/>
            <a:ext cx="693723" cy="693723"/>
            <a:chOff x="12595089" y="5743274"/>
            <a:chExt cx="693723" cy="693723"/>
          </a:xfrm>
        </p:grpSpPr>
        <p:sp>
          <p:nvSpPr>
            <p:cNvPr id="46" name="Rounded Rectangle 46">
              <a:hlinkClick r:id="rId5"/>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595089" y="5743274"/>
              <a:ext cx="693723" cy="693723"/>
            </a:xfrm>
            <a:prstGeom prst="rect">
              <a:avLst/>
            </a:prstGeom>
          </p:spPr>
        </p:pic>
      </p:grpSp>
      <p:pic>
        <p:nvPicPr>
          <p:cNvPr id="35" name="Picture 2" descr="Logotipo do Microsoft 365 Copilot">
            <a:extLst>
              <a:ext uri="{FF2B5EF4-FFF2-40B4-BE49-F238E27FC236}">
                <a16:creationId xmlns:a16="http://schemas.microsoft.com/office/drawing/2014/main" id="{08C667A8-ABE6-715A-3133-EDDC45321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8B2524A7-8EC9-71B5-1371-B91904C88689}"/>
              </a:ext>
            </a:extLst>
          </p:cNvPr>
          <p:cNvSpPr txBox="1"/>
          <p:nvPr/>
        </p:nvSpPr>
        <p:spPr>
          <a:xfrm>
            <a:off x="588963" y="1381125"/>
            <a:ext cx="2922208" cy="270843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pt-br" sz="1600" b="0" i="0" u="none" strike="noStrike" kern="1200" cap="none" spc="0" normalizeH="0" baseline="0" noProof="0" dirty="0">
                <a:ln>
                  <a:noFill/>
                </a:ln>
                <a:solidFill>
                  <a:prstClr val="white"/>
                </a:solidFill>
                <a:effectLst/>
                <a:uLnTx/>
                <a:uFillTx/>
                <a:latin typeface="Segoe UI"/>
                <a:ea typeface="+mn-ea"/>
                <a:cs typeface="+mn-cs"/>
              </a:rPr>
              <a:t>Desde a realização de pesquisas setoriais até a criação de propostas, o Copilot trabalha </a:t>
            </a:r>
            <a:br>
              <a:rPr kumimoji="0" lang="pt-br" sz="1600" b="0" i="0" u="none" strike="noStrike" kern="1200" cap="none" spc="0" normalizeH="0" baseline="0" noProof="0" dirty="0">
                <a:ln>
                  <a:noFill/>
                </a:ln>
                <a:solidFill>
                  <a:prstClr val="white"/>
                </a:solidFill>
                <a:effectLst/>
                <a:uLnTx/>
                <a:uFillTx/>
                <a:latin typeface="Segoe UI"/>
                <a:ea typeface="+mn-ea"/>
                <a:cs typeface="+mn-cs"/>
              </a:rPr>
            </a:br>
            <a:r>
              <a:rPr kumimoji="0" lang="pt-br" sz="1600" b="0" i="0" u="none" strike="noStrike" kern="1200" cap="none" spc="0" normalizeH="0" baseline="0" noProof="0" dirty="0">
                <a:ln>
                  <a:noFill/>
                </a:ln>
                <a:solidFill>
                  <a:prstClr val="white"/>
                </a:solidFill>
                <a:effectLst/>
                <a:uLnTx/>
                <a:uFillTx/>
                <a:latin typeface="Segoe UI"/>
                <a:ea typeface="+mn-ea"/>
                <a:cs typeface="+mn-cs"/>
              </a:rPr>
              <a:t>ao lado das equipes de </a:t>
            </a:r>
            <a:br>
              <a:rPr kumimoji="0" lang="pt-br" sz="1600" b="0" i="0" u="none" strike="noStrike" kern="1200" cap="none" spc="0" normalizeH="0" baseline="0" noProof="0" dirty="0">
                <a:ln>
                  <a:noFill/>
                </a:ln>
                <a:solidFill>
                  <a:prstClr val="white"/>
                </a:solidFill>
                <a:effectLst/>
                <a:uLnTx/>
                <a:uFillTx/>
                <a:latin typeface="Segoe UI"/>
                <a:ea typeface="+mn-ea"/>
                <a:cs typeface="+mn-cs"/>
              </a:rPr>
            </a:br>
            <a:r>
              <a:rPr kumimoji="0" lang="pt-br" sz="1600" b="0" i="0" u="none" strike="noStrike" kern="1200" cap="none" spc="0" normalizeH="0" baseline="0" noProof="0" dirty="0">
                <a:ln>
                  <a:noFill/>
                </a:ln>
                <a:solidFill>
                  <a:prstClr val="white"/>
                </a:solidFill>
                <a:effectLst/>
                <a:uLnTx/>
                <a:uFillTx/>
                <a:latin typeface="Segoe UI"/>
                <a:ea typeface="+mn-ea"/>
                <a:cs typeface="+mn-cs"/>
              </a:rPr>
              <a:t>vendas, lidando com tarefas administrativas rotineiras e repetitivas. Como resultado, </a:t>
            </a:r>
            <a:br>
              <a:rPr kumimoji="0" lang="pt-br" sz="1600" b="0" i="0" u="none" strike="noStrike" kern="1200" cap="none" spc="0" normalizeH="0" baseline="0" noProof="0" dirty="0">
                <a:ln>
                  <a:noFill/>
                </a:ln>
                <a:solidFill>
                  <a:prstClr val="white"/>
                </a:solidFill>
                <a:effectLst/>
                <a:uLnTx/>
                <a:uFillTx/>
                <a:latin typeface="Segoe UI"/>
                <a:ea typeface="+mn-ea"/>
                <a:cs typeface="+mn-cs"/>
              </a:rPr>
            </a:br>
            <a:r>
              <a:rPr kumimoji="0" lang="pt-br" sz="1600" b="0" i="0" u="none" strike="noStrike" kern="1200" cap="none" spc="0" normalizeH="0" baseline="0" noProof="0" dirty="0">
                <a:ln>
                  <a:noFill/>
                </a:ln>
                <a:solidFill>
                  <a:prstClr val="white"/>
                </a:solidFill>
                <a:effectLst/>
                <a:uLnTx/>
                <a:uFillTx/>
                <a:latin typeface="Segoe UI"/>
                <a:ea typeface="+mn-ea"/>
                <a:cs typeface="+mn-cs"/>
              </a:rPr>
              <a:t>eles podem economizar tempo e se concentrar na construção </a:t>
            </a:r>
            <a:br>
              <a:rPr kumimoji="0" lang="pt-br" sz="1600" b="0" i="0" u="none" strike="noStrike" kern="1200" cap="none" spc="0" normalizeH="0" baseline="0" noProof="0" dirty="0">
                <a:ln>
                  <a:noFill/>
                </a:ln>
                <a:solidFill>
                  <a:prstClr val="white"/>
                </a:solidFill>
                <a:effectLst/>
                <a:uLnTx/>
                <a:uFillTx/>
                <a:latin typeface="Segoe UI"/>
                <a:ea typeface="+mn-ea"/>
                <a:cs typeface="+mn-cs"/>
              </a:rPr>
            </a:br>
            <a:r>
              <a:rPr kumimoji="0" lang="pt-br" sz="1600" b="0" i="0" u="none" strike="noStrike" kern="1200" cap="none" spc="0" normalizeH="0" baseline="0" noProof="0" dirty="0">
                <a:ln>
                  <a:noFill/>
                </a:ln>
                <a:solidFill>
                  <a:prstClr val="white"/>
                </a:solidFill>
                <a:effectLst/>
                <a:uLnTx/>
                <a:uFillTx/>
                <a:latin typeface="Segoe UI"/>
                <a:ea typeface="+mn-ea"/>
                <a:cs typeface="+mn-cs"/>
              </a:rPr>
              <a:t>de pipeline e no fechamento </a:t>
            </a:r>
            <a:br>
              <a:rPr kumimoji="0" lang="pt-br" sz="1600" b="0" i="0" u="none" strike="noStrike" kern="1200" cap="none" spc="0" normalizeH="0" baseline="0" noProof="0" dirty="0">
                <a:ln>
                  <a:noFill/>
                </a:ln>
                <a:solidFill>
                  <a:prstClr val="white"/>
                </a:solidFill>
                <a:effectLst/>
                <a:uLnTx/>
                <a:uFillTx/>
                <a:latin typeface="Segoe UI"/>
                <a:ea typeface="+mn-ea"/>
                <a:cs typeface="+mn-cs"/>
              </a:rPr>
            </a:br>
            <a:r>
              <a:rPr kumimoji="0" lang="pt-br" sz="1600" b="0" i="0" u="none" strike="noStrike" kern="1200" cap="none" spc="0" normalizeH="0" baseline="0" noProof="0" dirty="0">
                <a:ln>
                  <a:noFill/>
                </a:ln>
                <a:solidFill>
                  <a:prstClr val="white"/>
                </a:solidFill>
                <a:effectLst/>
                <a:uLnTx/>
                <a:uFillTx/>
                <a:latin typeface="Segoe UI"/>
                <a:ea typeface="+mn-ea"/>
                <a:cs typeface="+mn-cs"/>
              </a:rPr>
              <a:t>de negócios.</a:t>
            </a:r>
          </a:p>
        </p:txBody>
      </p:sp>
      <p:sp>
        <p:nvSpPr>
          <p:cNvPr id="88" name="TextBox 87">
            <a:extLst>
              <a:ext uri="{FF2B5EF4-FFF2-40B4-BE49-F238E27FC236}">
                <a16:creationId xmlns:a16="http://schemas.microsoft.com/office/drawing/2014/main" id="{6990989F-FEED-B3D8-8921-9EA18CAB7C38}"/>
              </a:ext>
            </a:extLst>
          </p:cNvPr>
          <p:cNvSpPr txBox="1"/>
          <p:nvPr/>
        </p:nvSpPr>
        <p:spPr>
          <a:xfrm>
            <a:off x="588963" y="4638870"/>
            <a:ext cx="3301544" cy="46166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900" b="0" i="0" u="none" strike="noStrike" kern="1200" cap="none" spc="0" normalizeH="0" baseline="0" noProof="0" dirty="0">
                <a:ln w="3175">
                  <a:noFill/>
                </a:ln>
                <a:gradFill>
                  <a:gsLst>
                    <a:gs pos="33000">
                      <a:srgbClr val="1F78D4"/>
                    </a:gs>
                    <a:gs pos="81000">
                      <a:srgbClr val="8678D6"/>
                    </a:gs>
                  </a:gsLst>
                  <a:lin ang="2700000" scaled="1"/>
                </a:gradFill>
                <a:effectLst/>
                <a:uLnTx/>
                <a:uFillTx/>
                <a:latin typeface="Segoe UI Semibold"/>
                <a:ea typeface="+mn-ea"/>
                <a:cs typeface="+mn-cs"/>
              </a:rPr>
              <a:t>86% das pessoas</a:t>
            </a:r>
            <a:endParaRPr kumimoji="0" lang="en-US" sz="2900" b="0" i="0" u="none" strike="noStrike" kern="1200" cap="none" spc="0" normalizeH="0" baseline="0" noProof="0" dirty="0">
              <a:ln w="3175">
                <a:noFill/>
              </a:ln>
              <a:gradFill>
                <a:gsLst>
                  <a:gs pos="33000">
                    <a:srgbClr val="1F78D4"/>
                  </a:gs>
                  <a:gs pos="81000">
                    <a:srgbClr val="8678D6"/>
                  </a:gs>
                </a:gsLst>
                <a:lin ang="2700000" scaled="1"/>
              </a:gradFill>
              <a:effectLst/>
              <a:uLnTx/>
              <a:uFillTx/>
              <a:latin typeface="Segoe UI Semibold"/>
              <a:ea typeface="+mn-ea"/>
              <a:cs typeface="+mn-cs"/>
            </a:endParaRPr>
          </a:p>
        </p:txBody>
      </p:sp>
      <p:sp>
        <p:nvSpPr>
          <p:cNvPr id="89" name="TextBox 88">
            <a:extLst>
              <a:ext uri="{FF2B5EF4-FFF2-40B4-BE49-F238E27FC236}">
                <a16:creationId xmlns:a16="http://schemas.microsoft.com/office/drawing/2014/main" id="{798F02D7-1C51-37F7-9D38-45A1407EED1E}"/>
              </a:ext>
            </a:extLst>
          </p:cNvPr>
          <p:cNvSpPr txBox="1"/>
          <p:nvPr/>
        </p:nvSpPr>
        <p:spPr>
          <a:xfrm>
            <a:off x="588963" y="5220195"/>
            <a:ext cx="2740024" cy="430887"/>
          </a:xfrm>
          <a:prstGeom prst="rect">
            <a:avLst/>
          </a:prstGeom>
          <a:noFill/>
        </p:spPr>
        <p:txBody>
          <a:bodyPr wrap="square" lIns="0" tIns="0" rIns="0" bIns="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Segoe UI"/>
                <a:ea typeface="DengXian"/>
                <a:cs typeface="Segoe UI"/>
              </a:rPr>
              <a:t>estão procurando IA para ajudar </a:t>
            </a:r>
            <a:br>
              <a:rPr kumimoji="0" lang="pt-br" sz="1400" b="0" i="0" u="none" strike="noStrike" kern="1200" cap="none" spc="0" normalizeH="0" baseline="0" noProof="0" dirty="0">
                <a:ln>
                  <a:noFill/>
                </a:ln>
                <a:solidFill>
                  <a:prstClr val="black"/>
                </a:solidFill>
                <a:effectLst/>
                <a:uLnTx/>
                <a:uFillTx/>
                <a:latin typeface="Segoe UI"/>
                <a:ea typeface="DengXian"/>
                <a:cs typeface="Segoe UI"/>
              </a:rPr>
            </a:br>
            <a:r>
              <a:rPr kumimoji="0" lang="pt-br" sz="1400" b="0" i="0" u="none" strike="noStrike" kern="1200" cap="none" spc="0" normalizeH="0" baseline="0" noProof="0" dirty="0">
                <a:ln>
                  <a:noFill/>
                </a:ln>
                <a:solidFill>
                  <a:prstClr val="black"/>
                </a:solidFill>
                <a:effectLst/>
                <a:uLnTx/>
                <a:uFillTx/>
                <a:latin typeface="Segoe UI"/>
                <a:ea typeface="DengXian"/>
                <a:cs typeface="Segoe UI"/>
              </a:rPr>
              <a:t>a encontrar as informações certas</a:t>
            </a:r>
          </a:p>
        </p:txBody>
      </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a:grpSpLocks/>
          </p:cNvGrpSpPr>
          <p:nvPr/>
        </p:nvGrpSpPr>
        <p:grpSpPr>
          <a:xfrm>
            <a:off x="4173992" y="1313320"/>
            <a:ext cx="534543" cy="534543"/>
            <a:chOff x="12648363" y="6739401"/>
            <a:chExt cx="534543" cy="534543"/>
          </a:xfrm>
        </p:grpSpPr>
        <p:sp>
          <p:nvSpPr>
            <p:cNvPr id="65" name="Rounded Rectangle 46">
              <a:hlinkClick r:id="rId9"/>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9"/>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724341" y="6815379"/>
              <a:ext cx="382586" cy="382585"/>
            </a:xfrm>
            <a:prstGeom prst="rect">
              <a:avLst/>
            </a:prstGeom>
          </p:spPr>
        </p:pic>
      </p:grpSp>
      <p:sp>
        <p:nvSpPr>
          <p:cNvPr id="93" name="TextBox 92">
            <a:extLst>
              <a:ext uri="{FF2B5EF4-FFF2-40B4-BE49-F238E27FC236}">
                <a16:creationId xmlns:a16="http://schemas.microsoft.com/office/drawing/2014/main" id="{6D617EA9-A7AE-F327-9967-9B2816763DF5}"/>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Loop</a:t>
            </a:r>
          </a:p>
        </p:txBody>
      </p:sp>
      <p:sp>
        <p:nvSpPr>
          <p:cNvPr id="94" name="TextBox 93">
            <a:extLst>
              <a:ext uri="{FF2B5EF4-FFF2-40B4-BE49-F238E27FC236}">
                <a16:creationId xmlns:a16="http://schemas.microsoft.com/office/drawing/2014/main" id="{0BB17FDA-D33D-B06F-8BE6-E2FA34340E62}"/>
              </a:ext>
              <a:ext uri="{C183D7F6-B498-43B3-948B-1728B52AA6E4}">
                <adec:decorative xmlns:adec="http://schemas.microsoft.com/office/drawing/2017/decorative" val="0"/>
              </a:ext>
            </a:extLst>
          </p:cNvPr>
          <p:cNvSpPr txBox="1"/>
          <p:nvPr/>
        </p:nvSpPr>
        <p:spPr>
          <a:xfrm>
            <a:off x="6756400" y="1411315"/>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Refinar as metas e os componentes da sessão de descoberta do cliente usando o Copilot in Loop.</a:t>
            </a:r>
          </a:p>
        </p:txBody>
      </p:sp>
      <p:grpSp>
        <p:nvGrpSpPr>
          <p:cNvPr id="18" name="Group 17">
            <a:extLst>
              <a:ext uri="{FF2B5EF4-FFF2-40B4-BE49-F238E27FC236}">
                <a16:creationId xmlns:a16="http://schemas.microsoft.com/office/drawing/2014/main" id="{C8FF243B-370E-DE24-B65B-D0498D79936D}"/>
              </a:ext>
              <a:ext uri="{C183D7F6-B498-43B3-948B-1728B52AA6E4}">
                <adec:decorative xmlns:adec="http://schemas.microsoft.com/office/drawing/2017/decorative" val="1"/>
              </a:ext>
            </a:extLst>
          </p:cNvPr>
          <p:cNvGrpSpPr>
            <a:grpSpLocks/>
          </p:cNvGrpSpPr>
          <p:nvPr/>
        </p:nvGrpSpPr>
        <p:grpSpPr>
          <a:xfrm>
            <a:off x="4173992" y="2084475"/>
            <a:ext cx="534543" cy="534543"/>
            <a:chOff x="12778532" y="5665565"/>
            <a:chExt cx="534543" cy="534543"/>
          </a:xfrm>
        </p:grpSpPr>
        <p:sp>
          <p:nvSpPr>
            <p:cNvPr id="19" name="Rounded Rectangle 46">
              <a:hlinkClick r:id="rId12"/>
              <a:extLst>
                <a:ext uri="{FF2B5EF4-FFF2-40B4-BE49-F238E27FC236}">
                  <a16:creationId xmlns:a16="http://schemas.microsoft.com/office/drawing/2014/main" id="{2E16B87D-FA3D-9852-FC6B-9B674F1A4B25}"/>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 name="Picture 19" descr="Imagem contendo gráficos, logotipo, símbolo, azul elétrico&#10;&#10;Descrição gerada automaticamente">
              <a:hlinkClick r:id="rId12"/>
              <a:extLst>
                <a:ext uri="{FF2B5EF4-FFF2-40B4-BE49-F238E27FC236}">
                  <a16:creationId xmlns:a16="http://schemas.microsoft.com/office/drawing/2014/main" id="{0CB9FDA1-FB53-F670-EF31-3E63524F8687}"/>
                </a:ext>
              </a:extLst>
            </p:cNvPr>
            <p:cNvPicPr>
              <a:picLocks noChangeAspect="1"/>
            </p:cNvPicPr>
            <p:nvPr/>
          </p:nvPicPr>
          <p:blipFill>
            <a:blip r:embed="rId13"/>
            <a:stretch>
              <a:fillRect/>
            </a:stretch>
          </p:blipFill>
          <p:spPr>
            <a:xfrm>
              <a:off x="12870088" y="5768479"/>
              <a:ext cx="382583" cy="371252"/>
            </a:xfrm>
            <a:prstGeom prst="rect">
              <a:avLst/>
            </a:prstGeom>
          </p:spPr>
        </p:pic>
      </p:grpSp>
      <p:sp>
        <p:nvSpPr>
          <p:cNvPr id="98" name="TextBox 97">
            <a:extLst>
              <a:ext uri="{FF2B5EF4-FFF2-40B4-BE49-F238E27FC236}">
                <a16:creationId xmlns:a16="http://schemas.microsoft.com/office/drawing/2014/main" id="{9315AD8C-A08A-5249-E83A-D9BA3E62D1B9}"/>
              </a:ext>
              <a:ext uri="{C183D7F6-B498-43B3-948B-1728B52AA6E4}">
                <adec:decorative xmlns:adec="http://schemas.microsoft.com/office/drawing/2017/decorative" val="0"/>
              </a:ext>
            </a:extLst>
          </p:cNvPr>
          <p:cNvSpPr txBox="1"/>
          <p:nvPr/>
        </p:nvSpPr>
        <p:spPr>
          <a:xfrm>
            <a:off x="4953152" y="225941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a:defRPr/>
            </a:pPr>
            <a:r>
              <a:rPr lang="pt-br">
                <a:solidFill>
                  <a:prstClr val="black"/>
                </a:solidFill>
                <a:latin typeface="Segoe UI Semibold"/>
              </a:rPr>
              <a:t>Microsoft 365 Copilot</a:t>
            </a: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99" name="TextBox 98">
            <a:extLst>
              <a:ext uri="{FF2B5EF4-FFF2-40B4-BE49-F238E27FC236}">
                <a16:creationId xmlns:a16="http://schemas.microsoft.com/office/drawing/2014/main" id="{0C8FDD98-034D-CA6D-6359-59CCDE710A8F}"/>
              </a:ext>
              <a:ext uri="{C183D7F6-B498-43B3-948B-1728B52AA6E4}">
                <adec:decorative xmlns:adec="http://schemas.microsoft.com/office/drawing/2017/decorative" val="0"/>
              </a:ext>
            </a:extLst>
          </p:cNvPr>
          <p:cNvSpPr txBox="1"/>
          <p:nvPr/>
        </p:nvSpPr>
        <p:spPr>
          <a:xfrm>
            <a:off x="6756400" y="2182469"/>
            <a:ext cx="4852987" cy="338554"/>
          </a:xfrm>
          <a:prstGeom prst="rect">
            <a:avLst/>
          </a:prstGeom>
          <a:noFill/>
        </p:spPr>
        <p:txBody>
          <a:bodyPr wrap="square" lIns="0" tIns="0" rIns="0" bIns="0" rtlCol="0" anchor="ctr">
            <a:spAutoFit/>
          </a:bodyPr>
          <a:lstStyle/>
          <a:p>
            <a:pPr defTabSz="914367">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Descobrir informações sobre o cliente usando </a:t>
            </a:r>
            <a:r>
              <a:rPr lang="pt-br" sz="1100" dirty="0">
                <a:solidFill>
                  <a:prstClr val="black"/>
                </a:solidFill>
                <a:latin typeface="Segoe UI"/>
              </a:rPr>
              <a:t>o Microsoft 365 Copilot </a:t>
            </a:r>
            <a:r>
              <a:rPr kumimoji="0" lang="pt-br" sz="1100" b="0" i="0" u="none" strike="noStrike" kern="1200" cap="none" spc="0" normalizeH="0" baseline="0" noProof="0" dirty="0">
                <a:ln>
                  <a:noFill/>
                </a:ln>
                <a:solidFill>
                  <a:prstClr val="black"/>
                </a:solidFill>
                <a:effectLst/>
                <a:uLnTx/>
                <a:uFillTx/>
                <a:latin typeface="Segoe UI"/>
                <a:ea typeface="+mn-ea"/>
                <a:cs typeface="+mn-cs"/>
              </a:rPr>
              <a:t>para </a:t>
            </a:r>
            <a:r>
              <a:rPr kumimoji="0" lang="pt-BR" sz="1100" b="0" i="0" u="none" strike="noStrike" kern="1200" cap="none" spc="0" normalizeH="0" baseline="0" noProof="0" dirty="0">
                <a:ln>
                  <a:noFill/>
                </a:ln>
                <a:solidFill>
                  <a:prstClr val="black"/>
                </a:solidFill>
                <a:effectLst/>
                <a:uLnTx/>
                <a:uFillTx/>
                <a:latin typeface="Segoe UI"/>
                <a:ea typeface="+mn-ea"/>
                <a:cs typeface="+mn-cs"/>
              </a:rPr>
              <a:t>Resumo</a:t>
            </a:r>
            <a:r>
              <a:rPr kumimoji="0" lang="pt-br" sz="1100" b="0" i="0" u="none" strike="noStrike" kern="1200" cap="none" spc="0" normalizeH="0" baseline="0" noProof="0" dirty="0">
                <a:ln>
                  <a:noFill/>
                </a:ln>
                <a:solidFill>
                  <a:prstClr val="black"/>
                </a:solidFill>
                <a:effectLst/>
                <a:uLnTx/>
                <a:uFillTx/>
                <a:latin typeface="Segoe UI"/>
                <a:ea typeface="+mn-ea"/>
                <a:cs typeface="+mn-cs"/>
              </a:rPr>
              <a:t> seu Relatório Anual para metas, riscos e informações sobre finanças.</a:t>
            </a:r>
          </a:p>
        </p:txBody>
      </p:sp>
      <p:grpSp>
        <p:nvGrpSpPr>
          <p:cNvPr id="52" name="Group 51">
            <a:extLst>
              <a:ext uri="{FF2B5EF4-FFF2-40B4-BE49-F238E27FC236}">
                <a16:creationId xmlns:a16="http://schemas.microsoft.com/office/drawing/2014/main" id="{82D86922-17D7-5B4A-E856-776F1F729810}"/>
              </a:ext>
              <a:ext uri="{C183D7F6-B498-43B3-948B-1728B52AA6E4}">
                <adec:decorative xmlns:adec="http://schemas.microsoft.com/office/drawing/2017/decorative" val="1"/>
              </a:ext>
            </a:extLst>
          </p:cNvPr>
          <p:cNvGrpSpPr>
            <a:grpSpLocks/>
          </p:cNvGrpSpPr>
          <p:nvPr/>
        </p:nvGrpSpPr>
        <p:grpSpPr>
          <a:xfrm>
            <a:off x="4173992" y="2855630"/>
            <a:ext cx="534543" cy="534543"/>
            <a:chOff x="10616632" y="8381781"/>
            <a:chExt cx="534543" cy="534543"/>
          </a:xfrm>
        </p:grpSpPr>
        <p:sp>
          <p:nvSpPr>
            <p:cNvPr id="68" name="Rounded Rectangle 46">
              <a:extLst>
                <a:ext uri="{FF2B5EF4-FFF2-40B4-BE49-F238E27FC236}">
                  <a16:creationId xmlns:a16="http://schemas.microsoft.com/office/drawing/2014/main" id="{F0CF12FD-89A9-7743-7C2D-184E287CD893}"/>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9" name="Picture 2" descr="Zip Co, logotipo SVG, baixar grátis, id: 101874 - Brandlogos.net">
              <a:hlinkClick r:id="rId14"/>
              <a:extLst>
                <a:ext uri="{FF2B5EF4-FFF2-40B4-BE49-F238E27FC236}">
                  <a16:creationId xmlns:a16="http://schemas.microsoft.com/office/drawing/2014/main" id="{EACC0D6B-B9D6-E2FD-945E-ADF0E358513B}"/>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03" name="TextBox 102">
            <a:extLst>
              <a:ext uri="{FF2B5EF4-FFF2-40B4-BE49-F238E27FC236}">
                <a16:creationId xmlns:a16="http://schemas.microsoft.com/office/drawing/2014/main" id="{B95EFE9E-3928-5485-3E74-548597084243}"/>
              </a:ext>
              <a:ext uri="{C183D7F6-B498-43B3-948B-1728B52AA6E4}">
                <adec:decorative xmlns:adec="http://schemas.microsoft.com/office/drawing/2017/decorative" val="0"/>
              </a:ext>
            </a:extLst>
          </p:cNvPr>
          <p:cNvSpPr txBox="1"/>
          <p:nvPr/>
        </p:nvSpPr>
        <p:spPr>
          <a:xfrm>
            <a:off x="4953152" y="3030566"/>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Microsoft 365 Copilot</a:t>
            </a:r>
          </a:p>
        </p:txBody>
      </p:sp>
      <p:sp>
        <p:nvSpPr>
          <p:cNvPr id="104" name="TextBox 103">
            <a:extLst>
              <a:ext uri="{FF2B5EF4-FFF2-40B4-BE49-F238E27FC236}">
                <a16:creationId xmlns:a16="http://schemas.microsoft.com/office/drawing/2014/main" id="{315F734E-2C78-031C-B9D9-81AC99CAD551}"/>
              </a:ext>
              <a:ext uri="{C183D7F6-B498-43B3-948B-1728B52AA6E4}">
                <adec:decorative xmlns:adec="http://schemas.microsoft.com/office/drawing/2017/decorative" val="0"/>
              </a:ext>
            </a:extLst>
          </p:cNvPr>
          <p:cNvSpPr txBox="1"/>
          <p:nvPr/>
        </p:nvSpPr>
        <p:spPr>
          <a:xfrm>
            <a:off x="6756400" y="2868986"/>
            <a:ext cx="4852987" cy="507831"/>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Criar uma lista com marcadores de anotações usando threads de email recentes antes da </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re</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um</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ião</a:t>
            </a:r>
            <a:r>
              <a:rPr kumimoji="0" lang="pt-br" sz="1100" b="0" i="0" u="none" strike="noStrike" kern="1200" cap="none" spc="0" normalizeH="0" baseline="0" noProof="0" dirty="0">
                <a:ln>
                  <a:noFill/>
                </a:ln>
                <a:solidFill>
                  <a:prstClr val="black"/>
                </a:solidFill>
                <a:effectLst/>
                <a:uLnTx/>
                <a:uFillTx/>
                <a:latin typeface="Segoe UI"/>
                <a:ea typeface="+mn-ea"/>
                <a:cs typeface="+mn-cs"/>
              </a:rPr>
              <a:t> com o cliente para entender as solicitações </a:t>
            </a:r>
            <a:br>
              <a:rPr kumimoji="0" lang="pt-br" sz="1100" b="0" i="0" u="none" strike="noStrike" kern="1200" cap="none" spc="0" normalizeH="0" baseline="0" noProof="0" dirty="0">
                <a:ln>
                  <a:noFill/>
                </a:ln>
                <a:solidFill>
                  <a:prstClr val="black"/>
                </a:solidFill>
                <a:effectLst/>
                <a:uLnTx/>
                <a:uFillTx/>
                <a:latin typeface="Segoe UI"/>
                <a:ea typeface="+mn-ea"/>
                <a:cs typeface="+mn-cs"/>
              </a:rPr>
            </a:br>
            <a:r>
              <a:rPr kumimoji="0" lang="pt-br" sz="1100" b="0" i="0" u="none" strike="noStrike" kern="1200" cap="none" spc="0" normalizeH="0" baseline="0" noProof="0" dirty="0">
                <a:ln>
                  <a:noFill/>
                </a:ln>
                <a:solidFill>
                  <a:prstClr val="black"/>
                </a:solidFill>
                <a:effectLst/>
                <a:uLnTx/>
                <a:uFillTx/>
                <a:latin typeface="Segoe UI"/>
                <a:ea typeface="+mn-ea"/>
                <a:cs typeface="+mn-cs"/>
              </a:rPr>
              <a:t>que precisam ser atendidas.</a:t>
            </a:r>
            <a:endParaRPr kumimoji="0" lang="en-IN" sz="11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1029" name="Group 1028">
            <a:extLst>
              <a:ext uri="{FF2B5EF4-FFF2-40B4-BE49-F238E27FC236}">
                <a16:creationId xmlns:a16="http://schemas.microsoft.com/office/drawing/2014/main" id="{26DC41D1-EA82-7356-938B-DBD277EE06AB}"/>
              </a:ext>
              <a:ext uri="{C183D7F6-B498-43B3-948B-1728B52AA6E4}">
                <adec:decorative xmlns:adec="http://schemas.microsoft.com/office/drawing/2017/decorative" val="1"/>
              </a:ext>
            </a:extLst>
          </p:cNvPr>
          <p:cNvGrpSpPr>
            <a:grpSpLocks/>
          </p:cNvGrpSpPr>
          <p:nvPr/>
        </p:nvGrpSpPr>
        <p:grpSpPr>
          <a:xfrm>
            <a:off x="4173992" y="3626785"/>
            <a:ext cx="534543" cy="534543"/>
            <a:chOff x="9021721" y="8381781"/>
            <a:chExt cx="534543" cy="534543"/>
          </a:xfrm>
        </p:grpSpPr>
        <p:sp>
          <p:nvSpPr>
            <p:cNvPr id="1030" name="Rounded Rectangle 46">
              <a:extLst>
                <a:ext uri="{FF2B5EF4-FFF2-40B4-BE49-F238E27FC236}">
                  <a16:creationId xmlns:a16="http://schemas.microsoft.com/office/drawing/2014/main" id="{984F5584-6445-66A8-4524-42F5707F2A8F}"/>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1" name="Picture 4" descr="Logotipo Microsoft PowerPoint - PNG e Vetor - Baixar logotipo">
              <a:hlinkClick r:id="rId16"/>
              <a:extLst>
                <a:ext uri="{FF2B5EF4-FFF2-40B4-BE49-F238E27FC236}">
                  <a16:creationId xmlns:a16="http://schemas.microsoft.com/office/drawing/2014/main" id="{DF04E3E2-E395-834D-4E81-1742E65DA13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08" name="TextBox 107">
            <a:extLst>
              <a:ext uri="{FF2B5EF4-FFF2-40B4-BE49-F238E27FC236}">
                <a16:creationId xmlns:a16="http://schemas.microsoft.com/office/drawing/2014/main" id="{EBA32BEB-DA1D-E9C5-7C70-3BB9DFC32632}"/>
              </a:ext>
              <a:ext uri="{C183D7F6-B498-43B3-948B-1728B52AA6E4}">
                <adec:decorative xmlns:adec="http://schemas.microsoft.com/office/drawing/2017/decorative" val="0"/>
              </a:ext>
            </a:extLst>
          </p:cNvPr>
          <p:cNvSpPr txBox="1"/>
          <p:nvPr/>
        </p:nvSpPr>
        <p:spPr>
          <a:xfrm>
            <a:off x="4953152" y="3801720"/>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PowerPoint</a:t>
            </a:r>
          </a:p>
        </p:txBody>
      </p:sp>
      <p:sp>
        <p:nvSpPr>
          <p:cNvPr id="109" name="TextBox 108">
            <a:extLst>
              <a:ext uri="{FF2B5EF4-FFF2-40B4-BE49-F238E27FC236}">
                <a16:creationId xmlns:a16="http://schemas.microsoft.com/office/drawing/2014/main" id="{8D5615CC-1A6E-DD7D-CB09-8A314B458795}"/>
              </a:ext>
              <a:ext uri="{C183D7F6-B498-43B3-948B-1728B52AA6E4}">
                <adec:decorative xmlns:adec="http://schemas.microsoft.com/office/drawing/2017/decorative" val="0"/>
              </a:ext>
            </a:extLst>
          </p:cNvPr>
          <p:cNvSpPr txBox="1"/>
          <p:nvPr/>
        </p:nvSpPr>
        <p:spPr>
          <a:xfrm>
            <a:off x="6756400" y="3724780"/>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Refinar uma apresentação de vendas com um novo slide usando detalhes </a:t>
            </a:r>
            <a:br>
              <a:rPr kumimoji="0" lang="pt-br" sz="1100" b="0" i="0" u="none" strike="noStrike" kern="1200" cap="none" spc="0" normalizeH="0" baseline="0" noProof="0" dirty="0">
                <a:ln>
                  <a:noFill/>
                </a:ln>
                <a:solidFill>
                  <a:prstClr val="black"/>
                </a:solidFill>
                <a:effectLst/>
                <a:uLnTx/>
                <a:uFillTx/>
                <a:latin typeface="Segoe UI"/>
                <a:ea typeface="+mn-ea"/>
                <a:cs typeface="+mn-cs"/>
              </a:rPr>
            </a:br>
            <a:r>
              <a:rPr kumimoji="0" lang="pt-br" sz="1100" b="0" i="0" u="none" strike="noStrike" kern="1200" cap="none" spc="0" normalizeH="0" baseline="0" noProof="0" dirty="0">
                <a:ln>
                  <a:noFill/>
                </a:ln>
                <a:solidFill>
                  <a:prstClr val="black"/>
                </a:solidFill>
                <a:effectLst/>
                <a:uLnTx/>
                <a:uFillTx/>
                <a:latin typeface="Segoe UI"/>
                <a:ea typeface="+mn-ea"/>
                <a:cs typeface="+mn-cs"/>
              </a:rPr>
              <a:t>de clientes do resumo do email e elementos visuais relevantes para o setor.</a:t>
            </a:r>
            <a:endParaRPr kumimoji="0" lang="en-IN" sz="11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21" name="Group 20">
            <a:extLst>
              <a:ext uri="{FF2B5EF4-FFF2-40B4-BE49-F238E27FC236}">
                <a16:creationId xmlns:a16="http://schemas.microsoft.com/office/drawing/2014/main" id="{1EEB2E5F-DF6B-402B-22A7-6FD6D46A5481}"/>
              </a:ext>
              <a:ext uri="{C183D7F6-B498-43B3-948B-1728B52AA6E4}">
                <adec:decorative xmlns:adec="http://schemas.microsoft.com/office/drawing/2017/decorative" val="1"/>
              </a:ext>
            </a:extLst>
          </p:cNvPr>
          <p:cNvGrpSpPr>
            <a:grpSpLocks/>
          </p:cNvGrpSpPr>
          <p:nvPr/>
        </p:nvGrpSpPr>
        <p:grpSpPr>
          <a:xfrm>
            <a:off x="4173992" y="4397940"/>
            <a:ext cx="534543" cy="534543"/>
            <a:chOff x="4236994" y="8381781"/>
            <a:chExt cx="534543" cy="534543"/>
          </a:xfrm>
        </p:grpSpPr>
        <p:sp>
          <p:nvSpPr>
            <p:cNvPr id="22" name="Rounded Rectangle 46">
              <a:extLst>
                <a:ext uri="{FF2B5EF4-FFF2-40B4-BE49-F238E27FC236}">
                  <a16:creationId xmlns:a16="http://schemas.microsoft.com/office/drawing/2014/main" id="{DC4B29A0-34B8-4F37-C233-80DBC780EC4D}"/>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3" name="Picture 6" descr="Logotipo, símbolo, significado, história, PNG, Microsoft Teams">
              <a:hlinkClick r:id="rId18"/>
              <a:extLst>
                <a:ext uri="{FF2B5EF4-FFF2-40B4-BE49-F238E27FC236}">
                  <a16:creationId xmlns:a16="http://schemas.microsoft.com/office/drawing/2014/main" id="{ABF473A1-D6FD-9D78-84C3-191702809D21}"/>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15" name="TextBox 114">
            <a:extLst>
              <a:ext uri="{FF2B5EF4-FFF2-40B4-BE49-F238E27FC236}">
                <a16:creationId xmlns:a16="http://schemas.microsoft.com/office/drawing/2014/main" id="{52B88AFD-DB5A-27EA-E882-0DCA3D8DD70F}"/>
              </a:ext>
              <a:ext uri="{C183D7F6-B498-43B3-948B-1728B52AA6E4}">
                <adec:decorative xmlns:adec="http://schemas.microsoft.com/office/drawing/2017/decorative" val="0"/>
              </a:ext>
            </a:extLst>
          </p:cNvPr>
          <p:cNvSpPr txBox="1"/>
          <p:nvPr/>
        </p:nvSpPr>
        <p:spPr>
          <a:xfrm>
            <a:off x="4953152" y="4572874"/>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Teams</a:t>
            </a:r>
          </a:p>
        </p:txBody>
      </p:sp>
      <p:sp>
        <p:nvSpPr>
          <p:cNvPr id="116" name="TextBox 115">
            <a:extLst>
              <a:ext uri="{FF2B5EF4-FFF2-40B4-BE49-F238E27FC236}">
                <a16:creationId xmlns:a16="http://schemas.microsoft.com/office/drawing/2014/main" id="{530BB891-74CC-0981-9EC6-E3810B817A11}"/>
              </a:ext>
              <a:ext uri="{C183D7F6-B498-43B3-948B-1728B52AA6E4}">
                <adec:decorative xmlns:adec="http://schemas.microsoft.com/office/drawing/2017/decorative" val="0"/>
              </a:ext>
            </a:extLst>
          </p:cNvPr>
          <p:cNvSpPr txBox="1"/>
          <p:nvPr/>
        </p:nvSpPr>
        <p:spPr>
          <a:xfrm>
            <a:off x="6756400" y="4411297"/>
            <a:ext cx="4852987" cy="507831"/>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Dar ao cliente toda a sua atenção na </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re</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um</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ião</a:t>
            </a:r>
            <a:r>
              <a:rPr kumimoji="0" lang="pt-br" sz="1100" b="0" i="0" u="none" strike="noStrike" kern="1200" cap="none" spc="0" normalizeH="0" baseline="0" noProof="0" dirty="0">
                <a:ln>
                  <a:noFill/>
                </a:ln>
                <a:solidFill>
                  <a:prstClr val="black"/>
                </a:solidFill>
                <a:effectLst/>
                <a:uLnTx/>
                <a:uFillTx/>
                <a:latin typeface="Segoe UI"/>
                <a:ea typeface="+mn-ea"/>
                <a:cs typeface="+mn-cs"/>
              </a:rPr>
              <a:t>, confiando no Copilot para lidar com a tomada de notas. Pedir ao Copilot para </a:t>
            </a:r>
            <a:r>
              <a:rPr kumimoji="0" lang="pt-BR" sz="1100" b="0" i="0" u="none" strike="noStrike" kern="1200" cap="none" spc="0" normalizeH="0" baseline="0" noProof="0" dirty="0">
                <a:ln>
                  <a:noFill/>
                </a:ln>
                <a:solidFill>
                  <a:prstClr val="black"/>
                </a:solidFill>
                <a:effectLst/>
                <a:uLnTx/>
                <a:uFillTx/>
                <a:latin typeface="Segoe UI"/>
                <a:ea typeface="+mn-ea"/>
                <a:cs typeface="+mn-cs"/>
              </a:rPr>
              <a:t>Resumo</a:t>
            </a:r>
            <a:r>
              <a:rPr kumimoji="0" lang="pt-br" sz="1100" b="0" i="0" u="none" strike="noStrike" kern="1200" cap="none" spc="0" normalizeH="0" baseline="0" noProof="0" dirty="0">
                <a:ln>
                  <a:noFill/>
                </a:ln>
                <a:solidFill>
                  <a:prstClr val="black"/>
                </a:solidFill>
                <a:effectLst/>
                <a:uLnTx/>
                <a:uFillTx/>
                <a:latin typeface="Segoe UI"/>
                <a:ea typeface="+mn-ea"/>
                <a:cs typeface="+mn-cs"/>
              </a:rPr>
              <a:t> a </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re</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um</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ião</a:t>
            </a:r>
            <a:r>
              <a:rPr kumimoji="0" lang="pt-br" sz="1100" b="0" i="0" u="none" strike="noStrike" kern="1200" cap="none" spc="0" normalizeH="0" baseline="0" noProof="0" dirty="0">
                <a:ln>
                  <a:noFill/>
                </a:ln>
                <a:solidFill>
                  <a:prstClr val="black"/>
                </a:solidFill>
                <a:effectLst/>
                <a:uLnTx/>
                <a:uFillTx/>
                <a:latin typeface="Segoe UI"/>
                <a:ea typeface="+mn-ea"/>
                <a:cs typeface="+mn-cs"/>
              </a:rPr>
              <a:t> e fornecer itens de ação detalhados.​</a:t>
            </a:r>
            <a:endParaRPr kumimoji="0" lang="en-IN" sz="11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36" name="Group 35">
            <a:extLst>
              <a:ext uri="{FF2B5EF4-FFF2-40B4-BE49-F238E27FC236}">
                <a16:creationId xmlns:a16="http://schemas.microsoft.com/office/drawing/2014/main" id="{826386B5-8689-654E-4268-6EF782F55913}"/>
              </a:ext>
              <a:ext uri="{C183D7F6-B498-43B3-948B-1728B52AA6E4}">
                <adec:decorative xmlns:adec="http://schemas.microsoft.com/office/drawing/2017/decorative" val="1"/>
              </a:ext>
            </a:extLst>
          </p:cNvPr>
          <p:cNvGrpSpPr>
            <a:grpSpLocks/>
          </p:cNvGrpSpPr>
          <p:nvPr/>
        </p:nvGrpSpPr>
        <p:grpSpPr>
          <a:xfrm>
            <a:off x="4173992" y="5169093"/>
            <a:ext cx="534543" cy="534543"/>
            <a:chOff x="1047176" y="8381781"/>
            <a:chExt cx="534543" cy="534543"/>
          </a:xfrm>
        </p:grpSpPr>
        <p:sp>
          <p:nvSpPr>
            <p:cNvPr id="37" name="server_2" title="Ícone de um servidor com um cadeado na parte inferior direita">
              <a:extLst>
                <a:ext uri="{FF2B5EF4-FFF2-40B4-BE49-F238E27FC236}">
                  <a16:creationId xmlns:a16="http://schemas.microsoft.com/office/drawing/2014/main" id="{4BA3F36A-DDD2-45C2-2817-6C6F0F9BED62}"/>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3" name="Rounded Rectangle 46">
              <a:extLst>
                <a:ext uri="{FF2B5EF4-FFF2-40B4-BE49-F238E27FC236}">
                  <a16:creationId xmlns:a16="http://schemas.microsoft.com/office/drawing/2014/main" id="{C302FED5-0ACD-EF67-FA47-FFFDD1838976}"/>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5" name="Picture 10" descr="Logotipo do Microsoft Word - PNG e Vetor - Baixar logotipo">
              <a:hlinkClick r:id="rId20"/>
              <a:extLst>
                <a:ext uri="{FF2B5EF4-FFF2-40B4-BE49-F238E27FC236}">
                  <a16:creationId xmlns:a16="http://schemas.microsoft.com/office/drawing/2014/main" id="{39F3593C-C4B2-F5C7-E50B-115A255BA697}"/>
                </a:ext>
              </a:extLst>
            </p:cNvPr>
            <p:cNvPicPr>
              <a:picLocks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20" name="TextBox 119">
            <a:extLst>
              <a:ext uri="{FF2B5EF4-FFF2-40B4-BE49-F238E27FC236}">
                <a16:creationId xmlns:a16="http://schemas.microsoft.com/office/drawing/2014/main" id="{1E4178AD-8A5A-3506-BD75-D78BC2AE094F}"/>
              </a:ext>
              <a:ext uri="{C183D7F6-B498-43B3-948B-1728B52AA6E4}">
                <adec:decorative xmlns:adec="http://schemas.microsoft.com/office/drawing/2017/decorative" val="0"/>
              </a:ext>
            </a:extLst>
          </p:cNvPr>
          <p:cNvSpPr txBox="1"/>
          <p:nvPr/>
        </p:nvSpPr>
        <p:spPr>
          <a:xfrm>
            <a:off x="4953152" y="534403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Segoe UI Semibold"/>
                <a:ea typeface="+mn-ea"/>
                <a:cs typeface="+mn-cs"/>
              </a:rPr>
              <a:t>Copilot no Word</a:t>
            </a:r>
          </a:p>
        </p:txBody>
      </p:sp>
      <p:sp>
        <p:nvSpPr>
          <p:cNvPr id="121" name="TextBox 120">
            <a:extLst>
              <a:ext uri="{FF2B5EF4-FFF2-40B4-BE49-F238E27FC236}">
                <a16:creationId xmlns:a16="http://schemas.microsoft.com/office/drawing/2014/main" id="{CEC09FA9-F40A-83CD-C434-B0B61331B181}"/>
              </a:ext>
              <a:ext uri="{C183D7F6-B498-43B3-948B-1728B52AA6E4}">
                <adec:decorative xmlns:adec="http://schemas.microsoft.com/office/drawing/2017/decorative" val="0"/>
              </a:ext>
            </a:extLst>
          </p:cNvPr>
          <p:cNvSpPr txBox="1"/>
          <p:nvPr/>
        </p:nvSpPr>
        <p:spPr>
          <a:xfrm>
            <a:off x="6756400" y="5267088"/>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Elaborar a proposta final usando o Copilot para obter conteúdo de emails, anotações de </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re</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um</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ião</a:t>
            </a:r>
            <a:r>
              <a:rPr kumimoji="0" lang="pt-br" sz="1100" b="0" i="0" u="none" strike="noStrike" kern="1200" cap="none" spc="0" normalizeH="0" baseline="0" noProof="0" dirty="0">
                <a:ln>
                  <a:noFill/>
                </a:ln>
                <a:solidFill>
                  <a:prstClr val="black"/>
                </a:solidFill>
                <a:effectLst/>
                <a:uLnTx/>
                <a:uFillTx/>
                <a:latin typeface="Segoe UI"/>
                <a:ea typeface="+mn-ea"/>
                <a:cs typeface="+mn-cs"/>
              </a:rPr>
              <a:t> e apresentações.</a:t>
            </a:r>
            <a:endParaRPr kumimoji="0" lang="en-IN" sz="1100" b="0" i="0" u="none" strike="noStrike" kern="1200" cap="none" spc="0" normalizeH="0" baseline="0" noProof="0" dirty="0">
              <a:ln>
                <a:noFill/>
              </a:ln>
              <a:solidFill>
                <a:prstClr val="black"/>
              </a:solidFill>
              <a:effectLst/>
              <a:uLnTx/>
              <a:uFillTx/>
              <a:latin typeface="Segoe UI"/>
              <a:ea typeface="+mn-ea"/>
              <a:cs typeface="+mn-cs"/>
            </a:endParaRPr>
          </a:p>
        </p:txBody>
      </p:sp>
      <p:sp>
        <p:nvSpPr>
          <p:cNvPr id="122" name="TextBox 121">
            <a:extLst>
              <a:ext uri="{FF2B5EF4-FFF2-40B4-BE49-F238E27FC236}">
                <a16:creationId xmlns:a16="http://schemas.microsoft.com/office/drawing/2014/main" id="{1261F683-9333-4DDD-851F-08047FADF199}"/>
              </a:ext>
            </a:extLst>
          </p:cNvPr>
          <p:cNvSpPr txBox="1"/>
          <p:nvPr/>
        </p:nvSpPr>
        <p:spPr>
          <a:xfrm>
            <a:off x="4057374" y="6184399"/>
            <a:ext cx="2305752"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pt-br"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22">
                  <a:extLst>
                    <a:ext uri="{A12FA001-AC4F-418D-AE19-62706E023703}">
                      <ahyp:hlinkClr xmlns:ahyp="http://schemas.microsoft.com/office/drawing/2018/hyperlinkcolor" val="tx"/>
                    </a:ext>
                  </a:extLst>
                </a:hlinkClick>
              </a:rPr>
              <a:t>Documentação do produto Copilot</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23" name="TextBox 122">
            <a:extLst>
              <a:ext uri="{FF2B5EF4-FFF2-40B4-BE49-F238E27FC236}">
                <a16:creationId xmlns:a16="http://schemas.microsoft.com/office/drawing/2014/main" id="{A0B69C73-AC68-190F-3797-0F523351B290}"/>
              </a:ext>
            </a:extLst>
          </p:cNvPr>
          <p:cNvSpPr txBox="1"/>
          <p:nvPr/>
        </p:nvSpPr>
        <p:spPr>
          <a:xfrm>
            <a:off x="6647750" y="6099761"/>
            <a:ext cx="2305752" cy="338554"/>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pt-br" sz="1100" b="0" i="0" u="none" strike="noStrike" kern="1200" cap="none" spc="0" normalizeH="0" baseline="0" noProof="0" dirty="0">
                <a:ln w="3175">
                  <a:noFill/>
                </a:ln>
                <a:solidFill>
                  <a:srgbClr val="8661C5"/>
                </a:solidFill>
                <a:effectLst/>
                <a:uLnTx/>
                <a:uFillTx/>
                <a:latin typeface="Segoe UI Semibold"/>
                <a:ea typeface="+mn-ea"/>
                <a:cs typeface="Segoe UI"/>
                <a:hlinkClick r:id="rId23">
                  <a:extLst>
                    <a:ext uri="{A12FA001-AC4F-418D-AE19-62706E023703}">
                      <ahyp:hlinkClr xmlns:ahyp="http://schemas.microsoft.com/office/drawing/2018/hyperlinkcolor" val="tx"/>
                    </a:ext>
                  </a:extLst>
                </a:hlinkClick>
              </a:rPr>
              <a:t>Copilot para site com adoção </a:t>
            </a:r>
            <a:br>
              <a:rPr kumimoji="0" lang="pt-br" sz="1100" b="0" i="0" u="none" strike="noStrike" kern="1200" cap="none" spc="0" normalizeH="0" baseline="0" noProof="0" dirty="0">
                <a:ln w="3175">
                  <a:noFill/>
                </a:ln>
                <a:solidFill>
                  <a:srgbClr val="8661C5"/>
                </a:solidFill>
                <a:effectLst/>
                <a:uLnTx/>
                <a:uFillTx/>
                <a:latin typeface="Segoe UI Semibold"/>
                <a:ea typeface="+mn-ea"/>
                <a:cs typeface="Segoe UI"/>
                <a:hlinkClick r:id="rId23">
                  <a:extLst>
                    <a:ext uri="{A12FA001-AC4F-418D-AE19-62706E023703}">
                      <ahyp:hlinkClr xmlns:ahyp="http://schemas.microsoft.com/office/drawing/2018/hyperlinkcolor" val="tx"/>
                    </a:ext>
                  </a:extLst>
                </a:hlinkClick>
              </a:rPr>
            </a:br>
            <a:r>
              <a:rPr kumimoji="0" lang="pt-br" sz="1100" b="0" i="0" u="none" strike="noStrike" kern="1200" cap="none" spc="0" normalizeH="0" baseline="0" noProof="0" dirty="0">
                <a:ln w="3175">
                  <a:noFill/>
                </a:ln>
                <a:solidFill>
                  <a:srgbClr val="8661C5"/>
                </a:solidFill>
                <a:effectLst/>
                <a:uLnTx/>
                <a:uFillTx/>
                <a:latin typeface="Segoe UI Semibold"/>
                <a:ea typeface="+mn-ea"/>
                <a:cs typeface="Segoe UI"/>
                <a:hlinkClick r:id="rId23">
                  <a:extLst>
                    <a:ext uri="{A12FA001-AC4F-418D-AE19-62706E023703}">
                      <ahyp:hlinkClr xmlns:ahyp="http://schemas.microsoft.com/office/drawing/2018/hyperlinkcolor" val="tx"/>
                    </a:ext>
                  </a:extLst>
                </a:hlinkClick>
              </a:rPr>
              <a:t>do Microsoft 365</a:t>
            </a:r>
            <a:endParaRPr kumimoji="0" lang="en-US" sz="1100" b="0" i="0" u="none" strike="noStrike" kern="1200" cap="none" spc="0" normalizeH="0" baseline="0" noProof="0" dirty="0">
              <a:ln w="3175">
                <a:noFill/>
              </a:ln>
              <a:solidFill>
                <a:srgbClr val="8661C5"/>
              </a:solidFill>
              <a:effectLst/>
              <a:uLnTx/>
              <a:uFillTx/>
              <a:latin typeface="Segoe UI Semibold"/>
              <a:ea typeface="+mn-ea"/>
              <a:cs typeface="Segoe UI"/>
            </a:endParaRPr>
          </a:p>
        </p:txBody>
      </p:sp>
      <p:sp>
        <p:nvSpPr>
          <p:cNvPr id="124" name="TextBox 123">
            <a:extLst>
              <a:ext uri="{FF2B5EF4-FFF2-40B4-BE49-F238E27FC236}">
                <a16:creationId xmlns:a16="http://schemas.microsoft.com/office/drawing/2014/main" id="{22693DB1-7662-AC35-A772-C02ED4913E40}"/>
              </a:ext>
            </a:extLst>
          </p:cNvPr>
          <p:cNvSpPr txBox="1"/>
          <p:nvPr/>
        </p:nvSpPr>
        <p:spPr>
          <a:xfrm>
            <a:off x="9238126" y="6185136"/>
            <a:ext cx="2305752" cy="167803"/>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pt-br"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24">
                  <a:extLst>
                    <a:ext uri="{A12FA001-AC4F-418D-AE19-62706E023703}">
                      <ahyp:hlinkClr xmlns:ahyp="http://schemas.microsoft.com/office/drawing/2018/hyperlinkcolor" val="tx"/>
                    </a:ext>
                  </a:extLst>
                </a:hlinkClick>
              </a:rPr>
              <a:t>Como usar o Copilot</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27" name="TextBox 126">
            <a:extLst>
              <a:ext uri="{FF2B5EF4-FFF2-40B4-BE49-F238E27FC236}">
                <a16:creationId xmlns:a16="http://schemas.microsoft.com/office/drawing/2014/main" id="{A88E2E75-F3D9-B5A3-7468-EC3790305ED5}"/>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a:ln>
                  <a:noFill/>
                </a:ln>
                <a:solidFill>
                  <a:prstClr val="black"/>
                </a:solidFill>
                <a:effectLst/>
                <a:uLnTx/>
                <a:uFillTx/>
                <a:latin typeface="Segoe UI"/>
                <a:ea typeface="+mn-ea"/>
                <a:cs typeface="+mn-cs"/>
                <a:hlinkClick r:id="rId25">
                  <a:extLst>
                    <a:ext uri="{A12FA001-AC4F-418D-AE19-62706E023703}">
                      <ahyp:hlinkClr xmlns:ahyp="http://schemas.microsoft.com/office/drawing/2018/hyperlinkcolor" val="tx"/>
                    </a:ext>
                  </a:extLst>
                </a:hlinkClick>
              </a:rPr>
              <a:t>Índice de tendências de trabalho do Microsoft WorkLab, maio de 2023</a:t>
            </a:r>
            <a:endParaRPr kumimoji="0" lang="en-US" sz="900" b="0" i="0" u="none" strike="noStrike" kern="1200" cap="none" spc="0" normalizeH="0" baseline="0" noProof="0">
              <a:ln>
                <a:noFill/>
              </a:ln>
              <a:solidFill>
                <a:prstClr val="black"/>
              </a:solidFill>
              <a:effectLst/>
              <a:uLnTx/>
              <a:uFillTx/>
              <a:latin typeface="Segoe UI"/>
              <a:ea typeface="+mn-ea"/>
              <a:cs typeface="+mn-cs"/>
            </a:endParaRP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6933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Microsoft 365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83946"/>
            <a:ext cx="1198777" cy="489600"/>
          </a:xfrm>
          <a:prstGeom prst="rect">
            <a:avLst/>
          </a:prstGeom>
          <a:solidFill>
            <a:schemeClr val="bg2"/>
          </a:solidFill>
        </p:spPr>
        <p:txBody>
          <a:bodyPr wrap="square" lIns="182880" tIns="108000"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pt-br" sz="11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Banco de ícones:</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Logotipo do Microsoft Excel - PNG e Vetor - Baixar logotipo">
              <a:hlinkClick r:id="rId26"/>
              <a:extLst>
                <a:ext uri="{FF2B5EF4-FFF2-40B4-BE49-F238E27FC236}">
                  <a16:creationId xmlns:a16="http://schemas.microsoft.com/office/drawing/2014/main" id="{8F158F4A-0557-4EB3-75DA-835959493C89}"/>
                </a:ext>
              </a:extLst>
            </p:cNvPr>
            <p:cNvPicPr>
              <a:picLocks noChangeArrowheads="1"/>
            </p:cNvPicPr>
            <p:nvPr/>
          </p:nvPicPr>
          <p:blipFill rotWithShape="1">
            <a:blip r:embed="rId2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2321862" y="1838638"/>
            <a:ext cx="534543" cy="534543"/>
            <a:chOff x="1047176" y="8381781"/>
            <a:chExt cx="534543" cy="534543"/>
          </a:xfrm>
        </p:grpSpPr>
        <p:sp>
          <p:nvSpPr>
            <p:cNvPr id="28" name="server_2" title="Ícone de um servidor com um cadeado na parte inferior direita">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Logotipo do Microsoft Word - PNG e Vetor - Baixar logotipo">
              <a:hlinkClick r:id="rId20"/>
              <a:extLst>
                <a:ext uri="{FF2B5EF4-FFF2-40B4-BE49-F238E27FC236}">
                  <a16:creationId xmlns:a16="http://schemas.microsoft.com/office/drawing/2014/main" id="{DAD8B5CB-A2C5-5A1C-E8BB-28ECB76446C2}"/>
                </a:ext>
              </a:extLst>
            </p:cNvPr>
            <p:cNvPicPr>
              <a:picLocks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4" name="Picture 4" descr="Logotipo Microsoft PowerPoint - PNG e Vetor - Baixar logotipo">
              <a:hlinkClick r:id="rId16"/>
              <a:extLst>
                <a:ext uri="{FF2B5EF4-FFF2-40B4-BE49-F238E27FC236}">
                  <a16:creationId xmlns:a16="http://schemas.microsoft.com/office/drawing/2014/main" id="{5F19379A-147E-0335-8BD4-1F163318069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Logotipo, símbolo, significado, história, PNG, Microsoft Teams">
              <a:hlinkClick r:id="rId1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Zip Co, logotipo SVG, baixar grátis, id: 101874 - Brandlogos.net">
              <a:hlinkClick r:id="rId14"/>
              <a:extLst>
                <a:ext uri="{FF2B5EF4-FFF2-40B4-BE49-F238E27FC236}">
                  <a16:creationId xmlns:a16="http://schemas.microsoft.com/office/drawing/2014/main" id="{7AFF613E-BE21-4995-D34C-15C1A4248D87}"/>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8"/>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Ícone do OneNote de estilo plano - Disponível em fontes de ícone SVG, PNG, EPS, AI &amp;">
              <a:hlinkClick r:id="rId28"/>
              <a:extLst>
                <a:ext uri="{FF2B5EF4-FFF2-40B4-BE49-F238E27FC236}">
                  <a16:creationId xmlns:a16="http://schemas.microsoft.com/office/drawing/2014/main" id="{DED28364-B60D-1697-AAE8-488720735194}"/>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2"/>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Imagem contendo gráficos, logotipo, símbolo, azul elétrico&#10;&#10;Descrição gerada automaticamente">
              <a:hlinkClick r:id="rId12"/>
              <a:extLst>
                <a:ext uri="{FF2B5EF4-FFF2-40B4-BE49-F238E27FC236}">
                  <a16:creationId xmlns:a16="http://schemas.microsoft.com/office/drawing/2014/main" id="{709545DF-9136-0108-A8F4-56F58FCE96A4}"/>
                </a:ext>
              </a:extLst>
            </p:cNvPr>
            <p:cNvPicPr>
              <a:picLocks noChangeAspect="1"/>
            </p:cNvPicPr>
            <p:nvPr/>
          </p:nvPicPr>
          <p:blipFill>
            <a:blip r:embed="rId13"/>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30"/>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5" descr="Ícone de quadro branco em Windows 11 Color Style">
              <a:hlinkClick r:id="rId30"/>
              <a:extLst>
                <a:ext uri="{FF2B5EF4-FFF2-40B4-BE49-F238E27FC236}">
                  <a16:creationId xmlns:a16="http://schemas.microsoft.com/office/drawing/2014/main" id="{69AB0380-4C15-A6BB-9634-4CC891FA94DD}"/>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5073698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FEA2A9EB-F81F-2175-A9D3-55EA7DF0AAC3}"/>
              </a:ext>
            </a:extLst>
          </p:cNvPr>
          <p:cNvSpPr>
            <a:spLocks noGrp="1"/>
          </p:cNvSpPr>
          <p:nvPr>
            <p:ph type="title"/>
          </p:nvPr>
        </p:nvSpPr>
        <p:spPr>
          <a:noFill/>
        </p:spPr>
        <p:txBody>
          <a:bodyPr wrap="square">
            <a:spAutoFit/>
          </a:bodyPr>
          <a:lstStyle/>
          <a:p>
            <a:pPr defTabSz="914400"/>
            <a:r>
              <a:rPr lang="pt-br" sz="3200">
                <a:gradFill flip="none" rotWithShape="1">
                  <a:gsLst>
                    <a:gs pos="50000">
                      <a:srgbClr val="8661C5"/>
                    </a:gs>
                    <a:gs pos="0">
                      <a:srgbClr val="3E76D4"/>
                    </a:gs>
                    <a:gs pos="100000">
                      <a:srgbClr val="C73ECC"/>
                    </a:gs>
                  </a:gsLst>
                  <a:lin ang="2700000" scaled="1"/>
                  <a:tileRect/>
                </a:gradFill>
                <a:cs typeface="+mn-cs"/>
              </a:rPr>
              <a:t>Fornecer melhores apresentações de vendas com um assistente de IA </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14" name="Picture 2" descr="Logotipo do Microsoft 365 Copilot">
            <a:extLst>
              <a:ext uri="{FF2B5EF4-FFF2-40B4-BE49-F238E27FC236}">
                <a16:creationId xmlns:a16="http://schemas.microsoft.com/office/drawing/2014/main" id="{C384C9D7-80EF-8FE9-AC2D-8B6EDCC624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26B4D79D-4657-0D6B-CB57-3285B2289B04}"/>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19" name="Rectangle: Rounded Corners 6">
              <a:extLst>
                <a:ext uri="{FF2B5EF4-FFF2-40B4-BE49-F238E27FC236}">
                  <a16:creationId xmlns:a16="http://schemas.microsoft.com/office/drawing/2014/main" id="{2C52F2F9-FF92-008E-6F5B-BCE76EE48F73}"/>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Rectangle: Rounded Corners 6">
              <a:extLst>
                <a:ext uri="{FF2B5EF4-FFF2-40B4-BE49-F238E27FC236}">
                  <a16:creationId xmlns:a16="http://schemas.microsoft.com/office/drawing/2014/main" id="{D13CD84D-2214-67E8-3AF2-A69047BDDB5E}"/>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Rectangle: Rounded Corners 6">
              <a:extLst>
                <a:ext uri="{FF2B5EF4-FFF2-40B4-BE49-F238E27FC236}">
                  <a16:creationId xmlns:a16="http://schemas.microsoft.com/office/drawing/2014/main" id="{78DEDA43-A67A-B838-8F98-A278D78143A9}"/>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3" name="Rectangle: Rounded Corners 3">
              <a:extLst>
                <a:ext uri="{FF2B5EF4-FFF2-40B4-BE49-F238E27FC236}">
                  <a16:creationId xmlns:a16="http://schemas.microsoft.com/office/drawing/2014/main" id="{DCBFF3F0-2652-B514-0CF1-4CC0C0E6F170}"/>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24" name="Rectangle: Rounded Corners 6">
              <a:extLst>
                <a:ext uri="{FF2B5EF4-FFF2-40B4-BE49-F238E27FC236}">
                  <a16:creationId xmlns:a16="http://schemas.microsoft.com/office/drawing/2014/main" id="{60D4D464-8DDF-1BBF-D97C-FDDDA06E3C69}"/>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6" name="Rectangle: Rounded Corners 6">
              <a:extLst>
                <a:ext uri="{FF2B5EF4-FFF2-40B4-BE49-F238E27FC236}">
                  <a16:creationId xmlns:a16="http://schemas.microsoft.com/office/drawing/2014/main" id="{EE586CF9-D850-F793-79C7-277CB438CB06}"/>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7" name="Rectangle: Rounded Corners 6">
              <a:extLst>
                <a:ext uri="{FF2B5EF4-FFF2-40B4-BE49-F238E27FC236}">
                  <a16:creationId xmlns:a16="http://schemas.microsoft.com/office/drawing/2014/main" id="{DD0947D8-8033-E103-8B18-1F30AF58CB2D}"/>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8" name="Rectangle: Rounded Corners 3">
              <a:extLst>
                <a:ext uri="{FF2B5EF4-FFF2-40B4-BE49-F238E27FC236}">
                  <a16:creationId xmlns:a16="http://schemas.microsoft.com/office/drawing/2014/main" id="{0E6CC2B9-8886-ECBD-88A2-D40A570C0ADE}"/>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29" name="TextBox 28">
            <a:extLst>
              <a:ext uri="{FF2B5EF4-FFF2-40B4-BE49-F238E27FC236}">
                <a16:creationId xmlns:a16="http://schemas.microsoft.com/office/drawing/2014/main" id="{506C0D26-231A-9C7F-3382-D3453C874BFD}"/>
              </a:ext>
            </a:extLst>
          </p:cNvPr>
          <p:cNvSpPr txBox="1">
            <a:spLocks/>
          </p:cNvSpPr>
          <p:nvPr/>
        </p:nvSpPr>
        <p:spPr>
          <a:xfrm>
            <a:off x="754898" y="1838368"/>
            <a:ext cx="2982142" cy="215444"/>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Segoe UI Semibold"/>
                <a:cs typeface="Segoe UI"/>
              </a:rPr>
              <a:t>Refinar uma sessão de descoberta</a:t>
            </a:r>
          </a:p>
        </p:txBody>
      </p:sp>
      <p:sp>
        <p:nvSpPr>
          <p:cNvPr id="31" name="Text Placeholder 2">
            <a:extLst>
              <a:ext uri="{FF2B5EF4-FFF2-40B4-BE49-F238E27FC236}">
                <a16:creationId xmlns:a16="http://schemas.microsoft.com/office/drawing/2014/main" id="{754BB11F-CC53-BA75-B875-48959701B353}"/>
              </a:ext>
            </a:extLst>
          </p:cNvPr>
          <p:cNvSpPr txBox="1">
            <a:spLocks/>
          </p:cNvSpPr>
          <p:nvPr/>
        </p:nvSpPr>
        <p:spPr>
          <a:xfrm>
            <a:off x="754898" y="208867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Copilot no Microsoft Loop</a:t>
            </a:r>
          </a:p>
        </p:txBody>
      </p:sp>
      <p:grpSp>
        <p:nvGrpSpPr>
          <p:cNvPr id="3" name="Group 2" descr="Logotipo do loop da Microsoft">
            <a:extLst>
              <a:ext uri="{FF2B5EF4-FFF2-40B4-BE49-F238E27FC236}">
                <a16:creationId xmlns:a16="http://schemas.microsoft.com/office/drawing/2014/main" id="{AD917FF0-CBD0-C449-84A4-432C725DC588}"/>
              </a:ext>
              <a:ext uri="{C183D7F6-B498-43B3-948B-1728B52AA6E4}">
                <adec:decorative xmlns:adec="http://schemas.microsoft.com/office/drawing/2017/decorative" val="0"/>
              </a:ext>
            </a:extLst>
          </p:cNvPr>
          <p:cNvGrpSpPr>
            <a:grpSpLocks/>
          </p:cNvGrpSpPr>
          <p:nvPr/>
        </p:nvGrpSpPr>
        <p:grpSpPr>
          <a:xfrm>
            <a:off x="3610467" y="1434677"/>
            <a:ext cx="534543" cy="534543"/>
            <a:chOff x="12648363" y="6739401"/>
            <a:chExt cx="534543" cy="534543"/>
          </a:xfrm>
        </p:grpSpPr>
        <p:sp>
          <p:nvSpPr>
            <p:cNvPr id="4" name="Rounded Rectangle 46">
              <a:hlinkClick r:id="rId4"/>
              <a:extLst>
                <a:ext uri="{FF2B5EF4-FFF2-40B4-BE49-F238E27FC236}">
                  <a16:creationId xmlns:a16="http://schemas.microsoft.com/office/drawing/2014/main" id="{E3DAB78F-F145-A10B-A0CE-C6EFA9A57876}"/>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 name="Graphic 4">
              <a:hlinkClick r:id="rId4"/>
              <a:extLst>
                <a:ext uri="{FF2B5EF4-FFF2-40B4-BE49-F238E27FC236}">
                  <a16:creationId xmlns:a16="http://schemas.microsoft.com/office/drawing/2014/main" id="{2D821C02-DA21-DAFA-99A2-884F53F161B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24341" y="6815380"/>
              <a:ext cx="382586" cy="382585"/>
            </a:xfrm>
            <a:prstGeom prst="rect">
              <a:avLst/>
            </a:prstGeom>
          </p:spPr>
        </p:pic>
      </p:grpSp>
      <p:sp>
        <p:nvSpPr>
          <p:cNvPr id="35" name="Rectangle: Rounded Corners 6">
            <a:extLst>
              <a:ext uri="{FF2B5EF4-FFF2-40B4-BE49-F238E27FC236}">
                <a16:creationId xmlns:a16="http://schemas.microsoft.com/office/drawing/2014/main" id="{29F098DC-0C7E-D11F-D531-3DDB75DEB50A}"/>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6" name="Title 1">
            <a:extLst>
              <a:ext uri="{FF2B5EF4-FFF2-40B4-BE49-F238E27FC236}">
                <a16:creationId xmlns:a16="http://schemas.microsoft.com/office/drawing/2014/main" id="{7B733D0E-D189-A28D-1A55-C7006BA4D8E8}"/>
              </a:ext>
            </a:extLst>
          </p:cNvPr>
          <p:cNvSpPr txBox="1">
            <a:spLocks/>
          </p:cNvSpPr>
          <p:nvPr/>
        </p:nvSpPr>
        <p:spPr>
          <a:xfrm>
            <a:off x="878319" y="2942199"/>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Criar um </a:t>
            </a:r>
            <a:r>
              <a:rPr kumimoji="0" lang="pt-br"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conj</a:t>
            </a:r>
            <a:r>
              <a:rPr kumimoji="0" lang="pt-BR"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um</a:t>
            </a:r>
            <a:r>
              <a:rPr kumimoji="0" lang="pt-br"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to</a:t>
            </a: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 de </a:t>
            </a:r>
            <a:r>
              <a:rPr kumimoji="0" lang="pt-br"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perg</a:t>
            </a:r>
            <a:r>
              <a:rPr kumimoji="0" lang="pt-BR"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um</a:t>
            </a:r>
            <a:r>
              <a:rPr kumimoji="0" lang="pt-br"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tas</a:t>
            </a: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 </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para uma sessão de descoberta de clientes focada nos principais casos de uso do produto.</a:t>
            </a:r>
          </a:p>
        </p:txBody>
      </p:sp>
      <p:sp>
        <p:nvSpPr>
          <p:cNvPr id="37" name="TextBox 36">
            <a:extLst>
              <a:ext uri="{FF2B5EF4-FFF2-40B4-BE49-F238E27FC236}">
                <a16:creationId xmlns:a16="http://schemas.microsoft.com/office/drawing/2014/main" id="{9A848992-C607-CA4D-7EFE-021614937BF8}"/>
              </a:ext>
            </a:extLst>
          </p:cNvPr>
          <p:cNvSpPr txBox="1"/>
          <p:nvPr/>
        </p:nvSpPr>
        <p:spPr>
          <a:xfrm>
            <a:off x="4490013" y="1838368"/>
            <a:ext cx="2982142" cy="430887"/>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Segoe UI Semibold"/>
                <a:cs typeface="Segoe UI" pitchFamily="34" charset="0"/>
              </a:rPr>
              <a:t>Descobrir informações sobre </a:t>
            </a:r>
            <a:br>
              <a:rPr kumimoji="0" lang="pt-br" sz="1400" b="1" i="0" u="none" strike="noStrike" kern="1200" cap="none" spc="0" normalizeH="0" baseline="0" noProof="0" dirty="0">
                <a:ln>
                  <a:noFill/>
                </a:ln>
                <a:solidFill>
                  <a:prstClr val="black"/>
                </a:solidFill>
                <a:effectLst/>
                <a:uLnTx/>
                <a:uFillTx/>
                <a:latin typeface="Segoe UI Semibold"/>
                <a:cs typeface="Segoe UI" pitchFamily="34" charset="0"/>
              </a:rPr>
            </a:br>
            <a:r>
              <a:rPr kumimoji="0" lang="pt-br" sz="1400" b="1" i="0" u="none" strike="noStrike" kern="1200" cap="none" spc="0" normalizeH="0" baseline="0" noProof="0" dirty="0">
                <a:ln>
                  <a:noFill/>
                </a:ln>
                <a:solidFill>
                  <a:prstClr val="black"/>
                </a:solidFill>
                <a:effectLst/>
                <a:uLnTx/>
                <a:uFillTx/>
                <a:latin typeface="Segoe UI Semibold"/>
                <a:cs typeface="Segoe UI" pitchFamily="34" charset="0"/>
              </a:rPr>
              <a:t>a empresa</a:t>
            </a:r>
          </a:p>
        </p:txBody>
      </p:sp>
      <p:sp>
        <p:nvSpPr>
          <p:cNvPr id="38" name="Text Placeholder 2">
            <a:extLst>
              <a:ext uri="{FF2B5EF4-FFF2-40B4-BE49-F238E27FC236}">
                <a16:creationId xmlns:a16="http://schemas.microsoft.com/office/drawing/2014/main" id="{C5C4DF18-AFF0-DF5B-1B3A-B6AF3C38344E}"/>
              </a:ext>
            </a:extLst>
          </p:cNvPr>
          <p:cNvSpPr txBox="1">
            <a:spLocks/>
          </p:cNvSpPr>
          <p:nvPr/>
        </p:nvSpPr>
        <p:spPr>
          <a:xfrm>
            <a:off x="4490013" y="23172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932472" fontAlgn="base">
              <a:spcBef>
                <a:spcPct val="0"/>
              </a:spcBef>
              <a:spcAft>
                <a:spcPct val="0"/>
              </a:spcAft>
              <a:defRPr/>
            </a:pPr>
            <a:r>
              <a:rPr kumimoji="0" lang="pt-br" sz="1050" b="0" i="0" u="none" strike="noStrike" kern="1200" cap="none" spc="0" normalizeH="0" baseline="0" noProof="0" dirty="0">
                <a:ln w="3175">
                  <a:noFill/>
                </a:ln>
                <a:solidFill>
                  <a:prstClr val="black"/>
                </a:solidFill>
                <a:effectLst/>
                <a:uLnTx/>
                <a:uFillTx/>
                <a:latin typeface="Segoe UI"/>
                <a:ea typeface="+mn-ea"/>
                <a:cs typeface="Segoe UI"/>
              </a:rPr>
              <a:t>Prompt no </a:t>
            </a:r>
            <a:r>
              <a:rPr lang="pt-br" sz="1050" dirty="0">
                <a:ln w="3175">
                  <a:noFill/>
                </a:ln>
                <a:solidFill>
                  <a:prstClr val="black"/>
                </a:solidFill>
                <a:latin typeface="Segoe UI"/>
                <a:cs typeface="Segoe UI"/>
              </a:rPr>
              <a:t>Microsoft 365 Copilot</a:t>
            </a:r>
            <a:r>
              <a:rPr kumimoji="0" lang="pt-br" sz="1050" b="0" i="0" u="none" strike="noStrike" kern="1200" cap="none" spc="0" normalizeH="0" baseline="0" noProof="0" dirty="0">
                <a:ln w="3175">
                  <a:noFill/>
                </a:ln>
                <a:solidFill>
                  <a:prstClr val="black"/>
                </a:solidFill>
                <a:effectLst/>
                <a:uLnTx/>
                <a:uFillTx/>
                <a:latin typeface="Segoe UI"/>
                <a:ea typeface="+mn-ea"/>
                <a:cs typeface="Segoe UI"/>
              </a:rPr>
              <a:t> na barra lateral do navegador Edge</a:t>
            </a:r>
          </a:p>
        </p:txBody>
      </p:sp>
      <p:grpSp>
        <p:nvGrpSpPr>
          <p:cNvPr id="7" name="Group 6" descr="Logotipo do Microsoft Bing">
            <a:extLst>
              <a:ext uri="{FF2B5EF4-FFF2-40B4-BE49-F238E27FC236}">
                <a16:creationId xmlns:a16="http://schemas.microsoft.com/office/drawing/2014/main" id="{873EBBF2-4AE7-4DF5-C5B7-CEF1BEC3CB84}"/>
              </a:ext>
              <a:ext uri="{C183D7F6-B498-43B3-948B-1728B52AA6E4}">
                <adec:decorative xmlns:adec="http://schemas.microsoft.com/office/drawing/2017/decorative" val="0"/>
              </a:ext>
            </a:extLst>
          </p:cNvPr>
          <p:cNvGrpSpPr>
            <a:grpSpLocks/>
          </p:cNvGrpSpPr>
          <p:nvPr/>
        </p:nvGrpSpPr>
        <p:grpSpPr>
          <a:xfrm>
            <a:off x="7372687" y="1430406"/>
            <a:ext cx="534544" cy="534544"/>
            <a:chOff x="12778532" y="5665565"/>
            <a:chExt cx="534543" cy="534543"/>
          </a:xfrm>
        </p:grpSpPr>
        <p:sp>
          <p:nvSpPr>
            <p:cNvPr id="8" name="Rounded Rectangle 46">
              <a:hlinkClick r:id="rId7"/>
              <a:extLst>
                <a:ext uri="{FF2B5EF4-FFF2-40B4-BE49-F238E27FC236}">
                  <a16:creationId xmlns:a16="http://schemas.microsoft.com/office/drawing/2014/main" id="{0EFAABC5-23EA-002B-DE68-9B852E303534}"/>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 name="Picture 9" descr="Imagem contendo gráficos, logotipo, símbolo, azul elétrico&#10;&#10;Descrição gerada automaticamente">
              <a:hlinkClick r:id="rId7"/>
              <a:extLst>
                <a:ext uri="{FF2B5EF4-FFF2-40B4-BE49-F238E27FC236}">
                  <a16:creationId xmlns:a16="http://schemas.microsoft.com/office/drawing/2014/main" id="{9E413210-D2D1-EE24-73B1-D884417C43D7}"/>
                </a:ext>
              </a:extLst>
            </p:cNvPr>
            <p:cNvPicPr>
              <a:picLocks noChangeAspect="1"/>
            </p:cNvPicPr>
            <p:nvPr/>
          </p:nvPicPr>
          <p:blipFill>
            <a:blip r:embed="rId8"/>
            <a:stretch>
              <a:fillRect/>
            </a:stretch>
          </p:blipFill>
          <p:spPr>
            <a:xfrm>
              <a:off x="12870088" y="5761541"/>
              <a:ext cx="382583" cy="378191"/>
            </a:xfrm>
            <a:prstGeom prst="rect">
              <a:avLst/>
            </a:prstGeom>
          </p:spPr>
        </p:pic>
      </p:grpSp>
      <p:sp>
        <p:nvSpPr>
          <p:cNvPr id="45" name="Rectangle: Rounded Corners 6">
            <a:extLst>
              <a:ext uri="{FF2B5EF4-FFF2-40B4-BE49-F238E27FC236}">
                <a16:creationId xmlns:a16="http://schemas.microsoft.com/office/drawing/2014/main" id="{55A1A51C-C5B5-5338-71C6-3CAA71047AD3}"/>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6" name="Title 1">
            <a:extLst>
              <a:ext uri="{FF2B5EF4-FFF2-40B4-BE49-F238E27FC236}">
                <a16:creationId xmlns:a16="http://schemas.microsoft.com/office/drawing/2014/main" id="{95D065E1-D5CD-ABB9-AC49-D033D61932FD}"/>
              </a:ext>
            </a:extLst>
          </p:cNvPr>
          <p:cNvSpPr txBox="1">
            <a:spLocks/>
          </p:cNvSpPr>
          <p:nvPr/>
        </p:nvSpPr>
        <p:spPr>
          <a:xfrm>
            <a:off x="4613434" y="3019143"/>
            <a:ext cx="2735299" cy="307777"/>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Resumo</a:t>
            </a: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 </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o relatório anual da </a:t>
            </a:r>
            <a:r>
              <a:rPr kumimoji="0" lang="pt-br" sz="1000" b="0" i="0" u="none" strike="noStrike" kern="1200" cap="none" spc="0" normalizeH="0" baseline="0" noProof="0" dirty="0" err="1">
                <a:ln w="3175">
                  <a:noFill/>
                </a:ln>
                <a:solidFill>
                  <a:prstClr val="black"/>
                </a:solidFill>
                <a:effectLst/>
                <a:uLnTx/>
                <a:uFillTx/>
                <a:latin typeface="Segoe UI"/>
                <a:ea typeface="+mn-ea"/>
                <a:cs typeface="Segoe UI" pitchFamily="34" charset="0"/>
              </a:rPr>
              <a:t>Contoso</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 incluindo metas, riscos e métricas de finanças.</a:t>
            </a:r>
          </a:p>
        </p:txBody>
      </p:sp>
      <p:sp>
        <p:nvSpPr>
          <p:cNvPr id="47" name="TextBox 46">
            <a:extLst>
              <a:ext uri="{FF2B5EF4-FFF2-40B4-BE49-F238E27FC236}">
                <a16:creationId xmlns:a16="http://schemas.microsoft.com/office/drawing/2014/main" id="{B7B15BC3-6C08-3245-700A-79A8F7408F70}"/>
              </a:ext>
            </a:extLst>
          </p:cNvPr>
          <p:cNvSpPr txBox="1"/>
          <p:nvPr/>
        </p:nvSpPr>
        <p:spPr>
          <a:xfrm>
            <a:off x="8229191" y="1838368"/>
            <a:ext cx="2982142" cy="430887"/>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Segoe UI Semibold"/>
                <a:cs typeface="Segoe UI" pitchFamily="34" charset="0"/>
              </a:rPr>
              <a:t>Encontrar as </a:t>
            </a:r>
            <a:r>
              <a:rPr kumimoji="0" lang="pt-br" sz="1400" b="1" i="0" u="none" strike="noStrike" kern="1200" cap="none" spc="0" normalizeH="0" baseline="0" noProof="0" dirty="0" err="1">
                <a:ln>
                  <a:noFill/>
                </a:ln>
                <a:solidFill>
                  <a:prstClr val="black"/>
                </a:solidFill>
                <a:effectLst/>
                <a:uLnTx/>
                <a:uFillTx/>
                <a:latin typeface="Segoe UI Semibold"/>
                <a:cs typeface="Segoe UI" pitchFamily="34" charset="0"/>
              </a:rPr>
              <a:t>perg</a:t>
            </a:r>
            <a:r>
              <a:rPr kumimoji="0" lang="pt-BR" sz="1400" b="1" i="0" u="none" strike="noStrike" kern="1200" cap="none" spc="0" normalizeH="0" baseline="0" noProof="0" dirty="0" err="1">
                <a:ln>
                  <a:noFill/>
                </a:ln>
                <a:solidFill>
                  <a:prstClr val="black"/>
                </a:solidFill>
                <a:effectLst/>
                <a:uLnTx/>
                <a:uFillTx/>
                <a:latin typeface="Segoe UI Semibold"/>
                <a:cs typeface="Segoe UI" pitchFamily="34" charset="0"/>
              </a:rPr>
              <a:t>um</a:t>
            </a:r>
            <a:r>
              <a:rPr kumimoji="0" lang="pt-br" sz="1400" b="1" i="0" u="none" strike="noStrike" kern="1200" cap="none" spc="0" normalizeH="0" baseline="0" noProof="0" dirty="0" err="1">
                <a:ln>
                  <a:noFill/>
                </a:ln>
                <a:solidFill>
                  <a:prstClr val="black"/>
                </a:solidFill>
                <a:effectLst/>
                <a:uLnTx/>
                <a:uFillTx/>
                <a:latin typeface="Segoe UI Semibold"/>
                <a:cs typeface="Segoe UI" pitchFamily="34" charset="0"/>
              </a:rPr>
              <a:t>tas</a:t>
            </a:r>
            <a:r>
              <a:rPr kumimoji="0" lang="pt-br" sz="1400" b="1" i="0" u="none" strike="noStrike" kern="1200" cap="none" spc="0" normalizeH="0" baseline="0" noProof="0" dirty="0">
                <a:ln>
                  <a:noFill/>
                </a:ln>
                <a:solidFill>
                  <a:prstClr val="black"/>
                </a:solidFill>
                <a:effectLst/>
                <a:uLnTx/>
                <a:uFillTx/>
                <a:latin typeface="Segoe UI Semibold"/>
                <a:cs typeface="Segoe UI" pitchFamily="34" charset="0"/>
              </a:rPr>
              <a:t> em </a:t>
            </a:r>
            <a:br>
              <a:rPr kumimoji="0" lang="pt-br" sz="1400" b="1" i="0" u="none" strike="noStrike" kern="1200" cap="none" spc="0" normalizeH="0" baseline="0" noProof="0" dirty="0">
                <a:ln>
                  <a:noFill/>
                </a:ln>
                <a:solidFill>
                  <a:prstClr val="black"/>
                </a:solidFill>
                <a:effectLst/>
                <a:uLnTx/>
                <a:uFillTx/>
                <a:latin typeface="Segoe UI Semibold"/>
                <a:cs typeface="Segoe UI" pitchFamily="34" charset="0"/>
              </a:rPr>
            </a:br>
            <a:r>
              <a:rPr kumimoji="0" lang="pt-br" sz="1400" b="1" i="0" u="none" strike="noStrike" kern="1200" cap="none" spc="0" normalizeH="0" baseline="0" noProof="0" dirty="0">
                <a:ln>
                  <a:noFill/>
                </a:ln>
                <a:solidFill>
                  <a:prstClr val="black"/>
                </a:solidFill>
                <a:effectLst/>
                <a:uLnTx/>
                <a:uFillTx/>
                <a:latin typeface="Segoe UI Semibold"/>
                <a:cs typeface="Segoe UI" pitchFamily="34" charset="0"/>
              </a:rPr>
              <a:t>seus emails</a:t>
            </a:r>
          </a:p>
        </p:txBody>
      </p:sp>
      <p:sp>
        <p:nvSpPr>
          <p:cNvPr id="49" name="Text Placeholder 2">
            <a:extLst>
              <a:ext uri="{FF2B5EF4-FFF2-40B4-BE49-F238E27FC236}">
                <a16:creationId xmlns:a16="http://schemas.microsoft.com/office/drawing/2014/main" id="{ED4925DD-76F2-C751-2211-89ECC0A44847}"/>
              </a:ext>
            </a:extLst>
          </p:cNvPr>
          <p:cNvSpPr txBox="1">
            <a:spLocks/>
          </p:cNvSpPr>
          <p:nvPr/>
        </p:nvSpPr>
        <p:spPr>
          <a:xfrm>
            <a:off x="8229191" y="23172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No prompt do aplicativo Microsoft 365 Copilot </a:t>
            </a:r>
            <a:b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b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no Teams</a:t>
            </a:r>
          </a:p>
        </p:txBody>
      </p:sp>
      <p:grpSp>
        <p:nvGrpSpPr>
          <p:cNvPr id="40" name="Group 39" descr="Logotipo do Microsoft 365 Copilot">
            <a:extLst>
              <a:ext uri="{FF2B5EF4-FFF2-40B4-BE49-F238E27FC236}">
                <a16:creationId xmlns:a16="http://schemas.microsoft.com/office/drawing/2014/main" id="{2F86FF01-4345-80A5-90A9-3D923B1B8116}"/>
              </a:ext>
            </a:extLst>
          </p:cNvPr>
          <p:cNvGrpSpPr>
            <a:grpSpLocks/>
          </p:cNvGrpSpPr>
          <p:nvPr/>
        </p:nvGrpSpPr>
        <p:grpSpPr>
          <a:xfrm>
            <a:off x="11118806" y="1412879"/>
            <a:ext cx="534543" cy="534543"/>
            <a:chOff x="3610465" y="1434675"/>
            <a:chExt cx="534543" cy="534543"/>
          </a:xfrm>
        </p:grpSpPr>
        <p:sp>
          <p:nvSpPr>
            <p:cNvPr id="42" name="Rounded Rectangle 46">
              <a:extLst>
                <a:ext uri="{FF2B5EF4-FFF2-40B4-BE49-F238E27FC236}">
                  <a16:creationId xmlns:a16="http://schemas.microsoft.com/office/drawing/2014/main" id="{9B7B5163-B3BF-51BC-5F20-01236A453CAF}"/>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Zip Co, logotipo SVG, baixar grátis, id: 101874 - Brandlogos.net">
              <a:hlinkClick r:id="rId9"/>
              <a:extLst>
                <a:ext uri="{FF2B5EF4-FFF2-40B4-BE49-F238E27FC236}">
                  <a16:creationId xmlns:a16="http://schemas.microsoft.com/office/drawing/2014/main" id="{48D1A364-A89E-A6BC-50CF-C2EC569BE45D}"/>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54" name="Rectangle: Rounded Corners 6">
            <a:extLst>
              <a:ext uri="{FF2B5EF4-FFF2-40B4-BE49-F238E27FC236}">
                <a16:creationId xmlns:a16="http://schemas.microsoft.com/office/drawing/2014/main" id="{1906065F-13B3-5931-1B95-E7358C8C382B}"/>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5" name="Title 1">
            <a:extLst>
              <a:ext uri="{FF2B5EF4-FFF2-40B4-BE49-F238E27FC236}">
                <a16:creationId xmlns:a16="http://schemas.microsoft.com/office/drawing/2014/main" id="{C9DB0AC6-2F7E-9AFF-0138-473832B77433}"/>
              </a:ext>
            </a:extLst>
          </p:cNvPr>
          <p:cNvSpPr txBox="1">
            <a:spLocks/>
          </p:cNvSpPr>
          <p:nvPr/>
        </p:nvSpPr>
        <p:spPr>
          <a:xfrm>
            <a:off x="8352613" y="2942199"/>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Fornecer uma lista </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com marcadores de notas </a:t>
            </a:r>
            <a:b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b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de meus emails mencionando a Fabrikam nas últimas duas semanas.</a:t>
            </a:r>
          </a:p>
        </p:txBody>
      </p:sp>
      <p:sp>
        <p:nvSpPr>
          <p:cNvPr id="56" name="TextBox 55">
            <a:extLst>
              <a:ext uri="{FF2B5EF4-FFF2-40B4-BE49-F238E27FC236}">
                <a16:creationId xmlns:a16="http://schemas.microsoft.com/office/drawing/2014/main" id="{AE3EA9A2-FCD7-13F3-8A45-B4C7FAB8FD5E}"/>
              </a:ext>
            </a:extLst>
          </p:cNvPr>
          <p:cNvSpPr txBox="1"/>
          <p:nvPr/>
        </p:nvSpPr>
        <p:spPr>
          <a:xfrm>
            <a:off x="754898"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Segoe UI Semibold"/>
                <a:cs typeface="Segoe UI" pitchFamily="34" charset="0"/>
              </a:rPr>
              <a:t>Atualizar a apresentação de vendas</a:t>
            </a:r>
          </a:p>
        </p:txBody>
      </p:sp>
      <p:sp>
        <p:nvSpPr>
          <p:cNvPr id="57" name="Text Placeholder 2">
            <a:extLst>
              <a:ext uri="{FF2B5EF4-FFF2-40B4-BE49-F238E27FC236}">
                <a16:creationId xmlns:a16="http://schemas.microsoft.com/office/drawing/2014/main" id="{97F3EB11-1066-41A2-E150-A756EFA0E72D}"/>
              </a:ext>
            </a:extLst>
          </p:cNvPr>
          <p:cNvSpPr txBox="1">
            <a:spLocks/>
          </p:cNvSpPr>
          <p:nvPr/>
        </p:nvSpPr>
        <p:spPr>
          <a:xfrm>
            <a:off x="754898"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No prompt de apresentação existente</a:t>
            </a:r>
          </a:p>
        </p:txBody>
      </p:sp>
      <p:grpSp>
        <p:nvGrpSpPr>
          <p:cNvPr id="72" name="Group 71" descr="Logotipo do Microsoft PowerPoint">
            <a:extLst>
              <a:ext uri="{FF2B5EF4-FFF2-40B4-BE49-F238E27FC236}">
                <a16:creationId xmlns:a16="http://schemas.microsoft.com/office/drawing/2014/main" id="{45A59C04-E1E6-4DD3-E259-9F0C75630E08}"/>
              </a:ext>
            </a:extLst>
          </p:cNvPr>
          <p:cNvGrpSpPr>
            <a:grpSpLocks/>
          </p:cNvGrpSpPr>
          <p:nvPr/>
        </p:nvGrpSpPr>
        <p:grpSpPr>
          <a:xfrm>
            <a:off x="3641326" y="4031175"/>
            <a:ext cx="534544" cy="534544"/>
            <a:chOff x="587375" y="1790700"/>
            <a:chExt cx="1371600" cy="1371600"/>
          </a:xfrm>
        </p:grpSpPr>
        <p:sp>
          <p:nvSpPr>
            <p:cNvPr id="76" name="Rounded Rectangle 46">
              <a:extLst>
                <a:ext uri="{FF2B5EF4-FFF2-40B4-BE49-F238E27FC236}">
                  <a16:creationId xmlns:a16="http://schemas.microsoft.com/office/drawing/2014/main" id="{23985D0A-4011-BB87-6F3C-66012610E546}"/>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7" name="Picture 2" descr="Logotipo Microsoft PowerPoint - PNG e Vetor - Baixar logotipo">
              <a:hlinkClick r:id="rId11"/>
              <a:extLst>
                <a:ext uri="{FF2B5EF4-FFF2-40B4-BE49-F238E27FC236}">
                  <a16:creationId xmlns:a16="http://schemas.microsoft.com/office/drawing/2014/main" id="{E38F82F9-6652-AF8C-964C-EDA135E3192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61" name="Rectangle: Rounded Corners 6">
            <a:extLst>
              <a:ext uri="{FF2B5EF4-FFF2-40B4-BE49-F238E27FC236}">
                <a16:creationId xmlns:a16="http://schemas.microsoft.com/office/drawing/2014/main" id="{FD7B5BBE-B4B6-4520-CAD1-82022265D8B2}"/>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2" name="Title 1">
            <a:extLst>
              <a:ext uri="{FF2B5EF4-FFF2-40B4-BE49-F238E27FC236}">
                <a16:creationId xmlns:a16="http://schemas.microsoft.com/office/drawing/2014/main" id="{0427713B-B0B2-0F56-C717-C8451D4DA073}"/>
              </a:ext>
            </a:extLst>
          </p:cNvPr>
          <p:cNvSpPr txBox="1">
            <a:spLocks/>
          </p:cNvSpPr>
          <p:nvPr/>
        </p:nvSpPr>
        <p:spPr>
          <a:xfrm>
            <a:off x="878319" y="5467431"/>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Adicionar um slide sobre o </a:t>
            </a:r>
            <a:r>
              <a:rPr kumimoji="0" lang="pt-br"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ass</a:t>
            </a:r>
            <a:r>
              <a:rPr kumimoji="0" lang="pt-BR"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um</a:t>
            </a:r>
            <a:r>
              <a:rPr kumimoji="0" lang="pt-br"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to</a:t>
            </a: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 </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[copiar no resumo de </a:t>
            </a:r>
            <a:r>
              <a:rPr kumimoji="0" lang="pt-br" sz="1000" b="0" i="0" u="none" strike="noStrike" kern="1200" cap="none" spc="0" normalizeH="0" baseline="0" noProof="0" dirty="0" err="1">
                <a:ln w="3175">
                  <a:noFill/>
                </a:ln>
                <a:solidFill>
                  <a:prstClr val="black"/>
                </a:solidFill>
                <a:effectLst/>
                <a:uLnTx/>
                <a:uFillTx/>
                <a:latin typeface="Segoe UI"/>
                <a:ea typeface="+mn-ea"/>
                <a:cs typeface="Segoe UI" pitchFamily="34" charset="0"/>
              </a:rPr>
              <a:t>email</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 do Microsoft 365 </a:t>
            </a:r>
            <a:r>
              <a:rPr kumimoji="0" lang="pt-br" sz="1000" b="0" i="0" u="none" strike="noStrike" kern="1200" cap="none" spc="0" normalizeH="0" baseline="0" noProof="0" dirty="0" err="1">
                <a:ln w="3175">
                  <a:noFill/>
                </a:ln>
                <a:solidFill>
                  <a:prstClr val="black"/>
                </a:solidFill>
                <a:effectLst/>
                <a:uLnTx/>
                <a:uFillTx/>
                <a:latin typeface="Segoe UI"/>
                <a:ea typeface="+mn-ea"/>
                <a:cs typeface="Segoe UI" pitchFamily="34" charset="0"/>
              </a:rPr>
              <a:t>Copilot</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 e incluir uma imagem apropriada para o setor médico.</a:t>
            </a:r>
          </a:p>
        </p:txBody>
      </p:sp>
      <p:sp>
        <p:nvSpPr>
          <p:cNvPr id="63" name="TextBox 62">
            <a:extLst>
              <a:ext uri="{FF2B5EF4-FFF2-40B4-BE49-F238E27FC236}">
                <a16:creationId xmlns:a16="http://schemas.microsoft.com/office/drawing/2014/main" id="{7E30452F-876F-3628-47F6-ADFA2963543C}"/>
              </a:ext>
            </a:extLst>
          </p:cNvPr>
          <p:cNvSpPr txBox="1"/>
          <p:nvPr/>
        </p:nvSpPr>
        <p:spPr>
          <a:xfrm>
            <a:off x="4490013"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Segoe UI Semibold"/>
                <a:cs typeface="Segoe UI" pitchFamily="34" charset="0"/>
              </a:rPr>
              <a:t>Resumo</a:t>
            </a:r>
            <a:r>
              <a:rPr kumimoji="0" lang="pt-br" sz="1400" b="1" i="0" u="none" strike="noStrike" kern="1200" cap="none" spc="0" normalizeH="0" baseline="0" noProof="0" dirty="0">
                <a:ln>
                  <a:noFill/>
                </a:ln>
                <a:solidFill>
                  <a:prstClr val="black"/>
                </a:solidFill>
                <a:effectLst/>
                <a:uLnTx/>
                <a:uFillTx/>
                <a:latin typeface="Segoe UI Semibold"/>
                <a:cs typeface="Segoe UI" pitchFamily="34" charset="0"/>
              </a:rPr>
              <a:t> a </a:t>
            </a:r>
            <a:r>
              <a:rPr kumimoji="0" lang="pt-br" sz="1400" b="1" i="0" u="none" strike="noStrike" kern="1200" cap="none" spc="0" normalizeH="0" baseline="0" noProof="0" dirty="0" err="1">
                <a:ln>
                  <a:noFill/>
                </a:ln>
                <a:solidFill>
                  <a:prstClr val="black"/>
                </a:solidFill>
                <a:effectLst/>
                <a:uLnTx/>
                <a:uFillTx/>
                <a:latin typeface="Segoe UI Semibold"/>
                <a:cs typeface="Segoe UI" pitchFamily="34" charset="0"/>
              </a:rPr>
              <a:t>re</a:t>
            </a:r>
            <a:r>
              <a:rPr kumimoji="0" lang="pt-BR" sz="1400" b="1" i="0" u="none" strike="noStrike" kern="1200" cap="none" spc="0" normalizeH="0" baseline="0" noProof="0" dirty="0" err="1">
                <a:ln>
                  <a:noFill/>
                </a:ln>
                <a:solidFill>
                  <a:prstClr val="black"/>
                </a:solidFill>
                <a:effectLst/>
                <a:uLnTx/>
                <a:uFillTx/>
                <a:latin typeface="Segoe UI Semibold"/>
                <a:cs typeface="Segoe UI" pitchFamily="34" charset="0"/>
              </a:rPr>
              <a:t>um</a:t>
            </a:r>
            <a:r>
              <a:rPr kumimoji="0" lang="pt-br" sz="1400" b="1" i="0" u="none" strike="noStrike" kern="1200" cap="none" spc="0" normalizeH="0" baseline="0" noProof="0" dirty="0" err="1">
                <a:ln>
                  <a:noFill/>
                </a:ln>
                <a:solidFill>
                  <a:prstClr val="black"/>
                </a:solidFill>
                <a:effectLst/>
                <a:uLnTx/>
                <a:uFillTx/>
                <a:latin typeface="Segoe UI Semibold"/>
                <a:cs typeface="Segoe UI" pitchFamily="34" charset="0"/>
              </a:rPr>
              <a:t>ião</a:t>
            </a:r>
            <a:endParaRPr kumimoji="0" lang="pt-br" sz="1400" b="1" i="0" u="none" strike="noStrike" kern="1200" cap="none" spc="0" normalizeH="0" baseline="0" noProof="0" dirty="0">
              <a:ln>
                <a:noFill/>
              </a:ln>
              <a:solidFill>
                <a:prstClr val="black"/>
              </a:solidFill>
              <a:effectLst/>
              <a:uLnTx/>
              <a:uFillTx/>
              <a:latin typeface="Segoe UI Semibold"/>
              <a:cs typeface="Segoe UI" pitchFamily="34" charset="0"/>
            </a:endParaRPr>
          </a:p>
        </p:txBody>
      </p:sp>
      <p:sp>
        <p:nvSpPr>
          <p:cNvPr id="64" name="Text Placeholder 2">
            <a:extLst>
              <a:ext uri="{FF2B5EF4-FFF2-40B4-BE49-F238E27FC236}">
                <a16:creationId xmlns:a16="http://schemas.microsoft.com/office/drawing/2014/main" id="{8BCFE76E-C828-F500-6445-0B467488E2B3}"/>
              </a:ext>
            </a:extLst>
          </p:cNvPr>
          <p:cNvSpPr txBox="1">
            <a:spLocks/>
          </p:cNvSpPr>
          <p:nvPr/>
        </p:nvSpPr>
        <p:spPr>
          <a:xfrm>
            <a:off x="4490013"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A partir da </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re</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um</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ião</a:t>
            </a: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 de recapitulação do prompt </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Copilot</a:t>
            </a: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 no </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Teams</a:t>
            </a:r>
            <a:endPar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endParaRPr>
          </a:p>
        </p:txBody>
      </p:sp>
      <p:grpSp>
        <p:nvGrpSpPr>
          <p:cNvPr id="58" name="Group 57" descr="Logotipo do Microsoft Teams">
            <a:extLst>
              <a:ext uri="{FF2B5EF4-FFF2-40B4-BE49-F238E27FC236}">
                <a16:creationId xmlns:a16="http://schemas.microsoft.com/office/drawing/2014/main" id="{BEBE0F6F-16E8-A978-86BD-0A29E28394A1}"/>
              </a:ext>
              <a:ext uri="{C183D7F6-B498-43B3-948B-1728B52AA6E4}">
                <adec:decorative xmlns:adec="http://schemas.microsoft.com/office/drawing/2017/decorative" val="0"/>
              </a:ext>
            </a:extLst>
          </p:cNvPr>
          <p:cNvGrpSpPr>
            <a:grpSpLocks/>
          </p:cNvGrpSpPr>
          <p:nvPr/>
        </p:nvGrpSpPr>
        <p:grpSpPr>
          <a:xfrm>
            <a:off x="7372337" y="4028484"/>
            <a:ext cx="534544" cy="534544"/>
            <a:chOff x="3125234" y="13590476"/>
            <a:chExt cx="659280" cy="659280"/>
          </a:xfrm>
        </p:grpSpPr>
        <p:sp>
          <p:nvSpPr>
            <p:cNvPr id="59" name="Rounded Rectangle 56">
              <a:extLst>
                <a:ext uri="{FF2B5EF4-FFF2-40B4-BE49-F238E27FC236}">
                  <a16:creationId xmlns:a16="http://schemas.microsoft.com/office/drawing/2014/main" id="{9966B966-54C0-6047-704C-1A8E13592E2D}"/>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0" name="Graphic 59">
              <a:extLst>
                <a:ext uri="{FF2B5EF4-FFF2-40B4-BE49-F238E27FC236}">
                  <a16:creationId xmlns:a16="http://schemas.microsoft.com/office/drawing/2014/main" id="{E6C3AB40-9201-BC31-4253-D90E8B194BE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229606" y="13694555"/>
              <a:ext cx="451120" cy="451118"/>
            </a:xfrm>
            <a:prstGeom prst="rect">
              <a:avLst/>
            </a:prstGeom>
          </p:spPr>
        </p:pic>
      </p:grpSp>
      <p:sp>
        <p:nvSpPr>
          <p:cNvPr id="68" name="Rectangle: Rounded Corners 6">
            <a:extLst>
              <a:ext uri="{FF2B5EF4-FFF2-40B4-BE49-F238E27FC236}">
                <a16:creationId xmlns:a16="http://schemas.microsoft.com/office/drawing/2014/main" id="{D6F7FCEE-EB2B-3669-15DE-66F1C02836EA}"/>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9" name="Title 1">
            <a:extLst>
              <a:ext uri="{FF2B5EF4-FFF2-40B4-BE49-F238E27FC236}">
                <a16:creationId xmlns:a16="http://schemas.microsoft.com/office/drawing/2014/main" id="{02B7DB50-9D13-C875-21DF-DB097EAB8DB2}"/>
              </a:ext>
            </a:extLst>
          </p:cNvPr>
          <p:cNvSpPr txBox="1">
            <a:spLocks/>
          </p:cNvSpPr>
          <p:nvPr/>
        </p:nvSpPr>
        <p:spPr>
          <a:xfrm>
            <a:off x="4613434" y="5621319"/>
            <a:ext cx="2735299" cy="307777"/>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Resumo</a:t>
            </a: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 a </a:t>
            </a:r>
            <a:r>
              <a:rPr kumimoji="0" lang="pt-br"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re</a:t>
            </a:r>
            <a:r>
              <a:rPr kumimoji="0" lang="pt-BR"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um</a:t>
            </a:r>
            <a:r>
              <a:rPr kumimoji="0" lang="pt-br"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ião</a:t>
            </a: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 </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e listar os itens de ação discutidos e o status atual.</a:t>
            </a:r>
          </a:p>
        </p:txBody>
      </p:sp>
      <p:sp>
        <p:nvSpPr>
          <p:cNvPr id="70" name="TextBox 69">
            <a:extLst>
              <a:ext uri="{FF2B5EF4-FFF2-40B4-BE49-F238E27FC236}">
                <a16:creationId xmlns:a16="http://schemas.microsoft.com/office/drawing/2014/main" id="{31A12B41-CFC3-3576-5B82-8C2E99382925}"/>
              </a:ext>
            </a:extLst>
          </p:cNvPr>
          <p:cNvSpPr txBox="1"/>
          <p:nvPr/>
        </p:nvSpPr>
        <p:spPr>
          <a:xfrm>
            <a:off x="8229191"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Segoe UI Semibold"/>
                <a:cs typeface="Segoe UI" pitchFamily="34" charset="0"/>
              </a:rPr>
              <a:t>Criar a proposta</a:t>
            </a:r>
          </a:p>
        </p:txBody>
      </p:sp>
      <p:sp>
        <p:nvSpPr>
          <p:cNvPr id="71" name="Text Placeholder 2">
            <a:extLst>
              <a:ext uri="{FF2B5EF4-FFF2-40B4-BE49-F238E27FC236}">
                <a16:creationId xmlns:a16="http://schemas.microsoft.com/office/drawing/2014/main" id="{9071B72B-C8D0-0B00-CE6A-95F9493292C3}"/>
              </a:ext>
            </a:extLst>
          </p:cNvPr>
          <p:cNvSpPr txBox="1">
            <a:spLocks/>
          </p:cNvSpPr>
          <p:nvPr/>
        </p:nvSpPr>
        <p:spPr>
          <a:xfrm>
            <a:off x="8229191"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Início com um novo prompt de documento Copilot</a:t>
            </a:r>
          </a:p>
        </p:txBody>
      </p:sp>
      <p:grpSp>
        <p:nvGrpSpPr>
          <p:cNvPr id="84" name="Group 83" descr="Logotipo do Microsoft Word">
            <a:extLst>
              <a:ext uri="{FF2B5EF4-FFF2-40B4-BE49-F238E27FC236}">
                <a16:creationId xmlns:a16="http://schemas.microsoft.com/office/drawing/2014/main" id="{DD8F540E-ADE9-702C-F2B1-CC1F5B9D2E38}"/>
              </a:ext>
              <a:ext uri="{C183D7F6-B498-43B3-948B-1728B52AA6E4}">
                <adec:decorative xmlns:adec="http://schemas.microsoft.com/office/drawing/2017/decorative" val="0"/>
              </a:ext>
            </a:extLst>
          </p:cNvPr>
          <p:cNvGrpSpPr>
            <a:grpSpLocks/>
          </p:cNvGrpSpPr>
          <p:nvPr/>
        </p:nvGrpSpPr>
        <p:grpSpPr>
          <a:xfrm>
            <a:off x="11118807" y="4026755"/>
            <a:ext cx="534543" cy="534543"/>
            <a:chOff x="5006422" y="10181153"/>
            <a:chExt cx="659280" cy="659280"/>
          </a:xfrm>
        </p:grpSpPr>
        <p:sp>
          <p:nvSpPr>
            <p:cNvPr id="88" name="Rounded Rectangle 46">
              <a:extLst>
                <a:ext uri="{FF2B5EF4-FFF2-40B4-BE49-F238E27FC236}">
                  <a16:creationId xmlns:a16="http://schemas.microsoft.com/office/drawing/2014/main" id="{7E26656D-975C-965E-4F52-CE943744183A}"/>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9" name="Graphic 88">
              <a:extLst>
                <a:ext uri="{FF2B5EF4-FFF2-40B4-BE49-F238E27FC236}">
                  <a16:creationId xmlns:a16="http://schemas.microsoft.com/office/drawing/2014/main" id="{45458FB4-B5D2-79D4-3CA2-2505862C5C91}"/>
                </a:ext>
              </a:extLst>
            </p:cNvPr>
            <p:cNvPicPr>
              <a:picLocks noChangeAspect="1"/>
            </p:cNvPicPr>
            <p:nvPr/>
          </p:nvPicPr>
          <p:blipFill rotWithShape="1">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26279" t="26853" r="22699" b="26853"/>
            <a:stretch/>
          </p:blipFill>
          <p:spPr>
            <a:xfrm>
              <a:off x="5112857" y="10308272"/>
              <a:ext cx="446412" cy="405040"/>
            </a:xfrm>
            <a:prstGeom prst="rect">
              <a:avLst/>
            </a:prstGeom>
          </p:spPr>
        </p:pic>
      </p:grpSp>
      <p:sp>
        <p:nvSpPr>
          <p:cNvPr id="78" name="Rectangle: Rounded Corners 6">
            <a:extLst>
              <a:ext uri="{FF2B5EF4-FFF2-40B4-BE49-F238E27FC236}">
                <a16:creationId xmlns:a16="http://schemas.microsoft.com/office/drawing/2014/main" id="{FE6D964C-7D63-A39A-0628-7C97AC2FE2CF}"/>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2" name="Title 1">
            <a:extLst>
              <a:ext uri="{FF2B5EF4-FFF2-40B4-BE49-F238E27FC236}">
                <a16:creationId xmlns:a16="http://schemas.microsoft.com/office/drawing/2014/main" id="{73EA53D6-2B78-E340-98FF-DE04EBC46241}"/>
              </a:ext>
            </a:extLst>
          </p:cNvPr>
          <p:cNvSpPr txBox="1">
            <a:spLocks/>
          </p:cNvSpPr>
          <p:nvPr/>
        </p:nvSpPr>
        <p:spPr>
          <a:xfrm>
            <a:off x="8352613"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Criar uma proposta com base na </a:t>
            </a:r>
            <a:r>
              <a:rPr lang="pt-br" sz="1000" u="sng" spc="0" dirty="0">
                <a:solidFill>
                  <a:srgbClr val="0078D4"/>
                </a:solidFill>
                <a:latin typeface="Segoe UI"/>
              </a:rPr>
              <a:t>Apresentação de Vendas da Contoso.pptx</a:t>
            </a: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 </a:t>
            </a:r>
            <a:r>
              <a:rPr lang="pt-br" sz="1000" spc="0" dirty="0">
                <a:solidFill>
                  <a:prstClr val="black"/>
                </a:solidFill>
                <a:latin typeface="Segoe UI"/>
              </a:rPr>
              <a:t>e</a:t>
            </a:r>
            <a:r>
              <a:rPr kumimoji="0" lang="pt-br" sz="1000" b="0" i="0" strike="noStrike" kern="1200" cap="none" spc="0" normalizeH="0" baseline="0" noProof="0" dirty="0">
                <a:ln w="3175">
                  <a:noFill/>
                </a:ln>
                <a:solidFill>
                  <a:srgbClr val="0078D4"/>
                </a:solidFill>
                <a:effectLst/>
                <a:uLnTx/>
                <a:uFillTx/>
                <a:latin typeface="Segoe UI"/>
                <a:ea typeface="+mn-ea"/>
                <a:cs typeface="Segoe UI" pitchFamily="34" charset="0"/>
              </a:rPr>
              <a:t> </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nas </a:t>
            </a:r>
            <a:r>
              <a:rPr lang="pt-br" sz="1000" u="sng" spc="0" dirty="0">
                <a:solidFill>
                  <a:srgbClr val="0078D4"/>
                </a:solidFill>
                <a:latin typeface="Segoe UI"/>
              </a:rPr>
              <a:t>Notas da </a:t>
            </a:r>
            <a:r>
              <a:rPr lang="pt-br" sz="1000" u="sng" spc="0" dirty="0" err="1">
                <a:solidFill>
                  <a:srgbClr val="0078D4"/>
                </a:solidFill>
                <a:latin typeface="Segoe UI"/>
              </a:rPr>
              <a:t>Re</a:t>
            </a:r>
            <a:r>
              <a:rPr lang="pt-BR" sz="1000" u="sng" spc="0" dirty="0" err="1">
                <a:solidFill>
                  <a:srgbClr val="0078D4"/>
                </a:solidFill>
                <a:latin typeface="Segoe UI"/>
              </a:rPr>
              <a:t>um</a:t>
            </a:r>
            <a:r>
              <a:rPr lang="pt-br" sz="1000" u="sng" spc="0" dirty="0" err="1">
                <a:solidFill>
                  <a:srgbClr val="0078D4"/>
                </a:solidFill>
                <a:latin typeface="Segoe UI"/>
              </a:rPr>
              <a:t>ião</a:t>
            </a:r>
            <a:r>
              <a:rPr lang="pt-br" sz="1000" u="sng" spc="0" dirty="0">
                <a:solidFill>
                  <a:srgbClr val="0078D4"/>
                </a:solidFill>
                <a:latin typeface="Segoe UI"/>
              </a:rPr>
              <a:t> de Vendas.docx.</a:t>
            </a:r>
          </a:p>
        </p:txBody>
      </p:sp>
    </p:spTree>
    <p:extLst>
      <p:ext uri="{BB962C8B-B14F-4D97-AF65-F5344CB8AC3E}">
        <p14:creationId xmlns:p14="http://schemas.microsoft.com/office/powerpoint/2010/main" val="250344320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202C65F-3341-DC8F-D825-3AC30F8A62DF}"/>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51" name="Freeform: Shape 50">
              <a:extLst>
                <a:ext uri="{FF2B5EF4-FFF2-40B4-BE49-F238E27FC236}">
                  <a16:creationId xmlns:a16="http://schemas.microsoft.com/office/drawing/2014/main" id="{4186C0E1-14D3-06E1-03F3-8C39299F173D}"/>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37" name="Group 36">
              <a:extLst>
                <a:ext uri="{FF2B5EF4-FFF2-40B4-BE49-F238E27FC236}">
                  <a16:creationId xmlns:a16="http://schemas.microsoft.com/office/drawing/2014/main" id="{741105D2-D59F-F964-6B77-61D5492A2D05}"/>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36" name="Oval 35">
                <a:extLst>
                  <a:ext uri="{FF2B5EF4-FFF2-40B4-BE49-F238E27FC236}">
                    <a16:creationId xmlns:a16="http://schemas.microsoft.com/office/drawing/2014/main" id="{72C67526-0EBB-63FD-1988-CF4204801973}"/>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5" name="Graphic 68">
                <a:extLst>
                  <a:ext uri="{FF2B5EF4-FFF2-40B4-BE49-F238E27FC236}">
                    <a16:creationId xmlns:a16="http://schemas.microsoft.com/office/drawing/2014/main" id="{8255C674-0BD6-06B6-C738-C1E3401CDD9B}"/>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38" name="Group 37">
              <a:extLst>
                <a:ext uri="{FF2B5EF4-FFF2-40B4-BE49-F238E27FC236}">
                  <a16:creationId xmlns:a16="http://schemas.microsoft.com/office/drawing/2014/main" id="{DBB556C5-7888-D8BC-0E57-F99F9DD01CA5}"/>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39" name="Oval 38">
                <a:extLst>
                  <a:ext uri="{FF2B5EF4-FFF2-40B4-BE49-F238E27FC236}">
                    <a16:creationId xmlns:a16="http://schemas.microsoft.com/office/drawing/2014/main" id="{5A3C61C9-9F1C-0BAD-545E-CAD83BAB6EF8}"/>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0" name="Graphic 68">
                <a:extLst>
                  <a:ext uri="{FF2B5EF4-FFF2-40B4-BE49-F238E27FC236}">
                    <a16:creationId xmlns:a16="http://schemas.microsoft.com/office/drawing/2014/main" id="{CFA32647-9FCA-0FD7-D14E-1DC9523DF69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44" name="Group 43">
              <a:extLst>
                <a:ext uri="{FF2B5EF4-FFF2-40B4-BE49-F238E27FC236}">
                  <a16:creationId xmlns:a16="http://schemas.microsoft.com/office/drawing/2014/main" id="{3D435934-74D8-51E2-C41B-7C93B3A0765E}"/>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45" name="Oval 44">
                <a:extLst>
                  <a:ext uri="{FF2B5EF4-FFF2-40B4-BE49-F238E27FC236}">
                    <a16:creationId xmlns:a16="http://schemas.microsoft.com/office/drawing/2014/main" id="{E942539E-2659-A0B2-9435-755FCED6ABCE}"/>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6" name="Graphic 68">
                <a:extLst>
                  <a:ext uri="{FF2B5EF4-FFF2-40B4-BE49-F238E27FC236}">
                    <a16:creationId xmlns:a16="http://schemas.microsoft.com/office/drawing/2014/main" id="{BB98AAB3-A4A3-6C2B-E1C5-5B41287CB191}"/>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47" name="Group 46">
              <a:extLst>
                <a:ext uri="{FF2B5EF4-FFF2-40B4-BE49-F238E27FC236}">
                  <a16:creationId xmlns:a16="http://schemas.microsoft.com/office/drawing/2014/main" id="{0CF65879-686E-C1A1-D11A-AC7AF83A740E}"/>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48" name="Oval 47">
                <a:extLst>
                  <a:ext uri="{FF2B5EF4-FFF2-40B4-BE49-F238E27FC236}">
                    <a16:creationId xmlns:a16="http://schemas.microsoft.com/office/drawing/2014/main" id="{D6F6D3A7-3F76-7093-BA08-9629C69005A5}"/>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9" name="Graphic 68">
                <a:extLst>
                  <a:ext uri="{FF2B5EF4-FFF2-40B4-BE49-F238E27FC236}">
                    <a16:creationId xmlns:a16="http://schemas.microsoft.com/office/drawing/2014/main" id="{4197A06B-89D6-2309-0801-EB24684DA89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9" name="Rectangle: Rounded Corners 6">
              <a:extLst>
                <a:ext uri="{FF2B5EF4-FFF2-40B4-BE49-F238E27FC236}">
                  <a16:creationId xmlns:a16="http://schemas.microsoft.com/office/drawing/2014/main" id="{8B0213A2-89F9-34EE-E7FA-838C0FC99EE4}"/>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Rectangle: Rounded Corners 6">
              <a:extLst>
                <a:ext uri="{FF2B5EF4-FFF2-40B4-BE49-F238E27FC236}">
                  <a16:creationId xmlns:a16="http://schemas.microsoft.com/office/drawing/2014/main" id="{D086AD7E-F711-1A85-A986-0E0BAC60188B}"/>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4" name="Rectangle: Rounded Corners 6">
              <a:extLst>
                <a:ext uri="{FF2B5EF4-FFF2-40B4-BE49-F238E27FC236}">
                  <a16:creationId xmlns:a16="http://schemas.microsoft.com/office/drawing/2014/main" id="{4846AAAF-D466-D27D-6982-37F38A8D2BB8}"/>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1" name="Rectangle: Rounded Corners 6">
              <a:extLst>
                <a:ext uri="{FF2B5EF4-FFF2-40B4-BE49-F238E27FC236}">
                  <a16:creationId xmlns:a16="http://schemas.microsoft.com/office/drawing/2014/main" id="{80C91159-6AF8-DD8E-4AA6-570BE8F5D44F}"/>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9" name="Rectangle: Rounded Corners 6">
              <a:extLst>
                <a:ext uri="{FF2B5EF4-FFF2-40B4-BE49-F238E27FC236}">
                  <a16:creationId xmlns:a16="http://schemas.microsoft.com/office/drawing/2014/main" id="{AF2ADA8C-11F2-95FD-376D-A3EA567D4BF7}"/>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5" name="Rectangle: Rounded Corners 6">
              <a:extLst>
                <a:ext uri="{FF2B5EF4-FFF2-40B4-BE49-F238E27FC236}">
                  <a16:creationId xmlns:a16="http://schemas.microsoft.com/office/drawing/2014/main" id="{5BF4796B-8617-1F86-BB2B-B8483B1AD197}"/>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80" name="Group 79">
              <a:extLst>
                <a:ext uri="{FF2B5EF4-FFF2-40B4-BE49-F238E27FC236}">
                  <a16:creationId xmlns:a16="http://schemas.microsoft.com/office/drawing/2014/main" id="{45AFA8BC-FD80-22F4-BF1E-5C0394FED32B}"/>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81" name="Oval 80">
                <a:extLst>
                  <a:ext uri="{FF2B5EF4-FFF2-40B4-BE49-F238E27FC236}">
                    <a16:creationId xmlns:a16="http://schemas.microsoft.com/office/drawing/2014/main" id="{B1313ABD-D7C6-6E19-976E-407B5DEF7C4B}"/>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2" name="Graphic 68">
                <a:extLst>
                  <a:ext uri="{FF2B5EF4-FFF2-40B4-BE49-F238E27FC236}">
                    <a16:creationId xmlns:a16="http://schemas.microsoft.com/office/drawing/2014/main" id="{309BB0A3-FBAC-1D73-332B-E2457C9831DC}"/>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noFill/>
        </p:spPr>
        <p:txBody>
          <a:bodyPr vert="horz" wrap="square" lIns="0" tIns="0" rIns="0" bIns="0" rtlCol="0" anchor="t">
            <a:spAutoFit/>
          </a:bodyPr>
          <a:lstStyle/>
          <a:p>
            <a:pPr defTabSz="914400"/>
            <a:r>
              <a:rPr lang="pt-br" sz="3200" dirty="0">
                <a:gradFill flip="none" rotWithShape="1">
                  <a:gsLst>
                    <a:gs pos="50000">
                      <a:srgbClr val="8661C5"/>
                    </a:gs>
                    <a:gs pos="0">
                      <a:srgbClr val="3E76D4"/>
                    </a:gs>
                    <a:gs pos="100000">
                      <a:srgbClr val="C73ECC"/>
                    </a:gs>
                  </a:gsLst>
                  <a:lin ang="2700000" scaled="1"/>
                  <a:tileRect/>
                </a:gradFill>
                <a:cs typeface="+mn-cs"/>
              </a:rPr>
              <a:t>Um dia na vida de um Lead de Vendas</a:t>
            </a:r>
          </a:p>
        </p:txBody>
      </p:sp>
      <p:pic>
        <p:nvPicPr>
          <p:cNvPr id="2" name="Picture 2" descr="Logotipo do Microsoft 365 Copilot">
            <a:extLst>
              <a:ext uri="{FF2B5EF4-FFF2-40B4-BE49-F238E27FC236}">
                <a16:creationId xmlns:a16="http://schemas.microsoft.com/office/drawing/2014/main" id="{A525943C-DECB-B724-85C9-1E3825D476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34F62D5-AC0E-610B-ABD3-BD0CF16B9D9F}"/>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Segoe UI" pitchFamily="34" charset="0"/>
                <a:cs typeface="Segoe UI"/>
              </a:rPr>
              <a:t>8h</a:t>
            </a:r>
          </a:p>
        </p:txBody>
      </p:sp>
      <p:sp>
        <p:nvSpPr>
          <p:cNvPr id="26" name="TextBox 25">
            <a:extLst>
              <a:ext uri="{FF2B5EF4-FFF2-40B4-BE49-F238E27FC236}">
                <a16:creationId xmlns:a16="http://schemas.microsoft.com/office/drawing/2014/main" id="{36C40E22-9029-8988-F017-9E661E26992C}"/>
              </a:ext>
            </a:extLst>
          </p:cNvPr>
          <p:cNvSpPr txBox="1"/>
          <p:nvPr/>
        </p:nvSpPr>
        <p:spPr>
          <a:xfrm>
            <a:off x="588263"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980" b="0" i="0" u="none" strike="noStrike" kern="1200" cap="none" spc="0" normalizeH="0" baseline="0" noProof="0" dirty="0">
                <a:ln>
                  <a:noFill/>
                </a:ln>
                <a:solidFill>
                  <a:prstClr val="black"/>
                </a:solidFill>
                <a:effectLst/>
                <a:uLnTx/>
                <a:uFillTx/>
                <a:latin typeface="Segoe UI"/>
                <a:ea typeface="+mn-ea"/>
                <a:cs typeface="Segoe UI Semibold"/>
              </a:rPr>
              <a:t>Cassandra precisa se preparar para uma grande proposta </a:t>
            </a:r>
            <a:r>
              <a:rPr kumimoji="0" lang="pt-br" sz="980" b="0" i="0" u="none" strike="noStrike" kern="1200" cap="none" spc="0" normalizeH="0" baseline="0" noProof="0" dirty="0" err="1">
                <a:ln>
                  <a:noFill/>
                </a:ln>
                <a:solidFill>
                  <a:prstClr val="black"/>
                </a:solidFill>
                <a:effectLst/>
                <a:uLnTx/>
                <a:uFillTx/>
                <a:latin typeface="Segoe UI"/>
                <a:ea typeface="+mn-ea"/>
                <a:cs typeface="Segoe UI Semibold"/>
              </a:rPr>
              <a:t>j</a:t>
            </a:r>
            <a:r>
              <a:rPr kumimoji="0" lang="pt-BR" sz="980" b="0" i="0" u="none" strike="noStrike" kern="1200" cap="none" spc="0" normalizeH="0" baseline="0" noProof="0" dirty="0" err="1">
                <a:ln>
                  <a:noFill/>
                </a:ln>
                <a:solidFill>
                  <a:prstClr val="black"/>
                </a:solidFill>
                <a:effectLst/>
                <a:uLnTx/>
                <a:uFillTx/>
                <a:latin typeface="Segoe UI"/>
                <a:ea typeface="+mn-ea"/>
                <a:cs typeface="Segoe UI Semibold"/>
              </a:rPr>
              <a:t>um</a:t>
            </a:r>
            <a:r>
              <a:rPr kumimoji="0" lang="pt-br" sz="980" b="0" i="0" u="none" strike="noStrike" kern="1200" cap="none" spc="0" normalizeH="0" baseline="0" noProof="0" dirty="0" err="1">
                <a:ln>
                  <a:noFill/>
                </a:ln>
                <a:solidFill>
                  <a:prstClr val="black"/>
                </a:solidFill>
                <a:effectLst/>
                <a:uLnTx/>
                <a:uFillTx/>
                <a:latin typeface="Segoe UI"/>
                <a:ea typeface="+mn-ea"/>
                <a:cs typeface="Segoe UI Semibold"/>
              </a:rPr>
              <a:t>to</a:t>
            </a:r>
            <a:r>
              <a:rPr kumimoji="0" lang="pt-br" sz="980" b="0" i="0" u="none" strike="noStrike" kern="1200" cap="none" spc="0" normalizeH="0" baseline="0" noProof="0" dirty="0">
                <a:ln>
                  <a:noFill/>
                </a:ln>
                <a:solidFill>
                  <a:prstClr val="black"/>
                </a:solidFill>
                <a:effectLst/>
                <a:uLnTx/>
                <a:uFillTx/>
                <a:latin typeface="Segoe UI"/>
                <a:ea typeface="+mn-ea"/>
                <a:cs typeface="Segoe UI Semibold"/>
              </a:rPr>
              <a:t> a Contoso, para </a:t>
            </a:r>
            <a:br>
              <a:rPr kumimoji="0" lang="pt-br" sz="98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980" b="0" i="0" u="none" strike="noStrike" kern="1200" cap="none" spc="0" normalizeH="0" baseline="0" noProof="0" dirty="0">
                <a:ln>
                  <a:noFill/>
                </a:ln>
                <a:solidFill>
                  <a:prstClr val="black"/>
                </a:solidFill>
                <a:effectLst/>
                <a:uLnTx/>
                <a:uFillTx/>
                <a:latin typeface="Segoe UI"/>
                <a:ea typeface="+mn-ea"/>
                <a:cs typeface="Segoe UI Semibold"/>
              </a:rPr>
              <a:t>tanto, ela resume os emails e bate-papos </a:t>
            </a:r>
            <a:br>
              <a:rPr kumimoji="0" lang="pt-br" sz="98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980" b="0" i="0" u="none" strike="noStrike" kern="1200" cap="none" spc="0" normalizeH="0" baseline="0" noProof="0" dirty="0">
                <a:ln>
                  <a:noFill/>
                </a:ln>
                <a:solidFill>
                  <a:prstClr val="black"/>
                </a:solidFill>
                <a:effectLst/>
                <a:uLnTx/>
                <a:uFillTx/>
                <a:latin typeface="Segoe UI"/>
                <a:ea typeface="+mn-ea"/>
                <a:cs typeface="Segoe UI Semibold"/>
              </a:rPr>
              <a:t>de seu principal cliente. </a:t>
            </a:r>
          </a:p>
        </p:txBody>
      </p:sp>
      <p:grpSp>
        <p:nvGrpSpPr>
          <p:cNvPr id="63" name="Group 62">
            <a:extLst>
              <a:ext uri="{FF2B5EF4-FFF2-40B4-BE49-F238E27FC236}">
                <a16:creationId xmlns:a16="http://schemas.microsoft.com/office/drawing/2014/main" id="{0A50708D-FD9F-86E0-2B9E-01E54D1B904B}"/>
              </a:ext>
              <a:ext uri="{C183D7F6-B498-43B3-948B-1728B52AA6E4}">
                <adec:decorative xmlns:adec="http://schemas.microsoft.com/office/drawing/2017/decorative" val="1"/>
              </a:ext>
            </a:extLst>
          </p:cNvPr>
          <p:cNvGrpSpPr/>
          <p:nvPr/>
        </p:nvGrpSpPr>
        <p:grpSpPr>
          <a:xfrm>
            <a:off x="588263" y="2375244"/>
            <a:ext cx="534543" cy="534543"/>
            <a:chOff x="10616632" y="8381781"/>
            <a:chExt cx="534543" cy="534543"/>
          </a:xfrm>
        </p:grpSpPr>
        <p:sp>
          <p:nvSpPr>
            <p:cNvPr id="65" name="Rounded Rectangle 46">
              <a:extLst>
                <a:ext uri="{FF2B5EF4-FFF2-40B4-BE49-F238E27FC236}">
                  <a16:creationId xmlns:a16="http://schemas.microsoft.com/office/drawing/2014/main" id="{630805B2-AB72-8751-1587-44B0008BDB0A}"/>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8" name="Picture 2" descr="Zip Co, logotipo SVG, baixar grátis, id: 101874 - Brandlogos.net">
              <a:hlinkClick r:id="rId4"/>
              <a:extLst>
                <a:ext uri="{FF2B5EF4-FFF2-40B4-BE49-F238E27FC236}">
                  <a16:creationId xmlns:a16="http://schemas.microsoft.com/office/drawing/2014/main" id="{6DE1496A-15EE-21E4-EEF6-3B2E5794CCED}"/>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76" name="TextBox 75">
            <a:extLst>
              <a:ext uri="{FF2B5EF4-FFF2-40B4-BE49-F238E27FC236}">
                <a16:creationId xmlns:a16="http://schemas.microsoft.com/office/drawing/2014/main" id="{13F562BD-53B6-676A-48BB-5D47812E7109}"/>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Microsoft 365 Copilot</a:t>
            </a:r>
          </a:p>
        </p:txBody>
      </p:sp>
      <p:sp>
        <p:nvSpPr>
          <p:cNvPr id="7" name="Title 1">
            <a:extLst>
              <a:ext uri="{FF2B5EF4-FFF2-40B4-BE49-F238E27FC236}">
                <a16:creationId xmlns:a16="http://schemas.microsoft.com/office/drawing/2014/main" id="{B10C3D25-BA39-7911-272D-DDE65E23C640}"/>
              </a:ext>
            </a:extLst>
          </p:cNvPr>
          <p:cNvSpPr txBox="1">
            <a:spLocks/>
          </p:cNvSpPr>
          <p:nvPr/>
        </p:nvSpPr>
        <p:spPr>
          <a:xfrm>
            <a:off x="646864" y="3126504"/>
            <a:ext cx="2443118" cy="346249"/>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75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Resumo</a:t>
            </a:r>
            <a:r>
              <a:rPr kumimoji="0" lang="pt-br" sz="750" b="0" i="0" u="none" strike="noStrike" kern="1200" cap="none" spc="0" normalizeH="0" baseline="0" noProof="0" dirty="0">
                <a:ln w="3175">
                  <a:noFill/>
                </a:ln>
                <a:solidFill>
                  <a:prstClr val="black"/>
                </a:solidFill>
                <a:effectLst/>
                <a:uLnTx/>
                <a:uFillTx/>
                <a:latin typeface="Segoe UI"/>
                <a:ea typeface="+mn-ea"/>
                <a:cs typeface="Segoe UI" pitchFamily="34" charset="0"/>
              </a:rPr>
              <a:t> todos os emails e bate-papos do Teams no mês passado da Contoso, destacando as principais solicitações e itens abertos.</a:t>
            </a:r>
          </a:p>
        </p:txBody>
      </p:sp>
      <p:sp>
        <p:nvSpPr>
          <p:cNvPr id="11" name="Rectangle: Rounded Corners 10">
            <a:extLst>
              <a:ext uri="{FF2B5EF4-FFF2-40B4-BE49-F238E27FC236}">
                <a16:creationId xmlns:a16="http://schemas.microsoft.com/office/drawing/2014/main" id="{CD42D79E-CB43-74B5-AAA4-D23437E365F4}"/>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8h15</a:t>
            </a:r>
          </a:p>
        </p:txBody>
      </p:sp>
      <p:sp>
        <p:nvSpPr>
          <p:cNvPr id="27" name="TextBox 26">
            <a:extLst>
              <a:ext uri="{FF2B5EF4-FFF2-40B4-BE49-F238E27FC236}">
                <a16:creationId xmlns:a16="http://schemas.microsoft.com/office/drawing/2014/main" id="{DB0F44FC-E2F4-64DB-336B-871FE2672E8F}"/>
              </a:ext>
            </a:extLst>
          </p:cNvPr>
          <p:cNvSpPr txBox="1"/>
          <p:nvPr/>
        </p:nvSpPr>
        <p:spPr>
          <a:xfrm>
            <a:off x="3417469" y="1587288"/>
            <a:ext cx="2598477"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980" b="0" i="0" u="none" strike="noStrike" kern="1200" cap="none" spc="0" normalizeH="0" baseline="0" noProof="0" dirty="0">
                <a:ln>
                  <a:noFill/>
                </a:ln>
                <a:solidFill>
                  <a:prstClr val="black"/>
                </a:solidFill>
                <a:effectLst/>
                <a:uLnTx/>
                <a:uFillTx/>
                <a:latin typeface="Segoe UI"/>
                <a:ea typeface="+mn-ea"/>
                <a:cs typeface="Segoe UI Semibold"/>
              </a:rPr>
              <a:t>Cassandra comanda o Copilot para criar uma mensagem para confirmar a </a:t>
            </a:r>
            <a:r>
              <a:rPr kumimoji="0" lang="pt-br" sz="980" b="0" i="0" u="none" strike="noStrike" kern="1200" cap="none" spc="0" normalizeH="0" baseline="0" noProof="0" dirty="0" err="1">
                <a:ln>
                  <a:noFill/>
                </a:ln>
                <a:solidFill>
                  <a:prstClr val="black"/>
                </a:solidFill>
                <a:effectLst/>
                <a:uLnTx/>
                <a:uFillTx/>
                <a:latin typeface="Segoe UI"/>
                <a:ea typeface="+mn-ea"/>
                <a:cs typeface="Segoe UI Semibold"/>
              </a:rPr>
              <a:t>re</a:t>
            </a:r>
            <a:r>
              <a:rPr kumimoji="0" lang="pt-BR" sz="980" b="0" i="0" u="none" strike="noStrike" kern="1200" cap="none" spc="0" normalizeH="0" baseline="0" noProof="0" dirty="0" err="1">
                <a:ln>
                  <a:noFill/>
                </a:ln>
                <a:solidFill>
                  <a:prstClr val="black"/>
                </a:solidFill>
                <a:effectLst/>
                <a:uLnTx/>
                <a:uFillTx/>
                <a:latin typeface="Segoe UI"/>
                <a:ea typeface="+mn-ea"/>
                <a:cs typeface="Segoe UI Semibold"/>
              </a:rPr>
              <a:t>um</a:t>
            </a:r>
            <a:r>
              <a:rPr kumimoji="0" lang="pt-br" sz="980" b="0" i="0" u="none" strike="noStrike" kern="1200" cap="none" spc="0" normalizeH="0" baseline="0" noProof="0" dirty="0" err="1">
                <a:ln>
                  <a:noFill/>
                </a:ln>
                <a:solidFill>
                  <a:prstClr val="black"/>
                </a:solidFill>
                <a:effectLst/>
                <a:uLnTx/>
                <a:uFillTx/>
                <a:latin typeface="Segoe UI"/>
                <a:ea typeface="+mn-ea"/>
                <a:cs typeface="Segoe UI Semibold"/>
              </a:rPr>
              <a:t>ião</a:t>
            </a:r>
            <a:r>
              <a:rPr kumimoji="0" lang="pt-br" sz="980" b="0" i="0" u="none" strike="noStrike" kern="1200" cap="none" spc="0" normalizeH="0" baseline="0" noProof="0" dirty="0">
                <a:ln>
                  <a:noFill/>
                </a:ln>
                <a:solidFill>
                  <a:prstClr val="black"/>
                </a:solidFill>
                <a:effectLst/>
                <a:uLnTx/>
                <a:uFillTx/>
                <a:latin typeface="Segoe UI"/>
                <a:ea typeface="+mn-ea"/>
                <a:cs typeface="Segoe UI Semibold"/>
              </a:rPr>
              <a:t>. </a:t>
            </a:r>
          </a:p>
        </p:txBody>
      </p:sp>
      <p:grpSp>
        <p:nvGrpSpPr>
          <p:cNvPr id="97" name="Group 96">
            <a:extLst>
              <a:ext uri="{FF2B5EF4-FFF2-40B4-BE49-F238E27FC236}">
                <a16:creationId xmlns:a16="http://schemas.microsoft.com/office/drawing/2014/main" id="{70FBE80E-AF26-9601-55E5-9A751EAA5C52}"/>
              </a:ext>
              <a:ext uri="{C183D7F6-B498-43B3-948B-1728B52AA6E4}">
                <adec:decorative xmlns:adec="http://schemas.microsoft.com/office/drawing/2017/decorative" val="1"/>
              </a:ext>
            </a:extLst>
          </p:cNvPr>
          <p:cNvGrpSpPr/>
          <p:nvPr/>
        </p:nvGrpSpPr>
        <p:grpSpPr>
          <a:xfrm>
            <a:off x="3417469" y="2375244"/>
            <a:ext cx="534543" cy="534543"/>
            <a:chOff x="12716387" y="5818028"/>
            <a:chExt cx="534543" cy="534543"/>
          </a:xfrm>
        </p:grpSpPr>
        <p:sp>
          <p:nvSpPr>
            <p:cNvPr id="101" name="Rounded Rectangle 46">
              <a:hlinkClick r:id="rId6"/>
              <a:extLst>
                <a:ext uri="{FF2B5EF4-FFF2-40B4-BE49-F238E27FC236}">
                  <a16:creationId xmlns:a16="http://schemas.microsoft.com/office/drawing/2014/main" id="{7ABDDF93-274E-A921-076B-7205FC7F56CC}"/>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5" name="Graphic 104">
              <a:extLst>
                <a:ext uri="{FF2B5EF4-FFF2-40B4-BE49-F238E27FC236}">
                  <a16:creationId xmlns:a16="http://schemas.microsoft.com/office/drawing/2014/main" id="{778511BB-BE70-132B-EF11-C053F25DD9A1}"/>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0075" t="20075" r="20075" b="20075"/>
            <a:stretch/>
          </p:blipFill>
          <p:spPr>
            <a:xfrm>
              <a:off x="12734356" y="5882542"/>
              <a:ext cx="415190" cy="415188"/>
            </a:xfrm>
            <a:prstGeom prst="rect">
              <a:avLst/>
            </a:prstGeom>
          </p:spPr>
        </p:pic>
      </p:grpSp>
      <p:sp>
        <p:nvSpPr>
          <p:cNvPr id="112" name="TextBox 111">
            <a:extLst>
              <a:ext uri="{FF2B5EF4-FFF2-40B4-BE49-F238E27FC236}">
                <a16:creationId xmlns:a16="http://schemas.microsoft.com/office/drawing/2014/main" id="{6B944B8F-3643-99FC-5CFA-8396101C83D7}"/>
              </a:ext>
              <a:ext uri="{C183D7F6-B498-43B3-948B-1728B52AA6E4}">
                <adec:decorative xmlns:adec="http://schemas.microsoft.com/office/drawing/2017/decorative" val="0"/>
              </a:ext>
            </a:extLst>
          </p:cNvPr>
          <p:cNvSpPr txBox="1"/>
          <p:nvPr/>
        </p:nvSpPr>
        <p:spPr>
          <a:xfrm>
            <a:off x="4037252"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Outlook</a:t>
            </a:r>
          </a:p>
        </p:txBody>
      </p:sp>
      <p:sp>
        <p:nvSpPr>
          <p:cNvPr id="20" name="Title 1">
            <a:extLst>
              <a:ext uri="{FF2B5EF4-FFF2-40B4-BE49-F238E27FC236}">
                <a16:creationId xmlns:a16="http://schemas.microsoft.com/office/drawing/2014/main" id="{D8A72A5A-982D-850A-F05A-2E215CDFBF7C}"/>
              </a:ext>
            </a:extLst>
          </p:cNvPr>
          <p:cNvSpPr txBox="1">
            <a:spLocks/>
          </p:cNvSpPr>
          <p:nvPr/>
        </p:nvSpPr>
        <p:spPr>
          <a:xfrm>
            <a:off x="3476070" y="3060182"/>
            <a:ext cx="2443118" cy="461665"/>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75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Elaborar um email </a:t>
            </a:r>
            <a:r>
              <a:rPr kumimoji="0" lang="pt-br" sz="750" b="0" i="0" u="none" strike="noStrike" kern="1200" cap="none" spc="0" normalizeH="0" baseline="0" noProof="0" dirty="0">
                <a:ln w="3175">
                  <a:noFill/>
                </a:ln>
                <a:solidFill>
                  <a:prstClr val="black"/>
                </a:solidFill>
                <a:effectLst/>
                <a:uLnTx/>
                <a:uFillTx/>
                <a:latin typeface="Segoe UI"/>
                <a:ea typeface="+mn-ea"/>
                <a:cs typeface="Segoe UI" pitchFamily="34" charset="0"/>
              </a:rPr>
              <a:t>para confirmar a </a:t>
            </a:r>
            <a:r>
              <a:rPr kumimoji="0" lang="pt-br" sz="750" b="0" i="0" u="none" strike="noStrike" kern="1200" cap="none" spc="0" normalizeH="0" baseline="0" noProof="0" dirty="0" err="1">
                <a:ln w="3175">
                  <a:noFill/>
                </a:ln>
                <a:solidFill>
                  <a:prstClr val="black"/>
                </a:solidFill>
                <a:effectLst/>
                <a:uLnTx/>
                <a:uFillTx/>
                <a:latin typeface="Segoe UI"/>
                <a:ea typeface="+mn-ea"/>
                <a:cs typeface="Segoe UI" pitchFamily="34" charset="0"/>
              </a:rPr>
              <a:t>re</a:t>
            </a:r>
            <a:r>
              <a:rPr kumimoji="0" lang="pt-BR" sz="750" b="0" i="0" u="none" strike="noStrike" kern="1200" cap="none" spc="0" normalizeH="0" baseline="0" noProof="0" dirty="0" err="1">
                <a:ln w="3175">
                  <a:noFill/>
                </a:ln>
                <a:solidFill>
                  <a:prstClr val="black"/>
                </a:solidFill>
                <a:effectLst/>
                <a:uLnTx/>
                <a:uFillTx/>
                <a:latin typeface="Segoe UI"/>
                <a:ea typeface="+mn-ea"/>
                <a:cs typeface="Segoe UI" pitchFamily="34" charset="0"/>
              </a:rPr>
              <a:t>um</a:t>
            </a:r>
            <a:r>
              <a:rPr kumimoji="0" lang="pt-br" sz="750" b="0" i="0" u="none" strike="noStrike" kern="1200" cap="none" spc="0" normalizeH="0" baseline="0" noProof="0" dirty="0" err="1">
                <a:ln w="3175">
                  <a:noFill/>
                </a:ln>
                <a:solidFill>
                  <a:prstClr val="black"/>
                </a:solidFill>
                <a:effectLst/>
                <a:uLnTx/>
                <a:uFillTx/>
                <a:latin typeface="Segoe UI"/>
                <a:ea typeface="+mn-ea"/>
                <a:cs typeface="Segoe UI" pitchFamily="34" charset="0"/>
              </a:rPr>
              <a:t>ião</a:t>
            </a:r>
            <a:r>
              <a:rPr kumimoji="0" lang="pt-br" sz="750" b="0" i="0" u="none" strike="noStrike" kern="1200" cap="none" spc="0" normalizeH="0" baseline="0" noProof="0" dirty="0">
                <a:ln w="3175">
                  <a:noFill/>
                </a:ln>
                <a:solidFill>
                  <a:prstClr val="black"/>
                </a:solidFill>
                <a:effectLst/>
                <a:uLnTx/>
                <a:uFillTx/>
                <a:latin typeface="Segoe UI"/>
                <a:ea typeface="+mn-ea"/>
                <a:cs typeface="Segoe UI" pitchFamily="34" charset="0"/>
              </a:rPr>
              <a:t> desta tarde. Destacar como estamos animados para apresentar as últimas atualizações de produtos e novos preços. Usar </a:t>
            </a:r>
            <a:br>
              <a:rPr kumimoji="0" lang="pt-br" sz="750" b="0" i="0" u="none" strike="noStrike" kern="1200" cap="none" spc="0" normalizeH="0" baseline="0" noProof="0" dirty="0">
                <a:ln w="3175">
                  <a:noFill/>
                </a:ln>
                <a:solidFill>
                  <a:prstClr val="black"/>
                </a:solidFill>
                <a:effectLst/>
                <a:uLnTx/>
                <a:uFillTx/>
                <a:latin typeface="Segoe UI"/>
                <a:ea typeface="+mn-ea"/>
                <a:cs typeface="Segoe UI" pitchFamily="34" charset="0"/>
              </a:rPr>
            </a:br>
            <a:r>
              <a:rPr kumimoji="0" lang="pt-br" sz="750" b="0" i="0" u="none" strike="noStrike" kern="1200" cap="none" spc="0" normalizeH="0" baseline="0" noProof="0" dirty="0">
                <a:ln w="3175">
                  <a:noFill/>
                </a:ln>
                <a:solidFill>
                  <a:prstClr val="black"/>
                </a:solidFill>
                <a:effectLst/>
                <a:uLnTx/>
                <a:uFillTx/>
                <a:latin typeface="Segoe UI"/>
                <a:ea typeface="+mn-ea"/>
                <a:cs typeface="Segoe UI" pitchFamily="34" charset="0"/>
              </a:rPr>
              <a:t>um tom formal e manter o e-mail conciso.</a:t>
            </a:r>
          </a:p>
        </p:txBody>
      </p:sp>
      <p:sp>
        <p:nvSpPr>
          <p:cNvPr id="14" name="Rectangle: Rounded Corners 13">
            <a:extLst>
              <a:ext uri="{FF2B5EF4-FFF2-40B4-BE49-F238E27FC236}">
                <a16:creationId xmlns:a16="http://schemas.microsoft.com/office/drawing/2014/main" id="{44C43A32-A271-70F6-4D06-120B3D7609A8}"/>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9h</a:t>
            </a:r>
          </a:p>
        </p:txBody>
      </p:sp>
      <p:sp>
        <p:nvSpPr>
          <p:cNvPr id="28" name="TextBox 27">
            <a:extLst>
              <a:ext uri="{FF2B5EF4-FFF2-40B4-BE49-F238E27FC236}">
                <a16:creationId xmlns:a16="http://schemas.microsoft.com/office/drawing/2014/main" id="{C4806922-3203-D2DD-A733-F3D52AC71E6D}"/>
              </a:ext>
            </a:extLst>
          </p:cNvPr>
          <p:cNvSpPr txBox="1"/>
          <p:nvPr/>
        </p:nvSpPr>
        <p:spPr>
          <a:xfrm>
            <a:off x="6246676" y="1587288"/>
            <a:ext cx="270413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980" b="0" i="0" u="none" strike="noStrike" kern="1200" cap="none" spc="0" normalizeH="0" baseline="0" noProof="0" dirty="0">
                <a:ln>
                  <a:noFill/>
                </a:ln>
                <a:solidFill>
                  <a:prstClr val="black"/>
                </a:solidFill>
                <a:effectLst/>
                <a:uLnTx/>
                <a:uFillTx/>
                <a:latin typeface="Segoe UI"/>
                <a:ea typeface="+mn-ea"/>
                <a:cs typeface="Segoe UI Semibold"/>
              </a:rPr>
              <a:t>Cassandra recebeu os últimos números financeiros de seu líder de planejamento de negócios. Ela usa o Copilot para criar </a:t>
            </a:r>
            <a:r>
              <a:rPr kumimoji="0" lang="pt-br" sz="980" b="0" i="0" u="none" strike="noStrike" kern="1200" cap="none" spc="0" normalizeH="0" baseline="0" noProof="0" dirty="0" err="1">
                <a:ln>
                  <a:noFill/>
                </a:ln>
                <a:solidFill>
                  <a:prstClr val="black"/>
                </a:solidFill>
                <a:effectLst/>
                <a:uLnTx/>
                <a:uFillTx/>
                <a:latin typeface="Segoe UI"/>
                <a:ea typeface="+mn-ea"/>
                <a:cs typeface="Segoe UI Semibold"/>
              </a:rPr>
              <a:t>alg</a:t>
            </a:r>
            <a:r>
              <a:rPr kumimoji="0" lang="pt-BR" sz="980" b="0" i="0" u="none" strike="noStrike" kern="1200" cap="none" spc="0" normalizeH="0" baseline="0" noProof="0" dirty="0" err="1">
                <a:ln>
                  <a:noFill/>
                </a:ln>
                <a:solidFill>
                  <a:prstClr val="black"/>
                </a:solidFill>
                <a:effectLst/>
                <a:uLnTx/>
                <a:uFillTx/>
                <a:latin typeface="Segoe UI"/>
                <a:ea typeface="+mn-ea"/>
                <a:cs typeface="Segoe UI Semibold"/>
              </a:rPr>
              <a:t>um</a:t>
            </a:r>
            <a:r>
              <a:rPr kumimoji="0" lang="pt-br" sz="980" b="0" i="0" u="none" strike="noStrike" kern="1200" cap="none" spc="0" normalizeH="0" baseline="0" noProof="0" dirty="0" err="1">
                <a:ln>
                  <a:noFill/>
                </a:ln>
                <a:solidFill>
                  <a:prstClr val="black"/>
                </a:solidFill>
                <a:effectLst/>
                <a:uLnTx/>
                <a:uFillTx/>
                <a:latin typeface="Segoe UI"/>
                <a:ea typeface="+mn-ea"/>
                <a:cs typeface="Segoe UI Semibold"/>
              </a:rPr>
              <a:t>s</a:t>
            </a:r>
            <a:r>
              <a:rPr kumimoji="0" lang="pt-br" sz="980" b="0" i="0" u="none" strike="noStrike" kern="1200" cap="none" spc="0" normalizeH="0" baseline="0" noProof="0" dirty="0">
                <a:ln>
                  <a:noFill/>
                </a:ln>
                <a:solidFill>
                  <a:prstClr val="black"/>
                </a:solidFill>
                <a:effectLst/>
                <a:uLnTx/>
                <a:uFillTx/>
                <a:latin typeface="Segoe UI"/>
                <a:ea typeface="+mn-ea"/>
                <a:cs typeface="Segoe UI Semibold"/>
              </a:rPr>
              <a:t> gráficos incríveis para mostrar o valor da oferta. </a:t>
            </a:r>
          </a:p>
        </p:txBody>
      </p:sp>
      <p:grpSp>
        <p:nvGrpSpPr>
          <p:cNvPr id="77" name="Group 76">
            <a:extLst>
              <a:ext uri="{FF2B5EF4-FFF2-40B4-BE49-F238E27FC236}">
                <a16:creationId xmlns:a16="http://schemas.microsoft.com/office/drawing/2014/main" id="{B3B98BEE-C896-79F0-4007-3E88BAFE19C9}"/>
              </a:ext>
              <a:ext uri="{C183D7F6-B498-43B3-948B-1728B52AA6E4}">
                <adec:decorative xmlns:adec="http://schemas.microsoft.com/office/drawing/2017/decorative" val="1"/>
              </a:ext>
            </a:extLst>
          </p:cNvPr>
          <p:cNvGrpSpPr/>
          <p:nvPr/>
        </p:nvGrpSpPr>
        <p:grpSpPr>
          <a:xfrm>
            <a:off x="6246676" y="2375244"/>
            <a:ext cx="534543" cy="534543"/>
            <a:chOff x="5831903" y="8381781"/>
            <a:chExt cx="534543" cy="534543"/>
          </a:xfrm>
        </p:grpSpPr>
        <p:sp>
          <p:nvSpPr>
            <p:cNvPr id="78" name="Rounded Rectangle 46">
              <a:extLst>
                <a:ext uri="{FF2B5EF4-FFF2-40B4-BE49-F238E27FC236}">
                  <a16:creationId xmlns:a16="http://schemas.microsoft.com/office/drawing/2014/main" id="{7BE104E2-E7F6-7C1C-126E-B4F459B9E768}"/>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6" name="Picture 8" descr="Logotipo do Microsoft Excel - PNG e Vetor - Baixar logotipo">
              <a:hlinkClick r:id="rId9"/>
              <a:extLst>
                <a:ext uri="{FF2B5EF4-FFF2-40B4-BE49-F238E27FC236}">
                  <a16:creationId xmlns:a16="http://schemas.microsoft.com/office/drawing/2014/main" id="{FA3CCB9F-DBFB-B66B-66B4-2F230BD53206}"/>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8" name="TextBox 107">
            <a:extLst>
              <a:ext uri="{FF2B5EF4-FFF2-40B4-BE49-F238E27FC236}">
                <a16:creationId xmlns:a16="http://schemas.microsoft.com/office/drawing/2014/main" id="{9081899C-7579-8BBC-C9AC-749C198BF8FC}"/>
              </a:ext>
              <a:ext uri="{C183D7F6-B498-43B3-948B-1728B52AA6E4}">
                <adec:decorative xmlns:adec="http://schemas.microsoft.com/office/drawing/2017/decorative" val="0"/>
              </a:ext>
            </a:extLst>
          </p:cNvPr>
          <p:cNvSpPr txBox="1"/>
          <p:nvPr/>
        </p:nvSpPr>
        <p:spPr>
          <a:xfrm>
            <a:off x="6897019"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Excel</a:t>
            </a:r>
          </a:p>
        </p:txBody>
      </p:sp>
      <p:sp>
        <p:nvSpPr>
          <p:cNvPr id="58" name="Title 1">
            <a:extLst>
              <a:ext uri="{FF2B5EF4-FFF2-40B4-BE49-F238E27FC236}">
                <a16:creationId xmlns:a16="http://schemas.microsoft.com/office/drawing/2014/main" id="{8FC99839-84B9-6734-1824-CF0D85D7F054}"/>
              </a:ext>
            </a:extLst>
          </p:cNvPr>
          <p:cNvSpPr txBox="1">
            <a:spLocks/>
          </p:cNvSpPr>
          <p:nvPr/>
        </p:nvSpPr>
        <p:spPr>
          <a:xfrm>
            <a:off x="6305277" y="3255444"/>
            <a:ext cx="2443118" cy="115416"/>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75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Exibir todos os insights de dados.</a:t>
            </a:r>
            <a:endParaRPr kumimoji="0" lang="en-US" sz="750" b="1"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5" name="Rectangle: Rounded Corners 14">
            <a:extLst>
              <a:ext uri="{FF2B5EF4-FFF2-40B4-BE49-F238E27FC236}">
                <a16:creationId xmlns:a16="http://schemas.microsoft.com/office/drawing/2014/main" id="{275A0418-1B3C-C3EF-FA1E-C5E230B821BD}"/>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11h</a:t>
            </a:r>
          </a:p>
        </p:txBody>
      </p:sp>
      <p:sp>
        <p:nvSpPr>
          <p:cNvPr id="29" name="TextBox 28">
            <a:extLst>
              <a:ext uri="{FF2B5EF4-FFF2-40B4-BE49-F238E27FC236}">
                <a16:creationId xmlns:a16="http://schemas.microsoft.com/office/drawing/2014/main" id="{BAF3371D-CDE1-B128-85FD-FF5E858B5480}"/>
              </a:ext>
            </a:extLst>
          </p:cNvPr>
          <p:cNvSpPr txBox="1"/>
          <p:nvPr/>
        </p:nvSpPr>
        <p:spPr>
          <a:xfrm>
            <a:off x="6246676" y="4075061"/>
            <a:ext cx="2944461"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980" b="0" i="0" u="none" strike="noStrike" kern="1200" cap="none" spc="0" normalizeH="0" baseline="0" noProof="0" dirty="0">
                <a:ln>
                  <a:noFill/>
                </a:ln>
                <a:solidFill>
                  <a:prstClr val="black"/>
                </a:solidFill>
                <a:effectLst/>
                <a:uLnTx/>
                <a:uFillTx/>
                <a:latin typeface="Segoe UI"/>
                <a:ea typeface="+mn-ea"/>
                <a:cs typeface="Segoe UI Semibold"/>
              </a:rPr>
              <a:t>Cassandra dá os últimos retoques na apresentação do campo, adicionando um slide baseado no </a:t>
            </a:r>
            <a:br>
              <a:rPr kumimoji="0" lang="pt-br" sz="98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980" b="0" i="0" u="none" strike="noStrike" kern="1200" cap="none" spc="0" normalizeH="0" baseline="0" noProof="0" dirty="0">
                <a:ln>
                  <a:noFill/>
                </a:ln>
                <a:solidFill>
                  <a:prstClr val="black"/>
                </a:solidFill>
                <a:effectLst/>
                <a:uLnTx/>
                <a:uFillTx/>
                <a:latin typeface="Segoe UI"/>
                <a:ea typeface="+mn-ea"/>
                <a:cs typeface="Segoe UI Semibold"/>
              </a:rPr>
              <a:t>resumo do relatório anual que ela tinha </a:t>
            </a:r>
            <a:r>
              <a:rPr kumimoji="0" lang="pt-br" sz="980" b="0" i="0" u="none" strike="noStrike" kern="1200" cap="none" spc="0" normalizeH="0" baseline="0" noProof="0" dirty="0" err="1">
                <a:ln>
                  <a:noFill/>
                </a:ln>
                <a:solidFill>
                  <a:prstClr val="black"/>
                </a:solidFill>
                <a:effectLst/>
                <a:uLnTx/>
                <a:uFillTx/>
                <a:latin typeface="Segoe UI"/>
                <a:ea typeface="+mn-ea"/>
                <a:cs typeface="Segoe UI Semibold"/>
              </a:rPr>
              <a:t>rasc</a:t>
            </a:r>
            <a:r>
              <a:rPr kumimoji="0" lang="pt-BR" sz="980" b="0" i="0" u="none" strike="noStrike" kern="1200" cap="none" spc="0" normalizeH="0" baseline="0" noProof="0" dirty="0" err="1">
                <a:ln>
                  <a:noFill/>
                </a:ln>
                <a:solidFill>
                  <a:prstClr val="black"/>
                </a:solidFill>
                <a:effectLst/>
                <a:uLnTx/>
                <a:uFillTx/>
                <a:latin typeface="Segoe UI"/>
                <a:ea typeface="+mn-ea"/>
                <a:cs typeface="Segoe UI Semibold"/>
              </a:rPr>
              <a:t>um</a:t>
            </a:r>
            <a:r>
              <a:rPr kumimoji="0" lang="pt-br" sz="980" b="0" i="0" u="none" strike="noStrike" kern="1200" cap="none" spc="0" normalizeH="0" baseline="0" noProof="0" dirty="0" err="1">
                <a:ln>
                  <a:noFill/>
                </a:ln>
                <a:solidFill>
                  <a:prstClr val="black"/>
                </a:solidFill>
                <a:effectLst/>
                <a:uLnTx/>
                <a:uFillTx/>
                <a:latin typeface="Segoe UI"/>
                <a:ea typeface="+mn-ea"/>
                <a:cs typeface="Segoe UI Semibold"/>
              </a:rPr>
              <a:t>ho</a:t>
            </a:r>
            <a:r>
              <a:rPr kumimoji="0" lang="pt-br" sz="980" b="0" i="0" u="none" strike="noStrike" kern="1200" cap="none" spc="0" normalizeH="0" baseline="0" noProof="0" dirty="0">
                <a:ln>
                  <a:noFill/>
                </a:ln>
                <a:solidFill>
                  <a:prstClr val="black"/>
                </a:solidFill>
                <a:effectLst/>
                <a:uLnTx/>
                <a:uFillTx/>
                <a:latin typeface="Segoe UI"/>
                <a:ea typeface="+mn-ea"/>
                <a:cs typeface="Segoe UI Semibold"/>
              </a:rPr>
              <a:t> </a:t>
            </a:r>
            <a:br>
              <a:rPr kumimoji="0" lang="pt-br" sz="98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980" b="0" i="0" u="none" strike="noStrike" kern="1200" cap="none" spc="0" normalizeH="0" baseline="0" noProof="0" dirty="0">
                <a:ln>
                  <a:noFill/>
                </a:ln>
                <a:solidFill>
                  <a:prstClr val="black"/>
                </a:solidFill>
                <a:effectLst/>
                <a:uLnTx/>
                <a:uFillTx/>
                <a:latin typeface="Segoe UI"/>
                <a:ea typeface="+mn-ea"/>
                <a:cs typeface="Segoe UI Semibold"/>
              </a:rPr>
              <a:t>do Copilot.</a:t>
            </a:r>
          </a:p>
        </p:txBody>
      </p:sp>
      <p:grpSp>
        <p:nvGrpSpPr>
          <p:cNvPr id="70" name="Group 69">
            <a:extLst>
              <a:ext uri="{FF2B5EF4-FFF2-40B4-BE49-F238E27FC236}">
                <a16:creationId xmlns:a16="http://schemas.microsoft.com/office/drawing/2014/main" id="{7FB61D80-9419-3D5F-CAC0-82945BD4F079}"/>
              </a:ext>
              <a:ext uri="{C183D7F6-B498-43B3-948B-1728B52AA6E4}">
                <adec:decorative xmlns:adec="http://schemas.microsoft.com/office/drawing/2017/decorative" val="1"/>
              </a:ext>
            </a:extLst>
          </p:cNvPr>
          <p:cNvGrpSpPr/>
          <p:nvPr/>
        </p:nvGrpSpPr>
        <p:grpSpPr>
          <a:xfrm>
            <a:off x="6246676" y="5003768"/>
            <a:ext cx="534543" cy="534543"/>
            <a:chOff x="9021721" y="8381781"/>
            <a:chExt cx="534543" cy="534543"/>
          </a:xfrm>
        </p:grpSpPr>
        <p:sp>
          <p:nvSpPr>
            <p:cNvPr id="71" name="Rounded Rectangle 46">
              <a:extLst>
                <a:ext uri="{FF2B5EF4-FFF2-40B4-BE49-F238E27FC236}">
                  <a16:creationId xmlns:a16="http://schemas.microsoft.com/office/drawing/2014/main" id="{0E385661-1BB9-5446-0BCB-F9B3DC9F29BA}"/>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2" name="Picture 4" descr="Logotipo Microsoft PowerPoint - PNG e Vetor - Baixar logotipo">
              <a:hlinkClick r:id="rId11"/>
              <a:extLst>
                <a:ext uri="{FF2B5EF4-FFF2-40B4-BE49-F238E27FC236}">
                  <a16:creationId xmlns:a16="http://schemas.microsoft.com/office/drawing/2014/main" id="{6753667C-EA86-17A8-F20E-919F63EAEED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74" name="TextBox 73">
            <a:extLst>
              <a:ext uri="{FF2B5EF4-FFF2-40B4-BE49-F238E27FC236}">
                <a16:creationId xmlns:a16="http://schemas.microsoft.com/office/drawing/2014/main" id="{3760460A-47F0-E662-E87D-8D4529FB8386}"/>
              </a:ext>
              <a:ext uri="{C183D7F6-B498-43B3-948B-1728B52AA6E4}">
                <adec:decorative xmlns:adec="http://schemas.microsoft.com/office/drawing/2017/decorative" val="0"/>
              </a:ext>
            </a:extLst>
          </p:cNvPr>
          <p:cNvSpPr txBox="1"/>
          <p:nvPr/>
        </p:nvSpPr>
        <p:spPr>
          <a:xfrm>
            <a:off x="6897019" y="5178706"/>
            <a:ext cx="1851376"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Segoe UI Semibold"/>
                <a:ea typeface="+mn-ea"/>
                <a:cs typeface="+mn-cs"/>
              </a:rPr>
              <a:t>Copilot no PowerPoint</a:t>
            </a:r>
          </a:p>
        </p:txBody>
      </p:sp>
      <p:sp>
        <p:nvSpPr>
          <p:cNvPr id="79" name="Title 1">
            <a:extLst>
              <a:ext uri="{FF2B5EF4-FFF2-40B4-BE49-F238E27FC236}">
                <a16:creationId xmlns:a16="http://schemas.microsoft.com/office/drawing/2014/main" id="{1A9FE261-3D98-5DF4-DB71-815B3E4FC6FA}"/>
              </a:ext>
            </a:extLst>
          </p:cNvPr>
          <p:cNvSpPr txBox="1">
            <a:spLocks/>
          </p:cNvSpPr>
          <p:nvPr/>
        </p:nvSpPr>
        <p:spPr>
          <a:xfrm>
            <a:off x="6315091" y="5823006"/>
            <a:ext cx="2443118" cy="230832"/>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75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Adicionar um slide</a:t>
            </a:r>
            <a:r>
              <a:rPr kumimoji="0" lang="pt-br" sz="750" b="1" i="0" u="none" strike="noStrike" kern="1200" cap="none" spc="0" normalizeH="0" baseline="0" noProof="0">
                <a:ln w="3175">
                  <a:noFill/>
                </a:ln>
                <a:solidFill>
                  <a:prstClr val="black"/>
                </a:solidFill>
                <a:effectLst/>
                <a:uLnTx/>
                <a:uFillTx/>
                <a:latin typeface="Segoe UI"/>
                <a:ea typeface="+mn-ea"/>
                <a:cs typeface="Segoe UI" pitchFamily="34" charset="0"/>
              </a:rPr>
              <a:t> </a:t>
            </a:r>
            <a:r>
              <a:rPr kumimoji="0" lang="pt-br" sz="750" b="0" i="0" u="none" strike="noStrike" kern="1200" cap="none" spc="0" normalizeH="0" baseline="0" noProof="0">
                <a:ln w="3175">
                  <a:noFill/>
                </a:ln>
                <a:solidFill>
                  <a:prstClr val="black"/>
                </a:solidFill>
                <a:effectLst/>
                <a:uLnTx/>
                <a:uFillTx/>
                <a:latin typeface="Segoe UI"/>
                <a:ea typeface="+mn-ea"/>
                <a:cs typeface="Segoe UI" pitchFamily="34" charset="0"/>
              </a:rPr>
              <a:t>com base em [copiar no resumo do relatório anual]</a:t>
            </a:r>
          </a:p>
        </p:txBody>
      </p:sp>
      <p:sp>
        <p:nvSpPr>
          <p:cNvPr id="13" name="Rectangle: Rounded Corners 12">
            <a:extLst>
              <a:ext uri="{FF2B5EF4-FFF2-40B4-BE49-F238E27FC236}">
                <a16:creationId xmlns:a16="http://schemas.microsoft.com/office/drawing/2014/main" id="{7FACD4E1-5AB8-B5DB-3992-ED47CD027D49}"/>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14h</a:t>
            </a:r>
          </a:p>
        </p:txBody>
      </p:sp>
      <p:sp>
        <p:nvSpPr>
          <p:cNvPr id="30" name="TextBox 29">
            <a:extLst>
              <a:ext uri="{FF2B5EF4-FFF2-40B4-BE49-F238E27FC236}">
                <a16:creationId xmlns:a16="http://schemas.microsoft.com/office/drawing/2014/main" id="{AF9B5CBD-0698-BF25-70CB-6A257556ECD2}"/>
              </a:ext>
            </a:extLst>
          </p:cNvPr>
          <p:cNvSpPr txBox="1"/>
          <p:nvPr/>
        </p:nvSpPr>
        <p:spPr>
          <a:xfrm>
            <a:off x="3417469" y="4075061"/>
            <a:ext cx="2598477" cy="90486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980" b="0" i="0" u="none" strike="noStrike" kern="1200" cap="none" spc="0" normalizeH="0" baseline="0" noProof="0" dirty="0">
                <a:ln>
                  <a:noFill/>
                </a:ln>
                <a:solidFill>
                  <a:prstClr val="black"/>
                </a:solidFill>
                <a:effectLst/>
                <a:uLnTx/>
                <a:uFillTx/>
                <a:latin typeface="Segoe UI"/>
                <a:ea typeface="+mn-ea"/>
                <a:cs typeface="Segoe UI Semibold"/>
              </a:rPr>
              <a:t>Chegou a hora da proposta. Cassandra pode se concentrar em sua apresentação sabendo que o Copilot está tomando notas. Ela ordena que o Copilot liste as </a:t>
            </a:r>
            <a:r>
              <a:rPr kumimoji="0" lang="pt-br" sz="980" b="0" i="0" u="none" strike="noStrike" kern="1200" cap="none" spc="0" normalizeH="0" baseline="0" noProof="0" dirty="0" err="1">
                <a:ln>
                  <a:noFill/>
                </a:ln>
                <a:solidFill>
                  <a:prstClr val="black"/>
                </a:solidFill>
                <a:effectLst/>
                <a:uLnTx/>
                <a:uFillTx/>
                <a:latin typeface="Segoe UI"/>
                <a:ea typeface="+mn-ea"/>
                <a:cs typeface="Segoe UI Semibold"/>
              </a:rPr>
              <a:t>perg</a:t>
            </a:r>
            <a:r>
              <a:rPr kumimoji="0" lang="pt-BR" sz="980" b="0" i="0" u="none" strike="noStrike" kern="1200" cap="none" spc="0" normalizeH="0" baseline="0" noProof="0" dirty="0" err="1">
                <a:ln>
                  <a:noFill/>
                </a:ln>
                <a:solidFill>
                  <a:prstClr val="black"/>
                </a:solidFill>
                <a:effectLst/>
                <a:uLnTx/>
                <a:uFillTx/>
                <a:latin typeface="Segoe UI"/>
                <a:ea typeface="+mn-ea"/>
                <a:cs typeface="Segoe UI Semibold"/>
              </a:rPr>
              <a:t>um</a:t>
            </a:r>
            <a:r>
              <a:rPr kumimoji="0" lang="pt-br" sz="980" b="0" i="0" u="none" strike="noStrike" kern="1200" cap="none" spc="0" normalizeH="0" baseline="0" noProof="0" dirty="0" err="1">
                <a:ln>
                  <a:noFill/>
                </a:ln>
                <a:solidFill>
                  <a:prstClr val="black"/>
                </a:solidFill>
                <a:effectLst/>
                <a:uLnTx/>
                <a:uFillTx/>
                <a:latin typeface="Segoe UI"/>
                <a:ea typeface="+mn-ea"/>
                <a:cs typeface="Segoe UI Semibold"/>
              </a:rPr>
              <a:t>tas</a:t>
            </a:r>
            <a:r>
              <a:rPr kumimoji="0" lang="pt-br" sz="980" b="0" i="0" u="none" strike="noStrike" kern="1200" cap="none" spc="0" normalizeH="0" baseline="0" noProof="0" dirty="0">
                <a:ln>
                  <a:noFill/>
                </a:ln>
                <a:solidFill>
                  <a:prstClr val="black"/>
                </a:solidFill>
                <a:effectLst/>
                <a:uLnTx/>
                <a:uFillTx/>
                <a:latin typeface="Segoe UI"/>
                <a:ea typeface="+mn-ea"/>
                <a:cs typeface="Segoe UI Semibold"/>
              </a:rPr>
              <a:t> feitas para que ela possa ter certeza de que tudo será respondido durante a chamada.</a:t>
            </a:r>
          </a:p>
        </p:txBody>
      </p:sp>
      <p:grpSp>
        <p:nvGrpSpPr>
          <p:cNvPr id="50" name="Group 49">
            <a:extLst>
              <a:ext uri="{FF2B5EF4-FFF2-40B4-BE49-F238E27FC236}">
                <a16:creationId xmlns:a16="http://schemas.microsoft.com/office/drawing/2014/main" id="{E73F24DA-78C0-555E-C1CD-C2E5D3DC5D46}"/>
              </a:ext>
              <a:ext uri="{C183D7F6-B498-43B3-948B-1728B52AA6E4}">
                <adec:decorative xmlns:adec="http://schemas.microsoft.com/office/drawing/2017/decorative" val="1"/>
              </a:ext>
            </a:extLst>
          </p:cNvPr>
          <p:cNvGrpSpPr/>
          <p:nvPr/>
        </p:nvGrpSpPr>
        <p:grpSpPr>
          <a:xfrm>
            <a:off x="3417469" y="5003768"/>
            <a:ext cx="534543" cy="534543"/>
            <a:chOff x="4236994" y="8381781"/>
            <a:chExt cx="534543" cy="534543"/>
          </a:xfrm>
        </p:grpSpPr>
        <p:sp>
          <p:nvSpPr>
            <p:cNvPr id="52" name="Rounded Rectangle 46">
              <a:extLst>
                <a:ext uri="{FF2B5EF4-FFF2-40B4-BE49-F238E27FC236}">
                  <a16:creationId xmlns:a16="http://schemas.microsoft.com/office/drawing/2014/main" id="{72650022-8794-8C66-C82C-F59FD8FF2DF2}"/>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3" name="Picture 6" descr="Logotipo, símbolo, significado, história, PNG, Microsoft Teams">
              <a:hlinkClick r:id="rId13"/>
              <a:extLst>
                <a:ext uri="{FF2B5EF4-FFF2-40B4-BE49-F238E27FC236}">
                  <a16:creationId xmlns:a16="http://schemas.microsoft.com/office/drawing/2014/main" id="{605D8882-BCC6-F55A-E169-88C6B5C33992}"/>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TextBox 54">
            <a:extLst>
              <a:ext uri="{FF2B5EF4-FFF2-40B4-BE49-F238E27FC236}">
                <a16:creationId xmlns:a16="http://schemas.microsoft.com/office/drawing/2014/main" id="{AFEBBC28-F714-4CA2-76C1-AD92E676AD7B}"/>
              </a:ext>
              <a:ext uri="{C183D7F6-B498-43B3-948B-1728B52AA6E4}">
                <adec:decorative xmlns:adec="http://schemas.microsoft.com/office/drawing/2017/decorative" val="0"/>
              </a:ext>
            </a:extLst>
          </p:cNvPr>
          <p:cNvSpPr txBox="1"/>
          <p:nvPr/>
        </p:nvSpPr>
        <p:spPr>
          <a:xfrm>
            <a:off x="4037252"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Teams</a:t>
            </a:r>
          </a:p>
        </p:txBody>
      </p:sp>
      <p:sp>
        <p:nvSpPr>
          <p:cNvPr id="73" name="Title 1">
            <a:extLst>
              <a:ext uri="{FF2B5EF4-FFF2-40B4-BE49-F238E27FC236}">
                <a16:creationId xmlns:a16="http://schemas.microsoft.com/office/drawing/2014/main" id="{9A3C749F-326A-BE50-0430-F2AA1BF82E38}"/>
              </a:ext>
            </a:extLst>
          </p:cNvPr>
          <p:cNvSpPr txBox="1">
            <a:spLocks/>
          </p:cNvSpPr>
          <p:nvPr/>
        </p:nvSpPr>
        <p:spPr>
          <a:xfrm>
            <a:off x="3480977" y="5823006"/>
            <a:ext cx="2443118" cy="230832"/>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75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Que </a:t>
            </a:r>
            <a:r>
              <a:rPr kumimoji="0" lang="pt-br" sz="750" b="1"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a:ea typeface="+mn-ea"/>
                <a:cs typeface="Segoe UI" pitchFamily="34" charset="0"/>
              </a:rPr>
              <a:t>perg</a:t>
            </a:r>
            <a:r>
              <a:rPr kumimoji="0" lang="pt-BR" sz="750" b="1"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a:ea typeface="+mn-ea"/>
                <a:cs typeface="Segoe UI" pitchFamily="34" charset="0"/>
              </a:rPr>
              <a:t>um</a:t>
            </a:r>
            <a:r>
              <a:rPr kumimoji="0" lang="pt-br" sz="750" b="1"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a:ea typeface="+mn-ea"/>
                <a:cs typeface="Segoe UI" pitchFamily="34" charset="0"/>
              </a:rPr>
              <a:t>tas</a:t>
            </a:r>
            <a:r>
              <a:rPr kumimoji="0" lang="pt-br" sz="75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 foram feitas </a:t>
            </a:r>
            <a:r>
              <a:rPr kumimoji="0" lang="pt-br" sz="750" b="0" i="0" u="none" strike="noStrike" kern="1200" cap="none" spc="0" normalizeH="0" baseline="0" noProof="0" dirty="0">
                <a:ln w="3175">
                  <a:noFill/>
                </a:ln>
                <a:solidFill>
                  <a:prstClr val="black"/>
                </a:solidFill>
                <a:effectLst/>
                <a:uLnTx/>
                <a:uFillTx/>
                <a:latin typeface="Segoe UI"/>
                <a:ea typeface="+mn-ea"/>
                <a:cs typeface="Segoe UI" pitchFamily="34" charset="0"/>
              </a:rPr>
              <a:t>durante a </a:t>
            </a:r>
            <a:r>
              <a:rPr kumimoji="0" lang="pt-br" sz="750" b="0" i="0" u="none" strike="noStrike" kern="1200" cap="none" spc="0" normalizeH="0" baseline="0" noProof="0" dirty="0" err="1">
                <a:ln w="3175">
                  <a:noFill/>
                </a:ln>
                <a:solidFill>
                  <a:prstClr val="black"/>
                </a:solidFill>
                <a:effectLst/>
                <a:uLnTx/>
                <a:uFillTx/>
                <a:latin typeface="Segoe UI"/>
                <a:ea typeface="+mn-ea"/>
                <a:cs typeface="Segoe UI" pitchFamily="34" charset="0"/>
              </a:rPr>
              <a:t>re</a:t>
            </a:r>
            <a:r>
              <a:rPr kumimoji="0" lang="pt-BR" sz="750" b="0" i="0" u="none" strike="noStrike" kern="1200" cap="none" spc="0" normalizeH="0" baseline="0" noProof="0" dirty="0" err="1">
                <a:ln w="3175">
                  <a:noFill/>
                </a:ln>
                <a:solidFill>
                  <a:prstClr val="black"/>
                </a:solidFill>
                <a:effectLst/>
                <a:uLnTx/>
                <a:uFillTx/>
                <a:latin typeface="Segoe UI"/>
                <a:ea typeface="+mn-ea"/>
                <a:cs typeface="Segoe UI" pitchFamily="34" charset="0"/>
              </a:rPr>
              <a:t>um</a:t>
            </a:r>
            <a:r>
              <a:rPr kumimoji="0" lang="pt-br" sz="750" b="0" i="0" u="none" strike="noStrike" kern="1200" cap="none" spc="0" normalizeH="0" baseline="0" noProof="0" dirty="0" err="1">
                <a:ln w="3175">
                  <a:noFill/>
                </a:ln>
                <a:solidFill>
                  <a:prstClr val="black"/>
                </a:solidFill>
                <a:effectLst/>
                <a:uLnTx/>
                <a:uFillTx/>
                <a:latin typeface="Segoe UI"/>
                <a:ea typeface="+mn-ea"/>
                <a:cs typeface="Segoe UI" pitchFamily="34" charset="0"/>
              </a:rPr>
              <a:t>ião</a:t>
            </a:r>
            <a:r>
              <a:rPr kumimoji="0" lang="pt-br" sz="750" b="0" i="0" u="none" strike="noStrike" kern="1200" cap="none" spc="0" normalizeH="0" baseline="0" noProof="0" dirty="0">
                <a:ln w="3175">
                  <a:noFill/>
                </a:ln>
                <a:solidFill>
                  <a:prstClr val="black"/>
                </a:solidFill>
                <a:effectLst/>
                <a:uLnTx/>
                <a:uFillTx/>
                <a:latin typeface="Segoe UI"/>
                <a:ea typeface="+mn-ea"/>
                <a:cs typeface="Segoe UI" pitchFamily="34" charset="0"/>
              </a:rPr>
              <a:t> que não foram respondidas?</a:t>
            </a:r>
          </a:p>
        </p:txBody>
      </p:sp>
      <p:sp>
        <p:nvSpPr>
          <p:cNvPr id="6" name="Rectangle: Rounded Corners 5">
            <a:extLst>
              <a:ext uri="{FF2B5EF4-FFF2-40B4-BE49-F238E27FC236}">
                <a16:creationId xmlns:a16="http://schemas.microsoft.com/office/drawing/2014/main" id="{B6C1D59C-6389-9BB3-B77C-1E90B7FA330D}"/>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16h</a:t>
            </a:r>
          </a:p>
        </p:txBody>
      </p:sp>
      <p:sp>
        <p:nvSpPr>
          <p:cNvPr id="31" name="TextBox 30">
            <a:extLst>
              <a:ext uri="{FF2B5EF4-FFF2-40B4-BE49-F238E27FC236}">
                <a16:creationId xmlns:a16="http://schemas.microsoft.com/office/drawing/2014/main" id="{BC9BF66F-D48C-C152-205A-5518425D4833}"/>
              </a:ext>
            </a:extLst>
          </p:cNvPr>
          <p:cNvSpPr txBox="1"/>
          <p:nvPr/>
        </p:nvSpPr>
        <p:spPr>
          <a:xfrm>
            <a:off x="588263" y="4075061"/>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980" b="0" i="0" u="none" strike="noStrike" kern="1200" cap="none" spc="0" normalizeH="0" baseline="0" noProof="0" dirty="0">
                <a:ln>
                  <a:noFill/>
                </a:ln>
                <a:solidFill>
                  <a:prstClr val="black"/>
                </a:solidFill>
                <a:effectLst/>
                <a:uLnTx/>
                <a:uFillTx/>
                <a:latin typeface="Segoe UI"/>
                <a:ea typeface="+mn-ea"/>
                <a:cs typeface="Segoe UI Semibold"/>
              </a:rPr>
              <a:t>Cassandra perdeu </a:t>
            </a:r>
            <a:r>
              <a:rPr kumimoji="0" lang="pt-br" sz="980" b="0" i="0" u="none" strike="noStrike" kern="1200" cap="none" spc="0" normalizeH="0" baseline="0" noProof="0" dirty="0" err="1">
                <a:ln>
                  <a:noFill/>
                </a:ln>
                <a:solidFill>
                  <a:prstClr val="black"/>
                </a:solidFill>
                <a:effectLst/>
                <a:uLnTx/>
                <a:uFillTx/>
                <a:latin typeface="Segoe UI"/>
                <a:ea typeface="+mn-ea"/>
                <a:cs typeface="Segoe UI Semibold"/>
              </a:rPr>
              <a:t>alg</a:t>
            </a:r>
            <a:r>
              <a:rPr kumimoji="0" lang="pt-BR" sz="980" b="0" i="0" u="none" strike="noStrike" kern="1200" cap="none" spc="0" normalizeH="0" baseline="0" noProof="0" dirty="0" err="1">
                <a:ln>
                  <a:noFill/>
                </a:ln>
                <a:solidFill>
                  <a:prstClr val="black"/>
                </a:solidFill>
                <a:effectLst/>
                <a:uLnTx/>
                <a:uFillTx/>
                <a:latin typeface="Segoe UI"/>
                <a:ea typeface="+mn-ea"/>
                <a:cs typeface="Segoe UI Semibold"/>
              </a:rPr>
              <a:t>um</a:t>
            </a:r>
            <a:r>
              <a:rPr kumimoji="0" lang="pt-br" sz="980" b="0" i="0" u="none" strike="noStrike" kern="1200" cap="none" spc="0" normalizeH="0" baseline="0" noProof="0" dirty="0" err="1">
                <a:ln>
                  <a:noFill/>
                </a:ln>
                <a:solidFill>
                  <a:prstClr val="black"/>
                </a:solidFill>
                <a:effectLst/>
                <a:uLnTx/>
                <a:uFillTx/>
                <a:latin typeface="Segoe UI"/>
                <a:ea typeface="+mn-ea"/>
                <a:cs typeface="Segoe UI Semibold"/>
              </a:rPr>
              <a:t>s</a:t>
            </a:r>
            <a:r>
              <a:rPr kumimoji="0" lang="pt-br" sz="980" b="0" i="0" u="none" strike="noStrike" kern="1200" cap="none" spc="0" normalizeH="0" baseline="0" noProof="0" dirty="0">
                <a:ln>
                  <a:noFill/>
                </a:ln>
                <a:solidFill>
                  <a:prstClr val="black"/>
                </a:solidFill>
                <a:effectLst/>
                <a:uLnTx/>
                <a:uFillTx/>
                <a:latin typeface="Segoe UI"/>
                <a:ea typeface="+mn-ea"/>
                <a:cs typeface="Segoe UI Semibold"/>
              </a:rPr>
              <a:t> bate-papos durante o dia. Ela vê que sua equipe tem discutido o lançamento de um novo produto e comanda </a:t>
            </a:r>
            <a:br>
              <a:rPr kumimoji="0" lang="pt-br" sz="98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980" b="0" i="0" u="none" strike="noStrike" kern="1200" cap="none" spc="0" normalizeH="0" baseline="0" noProof="0" dirty="0">
                <a:ln>
                  <a:noFill/>
                </a:ln>
                <a:solidFill>
                  <a:prstClr val="black"/>
                </a:solidFill>
                <a:effectLst/>
                <a:uLnTx/>
                <a:uFillTx/>
                <a:latin typeface="Segoe UI"/>
                <a:ea typeface="+mn-ea"/>
                <a:cs typeface="Segoe UI Semibold"/>
              </a:rPr>
              <a:t>o Copilot para </a:t>
            </a:r>
            <a:r>
              <a:rPr kumimoji="0" lang="pt-BR" sz="980" b="0" i="0" u="none" strike="noStrike" kern="1200" cap="none" spc="0" normalizeH="0" baseline="0" noProof="0" dirty="0">
                <a:ln>
                  <a:noFill/>
                </a:ln>
                <a:solidFill>
                  <a:prstClr val="black"/>
                </a:solidFill>
                <a:effectLst/>
                <a:uLnTx/>
                <a:uFillTx/>
                <a:latin typeface="Segoe UI"/>
                <a:ea typeface="+mn-ea"/>
                <a:cs typeface="Segoe UI Semibold"/>
              </a:rPr>
              <a:t>Resumo</a:t>
            </a:r>
            <a:r>
              <a:rPr kumimoji="0" lang="pt-br" sz="980" b="0" i="0" u="none" strike="noStrike" kern="1200" cap="none" spc="0" normalizeH="0" baseline="0" noProof="0" dirty="0">
                <a:ln>
                  <a:noFill/>
                </a:ln>
                <a:solidFill>
                  <a:prstClr val="black"/>
                </a:solidFill>
                <a:effectLst/>
                <a:uLnTx/>
                <a:uFillTx/>
                <a:latin typeface="Segoe UI"/>
                <a:ea typeface="+mn-ea"/>
                <a:cs typeface="Segoe UI Semibold"/>
              </a:rPr>
              <a:t> a conversa para recuperar o atraso rapidamente. </a:t>
            </a:r>
          </a:p>
        </p:txBody>
      </p:sp>
      <p:grpSp>
        <p:nvGrpSpPr>
          <p:cNvPr id="113" name="Group 112">
            <a:extLst>
              <a:ext uri="{FF2B5EF4-FFF2-40B4-BE49-F238E27FC236}">
                <a16:creationId xmlns:a16="http://schemas.microsoft.com/office/drawing/2014/main" id="{9076A5B6-D034-44BD-EBFF-1CF9E30EF430}"/>
              </a:ext>
              <a:ext uri="{C183D7F6-B498-43B3-948B-1728B52AA6E4}">
                <adec:decorative xmlns:adec="http://schemas.microsoft.com/office/drawing/2017/decorative" val="1"/>
              </a:ext>
            </a:extLst>
          </p:cNvPr>
          <p:cNvGrpSpPr/>
          <p:nvPr/>
        </p:nvGrpSpPr>
        <p:grpSpPr>
          <a:xfrm>
            <a:off x="588263" y="5003768"/>
            <a:ext cx="534543" cy="534543"/>
            <a:chOff x="4236994" y="8381781"/>
            <a:chExt cx="534543" cy="534543"/>
          </a:xfrm>
        </p:grpSpPr>
        <p:sp>
          <p:nvSpPr>
            <p:cNvPr id="114" name="Rounded Rectangle 46">
              <a:extLst>
                <a:ext uri="{FF2B5EF4-FFF2-40B4-BE49-F238E27FC236}">
                  <a16:creationId xmlns:a16="http://schemas.microsoft.com/office/drawing/2014/main" id="{767722FB-7B2A-8D3A-6B1F-AB00ADC3E854}"/>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5" name="Picture 6" descr="Logotipo, símbolo, significado, história, PNG, Microsoft Teams">
              <a:hlinkClick r:id="rId13"/>
              <a:extLst>
                <a:ext uri="{FF2B5EF4-FFF2-40B4-BE49-F238E27FC236}">
                  <a16:creationId xmlns:a16="http://schemas.microsoft.com/office/drawing/2014/main" id="{CC0B84BA-6869-4D70-8298-01FF6273373B}"/>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16" name="TextBox 115">
            <a:extLst>
              <a:ext uri="{FF2B5EF4-FFF2-40B4-BE49-F238E27FC236}">
                <a16:creationId xmlns:a16="http://schemas.microsoft.com/office/drawing/2014/main" id="{787FEB34-577C-DB46-D64B-6FE6127AAFBB}"/>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Teams</a:t>
            </a:r>
          </a:p>
        </p:txBody>
      </p:sp>
      <p:sp>
        <p:nvSpPr>
          <p:cNvPr id="64" name="Title 1">
            <a:extLst>
              <a:ext uri="{FF2B5EF4-FFF2-40B4-BE49-F238E27FC236}">
                <a16:creationId xmlns:a16="http://schemas.microsoft.com/office/drawing/2014/main" id="{CF5464CF-1D69-E237-8826-958FF54ADC17}"/>
              </a:ext>
            </a:extLst>
          </p:cNvPr>
          <p:cNvSpPr txBox="1">
            <a:spLocks/>
          </p:cNvSpPr>
          <p:nvPr/>
        </p:nvSpPr>
        <p:spPr>
          <a:xfrm>
            <a:off x="646864" y="5825888"/>
            <a:ext cx="2443118" cy="230832"/>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75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Resumo</a:t>
            </a:r>
            <a:r>
              <a:rPr kumimoji="0" lang="pt-br" sz="75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 este bate-papo </a:t>
            </a:r>
            <a:r>
              <a:rPr lang="pt-br" sz="750" spc="0" dirty="0">
                <a:solidFill>
                  <a:prstClr val="black"/>
                </a:solidFill>
                <a:latin typeface="Segoe UI"/>
              </a:rPr>
              <a:t>e verificar se os pontos-chave </a:t>
            </a:r>
            <a:br>
              <a:rPr lang="pt-br" sz="750" spc="0" dirty="0">
                <a:solidFill>
                  <a:prstClr val="black"/>
                </a:solidFill>
                <a:latin typeface="Segoe UI"/>
              </a:rPr>
            </a:br>
            <a:r>
              <a:rPr lang="pt-br" sz="750" spc="0" dirty="0">
                <a:solidFill>
                  <a:prstClr val="black"/>
                </a:solidFill>
                <a:latin typeface="Segoe UI"/>
              </a:rPr>
              <a:t>e a pessoa responsável por eles foram incluídos</a:t>
            </a:r>
            <a:r>
              <a:rPr kumimoji="0" lang="pt-br" sz="750" b="0" i="0" u="none" strike="noStrike" kern="1200" cap="none" spc="0" normalizeH="0" baseline="0" noProof="0" dirty="0">
                <a:ln w="3175">
                  <a:noFill/>
                </a:ln>
                <a:solidFill>
                  <a:prstClr val="black"/>
                </a:solidFill>
                <a:effectLst/>
                <a:uLnTx/>
                <a:uFillTx/>
                <a:latin typeface="Segoe UI"/>
                <a:ea typeface="+mn-ea"/>
                <a:cs typeface="Segoe UI" pitchFamily="34" charset="0"/>
              </a:rPr>
              <a:t>.</a:t>
            </a:r>
          </a:p>
        </p:txBody>
      </p:sp>
      <p:pic>
        <p:nvPicPr>
          <p:cNvPr id="83" name="Picture 82" descr="Retrato de Cassandra">
            <a:extLst>
              <a:ext uri="{FF2B5EF4-FFF2-40B4-BE49-F238E27FC236}">
                <a16:creationId xmlns:a16="http://schemas.microsoft.com/office/drawing/2014/main" id="{A015F063-0302-17AA-DFB8-C166368F183E}"/>
              </a:ext>
            </a:extLst>
          </p:cNvPr>
          <p:cNvPicPr>
            <a:picLocks noChangeAspect="1"/>
          </p:cNvPicPr>
          <p:nvPr/>
        </p:nvPicPr>
        <p:blipFill rotWithShape="1">
          <a:blip r:embed="rId15">
            <a:extLst>
              <a:ext uri="{28A0092B-C50C-407E-A947-70E740481C1C}">
                <a14:useLocalDpi xmlns:a14="http://schemas.microsoft.com/office/drawing/2010/main" val="0"/>
              </a:ext>
            </a:extLst>
          </a:blip>
          <a:srcRect l="50101" t="16196" r="29491"/>
          <a:stretch/>
        </p:blipFill>
        <p:spPr>
          <a:xfrm>
            <a:off x="9831217" y="1536529"/>
            <a:ext cx="1951142" cy="5321471"/>
          </a:xfrm>
          <a:prstGeom prst="rect">
            <a:avLst/>
          </a:prstGeom>
        </p:spPr>
      </p:pic>
      <p:sp>
        <p:nvSpPr>
          <p:cNvPr id="89" name="Freeform: Shape 88">
            <a:extLst>
              <a:ext uri="{FF2B5EF4-FFF2-40B4-BE49-F238E27FC236}">
                <a16:creationId xmlns:a16="http://schemas.microsoft.com/office/drawing/2014/main" id="{14FD2890-8F23-CFC2-EECD-C147D7AECAC3}"/>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3" name="Rectangle 92">
            <a:extLst>
              <a:ext uri="{FF2B5EF4-FFF2-40B4-BE49-F238E27FC236}">
                <a16:creationId xmlns:a16="http://schemas.microsoft.com/office/drawing/2014/main" id="{44A4250A-4381-2EB4-0EDC-0D6A31493148}"/>
              </a:ext>
            </a:extLst>
          </p:cNvPr>
          <p:cNvSpPr/>
          <p:nvPr/>
        </p:nvSpPr>
        <p:spPr>
          <a:xfrm>
            <a:off x="9403398" y="5647297"/>
            <a:ext cx="2456177"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white"/>
                </a:solidFill>
                <a:effectLst/>
                <a:uLnTx/>
                <a:uFillTx/>
                <a:latin typeface="Segoe UI Semibold"/>
                <a:ea typeface="+mn-ea"/>
                <a:cs typeface="+mn-cs"/>
              </a:rPr>
              <a:t>Cassandra é líder de vendas na Contoso</a:t>
            </a:r>
            <a:endParaRPr kumimoji="0" lang="en-US" sz="1400" b="0" i="0" u="none" strike="noStrike" kern="1200" cap="none" spc="0" normalizeH="0" baseline="0" noProof="0" dirty="0">
              <a:ln>
                <a:noFill/>
              </a:ln>
              <a:solidFill>
                <a:prstClr val="white"/>
              </a:solidFill>
              <a:effectLst/>
              <a:uLnTx/>
              <a:uFillTx/>
              <a:latin typeface="Segoe UI Semibold"/>
              <a:ea typeface="+mn-ea"/>
              <a:cs typeface="Segoe UI"/>
            </a:endParaRPr>
          </a:p>
        </p:txBody>
      </p:sp>
    </p:spTree>
    <p:extLst>
      <p:ext uri="{BB962C8B-B14F-4D97-AF65-F5344CB8AC3E}">
        <p14:creationId xmlns:p14="http://schemas.microsoft.com/office/powerpoint/2010/main" val="195815046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275271" y="2459504"/>
            <a:ext cx="6046636" cy="1938992"/>
          </a:xfrm>
        </p:spPr>
        <p:txBody>
          <a:bodyPr/>
          <a:lstStyle/>
          <a:p>
            <a:pPr algn="ctr"/>
            <a:r>
              <a:rPr lang="pt-br" sz="4200" dirty="0">
                <a:gradFill flip="none">
                  <a:gsLst>
                    <a:gs pos="0">
                      <a:srgbClr val="3E76D4"/>
                    </a:gs>
                    <a:gs pos="50000">
                      <a:srgbClr val="8661C5"/>
                    </a:gs>
                    <a:gs pos="100000">
                      <a:srgbClr val="C73ECC"/>
                    </a:gs>
                  </a:gsLst>
                  <a:lin ang="2700000" scaled="1"/>
                  <a:tileRect/>
                </a:gradFill>
                <a:latin typeface="Segoe UI Semibold"/>
                <a:cs typeface="Segoe UI"/>
              </a:rPr>
              <a:t>Copilot para </a:t>
            </a:r>
            <a:br>
              <a:rPr lang="pt-br" sz="4200" dirty="0">
                <a:gradFill flip="none">
                  <a:gsLst>
                    <a:gs pos="0">
                      <a:srgbClr val="3E76D4"/>
                    </a:gs>
                    <a:gs pos="50000">
                      <a:srgbClr val="8661C5"/>
                    </a:gs>
                    <a:gs pos="100000">
                      <a:srgbClr val="C73ECC"/>
                    </a:gs>
                  </a:gsLst>
                  <a:lin ang="2700000" scaled="1"/>
                  <a:tileRect/>
                </a:gradFill>
                <a:latin typeface="Segoe UI Semibold"/>
                <a:cs typeface="Segoe UI"/>
              </a:rPr>
            </a:br>
            <a:r>
              <a:rPr lang="pt-br" sz="4200" dirty="0">
                <a:gradFill flip="none">
                  <a:gsLst>
                    <a:gs pos="0">
                      <a:srgbClr val="3E76D4"/>
                    </a:gs>
                    <a:gs pos="50000">
                      <a:srgbClr val="8661C5"/>
                    </a:gs>
                    <a:gs pos="100000">
                      <a:srgbClr val="C73ECC"/>
                    </a:gs>
                  </a:gsLst>
                  <a:lin ang="2700000" scaled="1"/>
                  <a:tileRect/>
                </a:gradFill>
                <a:latin typeface="Segoe UI Semibold"/>
                <a:cs typeface="Segoe UI"/>
              </a:rPr>
              <a:t>Microsoft 365, </a:t>
            </a:r>
            <a:br>
              <a:rPr dirty="0"/>
            </a:br>
            <a:r>
              <a:rPr lang="pt-br" sz="4200" dirty="0">
                <a:cs typeface="Segoe UI"/>
              </a:rPr>
              <a:t>IA para marketing</a:t>
            </a:r>
            <a:endParaRPr lang="en-US" dirty="0">
              <a:cs typeface="Segoe UI"/>
            </a:endParaRPr>
          </a:p>
        </p:txBody>
      </p:sp>
      <p:pic>
        <p:nvPicPr>
          <p:cNvPr id="2" name="Picture 2" descr="Logotipo do Microsoft 365 Copilot">
            <a:extLst>
              <a:ext uri="{FF2B5EF4-FFF2-40B4-BE49-F238E27FC236}">
                <a16:creationId xmlns:a16="http://schemas.microsoft.com/office/drawing/2014/main" id="{47DB4199-7EF2-1894-5387-B4BD7BDE20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AB2AF80-AD3C-9B24-6A7A-B623BA4EA90E}"/>
              </a:ext>
              <a:ext uri="{C183D7F6-B498-43B3-948B-1728B52AA6E4}">
                <adec:decorative xmlns:adec="http://schemas.microsoft.com/office/drawing/2017/decorative" val="1"/>
              </a:ext>
            </a:extLst>
          </p:cNvPr>
          <p:cNvGrpSpPr/>
          <p:nvPr/>
        </p:nvGrpSpPr>
        <p:grpSpPr>
          <a:xfrm>
            <a:off x="6461096" y="946407"/>
            <a:ext cx="4965186" cy="4965186"/>
            <a:chOff x="448978" y="1473296"/>
            <a:chExt cx="4253520" cy="4253520"/>
          </a:xfrm>
        </p:grpSpPr>
        <p:sp>
          <p:nvSpPr>
            <p:cNvPr id="29" name="Oval 28">
              <a:extLst>
                <a:ext uri="{FF2B5EF4-FFF2-40B4-BE49-F238E27FC236}">
                  <a16:creationId xmlns:a16="http://schemas.microsoft.com/office/drawing/2014/main" id="{ECEC9678-B85A-F30A-4621-9695704FA2E2}"/>
                </a:ext>
              </a:extLst>
            </p:cNvPr>
            <p:cNvSpPr/>
            <p:nvPr/>
          </p:nvSpPr>
          <p:spPr bwMode="auto">
            <a:xfrm>
              <a:off x="448978" y="1473296"/>
              <a:ext cx="4253520" cy="425352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30" name="Picture 29">
              <a:extLst>
                <a:ext uri="{FF2B5EF4-FFF2-40B4-BE49-F238E27FC236}">
                  <a16:creationId xmlns:a16="http://schemas.microsoft.com/office/drawing/2014/main" id="{09E456EB-F644-1801-D79F-8DEF7EDAFF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659" t="22908" r="11867" b="19274"/>
            <a:stretch/>
          </p:blipFill>
          <p:spPr>
            <a:xfrm>
              <a:off x="582158" y="1609200"/>
              <a:ext cx="4001101" cy="4001101"/>
            </a:xfrm>
            <a:prstGeom prst="ellipse">
              <a:avLst/>
            </a:prstGeom>
            <a:ln>
              <a:noFill/>
            </a:ln>
            <a:effectLst/>
          </p:spPr>
        </p:pic>
      </p:grpSp>
    </p:spTree>
    <p:extLst>
      <p:ext uri="{BB962C8B-B14F-4D97-AF65-F5344CB8AC3E}">
        <p14:creationId xmlns:p14="http://schemas.microsoft.com/office/powerpoint/2010/main" val="203885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093E18-1DF5-1345-6FB1-A22E8CF3B374}"/>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6" name="Rectangle: Rounded Corners 6">
            <a:extLst>
              <a:ext uri="{FF2B5EF4-FFF2-40B4-BE49-F238E27FC236}">
                <a16:creationId xmlns:a16="http://schemas.microsoft.com/office/drawing/2014/main" id="{CDFF2152-5DFB-EE9B-B6CD-B68AAABB6000}"/>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Rounded Corners 3">
            <a:extLst>
              <a:ext uri="{FF2B5EF4-FFF2-40B4-BE49-F238E27FC236}">
                <a16:creationId xmlns:a16="http://schemas.microsoft.com/office/drawing/2014/main" id="{56BC5527-CD6C-E821-E9DE-F5A9322B3BC6}"/>
              </a:ext>
            </a:extLst>
          </p:cNvPr>
          <p:cNvSpPr>
            <a:spLocks noGrp="1"/>
          </p:cNvSpPr>
          <p:nvPr>
            <p:ph type="title"/>
          </p:nvPr>
        </p:nvSpPr>
        <p:spPr bwMode="auto">
          <a:xfrm>
            <a:off x="2455068" y="1493838"/>
            <a:ext cx="7281863" cy="547687"/>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spcAft>
                <a:spcPct val="0"/>
              </a:spcAft>
              <a:defRPr/>
            </a:pPr>
            <a:r>
              <a:rPr lang="pt-br" sz="2400" spc="0" dirty="0">
                <a:ln>
                  <a:noFill/>
                </a:ln>
                <a:solidFill>
                  <a:schemeClr val="bg1"/>
                </a:solidFill>
                <a:latin typeface="+mj-lt"/>
                <a:cs typeface="Segoe UI"/>
              </a:rPr>
              <a:t>Ninguém precisa começar do zero</a:t>
            </a:r>
          </a:p>
        </p:txBody>
      </p:sp>
      <p:sp>
        <p:nvSpPr>
          <p:cNvPr id="4" name="TextBox 3">
            <a:extLst>
              <a:ext uri="{FF2B5EF4-FFF2-40B4-BE49-F238E27FC236}">
                <a16:creationId xmlns:a16="http://schemas.microsoft.com/office/drawing/2014/main" id="{3E2F63C6-0A45-AC29-CF06-D228B0518C9F}"/>
              </a:ext>
            </a:extLst>
          </p:cNvPr>
          <p:cNvSpPr txBox="1"/>
          <p:nvPr/>
        </p:nvSpPr>
        <p:spPr>
          <a:xfrm>
            <a:off x="2112865" y="2708839"/>
            <a:ext cx="7966269" cy="1785104"/>
          </a:xfrm>
          <a:prstGeom prst="rect">
            <a:avLst/>
          </a:prstGeom>
        </p:spPr>
        <p:txBody>
          <a:bodyPr wrap="square" lIns="0" tIns="0" rIns="0" bIns="0" anchor="ctr">
            <a:spAutoFit/>
          </a:bodyPr>
          <a:lstStyle/>
          <a:p>
            <a:pPr algn="ctr">
              <a:spcBef>
                <a:spcPts val="3600"/>
              </a:spcBef>
              <a:defRPr/>
            </a:pPr>
            <a:r>
              <a:rPr lang="pt-br" sz="6000" dirty="0">
                <a:ln w="3175">
                  <a:noFill/>
                </a:ln>
                <a:gradFill>
                  <a:gsLst>
                    <a:gs pos="33000">
                      <a:srgbClr val="1F78D4"/>
                    </a:gs>
                    <a:gs pos="81000">
                      <a:srgbClr val="8678D6"/>
                    </a:gs>
                  </a:gsLst>
                  <a:lin ang="2700000" scaled="1"/>
                </a:gradFill>
                <a:latin typeface="Segoe UI Semibold"/>
              </a:rPr>
              <a:t>73</a:t>
            </a:r>
            <a:r>
              <a:rPr kumimoji="0" lang="pt-br" sz="6000" b="0" i="0" u="none" strike="noStrike" kern="1200" cap="none" spc="0" normalizeH="0" baseline="0" noProof="0" dirty="0">
                <a:ln w="3175">
                  <a:noFill/>
                </a:ln>
                <a:gradFill>
                  <a:gsLst>
                    <a:gs pos="33000">
                      <a:srgbClr val="1F78D4"/>
                    </a:gs>
                    <a:gs pos="81000">
                      <a:srgbClr val="8678D6"/>
                    </a:gs>
                  </a:gsLst>
                  <a:lin ang="2700000" scaled="1"/>
                </a:gradFill>
                <a:effectLst/>
                <a:uLnTx/>
                <a:uFillTx/>
                <a:latin typeface="Segoe UI Semibold"/>
                <a:ea typeface="+mn-ea"/>
                <a:cs typeface="+mn-cs"/>
              </a:rPr>
              <a:t>% das pessoas </a:t>
            </a:r>
            <a:br>
              <a:rPr dirty="0"/>
            </a:br>
            <a:r>
              <a:rPr kumimoji="0" lang="pt-br" sz="2800" b="0" i="0" u="none" strike="noStrike" kern="1200" cap="none" spc="0" normalizeH="0" baseline="0" noProof="0" dirty="0">
                <a:ln>
                  <a:noFill/>
                </a:ln>
                <a:solidFill>
                  <a:prstClr val="black"/>
                </a:solidFill>
                <a:effectLst/>
                <a:uLnTx/>
                <a:uFillTx/>
                <a:latin typeface="Segoe UI"/>
                <a:ea typeface="+mj-lt"/>
                <a:cs typeface="Segoe UI"/>
              </a:rPr>
              <a:t>se </a:t>
            </a:r>
            <a:r>
              <a:rPr lang="pt-br" sz="2800" dirty="0">
                <a:solidFill>
                  <a:prstClr val="black"/>
                </a:solidFill>
                <a:latin typeface="Segoe UI"/>
                <a:ea typeface="+mj-lt"/>
                <a:cs typeface="Segoe UI"/>
              </a:rPr>
              <a:t>sentem confortáveis em usar IA para </a:t>
            </a:r>
            <a:br>
              <a:rPr lang="pt-br" sz="2800" dirty="0">
                <a:solidFill>
                  <a:prstClr val="black"/>
                </a:solidFill>
                <a:latin typeface="Segoe UI"/>
                <a:ea typeface="+mj-lt"/>
                <a:cs typeface="Segoe UI"/>
              </a:rPr>
            </a:br>
            <a:r>
              <a:rPr lang="pt-br" sz="2800" dirty="0">
                <a:solidFill>
                  <a:prstClr val="black"/>
                </a:solidFill>
                <a:latin typeface="Segoe UI"/>
                <a:ea typeface="+mj-lt"/>
                <a:cs typeface="Segoe UI"/>
              </a:rPr>
              <a:t>trabalho criativo</a:t>
            </a:r>
            <a:endParaRPr lang="en-US" sz="2800" b="0" i="0" u="none" strike="noStrike" kern="1200" cap="none" spc="0" normalizeH="0" baseline="0" noProof="0" dirty="0">
              <a:ln>
                <a:noFill/>
              </a:ln>
              <a:solidFill>
                <a:prstClr val="black"/>
              </a:solidFill>
              <a:effectLst/>
              <a:uLnTx/>
              <a:uFillTx/>
              <a:latin typeface="Segoe UI"/>
              <a:cs typeface="Segoe UI"/>
            </a:endParaRPr>
          </a:p>
        </p:txBody>
      </p:sp>
      <p:sp>
        <p:nvSpPr>
          <p:cNvPr id="7" name="TextBox 6">
            <a:extLst>
              <a:ext uri="{FF2B5EF4-FFF2-40B4-BE49-F238E27FC236}">
                <a16:creationId xmlns:a16="http://schemas.microsoft.com/office/drawing/2014/main" id="{18E6A1D0-10B8-1C7A-C13F-6E969C009126}"/>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Índice de tendências de trabalho do Microsoft WorkLab, maio de 2023</a:t>
            </a:r>
            <a:endParaRPr kumimoji="0" lang="en-US" sz="1050" b="0" i="0" u="none" strike="noStrike" kern="0" cap="none" spc="0" normalizeH="0" baseline="0" noProof="0">
              <a:ln>
                <a:noFill/>
              </a:ln>
              <a:solidFill>
                <a:srgbClr val="8661C5"/>
              </a:solidFill>
              <a:effectLst/>
              <a:uLnTx/>
              <a:uFillTx/>
              <a:latin typeface="Segoe UI"/>
              <a:ea typeface="+mn-ea"/>
              <a:cs typeface="+mn-cs"/>
            </a:endParaRPr>
          </a:p>
        </p:txBody>
      </p:sp>
    </p:spTree>
    <p:extLst>
      <p:ext uri="{BB962C8B-B14F-4D97-AF65-F5344CB8AC3E}">
        <p14:creationId xmlns:p14="http://schemas.microsoft.com/office/powerpoint/2010/main" val="284053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300"/>
                                        <p:tgtEl>
                                          <p:spTgt spid="6"/>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Group 126">
            <a:extLst>
              <a:ext uri="{FF2B5EF4-FFF2-40B4-BE49-F238E27FC236}">
                <a16:creationId xmlns:a16="http://schemas.microsoft.com/office/drawing/2014/main" id="{5248A115-E826-5085-2A7F-90D76DAA34DC}"/>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grpSp>
          <p:nvGrpSpPr>
            <p:cNvPr id="124" name="Group 123">
              <a:extLst>
                <a:ext uri="{FF2B5EF4-FFF2-40B4-BE49-F238E27FC236}">
                  <a16:creationId xmlns:a16="http://schemas.microsoft.com/office/drawing/2014/main" id="{C3DA62A7-3730-AD04-3962-54FC036F240F}"/>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sp>
            <p:nvSpPr>
              <p:cNvPr id="55" name="Rectangle: Single Corner Rounded 54">
                <a:extLst>
                  <a:ext uri="{FF2B5EF4-FFF2-40B4-BE49-F238E27FC236}">
                    <a16:creationId xmlns:a16="http://schemas.microsoft.com/office/drawing/2014/main" id="{5222704A-38E9-E1DC-EAD1-3AFFD86DE342}"/>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123" name="Group 122">
                <a:extLst>
                  <a:ext uri="{FF2B5EF4-FFF2-40B4-BE49-F238E27FC236}">
                    <a16:creationId xmlns:a16="http://schemas.microsoft.com/office/drawing/2014/main" id="{E154F2BD-D5BC-A00C-3E37-910331F3AA07}"/>
                  </a:ext>
                  <a:ext uri="{C183D7F6-B498-43B3-948B-1728B52AA6E4}">
                    <adec:decorative xmlns:adec="http://schemas.microsoft.com/office/drawing/2017/decorative" val="1"/>
                  </a:ext>
                </a:extLst>
              </p:cNvPr>
              <p:cNvGrpSpPr/>
              <p:nvPr/>
            </p:nvGrpSpPr>
            <p:grpSpPr>
              <a:xfrm>
                <a:off x="-2" y="1103972"/>
                <a:ext cx="12205140" cy="5414304"/>
                <a:chOff x="-2" y="1103972"/>
                <a:chExt cx="12205140" cy="5414304"/>
              </a:xfrm>
            </p:grpSpPr>
            <p:pic>
              <p:nvPicPr>
                <p:cNvPr id="53" name="Picture 52">
                  <a:extLst>
                    <a:ext uri="{FF2B5EF4-FFF2-40B4-BE49-F238E27FC236}">
                      <a16:creationId xmlns:a16="http://schemas.microsoft.com/office/drawing/2014/main" id="{20EA3E61-4CC5-A5B8-04FA-EA5E4767CBC3}"/>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56" name="Rectangle: Top Corners Rounded 55">
                  <a:extLst>
                    <a:ext uri="{FF2B5EF4-FFF2-40B4-BE49-F238E27FC236}">
                      <a16:creationId xmlns:a16="http://schemas.microsoft.com/office/drawing/2014/main" id="{4FD35B47-94D2-4C32-2A14-368E35F43007}"/>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57" name="Group 56">
                  <a:extLst>
                    <a:ext uri="{FF2B5EF4-FFF2-40B4-BE49-F238E27FC236}">
                      <a16:creationId xmlns:a16="http://schemas.microsoft.com/office/drawing/2014/main" id="{DED5E704-8A69-E536-7D01-4F6CB19FBDE8}"/>
                    </a:ext>
                  </a:extLst>
                </p:cNvPr>
                <p:cNvGrpSpPr/>
                <p:nvPr/>
              </p:nvGrpSpPr>
              <p:grpSpPr>
                <a:xfrm>
                  <a:off x="-2" y="1103972"/>
                  <a:ext cx="12205140" cy="4806944"/>
                  <a:chOff x="-2" y="1103972"/>
                  <a:chExt cx="12205140" cy="4806944"/>
                </a:xfrm>
              </p:grpSpPr>
              <p:sp>
                <p:nvSpPr>
                  <p:cNvPr id="77" name="Arrow: Bent 76">
                    <a:extLst>
                      <a:ext uri="{FF2B5EF4-FFF2-40B4-BE49-F238E27FC236}">
                        <a16:creationId xmlns:a16="http://schemas.microsoft.com/office/drawing/2014/main" id="{E33BF40B-95C5-868E-A856-FAB89049F167}"/>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8" name="Arrow: Bent 77">
                    <a:extLst>
                      <a:ext uri="{FF2B5EF4-FFF2-40B4-BE49-F238E27FC236}">
                        <a16:creationId xmlns:a16="http://schemas.microsoft.com/office/drawing/2014/main" id="{A86D2EE7-078B-4656-BEA3-59B68BAFC8E9}"/>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58" name="Rectangle: Rounded Corners 6">
                  <a:extLst>
                    <a:ext uri="{FF2B5EF4-FFF2-40B4-BE49-F238E27FC236}">
                      <a16:creationId xmlns:a16="http://schemas.microsoft.com/office/drawing/2014/main" id="{20E2639F-BEC2-B4DD-4451-92BB2BB12CF7}"/>
                    </a:ext>
                    <a:ext uri="{C183D7F6-B498-43B3-948B-1728B52AA6E4}">
                      <adec:decorative xmlns:adec="http://schemas.microsoft.com/office/drawing/2017/decorative" val="1"/>
                    </a:ext>
                  </a:extLst>
                </p:cNvPr>
                <p:cNvSpPr/>
                <p:nvPr/>
              </p:nvSpPr>
              <p:spPr bwMode="auto">
                <a:xfrm>
                  <a:off x="4038600"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67" name="Straight Connector 66">
                  <a:extLst>
                    <a:ext uri="{FF2B5EF4-FFF2-40B4-BE49-F238E27FC236}">
                      <a16:creationId xmlns:a16="http://schemas.microsoft.com/office/drawing/2014/main" id="{31F453C0-C7A8-5B88-4200-015184D4C457}"/>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2F2E38D-B911-9B59-BBBB-663B167236E1}"/>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F1F735-4E9D-F5EB-B96B-07E73873226D}"/>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76A28BA-BBC1-D41C-5A10-14AD23AB0BEE}"/>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E3F0D55-1427-6A74-765F-306BA1D82965}"/>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16B29C2-1139-DF12-99CF-91CD4D814607}"/>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C17090B-9ABC-922F-4D63-DE2BE57DD3A8}"/>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C702C7-3A37-00C4-B308-E46A7798F3D8}"/>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7852EBB-31A3-8FAE-1510-F6D7AB0795DC}"/>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529D0AB-91A5-F4DF-CD6F-286DD2D05362}"/>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cxnSp>
          <p:nvCxnSpPr>
            <p:cNvPr id="121" name="Straight Connector 120">
              <a:extLst>
                <a:ext uri="{FF2B5EF4-FFF2-40B4-BE49-F238E27FC236}">
                  <a16:creationId xmlns:a16="http://schemas.microsoft.com/office/drawing/2014/main" id="{E5B77CAC-573C-FC69-D851-1AE9746CA640}"/>
                </a:ext>
                <a:ext uri="{C183D7F6-B498-43B3-948B-1728B52AA6E4}">
                  <adec:decorative xmlns:adec="http://schemas.microsoft.com/office/drawing/2017/decorative" val="1"/>
                </a:ext>
              </a:extLst>
            </p:cNvPr>
            <p:cNvCxnSpPr>
              <a:cxnSpLocks/>
            </p:cNvCxnSpPr>
            <p:nvPr/>
          </p:nvCxnSpPr>
          <p:spPr>
            <a:xfrm>
              <a:off x="7639194"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B97A8A9-BCA6-B0C5-3ED0-046E52E16B21}"/>
                </a:ext>
                <a:ext uri="{C183D7F6-B498-43B3-948B-1728B52AA6E4}">
                  <adec:decorative xmlns:adec="http://schemas.microsoft.com/office/drawing/2017/decorative" val="1"/>
                </a:ext>
              </a:extLst>
            </p:cNvPr>
            <p:cNvCxnSpPr>
              <a:cxnSpLocks/>
            </p:cNvCxnSpPr>
            <p:nvPr/>
          </p:nvCxnSpPr>
          <p:spPr>
            <a:xfrm>
              <a:off x="10172982"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noFill/>
        </p:spPr>
        <p:txBody>
          <a:bodyPr wrap="square">
            <a:spAutoFit/>
          </a:bodyPr>
          <a:lstStyle/>
          <a:p>
            <a:pPr defTabSz="914400"/>
            <a:r>
              <a:rPr lang="pt-br" sz="3200" dirty="0">
                <a:gradFill flip="none" rotWithShape="1">
                  <a:gsLst>
                    <a:gs pos="50000">
                      <a:srgbClr val="8661C5"/>
                    </a:gs>
                    <a:gs pos="0">
                      <a:srgbClr val="3E76D4"/>
                    </a:gs>
                    <a:gs pos="100000">
                      <a:srgbClr val="C73ECC"/>
                    </a:gs>
                  </a:gsLst>
                  <a:lin ang="2700000" scaled="1"/>
                  <a:tileRect/>
                </a:gradFill>
                <a:cs typeface="+mn-cs"/>
              </a:rPr>
              <a:t>Criar um discurso de marketing em tempo recorde</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2" name="Picture 2" descr="Logotipo do Microsoft 365 Copilot">
            <a:extLst>
              <a:ext uri="{FF2B5EF4-FFF2-40B4-BE49-F238E27FC236}">
                <a16:creationId xmlns:a16="http://schemas.microsoft.com/office/drawing/2014/main" id="{AFC6726F-8D8A-F5C0-DD85-721A1B7451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B457D16C-C53A-D400-CC26-60589A62F2E2}"/>
              </a:ext>
            </a:extLst>
          </p:cNvPr>
          <p:cNvSpPr txBox="1"/>
          <p:nvPr/>
        </p:nvSpPr>
        <p:spPr>
          <a:xfrm>
            <a:off x="588963" y="1381125"/>
            <a:ext cx="2826135" cy="2708434"/>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ts val="600"/>
              </a:spcBef>
              <a:spcAft>
                <a:spcPts val="0"/>
              </a:spcAft>
              <a:buClrTx/>
              <a:buSzTx/>
              <a:buFontTx/>
              <a:buNone/>
              <a:tabLst/>
              <a:defRPr/>
            </a:pPr>
            <a:r>
              <a:rPr kumimoji="0" lang="pt-br" sz="1600" b="0" i="0" u="none" strike="noStrike" kern="1200" cap="none" spc="0" normalizeH="0" baseline="0" noProof="0" dirty="0">
                <a:ln>
                  <a:noFill/>
                </a:ln>
                <a:solidFill>
                  <a:prstClr val="white"/>
                </a:solidFill>
                <a:effectLst/>
                <a:uLnTx/>
                <a:uFillTx/>
                <a:latin typeface="Segoe UI"/>
                <a:ea typeface="+mn-ea"/>
                <a:cs typeface="+mn-cs"/>
              </a:rPr>
              <a:t>Desde o desenvolvimento </a:t>
            </a:r>
            <a:br>
              <a:rPr kumimoji="0" lang="pt-br" sz="1600" b="0" i="0" u="none" strike="noStrike" kern="1200" cap="none" spc="0" normalizeH="0" baseline="0" noProof="0" dirty="0">
                <a:ln>
                  <a:noFill/>
                </a:ln>
                <a:solidFill>
                  <a:prstClr val="white"/>
                </a:solidFill>
                <a:effectLst/>
                <a:uLnTx/>
                <a:uFillTx/>
                <a:latin typeface="Segoe UI"/>
                <a:ea typeface="+mn-ea"/>
                <a:cs typeface="+mn-cs"/>
              </a:rPr>
            </a:br>
            <a:r>
              <a:rPr kumimoji="0" lang="pt-br" sz="1600" b="0" i="0" u="none" strike="noStrike" kern="1200" cap="none" spc="0" normalizeH="0" baseline="0" noProof="0" dirty="0">
                <a:ln>
                  <a:noFill/>
                </a:ln>
                <a:solidFill>
                  <a:prstClr val="white"/>
                </a:solidFill>
                <a:effectLst/>
                <a:uLnTx/>
                <a:uFillTx/>
                <a:latin typeface="Segoe UI"/>
                <a:ea typeface="+mn-ea"/>
                <a:cs typeface="+mn-cs"/>
              </a:rPr>
              <a:t>de planos estratégicos de marketing, passando pela colaboração com outras equipes, até a composição de textos, o Copilot trabalha ao lado das equipes de marketing, para que elas possam se concentrar em transformar ideias em </a:t>
            </a:r>
            <a:r>
              <a:rPr kumimoji="0" lang="pt-br" sz="1600" b="0" i="0" u="none" strike="noStrike" kern="1200" cap="none" spc="0" normalizeH="0" baseline="0" noProof="0" dirty="0" err="1">
                <a:ln>
                  <a:noFill/>
                </a:ln>
                <a:solidFill>
                  <a:prstClr val="white"/>
                </a:solidFill>
                <a:effectLst/>
                <a:uLnTx/>
                <a:uFillTx/>
                <a:latin typeface="Segoe UI"/>
                <a:ea typeface="+mn-ea"/>
                <a:cs typeface="+mn-cs"/>
              </a:rPr>
              <a:t>oport</a:t>
            </a:r>
            <a:r>
              <a:rPr kumimoji="0" lang="pt-BR" sz="1600" b="0" i="0" u="none" strike="noStrike" kern="1200" cap="none" spc="0" normalizeH="0" baseline="0" noProof="0" dirty="0" err="1">
                <a:ln>
                  <a:noFill/>
                </a:ln>
                <a:solidFill>
                  <a:prstClr val="white"/>
                </a:solidFill>
                <a:effectLst/>
                <a:uLnTx/>
                <a:uFillTx/>
                <a:latin typeface="Segoe UI"/>
                <a:ea typeface="+mn-ea"/>
                <a:cs typeface="+mn-cs"/>
              </a:rPr>
              <a:t>um</a:t>
            </a:r>
            <a:r>
              <a:rPr kumimoji="0" lang="pt-br" sz="1600" b="0" i="0" u="none" strike="noStrike" kern="1200" cap="none" spc="0" normalizeH="0" baseline="0" noProof="0" dirty="0" err="1">
                <a:ln>
                  <a:noFill/>
                </a:ln>
                <a:solidFill>
                  <a:prstClr val="white"/>
                </a:solidFill>
                <a:effectLst/>
                <a:uLnTx/>
                <a:uFillTx/>
                <a:latin typeface="Segoe UI"/>
                <a:ea typeface="+mn-ea"/>
                <a:cs typeface="+mn-cs"/>
              </a:rPr>
              <a:t>idades</a:t>
            </a:r>
            <a:r>
              <a:rPr kumimoji="0" lang="pt-br" sz="1600" b="0" i="0" u="none" strike="noStrike" kern="1200" cap="none" spc="0" normalizeH="0" baseline="0" noProof="0" dirty="0">
                <a:ln>
                  <a:noFill/>
                </a:ln>
                <a:solidFill>
                  <a:prstClr val="white"/>
                </a:solidFill>
                <a:effectLst/>
                <a:uLnTx/>
                <a:uFillTx/>
                <a:latin typeface="Segoe UI"/>
                <a:ea typeface="+mn-ea"/>
                <a:cs typeface="+mn-cs"/>
              </a:rPr>
              <a:t> de receita qualificadas. ​</a:t>
            </a:r>
          </a:p>
        </p:txBody>
      </p:sp>
      <p:grpSp>
        <p:nvGrpSpPr>
          <p:cNvPr id="18" name="Group 17">
            <a:extLst>
              <a:ext uri="{FF2B5EF4-FFF2-40B4-BE49-F238E27FC236}">
                <a16:creationId xmlns:a16="http://schemas.microsoft.com/office/drawing/2014/main" id="{EA75DD64-883C-8750-831F-3680D4A9A230}"/>
              </a:ext>
              <a:ext uri="{C183D7F6-B498-43B3-948B-1728B52AA6E4}">
                <adec:decorative xmlns:adec="http://schemas.microsoft.com/office/drawing/2017/decorative" val="1"/>
              </a:ext>
            </a:extLst>
          </p:cNvPr>
          <p:cNvGrpSpPr>
            <a:grpSpLocks/>
          </p:cNvGrpSpPr>
          <p:nvPr/>
        </p:nvGrpSpPr>
        <p:grpSpPr>
          <a:xfrm>
            <a:off x="4173992" y="1313320"/>
            <a:ext cx="534543" cy="534543"/>
            <a:chOff x="12778532" y="5665565"/>
            <a:chExt cx="534543" cy="534543"/>
          </a:xfrm>
        </p:grpSpPr>
        <p:sp>
          <p:nvSpPr>
            <p:cNvPr id="19" name="Rounded Rectangle 46">
              <a:hlinkClick r:id="rId6"/>
              <a:extLst>
                <a:ext uri="{FF2B5EF4-FFF2-40B4-BE49-F238E27FC236}">
                  <a16:creationId xmlns:a16="http://schemas.microsoft.com/office/drawing/2014/main" id="{0BC8EE56-6457-80EF-D354-54D2899EF9A4}"/>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3" name="Picture 22" descr="Imagem contendo gráficos, logotipo, símbolo, azul elétrico&#10;&#10;Descrição gerada automaticamente">
              <a:hlinkClick r:id="rId6"/>
              <a:extLst>
                <a:ext uri="{FF2B5EF4-FFF2-40B4-BE49-F238E27FC236}">
                  <a16:creationId xmlns:a16="http://schemas.microsoft.com/office/drawing/2014/main" id="{85A06128-B1EA-BBB6-976C-30E2BBD40A27}"/>
                </a:ext>
              </a:extLst>
            </p:cNvPr>
            <p:cNvPicPr>
              <a:picLocks noChangeAspect="1"/>
            </p:cNvPicPr>
            <p:nvPr/>
          </p:nvPicPr>
          <p:blipFill>
            <a:blip r:embed="rId7"/>
            <a:stretch>
              <a:fillRect/>
            </a:stretch>
          </p:blipFill>
          <p:spPr>
            <a:xfrm>
              <a:off x="12870088" y="5768479"/>
              <a:ext cx="382583" cy="371252"/>
            </a:xfrm>
            <a:prstGeom prst="rect">
              <a:avLst/>
            </a:prstGeom>
          </p:spPr>
        </p:pic>
      </p:grpSp>
      <p:sp>
        <p:nvSpPr>
          <p:cNvPr id="85" name="TextBox 84">
            <a:extLst>
              <a:ext uri="{FF2B5EF4-FFF2-40B4-BE49-F238E27FC236}">
                <a16:creationId xmlns:a16="http://schemas.microsoft.com/office/drawing/2014/main" id="{099B3905-7EC1-AD19-BC29-83D17923BF1E}"/>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a:defRPr/>
            </a:pPr>
            <a:r>
              <a:rPr lang="pt-br">
                <a:solidFill>
                  <a:prstClr val="black"/>
                </a:solidFill>
                <a:latin typeface="Segoe UI Semibold"/>
              </a:rPr>
              <a:t>Microsoft 365 Copilot</a:t>
            </a: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86" name="TextBox 85">
            <a:extLst>
              <a:ext uri="{FF2B5EF4-FFF2-40B4-BE49-F238E27FC236}">
                <a16:creationId xmlns:a16="http://schemas.microsoft.com/office/drawing/2014/main" id="{7885ACFF-E554-4A07-2F72-FFB76D0BA631}"/>
              </a:ext>
              <a:ext uri="{C183D7F6-B498-43B3-948B-1728B52AA6E4}">
                <adec:decorative xmlns:adec="http://schemas.microsoft.com/office/drawing/2017/decorative" val="0"/>
              </a:ext>
            </a:extLst>
          </p:cNvPr>
          <p:cNvSpPr txBox="1"/>
          <p:nvPr/>
        </p:nvSpPr>
        <p:spPr>
          <a:xfrm>
            <a:off x="6756400" y="1411315"/>
            <a:ext cx="4852987" cy="338554"/>
          </a:xfrm>
          <a:prstGeom prst="rect">
            <a:avLst/>
          </a:prstGeom>
          <a:noFill/>
        </p:spPr>
        <p:txBody>
          <a:bodyPr wrap="square" lIns="0" tIns="0" rIns="0" bIns="0" rtlCol="0" anchor="ctr">
            <a:spAutoFit/>
          </a:bodyPr>
          <a:lstStyle/>
          <a:p>
            <a:pPr defTabSz="914367">
              <a:spcAft>
                <a:spcPts val="1364"/>
              </a:spcAft>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Utilizar </a:t>
            </a:r>
            <a:r>
              <a:rPr lang="pt-br" sz="1100" dirty="0">
                <a:solidFill>
                  <a:prstClr val="black"/>
                </a:solidFill>
                <a:latin typeface="Segoe UI"/>
              </a:rPr>
              <a:t>o Microsoft 365 Copilot</a:t>
            </a:r>
            <a:r>
              <a:rPr kumimoji="0" lang="pt-br" sz="1100" b="0" i="0" u="none" strike="noStrike" kern="1200" cap="none" spc="0" normalizeH="0" baseline="0" noProof="0" dirty="0">
                <a:ln>
                  <a:noFill/>
                </a:ln>
                <a:solidFill>
                  <a:prstClr val="black"/>
                </a:solidFill>
                <a:effectLst/>
                <a:uLnTx/>
                <a:uFillTx/>
                <a:latin typeface="Segoe UI"/>
                <a:ea typeface="+mn-ea"/>
                <a:cs typeface="+mn-cs"/>
              </a:rPr>
              <a:t> para descobrir dados de pesquisa de mercado e entender as principais ofertas competitivas em cada mercado-alvo.</a:t>
            </a:r>
          </a:p>
        </p:txBody>
      </p:sp>
      <p:grpSp>
        <p:nvGrpSpPr>
          <p:cNvPr id="32" name="Group 31">
            <a:extLst>
              <a:ext uri="{FF2B5EF4-FFF2-40B4-BE49-F238E27FC236}">
                <a16:creationId xmlns:a16="http://schemas.microsoft.com/office/drawing/2014/main" id="{46567ABD-EE3E-F973-DC4F-A85704CF760B}"/>
              </a:ext>
              <a:ext uri="{C183D7F6-B498-43B3-948B-1728B52AA6E4}">
                <adec:decorative xmlns:adec="http://schemas.microsoft.com/office/drawing/2017/decorative" val="1"/>
              </a:ext>
            </a:extLst>
          </p:cNvPr>
          <p:cNvGrpSpPr>
            <a:grpSpLocks/>
          </p:cNvGrpSpPr>
          <p:nvPr/>
        </p:nvGrpSpPr>
        <p:grpSpPr>
          <a:xfrm>
            <a:off x="4173992" y="2084475"/>
            <a:ext cx="534543" cy="534543"/>
            <a:chOff x="5831903" y="8381781"/>
            <a:chExt cx="534543" cy="534543"/>
          </a:xfrm>
        </p:grpSpPr>
        <p:sp>
          <p:nvSpPr>
            <p:cNvPr id="35" name="Rounded Rectangle 46">
              <a:extLst>
                <a:ext uri="{FF2B5EF4-FFF2-40B4-BE49-F238E27FC236}">
                  <a16:creationId xmlns:a16="http://schemas.microsoft.com/office/drawing/2014/main" id="{92505A31-4336-0BAB-67B0-6848377AF63C}"/>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6" name="Picture 8" descr="Logotipo do Microsoft Excel - PNG e Vetor - Baixar logotipo">
              <a:hlinkClick r:id="rId8"/>
              <a:extLst>
                <a:ext uri="{FF2B5EF4-FFF2-40B4-BE49-F238E27FC236}">
                  <a16:creationId xmlns:a16="http://schemas.microsoft.com/office/drawing/2014/main" id="{A9FF715B-CB8F-DA56-DCA1-43A53A6932DE}"/>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90" name="TextBox 89">
            <a:extLst>
              <a:ext uri="{FF2B5EF4-FFF2-40B4-BE49-F238E27FC236}">
                <a16:creationId xmlns:a16="http://schemas.microsoft.com/office/drawing/2014/main" id="{F62B9145-0DD5-F1A8-B54F-C904D98719DB}"/>
              </a:ext>
              <a:ext uri="{C183D7F6-B498-43B3-948B-1728B52AA6E4}">
                <adec:decorative xmlns:adec="http://schemas.microsoft.com/office/drawing/2017/decorative" val="0"/>
              </a:ext>
            </a:extLst>
          </p:cNvPr>
          <p:cNvSpPr txBox="1"/>
          <p:nvPr/>
        </p:nvSpPr>
        <p:spPr>
          <a:xfrm>
            <a:off x="4953152" y="225941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Excel</a:t>
            </a:r>
          </a:p>
        </p:txBody>
      </p:sp>
      <p:sp>
        <p:nvSpPr>
          <p:cNvPr id="91" name="TextBox 90">
            <a:extLst>
              <a:ext uri="{FF2B5EF4-FFF2-40B4-BE49-F238E27FC236}">
                <a16:creationId xmlns:a16="http://schemas.microsoft.com/office/drawing/2014/main" id="{00433390-517A-1182-BFE4-EC040548BEEC}"/>
              </a:ext>
              <a:ext uri="{C183D7F6-B498-43B3-948B-1728B52AA6E4}">
                <adec:decorative xmlns:adec="http://schemas.microsoft.com/office/drawing/2017/decorative" val="0"/>
              </a:ext>
            </a:extLst>
          </p:cNvPr>
          <p:cNvSpPr txBox="1"/>
          <p:nvPr/>
        </p:nvSpPr>
        <p:spPr>
          <a:xfrm>
            <a:off x="6756400" y="2182469"/>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Descobrir tendências e valores discrepantes nas últimas pesquisas de mercado para identificar quais mercados segmentar com promoções. </a:t>
            </a:r>
            <a:endParaRPr kumimoji="0" lang="en-IN" sz="11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47" name="Group 46">
            <a:extLst>
              <a:ext uri="{FF2B5EF4-FFF2-40B4-BE49-F238E27FC236}">
                <a16:creationId xmlns:a16="http://schemas.microsoft.com/office/drawing/2014/main" id="{EBD1ACF0-A3D7-CEEE-5793-E75679F1B514}"/>
              </a:ext>
              <a:ext uri="{C183D7F6-B498-43B3-948B-1728B52AA6E4}">
                <adec:decorative xmlns:adec="http://schemas.microsoft.com/office/drawing/2017/decorative" val="1"/>
              </a:ext>
            </a:extLst>
          </p:cNvPr>
          <p:cNvGrpSpPr>
            <a:grpSpLocks/>
          </p:cNvGrpSpPr>
          <p:nvPr/>
        </p:nvGrpSpPr>
        <p:grpSpPr>
          <a:xfrm>
            <a:off x="4173992" y="2855630"/>
            <a:ext cx="534543" cy="534543"/>
            <a:chOff x="1047176" y="8381781"/>
            <a:chExt cx="534543" cy="534543"/>
          </a:xfrm>
        </p:grpSpPr>
        <p:sp>
          <p:nvSpPr>
            <p:cNvPr id="49" name="server_2" title="Ícone de um servidor com um cadeado na parte inferior direita">
              <a:extLst>
                <a:ext uri="{FF2B5EF4-FFF2-40B4-BE49-F238E27FC236}">
                  <a16:creationId xmlns:a16="http://schemas.microsoft.com/office/drawing/2014/main" id="{D8327EDC-073F-C508-1E3A-317C4DF18FF3}"/>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0" name="Rounded Rectangle 46">
              <a:extLst>
                <a:ext uri="{FF2B5EF4-FFF2-40B4-BE49-F238E27FC236}">
                  <a16:creationId xmlns:a16="http://schemas.microsoft.com/office/drawing/2014/main" id="{65180C12-70E9-6A2C-1470-5B66416D0B7F}"/>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2" name="Picture 10" descr="Logotipo do Microsoft Word - PNG e Vetor - Baixar logotipo">
              <a:hlinkClick r:id="rId10"/>
              <a:extLst>
                <a:ext uri="{FF2B5EF4-FFF2-40B4-BE49-F238E27FC236}">
                  <a16:creationId xmlns:a16="http://schemas.microsoft.com/office/drawing/2014/main" id="{9F56BE5A-CAA6-F7A5-54E3-19D50EADB52F}"/>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95" name="TextBox 94">
            <a:extLst>
              <a:ext uri="{FF2B5EF4-FFF2-40B4-BE49-F238E27FC236}">
                <a16:creationId xmlns:a16="http://schemas.microsoft.com/office/drawing/2014/main" id="{C9BC299E-8F69-D4B9-A367-C5FF7E343375}"/>
              </a:ext>
              <a:ext uri="{C183D7F6-B498-43B3-948B-1728B52AA6E4}">
                <adec:decorative xmlns:adec="http://schemas.microsoft.com/office/drawing/2017/decorative" val="0"/>
              </a:ext>
            </a:extLst>
          </p:cNvPr>
          <p:cNvSpPr txBox="1"/>
          <p:nvPr/>
        </p:nvSpPr>
        <p:spPr>
          <a:xfrm>
            <a:off x="4953152" y="3030566"/>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Word</a:t>
            </a:r>
          </a:p>
        </p:txBody>
      </p:sp>
      <p:sp>
        <p:nvSpPr>
          <p:cNvPr id="96" name="TextBox 95">
            <a:extLst>
              <a:ext uri="{FF2B5EF4-FFF2-40B4-BE49-F238E27FC236}">
                <a16:creationId xmlns:a16="http://schemas.microsoft.com/office/drawing/2014/main" id="{C166612E-190F-571F-4995-9CB610CB8B0B}"/>
              </a:ext>
              <a:ext uri="{C183D7F6-B498-43B3-948B-1728B52AA6E4}">
                <adec:decorative xmlns:adec="http://schemas.microsoft.com/office/drawing/2017/decorative" val="0"/>
              </a:ext>
            </a:extLst>
          </p:cNvPr>
          <p:cNvSpPr txBox="1"/>
          <p:nvPr/>
        </p:nvSpPr>
        <p:spPr>
          <a:xfrm>
            <a:off x="6756400" y="3038262"/>
            <a:ext cx="4852987"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Comando Copilot para elaborar um plano de promoção direcionado com slogans sugeridos.</a:t>
            </a:r>
            <a:endParaRPr kumimoji="0" lang="en-IN" sz="11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1029" name="Group 1028">
            <a:extLst>
              <a:ext uri="{FF2B5EF4-FFF2-40B4-BE49-F238E27FC236}">
                <a16:creationId xmlns:a16="http://schemas.microsoft.com/office/drawing/2014/main" id="{26DC41D1-EA82-7356-938B-DBD277EE06AB}"/>
              </a:ext>
              <a:ext uri="{C183D7F6-B498-43B3-948B-1728B52AA6E4}">
                <adec:decorative xmlns:adec="http://schemas.microsoft.com/office/drawing/2017/decorative" val="1"/>
              </a:ext>
            </a:extLst>
          </p:cNvPr>
          <p:cNvGrpSpPr>
            <a:grpSpLocks/>
          </p:cNvGrpSpPr>
          <p:nvPr/>
        </p:nvGrpSpPr>
        <p:grpSpPr>
          <a:xfrm>
            <a:off x="4173992" y="3626785"/>
            <a:ext cx="534543" cy="534543"/>
            <a:chOff x="9021721" y="8381781"/>
            <a:chExt cx="534543" cy="534543"/>
          </a:xfrm>
        </p:grpSpPr>
        <p:sp>
          <p:nvSpPr>
            <p:cNvPr id="1030" name="Rounded Rectangle 46">
              <a:extLst>
                <a:ext uri="{FF2B5EF4-FFF2-40B4-BE49-F238E27FC236}">
                  <a16:creationId xmlns:a16="http://schemas.microsoft.com/office/drawing/2014/main" id="{984F5584-6445-66A8-4524-42F5707F2A8F}"/>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1" name="Picture 4" descr="Logotipo Microsoft PowerPoint - PNG e Vetor - Baixar logotipo">
              <a:hlinkClick r:id="rId12"/>
              <a:extLst>
                <a:ext uri="{FF2B5EF4-FFF2-40B4-BE49-F238E27FC236}">
                  <a16:creationId xmlns:a16="http://schemas.microsoft.com/office/drawing/2014/main" id="{DF04E3E2-E395-834D-4E81-1742E65DA13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00" name="TextBox 99">
            <a:extLst>
              <a:ext uri="{FF2B5EF4-FFF2-40B4-BE49-F238E27FC236}">
                <a16:creationId xmlns:a16="http://schemas.microsoft.com/office/drawing/2014/main" id="{A62E2E83-7653-45CA-B4D3-02734C5141A8}"/>
              </a:ext>
              <a:ext uri="{C183D7F6-B498-43B3-948B-1728B52AA6E4}">
                <adec:decorative xmlns:adec="http://schemas.microsoft.com/office/drawing/2017/decorative" val="0"/>
              </a:ext>
            </a:extLst>
          </p:cNvPr>
          <p:cNvSpPr txBox="1"/>
          <p:nvPr/>
        </p:nvSpPr>
        <p:spPr>
          <a:xfrm>
            <a:off x="4953151" y="3801720"/>
            <a:ext cx="1666027"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Segoe UI Semibold"/>
                <a:ea typeface="+mn-ea"/>
                <a:cs typeface="+mn-cs"/>
              </a:rPr>
              <a:t>Copilot no PowerPoint</a:t>
            </a:r>
          </a:p>
        </p:txBody>
      </p:sp>
      <p:sp>
        <p:nvSpPr>
          <p:cNvPr id="101" name="TextBox 100">
            <a:extLst>
              <a:ext uri="{FF2B5EF4-FFF2-40B4-BE49-F238E27FC236}">
                <a16:creationId xmlns:a16="http://schemas.microsoft.com/office/drawing/2014/main" id="{893B49E0-36CD-CD50-8090-360D5D2132E2}"/>
              </a:ext>
              <a:ext uri="{C183D7F6-B498-43B3-948B-1728B52AA6E4}">
                <adec:decorative xmlns:adec="http://schemas.microsoft.com/office/drawing/2017/decorative" val="0"/>
              </a:ext>
            </a:extLst>
          </p:cNvPr>
          <p:cNvSpPr txBox="1"/>
          <p:nvPr/>
        </p:nvSpPr>
        <p:spPr>
          <a:xfrm>
            <a:off x="6756400" y="3724780"/>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a:ea typeface="+mn-ea"/>
                <a:cs typeface="+mn-cs"/>
              </a:rPr>
              <a:t>Criar uma apresentação para o produto usando a documentação de projeto da engenharia. </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24" name="Group 1023">
            <a:extLst>
              <a:ext uri="{FF2B5EF4-FFF2-40B4-BE49-F238E27FC236}">
                <a16:creationId xmlns:a16="http://schemas.microsoft.com/office/drawing/2014/main" id="{4F9D16AE-AFC3-A046-9A27-FFA44E0928C4}"/>
              </a:ext>
              <a:ext uri="{C183D7F6-B498-43B3-948B-1728B52AA6E4}">
                <adec:decorative xmlns:adec="http://schemas.microsoft.com/office/drawing/2017/decorative" val="1"/>
              </a:ext>
            </a:extLst>
          </p:cNvPr>
          <p:cNvGrpSpPr>
            <a:grpSpLocks/>
          </p:cNvGrpSpPr>
          <p:nvPr/>
        </p:nvGrpSpPr>
        <p:grpSpPr>
          <a:xfrm>
            <a:off x="4173992" y="4397940"/>
            <a:ext cx="534543" cy="534543"/>
            <a:chOff x="12716387" y="5818028"/>
            <a:chExt cx="534543" cy="534543"/>
          </a:xfrm>
        </p:grpSpPr>
        <p:sp>
          <p:nvSpPr>
            <p:cNvPr id="1025" name="Rounded Rectangle 46">
              <a:hlinkClick r:id="rId14"/>
              <a:extLst>
                <a:ext uri="{FF2B5EF4-FFF2-40B4-BE49-F238E27FC236}">
                  <a16:creationId xmlns:a16="http://schemas.microsoft.com/office/drawing/2014/main" id="{C13A6CC3-F990-16FA-2C24-F97E6596835F}"/>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26" name="Graphic 1025">
              <a:extLst>
                <a:ext uri="{FF2B5EF4-FFF2-40B4-BE49-F238E27FC236}">
                  <a16:creationId xmlns:a16="http://schemas.microsoft.com/office/drawing/2014/main" id="{57FF81C4-B505-EFFB-4EB8-0AAC76C90E96}"/>
                </a:ext>
                <a:ext uri="{C183D7F6-B498-43B3-948B-1728B52AA6E4}">
                  <adec:decorative xmlns:adec="http://schemas.microsoft.com/office/drawing/2017/decorative" val="1"/>
                </a:ext>
              </a:extLst>
            </p:cNvPr>
            <p:cNvPicPr>
              <a:picLocks noChangeAspect="1"/>
            </p:cNvPicPr>
            <p:nvPr/>
          </p:nvPicPr>
          <p:blipFill rotWithShape="1">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24743" t="23563" r="22168" b="22190"/>
            <a:stretch/>
          </p:blipFill>
          <p:spPr>
            <a:xfrm>
              <a:off x="12799509" y="5897137"/>
              <a:ext cx="368300" cy="376326"/>
            </a:xfrm>
            <a:prstGeom prst="rect">
              <a:avLst/>
            </a:prstGeom>
          </p:spPr>
        </p:pic>
      </p:grpSp>
      <p:sp>
        <p:nvSpPr>
          <p:cNvPr id="105" name="TextBox 104">
            <a:extLst>
              <a:ext uri="{FF2B5EF4-FFF2-40B4-BE49-F238E27FC236}">
                <a16:creationId xmlns:a16="http://schemas.microsoft.com/office/drawing/2014/main" id="{D519E61B-68E3-EB18-9E71-6C5FA7D9829A}"/>
              </a:ext>
              <a:ext uri="{C183D7F6-B498-43B3-948B-1728B52AA6E4}">
                <adec:decorative xmlns:adec="http://schemas.microsoft.com/office/drawing/2017/decorative" val="0"/>
              </a:ext>
            </a:extLst>
          </p:cNvPr>
          <p:cNvSpPr txBox="1"/>
          <p:nvPr/>
        </p:nvSpPr>
        <p:spPr>
          <a:xfrm>
            <a:off x="4953152" y="4572874"/>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Outlook</a:t>
            </a:r>
          </a:p>
        </p:txBody>
      </p:sp>
      <p:sp>
        <p:nvSpPr>
          <p:cNvPr id="106" name="TextBox 105">
            <a:extLst>
              <a:ext uri="{FF2B5EF4-FFF2-40B4-BE49-F238E27FC236}">
                <a16:creationId xmlns:a16="http://schemas.microsoft.com/office/drawing/2014/main" id="{1DA1B568-3696-6911-3613-7FD310E7BE52}"/>
              </a:ext>
              <a:ext uri="{C183D7F6-B498-43B3-948B-1728B52AA6E4}">
                <adec:decorative xmlns:adec="http://schemas.microsoft.com/office/drawing/2017/decorative" val="0"/>
              </a:ext>
            </a:extLst>
          </p:cNvPr>
          <p:cNvSpPr txBox="1"/>
          <p:nvPr/>
        </p:nvSpPr>
        <p:spPr>
          <a:xfrm>
            <a:off x="6756400" y="4495935"/>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Criar um </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email</a:t>
            </a:r>
            <a:r>
              <a:rPr kumimoji="0" lang="pt-br" sz="1100" b="0" i="0" u="none" strike="noStrike" kern="1200" cap="none" spc="0" normalizeH="0" baseline="0" noProof="0" dirty="0">
                <a:ln>
                  <a:noFill/>
                </a:ln>
                <a:solidFill>
                  <a:prstClr val="black"/>
                </a:solidFill>
                <a:effectLst/>
                <a:uLnTx/>
                <a:uFillTx/>
                <a:latin typeface="Segoe UI"/>
                <a:ea typeface="+mn-ea"/>
                <a:cs typeface="+mn-cs"/>
              </a:rPr>
              <a:t> promocional usando o slogan do produto e </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alg</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um</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s</a:t>
            </a:r>
            <a:r>
              <a:rPr kumimoji="0" lang="pt-br" sz="1100" b="0" i="0" u="none" strike="noStrike" kern="1200" cap="none" spc="0" normalizeH="0" baseline="0" noProof="0" dirty="0">
                <a:ln>
                  <a:noFill/>
                </a:ln>
                <a:solidFill>
                  <a:prstClr val="black"/>
                </a:solidFill>
                <a:effectLst/>
                <a:uLnTx/>
                <a:uFillTx/>
                <a:latin typeface="Segoe UI"/>
                <a:ea typeface="+mn-ea"/>
                <a:cs typeface="+mn-cs"/>
              </a:rPr>
              <a:t> itens com marcadores do plano promocional.</a:t>
            </a:r>
          </a:p>
        </p:txBody>
      </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a:grpSpLocks/>
          </p:cNvGrpSpPr>
          <p:nvPr/>
        </p:nvGrpSpPr>
        <p:grpSpPr>
          <a:xfrm>
            <a:off x="4173992" y="5169093"/>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Zip Co, logotipo SVG, baixar grátis, id: 101874 - Brandlogos.net">
              <a:hlinkClick r:id="rId17"/>
              <a:extLst>
                <a:ext uri="{FF2B5EF4-FFF2-40B4-BE49-F238E27FC236}">
                  <a16:creationId xmlns:a16="http://schemas.microsoft.com/office/drawing/2014/main" id="{7AFF613E-BE21-4995-D34C-15C1A4248D87}"/>
                </a:ext>
              </a:extLst>
            </p:cNvPr>
            <p:cNvPicPr>
              <a:picLocks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14" name="TextBox 113">
            <a:extLst>
              <a:ext uri="{FF2B5EF4-FFF2-40B4-BE49-F238E27FC236}">
                <a16:creationId xmlns:a16="http://schemas.microsoft.com/office/drawing/2014/main" id="{396C4A0D-AC62-644C-8A85-F82E8936F8FE}"/>
              </a:ext>
              <a:ext uri="{C183D7F6-B498-43B3-948B-1728B52AA6E4}">
                <adec:decorative xmlns:adec="http://schemas.microsoft.com/office/drawing/2017/decorative" val="0"/>
              </a:ext>
            </a:extLst>
          </p:cNvPr>
          <p:cNvSpPr txBox="1"/>
          <p:nvPr/>
        </p:nvSpPr>
        <p:spPr>
          <a:xfrm>
            <a:off x="4953152" y="534403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Microsoft 365 Copilot</a:t>
            </a:r>
          </a:p>
        </p:txBody>
      </p:sp>
      <p:sp>
        <p:nvSpPr>
          <p:cNvPr id="115" name="TextBox 114">
            <a:extLst>
              <a:ext uri="{FF2B5EF4-FFF2-40B4-BE49-F238E27FC236}">
                <a16:creationId xmlns:a16="http://schemas.microsoft.com/office/drawing/2014/main" id="{84A6ECA4-8477-58F6-882E-BD8A6D076FDB}"/>
              </a:ext>
              <a:ext uri="{C183D7F6-B498-43B3-948B-1728B52AA6E4}">
                <adec:decorative xmlns:adec="http://schemas.microsoft.com/office/drawing/2017/decorative" val="0"/>
              </a:ext>
            </a:extLst>
          </p:cNvPr>
          <p:cNvSpPr txBox="1"/>
          <p:nvPr/>
        </p:nvSpPr>
        <p:spPr>
          <a:xfrm>
            <a:off x="6756400" y="5267088"/>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a:ea typeface="+mn-ea"/>
                <a:cs typeface="+mn-cs"/>
              </a:rPr>
              <a:t>Comando Copilot para criar uma série de postagens de mídia social com base no conteúdo de marketing.</a:t>
            </a:r>
          </a:p>
        </p:txBody>
      </p:sp>
      <p:sp>
        <p:nvSpPr>
          <p:cNvPr id="116" name="TextBox 115">
            <a:extLst>
              <a:ext uri="{FF2B5EF4-FFF2-40B4-BE49-F238E27FC236}">
                <a16:creationId xmlns:a16="http://schemas.microsoft.com/office/drawing/2014/main" id="{641C179F-0920-C3EB-6467-06140B149112}"/>
              </a:ext>
            </a:extLst>
          </p:cNvPr>
          <p:cNvSpPr txBox="1"/>
          <p:nvPr/>
        </p:nvSpPr>
        <p:spPr>
          <a:xfrm>
            <a:off x="5473700" y="6099761"/>
            <a:ext cx="2051476" cy="338554"/>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pt-br" sz="1100" b="0" i="0" u="none" strike="noStrike" kern="1200" cap="none" spc="0" normalizeH="0" baseline="0" noProof="0" dirty="0">
                <a:ln>
                  <a:noFill/>
                </a:ln>
                <a:solidFill>
                  <a:srgbClr val="8661C5"/>
                </a:solidFill>
                <a:effectLst/>
                <a:uLnTx/>
                <a:uFillTx/>
                <a:latin typeface="Segoe UI Semibold"/>
                <a:ea typeface="+mn-ea"/>
                <a:cs typeface="Segoe UI Semilight" panose="020B0402040204020203" pitchFamily="34" charset="0"/>
                <a:hlinkClick r:id="rId19">
                  <a:extLst>
                    <a:ext uri="{A12FA001-AC4F-418D-AE19-62706E023703}">
                      <ahyp:hlinkClr xmlns:ahyp="http://schemas.microsoft.com/office/drawing/2018/hyperlinkcolor" val="tx"/>
                    </a:ext>
                  </a:extLst>
                </a:hlinkClick>
              </a:rPr>
              <a:t>Documentação do </a:t>
            </a:r>
            <a:br>
              <a:rPr kumimoji="0" lang="pt-br" sz="1100" b="0" i="0" u="none" strike="noStrike" kern="1200" cap="none" spc="0" normalizeH="0" baseline="0" noProof="0" dirty="0">
                <a:ln>
                  <a:noFill/>
                </a:ln>
                <a:solidFill>
                  <a:srgbClr val="8661C5"/>
                </a:solidFill>
                <a:effectLst/>
                <a:uLnTx/>
                <a:uFillTx/>
                <a:latin typeface="Segoe UI Semibold"/>
                <a:ea typeface="+mn-ea"/>
                <a:cs typeface="Segoe UI Semilight" panose="020B0402040204020203" pitchFamily="34" charset="0"/>
                <a:hlinkClick r:id="rId19">
                  <a:extLst>
                    <a:ext uri="{A12FA001-AC4F-418D-AE19-62706E023703}">
                      <ahyp:hlinkClr xmlns:ahyp="http://schemas.microsoft.com/office/drawing/2018/hyperlinkcolor" val="tx"/>
                    </a:ext>
                  </a:extLst>
                </a:hlinkClick>
              </a:rPr>
            </a:br>
            <a:r>
              <a:rPr kumimoji="0" lang="pt-br" sz="1100" b="0" i="0" u="none" strike="noStrike" kern="1200" cap="none" spc="0" normalizeH="0" baseline="0" noProof="0" dirty="0">
                <a:ln>
                  <a:noFill/>
                </a:ln>
                <a:solidFill>
                  <a:srgbClr val="8661C5"/>
                </a:solidFill>
                <a:effectLst/>
                <a:uLnTx/>
                <a:uFillTx/>
                <a:latin typeface="Segoe UI Semibold"/>
                <a:ea typeface="+mn-ea"/>
                <a:cs typeface="Segoe UI Semilight" panose="020B0402040204020203" pitchFamily="34" charset="0"/>
                <a:hlinkClick r:id="rId19">
                  <a:extLst>
                    <a:ext uri="{A12FA001-AC4F-418D-AE19-62706E023703}">
                      <ahyp:hlinkClr xmlns:ahyp="http://schemas.microsoft.com/office/drawing/2018/hyperlinkcolor" val="tx"/>
                    </a:ext>
                  </a:extLst>
                </a:hlinkClick>
              </a:rPr>
              <a:t>produto Copilot</a:t>
            </a:r>
            <a:endParaRPr kumimoji="0" lang="en-US" sz="1100" b="0" i="0" u="none" strike="noStrike" kern="1200" cap="none" spc="0" normalizeH="0" baseline="0" noProof="0" dirty="0">
              <a:ln>
                <a:noFill/>
              </a:ln>
              <a:solidFill>
                <a:srgbClr val="8661C5"/>
              </a:solidFill>
              <a:effectLst/>
              <a:uLnTx/>
              <a:uFillTx/>
              <a:latin typeface="Segoe UI Semibold"/>
              <a:ea typeface="+mn-ea"/>
              <a:cs typeface="Segoe UI Semilight" panose="020B0402040204020203" pitchFamily="34" charset="0"/>
            </a:endParaRPr>
          </a:p>
        </p:txBody>
      </p:sp>
      <p:sp>
        <p:nvSpPr>
          <p:cNvPr id="117" name="TextBox 116">
            <a:extLst>
              <a:ext uri="{FF2B5EF4-FFF2-40B4-BE49-F238E27FC236}">
                <a16:creationId xmlns:a16="http://schemas.microsoft.com/office/drawing/2014/main" id="{82E5E4B1-ED0F-C1E1-691D-19F876C38902}"/>
              </a:ext>
            </a:extLst>
          </p:cNvPr>
          <p:cNvSpPr txBox="1"/>
          <p:nvPr/>
        </p:nvSpPr>
        <p:spPr>
          <a:xfrm>
            <a:off x="7753212" y="6099761"/>
            <a:ext cx="2305752" cy="338554"/>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pt-br" sz="1100" b="0" i="0" u="none" strike="noStrike" kern="1200" cap="none" spc="0" normalizeH="0" baseline="0" noProof="0" dirty="0">
                <a:ln w="3175">
                  <a:noFill/>
                </a:ln>
                <a:solidFill>
                  <a:srgbClr val="8661C5"/>
                </a:solidFill>
                <a:effectLst/>
                <a:uLnTx/>
                <a:uFillTx/>
                <a:latin typeface="Segoe UI Semibold"/>
                <a:ea typeface="+mn-ea"/>
                <a:cs typeface="Segoe UI"/>
                <a:hlinkClick r:id="rId20">
                  <a:extLst>
                    <a:ext uri="{A12FA001-AC4F-418D-AE19-62706E023703}">
                      <ahyp:hlinkClr xmlns:ahyp="http://schemas.microsoft.com/office/drawing/2018/hyperlinkcolor" val="tx"/>
                    </a:ext>
                  </a:extLst>
                </a:hlinkClick>
              </a:rPr>
              <a:t>Copilot para site com adoção </a:t>
            </a:r>
            <a:br>
              <a:rPr kumimoji="0" lang="pt-br" sz="1100" b="0" i="0" u="none" strike="noStrike" kern="1200" cap="none" spc="0" normalizeH="0" baseline="0" noProof="0" dirty="0">
                <a:ln w="3175">
                  <a:noFill/>
                </a:ln>
                <a:solidFill>
                  <a:srgbClr val="8661C5"/>
                </a:solidFill>
                <a:effectLst/>
                <a:uLnTx/>
                <a:uFillTx/>
                <a:latin typeface="Segoe UI Semibold"/>
                <a:ea typeface="+mn-ea"/>
                <a:cs typeface="Segoe UI"/>
                <a:hlinkClick r:id="rId20">
                  <a:extLst>
                    <a:ext uri="{A12FA001-AC4F-418D-AE19-62706E023703}">
                      <ahyp:hlinkClr xmlns:ahyp="http://schemas.microsoft.com/office/drawing/2018/hyperlinkcolor" val="tx"/>
                    </a:ext>
                  </a:extLst>
                </a:hlinkClick>
              </a:rPr>
            </a:br>
            <a:r>
              <a:rPr kumimoji="0" lang="pt-br" sz="1100" b="0" i="0" u="none" strike="noStrike" kern="1200" cap="none" spc="0" normalizeH="0" baseline="0" noProof="0" dirty="0">
                <a:ln w="3175">
                  <a:noFill/>
                </a:ln>
                <a:solidFill>
                  <a:srgbClr val="8661C5"/>
                </a:solidFill>
                <a:effectLst/>
                <a:uLnTx/>
                <a:uFillTx/>
                <a:latin typeface="Segoe UI Semibold"/>
                <a:ea typeface="+mn-ea"/>
                <a:cs typeface="Segoe UI"/>
                <a:hlinkClick r:id="rId20">
                  <a:extLst>
                    <a:ext uri="{A12FA001-AC4F-418D-AE19-62706E023703}">
                      <ahyp:hlinkClr xmlns:ahyp="http://schemas.microsoft.com/office/drawing/2018/hyperlinkcolor" val="tx"/>
                    </a:ext>
                  </a:extLst>
                </a:hlinkClick>
              </a:rPr>
              <a:t>do Microsoft 365</a:t>
            </a:r>
            <a:endParaRPr kumimoji="0" lang="en-US" sz="1100" b="0" i="0" u="none" strike="noStrike" kern="1200" cap="none" spc="0" normalizeH="0" baseline="0" noProof="0" dirty="0">
              <a:ln w="3175">
                <a:noFill/>
              </a:ln>
              <a:solidFill>
                <a:srgbClr val="8661C5"/>
              </a:solidFill>
              <a:effectLst/>
              <a:uLnTx/>
              <a:uFillTx/>
              <a:latin typeface="Segoe UI Semibold"/>
              <a:ea typeface="+mn-ea"/>
              <a:cs typeface="Segoe UI"/>
            </a:endParaRPr>
          </a:p>
        </p:txBody>
      </p:sp>
      <p:sp>
        <p:nvSpPr>
          <p:cNvPr id="118" name="TextBox 117">
            <a:extLst>
              <a:ext uri="{FF2B5EF4-FFF2-40B4-BE49-F238E27FC236}">
                <a16:creationId xmlns:a16="http://schemas.microsoft.com/office/drawing/2014/main" id="{EE8B7482-2184-2401-B809-0A14A26F72CD}"/>
              </a:ext>
            </a:extLst>
          </p:cNvPr>
          <p:cNvSpPr txBox="1"/>
          <p:nvPr/>
        </p:nvSpPr>
        <p:spPr>
          <a:xfrm>
            <a:off x="10287000" y="6185136"/>
            <a:ext cx="1256878" cy="167803"/>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pt-br"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21">
                  <a:extLst>
                    <a:ext uri="{A12FA001-AC4F-418D-AE19-62706E023703}">
                      <ahyp:hlinkClr xmlns:ahyp="http://schemas.microsoft.com/office/drawing/2018/hyperlinkcolor" val="tx"/>
                    </a:ext>
                  </a:extLst>
                </a:hlinkClick>
              </a:rPr>
              <a:t>Como usar o Copilot</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19" name="TextBox 118">
            <a:extLst>
              <a:ext uri="{FF2B5EF4-FFF2-40B4-BE49-F238E27FC236}">
                <a16:creationId xmlns:a16="http://schemas.microsoft.com/office/drawing/2014/main" id="{9AAE94E3-73F8-6FC4-3057-39D5226303FC}"/>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a:ln>
                  <a:noFill/>
                </a:ln>
                <a:solidFill>
                  <a:srgbClr val="463668"/>
                </a:solidFill>
                <a:effectLst/>
                <a:uLnTx/>
                <a:uFillTx/>
                <a:latin typeface="Segoe UI"/>
                <a:ea typeface="+mn-ea"/>
                <a:cs typeface="+mn-cs"/>
                <a:hlinkClick r:id="rId22">
                  <a:extLst>
                    <a:ext uri="{A12FA001-AC4F-418D-AE19-62706E023703}">
                      <ahyp:hlinkClr xmlns:ahyp="http://schemas.microsoft.com/office/drawing/2018/hyperlinkcolor" val="tx"/>
                    </a:ext>
                  </a:extLst>
                </a:hlinkClick>
              </a:rPr>
              <a:t>Índice de tendências de trabalho do Microsoft WorkLab, maio de 2023</a:t>
            </a:r>
            <a:endParaRPr kumimoji="0" lang="en-US" sz="900" b="0" i="0" u="none" strike="noStrike" kern="1200" cap="none" spc="0" normalizeH="0" baseline="0" noProof="0">
              <a:ln>
                <a:noFill/>
              </a:ln>
              <a:solidFill>
                <a:srgbClr val="463668"/>
              </a:solidFill>
              <a:effectLst/>
              <a:uLnTx/>
              <a:uFillTx/>
              <a:latin typeface="Segoe UI"/>
              <a:ea typeface="+mn-ea"/>
              <a:cs typeface="+mn-cs"/>
            </a:endParaRPr>
          </a:p>
        </p:txBody>
      </p:sp>
      <p:sp>
        <p:nvSpPr>
          <p:cNvPr id="120" name="Title 37">
            <a:extLst>
              <a:ext uri="{FF2B5EF4-FFF2-40B4-BE49-F238E27FC236}">
                <a16:creationId xmlns:a16="http://schemas.microsoft.com/office/drawing/2014/main" id="{F2CE863C-84E2-1FE9-69A0-79EE341F6BFC}"/>
              </a:ext>
            </a:extLst>
          </p:cNvPr>
          <p:cNvSpPr txBox="1">
            <a:spLocks/>
          </p:cNvSpPr>
          <p:nvPr/>
        </p:nvSpPr>
        <p:spPr>
          <a:xfrm>
            <a:off x="4140200" y="6115804"/>
            <a:ext cx="1231900" cy="306467"/>
          </a:xfrm>
          <a:prstGeom prst="roundRect">
            <a:avLst>
              <a:gd name="adj" fmla="val 16848"/>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R="0" lvl="0" indent="0" algn="ctr" defTabSz="932472" fontAlgn="base">
              <a:lnSpc>
                <a:spcPct val="100000"/>
              </a:lnSpc>
              <a:spcBef>
                <a:spcPct val="0"/>
              </a:spcBef>
              <a:spcAft>
                <a:spcPct val="0"/>
              </a:spcAft>
              <a:buClrTx/>
              <a:buSzTx/>
              <a:buFontTx/>
              <a:buNone/>
              <a:tabLst/>
              <a:defRPr kumimoji="0" b="0" i="0" u="none" strike="noStrike" cap="none" spc="0" normalizeH="0" baseline="0">
                <a:ln>
                  <a:noFill/>
                </a:ln>
                <a:gradFill>
                  <a:gsLst>
                    <a:gs pos="0">
                      <a:srgbClr val="FFFFFF"/>
                    </a:gs>
                    <a:gs pos="100000">
                      <a:srgbClr val="FFFFFF"/>
                    </a:gs>
                  </a:gsLst>
                  <a:lin ang="5400000" scaled="0"/>
                </a:gradFill>
                <a:effectLst/>
                <a:uLnTx/>
                <a:uFillTx/>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pt-br" sz="1200" b="0" i="0" u="none" strike="noStrike" kern="1200" cap="none" spc="0" normalizeH="0" baseline="0" noProof="0">
                <a:ln>
                  <a:noFill/>
                </a:ln>
                <a:solidFill>
                  <a:prstClr val="white"/>
                </a:solidFill>
                <a:effectLst/>
                <a:uLnTx/>
                <a:uFillTx/>
                <a:latin typeface="Segoe UI Semibold"/>
                <a:ea typeface="+mn-ea"/>
                <a:cs typeface="Segoe UI" pitchFamily="34" charset="0"/>
              </a:rPr>
              <a:t>Saber mais</a:t>
            </a: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6933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Microsoft 365 Copilot</a:t>
            </a:r>
          </a:p>
        </p:txBody>
      </p:sp>
      <p:sp>
        <p:nvSpPr>
          <p:cNvPr id="3" name="TextBox 2">
            <a:extLst>
              <a:ext uri="{FF2B5EF4-FFF2-40B4-BE49-F238E27FC236}">
                <a16:creationId xmlns:a16="http://schemas.microsoft.com/office/drawing/2014/main" id="{C4C8637F-D012-2B9C-E3A4-A36CD411DFAB}"/>
              </a:ext>
            </a:extLst>
          </p:cNvPr>
          <p:cNvSpPr txBox="1"/>
          <p:nvPr/>
        </p:nvSpPr>
        <p:spPr>
          <a:xfrm>
            <a:off x="12332728" y="1283946"/>
            <a:ext cx="1198777" cy="489600"/>
          </a:xfrm>
          <a:prstGeom prst="rect">
            <a:avLst/>
          </a:prstGeom>
          <a:solidFill>
            <a:schemeClr val="bg2"/>
          </a:solidFill>
        </p:spPr>
        <p:txBody>
          <a:bodyPr wrap="square" lIns="182880" tIns="108000"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pt-br" sz="11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Banco de ícones:</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Logotipo do Microsoft Excel - PNG e Vetor - Baixar logotipo">
              <a:hlinkClick r:id="rId8"/>
              <a:extLst>
                <a:ext uri="{FF2B5EF4-FFF2-40B4-BE49-F238E27FC236}">
                  <a16:creationId xmlns:a16="http://schemas.microsoft.com/office/drawing/2014/main" id="{8F158F4A-0557-4EB3-75DA-835959493C89}"/>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2337443" y="1795849"/>
            <a:ext cx="534543" cy="534543"/>
            <a:chOff x="1047176" y="8381781"/>
            <a:chExt cx="534543" cy="534543"/>
          </a:xfrm>
        </p:grpSpPr>
        <p:sp>
          <p:nvSpPr>
            <p:cNvPr id="28" name="server_2" title="Ícone de um servidor com um cadeado na parte inferior direita">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Logotipo do Microsoft Word - PNG e Vetor - Baixar logotipo">
              <a:hlinkClick r:id="rId10"/>
              <a:extLst>
                <a:ext uri="{FF2B5EF4-FFF2-40B4-BE49-F238E27FC236}">
                  <a16:creationId xmlns:a16="http://schemas.microsoft.com/office/drawing/2014/main" id="{DAD8B5CB-A2C5-5A1C-E8BB-28ECB76446C2}"/>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4" name="Picture 4" descr="Logotipo Microsoft PowerPoint - PNG e Vetor - Baixar logotipo">
              <a:hlinkClick r:id="rId12"/>
              <a:extLst>
                <a:ext uri="{FF2B5EF4-FFF2-40B4-BE49-F238E27FC236}">
                  <a16:creationId xmlns:a16="http://schemas.microsoft.com/office/drawing/2014/main" id="{5F19379A-147E-0335-8BD4-1F163318069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Logotipo, símbolo, significado, história, PNG, Microsoft Teams">
              <a:hlinkClick r:id="rId23"/>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12232737" y="2871529"/>
            <a:ext cx="693723" cy="693723"/>
            <a:chOff x="12595089" y="5743274"/>
            <a:chExt cx="693723" cy="693723"/>
          </a:xfrm>
        </p:grpSpPr>
        <p:sp>
          <p:nvSpPr>
            <p:cNvPr id="46" name="Rounded Rectangle 46">
              <a:hlinkClick r:id="rId14"/>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2595089" y="5743274"/>
              <a:ext cx="693723" cy="693723"/>
            </a:xfrm>
            <a:prstGeom prst="rect">
              <a:avLst/>
            </a:prstGeom>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5"/>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Ícone do OneNote de estilo plano - Disponível em fontes de ícone SVG, PNG, EPS, AI &amp;">
              <a:hlinkClick r:id="rId25"/>
              <a:extLst>
                <a:ext uri="{FF2B5EF4-FFF2-40B4-BE49-F238E27FC236}">
                  <a16:creationId xmlns:a16="http://schemas.microsoft.com/office/drawing/2014/main" id="{DED28364-B60D-1697-AAE8-488720735194}"/>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Imagem contendo gráficos, logotipo, símbolo, azul elétrico&#10;&#10;Descrição gerada automaticamente">
              <a:hlinkClick r:id="rId6"/>
              <a:extLst>
                <a:ext uri="{FF2B5EF4-FFF2-40B4-BE49-F238E27FC236}">
                  <a16:creationId xmlns:a16="http://schemas.microsoft.com/office/drawing/2014/main" id="{709545DF-9136-0108-A8F4-56F58FCE96A4}"/>
                </a:ext>
              </a:extLst>
            </p:cNvPr>
            <p:cNvPicPr>
              <a:picLocks noChangeAspect="1"/>
            </p:cNvPicPr>
            <p:nvPr/>
          </p:nvPicPr>
          <p:blipFill>
            <a:blip r:embed="rId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7"/>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5" descr="Ícone de quadro branco em Windows 11 Color Style">
              <a:hlinkClick r:id="rId27"/>
              <a:extLst>
                <a:ext uri="{FF2B5EF4-FFF2-40B4-BE49-F238E27FC236}">
                  <a16:creationId xmlns:a16="http://schemas.microsoft.com/office/drawing/2014/main" id="{69AB0380-4C15-A6BB-9634-4CC891FA94DD}"/>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9"/>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9"/>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724341" y="6815379"/>
              <a:ext cx="382586" cy="382585"/>
            </a:xfrm>
            <a:prstGeom prst="rect">
              <a:avLst/>
            </a:prstGeom>
          </p:spPr>
        </p:pic>
      </p:grpSp>
      <p:sp>
        <p:nvSpPr>
          <p:cNvPr id="5" name="TextBox 4">
            <a:extLst>
              <a:ext uri="{FF2B5EF4-FFF2-40B4-BE49-F238E27FC236}">
                <a16:creationId xmlns:a16="http://schemas.microsoft.com/office/drawing/2014/main" id="{4D47009A-34C2-561B-563D-5E203D32BD8F}"/>
              </a:ext>
            </a:extLst>
          </p:cNvPr>
          <p:cNvSpPr txBox="1"/>
          <p:nvPr/>
        </p:nvSpPr>
        <p:spPr>
          <a:xfrm>
            <a:off x="15889" y="4542891"/>
            <a:ext cx="3524252" cy="984885"/>
          </a:xfrm>
          <a:prstGeom prst="rect">
            <a:avLst/>
          </a:prstGeom>
        </p:spPr>
        <p:txBody>
          <a:bodyPr wrap="square" lIns="0" tIns="0" rIns="0" bIns="0" anchor="ctr">
            <a:spAutoFit/>
          </a:bodyPr>
          <a:lstStyle/>
          <a:p>
            <a:pPr algn="ctr">
              <a:spcBef>
                <a:spcPts val="3600"/>
              </a:spcBef>
              <a:defRPr/>
            </a:pPr>
            <a:r>
              <a:rPr lang="pt-br" sz="3400" dirty="0">
                <a:ln w="3175">
                  <a:noFill/>
                </a:ln>
                <a:gradFill>
                  <a:gsLst>
                    <a:gs pos="33000">
                      <a:srgbClr val="1F78D4"/>
                    </a:gs>
                    <a:gs pos="81000">
                      <a:srgbClr val="8678D6"/>
                    </a:gs>
                  </a:gsLst>
                  <a:lin ang="2700000" scaled="1"/>
                </a:gradFill>
                <a:latin typeface="Segoe UI Semibold"/>
              </a:rPr>
              <a:t>73</a:t>
            </a:r>
            <a:r>
              <a:rPr kumimoji="0" lang="pt-br" sz="3400" b="0" i="0" u="none" strike="noStrike" kern="1200" cap="none" spc="0" normalizeH="0" baseline="0" noProof="0" dirty="0">
                <a:ln w="3175">
                  <a:noFill/>
                </a:ln>
                <a:gradFill>
                  <a:gsLst>
                    <a:gs pos="33000">
                      <a:srgbClr val="1F78D4"/>
                    </a:gs>
                    <a:gs pos="81000">
                      <a:srgbClr val="8678D6"/>
                    </a:gs>
                  </a:gsLst>
                  <a:lin ang="2700000" scaled="1"/>
                </a:gradFill>
                <a:effectLst/>
                <a:uLnTx/>
                <a:uFillTx/>
                <a:latin typeface="Segoe UI Semibold"/>
              </a:rPr>
              <a:t>% das pessoas </a:t>
            </a:r>
            <a:br>
              <a:rPr dirty="0"/>
            </a:br>
            <a:r>
              <a:rPr kumimoji="0" lang="pt-br" sz="1400" b="0" i="0" u="none" strike="noStrike" kern="1200" cap="none" spc="0" normalizeH="0" baseline="0" noProof="0" dirty="0">
                <a:ln>
                  <a:noFill/>
                </a:ln>
                <a:solidFill>
                  <a:prstClr val="black"/>
                </a:solidFill>
                <a:effectLst/>
                <a:uLnTx/>
                <a:uFillTx/>
                <a:latin typeface="Segoe UI"/>
                <a:ea typeface="+mj-lt"/>
                <a:cs typeface="Segoe UI"/>
              </a:rPr>
              <a:t>se </a:t>
            </a:r>
            <a:r>
              <a:rPr lang="pt-br" sz="1400" dirty="0">
                <a:solidFill>
                  <a:prstClr val="black"/>
                </a:solidFill>
                <a:latin typeface="Segoe UI"/>
                <a:ea typeface="+mj-lt"/>
                <a:cs typeface="Segoe UI"/>
              </a:rPr>
              <a:t>sentem confortáveis em usar </a:t>
            </a:r>
            <a:br>
              <a:rPr lang="pt-br" sz="1400" dirty="0">
                <a:solidFill>
                  <a:prstClr val="black"/>
                </a:solidFill>
                <a:latin typeface="Segoe UI"/>
                <a:ea typeface="+mj-lt"/>
                <a:cs typeface="Segoe UI"/>
              </a:rPr>
            </a:br>
            <a:r>
              <a:rPr lang="pt-br" sz="1400" dirty="0">
                <a:solidFill>
                  <a:prstClr val="black"/>
                </a:solidFill>
                <a:latin typeface="Segoe UI"/>
                <a:ea typeface="+mj-lt"/>
                <a:cs typeface="Segoe UI"/>
              </a:rPr>
              <a:t>IA para trabalho criativo</a:t>
            </a:r>
            <a:endParaRPr lang="en-US" sz="1400" b="0" i="0" u="none" strike="noStrike" kern="1200" cap="none" spc="0" normalizeH="0" baseline="0" noProof="0" dirty="0">
              <a:ln>
                <a:noFill/>
              </a:ln>
              <a:solidFill>
                <a:prstClr val="black"/>
              </a:solidFill>
              <a:effectLst/>
              <a:uLnTx/>
              <a:uFillTx/>
              <a:latin typeface="Segoe UI"/>
              <a:cs typeface="Segoe UI"/>
            </a:endParaRPr>
          </a:p>
        </p:txBody>
      </p:sp>
    </p:spTree>
    <p:extLst>
      <p:ext uri="{BB962C8B-B14F-4D97-AF65-F5344CB8AC3E}">
        <p14:creationId xmlns:p14="http://schemas.microsoft.com/office/powerpoint/2010/main" val="1248149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40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F738E-3E51-0D98-0536-1372AFAD1451}"/>
              </a:ext>
            </a:extLst>
          </p:cNvPr>
          <p:cNvSpPr>
            <a:spLocks noGrp="1"/>
          </p:cNvSpPr>
          <p:nvPr>
            <p:ph type="title"/>
          </p:nvPr>
        </p:nvSpPr>
        <p:spPr>
          <a:xfrm>
            <a:off x="584199" y="2056450"/>
            <a:ext cx="9243291" cy="1477328"/>
          </a:xfrm>
        </p:spPr>
        <p:txBody>
          <a:bodyPr/>
          <a:lstStyle/>
          <a:p>
            <a:r>
              <a:rPr lang="pt-br" dirty="0">
                <a:gradFill flip="none">
                  <a:gsLst>
                    <a:gs pos="0">
                      <a:srgbClr val="3E76D4"/>
                    </a:gs>
                    <a:gs pos="50000">
                      <a:srgbClr val="8661C5"/>
                    </a:gs>
                    <a:gs pos="100000">
                      <a:srgbClr val="C73ECC"/>
                    </a:gs>
                  </a:gsLst>
                  <a:lin ang="2700000" scaled="1"/>
                  <a:tileRect/>
                </a:gradFill>
                <a:cs typeface="Segoe UI"/>
              </a:rPr>
              <a:t>Biblioteca de cenários do Copilot para Microsoft 365</a:t>
            </a:r>
            <a:br>
              <a:rPr dirty="0"/>
            </a:br>
            <a:r>
              <a:rPr lang="pt-br" sz="2400" dirty="0">
                <a:gradFill flip="none">
                  <a:gsLst>
                    <a:gs pos="0">
                      <a:srgbClr val="3E76D4"/>
                    </a:gs>
                    <a:gs pos="50000">
                      <a:srgbClr val="8661C5"/>
                    </a:gs>
                    <a:gs pos="100000">
                      <a:srgbClr val="C73ECC"/>
                    </a:gs>
                  </a:gsLst>
                  <a:lin ang="2700000" scaled="1"/>
                  <a:tileRect/>
                </a:gradFill>
                <a:cs typeface="Segoe UI"/>
              </a:rPr>
              <a:t>Demonstrações, casos de uso, instruções e orientação imediata</a:t>
            </a:r>
            <a:endParaRPr lang="en-US" dirty="0">
              <a:gradFill flip="none" rotWithShape="1">
                <a:gsLst>
                  <a:gs pos="0">
                    <a:srgbClr val="3E76D4"/>
                  </a:gs>
                  <a:gs pos="50000">
                    <a:srgbClr val="8661C5"/>
                  </a:gs>
                  <a:gs pos="100000">
                    <a:srgbClr val="C73ECC"/>
                  </a:gs>
                </a:gsLst>
                <a:lin ang="2700000" scaled="1"/>
                <a:tileRect/>
              </a:gradFill>
            </a:endParaRPr>
          </a:p>
        </p:txBody>
      </p:sp>
      <p:pic>
        <p:nvPicPr>
          <p:cNvPr id="3" name="Picture 2" descr="Logotipo do Microsoft 365 Copilot">
            <a:extLst>
              <a:ext uri="{FF2B5EF4-FFF2-40B4-BE49-F238E27FC236}">
                <a16:creationId xmlns:a16="http://schemas.microsoft.com/office/drawing/2014/main" id="{E72D693C-B0DC-A312-A0BE-0E5B1A602D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33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FEA2A9EB-F81F-2175-A9D3-55EA7DF0AAC3}"/>
              </a:ext>
            </a:extLst>
          </p:cNvPr>
          <p:cNvSpPr>
            <a:spLocks noGrp="1"/>
          </p:cNvSpPr>
          <p:nvPr>
            <p:ph type="title"/>
          </p:nvPr>
        </p:nvSpPr>
        <p:spPr>
          <a:noFill/>
        </p:spPr>
        <p:txBody>
          <a:bodyPr wrap="square">
            <a:spAutoFit/>
          </a:bodyPr>
          <a:lstStyle/>
          <a:p>
            <a:pPr defTabSz="914400"/>
            <a:r>
              <a:rPr lang="pt-br" sz="3200" dirty="0">
                <a:gradFill flip="none" rotWithShape="1">
                  <a:gsLst>
                    <a:gs pos="50000">
                      <a:srgbClr val="8661C5"/>
                    </a:gs>
                    <a:gs pos="0">
                      <a:srgbClr val="3E76D4"/>
                    </a:gs>
                    <a:gs pos="100000">
                      <a:srgbClr val="C73ECC"/>
                    </a:gs>
                  </a:gsLst>
                  <a:lin ang="2700000" scaled="1"/>
                  <a:tileRect/>
                </a:gradFill>
                <a:cs typeface="+mn-cs"/>
              </a:rPr>
              <a:t>Criar um discurso de marketing em tempo recorde </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2" name="Picture 2" descr="Logotipo do Microsoft 365 Copilot">
            <a:extLst>
              <a:ext uri="{FF2B5EF4-FFF2-40B4-BE49-F238E27FC236}">
                <a16:creationId xmlns:a16="http://schemas.microsoft.com/office/drawing/2014/main" id="{BCE18766-2253-7BE3-BD09-F91C0E4CFA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55E83F56-7E93-22A8-F314-079284EDFCB8}"/>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5" name="Rectangle: Rounded Corners 6">
              <a:extLst>
                <a:ext uri="{FF2B5EF4-FFF2-40B4-BE49-F238E27FC236}">
                  <a16:creationId xmlns:a16="http://schemas.microsoft.com/office/drawing/2014/main" id="{65CF0D95-E888-6178-8669-9FADC5010DF0}"/>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Rectangle: Rounded Corners 6">
              <a:extLst>
                <a:ext uri="{FF2B5EF4-FFF2-40B4-BE49-F238E27FC236}">
                  <a16:creationId xmlns:a16="http://schemas.microsoft.com/office/drawing/2014/main" id="{0B999341-8A71-5E66-7AD8-BBA627D99D26}"/>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Rectangle: Rounded Corners 6">
              <a:extLst>
                <a:ext uri="{FF2B5EF4-FFF2-40B4-BE49-F238E27FC236}">
                  <a16:creationId xmlns:a16="http://schemas.microsoft.com/office/drawing/2014/main" id="{1F38D617-E191-1F76-7E42-585EC3AC7367}"/>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Rectangle: Rounded Corners 3">
              <a:extLst>
                <a:ext uri="{FF2B5EF4-FFF2-40B4-BE49-F238E27FC236}">
                  <a16:creationId xmlns:a16="http://schemas.microsoft.com/office/drawing/2014/main" id="{9B604777-A2A3-6237-4BFF-44745EF0722D}"/>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23" name="Rectangle: Rounded Corners 6">
              <a:extLst>
                <a:ext uri="{FF2B5EF4-FFF2-40B4-BE49-F238E27FC236}">
                  <a16:creationId xmlns:a16="http://schemas.microsoft.com/office/drawing/2014/main" id="{CD23488D-540D-FFDA-813D-45263CCCBD47}"/>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4" name="Rectangle: Rounded Corners 6">
              <a:extLst>
                <a:ext uri="{FF2B5EF4-FFF2-40B4-BE49-F238E27FC236}">
                  <a16:creationId xmlns:a16="http://schemas.microsoft.com/office/drawing/2014/main" id="{BFE58DFC-45BA-1EB4-16E7-A1DCF7A1E85D}"/>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5" name="Rectangle: Rounded Corners 6">
              <a:extLst>
                <a:ext uri="{FF2B5EF4-FFF2-40B4-BE49-F238E27FC236}">
                  <a16:creationId xmlns:a16="http://schemas.microsoft.com/office/drawing/2014/main" id="{7A4E09E8-235A-B968-DD3D-1B2DA7954ADB}"/>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7" name="Rectangle: Rounded Corners 3">
              <a:extLst>
                <a:ext uri="{FF2B5EF4-FFF2-40B4-BE49-F238E27FC236}">
                  <a16:creationId xmlns:a16="http://schemas.microsoft.com/office/drawing/2014/main" id="{AEF32C34-30FF-5B41-BF96-2ADE9D8DDF27}"/>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28" name="TextBox 27">
            <a:extLst>
              <a:ext uri="{FF2B5EF4-FFF2-40B4-BE49-F238E27FC236}">
                <a16:creationId xmlns:a16="http://schemas.microsoft.com/office/drawing/2014/main" id="{A3D50D4F-84CC-1F3E-9D9A-506A6D0B95B2}"/>
              </a:ext>
            </a:extLst>
          </p:cNvPr>
          <p:cNvSpPr txBox="1">
            <a:spLocks/>
          </p:cNvSpPr>
          <p:nvPr/>
        </p:nvSpPr>
        <p:spPr>
          <a:xfrm>
            <a:off x="754898" y="1838368"/>
            <a:ext cx="2982142" cy="215444"/>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350" b="1" i="0" u="none" strike="noStrike" kern="1200" cap="none" spc="0" normalizeH="0" baseline="0" noProof="0" dirty="0">
                <a:ln>
                  <a:noFill/>
                </a:ln>
                <a:solidFill>
                  <a:prstClr val="black"/>
                </a:solidFill>
                <a:effectLst/>
                <a:uLnTx/>
                <a:uFillTx/>
                <a:latin typeface="Segoe UI Semibold"/>
                <a:cs typeface="Segoe UI"/>
              </a:rPr>
              <a:t>Descobrir a pesquisa de mercado</a:t>
            </a:r>
          </a:p>
        </p:txBody>
      </p:sp>
      <p:sp>
        <p:nvSpPr>
          <p:cNvPr id="31" name="Text Placeholder 2">
            <a:extLst>
              <a:ext uri="{FF2B5EF4-FFF2-40B4-BE49-F238E27FC236}">
                <a16:creationId xmlns:a16="http://schemas.microsoft.com/office/drawing/2014/main" id="{987F05FF-981B-92B3-F741-0E1A957DE4E1}"/>
              </a:ext>
            </a:extLst>
          </p:cNvPr>
          <p:cNvSpPr txBox="1">
            <a:spLocks/>
          </p:cNvSpPr>
          <p:nvPr/>
        </p:nvSpPr>
        <p:spPr>
          <a:xfrm>
            <a:off x="754898" y="208867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No prompt da barra lateral de borda </a:t>
            </a:r>
          </a:p>
        </p:txBody>
      </p:sp>
      <p:grpSp>
        <p:nvGrpSpPr>
          <p:cNvPr id="43" name="Group 42" descr="Logotipo do Bing">
            <a:extLst>
              <a:ext uri="{FF2B5EF4-FFF2-40B4-BE49-F238E27FC236}">
                <a16:creationId xmlns:a16="http://schemas.microsoft.com/office/drawing/2014/main" id="{26E3330D-07A6-BA8F-6084-4979584F2CDC}"/>
              </a:ext>
              <a:ext uri="{C183D7F6-B498-43B3-948B-1728B52AA6E4}">
                <adec:decorative xmlns:adec="http://schemas.microsoft.com/office/drawing/2017/decorative" val="0"/>
              </a:ext>
            </a:extLst>
          </p:cNvPr>
          <p:cNvGrpSpPr>
            <a:grpSpLocks/>
          </p:cNvGrpSpPr>
          <p:nvPr/>
        </p:nvGrpSpPr>
        <p:grpSpPr>
          <a:xfrm>
            <a:off x="3610468" y="1434678"/>
            <a:ext cx="534543" cy="534543"/>
            <a:chOff x="12778532" y="5665565"/>
            <a:chExt cx="534543" cy="534543"/>
          </a:xfrm>
        </p:grpSpPr>
        <p:sp>
          <p:nvSpPr>
            <p:cNvPr id="44" name="Rounded Rectangle 46">
              <a:hlinkClick r:id="rId4"/>
              <a:extLst>
                <a:ext uri="{FF2B5EF4-FFF2-40B4-BE49-F238E27FC236}">
                  <a16:creationId xmlns:a16="http://schemas.microsoft.com/office/drawing/2014/main" id="{C36440D6-3608-4EB0-08E5-A1C77561EC3F}"/>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5" name="Picture 44" descr="Imagem contendo gráficos, logotipo, símbolo, azul elétrico&#10;&#10;Descrição gerada automaticamente">
              <a:hlinkClick r:id="rId4"/>
              <a:extLst>
                <a:ext uri="{FF2B5EF4-FFF2-40B4-BE49-F238E27FC236}">
                  <a16:creationId xmlns:a16="http://schemas.microsoft.com/office/drawing/2014/main" id="{42754B5F-8516-4FE0-E926-6A425D15EBA5}"/>
                </a:ext>
              </a:extLst>
            </p:cNvPr>
            <p:cNvPicPr>
              <a:picLocks noChangeAspect="1"/>
            </p:cNvPicPr>
            <p:nvPr/>
          </p:nvPicPr>
          <p:blipFill>
            <a:blip r:embed="rId5"/>
            <a:stretch>
              <a:fillRect/>
            </a:stretch>
          </p:blipFill>
          <p:spPr>
            <a:xfrm>
              <a:off x="12870088" y="5768479"/>
              <a:ext cx="382583" cy="371252"/>
            </a:xfrm>
            <a:prstGeom prst="rect">
              <a:avLst/>
            </a:prstGeom>
          </p:spPr>
        </p:pic>
      </p:grpSp>
      <p:sp>
        <p:nvSpPr>
          <p:cNvPr id="38" name="Rectangle: Rounded Corners 6">
            <a:extLst>
              <a:ext uri="{FF2B5EF4-FFF2-40B4-BE49-F238E27FC236}">
                <a16:creationId xmlns:a16="http://schemas.microsoft.com/office/drawing/2014/main" id="{156A81FA-E6A1-4E39-8707-09CF51509CE9}"/>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9" name="Title 1">
            <a:extLst>
              <a:ext uri="{FF2B5EF4-FFF2-40B4-BE49-F238E27FC236}">
                <a16:creationId xmlns:a16="http://schemas.microsoft.com/office/drawing/2014/main" id="{C8A0EA60-8561-051A-5769-3E65650B5F95}"/>
              </a:ext>
            </a:extLst>
          </p:cNvPr>
          <p:cNvSpPr txBox="1">
            <a:spLocks/>
          </p:cNvSpPr>
          <p:nvPr/>
        </p:nvSpPr>
        <p:spPr>
          <a:xfrm>
            <a:off x="878319" y="2865255"/>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Dar as informações </a:t>
            </a:r>
            <a:r>
              <a:rPr lang="pt-br" sz="1000" spc="0" dirty="0">
                <a:gradFill>
                  <a:gsLst>
                    <a:gs pos="0">
                      <a:srgbClr val="1264B1"/>
                    </a:gs>
                    <a:gs pos="100000">
                      <a:srgbClr val="944DCF"/>
                    </a:gs>
                  </a:gsLst>
                  <a:lin ang="0" scaled="1"/>
                </a:gradFill>
                <a:latin typeface="Segoe UI Semibold"/>
              </a:rPr>
              <a:t>mais recentes </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sobre os cinco principais mercados para novos widgets </a:t>
            </a:r>
            <a:b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b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e os principais concorrentes nesses mercados com uma descrição de seus produtos.</a:t>
            </a:r>
          </a:p>
        </p:txBody>
      </p:sp>
      <p:sp>
        <p:nvSpPr>
          <p:cNvPr id="41" name="TextBox 40">
            <a:extLst>
              <a:ext uri="{FF2B5EF4-FFF2-40B4-BE49-F238E27FC236}">
                <a16:creationId xmlns:a16="http://schemas.microsoft.com/office/drawing/2014/main" id="{E629EFBD-E9DF-2FA3-9798-73A72F7D89B9}"/>
              </a:ext>
            </a:extLst>
          </p:cNvPr>
          <p:cNvSpPr txBox="1"/>
          <p:nvPr/>
        </p:nvSpPr>
        <p:spPr>
          <a:xfrm>
            <a:off x="4490013"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350" b="1" i="0" u="none" strike="noStrike" kern="1200" cap="none" spc="0" normalizeH="0" baseline="0" noProof="0" dirty="0">
                <a:ln>
                  <a:noFill/>
                </a:ln>
                <a:solidFill>
                  <a:prstClr val="black"/>
                </a:solidFill>
                <a:effectLst/>
                <a:uLnTx/>
                <a:uFillTx/>
                <a:latin typeface="Segoe UI Semibold"/>
                <a:cs typeface="Segoe UI" pitchFamily="34" charset="0"/>
              </a:rPr>
              <a:t>Descobrir as tendências do mercado</a:t>
            </a:r>
          </a:p>
        </p:txBody>
      </p:sp>
      <p:sp>
        <p:nvSpPr>
          <p:cNvPr id="42" name="Text Placeholder 2">
            <a:extLst>
              <a:ext uri="{FF2B5EF4-FFF2-40B4-BE49-F238E27FC236}">
                <a16:creationId xmlns:a16="http://schemas.microsoft.com/office/drawing/2014/main" id="{8F3FE453-7765-D583-CAF7-940C1DCA41FB}"/>
              </a:ext>
            </a:extLst>
          </p:cNvPr>
          <p:cNvSpPr txBox="1">
            <a:spLocks/>
          </p:cNvSpPr>
          <p:nvPr/>
        </p:nvSpPr>
        <p:spPr>
          <a:xfrm>
            <a:off x="4490013"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Selecionar o prompt Mostrar insights de dados </a:t>
            </a:r>
            <a:b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b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no Copilot no Excel</a:t>
            </a:r>
          </a:p>
        </p:txBody>
      </p:sp>
      <p:grpSp>
        <p:nvGrpSpPr>
          <p:cNvPr id="80" name="Group 79" descr="Logotipo do Microsoft Excel">
            <a:extLst>
              <a:ext uri="{FF2B5EF4-FFF2-40B4-BE49-F238E27FC236}">
                <a16:creationId xmlns:a16="http://schemas.microsoft.com/office/drawing/2014/main" id="{0E1866B8-BEEC-BF23-7978-9C9326A66729}"/>
              </a:ext>
              <a:ext uri="{C183D7F6-B498-43B3-948B-1728B52AA6E4}">
                <adec:decorative xmlns:adec="http://schemas.microsoft.com/office/drawing/2017/decorative" val="0"/>
              </a:ext>
            </a:extLst>
          </p:cNvPr>
          <p:cNvGrpSpPr>
            <a:grpSpLocks/>
          </p:cNvGrpSpPr>
          <p:nvPr/>
        </p:nvGrpSpPr>
        <p:grpSpPr>
          <a:xfrm>
            <a:off x="7372685" y="1430404"/>
            <a:ext cx="534544" cy="534544"/>
            <a:chOff x="5831903" y="8381781"/>
            <a:chExt cx="534543" cy="534543"/>
          </a:xfrm>
        </p:grpSpPr>
        <p:sp>
          <p:nvSpPr>
            <p:cNvPr id="81" name="Rounded Rectangle 46">
              <a:extLst>
                <a:ext uri="{FF2B5EF4-FFF2-40B4-BE49-F238E27FC236}">
                  <a16:creationId xmlns:a16="http://schemas.microsoft.com/office/drawing/2014/main" id="{41C62BAD-B4F9-B648-5218-42D7A10EF7A1}"/>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8" name="Picture 8" descr="Logotipo do Microsoft Excel - PNG e Vetor - Baixar logotipo">
              <a:hlinkClick r:id="rId6"/>
              <a:extLst>
                <a:ext uri="{FF2B5EF4-FFF2-40B4-BE49-F238E27FC236}">
                  <a16:creationId xmlns:a16="http://schemas.microsoft.com/office/drawing/2014/main" id="{863ADBEE-3DE3-ECAB-1AE6-DA729430AB92}"/>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Rectangle: Rounded Corners 6">
            <a:extLst>
              <a:ext uri="{FF2B5EF4-FFF2-40B4-BE49-F238E27FC236}">
                <a16:creationId xmlns:a16="http://schemas.microsoft.com/office/drawing/2014/main" id="{8AE234A8-1FB1-4D72-5AF5-00DDA7D151DC}"/>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7" name="Title 1">
            <a:extLst>
              <a:ext uri="{FF2B5EF4-FFF2-40B4-BE49-F238E27FC236}">
                <a16:creationId xmlns:a16="http://schemas.microsoft.com/office/drawing/2014/main" id="{ECDAD904-80DD-9A21-597C-2DF3F595B4E8}"/>
              </a:ext>
            </a:extLst>
          </p:cNvPr>
          <p:cNvSpPr txBox="1">
            <a:spLocks/>
          </p:cNvSpPr>
          <p:nvPr/>
        </p:nvSpPr>
        <p:spPr>
          <a:xfrm>
            <a:off x="4613434" y="3096087"/>
            <a:ext cx="2735299" cy="15388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Exibir insights de dados.</a:t>
            </a:r>
          </a:p>
        </p:txBody>
      </p:sp>
      <p:sp>
        <p:nvSpPr>
          <p:cNvPr id="48" name="TextBox 47">
            <a:extLst>
              <a:ext uri="{FF2B5EF4-FFF2-40B4-BE49-F238E27FC236}">
                <a16:creationId xmlns:a16="http://schemas.microsoft.com/office/drawing/2014/main" id="{CFADC257-69AD-3FFE-86CE-BAEC99BE797D}"/>
              </a:ext>
            </a:extLst>
          </p:cNvPr>
          <p:cNvSpPr txBox="1"/>
          <p:nvPr/>
        </p:nvSpPr>
        <p:spPr>
          <a:xfrm>
            <a:off x="8229191"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350" b="1" i="0" u="none" strike="noStrike" kern="1200" cap="none" spc="0" normalizeH="0" baseline="0" noProof="0">
                <a:ln>
                  <a:noFill/>
                </a:ln>
                <a:solidFill>
                  <a:prstClr val="black"/>
                </a:solidFill>
                <a:effectLst/>
                <a:uLnTx/>
                <a:uFillTx/>
                <a:latin typeface="Segoe UI Semibold"/>
                <a:cs typeface="Segoe UI" pitchFamily="34" charset="0"/>
              </a:rPr>
              <a:t>Criar um plano de promoção</a:t>
            </a:r>
          </a:p>
        </p:txBody>
      </p:sp>
      <p:sp>
        <p:nvSpPr>
          <p:cNvPr id="49" name="Text Placeholder 2">
            <a:extLst>
              <a:ext uri="{FF2B5EF4-FFF2-40B4-BE49-F238E27FC236}">
                <a16:creationId xmlns:a16="http://schemas.microsoft.com/office/drawing/2014/main" id="{1B8863FF-5E35-469A-8D98-B32140E73173}"/>
              </a:ext>
            </a:extLst>
          </p:cNvPr>
          <p:cNvSpPr txBox="1">
            <a:spLocks/>
          </p:cNvSpPr>
          <p:nvPr/>
        </p:nvSpPr>
        <p:spPr>
          <a:xfrm>
            <a:off x="8229191" y="208867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Prompt do Copilot no Microsoft Word</a:t>
            </a:r>
          </a:p>
        </p:txBody>
      </p:sp>
      <p:grpSp>
        <p:nvGrpSpPr>
          <p:cNvPr id="71" name="Group 70" descr="Logotipo do Microsoft Word">
            <a:extLst>
              <a:ext uri="{FF2B5EF4-FFF2-40B4-BE49-F238E27FC236}">
                <a16:creationId xmlns:a16="http://schemas.microsoft.com/office/drawing/2014/main" id="{66376A04-21EE-4578-6C8D-9DD1537DEBF0}"/>
              </a:ext>
              <a:ext uri="{C183D7F6-B498-43B3-948B-1728B52AA6E4}">
                <adec:decorative xmlns:adec="http://schemas.microsoft.com/office/drawing/2017/decorative" val="0"/>
              </a:ext>
            </a:extLst>
          </p:cNvPr>
          <p:cNvGrpSpPr>
            <a:grpSpLocks/>
          </p:cNvGrpSpPr>
          <p:nvPr/>
        </p:nvGrpSpPr>
        <p:grpSpPr>
          <a:xfrm>
            <a:off x="11118806" y="1412879"/>
            <a:ext cx="534543" cy="534543"/>
            <a:chOff x="5006422" y="10181153"/>
            <a:chExt cx="659280" cy="659280"/>
          </a:xfrm>
        </p:grpSpPr>
        <p:sp>
          <p:nvSpPr>
            <p:cNvPr id="72" name="Rounded Rectangle 46">
              <a:extLst>
                <a:ext uri="{FF2B5EF4-FFF2-40B4-BE49-F238E27FC236}">
                  <a16:creationId xmlns:a16="http://schemas.microsoft.com/office/drawing/2014/main" id="{69DD377B-8AC9-CD5C-C73D-F96E7FDCA7BA}"/>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6" name="Graphic 75">
              <a:extLst>
                <a:ext uri="{FF2B5EF4-FFF2-40B4-BE49-F238E27FC236}">
                  <a16:creationId xmlns:a16="http://schemas.microsoft.com/office/drawing/2014/main" id="{B6C69506-6290-0A2B-9A52-13A1E53A075C}"/>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6279" t="26853" r="22699" b="26853"/>
            <a:stretch/>
          </p:blipFill>
          <p:spPr>
            <a:xfrm>
              <a:off x="5112857" y="10308272"/>
              <a:ext cx="446412" cy="405040"/>
            </a:xfrm>
            <a:prstGeom prst="rect">
              <a:avLst/>
            </a:prstGeom>
          </p:spPr>
        </p:pic>
      </p:grpSp>
      <p:sp>
        <p:nvSpPr>
          <p:cNvPr id="53" name="Rectangle: Rounded Corners 6">
            <a:extLst>
              <a:ext uri="{FF2B5EF4-FFF2-40B4-BE49-F238E27FC236}">
                <a16:creationId xmlns:a16="http://schemas.microsoft.com/office/drawing/2014/main" id="{455F131C-4D16-2C8A-3AF8-28C7761C5349}"/>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4" name="Title 1">
            <a:extLst>
              <a:ext uri="{FF2B5EF4-FFF2-40B4-BE49-F238E27FC236}">
                <a16:creationId xmlns:a16="http://schemas.microsoft.com/office/drawing/2014/main" id="{04D85D8B-1B8F-086E-7897-1747AB9CDAE5}"/>
              </a:ext>
            </a:extLst>
          </p:cNvPr>
          <p:cNvSpPr txBox="1">
            <a:spLocks/>
          </p:cNvSpPr>
          <p:nvPr/>
        </p:nvSpPr>
        <p:spPr>
          <a:xfrm>
            <a:off x="8352613" y="2865255"/>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Gerar um </a:t>
            </a:r>
            <a:r>
              <a:rPr lang="pt-br" sz="1000" spc="0" dirty="0">
                <a:gradFill>
                  <a:gsLst>
                    <a:gs pos="0">
                      <a:srgbClr val="1264B1"/>
                    </a:gs>
                    <a:gs pos="100000">
                      <a:srgbClr val="944DCF"/>
                    </a:gs>
                  </a:gsLst>
                  <a:lin ang="0" scaled="1"/>
                </a:gradFill>
                <a:latin typeface="Segoe UI Semibold"/>
              </a:rPr>
              <a:t>plano de promoção </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para o mercado de widgets e incluir 10 slogans potenciais </a:t>
            </a:r>
            <a:b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b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que seriam apropriados para mercados na América Latina. </a:t>
            </a:r>
          </a:p>
        </p:txBody>
      </p:sp>
      <p:sp>
        <p:nvSpPr>
          <p:cNvPr id="55" name="TextBox 54">
            <a:extLst>
              <a:ext uri="{FF2B5EF4-FFF2-40B4-BE49-F238E27FC236}">
                <a16:creationId xmlns:a16="http://schemas.microsoft.com/office/drawing/2014/main" id="{F9F2D5D8-8845-1A6A-D6BA-8E5884BFD514}"/>
              </a:ext>
            </a:extLst>
          </p:cNvPr>
          <p:cNvSpPr txBox="1"/>
          <p:nvPr/>
        </p:nvSpPr>
        <p:spPr>
          <a:xfrm>
            <a:off x="754898"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350" b="1" i="0" u="none" strike="noStrike" kern="1200" cap="none" spc="0" normalizeH="0" baseline="0" noProof="0" dirty="0">
                <a:ln>
                  <a:noFill/>
                </a:ln>
                <a:solidFill>
                  <a:prstClr val="black"/>
                </a:solidFill>
                <a:effectLst/>
                <a:uLnTx/>
                <a:uFillTx/>
                <a:latin typeface="Segoe UI Semibold"/>
                <a:cs typeface="Segoe UI" pitchFamily="34" charset="0"/>
              </a:rPr>
              <a:t>Criar uma apresentação</a:t>
            </a:r>
          </a:p>
        </p:txBody>
      </p:sp>
      <p:sp>
        <p:nvSpPr>
          <p:cNvPr id="56" name="Text Placeholder 2">
            <a:extLst>
              <a:ext uri="{FF2B5EF4-FFF2-40B4-BE49-F238E27FC236}">
                <a16:creationId xmlns:a16="http://schemas.microsoft.com/office/drawing/2014/main" id="{11247FF9-3F54-6A37-F70F-52EC3A097C1F}"/>
              </a:ext>
            </a:extLst>
          </p:cNvPr>
          <p:cNvSpPr txBox="1">
            <a:spLocks/>
          </p:cNvSpPr>
          <p:nvPr/>
        </p:nvSpPr>
        <p:spPr>
          <a:xfrm>
            <a:off x="754898"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Em um novo arquivo do PowerPoint, selecionar </a:t>
            </a:r>
            <a:b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b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o padrão Criar apresentação a partir do arquivo</a:t>
            </a:r>
          </a:p>
        </p:txBody>
      </p:sp>
      <p:grpSp>
        <p:nvGrpSpPr>
          <p:cNvPr id="57" name="Group 56" descr="Logotipo do Microsoft PowerPoint">
            <a:extLst>
              <a:ext uri="{FF2B5EF4-FFF2-40B4-BE49-F238E27FC236}">
                <a16:creationId xmlns:a16="http://schemas.microsoft.com/office/drawing/2014/main" id="{D1F01C74-794B-4998-7405-1E685C37C3A6}"/>
              </a:ext>
            </a:extLst>
          </p:cNvPr>
          <p:cNvGrpSpPr>
            <a:grpSpLocks/>
          </p:cNvGrpSpPr>
          <p:nvPr/>
        </p:nvGrpSpPr>
        <p:grpSpPr>
          <a:xfrm>
            <a:off x="3641326" y="4031175"/>
            <a:ext cx="534544" cy="534544"/>
            <a:chOff x="587375" y="1790700"/>
            <a:chExt cx="1371600" cy="1371600"/>
          </a:xfrm>
        </p:grpSpPr>
        <p:sp>
          <p:nvSpPr>
            <p:cNvPr id="58" name="Rounded Rectangle 46">
              <a:extLst>
                <a:ext uri="{FF2B5EF4-FFF2-40B4-BE49-F238E27FC236}">
                  <a16:creationId xmlns:a16="http://schemas.microsoft.com/office/drawing/2014/main" id="{5CA1E563-E389-16D6-F0DE-B4B59AB813AD}"/>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9" name="Picture 2" descr="Logotipo Microsoft PowerPoint - PNG e Vetor - Baixar logotipo">
              <a:hlinkClick r:id="rId10"/>
              <a:extLst>
                <a:ext uri="{FF2B5EF4-FFF2-40B4-BE49-F238E27FC236}">
                  <a16:creationId xmlns:a16="http://schemas.microsoft.com/office/drawing/2014/main" id="{692DDE28-E3DF-701F-2612-991C1EF81BA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60" name="Rectangle: Rounded Corners 6">
            <a:extLst>
              <a:ext uri="{FF2B5EF4-FFF2-40B4-BE49-F238E27FC236}">
                <a16:creationId xmlns:a16="http://schemas.microsoft.com/office/drawing/2014/main" id="{246EBA70-B9AB-2FCD-C3A6-050BFC0BC8F5}"/>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1" name="Title 1">
            <a:extLst>
              <a:ext uri="{FF2B5EF4-FFF2-40B4-BE49-F238E27FC236}">
                <a16:creationId xmlns:a16="http://schemas.microsoft.com/office/drawing/2014/main" id="{0E232A32-67F4-9E80-CCF1-8DED30CAAAEE}"/>
              </a:ext>
            </a:extLst>
          </p:cNvPr>
          <p:cNvSpPr txBox="1">
            <a:spLocks/>
          </p:cNvSpPr>
          <p:nvPr/>
        </p:nvSpPr>
        <p:spPr>
          <a:xfrm>
            <a:off x="878319" y="5621319"/>
            <a:ext cx="2735299" cy="307777"/>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Criar apresentação de</a:t>
            </a:r>
            <a:r>
              <a:rPr lang="pt-br" sz="1000" spc="0">
                <a:solidFill>
                  <a:prstClr val="black"/>
                </a:solidFill>
                <a:latin typeface="Segoe UI"/>
              </a:rPr>
              <a:t> [Link do documento do Word para o documento de design do widget da Contoso.docx]</a:t>
            </a:r>
          </a:p>
        </p:txBody>
      </p:sp>
      <p:sp>
        <p:nvSpPr>
          <p:cNvPr id="62" name="TextBox 61">
            <a:extLst>
              <a:ext uri="{FF2B5EF4-FFF2-40B4-BE49-F238E27FC236}">
                <a16:creationId xmlns:a16="http://schemas.microsoft.com/office/drawing/2014/main" id="{15F1E534-6058-8D45-F235-575FBEAD1FD8}"/>
              </a:ext>
            </a:extLst>
          </p:cNvPr>
          <p:cNvSpPr txBox="1"/>
          <p:nvPr/>
        </p:nvSpPr>
        <p:spPr>
          <a:xfrm>
            <a:off x="4490013"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350" b="1" i="0" u="none" strike="noStrike" kern="1200" cap="none" spc="0" normalizeH="0" baseline="0" noProof="0">
                <a:ln>
                  <a:noFill/>
                </a:ln>
                <a:solidFill>
                  <a:prstClr val="black"/>
                </a:solidFill>
                <a:effectLst/>
                <a:uLnTx/>
                <a:uFillTx/>
                <a:latin typeface="Segoe UI Semibold"/>
                <a:cs typeface="Segoe UI" pitchFamily="34" charset="0"/>
              </a:rPr>
              <a:t>Criar uma carta de oferta</a:t>
            </a:r>
          </a:p>
        </p:txBody>
      </p:sp>
      <p:sp>
        <p:nvSpPr>
          <p:cNvPr id="63" name="Text Placeholder 2">
            <a:extLst>
              <a:ext uri="{FF2B5EF4-FFF2-40B4-BE49-F238E27FC236}">
                <a16:creationId xmlns:a16="http://schemas.microsoft.com/office/drawing/2014/main" id="{B7910D5E-7216-D7EA-EB5F-C1588985E858}"/>
              </a:ext>
            </a:extLst>
          </p:cNvPr>
          <p:cNvSpPr txBox="1">
            <a:spLocks/>
          </p:cNvSpPr>
          <p:nvPr/>
        </p:nvSpPr>
        <p:spPr>
          <a:xfrm>
            <a:off x="4490013"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Início em um novo email, prompt do Copilot </a:t>
            </a:r>
            <a:b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b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no Outlook</a:t>
            </a:r>
          </a:p>
        </p:txBody>
      </p:sp>
      <p:grpSp>
        <p:nvGrpSpPr>
          <p:cNvPr id="89" name="Group 88" descr="Logotipo do Microsoft Outlook">
            <a:extLst>
              <a:ext uri="{FF2B5EF4-FFF2-40B4-BE49-F238E27FC236}">
                <a16:creationId xmlns:a16="http://schemas.microsoft.com/office/drawing/2014/main" id="{90E67702-DEB1-19C3-B7BB-F40E29D7B0B8}"/>
              </a:ext>
              <a:ext uri="{C183D7F6-B498-43B3-948B-1728B52AA6E4}">
                <adec:decorative xmlns:adec="http://schemas.microsoft.com/office/drawing/2017/decorative" val="0"/>
              </a:ext>
            </a:extLst>
          </p:cNvPr>
          <p:cNvGrpSpPr>
            <a:grpSpLocks/>
          </p:cNvGrpSpPr>
          <p:nvPr/>
        </p:nvGrpSpPr>
        <p:grpSpPr>
          <a:xfrm>
            <a:off x="7372338" y="4028485"/>
            <a:ext cx="534544" cy="534544"/>
            <a:chOff x="11090271" y="6937563"/>
            <a:chExt cx="534544" cy="534544"/>
          </a:xfrm>
        </p:grpSpPr>
        <p:sp>
          <p:nvSpPr>
            <p:cNvPr id="92" name="Rounded Rectangle 64">
              <a:extLst>
                <a:ext uri="{FF2B5EF4-FFF2-40B4-BE49-F238E27FC236}">
                  <a16:creationId xmlns:a16="http://schemas.microsoft.com/office/drawing/2014/main" id="{B08FEF48-1112-F21E-C7E1-DF4166BA0A62}"/>
                </a:ext>
              </a:extLst>
            </p:cNvPr>
            <p:cNvSpPr/>
            <p:nvPr/>
          </p:nvSpPr>
          <p:spPr bwMode="auto">
            <a:xfrm>
              <a:off x="11090271" y="6937563"/>
              <a:ext cx="534544" cy="534544"/>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3" name="Graphic 92">
              <a:extLst>
                <a:ext uri="{FF2B5EF4-FFF2-40B4-BE49-F238E27FC236}">
                  <a16:creationId xmlns:a16="http://schemas.microsoft.com/office/drawing/2014/main" id="{72E15867-803F-27B2-89A8-9A9F0D051EB4}"/>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2984" t="22984" r="22984" b="22984"/>
            <a:stretch/>
          </p:blipFill>
          <p:spPr>
            <a:xfrm>
              <a:off x="11170786" y="7018079"/>
              <a:ext cx="373514" cy="373514"/>
            </a:xfrm>
            <a:prstGeom prst="rect">
              <a:avLst/>
            </a:prstGeom>
          </p:spPr>
        </p:pic>
      </p:grpSp>
      <p:sp>
        <p:nvSpPr>
          <p:cNvPr id="67" name="Rectangle: Rounded Corners 6">
            <a:extLst>
              <a:ext uri="{FF2B5EF4-FFF2-40B4-BE49-F238E27FC236}">
                <a16:creationId xmlns:a16="http://schemas.microsoft.com/office/drawing/2014/main" id="{41851CDF-F1F6-0697-2570-E94835469882}"/>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8" name="Title 1">
            <a:extLst>
              <a:ext uri="{FF2B5EF4-FFF2-40B4-BE49-F238E27FC236}">
                <a16:creationId xmlns:a16="http://schemas.microsoft.com/office/drawing/2014/main" id="{3A2B7A44-17F0-98C9-E873-64F4DFE88D4A}"/>
              </a:ext>
            </a:extLst>
          </p:cNvPr>
          <p:cNvSpPr txBox="1">
            <a:spLocks/>
          </p:cNvSpPr>
          <p:nvPr/>
        </p:nvSpPr>
        <p:spPr>
          <a:xfrm>
            <a:off x="4613434" y="5328931"/>
            <a:ext cx="2735299" cy="892552"/>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Elaborar um email promocional </a:t>
            </a:r>
            <a:r>
              <a:rPr lang="pt-br" sz="1000" spc="0" dirty="0">
                <a:solidFill>
                  <a:prstClr val="black"/>
                </a:solidFill>
                <a:latin typeface="Segoe UI"/>
              </a:rPr>
              <a:t>usando </a:t>
            </a:r>
            <a:br>
              <a:rPr lang="pt-br" sz="1000" spc="0" dirty="0">
                <a:solidFill>
                  <a:prstClr val="black"/>
                </a:solidFill>
                <a:latin typeface="Segoe UI"/>
              </a:rPr>
            </a:br>
            <a:r>
              <a:rPr lang="pt-br" sz="1000" spc="0" dirty="0">
                <a:solidFill>
                  <a:prstClr val="black"/>
                </a:solidFill>
                <a:latin typeface="Segoe UI"/>
              </a:rPr>
              <a:t>o slogan "Um widget melhor para todos" </a:t>
            </a:r>
            <a:br>
              <a:rPr lang="pt-br" sz="1000" spc="0" dirty="0">
                <a:solidFill>
                  <a:prstClr val="black"/>
                </a:solidFill>
                <a:latin typeface="Segoe UI"/>
              </a:rPr>
            </a:br>
            <a:r>
              <a:rPr lang="pt-br" sz="1000" spc="0" dirty="0">
                <a:solidFill>
                  <a:prstClr val="black"/>
                </a:solidFill>
                <a:latin typeface="Segoe UI"/>
              </a:rPr>
              <a:t>e destacar os seguintes recursos do produto </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listados abaixo </a:t>
            </a:r>
          </a:p>
          <a:p>
            <a:pPr marL="171450" marR="0" lvl="0" indent="-1143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pt-br" sz="900" b="0" i="0" u="none" strike="noStrike" kern="1200" cap="none" spc="0" normalizeH="0" baseline="0" noProof="0" dirty="0">
                <a:ln w="3175">
                  <a:noFill/>
                </a:ln>
                <a:solidFill>
                  <a:prstClr val="black"/>
                </a:solidFill>
                <a:effectLst/>
                <a:uLnTx/>
                <a:uFillTx/>
                <a:latin typeface="Segoe UI"/>
                <a:ea typeface="+mn-ea"/>
                <a:cs typeface="Segoe UI" pitchFamily="34" charset="0"/>
              </a:rPr>
              <a:t>Dura muito tempo</a:t>
            </a:r>
          </a:p>
          <a:p>
            <a:pPr marL="171450" marR="0" lvl="0" indent="-1143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pt-br" sz="900" b="0" i="0" u="none" strike="noStrike" kern="1200" cap="none" spc="0" normalizeH="0" baseline="0" noProof="0" dirty="0">
                <a:ln w="3175">
                  <a:noFill/>
                </a:ln>
                <a:solidFill>
                  <a:prstClr val="black"/>
                </a:solidFill>
                <a:effectLst/>
                <a:uLnTx/>
                <a:uFillTx/>
                <a:latin typeface="Segoe UI"/>
                <a:ea typeface="+mn-ea"/>
                <a:cs typeface="Segoe UI" pitchFamily="34" charset="0"/>
              </a:rPr>
              <a:t>Etc.</a:t>
            </a:r>
          </a:p>
        </p:txBody>
      </p:sp>
      <p:sp>
        <p:nvSpPr>
          <p:cNvPr id="69" name="TextBox 68">
            <a:extLst>
              <a:ext uri="{FF2B5EF4-FFF2-40B4-BE49-F238E27FC236}">
                <a16:creationId xmlns:a16="http://schemas.microsoft.com/office/drawing/2014/main" id="{02FF02BC-072A-7159-17C6-F69D1DB3CF28}"/>
              </a:ext>
            </a:extLst>
          </p:cNvPr>
          <p:cNvSpPr txBox="1"/>
          <p:nvPr/>
        </p:nvSpPr>
        <p:spPr>
          <a:xfrm>
            <a:off x="8229191"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350" b="1" i="0" u="none" strike="noStrike" kern="1200" cap="none" spc="0" normalizeH="0" baseline="0" noProof="0">
                <a:ln>
                  <a:noFill/>
                </a:ln>
                <a:solidFill>
                  <a:prstClr val="black"/>
                </a:solidFill>
                <a:effectLst/>
                <a:uLnTx/>
                <a:uFillTx/>
                <a:latin typeface="Segoe UI Semibold"/>
                <a:cs typeface="Segoe UI" pitchFamily="34" charset="0"/>
              </a:rPr>
              <a:t>Criar publicações nas redes sociais</a:t>
            </a:r>
          </a:p>
        </p:txBody>
      </p:sp>
      <p:sp>
        <p:nvSpPr>
          <p:cNvPr id="70" name="Text Placeholder 2">
            <a:extLst>
              <a:ext uri="{FF2B5EF4-FFF2-40B4-BE49-F238E27FC236}">
                <a16:creationId xmlns:a16="http://schemas.microsoft.com/office/drawing/2014/main" id="{E72374D0-68CD-626F-BB82-9BD8F52146A5}"/>
              </a:ext>
            </a:extLst>
          </p:cNvPr>
          <p:cNvSpPr txBox="1">
            <a:spLocks/>
          </p:cNvSpPr>
          <p:nvPr/>
        </p:nvSpPr>
        <p:spPr>
          <a:xfrm>
            <a:off x="8229191"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Iniciar um novo bate-papo e prompt do Copilot</a:t>
            </a:r>
          </a:p>
        </p:txBody>
      </p:sp>
      <p:grpSp>
        <p:nvGrpSpPr>
          <p:cNvPr id="50" name="Group 49" descr="Logotipo do Microsoft 365 Copilot">
            <a:extLst>
              <a:ext uri="{FF2B5EF4-FFF2-40B4-BE49-F238E27FC236}">
                <a16:creationId xmlns:a16="http://schemas.microsoft.com/office/drawing/2014/main" id="{9B2844F6-0C8C-F323-0264-7B5BB9ADD39A}"/>
              </a:ext>
            </a:extLst>
          </p:cNvPr>
          <p:cNvGrpSpPr>
            <a:grpSpLocks/>
          </p:cNvGrpSpPr>
          <p:nvPr/>
        </p:nvGrpSpPr>
        <p:grpSpPr>
          <a:xfrm>
            <a:off x="11118807" y="4026755"/>
            <a:ext cx="534543" cy="534543"/>
            <a:chOff x="3610465" y="1434675"/>
            <a:chExt cx="534543" cy="534543"/>
          </a:xfrm>
        </p:grpSpPr>
        <p:sp>
          <p:nvSpPr>
            <p:cNvPr id="51" name="Rounded Rectangle 46">
              <a:extLst>
                <a:ext uri="{FF2B5EF4-FFF2-40B4-BE49-F238E27FC236}">
                  <a16:creationId xmlns:a16="http://schemas.microsoft.com/office/drawing/2014/main" id="{A782E50F-92E9-AF75-B9A1-D362D620A298}"/>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2" name="Picture 2" descr="Zip Co, logotipo SVG, baixar grátis, id: 101874 - Brandlogos.net">
              <a:hlinkClick r:id="rId14"/>
              <a:extLst>
                <a:ext uri="{FF2B5EF4-FFF2-40B4-BE49-F238E27FC236}">
                  <a16:creationId xmlns:a16="http://schemas.microsoft.com/office/drawing/2014/main" id="{E1411147-DF20-A8E6-5F14-6BE98F2641A3}"/>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77" name="Rectangle: Rounded Corners 6">
            <a:extLst>
              <a:ext uri="{FF2B5EF4-FFF2-40B4-BE49-F238E27FC236}">
                <a16:creationId xmlns:a16="http://schemas.microsoft.com/office/drawing/2014/main" id="{C8FCB2FA-65CB-2091-A7AC-80D6C3E61921}"/>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8" name="Title 1">
            <a:extLst>
              <a:ext uri="{FF2B5EF4-FFF2-40B4-BE49-F238E27FC236}">
                <a16:creationId xmlns:a16="http://schemas.microsoft.com/office/drawing/2014/main" id="{5E536F47-0CA6-C2DA-8842-DB77CC9EFB58}"/>
              </a:ext>
            </a:extLst>
          </p:cNvPr>
          <p:cNvSpPr txBox="1">
            <a:spLocks/>
          </p:cNvSpPr>
          <p:nvPr/>
        </p:nvSpPr>
        <p:spPr>
          <a:xfrm>
            <a:off x="8352613"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Criar uma série </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de postagens do LinkedIn com base na </a:t>
            </a:r>
            <a:r>
              <a:rPr lang="pt-br" sz="1000" u="sng" spc="0" dirty="0">
                <a:solidFill>
                  <a:srgbClr val="0078D4"/>
                </a:solidFill>
                <a:latin typeface="Segoe UI"/>
              </a:rPr>
              <a:t>Descrição </a:t>
            </a:r>
            <a:r>
              <a:rPr kumimoji="0" lang="pt-br" sz="1000" b="0" i="0" u="sng" strike="noStrike" kern="1200" cap="none" spc="0" normalizeH="0" baseline="0" noProof="0" dirty="0">
                <a:ln w="3175">
                  <a:noFill/>
                </a:ln>
                <a:solidFill>
                  <a:srgbClr val="0078D4"/>
                </a:solidFill>
                <a:effectLst/>
                <a:uLnTx/>
                <a:uFillTx/>
                <a:latin typeface="Segoe UI"/>
                <a:ea typeface="+mn-ea"/>
                <a:cs typeface="Segoe UI" pitchFamily="34" charset="0"/>
              </a:rPr>
              <a:t>do Produto da Contoso</a:t>
            </a:r>
            <a:r>
              <a:rPr lang="pt-br" sz="1000" spc="0" dirty="0">
                <a:solidFill>
                  <a:prstClr val="black"/>
                </a:solidFill>
                <a:latin typeface="Segoe UI"/>
              </a:rPr>
              <a:t> e</a:t>
            </a:r>
            <a:r>
              <a:rPr kumimoji="0" lang="pt-br" sz="1000" b="0" i="0" strike="noStrike" kern="1200" cap="none" spc="0" normalizeH="0" baseline="0" noProof="0" dirty="0">
                <a:ln w="3175">
                  <a:noFill/>
                </a:ln>
                <a:solidFill>
                  <a:srgbClr val="0078D4"/>
                </a:solidFill>
                <a:effectLst/>
                <a:uLnTx/>
                <a:uFillTx/>
                <a:latin typeface="Segoe UI"/>
                <a:ea typeface="+mn-ea"/>
                <a:cs typeface="Segoe UI" pitchFamily="34" charset="0"/>
              </a:rPr>
              <a:t> </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no </a:t>
            </a:r>
            <a:r>
              <a:rPr kumimoji="0" lang="pt-br" sz="1000" b="0" i="0" u="sng" strike="noStrike" kern="1200" cap="none" spc="0" normalizeH="0" baseline="0" noProof="0" dirty="0">
                <a:ln w="3175">
                  <a:noFill/>
                </a:ln>
                <a:solidFill>
                  <a:srgbClr val="0078D4"/>
                </a:solidFill>
                <a:effectLst/>
                <a:uLnTx/>
                <a:uFillTx/>
                <a:latin typeface="Segoe UI"/>
                <a:ea typeface="+mn-ea"/>
                <a:cs typeface="Segoe UI" pitchFamily="34" charset="0"/>
              </a:rPr>
              <a:t>Plano de Marketing da Contoso.</a:t>
            </a:r>
          </a:p>
        </p:txBody>
      </p:sp>
    </p:spTree>
    <p:extLst>
      <p:ext uri="{BB962C8B-B14F-4D97-AF65-F5344CB8AC3E}">
        <p14:creationId xmlns:p14="http://schemas.microsoft.com/office/powerpoint/2010/main" val="148166604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noFill/>
        </p:spPr>
        <p:txBody>
          <a:bodyPr vert="horz" wrap="square" lIns="0" tIns="0" rIns="0" bIns="0" rtlCol="0" anchor="t">
            <a:spAutoFit/>
          </a:bodyPr>
          <a:lstStyle/>
          <a:p>
            <a:pPr defTabSz="914400"/>
            <a:r>
              <a:rPr lang="pt-br" sz="3200">
                <a:gradFill flip="none" rotWithShape="1">
                  <a:gsLst>
                    <a:gs pos="50000">
                      <a:srgbClr val="8661C5"/>
                    </a:gs>
                    <a:gs pos="0">
                      <a:srgbClr val="3E76D4"/>
                    </a:gs>
                    <a:gs pos="100000">
                      <a:srgbClr val="C73ECC"/>
                    </a:gs>
                  </a:gsLst>
                  <a:lin ang="2700000" scaled="1"/>
                  <a:tileRect/>
                </a:gradFill>
                <a:cs typeface="+mn-cs"/>
              </a:rPr>
              <a:t>Um dia na vida da gerência de marketing</a:t>
            </a:r>
          </a:p>
        </p:txBody>
      </p:sp>
      <p:grpSp>
        <p:nvGrpSpPr>
          <p:cNvPr id="208" name="Group 207">
            <a:extLst>
              <a:ext uri="{FF2B5EF4-FFF2-40B4-BE49-F238E27FC236}">
                <a16:creationId xmlns:a16="http://schemas.microsoft.com/office/drawing/2014/main" id="{A4126212-1F78-3A3F-C3D1-E6213FB075EF}"/>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209" name="Freeform: Shape 208">
              <a:extLst>
                <a:ext uri="{FF2B5EF4-FFF2-40B4-BE49-F238E27FC236}">
                  <a16:creationId xmlns:a16="http://schemas.microsoft.com/office/drawing/2014/main" id="{38C97DA9-6DF2-4F34-0DCC-454353FFF1AC}"/>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210" name="Group 209">
              <a:extLst>
                <a:ext uri="{FF2B5EF4-FFF2-40B4-BE49-F238E27FC236}">
                  <a16:creationId xmlns:a16="http://schemas.microsoft.com/office/drawing/2014/main" id="{B15DC89B-5BC3-0E25-C236-AD34489F7985}"/>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229" name="Oval 228">
                <a:extLst>
                  <a:ext uri="{FF2B5EF4-FFF2-40B4-BE49-F238E27FC236}">
                    <a16:creationId xmlns:a16="http://schemas.microsoft.com/office/drawing/2014/main" id="{12840C1C-A07A-F2F2-40E7-151276E2B08D}"/>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30" name="Graphic 68">
                <a:extLst>
                  <a:ext uri="{FF2B5EF4-FFF2-40B4-BE49-F238E27FC236}">
                    <a16:creationId xmlns:a16="http://schemas.microsoft.com/office/drawing/2014/main" id="{57083F74-3182-0FEE-9CE5-C751F51F3C8A}"/>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211" name="Group 210">
              <a:extLst>
                <a:ext uri="{FF2B5EF4-FFF2-40B4-BE49-F238E27FC236}">
                  <a16:creationId xmlns:a16="http://schemas.microsoft.com/office/drawing/2014/main" id="{EA3F2B83-7BFA-3029-42DA-569D8269E4E7}"/>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227" name="Oval 226">
                <a:extLst>
                  <a:ext uri="{FF2B5EF4-FFF2-40B4-BE49-F238E27FC236}">
                    <a16:creationId xmlns:a16="http://schemas.microsoft.com/office/drawing/2014/main" id="{6A2B4B0C-CCBA-3DC4-BFB0-46A61A802843}"/>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8" name="Graphic 68">
                <a:extLst>
                  <a:ext uri="{FF2B5EF4-FFF2-40B4-BE49-F238E27FC236}">
                    <a16:creationId xmlns:a16="http://schemas.microsoft.com/office/drawing/2014/main" id="{54E048EB-1C48-188B-3276-AB32BE9919C3}"/>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212" name="Group 211">
              <a:extLst>
                <a:ext uri="{FF2B5EF4-FFF2-40B4-BE49-F238E27FC236}">
                  <a16:creationId xmlns:a16="http://schemas.microsoft.com/office/drawing/2014/main" id="{81E17E88-CE0E-0FFB-DC39-763E254DECC1}"/>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225" name="Oval 224">
                <a:extLst>
                  <a:ext uri="{FF2B5EF4-FFF2-40B4-BE49-F238E27FC236}">
                    <a16:creationId xmlns:a16="http://schemas.microsoft.com/office/drawing/2014/main" id="{C0564CF5-2A4E-DD4C-4698-C427EC31D133}"/>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6" name="Graphic 68">
                <a:extLst>
                  <a:ext uri="{FF2B5EF4-FFF2-40B4-BE49-F238E27FC236}">
                    <a16:creationId xmlns:a16="http://schemas.microsoft.com/office/drawing/2014/main" id="{474BAB2B-AC6F-C4DE-A000-E216500A1788}"/>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213" name="Group 212">
              <a:extLst>
                <a:ext uri="{FF2B5EF4-FFF2-40B4-BE49-F238E27FC236}">
                  <a16:creationId xmlns:a16="http://schemas.microsoft.com/office/drawing/2014/main" id="{5C720060-8A73-AFEC-4D98-387FE1936CD2}"/>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223" name="Oval 222">
                <a:extLst>
                  <a:ext uri="{FF2B5EF4-FFF2-40B4-BE49-F238E27FC236}">
                    <a16:creationId xmlns:a16="http://schemas.microsoft.com/office/drawing/2014/main" id="{149435CD-5556-AC1D-6432-FAA2792D2225}"/>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4" name="Graphic 68">
                <a:extLst>
                  <a:ext uri="{FF2B5EF4-FFF2-40B4-BE49-F238E27FC236}">
                    <a16:creationId xmlns:a16="http://schemas.microsoft.com/office/drawing/2014/main" id="{1A10B7F3-911B-8A30-6DE2-474B6C363FBB}"/>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214" name="Rectangle: Rounded Corners 6">
              <a:extLst>
                <a:ext uri="{FF2B5EF4-FFF2-40B4-BE49-F238E27FC236}">
                  <a16:creationId xmlns:a16="http://schemas.microsoft.com/office/drawing/2014/main" id="{261481AB-AB3E-CA79-7747-B803CEE0230F}"/>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5" name="Rectangle: Rounded Corners 6">
              <a:extLst>
                <a:ext uri="{FF2B5EF4-FFF2-40B4-BE49-F238E27FC236}">
                  <a16:creationId xmlns:a16="http://schemas.microsoft.com/office/drawing/2014/main" id="{12EBEA65-2DAF-89B3-8022-6DE3FA9E44E9}"/>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6" name="Rectangle: Rounded Corners 6">
              <a:extLst>
                <a:ext uri="{FF2B5EF4-FFF2-40B4-BE49-F238E27FC236}">
                  <a16:creationId xmlns:a16="http://schemas.microsoft.com/office/drawing/2014/main" id="{16BA589C-7057-2B8F-6C52-220E750751F1}"/>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7" name="Rectangle: Rounded Corners 6">
              <a:extLst>
                <a:ext uri="{FF2B5EF4-FFF2-40B4-BE49-F238E27FC236}">
                  <a16:creationId xmlns:a16="http://schemas.microsoft.com/office/drawing/2014/main" id="{CF3FC5F2-9124-DA5C-7869-23F762F9E781}"/>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8" name="Rectangle: Rounded Corners 6">
              <a:extLst>
                <a:ext uri="{FF2B5EF4-FFF2-40B4-BE49-F238E27FC236}">
                  <a16:creationId xmlns:a16="http://schemas.microsoft.com/office/drawing/2014/main" id="{704EED12-D408-1400-CCA0-18B5DB50BBD8}"/>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9" name="Rectangle: Rounded Corners 6">
              <a:extLst>
                <a:ext uri="{FF2B5EF4-FFF2-40B4-BE49-F238E27FC236}">
                  <a16:creationId xmlns:a16="http://schemas.microsoft.com/office/drawing/2014/main" id="{FE8EDCBB-275F-01ED-E4B1-5E8D99F1A0F4}"/>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220" name="Group 219">
              <a:extLst>
                <a:ext uri="{FF2B5EF4-FFF2-40B4-BE49-F238E27FC236}">
                  <a16:creationId xmlns:a16="http://schemas.microsoft.com/office/drawing/2014/main" id="{8C215F95-E240-85AA-BC83-9B03C5F61F5D}"/>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221" name="Oval 220">
                <a:extLst>
                  <a:ext uri="{FF2B5EF4-FFF2-40B4-BE49-F238E27FC236}">
                    <a16:creationId xmlns:a16="http://schemas.microsoft.com/office/drawing/2014/main" id="{9504FAAB-3E01-64EB-95C4-3EDB29056D2B}"/>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2" name="Graphic 68">
                <a:extLst>
                  <a:ext uri="{FF2B5EF4-FFF2-40B4-BE49-F238E27FC236}">
                    <a16:creationId xmlns:a16="http://schemas.microsoft.com/office/drawing/2014/main" id="{0DB96CD3-5257-EA7E-9D96-78B7408F2BC7}"/>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pic>
        <p:nvPicPr>
          <p:cNvPr id="24" name="Picture 2" descr="Logotipo do Microsoft 365 Copilot">
            <a:extLst>
              <a:ext uri="{FF2B5EF4-FFF2-40B4-BE49-F238E27FC236}">
                <a16:creationId xmlns:a16="http://schemas.microsoft.com/office/drawing/2014/main" id="{F9F60807-0196-C1C7-3704-5F4861107F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31" name="Rectangle: Rounded Corners 230">
            <a:extLst>
              <a:ext uri="{FF2B5EF4-FFF2-40B4-BE49-F238E27FC236}">
                <a16:creationId xmlns:a16="http://schemas.microsoft.com/office/drawing/2014/main" id="{86AEF504-EFF0-1960-2B04-2BB89EFCF5C6}"/>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Segoe UI" pitchFamily="34" charset="0"/>
                <a:cs typeface="Segoe UI"/>
              </a:rPr>
              <a:t>8h</a:t>
            </a:r>
          </a:p>
        </p:txBody>
      </p:sp>
      <p:sp>
        <p:nvSpPr>
          <p:cNvPr id="232" name="TextBox 231">
            <a:extLst>
              <a:ext uri="{FF2B5EF4-FFF2-40B4-BE49-F238E27FC236}">
                <a16:creationId xmlns:a16="http://schemas.microsoft.com/office/drawing/2014/main" id="{416A5223-11B4-2AD7-390E-8B01DD1906AA}"/>
              </a:ext>
            </a:extLst>
          </p:cNvPr>
          <p:cNvSpPr txBox="1"/>
          <p:nvPr/>
        </p:nvSpPr>
        <p:spPr>
          <a:xfrm>
            <a:off x="588263" y="1587288"/>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Daichi usa o Copilot para preparar um briefing para dar às agências que licitam </a:t>
            </a:r>
            <a:b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uma nova campanha publicitária. </a:t>
            </a:r>
          </a:p>
        </p:txBody>
      </p:sp>
      <p:grpSp>
        <p:nvGrpSpPr>
          <p:cNvPr id="202" name="Group 201">
            <a:extLst>
              <a:ext uri="{FF2B5EF4-FFF2-40B4-BE49-F238E27FC236}">
                <a16:creationId xmlns:a16="http://schemas.microsoft.com/office/drawing/2014/main" id="{92321744-84F3-22E2-D2D9-F810D813EEC1}"/>
              </a:ext>
              <a:ext uri="{C183D7F6-B498-43B3-948B-1728B52AA6E4}">
                <adec:decorative xmlns:adec="http://schemas.microsoft.com/office/drawing/2017/decorative" val="1"/>
              </a:ext>
            </a:extLst>
          </p:cNvPr>
          <p:cNvGrpSpPr>
            <a:grpSpLocks/>
          </p:cNvGrpSpPr>
          <p:nvPr/>
        </p:nvGrpSpPr>
        <p:grpSpPr>
          <a:xfrm>
            <a:off x="588264" y="2375245"/>
            <a:ext cx="534543" cy="534543"/>
            <a:chOff x="5006422" y="10181153"/>
            <a:chExt cx="659280" cy="659280"/>
          </a:xfrm>
        </p:grpSpPr>
        <p:sp>
          <p:nvSpPr>
            <p:cNvPr id="203" name="Rounded Rectangle 46">
              <a:extLst>
                <a:ext uri="{FF2B5EF4-FFF2-40B4-BE49-F238E27FC236}">
                  <a16:creationId xmlns:a16="http://schemas.microsoft.com/office/drawing/2014/main" id="{E843E3E3-BF58-A3FB-7EBF-90DD0644F2CD}"/>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4" name="Graphic 203">
              <a:extLst>
                <a:ext uri="{FF2B5EF4-FFF2-40B4-BE49-F238E27FC236}">
                  <a16:creationId xmlns:a16="http://schemas.microsoft.com/office/drawing/2014/main" id="{4F03F36D-AD6F-BAC9-6712-A0110935B7F2}"/>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279" t="26853" r="22699" b="26853"/>
            <a:stretch/>
          </p:blipFill>
          <p:spPr>
            <a:xfrm>
              <a:off x="5112857" y="10308272"/>
              <a:ext cx="446412" cy="405040"/>
            </a:xfrm>
            <a:prstGeom prst="rect">
              <a:avLst/>
            </a:prstGeom>
          </p:spPr>
        </p:pic>
      </p:grpSp>
      <p:sp>
        <p:nvSpPr>
          <p:cNvPr id="236" name="TextBox 235">
            <a:extLst>
              <a:ext uri="{FF2B5EF4-FFF2-40B4-BE49-F238E27FC236}">
                <a16:creationId xmlns:a16="http://schemas.microsoft.com/office/drawing/2014/main" id="{3BA7FBAC-7CDE-2F9D-465C-4350017D3A76}"/>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Word</a:t>
            </a:r>
          </a:p>
        </p:txBody>
      </p:sp>
      <p:sp>
        <p:nvSpPr>
          <p:cNvPr id="237" name="Title 1">
            <a:extLst>
              <a:ext uri="{FF2B5EF4-FFF2-40B4-BE49-F238E27FC236}">
                <a16:creationId xmlns:a16="http://schemas.microsoft.com/office/drawing/2014/main" id="{B14674DB-A23E-66BF-0A9E-58A47571EE5B}"/>
              </a:ext>
            </a:extLst>
          </p:cNvPr>
          <p:cNvSpPr txBox="1">
            <a:spLocks/>
          </p:cNvSpPr>
          <p:nvPr/>
        </p:nvSpPr>
        <p:spPr>
          <a:xfrm>
            <a:off x="646864" y="3060183"/>
            <a:ext cx="2443118" cy="49244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Preparar um breve </a:t>
            </a: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esboço da estratégia de publicidade do </a:t>
            </a:r>
            <a:r>
              <a:rPr lang="pt-br" sz="800" u="sng" spc="0" dirty="0">
                <a:solidFill>
                  <a:srgbClr val="0070C0"/>
                </a:solidFill>
                <a:latin typeface="Segoe UI" panose="020B0502040204020203" pitchFamily="34" charset="0"/>
              </a:rPr>
              <a:t>plano de marketing do widget da Contoso</a:t>
            </a: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 Incluir seções sobre mercado-alvo, preços, tom, imagens e taglines.</a:t>
            </a:r>
          </a:p>
        </p:txBody>
      </p:sp>
      <p:sp>
        <p:nvSpPr>
          <p:cNvPr id="238" name="Rectangle: Rounded Corners 237">
            <a:extLst>
              <a:ext uri="{FF2B5EF4-FFF2-40B4-BE49-F238E27FC236}">
                <a16:creationId xmlns:a16="http://schemas.microsoft.com/office/drawing/2014/main" id="{09D1FC68-9E27-4D54-20DB-29460C2EEBBE}"/>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8h30</a:t>
            </a:r>
          </a:p>
        </p:txBody>
      </p:sp>
      <p:sp>
        <p:nvSpPr>
          <p:cNvPr id="239" name="TextBox 238">
            <a:extLst>
              <a:ext uri="{FF2B5EF4-FFF2-40B4-BE49-F238E27FC236}">
                <a16:creationId xmlns:a16="http://schemas.microsoft.com/office/drawing/2014/main" id="{78670227-312B-2F18-1D7B-E4BBCF428063}"/>
              </a:ext>
            </a:extLst>
          </p:cNvPr>
          <p:cNvSpPr txBox="1"/>
          <p:nvPr/>
        </p:nvSpPr>
        <p:spPr>
          <a:xfrm>
            <a:off x="3417469"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1000" b="0" i="0" u="none" strike="noStrike" kern="1200" cap="none" spc="0" normalizeH="0" baseline="0" noProof="0">
                <a:ln>
                  <a:noFill/>
                </a:ln>
                <a:solidFill>
                  <a:prstClr val="black"/>
                </a:solidFill>
                <a:effectLst/>
                <a:uLnTx/>
                <a:uFillTx/>
                <a:latin typeface="Segoe UI"/>
                <a:ea typeface="+mn-ea"/>
                <a:cs typeface="Segoe UI Semibold"/>
              </a:rPr>
              <a:t>Daichi se reúne com a equipe para debater melhorias recurso com base no feedback dos clientes. O Copilot categoriza as ideias para facilitar a discussão.</a:t>
            </a:r>
          </a:p>
        </p:txBody>
      </p:sp>
      <p:grpSp>
        <p:nvGrpSpPr>
          <p:cNvPr id="198" name="Group 197">
            <a:extLst>
              <a:ext uri="{FF2B5EF4-FFF2-40B4-BE49-F238E27FC236}">
                <a16:creationId xmlns:a16="http://schemas.microsoft.com/office/drawing/2014/main" id="{2DF66330-BFC6-1F1A-7DB2-FBCBAD61E1AE}"/>
              </a:ext>
              <a:ext uri="{C183D7F6-B498-43B3-948B-1728B52AA6E4}">
                <adec:decorative xmlns:adec="http://schemas.microsoft.com/office/drawing/2017/decorative" val="1"/>
              </a:ext>
            </a:extLst>
          </p:cNvPr>
          <p:cNvGrpSpPr>
            <a:grpSpLocks/>
          </p:cNvGrpSpPr>
          <p:nvPr/>
        </p:nvGrpSpPr>
        <p:grpSpPr>
          <a:xfrm>
            <a:off x="3417469" y="2375244"/>
            <a:ext cx="534543" cy="534543"/>
            <a:chOff x="12498914" y="5650593"/>
            <a:chExt cx="534543" cy="534543"/>
          </a:xfrm>
        </p:grpSpPr>
        <p:sp>
          <p:nvSpPr>
            <p:cNvPr id="199" name="Rounded Rectangle 46">
              <a:hlinkClick r:id="rId6"/>
              <a:extLst>
                <a:ext uri="{FF2B5EF4-FFF2-40B4-BE49-F238E27FC236}">
                  <a16:creationId xmlns:a16="http://schemas.microsoft.com/office/drawing/2014/main" id="{178AD3E5-4116-3D36-B5FC-6C0D23994A2F}"/>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0" name="Picture 199" descr="Ícone de quadro branco em Windows 11 Color Style">
              <a:hlinkClick r:id="rId6"/>
              <a:extLst>
                <a:ext uri="{FF2B5EF4-FFF2-40B4-BE49-F238E27FC236}">
                  <a16:creationId xmlns:a16="http://schemas.microsoft.com/office/drawing/2014/main" id="{6844DD87-084D-41F9-EC0F-552E865FB8B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sp>
        <p:nvSpPr>
          <p:cNvPr id="243" name="TextBox 242">
            <a:extLst>
              <a:ext uri="{FF2B5EF4-FFF2-40B4-BE49-F238E27FC236}">
                <a16:creationId xmlns:a16="http://schemas.microsoft.com/office/drawing/2014/main" id="{A89D3D8B-84C7-D31D-3A15-95CCD6C78D66}"/>
              </a:ext>
              <a:ext uri="{C183D7F6-B498-43B3-948B-1728B52AA6E4}">
                <adec:decorative xmlns:adec="http://schemas.microsoft.com/office/drawing/2017/decorative" val="0"/>
              </a:ext>
            </a:extLst>
          </p:cNvPr>
          <p:cNvSpPr txBox="1"/>
          <p:nvPr/>
        </p:nvSpPr>
        <p:spPr>
          <a:xfrm>
            <a:off x="4037251" y="2550182"/>
            <a:ext cx="1791911"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Segoe UI Semibold"/>
                <a:ea typeface="+mn-ea"/>
                <a:cs typeface="+mn-cs"/>
              </a:rPr>
              <a:t>Copilot no quadro branco</a:t>
            </a:r>
          </a:p>
        </p:txBody>
      </p:sp>
      <p:sp>
        <p:nvSpPr>
          <p:cNvPr id="244" name="Title 1">
            <a:extLst>
              <a:ext uri="{FF2B5EF4-FFF2-40B4-BE49-F238E27FC236}">
                <a16:creationId xmlns:a16="http://schemas.microsoft.com/office/drawing/2014/main" id="{ADE5CF14-299A-369A-B509-CBC4A3946515}"/>
              </a:ext>
            </a:extLst>
          </p:cNvPr>
          <p:cNvSpPr txBox="1">
            <a:spLocks/>
          </p:cNvSpPr>
          <p:nvPr/>
        </p:nvSpPr>
        <p:spPr>
          <a:xfrm>
            <a:off x="3476070" y="3244847"/>
            <a:ext cx="2443118" cy="12311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Categorizar</a:t>
            </a:r>
            <a:r>
              <a:rPr kumimoji="0" lang="pt-br" sz="800" b="0" i="0" u="none" strike="noStrike" kern="1200" cap="none" spc="0" normalizeH="0" baseline="0" noProof="0">
                <a:ln w="3175">
                  <a:noFill/>
                </a:ln>
                <a:solidFill>
                  <a:prstClr val="black"/>
                </a:solidFill>
                <a:effectLst/>
                <a:uLnTx/>
                <a:uFillTx/>
                <a:latin typeface="Segoe UI"/>
                <a:ea typeface="+mn-ea"/>
                <a:cs typeface="Segoe UI" pitchFamily="34" charset="0"/>
              </a:rPr>
              <a:t> as ideias. </a:t>
            </a:r>
          </a:p>
        </p:txBody>
      </p:sp>
      <p:sp>
        <p:nvSpPr>
          <p:cNvPr id="245" name="Rectangle: Rounded Corners 244">
            <a:extLst>
              <a:ext uri="{FF2B5EF4-FFF2-40B4-BE49-F238E27FC236}">
                <a16:creationId xmlns:a16="http://schemas.microsoft.com/office/drawing/2014/main" id="{2C79188A-EF35-A714-2414-CA461250920A}"/>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10h</a:t>
            </a:r>
          </a:p>
        </p:txBody>
      </p:sp>
      <p:sp>
        <p:nvSpPr>
          <p:cNvPr id="246" name="TextBox 245">
            <a:extLst>
              <a:ext uri="{FF2B5EF4-FFF2-40B4-BE49-F238E27FC236}">
                <a16:creationId xmlns:a16="http://schemas.microsoft.com/office/drawing/2014/main" id="{321AC6B0-5847-5ECB-9EE0-44C2DD30045A}"/>
              </a:ext>
            </a:extLst>
          </p:cNvPr>
          <p:cNvSpPr txBox="1"/>
          <p:nvPr/>
        </p:nvSpPr>
        <p:spPr>
          <a:xfrm>
            <a:off x="6246676"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Daishi deve analisar os dados de marketing da última rodada de pesquisas. Ele usa </a:t>
            </a:r>
            <a:b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o Copilot para preparar gráficos para que </a:t>
            </a:r>
            <a:b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ele possa ver as tendências nos dados.</a:t>
            </a:r>
          </a:p>
        </p:txBody>
      </p:sp>
      <p:grpSp>
        <p:nvGrpSpPr>
          <p:cNvPr id="189" name="Group 188">
            <a:extLst>
              <a:ext uri="{FF2B5EF4-FFF2-40B4-BE49-F238E27FC236}">
                <a16:creationId xmlns:a16="http://schemas.microsoft.com/office/drawing/2014/main" id="{A48CD38D-5479-6B43-66C6-97FE20E5A6D4}"/>
              </a:ext>
              <a:ext uri="{C183D7F6-B498-43B3-948B-1728B52AA6E4}">
                <adec:decorative xmlns:adec="http://schemas.microsoft.com/office/drawing/2017/decorative" val="1"/>
              </a:ext>
            </a:extLst>
          </p:cNvPr>
          <p:cNvGrpSpPr>
            <a:grpSpLocks/>
          </p:cNvGrpSpPr>
          <p:nvPr/>
        </p:nvGrpSpPr>
        <p:grpSpPr>
          <a:xfrm>
            <a:off x="6246676" y="2375244"/>
            <a:ext cx="534543" cy="534543"/>
            <a:chOff x="5831903" y="8381781"/>
            <a:chExt cx="534543" cy="534543"/>
          </a:xfrm>
        </p:grpSpPr>
        <p:sp>
          <p:nvSpPr>
            <p:cNvPr id="190" name="Rounded Rectangle 46">
              <a:extLst>
                <a:ext uri="{FF2B5EF4-FFF2-40B4-BE49-F238E27FC236}">
                  <a16:creationId xmlns:a16="http://schemas.microsoft.com/office/drawing/2014/main" id="{D7B059E0-D7CC-3978-9778-A16B00A2E63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91" name="Picture 8" descr="Logotipo do Microsoft Excel - PNG e Vetor - Baixar logotipo">
              <a:hlinkClick r:id="rId8"/>
              <a:extLst>
                <a:ext uri="{FF2B5EF4-FFF2-40B4-BE49-F238E27FC236}">
                  <a16:creationId xmlns:a16="http://schemas.microsoft.com/office/drawing/2014/main" id="{4B6B4AAD-BE4E-8432-AC30-6C2E8EDBD71A}"/>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251" name="TextBox 250">
            <a:extLst>
              <a:ext uri="{FF2B5EF4-FFF2-40B4-BE49-F238E27FC236}">
                <a16:creationId xmlns:a16="http://schemas.microsoft.com/office/drawing/2014/main" id="{2BDE63E2-BFC7-F636-D4CC-74D3F1EEBB12}"/>
              </a:ext>
              <a:ext uri="{C183D7F6-B498-43B3-948B-1728B52AA6E4}">
                <adec:decorative xmlns:adec="http://schemas.microsoft.com/office/drawing/2017/decorative" val="0"/>
              </a:ext>
            </a:extLst>
          </p:cNvPr>
          <p:cNvSpPr txBox="1"/>
          <p:nvPr/>
        </p:nvSpPr>
        <p:spPr>
          <a:xfrm>
            <a:off x="6897019"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Excel</a:t>
            </a:r>
          </a:p>
        </p:txBody>
      </p:sp>
      <p:sp>
        <p:nvSpPr>
          <p:cNvPr id="252" name="Title 1">
            <a:extLst>
              <a:ext uri="{FF2B5EF4-FFF2-40B4-BE49-F238E27FC236}">
                <a16:creationId xmlns:a16="http://schemas.microsoft.com/office/drawing/2014/main" id="{0E53F94A-60AE-C7D2-B28D-FD9776A22C12}"/>
              </a:ext>
            </a:extLst>
          </p:cNvPr>
          <p:cNvSpPr txBox="1">
            <a:spLocks/>
          </p:cNvSpPr>
          <p:nvPr/>
        </p:nvSpPr>
        <p:spPr>
          <a:xfrm>
            <a:off x="6305277" y="3255444"/>
            <a:ext cx="2443118" cy="12311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Exibir todos os insights de dados.</a:t>
            </a:r>
          </a:p>
        </p:txBody>
      </p:sp>
      <p:sp>
        <p:nvSpPr>
          <p:cNvPr id="253" name="Rectangle: Rounded Corners 252">
            <a:extLst>
              <a:ext uri="{FF2B5EF4-FFF2-40B4-BE49-F238E27FC236}">
                <a16:creationId xmlns:a16="http://schemas.microsoft.com/office/drawing/2014/main" id="{89F9D2AD-1AE3-E5C1-F7F0-B192D98735E3}"/>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11h</a:t>
            </a:r>
          </a:p>
        </p:txBody>
      </p:sp>
      <p:sp>
        <p:nvSpPr>
          <p:cNvPr id="254" name="TextBox 253">
            <a:extLst>
              <a:ext uri="{FF2B5EF4-FFF2-40B4-BE49-F238E27FC236}">
                <a16:creationId xmlns:a16="http://schemas.microsoft.com/office/drawing/2014/main" id="{3AFBB458-62A1-519C-E164-A3DE78C20D5D}"/>
              </a:ext>
            </a:extLst>
          </p:cNvPr>
          <p:cNvSpPr txBox="1"/>
          <p:nvPr/>
        </p:nvSpPr>
        <p:spPr>
          <a:xfrm>
            <a:off x="6246676" y="4075061"/>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Daichi se reúne com a equipe de engenharia para planejar o desenvolvimento de novas </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f</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um</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cionalidades</a:t>
            </a: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 Durante a </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re</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um</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ião</a:t>
            </a: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 ele </a:t>
            </a:r>
            <a:b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usa o Copilot para entender a priorização </a:t>
            </a:r>
            <a:b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dos recursos. </a:t>
            </a:r>
          </a:p>
        </p:txBody>
      </p:sp>
      <p:grpSp>
        <p:nvGrpSpPr>
          <p:cNvPr id="180" name="Group 179">
            <a:extLst>
              <a:ext uri="{FF2B5EF4-FFF2-40B4-BE49-F238E27FC236}">
                <a16:creationId xmlns:a16="http://schemas.microsoft.com/office/drawing/2014/main" id="{7A349D4D-A36A-0754-B6CC-D8BFED5330B6}"/>
              </a:ext>
              <a:ext uri="{C183D7F6-B498-43B3-948B-1728B52AA6E4}">
                <adec:decorative xmlns:adec="http://schemas.microsoft.com/office/drawing/2017/decorative" val="1"/>
              </a:ext>
            </a:extLst>
          </p:cNvPr>
          <p:cNvGrpSpPr>
            <a:grpSpLocks/>
          </p:cNvGrpSpPr>
          <p:nvPr/>
        </p:nvGrpSpPr>
        <p:grpSpPr>
          <a:xfrm>
            <a:off x="6246676" y="5003768"/>
            <a:ext cx="534543" cy="534543"/>
            <a:chOff x="4236994" y="8381781"/>
            <a:chExt cx="534543" cy="534543"/>
          </a:xfrm>
        </p:grpSpPr>
        <p:sp>
          <p:nvSpPr>
            <p:cNvPr id="181" name="Rounded Rectangle 46">
              <a:extLst>
                <a:ext uri="{FF2B5EF4-FFF2-40B4-BE49-F238E27FC236}">
                  <a16:creationId xmlns:a16="http://schemas.microsoft.com/office/drawing/2014/main" id="{5F6F0299-2E72-3AC3-D9AE-F3B65B66F8B6}"/>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82" name="Picture 6" descr="Logotipo, símbolo, significado, história, PNG, Microsoft Teams">
              <a:hlinkClick r:id="rId10"/>
              <a:extLst>
                <a:ext uri="{FF2B5EF4-FFF2-40B4-BE49-F238E27FC236}">
                  <a16:creationId xmlns:a16="http://schemas.microsoft.com/office/drawing/2014/main" id="{2150E018-AB31-D0BB-1275-123FED5A7F3F}"/>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258" name="TextBox 257">
            <a:extLst>
              <a:ext uri="{FF2B5EF4-FFF2-40B4-BE49-F238E27FC236}">
                <a16:creationId xmlns:a16="http://schemas.microsoft.com/office/drawing/2014/main" id="{72F42A57-99AA-EE97-F562-84B96739E9C5}"/>
              </a:ext>
              <a:ext uri="{C183D7F6-B498-43B3-948B-1728B52AA6E4}">
                <adec:decorative xmlns:adec="http://schemas.microsoft.com/office/drawing/2017/decorative" val="0"/>
              </a:ext>
            </a:extLst>
          </p:cNvPr>
          <p:cNvSpPr txBox="1"/>
          <p:nvPr/>
        </p:nvSpPr>
        <p:spPr>
          <a:xfrm>
            <a:off x="6897019"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Teams</a:t>
            </a:r>
          </a:p>
        </p:txBody>
      </p:sp>
      <p:sp>
        <p:nvSpPr>
          <p:cNvPr id="259" name="Title 1">
            <a:extLst>
              <a:ext uri="{FF2B5EF4-FFF2-40B4-BE49-F238E27FC236}">
                <a16:creationId xmlns:a16="http://schemas.microsoft.com/office/drawing/2014/main" id="{9A8368C2-1AFE-ABD3-9044-DA5B0DB27495}"/>
              </a:ext>
            </a:extLst>
          </p:cNvPr>
          <p:cNvSpPr txBox="1">
            <a:spLocks/>
          </p:cNvSpPr>
          <p:nvPr/>
        </p:nvSpPr>
        <p:spPr>
          <a:xfrm>
            <a:off x="6315091"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Criar uma tabela </a:t>
            </a:r>
            <a:r>
              <a:rPr kumimoji="0" lang="pt-br" sz="800" b="0" i="0" u="none" strike="noStrike" kern="1200" cap="none" spc="0" normalizeH="0" baseline="0" noProof="0">
                <a:ln w="3175">
                  <a:noFill/>
                </a:ln>
                <a:solidFill>
                  <a:prstClr val="black"/>
                </a:solidFill>
                <a:effectLst/>
                <a:uLnTx/>
                <a:uFillTx/>
                <a:latin typeface="Segoe UI"/>
                <a:ea typeface="+mn-ea"/>
                <a:cs typeface="Segoe UI" pitchFamily="34" charset="0"/>
              </a:rPr>
              <a:t>para categorizar os recursos discutidos até agora por prioridade.</a:t>
            </a:r>
          </a:p>
        </p:txBody>
      </p:sp>
      <p:sp>
        <p:nvSpPr>
          <p:cNvPr id="260" name="Rectangle: Rounded Corners 259">
            <a:extLst>
              <a:ext uri="{FF2B5EF4-FFF2-40B4-BE49-F238E27FC236}">
                <a16:creationId xmlns:a16="http://schemas.microsoft.com/office/drawing/2014/main" id="{0469AB14-FA9C-3E9C-42CE-B80526ABC030}"/>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14h</a:t>
            </a:r>
          </a:p>
        </p:txBody>
      </p:sp>
      <p:sp>
        <p:nvSpPr>
          <p:cNvPr id="261" name="TextBox 260">
            <a:extLst>
              <a:ext uri="{FF2B5EF4-FFF2-40B4-BE49-F238E27FC236}">
                <a16:creationId xmlns:a16="http://schemas.microsoft.com/office/drawing/2014/main" id="{C2892D7B-B8D5-7E30-5278-CAE58EDECBAB}"/>
              </a:ext>
            </a:extLst>
          </p:cNvPr>
          <p:cNvSpPr txBox="1"/>
          <p:nvPr/>
        </p:nvSpPr>
        <p:spPr>
          <a:xfrm>
            <a:off x="3417469" y="4075061"/>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Daichi atualiza o </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conj</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um</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to</a:t>
            </a: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 de roteiros </a:t>
            </a:r>
            <a:b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para refletir os compromissos da </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re</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um</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ião</a:t>
            </a: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 </a:t>
            </a:r>
            <a:b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da equipe de engenharia.</a:t>
            </a:r>
          </a:p>
        </p:txBody>
      </p:sp>
      <p:grpSp>
        <p:nvGrpSpPr>
          <p:cNvPr id="184" name="Group 183">
            <a:extLst>
              <a:ext uri="{FF2B5EF4-FFF2-40B4-BE49-F238E27FC236}">
                <a16:creationId xmlns:a16="http://schemas.microsoft.com/office/drawing/2014/main" id="{88A63B81-7BB6-C107-7684-853A3E819F73}"/>
              </a:ext>
              <a:ext uri="{C183D7F6-B498-43B3-948B-1728B52AA6E4}">
                <adec:decorative xmlns:adec="http://schemas.microsoft.com/office/drawing/2017/decorative" val="1"/>
              </a:ext>
            </a:extLst>
          </p:cNvPr>
          <p:cNvGrpSpPr>
            <a:grpSpLocks/>
          </p:cNvGrpSpPr>
          <p:nvPr/>
        </p:nvGrpSpPr>
        <p:grpSpPr>
          <a:xfrm>
            <a:off x="3417469" y="5003768"/>
            <a:ext cx="534543" cy="534543"/>
            <a:chOff x="9021721" y="8381781"/>
            <a:chExt cx="534543" cy="534543"/>
          </a:xfrm>
        </p:grpSpPr>
        <p:sp>
          <p:nvSpPr>
            <p:cNvPr id="185" name="Rounded Rectangle 46">
              <a:extLst>
                <a:ext uri="{FF2B5EF4-FFF2-40B4-BE49-F238E27FC236}">
                  <a16:creationId xmlns:a16="http://schemas.microsoft.com/office/drawing/2014/main" id="{14123211-1A8F-2546-8473-F617BFF061F7}"/>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86" name="Picture 4" descr="Logotipo Microsoft PowerPoint - PNG e Vetor - Baixar logotipo">
              <a:hlinkClick r:id="rId12"/>
              <a:extLst>
                <a:ext uri="{FF2B5EF4-FFF2-40B4-BE49-F238E27FC236}">
                  <a16:creationId xmlns:a16="http://schemas.microsoft.com/office/drawing/2014/main" id="{F1010A60-8EBF-73B4-9D56-B90FC294979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265" name="TextBox 264">
            <a:extLst>
              <a:ext uri="{FF2B5EF4-FFF2-40B4-BE49-F238E27FC236}">
                <a16:creationId xmlns:a16="http://schemas.microsoft.com/office/drawing/2014/main" id="{2618D359-6E41-802D-2847-D5079081723B}"/>
              </a:ext>
              <a:ext uri="{C183D7F6-B498-43B3-948B-1728B52AA6E4}">
                <adec:decorative xmlns:adec="http://schemas.microsoft.com/office/drawing/2017/decorative" val="0"/>
              </a:ext>
            </a:extLst>
          </p:cNvPr>
          <p:cNvSpPr txBox="1"/>
          <p:nvPr/>
        </p:nvSpPr>
        <p:spPr>
          <a:xfrm>
            <a:off x="4037252" y="5178706"/>
            <a:ext cx="170060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PowerPoint</a:t>
            </a:r>
          </a:p>
        </p:txBody>
      </p:sp>
      <p:sp>
        <p:nvSpPr>
          <p:cNvPr id="266" name="Title 1">
            <a:extLst>
              <a:ext uri="{FF2B5EF4-FFF2-40B4-BE49-F238E27FC236}">
                <a16:creationId xmlns:a16="http://schemas.microsoft.com/office/drawing/2014/main" id="{ED5628F4-8711-8CF2-A7F5-71DC6A51DD27}"/>
              </a:ext>
            </a:extLst>
          </p:cNvPr>
          <p:cNvSpPr txBox="1">
            <a:spLocks/>
          </p:cNvSpPr>
          <p:nvPr/>
        </p:nvSpPr>
        <p:spPr>
          <a:xfrm>
            <a:off x="3480977"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Adicionar um slide </a:t>
            </a:r>
            <a:r>
              <a:rPr kumimoji="0" lang="pt-br" sz="800" b="0" i="0" u="none" strike="noStrike" kern="1200" cap="none" spc="0" normalizeH="0" baseline="0" noProof="0">
                <a:ln w="3175">
                  <a:noFill/>
                </a:ln>
                <a:solidFill>
                  <a:prstClr val="black"/>
                </a:solidFill>
                <a:effectLst/>
                <a:uLnTx/>
                <a:uFillTx/>
                <a:latin typeface="Segoe UI"/>
                <a:ea typeface="+mn-ea"/>
                <a:cs typeface="Segoe UI" pitchFamily="34" charset="0"/>
              </a:rPr>
              <a:t>com base em [copiar na lista com marcadores de atualizações de roteiro]</a:t>
            </a:r>
          </a:p>
        </p:txBody>
      </p:sp>
      <p:sp>
        <p:nvSpPr>
          <p:cNvPr id="267" name="Rectangle: Rounded Corners 266">
            <a:extLst>
              <a:ext uri="{FF2B5EF4-FFF2-40B4-BE49-F238E27FC236}">
                <a16:creationId xmlns:a16="http://schemas.microsoft.com/office/drawing/2014/main" id="{DA34D65A-EA60-7CE8-CD5F-0D9A1141AE90}"/>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16h</a:t>
            </a:r>
          </a:p>
        </p:txBody>
      </p:sp>
      <p:sp>
        <p:nvSpPr>
          <p:cNvPr id="268" name="TextBox 267">
            <a:extLst>
              <a:ext uri="{FF2B5EF4-FFF2-40B4-BE49-F238E27FC236}">
                <a16:creationId xmlns:a16="http://schemas.microsoft.com/office/drawing/2014/main" id="{D0B3E288-C40D-45E6-4DF1-D64AF51AE69C}"/>
              </a:ext>
            </a:extLst>
          </p:cNvPr>
          <p:cNvSpPr txBox="1"/>
          <p:nvPr/>
        </p:nvSpPr>
        <p:spPr>
          <a:xfrm>
            <a:off x="588263" y="4075061"/>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Daichi precisa colocar o email em dia antes de sair para o dia. O Copilot acelera o trabalho resumindo tópicos de email e preparando respostas de </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rasc</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um</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ho</a:t>
            </a: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 </a:t>
            </a:r>
          </a:p>
        </p:txBody>
      </p:sp>
      <p:grpSp>
        <p:nvGrpSpPr>
          <p:cNvPr id="205" name="Group 204">
            <a:extLst>
              <a:ext uri="{FF2B5EF4-FFF2-40B4-BE49-F238E27FC236}">
                <a16:creationId xmlns:a16="http://schemas.microsoft.com/office/drawing/2014/main" id="{FBC334D8-8FFC-2315-59E5-98C21BB13AC7}"/>
              </a:ext>
              <a:ext uri="{C183D7F6-B498-43B3-948B-1728B52AA6E4}">
                <adec:decorative xmlns:adec="http://schemas.microsoft.com/office/drawing/2017/decorative" val="1"/>
              </a:ext>
            </a:extLst>
          </p:cNvPr>
          <p:cNvGrpSpPr>
            <a:grpSpLocks/>
          </p:cNvGrpSpPr>
          <p:nvPr/>
        </p:nvGrpSpPr>
        <p:grpSpPr>
          <a:xfrm>
            <a:off x="588264" y="5003769"/>
            <a:ext cx="534543" cy="534543"/>
            <a:chOff x="11090271" y="6937563"/>
            <a:chExt cx="534544" cy="534544"/>
          </a:xfrm>
        </p:grpSpPr>
        <p:sp>
          <p:nvSpPr>
            <p:cNvPr id="206" name="Rounded Rectangle 64">
              <a:extLst>
                <a:ext uri="{FF2B5EF4-FFF2-40B4-BE49-F238E27FC236}">
                  <a16:creationId xmlns:a16="http://schemas.microsoft.com/office/drawing/2014/main" id="{67E46583-4828-F083-F03F-07BD630CF7D2}"/>
                </a:ext>
              </a:extLst>
            </p:cNvPr>
            <p:cNvSpPr/>
            <p:nvPr/>
          </p:nvSpPr>
          <p:spPr bwMode="auto">
            <a:xfrm>
              <a:off x="11090271" y="6937563"/>
              <a:ext cx="534544" cy="534544"/>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7" name="Graphic 206">
              <a:extLst>
                <a:ext uri="{FF2B5EF4-FFF2-40B4-BE49-F238E27FC236}">
                  <a16:creationId xmlns:a16="http://schemas.microsoft.com/office/drawing/2014/main" id="{F19FBC66-7960-1CD5-2C0A-D991965D3CB7}"/>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22984" t="22984" r="22984" b="22984"/>
            <a:stretch/>
          </p:blipFill>
          <p:spPr>
            <a:xfrm>
              <a:off x="11170786" y="7018079"/>
              <a:ext cx="373514" cy="373514"/>
            </a:xfrm>
            <a:prstGeom prst="rect">
              <a:avLst/>
            </a:prstGeom>
          </p:spPr>
        </p:pic>
      </p:grpSp>
      <p:sp>
        <p:nvSpPr>
          <p:cNvPr id="272" name="TextBox 271">
            <a:extLst>
              <a:ext uri="{FF2B5EF4-FFF2-40B4-BE49-F238E27FC236}">
                <a16:creationId xmlns:a16="http://schemas.microsoft.com/office/drawing/2014/main" id="{78609C8F-3C71-1020-411E-4AAC0744B307}"/>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Outlook</a:t>
            </a:r>
          </a:p>
        </p:txBody>
      </p:sp>
      <p:sp>
        <p:nvSpPr>
          <p:cNvPr id="273" name="Title 1">
            <a:extLst>
              <a:ext uri="{FF2B5EF4-FFF2-40B4-BE49-F238E27FC236}">
                <a16:creationId xmlns:a16="http://schemas.microsoft.com/office/drawing/2014/main" id="{A74C4890-683D-F51F-87D7-AA0A9F72D27D}"/>
              </a:ext>
            </a:extLst>
          </p:cNvPr>
          <p:cNvSpPr txBox="1">
            <a:spLocks/>
          </p:cNvSpPr>
          <p:nvPr/>
        </p:nvSpPr>
        <p:spPr>
          <a:xfrm>
            <a:off x="646864" y="5887443"/>
            <a:ext cx="2443118" cy="12311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Solicitar mais detalhes.</a:t>
            </a:r>
          </a:p>
        </p:txBody>
      </p:sp>
      <p:pic>
        <p:nvPicPr>
          <p:cNvPr id="197" name="Picture 196" descr="Retrato de Daichi">
            <a:extLst>
              <a:ext uri="{FF2B5EF4-FFF2-40B4-BE49-F238E27FC236}">
                <a16:creationId xmlns:a16="http://schemas.microsoft.com/office/drawing/2014/main" id="{2BFE0684-5FE9-2AE1-338D-FF1A2AE59D1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3327" t="27926" r="16459" b="13474"/>
          <a:stretch/>
        </p:blipFill>
        <p:spPr>
          <a:xfrm>
            <a:off x="9488488" y="2934937"/>
            <a:ext cx="1970076" cy="2543263"/>
          </a:xfrm>
          <a:prstGeom prst="rect">
            <a:avLst/>
          </a:prstGeom>
        </p:spPr>
      </p:pic>
      <p:sp>
        <p:nvSpPr>
          <p:cNvPr id="275" name="Freeform: Shape 274">
            <a:extLst>
              <a:ext uri="{FF2B5EF4-FFF2-40B4-BE49-F238E27FC236}">
                <a16:creationId xmlns:a16="http://schemas.microsoft.com/office/drawing/2014/main" id="{F94DA777-82BD-C21E-60B3-2F46B995A048}"/>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76" name="Rectangle 275">
            <a:extLst>
              <a:ext uri="{FF2B5EF4-FFF2-40B4-BE49-F238E27FC236}">
                <a16:creationId xmlns:a16="http://schemas.microsoft.com/office/drawing/2014/main" id="{FC9D0C6E-494F-579C-8AB5-70A66C667ED4}"/>
              </a:ext>
            </a:extLst>
          </p:cNvPr>
          <p:cNvSpPr/>
          <p:nvPr/>
        </p:nvSpPr>
        <p:spPr>
          <a:xfrm>
            <a:off x="9403398" y="5647297"/>
            <a:ext cx="2456177"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Segoe UI Semibold"/>
                <a:ea typeface="+mn-ea"/>
                <a:cs typeface="+mn-cs"/>
              </a:rPr>
              <a:t>Daichi é gerente de marketing da Contoso</a:t>
            </a:r>
          </a:p>
        </p:txBody>
      </p:sp>
    </p:spTree>
    <p:extLst>
      <p:ext uri="{BB962C8B-B14F-4D97-AF65-F5344CB8AC3E}">
        <p14:creationId xmlns:p14="http://schemas.microsoft.com/office/powerpoint/2010/main" val="266394392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382823" y="2459504"/>
            <a:ext cx="6078274" cy="1938992"/>
          </a:xfrm>
        </p:spPr>
        <p:txBody>
          <a:bodyPr/>
          <a:lstStyle/>
          <a:p>
            <a:pPr algn="ctr"/>
            <a:r>
              <a:rPr lang="pt-br" sz="4200" dirty="0">
                <a:gradFill flip="none">
                  <a:gsLst>
                    <a:gs pos="0">
                      <a:srgbClr val="3E76D4"/>
                    </a:gs>
                    <a:gs pos="50000">
                      <a:srgbClr val="8661C5"/>
                    </a:gs>
                    <a:gs pos="100000">
                      <a:srgbClr val="C73ECC"/>
                    </a:gs>
                  </a:gsLst>
                  <a:lin ang="2700000" scaled="1"/>
                  <a:tileRect/>
                </a:gradFill>
                <a:latin typeface="Segoe UI Semibold"/>
                <a:cs typeface="Segoe UI"/>
              </a:rPr>
              <a:t>Copilot para </a:t>
            </a:r>
            <a:br>
              <a:rPr lang="pt-br" sz="4200" dirty="0">
                <a:gradFill flip="none">
                  <a:gsLst>
                    <a:gs pos="0">
                      <a:srgbClr val="3E76D4"/>
                    </a:gs>
                    <a:gs pos="50000">
                      <a:srgbClr val="8661C5"/>
                    </a:gs>
                    <a:gs pos="100000">
                      <a:srgbClr val="C73ECC"/>
                    </a:gs>
                  </a:gsLst>
                  <a:lin ang="2700000" scaled="1"/>
                  <a:tileRect/>
                </a:gradFill>
                <a:latin typeface="Segoe UI Semibold"/>
                <a:cs typeface="Segoe UI"/>
              </a:rPr>
            </a:br>
            <a:r>
              <a:rPr lang="pt-br" sz="4200" dirty="0">
                <a:gradFill flip="none">
                  <a:gsLst>
                    <a:gs pos="0">
                      <a:srgbClr val="3E76D4"/>
                    </a:gs>
                    <a:gs pos="50000">
                      <a:srgbClr val="8661C5"/>
                    </a:gs>
                    <a:gs pos="100000">
                      <a:srgbClr val="C73ECC"/>
                    </a:gs>
                  </a:gsLst>
                  <a:lin ang="2700000" scaled="1"/>
                  <a:tileRect/>
                </a:gradFill>
                <a:latin typeface="Segoe UI Semibold"/>
                <a:cs typeface="Segoe UI"/>
              </a:rPr>
              <a:t>Microsoft 365, </a:t>
            </a:r>
            <a:br>
              <a:rPr dirty="0"/>
            </a:br>
            <a:r>
              <a:rPr lang="pt-br" sz="4200" dirty="0">
                <a:cs typeface="Segoe UI"/>
              </a:rPr>
              <a:t>IA para finanças</a:t>
            </a:r>
            <a:endParaRPr lang="en-US" dirty="0">
              <a:cs typeface="Segoe UI"/>
            </a:endParaRPr>
          </a:p>
        </p:txBody>
      </p:sp>
      <p:pic>
        <p:nvPicPr>
          <p:cNvPr id="2" name="Picture 2" descr="Logotipo do Microsoft 365 Copilot">
            <a:extLst>
              <a:ext uri="{FF2B5EF4-FFF2-40B4-BE49-F238E27FC236}">
                <a16:creationId xmlns:a16="http://schemas.microsoft.com/office/drawing/2014/main" id="{8D830394-D73F-91BF-5F15-9C39100A38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AB2AF80-AD3C-9B24-6A7A-B623BA4EA90E}"/>
              </a:ext>
              <a:ext uri="{C183D7F6-B498-43B3-948B-1728B52AA6E4}">
                <adec:decorative xmlns:adec="http://schemas.microsoft.com/office/drawing/2017/decorative" val="1"/>
              </a:ext>
            </a:extLst>
          </p:cNvPr>
          <p:cNvGrpSpPr/>
          <p:nvPr/>
        </p:nvGrpSpPr>
        <p:grpSpPr>
          <a:xfrm>
            <a:off x="6461096" y="946407"/>
            <a:ext cx="4965186" cy="4965186"/>
            <a:chOff x="448978" y="1473296"/>
            <a:chExt cx="4253520" cy="4253520"/>
          </a:xfrm>
        </p:grpSpPr>
        <p:sp>
          <p:nvSpPr>
            <p:cNvPr id="29" name="Oval 28">
              <a:extLst>
                <a:ext uri="{FF2B5EF4-FFF2-40B4-BE49-F238E27FC236}">
                  <a16:creationId xmlns:a16="http://schemas.microsoft.com/office/drawing/2014/main" id="{ECEC9678-B85A-F30A-4621-9695704FA2E2}"/>
                </a:ext>
              </a:extLst>
            </p:cNvPr>
            <p:cNvSpPr/>
            <p:nvPr/>
          </p:nvSpPr>
          <p:spPr bwMode="auto">
            <a:xfrm>
              <a:off x="448978" y="1473296"/>
              <a:ext cx="4253520" cy="425352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30" name="Picture 29">
              <a:extLst>
                <a:ext uri="{FF2B5EF4-FFF2-40B4-BE49-F238E27FC236}">
                  <a16:creationId xmlns:a16="http://schemas.microsoft.com/office/drawing/2014/main" id="{09E456EB-F644-1801-D79F-8DEF7EDAFF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198" t="2557" r="9706" b="22161"/>
            <a:stretch/>
          </p:blipFill>
          <p:spPr>
            <a:xfrm>
              <a:off x="582158" y="1609200"/>
              <a:ext cx="4001101" cy="4001101"/>
            </a:xfrm>
            <a:prstGeom prst="ellipse">
              <a:avLst/>
            </a:prstGeom>
            <a:ln>
              <a:noFill/>
            </a:ln>
            <a:effectLst/>
          </p:spPr>
        </p:pic>
      </p:grpSp>
    </p:spTree>
    <p:extLst>
      <p:ext uri="{BB962C8B-B14F-4D97-AF65-F5344CB8AC3E}">
        <p14:creationId xmlns:p14="http://schemas.microsoft.com/office/powerpoint/2010/main" val="261855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C3E546-E635-F705-451D-ADA595165DB0}"/>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14" name="Rectangle: Rounded Corners 6">
            <a:extLst>
              <a:ext uri="{FF2B5EF4-FFF2-40B4-BE49-F238E27FC236}">
                <a16:creationId xmlns:a16="http://schemas.microsoft.com/office/drawing/2014/main" id="{175FE820-C9F7-8342-9AC2-8BEB891C412F}"/>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ectangle: Rounded Corners 3">
            <a:extLst>
              <a:ext uri="{FF2B5EF4-FFF2-40B4-BE49-F238E27FC236}">
                <a16:creationId xmlns:a16="http://schemas.microsoft.com/office/drawing/2014/main" id="{33963E34-C408-7294-732D-EA879B3250DD}"/>
              </a:ext>
            </a:extLst>
          </p:cNvPr>
          <p:cNvSpPr>
            <a:spLocks noGrp="1"/>
          </p:cNvSpPr>
          <p:nvPr>
            <p:ph type="title"/>
          </p:nvPr>
        </p:nvSpPr>
        <p:spPr bwMode="auto">
          <a:xfrm>
            <a:off x="2455068" y="1493838"/>
            <a:ext cx="7281863" cy="547687"/>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spcAft>
                <a:spcPct val="0"/>
              </a:spcAft>
              <a:defRPr/>
            </a:pPr>
            <a:r>
              <a:rPr lang="pt-br" sz="2400" spc="0" dirty="0">
                <a:ln>
                  <a:noFill/>
                </a:ln>
                <a:solidFill>
                  <a:schemeClr val="bg1"/>
                </a:solidFill>
                <a:latin typeface="+mj-lt"/>
                <a:cs typeface="Segoe UI"/>
              </a:rPr>
              <a:t>Simplifique as decisões financeiras</a:t>
            </a:r>
          </a:p>
        </p:txBody>
      </p:sp>
      <p:sp>
        <p:nvSpPr>
          <p:cNvPr id="2" name="TextBox 1">
            <a:extLst>
              <a:ext uri="{FF2B5EF4-FFF2-40B4-BE49-F238E27FC236}">
                <a16:creationId xmlns:a16="http://schemas.microsoft.com/office/drawing/2014/main" id="{E4BEA8A5-8070-517A-E80E-B16317B038AF}"/>
              </a:ext>
            </a:extLst>
          </p:cNvPr>
          <p:cNvSpPr txBox="1"/>
          <p:nvPr/>
        </p:nvSpPr>
        <p:spPr>
          <a:xfrm>
            <a:off x="2112865" y="2598003"/>
            <a:ext cx="7966269" cy="1785104"/>
          </a:xfrm>
          <a:prstGeom prst="rect">
            <a:avLst/>
          </a:prstGeom>
        </p:spPr>
        <p:txBody>
          <a:bodyPr wrap="square" lIns="0" tIns="0" rIns="0" bIns="0" anchor="ctr">
            <a:spAutoFit/>
          </a:bodyPr>
          <a:lstStyle/>
          <a:p>
            <a:pPr lvl="0" algn="ctr">
              <a:spcBef>
                <a:spcPts val="3600"/>
              </a:spcBef>
              <a:defRPr/>
            </a:pPr>
            <a:r>
              <a:rPr lang="pt-br" sz="6000" dirty="0">
                <a:ln w="3175">
                  <a:noFill/>
                </a:ln>
                <a:gradFill>
                  <a:gsLst>
                    <a:gs pos="33000">
                      <a:srgbClr val="1F78D4"/>
                    </a:gs>
                    <a:gs pos="81000">
                      <a:srgbClr val="8678D6"/>
                    </a:gs>
                  </a:gsLst>
                  <a:lin ang="2700000" scaled="1"/>
                </a:gradFill>
                <a:latin typeface="Segoe UI Semibold"/>
              </a:rPr>
              <a:t>79% das pessoas</a:t>
            </a:r>
            <a:r>
              <a:rPr kumimoji="0" lang="pt-br" sz="6000" b="0" i="0" u="none" strike="noStrike" kern="1200" cap="none" spc="0" normalizeH="0" baseline="0" noProof="0" dirty="0">
                <a:ln w="3175">
                  <a:noFill/>
                </a:ln>
                <a:gradFill>
                  <a:gsLst>
                    <a:gs pos="33000">
                      <a:srgbClr val="1F78D4"/>
                    </a:gs>
                    <a:gs pos="81000">
                      <a:srgbClr val="8678D6"/>
                    </a:gs>
                  </a:gsLst>
                  <a:lin ang="2700000" scaled="1"/>
                </a:gradFill>
                <a:effectLst/>
                <a:uLnTx/>
                <a:uFillTx/>
                <a:latin typeface="Segoe UI Semibold"/>
                <a:ea typeface="+mn-ea"/>
                <a:cs typeface="+mn-cs"/>
              </a:rPr>
              <a:t> </a:t>
            </a:r>
            <a:br>
              <a:rPr dirty="0"/>
            </a:br>
            <a:r>
              <a:rPr lang="pt-br" sz="2800" dirty="0">
                <a:solidFill>
                  <a:prstClr val="black"/>
                </a:solidFill>
                <a:ea typeface="+mj-lt"/>
                <a:cs typeface="Segoe UI"/>
              </a:rPr>
              <a:t>se sentem confortáveis em usar IA para </a:t>
            </a:r>
            <a:br>
              <a:rPr lang="pt-br" sz="2800" dirty="0">
                <a:solidFill>
                  <a:prstClr val="black"/>
                </a:solidFill>
                <a:ea typeface="+mj-lt"/>
                <a:cs typeface="Segoe UI"/>
              </a:rPr>
            </a:br>
            <a:r>
              <a:rPr lang="pt-br" sz="2800" dirty="0">
                <a:solidFill>
                  <a:prstClr val="black"/>
                </a:solidFill>
                <a:ea typeface="+mj-lt"/>
                <a:cs typeface="Segoe UI"/>
              </a:rPr>
              <a:t>trabalho criativo</a:t>
            </a:r>
          </a:p>
        </p:txBody>
      </p:sp>
      <p:sp>
        <p:nvSpPr>
          <p:cNvPr id="3" name="TextBox 2">
            <a:extLst>
              <a:ext uri="{FF2B5EF4-FFF2-40B4-BE49-F238E27FC236}">
                <a16:creationId xmlns:a16="http://schemas.microsoft.com/office/drawing/2014/main" id="{990ABC72-AD53-A594-5461-0FAFA5637812}"/>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Índice de tendências de trabalho do Microsoft WorkLab, maio de 2023</a:t>
            </a:r>
            <a:endParaRPr kumimoji="0" lang="en-US" sz="1050" b="0" i="0" u="none" strike="noStrike" kern="0" cap="none" spc="0" normalizeH="0" baseline="0" noProof="0">
              <a:ln>
                <a:noFill/>
              </a:ln>
              <a:solidFill>
                <a:srgbClr val="8661C5"/>
              </a:solidFill>
              <a:effectLst/>
              <a:uLnTx/>
              <a:uFillTx/>
              <a:latin typeface="Segoe UI"/>
              <a:ea typeface="+mn-ea"/>
              <a:cs typeface="+mn-cs"/>
            </a:endParaRPr>
          </a:p>
        </p:txBody>
      </p:sp>
    </p:spTree>
    <p:extLst>
      <p:ext uri="{BB962C8B-B14F-4D97-AF65-F5344CB8AC3E}">
        <p14:creationId xmlns:p14="http://schemas.microsoft.com/office/powerpoint/2010/main" val="199763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300"/>
                                        <p:tgtEl>
                                          <p:spTgt spid="15"/>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14"/>
                                        </p:tgtEl>
                                        <p:attrNameLst>
                                          <p:attrName>style.visibility</p:attrName>
                                        </p:attrNameLst>
                                      </p:cBhvr>
                                      <p:to>
                                        <p:strVal val="visible"/>
                                      </p:to>
                                    </p:set>
                                    <p:animEffect transition="in" filter="barn(outVertical)">
                                      <p:cBhvr>
                                        <p:cTn id="10" dur="300"/>
                                        <p:tgtEl>
                                          <p:spTgt spid="14"/>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2"/>
                                        </p:tgtEl>
                                        <p:attrNameLst>
                                          <p:attrName>style.visibility</p:attrName>
                                        </p:attrNameLst>
                                      </p:cBhvr>
                                      <p:to>
                                        <p:strVal val="visible"/>
                                      </p:to>
                                    </p:set>
                                    <p:animEffect transition="in" filter="barn(outVertical)">
                                      <p:cBhvr>
                                        <p:cTn id="13"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noFill/>
        </p:spPr>
        <p:txBody>
          <a:bodyPr wrap="square">
            <a:spAutoFit/>
          </a:bodyPr>
          <a:lstStyle/>
          <a:p>
            <a:pPr defTabSz="914400"/>
            <a:r>
              <a:rPr lang="pt-br" sz="3200" dirty="0">
                <a:gradFill flip="none" rotWithShape="1">
                  <a:gsLst>
                    <a:gs pos="50000">
                      <a:srgbClr val="8661C5"/>
                    </a:gs>
                    <a:gs pos="0">
                      <a:srgbClr val="3E76D4"/>
                    </a:gs>
                    <a:gs pos="100000">
                      <a:srgbClr val="C73ECC"/>
                    </a:gs>
                  </a:gsLst>
                  <a:lin ang="2700000" scaled="1"/>
                  <a:tileRect/>
                </a:gradFill>
                <a:cs typeface="+mn-cs"/>
              </a:rPr>
              <a:t>Concluir uma aquisição com o Copilot para Microsoft 365</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Logotipo do Microsoft 365 Copilot">
            <a:extLst>
              <a:ext uri="{FF2B5EF4-FFF2-40B4-BE49-F238E27FC236}">
                <a16:creationId xmlns:a16="http://schemas.microsoft.com/office/drawing/2014/main" id="{17F13624-26EF-B7BC-6280-F065023F95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281E9174-02D8-3A4F-C722-9192279E07C0}"/>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grpSp>
          <p:nvGrpSpPr>
            <p:cNvPr id="55" name="Group 54">
              <a:extLst>
                <a:ext uri="{FF2B5EF4-FFF2-40B4-BE49-F238E27FC236}">
                  <a16:creationId xmlns:a16="http://schemas.microsoft.com/office/drawing/2014/main" id="{1E7C9C4F-FD57-20ED-F73F-32E4255B9830}"/>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sp>
            <p:nvSpPr>
              <p:cNvPr id="58" name="Rectangle: Single Corner Rounded 57">
                <a:extLst>
                  <a:ext uri="{FF2B5EF4-FFF2-40B4-BE49-F238E27FC236}">
                    <a16:creationId xmlns:a16="http://schemas.microsoft.com/office/drawing/2014/main" id="{D1B58C86-21AD-4133-01E5-455963528A22}"/>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60" name="Group 59">
                <a:extLst>
                  <a:ext uri="{FF2B5EF4-FFF2-40B4-BE49-F238E27FC236}">
                    <a16:creationId xmlns:a16="http://schemas.microsoft.com/office/drawing/2014/main" id="{FDA072F6-C77E-9FF0-1D8C-D3C03CDFE950}"/>
                  </a:ext>
                  <a:ext uri="{C183D7F6-B498-43B3-948B-1728B52AA6E4}">
                    <adec:decorative xmlns:adec="http://schemas.microsoft.com/office/drawing/2017/decorative" val="1"/>
                  </a:ext>
                </a:extLst>
              </p:cNvPr>
              <p:cNvGrpSpPr/>
              <p:nvPr/>
            </p:nvGrpSpPr>
            <p:grpSpPr>
              <a:xfrm>
                <a:off x="-2" y="1103972"/>
                <a:ext cx="12205140" cy="5414304"/>
                <a:chOff x="-2" y="1103972"/>
                <a:chExt cx="12205140" cy="5414304"/>
              </a:xfrm>
            </p:grpSpPr>
            <p:pic>
              <p:nvPicPr>
                <p:cNvPr id="63" name="Picture 62">
                  <a:extLst>
                    <a:ext uri="{FF2B5EF4-FFF2-40B4-BE49-F238E27FC236}">
                      <a16:creationId xmlns:a16="http://schemas.microsoft.com/office/drawing/2014/main" id="{C311E4D6-3DA7-35E8-C16E-2F446A6DC31D}"/>
                    </a:ext>
                    <a:ext uri="{C183D7F6-B498-43B3-948B-1728B52AA6E4}">
                      <adec:decorative xmlns:adec="http://schemas.microsoft.com/office/drawing/2017/decorative" val="1"/>
                    </a:ext>
                  </a:extLst>
                </p:cNvPr>
                <p:cNvPicPr>
                  <a:picLocks/>
                </p:cNvPicPr>
                <p:nvPr/>
              </p:nvPicPr>
              <p:blipFill rotWithShape="1">
                <a:blip r:embed="rId4">
                  <a:alphaModFix amt="50000"/>
                  <a:extLst>
                    <a:ext uri="{BEBA8EAE-BF5A-486C-A8C5-ECC9F3942E4B}">
                      <a14:imgProps xmlns:a14="http://schemas.microsoft.com/office/drawing/2010/main">
                        <a14:imgLayer r:embed="rId5">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67" name="Rectangle: Top Corners Rounded 66">
                  <a:extLst>
                    <a:ext uri="{FF2B5EF4-FFF2-40B4-BE49-F238E27FC236}">
                      <a16:creationId xmlns:a16="http://schemas.microsoft.com/office/drawing/2014/main" id="{0B052E4E-AAEA-3CEF-A488-03068EF43649}"/>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68" name="Group 67">
                  <a:extLst>
                    <a:ext uri="{FF2B5EF4-FFF2-40B4-BE49-F238E27FC236}">
                      <a16:creationId xmlns:a16="http://schemas.microsoft.com/office/drawing/2014/main" id="{3408F1EF-9B04-7A3C-3717-2F391042FFD7}"/>
                    </a:ext>
                  </a:extLst>
                </p:cNvPr>
                <p:cNvGrpSpPr/>
                <p:nvPr/>
              </p:nvGrpSpPr>
              <p:grpSpPr>
                <a:xfrm>
                  <a:off x="-2" y="1103972"/>
                  <a:ext cx="12205140" cy="4806944"/>
                  <a:chOff x="-2" y="1103972"/>
                  <a:chExt cx="12205140" cy="4806944"/>
                </a:xfrm>
              </p:grpSpPr>
              <p:sp>
                <p:nvSpPr>
                  <p:cNvPr id="80" name="Arrow: Bent 79">
                    <a:extLst>
                      <a:ext uri="{FF2B5EF4-FFF2-40B4-BE49-F238E27FC236}">
                        <a16:creationId xmlns:a16="http://schemas.microsoft.com/office/drawing/2014/main" id="{30E686D3-0736-8484-DDD7-078E1B694758}"/>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1" name="Arrow: Bent 80">
                    <a:extLst>
                      <a:ext uri="{FF2B5EF4-FFF2-40B4-BE49-F238E27FC236}">
                        <a16:creationId xmlns:a16="http://schemas.microsoft.com/office/drawing/2014/main" id="{7082FC76-1A97-8BAB-9B12-EF6105CA46C3}"/>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69" name="Rectangle: Rounded Corners 6">
                  <a:extLst>
                    <a:ext uri="{FF2B5EF4-FFF2-40B4-BE49-F238E27FC236}">
                      <a16:creationId xmlns:a16="http://schemas.microsoft.com/office/drawing/2014/main" id="{62532777-3CF6-A9EB-52C7-A50B92E09FF2}"/>
                    </a:ext>
                    <a:ext uri="{C183D7F6-B498-43B3-948B-1728B52AA6E4}">
                      <adec:decorative xmlns:adec="http://schemas.microsoft.com/office/drawing/2017/decorative" val="1"/>
                    </a:ext>
                  </a:extLst>
                </p:cNvPr>
                <p:cNvSpPr/>
                <p:nvPr/>
              </p:nvSpPr>
              <p:spPr bwMode="auto">
                <a:xfrm>
                  <a:off x="4038600"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70" name="Straight Connector 69">
                  <a:extLst>
                    <a:ext uri="{FF2B5EF4-FFF2-40B4-BE49-F238E27FC236}">
                      <a16:creationId xmlns:a16="http://schemas.microsoft.com/office/drawing/2014/main" id="{1E06B1E4-FADF-8D19-5A11-68964043CC48}"/>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C5F189F-9D44-DC1D-9037-C61E8654F7F5}"/>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5FA7735-8EF1-E866-4DE6-151680FB4200}"/>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FA7CA87-41C2-57F7-E774-04D381E40121}"/>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77FA5C4-1FFE-4A3C-1A44-6ACB0222BC1E}"/>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389B421-117C-0F3A-E46D-14391586696F}"/>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379ECF1-E788-4D11-581B-43D59D5F3833}"/>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B68801B-3568-A0F9-C1DD-0A4EE5DCD512}"/>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77F8B45-046A-5512-02E4-FCD9F2E56E6D}"/>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5C016E7-6E7E-9A48-F4F6-D03A61FE5C8B}"/>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cxnSp>
          <p:nvCxnSpPr>
            <p:cNvPr id="56" name="Straight Connector 55">
              <a:extLst>
                <a:ext uri="{FF2B5EF4-FFF2-40B4-BE49-F238E27FC236}">
                  <a16:creationId xmlns:a16="http://schemas.microsoft.com/office/drawing/2014/main" id="{E2B441F5-A74B-C697-DAAE-9B1F84F58876}"/>
                </a:ext>
                <a:ext uri="{C183D7F6-B498-43B3-948B-1728B52AA6E4}">
                  <adec:decorative xmlns:adec="http://schemas.microsoft.com/office/drawing/2017/decorative" val="1"/>
                </a:ext>
              </a:extLst>
            </p:cNvPr>
            <p:cNvCxnSpPr>
              <a:cxnSpLocks/>
            </p:cNvCxnSpPr>
            <p:nvPr/>
          </p:nvCxnSpPr>
          <p:spPr>
            <a:xfrm>
              <a:off x="6505438"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7BF8D52-F01F-EF64-A029-C8A4F76AE6B1}"/>
                </a:ext>
                <a:ext uri="{C183D7F6-B498-43B3-948B-1728B52AA6E4}">
                  <adec:decorative xmlns:adec="http://schemas.microsoft.com/office/drawing/2017/decorative" val="1"/>
                </a:ext>
              </a:extLst>
            </p:cNvPr>
            <p:cNvCxnSpPr>
              <a:cxnSpLocks/>
            </p:cNvCxnSpPr>
            <p:nvPr/>
          </p:nvCxnSpPr>
          <p:spPr>
            <a:xfrm>
              <a:off x="9095814"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A88B2163-D492-D39A-7761-CD563F6BBCB8}"/>
              </a:ext>
            </a:extLst>
          </p:cNvPr>
          <p:cNvSpPr txBox="1"/>
          <p:nvPr/>
        </p:nvSpPr>
        <p:spPr>
          <a:xfrm>
            <a:off x="588963" y="1524000"/>
            <a:ext cx="2782887" cy="221599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pt-br" sz="1600" b="0" i="0" u="none" strike="noStrike" kern="1200" cap="none" spc="0" normalizeH="0" baseline="0" noProof="0" dirty="0">
                <a:ln>
                  <a:noFill/>
                </a:ln>
                <a:solidFill>
                  <a:prstClr val="white"/>
                </a:solidFill>
                <a:effectLst/>
                <a:uLnTx/>
                <a:uFillTx/>
                <a:latin typeface="Segoe UI"/>
                <a:ea typeface="+mn-ea"/>
                <a:cs typeface="+mn-cs"/>
              </a:rPr>
              <a:t>Da previsão aos relatórios financeiros e à elaboração de </a:t>
            </a:r>
            <a:r>
              <a:rPr kumimoji="0" lang="pt-br" sz="1600" b="0" i="0" u="none" strike="noStrike" kern="1200" cap="none" spc="0" normalizeH="0" baseline="0" noProof="0" dirty="0" err="1">
                <a:ln>
                  <a:noFill/>
                </a:ln>
                <a:solidFill>
                  <a:prstClr val="white"/>
                </a:solidFill>
                <a:effectLst/>
                <a:uLnTx/>
                <a:uFillTx/>
                <a:latin typeface="Segoe UI"/>
                <a:ea typeface="+mn-ea"/>
                <a:cs typeface="+mn-cs"/>
              </a:rPr>
              <a:t>com</a:t>
            </a:r>
            <a:r>
              <a:rPr kumimoji="0" lang="pt-BR" sz="1600" b="0" i="0" u="none" strike="noStrike" kern="1200" cap="none" spc="0" normalizeH="0" baseline="0" noProof="0" dirty="0" err="1">
                <a:ln>
                  <a:noFill/>
                </a:ln>
                <a:solidFill>
                  <a:prstClr val="white"/>
                </a:solidFill>
                <a:effectLst/>
                <a:uLnTx/>
                <a:uFillTx/>
                <a:latin typeface="Segoe UI"/>
                <a:ea typeface="+mn-ea"/>
                <a:cs typeface="+mn-cs"/>
              </a:rPr>
              <a:t>um</a:t>
            </a:r>
            <a:r>
              <a:rPr kumimoji="0" lang="pt-br" sz="1600" b="0" i="0" u="none" strike="noStrike" kern="1200" cap="none" spc="0" normalizeH="0" baseline="0" noProof="0" dirty="0" err="1">
                <a:ln>
                  <a:noFill/>
                </a:ln>
                <a:solidFill>
                  <a:prstClr val="white"/>
                </a:solidFill>
                <a:effectLst/>
                <a:uLnTx/>
                <a:uFillTx/>
                <a:latin typeface="Segoe UI"/>
                <a:ea typeface="+mn-ea"/>
                <a:cs typeface="+mn-cs"/>
              </a:rPr>
              <a:t>icações</a:t>
            </a:r>
            <a:r>
              <a:rPr kumimoji="0" lang="pt-br" sz="1600" b="0" i="0" u="none" strike="noStrike" kern="1200" cap="none" spc="0" normalizeH="0" baseline="0" noProof="0" dirty="0">
                <a:ln>
                  <a:noFill/>
                </a:ln>
                <a:solidFill>
                  <a:prstClr val="white"/>
                </a:solidFill>
                <a:effectLst/>
                <a:uLnTx/>
                <a:uFillTx/>
                <a:latin typeface="Segoe UI"/>
                <a:ea typeface="+mn-ea"/>
                <a:cs typeface="+mn-cs"/>
              </a:rPr>
              <a:t> com as partes interessadas, o Copilot trabalha ao lado das equipes de finanças, para que seu tempo seja gasto nas tarefas de alto valor que causam </a:t>
            </a:r>
            <a:br>
              <a:rPr kumimoji="0" lang="pt-br" sz="1600" b="0" i="0" u="none" strike="noStrike" kern="1200" cap="none" spc="0" normalizeH="0" baseline="0" noProof="0" dirty="0">
                <a:ln>
                  <a:noFill/>
                </a:ln>
                <a:solidFill>
                  <a:prstClr val="white"/>
                </a:solidFill>
                <a:effectLst/>
                <a:uLnTx/>
                <a:uFillTx/>
                <a:latin typeface="Segoe UI"/>
                <a:ea typeface="+mn-ea"/>
                <a:cs typeface="+mn-cs"/>
              </a:rPr>
            </a:br>
            <a:r>
              <a:rPr kumimoji="0" lang="pt-br" sz="1600" b="0" i="0" u="none" strike="noStrike" kern="1200" cap="none" spc="0" normalizeH="0" baseline="0" noProof="0" dirty="0">
                <a:ln>
                  <a:noFill/>
                </a:ln>
                <a:solidFill>
                  <a:prstClr val="white"/>
                </a:solidFill>
                <a:effectLst/>
                <a:uLnTx/>
                <a:uFillTx/>
                <a:latin typeface="Segoe UI"/>
                <a:ea typeface="+mn-ea"/>
                <a:cs typeface="+mn-cs"/>
              </a:rPr>
              <a:t>o maior impacto.​</a:t>
            </a:r>
          </a:p>
        </p:txBody>
      </p:sp>
      <p:sp>
        <p:nvSpPr>
          <p:cNvPr id="83" name="TextBox 82">
            <a:extLst>
              <a:ext uri="{FF2B5EF4-FFF2-40B4-BE49-F238E27FC236}">
                <a16:creationId xmlns:a16="http://schemas.microsoft.com/office/drawing/2014/main" id="{72A375CE-4E35-9EBC-02D6-7A27415A0762}"/>
              </a:ext>
            </a:extLst>
          </p:cNvPr>
          <p:cNvSpPr txBox="1"/>
          <p:nvPr/>
        </p:nvSpPr>
        <p:spPr>
          <a:xfrm>
            <a:off x="588962" y="4638870"/>
            <a:ext cx="3291029" cy="44627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900" b="0" i="0" u="none" strike="noStrike" kern="1200" cap="none" spc="0" normalizeH="0" baseline="0" noProof="0" dirty="0">
                <a:ln w="3175">
                  <a:noFill/>
                </a:ln>
                <a:gradFill>
                  <a:gsLst>
                    <a:gs pos="33000">
                      <a:srgbClr val="1F78D4"/>
                    </a:gs>
                    <a:gs pos="81000">
                      <a:srgbClr val="8678D6"/>
                    </a:gs>
                  </a:gsLst>
                  <a:lin ang="2700000" scaled="1"/>
                </a:gradFill>
                <a:effectLst/>
                <a:uLnTx/>
                <a:uFillTx/>
                <a:latin typeface="Segoe UI Semibold"/>
                <a:ea typeface="+mn-ea"/>
                <a:cs typeface="+mn-cs"/>
              </a:rPr>
              <a:t>79% das pessoas</a:t>
            </a:r>
            <a:endParaRPr kumimoji="0" lang="en-US" sz="2900" b="0" i="0" u="none" strike="noStrike" kern="1200" cap="none" spc="0" normalizeH="0" baseline="0" noProof="0" dirty="0">
              <a:ln w="3175">
                <a:noFill/>
              </a:ln>
              <a:gradFill>
                <a:gsLst>
                  <a:gs pos="33000">
                    <a:srgbClr val="1F78D4"/>
                  </a:gs>
                  <a:gs pos="81000">
                    <a:srgbClr val="8678D6"/>
                  </a:gs>
                </a:gsLst>
                <a:lin ang="2700000" scaled="1"/>
              </a:gradFill>
              <a:effectLst/>
              <a:uLnTx/>
              <a:uFillTx/>
              <a:latin typeface="Segoe UI Semibold"/>
              <a:ea typeface="+mn-ea"/>
              <a:cs typeface="+mn-cs"/>
            </a:endParaRPr>
          </a:p>
        </p:txBody>
      </p:sp>
      <p:sp>
        <p:nvSpPr>
          <p:cNvPr id="84" name="TextBox 83">
            <a:extLst>
              <a:ext uri="{FF2B5EF4-FFF2-40B4-BE49-F238E27FC236}">
                <a16:creationId xmlns:a16="http://schemas.microsoft.com/office/drawing/2014/main" id="{4B3C452A-64B8-46EB-32A4-3E6D9250842E}"/>
              </a:ext>
            </a:extLst>
          </p:cNvPr>
          <p:cNvSpPr txBox="1"/>
          <p:nvPr/>
        </p:nvSpPr>
        <p:spPr>
          <a:xfrm>
            <a:off x="588963" y="5220195"/>
            <a:ext cx="2740024" cy="430887"/>
          </a:xfrm>
          <a:prstGeom prst="rect">
            <a:avLst/>
          </a:prstGeom>
          <a:noFill/>
        </p:spPr>
        <p:txBody>
          <a:bodyPr wrap="square" lIns="0" tIns="0" rIns="0" bIns="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Segoe UI"/>
                <a:ea typeface="DengXian"/>
                <a:cs typeface="Segoe UI"/>
              </a:rPr>
              <a:t>se sentem confortáveis em usar IA para trabalho criativo</a:t>
            </a:r>
          </a:p>
        </p:txBody>
      </p:sp>
      <p:sp>
        <p:nvSpPr>
          <p:cNvPr id="85" name="TextBox 84">
            <a:extLst>
              <a:ext uri="{FF2B5EF4-FFF2-40B4-BE49-F238E27FC236}">
                <a16:creationId xmlns:a16="http://schemas.microsoft.com/office/drawing/2014/main" id="{C13E9033-FED4-BC24-086F-24C7CB0737EB}"/>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a:ln>
                  <a:noFill/>
                </a:ln>
                <a:solidFill>
                  <a:prstClr val="black"/>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Índice de tendências de trabalho do Microsoft WorkLab, maio de 2023</a:t>
            </a:r>
            <a:endParaRPr kumimoji="0" lang="en-US" sz="900" b="0" i="0" u="none" strike="noStrike" kern="1200" cap="none" spc="0" normalizeH="0" baseline="0" noProof="0">
              <a:ln>
                <a:noFill/>
              </a:ln>
              <a:solidFill>
                <a:prstClr val="black"/>
              </a:solidFill>
              <a:effectLst/>
              <a:uLnTx/>
              <a:uFillTx/>
              <a:latin typeface="Segoe UI"/>
              <a:ea typeface="+mn-ea"/>
              <a:cs typeface="+mn-cs"/>
            </a:endParaRPr>
          </a:p>
        </p:txBody>
      </p:sp>
      <p:grpSp>
        <p:nvGrpSpPr>
          <p:cNvPr id="86" name="Group 85">
            <a:extLst>
              <a:ext uri="{FF2B5EF4-FFF2-40B4-BE49-F238E27FC236}">
                <a16:creationId xmlns:a16="http://schemas.microsoft.com/office/drawing/2014/main" id="{D9C56789-E8D0-F775-9700-C3FDFB7B322F}"/>
              </a:ext>
              <a:ext uri="{C183D7F6-B498-43B3-948B-1728B52AA6E4}">
                <adec:decorative xmlns:adec="http://schemas.microsoft.com/office/drawing/2017/decorative" val="1"/>
              </a:ext>
            </a:extLst>
          </p:cNvPr>
          <p:cNvGrpSpPr/>
          <p:nvPr/>
        </p:nvGrpSpPr>
        <p:grpSpPr>
          <a:xfrm>
            <a:off x="4173992" y="1313320"/>
            <a:ext cx="534543" cy="534543"/>
            <a:chOff x="4156095" y="1313320"/>
            <a:chExt cx="534543" cy="534543"/>
          </a:xfrm>
        </p:grpSpPr>
        <p:sp>
          <p:nvSpPr>
            <p:cNvPr id="87" name="Rounded Rectangle 46">
              <a:extLst>
                <a:ext uri="{FF2B5EF4-FFF2-40B4-BE49-F238E27FC236}">
                  <a16:creationId xmlns:a16="http://schemas.microsoft.com/office/drawing/2014/main" id="{ABF20BA6-DBF4-8678-13AC-D1720F4E3614}"/>
                </a:ext>
                <a:ext uri="{C183D7F6-B498-43B3-948B-1728B52AA6E4}">
                  <adec:decorative xmlns:adec="http://schemas.microsoft.com/office/drawing/2017/decorative" val="1"/>
                </a:ext>
              </a:extLst>
            </p:cNvPr>
            <p:cNvSpPr/>
            <p:nvPr/>
          </p:nvSpPr>
          <p:spPr bwMode="auto">
            <a:xfrm>
              <a:off x="4156095" y="1313320"/>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8" name="Picture 2" descr="Zip Co, logotipo SVG, baixar grátis, id: 101874 - Brandlogos.net">
              <a:hlinkClick r:id="rId7"/>
              <a:extLst>
                <a:ext uri="{FF2B5EF4-FFF2-40B4-BE49-F238E27FC236}">
                  <a16:creationId xmlns:a16="http://schemas.microsoft.com/office/drawing/2014/main" id="{5B124FE2-9D2E-86F7-03A2-2D7FCCDA92F4}"/>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1884" y="145200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89" name="TextBox 88">
            <a:extLst>
              <a:ext uri="{FF2B5EF4-FFF2-40B4-BE49-F238E27FC236}">
                <a16:creationId xmlns:a16="http://schemas.microsoft.com/office/drawing/2014/main" id="{C8AE9304-E7B1-B0C0-A795-6CBE4A1E3FD0}"/>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Microsoft 365 Copilot</a:t>
            </a:r>
          </a:p>
        </p:txBody>
      </p:sp>
      <p:sp>
        <p:nvSpPr>
          <p:cNvPr id="90" name="TextBox 89">
            <a:extLst>
              <a:ext uri="{FF2B5EF4-FFF2-40B4-BE49-F238E27FC236}">
                <a16:creationId xmlns:a16="http://schemas.microsoft.com/office/drawing/2014/main" id="{64F18384-AB6C-4F92-18A0-8DBFD3D1674E}"/>
              </a:ext>
              <a:ext uri="{C183D7F6-B498-43B3-948B-1728B52AA6E4}">
                <adec:decorative xmlns:adec="http://schemas.microsoft.com/office/drawing/2017/decorative" val="0"/>
              </a:ext>
            </a:extLst>
          </p:cNvPr>
          <p:cNvSpPr txBox="1"/>
          <p:nvPr/>
        </p:nvSpPr>
        <p:spPr>
          <a:xfrm>
            <a:off x="6756400" y="1495953"/>
            <a:ext cx="4959350"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Resumo</a:t>
            </a:r>
            <a:r>
              <a:rPr kumimoji="0" lang="pt-br" sz="1100" b="0" i="0" u="none" strike="noStrike" kern="1200" cap="none" spc="0" normalizeH="0" baseline="0" noProof="0" dirty="0">
                <a:ln>
                  <a:noFill/>
                </a:ln>
                <a:solidFill>
                  <a:prstClr val="black"/>
                </a:solidFill>
                <a:effectLst/>
                <a:uLnTx/>
                <a:uFillTx/>
                <a:latin typeface="Segoe UI"/>
                <a:ea typeface="+mn-ea"/>
                <a:cs typeface="+mn-cs"/>
              </a:rPr>
              <a:t> as informações de devida diligência da equipe de operações e jurídica.</a:t>
            </a:r>
          </a:p>
        </p:txBody>
      </p:sp>
      <p:grpSp>
        <p:nvGrpSpPr>
          <p:cNvPr id="14" name="Group 13">
            <a:extLst>
              <a:ext uri="{FF2B5EF4-FFF2-40B4-BE49-F238E27FC236}">
                <a16:creationId xmlns:a16="http://schemas.microsoft.com/office/drawing/2014/main" id="{5F442120-6DD2-5246-6AB3-5D6513BC759C}"/>
              </a:ext>
              <a:ext uri="{C183D7F6-B498-43B3-948B-1728B52AA6E4}">
                <adec:decorative xmlns:adec="http://schemas.microsoft.com/office/drawing/2017/decorative" val="1"/>
              </a:ext>
            </a:extLst>
          </p:cNvPr>
          <p:cNvGrpSpPr>
            <a:grpSpLocks/>
          </p:cNvGrpSpPr>
          <p:nvPr/>
        </p:nvGrpSpPr>
        <p:grpSpPr>
          <a:xfrm>
            <a:off x="4173992" y="2084475"/>
            <a:ext cx="534543" cy="534543"/>
            <a:chOff x="5831903" y="8381781"/>
            <a:chExt cx="534543" cy="534543"/>
          </a:xfrm>
        </p:grpSpPr>
        <p:sp>
          <p:nvSpPr>
            <p:cNvPr id="17" name="Rounded Rectangle 46">
              <a:extLst>
                <a:ext uri="{FF2B5EF4-FFF2-40B4-BE49-F238E27FC236}">
                  <a16:creationId xmlns:a16="http://schemas.microsoft.com/office/drawing/2014/main" id="{2F89B1A8-3BA7-1F8C-273B-0E704CC08219}"/>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8" name="Picture 8" descr="Logotipo do Microsoft Excel - PNG e Vetor - Baixar logotipo">
              <a:hlinkClick r:id="rId9"/>
              <a:extLst>
                <a:ext uri="{FF2B5EF4-FFF2-40B4-BE49-F238E27FC236}">
                  <a16:creationId xmlns:a16="http://schemas.microsoft.com/office/drawing/2014/main" id="{390DE7E5-7B97-3093-A086-979A17B23BE2}"/>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94" name="TextBox 93">
            <a:extLst>
              <a:ext uri="{FF2B5EF4-FFF2-40B4-BE49-F238E27FC236}">
                <a16:creationId xmlns:a16="http://schemas.microsoft.com/office/drawing/2014/main" id="{AB4B7277-7180-25B1-F8A4-5EBFCC77BF93}"/>
              </a:ext>
              <a:ext uri="{C183D7F6-B498-43B3-948B-1728B52AA6E4}">
                <adec:decorative xmlns:adec="http://schemas.microsoft.com/office/drawing/2017/decorative" val="0"/>
              </a:ext>
            </a:extLst>
          </p:cNvPr>
          <p:cNvSpPr txBox="1"/>
          <p:nvPr/>
        </p:nvSpPr>
        <p:spPr>
          <a:xfrm>
            <a:off x="4953152" y="225941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Excel</a:t>
            </a:r>
          </a:p>
        </p:txBody>
      </p:sp>
      <p:sp>
        <p:nvSpPr>
          <p:cNvPr id="95" name="TextBox 94">
            <a:extLst>
              <a:ext uri="{FF2B5EF4-FFF2-40B4-BE49-F238E27FC236}">
                <a16:creationId xmlns:a16="http://schemas.microsoft.com/office/drawing/2014/main" id="{86312137-EA06-9417-BF7F-4A1C85993CC4}"/>
              </a:ext>
              <a:ext uri="{C183D7F6-B498-43B3-948B-1728B52AA6E4}">
                <adec:decorative xmlns:adec="http://schemas.microsoft.com/office/drawing/2017/decorative" val="0"/>
              </a:ext>
            </a:extLst>
          </p:cNvPr>
          <p:cNvSpPr txBox="1"/>
          <p:nvPr/>
        </p:nvSpPr>
        <p:spPr>
          <a:xfrm>
            <a:off x="6756400" y="2182469"/>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Descobrir as informações financeiras passadas da organização e verificar as projeções de receita.</a:t>
            </a:r>
            <a:endParaRPr kumimoji="0" lang="en-IN" sz="11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1033" name="Group 1032">
            <a:extLst>
              <a:ext uri="{FF2B5EF4-FFF2-40B4-BE49-F238E27FC236}">
                <a16:creationId xmlns:a16="http://schemas.microsoft.com/office/drawing/2014/main" id="{467BD4F7-E3D3-AA03-EB85-5069BC55B6FC}"/>
              </a:ext>
              <a:ext uri="{C183D7F6-B498-43B3-948B-1728B52AA6E4}">
                <adec:decorative xmlns:adec="http://schemas.microsoft.com/office/drawing/2017/decorative" val="1"/>
              </a:ext>
            </a:extLst>
          </p:cNvPr>
          <p:cNvGrpSpPr>
            <a:grpSpLocks/>
          </p:cNvGrpSpPr>
          <p:nvPr/>
        </p:nvGrpSpPr>
        <p:grpSpPr>
          <a:xfrm>
            <a:off x="4173992" y="2855630"/>
            <a:ext cx="534543" cy="534543"/>
            <a:chOff x="7426812" y="8381781"/>
            <a:chExt cx="534543" cy="534543"/>
          </a:xfrm>
        </p:grpSpPr>
        <p:sp>
          <p:nvSpPr>
            <p:cNvPr id="1035" name="Rounded Rectangle 46">
              <a:extLst>
                <a:ext uri="{FF2B5EF4-FFF2-40B4-BE49-F238E27FC236}">
                  <a16:creationId xmlns:a16="http://schemas.microsoft.com/office/drawing/2014/main" id="{E14441B1-D9DC-0DD7-27E0-C5DC9D0EC6C7}"/>
                </a:ext>
              </a:extLst>
            </p:cNvPr>
            <p:cNvSpPr/>
            <p:nvPr/>
          </p:nvSpPr>
          <p:spPr bwMode="auto">
            <a:xfrm>
              <a:off x="742681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6" name="Picture 6" descr="Logotipo, símbolo, significado, história, PNG, Microsoft Teams">
              <a:hlinkClick r:id="rId11"/>
              <a:extLst>
                <a:ext uri="{FF2B5EF4-FFF2-40B4-BE49-F238E27FC236}">
                  <a16:creationId xmlns:a16="http://schemas.microsoft.com/office/drawing/2014/main" id="{896B7F55-F7A7-A5BF-F8CC-94BC25E763C5}"/>
                </a:ext>
              </a:extLst>
            </p:cNvPr>
            <p:cNvPicPr>
              <a:picLocks noChangeArrowheads="1"/>
            </p:cNvPicPr>
            <p:nvPr/>
          </p:nvPicPr>
          <p:blipFill rotWithShape="1">
            <a:blip r:embed="rId12" cstate="print">
              <a:extLst>
                <a:ext uri="{28A0092B-C50C-407E-A947-70E740481C1C}">
                  <a14:useLocalDpi xmlns:a14="http://schemas.microsoft.com/office/drawing/2010/main" val="0"/>
                </a:ext>
              </a:extLst>
            </a:blip>
            <a:srcRect l="20244" r="20244"/>
            <a:stretch/>
          </p:blipFill>
          <p:spPr bwMode="auto">
            <a:xfrm>
              <a:off x="7541741"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0" name="TextBox 99">
            <a:extLst>
              <a:ext uri="{FF2B5EF4-FFF2-40B4-BE49-F238E27FC236}">
                <a16:creationId xmlns:a16="http://schemas.microsoft.com/office/drawing/2014/main" id="{0E6AB7EF-3FE1-5008-F655-79852D119A28}"/>
              </a:ext>
              <a:ext uri="{C183D7F6-B498-43B3-948B-1728B52AA6E4}">
                <adec:decorative xmlns:adec="http://schemas.microsoft.com/office/drawing/2017/decorative" val="0"/>
              </a:ext>
            </a:extLst>
          </p:cNvPr>
          <p:cNvSpPr txBox="1"/>
          <p:nvPr/>
        </p:nvSpPr>
        <p:spPr>
          <a:xfrm>
            <a:off x="4953152" y="3030566"/>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Teams</a:t>
            </a:r>
          </a:p>
        </p:txBody>
      </p:sp>
      <p:sp>
        <p:nvSpPr>
          <p:cNvPr id="101" name="TextBox 100">
            <a:extLst>
              <a:ext uri="{FF2B5EF4-FFF2-40B4-BE49-F238E27FC236}">
                <a16:creationId xmlns:a16="http://schemas.microsoft.com/office/drawing/2014/main" id="{2103FEC6-5B42-2268-30E7-34512A27EDE4}"/>
              </a:ext>
              <a:ext uri="{C183D7F6-B498-43B3-948B-1728B52AA6E4}">
                <adec:decorative xmlns:adec="http://schemas.microsoft.com/office/drawing/2017/decorative" val="0"/>
              </a:ext>
            </a:extLst>
          </p:cNvPr>
          <p:cNvSpPr txBox="1"/>
          <p:nvPr/>
        </p:nvSpPr>
        <p:spPr>
          <a:xfrm>
            <a:off x="6756400" y="2868986"/>
            <a:ext cx="4852987" cy="507831"/>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err="1">
                <a:ln>
                  <a:noFill/>
                </a:ln>
                <a:solidFill>
                  <a:prstClr val="black"/>
                </a:solidFill>
                <a:effectLst/>
                <a:uLnTx/>
                <a:uFillTx/>
                <a:latin typeface="Segoe UI"/>
                <a:ea typeface="+mn-ea"/>
                <a:cs typeface="+mn-cs"/>
              </a:rPr>
              <a:t>Re</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um</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ir-se</a:t>
            </a:r>
            <a:r>
              <a:rPr kumimoji="0" lang="pt-br" sz="1100" b="0" i="0" u="none" strike="noStrike" kern="1200" cap="none" spc="0" normalizeH="0" baseline="0" noProof="0" dirty="0">
                <a:ln>
                  <a:noFill/>
                </a:ln>
                <a:solidFill>
                  <a:prstClr val="black"/>
                </a:solidFill>
                <a:effectLst/>
                <a:uLnTx/>
                <a:uFillTx/>
                <a:latin typeface="Segoe UI"/>
                <a:ea typeface="+mn-ea"/>
                <a:cs typeface="+mn-cs"/>
              </a:rPr>
              <a:t> com a equipe jurídica e de desenvolvimento de negócios para decidir como estruturar o negócio e obter uma lista das notificações legais necessárias.</a:t>
            </a:r>
            <a:endParaRPr kumimoji="0" lang="en-IN" sz="11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8" name="Group 7">
            <a:extLst>
              <a:ext uri="{FF2B5EF4-FFF2-40B4-BE49-F238E27FC236}">
                <a16:creationId xmlns:a16="http://schemas.microsoft.com/office/drawing/2014/main" id="{DF0DE955-F307-E94B-04A2-BAC16EFA16C0}"/>
              </a:ext>
              <a:ext uri="{C183D7F6-B498-43B3-948B-1728B52AA6E4}">
                <adec:decorative xmlns:adec="http://schemas.microsoft.com/office/drawing/2017/decorative" val="1"/>
              </a:ext>
            </a:extLst>
          </p:cNvPr>
          <p:cNvGrpSpPr>
            <a:grpSpLocks/>
          </p:cNvGrpSpPr>
          <p:nvPr/>
        </p:nvGrpSpPr>
        <p:grpSpPr>
          <a:xfrm>
            <a:off x="4173992" y="3626785"/>
            <a:ext cx="534543" cy="534543"/>
            <a:chOff x="1047176" y="8381781"/>
            <a:chExt cx="534543" cy="534543"/>
          </a:xfrm>
        </p:grpSpPr>
        <p:sp>
          <p:nvSpPr>
            <p:cNvPr id="12" name="server_2" title="Ícone de um servidor com um cadeado na parte inferior direita">
              <a:extLst>
                <a:ext uri="{FF2B5EF4-FFF2-40B4-BE49-F238E27FC236}">
                  <a16:creationId xmlns:a16="http://schemas.microsoft.com/office/drawing/2014/main" id="{FBCDD152-64C6-5509-F057-E3DC0CEE189A}"/>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 name="Rounded Rectangle 46">
              <a:extLst>
                <a:ext uri="{FF2B5EF4-FFF2-40B4-BE49-F238E27FC236}">
                  <a16:creationId xmlns:a16="http://schemas.microsoft.com/office/drawing/2014/main" id="{23CC1FD1-8403-8A31-E961-CFD5A324F3DB}"/>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5" name="Picture 10" descr="Logotipo do Microsoft Word - PNG e Vetor - Baixar logotipo">
              <a:hlinkClick r:id="rId13"/>
              <a:extLst>
                <a:ext uri="{FF2B5EF4-FFF2-40B4-BE49-F238E27FC236}">
                  <a16:creationId xmlns:a16="http://schemas.microsoft.com/office/drawing/2014/main" id="{14452360-F37E-D439-63D2-38A1CEF84759}"/>
                </a:ext>
              </a:extLst>
            </p:cNvPr>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5" name="TextBox 104">
            <a:extLst>
              <a:ext uri="{FF2B5EF4-FFF2-40B4-BE49-F238E27FC236}">
                <a16:creationId xmlns:a16="http://schemas.microsoft.com/office/drawing/2014/main" id="{21DD3E29-7B14-BDB4-09BE-9B38FD681FC2}"/>
              </a:ext>
              <a:ext uri="{C183D7F6-B498-43B3-948B-1728B52AA6E4}">
                <adec:decorative xmlns:adec="http://schemas.microsoft.com/office/drawing/2017/decorative" val="0"/>
              </a:ext>
            </a:extLst>
          </p:cNvPr>
          <p:cNvSpPr txBox="1"/>
          <p:nvPr/>
        </p:nvSpPr>
        <p:spPr>
          <a:xfrm>
            <a:off x="4953152" y="3801720"/>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Word</a:t>
            </a:r>
          </a:p>
        </p:txBody>
      </p:sp>
      <p:sp>
        <p:nvSpPr>
          <p:cNvPr id="106" name="TextBox 105">
            <a:extLst>
              <a:ext uri="{FF2B5EF4-FFF2-40B4-BE49-F238E27FC236}">
                <a16:creationId xmlns:a16="http://schemas.microsoft.com/office/drawing/2014/main" id="{7CA804B5-078D-53FA-65CD-14F4CC8D0FFE}"/>
              </a:ext>
              <a:ext uri="{C183D7F6-B498-43B3-948B-1728B52AA6E4}">
                <adec:decorative xmlns:adec="http://schemas.microsoft.com/office/drawing/2017/decorative" val="0"/>
              </a:ext>
            </a:extLst>
          </p:cNvPr>
          <p:cNvSpPr txBox="1"/>
          <p:nvPr/>
        </p:nvSpPr>
        <p:spPr>
          <a:xfrm>
            <a:off x="6756400" y="3724780"/>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Adicionar uma seção à folha de ofertas discutindo algumas condições para </a:t>
            </a:r>
            <a:br>
              <a:rPr kumimoji="0" lang="pt-br" sz="1100" b="0" i="0" u="none" strike="noStrike" kern="1200" cap="none" spc="0" normalizeH="0" baseline="0" noProof="0" dirty="0">
                <a:ln>
                  <a:noFill/>
                </a:ln>
                <a:solidFill>
                  <a:prstClr val="black"/>
                </a:solidFill>
                <a:effectLst/>
                <a:uLnTx/>
                <a:uFillTx/>
                <a:latin typeface="Segoe UI"/>
                <a:ea typeface="+mn-ea"/>
                <a:cs typeface="+mn-cs"/>
              </a:rPr>
            </a:br>
            <a:r>
              <a:rPr kumimoji="0" lang="pt-br" sz="1100" b="0" i="0" u="none" strike="noStrike" kern="1200" cap="none" spc="0" normalizeH="0" baseline="0" noProof="0" dirty="0">
                <a:ln>
                  <a:noFill/>
                </a:ln>
                <a:solidFill>
                  <a:prstClr val="black"/>
                </a:solidFill>
                <a:effectLst/>
                <a:uLnTx/>
                <a:uFillTx/>
                <a:latin typeface="Segoe UI"/>
                <a:ea typeface="+mn-ea"/>
                <a:cs typeface="+mn-cs"/>
              </a:rPr>
              <a:t>o negócio com base na transcrição da </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re</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um</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ião</a:t>
            </a:r>
            <a:r>
              <a:rPr kumimoji="0" lang="pt-br" sz="1100" b="0" i="0" u="none" strike="noStrike" kern="1200" cap="none" spc="0" normalizeH="0" baseline="0" noProof="0" dirty="0">
                <a:ln>
                  <a:noFill/>
                </a:ln>
                <a:solidFill>
                  <a:prstClr val="black"/>
                </a:solidFill>
                <a:effectLst/>
                <a:uLnTx/>
                <a:uFillTx/>
                <a:latin typeface="Segoe UI"/>
                <a:ea typeface="+mn-ea"/>
                <a:cs typeface="+mn-cs"/>
              </a:rPr>
              <a:t>.</a:t>
            </a:r>
            <a:endParaRPr kumimoji="0" lang="en-IN" sz="11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43" name="Group 42">
            <a:extLst>
              <a:ext uri="{FF2B5EF4-FFF2-40B4-BE49-F238E27FC236}">
                <a16:creationId xmlns:a16="http://schemas.microsoft.com/office/drawing/2014/main" id="{B5DC02FB-9DAF-FDBE-481E-6CF74694B674}"/>
              </a:ext>
              <a:ext uri="{C183D7F6-B498-43B3-948B-1728B52AA6E4}">
                <adec:decorative xmlns:adec="http://schemas.microsoft.com/office/drawing/2017/decorative" val="1"/>
              </a:ext>
            </a:extLst>
          </p:cNvPr>
          <p:cNvGrpSpPr>
            <a:grpSpLocks/>
          </p:cNvGrpSpPr>
          <p:nvPr/>
        </p:nvGrpSpPr>
        <p:grpSpPr>
          <a:xfrm>
            <a:off x="4173992" y="4397940"/>
            <a:ext cx="534543" cy="534543"/>
            <a:chOff x="5831903" y="8381781"/>
            <a:chExt cx="534543" cy="534543"/>
          </a:xfrm>
        </p:grpSpPr>
        <p:sp>
          <p:nvSpPr>
            <p:cNvPr id="45" name="Rounded Rectangle 46">
              <a:extLst>
                <a:ext uri="{FF2B5EF4-FFF2-40B4-BE49-F238E27FC236}">
                  <a16:creationId xmlns:a16="http://schemas.microsoft.com/office/drawing/2014/main" id="{A6A4C591-1BBC-83AA-A138-3E3ECA56CD2A}"/>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7" name="Picture 8" descr="Logotipo do Microsoft Excel - PNG e Vetor - Baixar logotipo">
              <a:hlinkClick r:id="rId9"/>
              <a:extLst>
                <a:ext uri="{FF2B5EF4-FFF2-40B4-BE49-F238E27FC236}">
                  <a16:creationId xmlns:a16="http://schemas.microsoft.com/office/drawing/2014/main" id="{5225BCC1-F030-D319-8133-167675977980}"/>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10" name="TextBox 109">
            <a:extLst>
              <a:ext uri="{FF2B5EF4-FFF2-40B4-BE49-F238E27FC236}">
                <a16:creationId xmlns:a16="http://schemas.microsoft.com/office/drawing/2014/main" id="{9B3FFCBD-E340-010F-5301-26BA2EDE8439}"/>
              </a:ext>
              <a:ext uri="{C183D7F6-B498-43B3-948B-1728B52AA6E4}">
                <adec:decorative xmlns:adec="http://schemas.microsoft.com/office/drawing/2017/decorative" val="0"/>
              </a:ext>
            </a:extLst>
          </p:cNvPr>
          <p:cNvSpPr txBox="1"/>
          <p:nvPr/>
        </p:nvSpPr>
        <p:spPr>
          <a:xfrm>
            <a:off x="4953152" y="4572874"/>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Excel</a:t>
            </a:r>
          </a:p>
        </p:txBody>
      </p:sp>
      <p:sp>
        <p:nvSpPr>
          <p:cNvPr id="114" name="TextBox 113">
            <a:extLst>
              <a:ext uri="{FF2B5EF4-FFF2-40B4-BE49-F238E27FC236}">
                <a16:creationId xmlns:a16="http://schemas.microsoft.com/office/drawing/2014/main" id="{96B1B9D9-2430-276C-3DEE-B7120A81BBD4}"/>
              </a:ext>
              <a:ext uri="{C183D7F6-B498-43B3-948B-1728B52AA6E4}">
                <adec:decorative xmlns:adec="http://schemas.microsoft.com/office/drawing/2017/decorative" val="0"/>
              </a:ext>
            </a:extLst>
          </p:cNvPr>
          <p:cNvSpPr txBox="1"/>
          <p:nvPr/>
        </p:nvSpPr>
        <p:spPr>
          <a:xfrm>
            <a:off x="6756400" y="4495935"/>
            <a:ext cx="5092700"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Refinar a análise do negócio com base nas negociações com o cliente </a:t>
            </a:r>
            <a:br>
              <a:rPr kumimoji="0" lang="pt-br" sz="1100" b="0" i="0" u="none" strike="noStrike" kern="1200" cap="none" spc="0" normalizeH="0" baseline="0" noProof="0" dirty="0">
                <a:ln>
                  <a:noFill/>
                </a:ln>
                <a:solidFill>
                  <a:prstClr val="black"/>
                </a:solidFill>
                <a:effectLst/>
                <a:uLnTx/>
                <a:uFillTx/>
                <a:latin typeface="Segoe UI"/>
                <a:ea typeface="+mn-ea"/>
                <a:cs typeface="+mn-cs"/>
              </a:rPr>
            </a:br>
            <a:r>
              <a:rPr kumimoji="0" lang="pt-br" sz="1100" b="0" i="0" u="none" strike="noStrike" kern="1200" cap="none" spc="0" normalizeH="0" baseline="0" noProof="0" dirty="0">
                <a:ln>
                  <a:noFill/>
                </a:ln>
                <a:solidFill>
                  <a:prstClr val="black"/>
                </a:solidFill>
                <a:effectLst/>
                <a:uLnTx/>
                <a:uFillTx/>
                <a:latin typeface="Segoe UI"/>
                <a:ea typeface="+mn-ea"/>
                <a:cs typeface="+mn-cs"/>
              </a:rPr>
              <a:t>e mudanças no ambiente econômico.</a:t>
            </a:r>
          </a:p>
        </p:txBody>
      </p:sp>
      <p:grpSp>
        <p:nvGrpSpPr>
          <p:cNvPr id="1029" name="Group 1028">
            <a:extLst>
              <a:ext uri="{FF2B5EF4-FFF2-40B4-BE49-F238E27FC236}">
                <a16:creationId xmlns:a16="http://schemas.microsoft.com/office/drawing/2014/main" id="{26DC41D1-EA82-7356-938B-DBD277EE06AB}"/>
              </a:ext>
              <a:ext uri="{C183D7F6-B498-43B3-948B-1728B52AA6E4}">
                <adec:decorative xmlns:adec="http://schemas.microsoft.com/office/drawing/2017/decorative" val="1"/>
              </a:ext>
            </a:extLst>
          </p:cNvPr>
          <p:cNvGrpSpPr>
            <a:grpSpLocks/>
          </p:cNvGrpSpPr>
          <p:nvPr/>
        </p:nvGrpSpPr>
        <p:grpSpPr>
          <a:xfrm>
            <a:off x="4173992" y="5169093"/>
            <a:ext cx="534543" cy="534543"/>
            <a:chOff x="9021721" y="8381781"/>
            <a:chExt cx="534543" cy="534543"/>
          </a:xfrm>
        </p:grpSpPr>
        <p:sp>
          <p:nvSpPr>
            <p:cNvPr id="1030" name="Rounded Rectangle 46">
              <a:extLst>
                <a:ext uri="{FF2B5EF4-FFF2-40B4-BE49-F238E27FC236}">
                  <a16:creationId xmlns:a16="http://schemas.microsoft.com/office/drawing/2014/main" id="{984F5584-6445-66A8-4524-42F5707F2A8F}"/>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1" name="Picture 4" descr="Logotipo Microsoft PowerPoint - PNG e Vetor - Baixar logotipo">
              <a:hlinkClick r:id="rId15"/>
              <a:extLst>
                <a:ext uri="{FF2B5EF4-FFF2-40B4-BE49-F238E27FC236}">
                  <a16:creationId xmlns:a16="http://schemas.microsoft.com/office/drawing/2014/main" id="{DF04E3E2-E395-834D-4E81-1742E65DA13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18" name="TextBox 117">
            <a:extLst>
              <a:ext uri="{FF2B5EF4-FFF2-40B4-BE49-F238E27FC236}">
                <a16:creationId xmlns:a16="http://schemas.microsoft.com/office/drawing/2014/main" id="{21DE7315-334E-1BF7-8939-B3FA826D6E7B}"/>
              </a:ext>
              <a:ext uri="{C183D7F6-B498-43B3-948B-1728B52AA6E4}">
                <adec:decorative xmlns:adec="http://schemas.microsoft.com/office/drawing/2017/decorative" val="0"/>
              </a:ext>
            </a:extLst>
          </p:cNvPr>
          <p:cNvSpPr txBox="1"/>
          <p:nvPr/>
        </p:nvSpPr>
        <p:spPr>
          <a:xfrm>
            <a:off x="4953152" y="534403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PowerPoint</a:t>
            </a:r>
          </a:p>
        </p:txBody>
      </p:sp>
      <p:sp>
        <p:nvSpPr>
          <p:cNvPr id="119" name="TextBox 118">
            <a:extLst>
              <a:ext uri="{FF2B5EF4-FFF2-40B4-BE49-F238E27FC236}">
                <a16:creationId xmlns:a16="http://schemas.microsoft.com/office/drawing/2014/main" id="{32C6E5FB-BF6C-3760-B894-2CD629B229A5}"/>
              </a:ext>
              <a:ext uri="{C183D7F6-B498-43B3-948B-1728B52AA6E4}">
                <adec:decorative xmlns:adec="http://schemas.microsoft.com/office/drawing/2017/decorative" val="0"/>
              </a:ext>
            </a:extLst>
          </p:cNvPr>
          <p:cNvSpPr txBox="1"/>
          <p:nvPr/>
        </p:nvSpPr>
        <p:spPr>
          <a:xfrm>
            <a:off x="6756400" y="5351726"/>
            <a:ext cx="4852987" cy="169277"/>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a:ea typeface="+mn-ea"/>
                <a:cs typeface="+mn-cs"/>
              </a:rPr>
              <a:t>Criar uma apresentação resumindo o negócio para a equipe de liderança.</a:t>
            </a:r>
          </a:p>
        </p:txBody>
      </p:sp>
      <p:sp>
        <p:nvSpPr>
          <p:cNvPr id="120" name="TextBox 119">
            <a:extLst>
              <a:ext uri="{FF2B5EF4-FFF2-40B4-BE49-F238E27FC236}">
                <a16:creationId xmlns:a16="http://schemas.microsoft.com/office/drawing/2014/main" id="{22CA833C-4588-CD79-2994-4C17B05D4009}"/>
              </a:ext>
            </a:extLst>
          </p:cNvPr>
          <p:cNvSpPr txBox="1"/>
          <p:nvPr/>
        </p:nvSpPr>
        <p:spPr>
          <a:xfrm>
            <a:off x="4052611" y="6184399"/>
            <a:ext cx="2315278"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pt-br"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17">
                  <a:extLst>
                    <a:ext uri="{A12FA001-AC4F-418D-AE19-62706E023703}">
                      <ahyp:hlinkClr xmlns:ahyp="http://schemas.microsoft.com/office/drawing/2018/hyperlinkcolor" val="tx"/>
                    </a:ext>
                  </a:extLst>
                </a:hlinkClick>
              </a:rPr>
              <a:t>Documentação do produto Copilot</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21" name="TextBox 120">
            <a:extLst>
              <a:ext uri="{FF2B5EF4-FFF2-40B4-BE49-F238E27FC236}">
                <a16:creationId xmlns:a16="http://schemas.microsoft.com/office/drawing/2014/main" id="{8EE22232-7570-F702-2A6E-52A7F1C0C2D2}"/>
              </a:ext>
            </a:extLst>
          </p:cNvPr>
          <p:cNvSpPr txBox="1"/>
          <p:nvPr/>
        </p:nvSpPr>
        <p:spPr>
          <a:xfrm>
            <a:off x="6642986" y="6099761"/>
            <a:ext cx="2315278" cy="338554"/>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pt-br" sz="1100" b="0" i="0" u="none" strike="noStrike" kern="1200" cap="none" spc="0" normalizeH="0" baseline="0" noProof="0" dirty="0">
                <a:ln w="3175">
                  <a:noFill/>
                </a:ln>
                <a:solidFill>
                  <a:srgbClr val="8661C5"/>
                </a:solidFill>
                <a:effectLst/>
                <a:uLnTx/>
                <a:uFillTx/>
                <a:latin typeface="Segoe UI Semibold"/>
                <a:ea typeface="+mn-ea"/>
                <a:cs typeface="Segoe UI"/>
                <a:hlinkClick r:id="rId18">
                  <a:extLst>
                    <a:ext uri="{A12FA001-AC4F-418D-AE19-62706E023703}">
                      <ahyp:hlinkClr xmlns:ahyp="http://schemas.microsoft.com/office/drawing/2018/hyperlinkcolor" val="tx"/>
                    </a:ext>
                  </a:extLst>
                </a:hlinkClick>
              </a:rPr>
              <a:t>Copilot para site com adoção </a:t>
            </a:r>
            <a:br>
              <a:rPr kumimoji="0" lang="pt-br" sz="1100" b="0" i="0" u="none" strike="noStrike" kern="1200" cap="none" spc="0" normalizeH="0" baseline="0" noProof="0" dirty="0">
                <a:ln w="3175">
                  <a:noFill/>
                </a:ln>
                <a:solidFill>
                  <a:srgbClr val="8661C5"/>
                </a:solidFill>
                <a:effectLst/>
                <a:uLnTx/>
                <a:uFillTx/>
                <a:latin typeface="Segoe UI Semibold"/>
                <a:ea typeface="+mn-ea"/>
                <a:cs typeface="Segoe UI"/>
                <a:hlinkClick r:id="rId18">
                  <a:extLst>
                    <a:ext uri="{A12FA001-AC4F-418D-AE19-62706E023703}">
                      <ahyp:hlinkClr xmlns:ahyp="http://schemas.microsoft.com/office/drawing/2018/hyperlinkcolor" val="tx"/>
                    </a:ext>
                  </a:extLst>
                </a:hlinkClick>
              </a:rPr>
            </a:br>
            <a:r>
              <a:rPr kumimoji="0" lang="pt-br" sz="1100" b="0" i="0" u="none" strike="noStrike" kern="1200" cap="none" spc="0" normalizeH="0" baseline="0" noProof="0" dirty="0">
                <a:ln w="3175">
                  <a:noFill/>
                </a:ln>
                <a:solidFill>
                  <a:srgbClr val="8661C5"/>
                </a:solidFill>
                <a:effectLst/>
                <a:uLnTx/>
                <a:uFillTx/>
                <a:latin typeface="Segoe UI Semibold"/>
                <a:ea typeface="+mn-ea"/>
                <a:cs typeface="Segoe UI"/>
                <a:hlinkClick r:id="rId18">
                  <a:extLst>
                    <a:ext uri="{A12FA001-AC4F-418D-AE19-62706E023703}">
                      <ahyp:hlinkClr xmlns:ahyp="http://schemas.microsoft.com/office/drawing/2018/hyperlinkcolor" val="tx"/>
                    </a:ext>
                  </a:extLst>
                </a:hlinkClick>
              </a:rPr>
              <a:t>do Microsoft 365</a:t>
            </a:r>
            <a:endParaRPr kumimoji="0" lang="en-US" sz="1100" b="0" i="0" u="none" strike="noStrike" kern="1200" cap="none" spc="0" normalizeH="0" baseline="0" noProof="0" dirty="0">
              <a:ln w="3175">
                <a:noFill/>
              </a:ln>
              <a:solidFill>
                <a:srgbClr val="8661C5"/>
              </a:solidFill>
              <a:effectLst/>
              <a:uLnTx/>
              <a:uFillTx/>
              <a:latin typeface="Segoe UI Semibold"/>
              <a:ea typeface="+mn-ea"/>
              <a:cs typeface="Segoe UI"/>
            </a:endParaRPr>
          </a:p>
        </p:txBody>
      </p:sp>
      <p:sp>
        <p:nvSpPr>
          <p:cNvPr id="122" name="TextBox 121">
            <a:extLst>
              <a:ext uri="{FF2B5EF4-FFF2-40B4-BE49-F238E27FC236}">
                <a16:creationId xmlns:a16="http://schemas.microsoft.com/office/drawing/2014/main" id="{D84CAE75-526B-D928-6848-2B6DA5536F60}"/>
              </a:ext>
            </a:extLst>
          </p:cNvPr>
          <p:cNvSpPr txBox="1"/>
          <p:nvPr/>
        </p:nvSpPr>
        <p:spPr>
          <a:xfrm>
            <a:off x="9233363" y="6185136"/>
            <a:ext cx="2315278" cy="167803"/>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pt-br" sz="1100" b="0" i="0" u="none" strike="noStrike" kern="1200" cap="none" spc="0" normalizeH="0" baseline="0" noProof="0">
                <a:ln w="3175">
                  <a:noFill/>
                </a:ln>
                <a:solidFill>
                  <a:srgbClr val="8661C5"/>
                </a:solidFill>
                <a:effectLst/>
                <a:uLnTx/>
                <a:uFillTx/>
                <a:latin typeface="Segoe UI Semibold"/>
                <a:ea typeface="+mn-ea"/>
                <a:cs typeface="Segoe UI"/>
                <a:hlinkClick r:id="rId19">
                  <a:extLst>
                    <a:ext uri="{A12FA001-AC4F-418D-AE19-62706E023703}">
                      <ahyp:hlinkClr xmlns:ahyp="http://schemas.microsoft.com/office/drawing/2018/hyperlinkcolor" val="tx"/>
                    </a:ext>
                  </a:extLst>
                </a:hlinkClick>
              </a:rPr>
              <a:t>Como usar o Copilot</a:t>
            </a:r>
            <a:endParaRPr kumimoji="0" lang="en-US" sz="1100" b="0" i="0" u="none" strike="noStrike" kern="1200" cap="none" spc="0" normalizeH="0" baseline="0" noProof="0">
              <a:ln w="3175">
                <a:noFill/>
              </a:ln>
              <a:solidFill>
                <a:srgbClr val="8661C5"/>
              </a:solidFill>
              <a:effectLst/>
              <a:uLnTx/>
              <a:uFillTx/>
              <a:latin typeface="Segoe UI Semibold"/>
              <a:ea typeface="+mn-ea"/>
              <a:cs typeface="Segoe UI"/>
            </a:endParaRP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6933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Microsoft 365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561486"/>
          </a:xfrm>
          <a:prstGeom prst="rect">
            <a:avLst/>
          </a:prstGeom>
          <a:solidFill>
            <a:schemeClr val="bg2"/>
          </a:solidFill>
        </p:spPr>
        <p:txBody>
          <a:bodyPr wrap="square" lIns="182880" tIns="108000"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pt-br" sz="11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Banco de ícones:</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Logotipo do Microsoft Excel - PNG e Vetor - Baixar logotipo">
              <a:hlinkClick r:id="rId9"/>
              <a:extLst>
                <a:ext uri="{FF2B5EF4-FFF2-40B4-BE49-F238E27FC236}">
                  <a16:creationId xmlns:a16="http://schemas.microsoft.com/office/drawing/2014/main" id="{8F158F4A-0557-4EB3-75DA-835959493C89}"/>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2337443" y="1795849"/>
            <a:ext cx="534543" cy="534543"/>
            <a:chOff x="1047176" y="8381781"/>
            <a:chExt cx="534543" cy="534543"/>
          </a:xfrm>
        </p:grpSpPr>
        <p:sp>
          <p:nvSpPr>
            <p:cNvPr id="28" name="server_2" title="Ícone de um servidor com um cadeado na parte inferior direita">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Logotipo do Microsoft Word - PNG e Vetor - Baixar logotipo">
              <a:hlinkClick r:id="rId13"/>
              <a:extLst>
                <a:ext uri="{FF2B5EF4-FFF2-40B4-BE49-F238E27FC236}">
                  <a16:creationId xmlns:a16="http://schemas.microsoft.com/office/drawing/2014/main" id="{DAD8B5CB-A2C5-5A1C-E8BB-28ECB76446C2}"/>
                </a:ext>
              </a:extLst>
            </p:cNvPr>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4" name="Picture 4" descr="Logotipo Microsoft PowerPoint - PNG e Vetor - Baixar logotipo">
              <a:hlinkClick r:id="rId15"/>
              <a:extLst>
                <a:ext uri="{FF2B5EF4-FFF2-40B4-BE49-F238E27FC236}">
                  <a16:creationId xmlns:a16="http://schemas.microsoft.com/office/drawing/2014/main" id="{5F19379A-147E-0335-8BD4-1F163318069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Logotipo, símbolo, significado, história, PNG, Microsoft Teams">
              <a:hlinkClick r:id="rId11"/>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Zip Co, logotipo SVG, baixar grátis, id: 101874 - Brandlogos.net">
              <a:hlinkClick r:id="rId7"/>
              <a:extLst>
                <a:ext uri="{FF2B5EF4-FFF2-40B4-BE49-F238E27FC236}">
                  <a16:creationId xmlns:a16="http://schemas.microsoft.com/office/drawing/2014/main" id="{7AFF613E-BE21-4995-D34C-15C1A4248D87}"/>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12232737" y="2871529"/>
            <a:ext cx="693723" cy="693723"/>
            <a:chOff x="12595089" y="5743274"/>
            <a:chExt cx="693723" cy="693723"/>
          </a:xfrm>
        </p:grpSpPr>
        <p:sp>
          <p:nvSpPr>
            <p:cNvPr id="46" name="Rounded Rectangle 46">
              <a:hlinkClick r:id="rId20"/>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2595089" y="5743274"/>
              <a:ext cx="693723" cy="693723"/>
            </a:xfrm>
            <a:prstGeom prst="rect">
              <a:avLst/>
            </a:prstGeom>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3"/>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Ícone do OneNote de estilo plano - Disponível em fontes de ícone SVG, PNG, EPS, AI &amp;">
              <a:hlinkClick r:id="rId23"/>
              <a:extLst>
                <a:ext uri="{FF2B5EF4-FFF2-40B4-BE49-F238E27FC236}">
                  <a16:creationId xmlns:a16="http://schemas.microsoft.com/office/drawing/2014/main" id="{DED28364-B60D-1697-AAE8-48872073519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25"/>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Imagem contendo gráficos, logotipo, símbolo, azul elétrico&#10;&#10;Descrição gerada automaticamente">
              <a:hlinkClick r:id="rId25"/>
              <a:extLst>
                <a:ext uri="{FF2B5EF4-FFF2-40B4-BE49-F238E27FC236}">
                  <a16:creationId xmlns:a16="http://schemas.microsoft.com/office/drawing/2014/main" id="{709545DF-9136-0108-A8F4-56F58FCE96A4}"/>
                </a:ext>
              </a:extLst>
            </p:cNvPr>
            <p:cNvPicPr>
              <a:picLocks noChangeAspect="1"/>
            </p:cNvPicPr>
            <p:nvPr/>
          </p:nvPicPr>
          <p:blipFill>
            <a:blip r:embed="rId26"/>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7"/>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5" descr="Ícone de quadro branco em Windows 11 Color Style">
              <a:hlinkClick r:id="rId27"/>
              <a:extLst>
                <a:ext uri="{FF2B5EF4-FFF2-40B4-BE49-F238E27FC236}">
                  <a16:creationId xmlns:a16="http://schemas.microsoft.com/office/drawing/2014/main" id="{69AB0380-4C15-A6BB-9634-4CC891FA94DD}"/>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9"/>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9"/>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724341" y="6815379"/>
              <a:ext cx="382586" cy="382585"/>
            </a:xfrm>
            <a:prstGeom prst="rect">
              <a:avLst/>
            </a:prstGeom>
          </p:spPr>
        </p:pic>
      </p:grpSp>
    </p:spTree>
    <p:extLst>
      <p:ext uri="{BB962C8B-B14F-4D97-AF65-F5344CB8AC3E}">
        <p14:creationId xmlns:p14="http://schemas.microsoft.com/office/powerpoint/2010/main" val="201298889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FEA2A9EB-F81F-2175-A9D3-55EA7DF0AAC3}"/>
              </a:ext>
            </a:extLst>
          </p:cNvPr>
          <p:cNvSpPr>
            <a:spLocks noGrp="1"/>
          </p:cNvSpPr>
          <p:nvPr>
            <p:ph type="title"/>
          </p:nvPr>
        </p:nvSpPr>
        <p:spPr>
          <a:noFill/>
        </p:spPr>
        <p:txBody>
          <a:bodyPr wrap="square">
            <a:spAutoFit/>
          </a:bodyPr>
          <a:lstStyle/>
          <a:p>
            <a:pPr defTabSz="914400"/>
            <a:r>
              <a:rPr lang="pt-br" sz="3200">
                <a:gradFill flip="none" rotWithShape="1">
                  <a:gsLst>
                    <a:gs pos="50000">
                      <a:srgbClr val="8661C5"/>
                    </a:gs>
                    <a:gs pos="0">
                      <a:srgbClr val="3E76D4"/>
                    </a:gs>
                    <a:gs pos="100000">
                      <a:srgbClr val="C73ECC"/>
                    </a:gs>
                  </a:gsLst>
                  <a:lin ang="2700000" scaled="1"/>
                  <a:tileRect/>
                </a:gradFill>
                <a:cs typeface="+mn-cs"/>
              </a:rPr>
              <a:t>Concluir uma aquisição com o Copilot para Microsoft 365 </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3" name="Picture 2" descr="Logotipo do Microsoft 365 Copilot">
            <a:extLst>
              <a:ext uri="{FF2B5EF4-FFF2-40B4-BE49-F238E27FC236}">
                <a16:creationId xmlns:a16="http://schemas.microsoft.com/office/drawing/2014/main" id="{5F252E8D-28FD-39C7-2DBD-B90C16D885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0138E4D4-22D8-3C92-3521-1E5B497499CF}"/>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18" name="Rectangle: Rounded Corners 6">
              <a:extLst>
                <a:ext uri="{FF2B5EF4-FFF2-40B4-BE49-F238E27FC236}">
                  <a16:creationId xmlns:a16="http://schemas.microsoft.com/office/drawing/2014/main" id="{CEE09D8D-F8EB-556B-1B14-BD218C0B74FA}"/>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 name="Rectangle: Rounded Corners 6">
              <a:extLst>
                <a:ext uri="{FF2B5EF4-FFF2-40B4-BE49-F238E27FC236}">
                  <a16:creationId xmlns:a16="http://schemas.microsoft.com/office/drawing/2014/main" id="{6E41D2FD-83C2-B617-EA2F-7ED02CA5529E}"/>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6" name="Rectangle: Rounded Corners 6">
              <a:extLst>
                <a:ext uri="{FF2B5EF4-FFF2-40B4-BE49-F238E27FC236}">
                  <a16:creationId xmlns:a16="http://schemas.microsoft.com/office/drawing/2014/main" id="{14586D58-9228-3F88-54CD-F3C8DA0AA129}"/>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7" name="Rectangle: Rounded Corners 3">
              <a:extLst>
                <a:ext uri="{FF2B5EF4-FFF2-40B4-BE49-F238E27FC236}">
                  <a16:creationId xmlns:a16="http://schemas.microsoft.com/office/drawing/2014/main" id="{6BFA1422-E149-B813-BECD-2C16608B5FC5}"/>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29" name="Rectangle: Rounded Corners 6">
              <a:extLst>
                <a:ext uri="{FF2B5EF4-FFF2-40B4-BE49-F238E27FC236}">
                  <a16:creationId xmlns:a16="http://schemas.microsoft.com/office/drawing/2014/main" id="{B3A0FBF3-84D5-EE94-37D4-297920609136}"/>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0" name="Rectangle: Rounded Corners 6">
              <a:extLst>
                <a:ext uri="{FF2B5EF4-FFF2-40B4-BE49-F238E27FC236}">
                  <a16:creationId xmlns:a16="http://schemas.microsoft.com/office/drawing/2014/main" id="{41B57C3F-24C9-4D78-D36A-BB2899BD27E7}"/>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 name="Rectangle: Rounded Corners 6">
              <a:extLst>
                <a:ext uri="{FF2B5EF4-FFF2-40B4-BE49-F238E27FC236}">
                  <a16:creationId xmlns:a16="http://schemas.microsoft.com/office/drawing/2014/main" id="{612708F9-6C0C-B675-5B18-DD3B7EDADF49}"/>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2" name="Rectangle: Rounded Corners 3">
              <a:extLst>
                <a:ext uri="{FF2B5EF4-FFF2-40B4-BE49-F238E27FC236}">
                  <a16:creationId xmlns:a16="http://schemas.microsoft.com/office/drawing/2014/main" id="{B0653C7F-8A63-18B4-8CC6-EE1FAD18EF8E}"/>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33" name="TextBox 32">
            <a:extLst>
              <a:ext uri="{FF2B5EF4-FFF2-40B4-BE49-F238E27FC236}">
                <a16:creationId xmlns:a16="http://schemas.microsoft.com/office/drawing/2014/main" id="{B27D8533-8E9F-D96D-C0BB-ADA83FFB6E19}"/>
              </a:ext>
            </a:extLst>
          </p:cNvPr>
          <p:cNvSpPr txBox="1">
            <a:spLocks/>
          </p:cNvSpPr>
          <p:nvPr/>
        </p:nvSpPr>
        <p:spPr>
          <a:xfrm>
            <a:off x="754898" y="1838368"/>
            <a:ext cx="3017520" cy="430887"/>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Segoe UI Semibold"/>
                <a:cs typeface="Segoe UI"/>
              </a:rPr>
              <a:t>Resumo</a:t>
            </a:r>
            <a:r>
              <a:rPr kumimoji="0" lang="pt-br" sz="1400" b="1" i="0" u="none" strike="noStrike" kern="1200" cap="none" spc="0" normalizeH="0" baseline="0" noProof="0" dirty="0">
                <a:ln>
                  <a:noFill/>
                </a:ln>
                <a:solidFill>
                  <a:prstClr val="black"/>
                </a:solidFill>
                <a:effectLst/>
                <a:uLnTx/>
                <a:uFillTx/>
                <a:latin typeface="Segoe UI Semibold"/>
                <a:cs typeface="Segoe UI"/>
              </a:rPr>
              <a:t> relatórios de devida diligência</a:t>
            </a:r>
          </a:p>
        </p:txBody>
      </p:sp>
      <p:sp>
        <p:nvSpPr>
          <p:cNvPr id="34" name="Text Placeholder 2">
            <a:extLst>
              <a:ext uri="{FF2B5EF4-FFF2-40B4-BE49-F238E27FC236}">
                <a16:creationId xmlns:a16="http://schemas.microsoft.com/office/drawing/2014/main" id="{C88D7B98-4EA2-4F82-0A8F-78EE39D8B4DC}"/>
              </a:ext>
            </a:extLst>
          </p:cNvPr>
          <p:cNvSpPr txBox="1">
            <a:spLocks/>
          </p:cNvSpPr>
          <p:nvPr/>
        </p:nvSpPr>
        <p:spPr>
          <a:xfrm>
            <a:off x="754898" y="23172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No prompt do Microsoft Copilot em apps Teams no Microsoft Copilot</a:t>
            </a:r>
          </a:p>
        </p:txBody>
      </p:sp>
      <p:grpSp>
        <p:nvGrpSpPr>
          <p:cNvPr id="73" name="Group 72" descr="Logotipo do Microsoft 365 Copilot">
            <a:extLst>
              <a:ext uri="{FF2B5EF4-FFF2-40B4-BE49-F238E27FC236}">
                <a16:creationId xmlns:a16="http://schemas.microsoft.com/office/drawing/2014/main" id="{C362F404-A970-4BD3-CCA3-435164BE4927}"/>
              </a:ext>
            </a:extLst>
          </p:cNvPr>
          <p:cNvGrpSpPr>
            <a:grpSpLocks/>
          </p:cNvGrpSpPr>
          <p:nvPr/>
        </p:nvGrpSpPr>
        <p:grpSpPr>
          <a:xfrm>
            <a:off x="3610466" y="1434676"/>
            <a:ext cx="534544" cy="534544"/>
            <a:chOff x="3610465" y="1434675"/>
            <a:chExt cx="534543" cy="534543"/>
          </a:xfrm>
        </p:grpSpPr>
        <p:sp>
          <p:nvSpPr>
            <p:cNvPr id="74" name="Rounded Rectangle 46">
              <a:extLst>
                <a:ext uri="{FF2B5EF4-FFF2-40B4-BE49-F238E27FC236}">
                  <a16:creationId xmlns:a16="http://schemas.microsoft.com/office/drawing/2014/main" id="{8FE01266-0BB2-A521-FCD9-1FBC717EBEDA}"/>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5" name="Picture 2" descr="Zip Co, logotipo SVG, baixar grátis, id: 101874 - Brandlogos.net">
              <a:hlinkClick r:id="rId4"/>
              <a:extLst>
                <a:ext uri="{FF2B5EF4-FFF2-40B4-BE49-F238E27FC236}">
                  <a16:creationId xmlns:a16="http://schemas.microsoft.com/office/drawing/2014/main" id="{6C427443-BF17-F492-035B-012E6D746656}"/>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Rectangle: Rounded Corners 6">
            <a:extLst>
              <a:ext uri="{FF2B5EF4-FFF2-40B4-BE49-F238E27FC236}">
                <a16:creationId xmlns:a16="http://schemas.microsoft.com/office/drawing/2014/main" id="{931AEB8B-2D56-F1BD-AF6D-1312CBF9C734}"/>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2" name="Title 1">
            <a:extLst>
              <a:ext uri="{FF2B5EF4-FFF2-40B4-BE49-F238E27FC236}">
                <a16:creationId xmlns:a16="http://schemas.microsoft.com/office/drawing/2014/main" id="{4970B337-4E0D-C53C-BD67-AD51697A8D78}"/>
              </a:ext>
            </a:extLst>
          </p:cNvPr>
          <p:cNvSpPr txBox="1">
            <a:spLocks/>
          </p:cNvSpPr>
          <p:nvPr/>
        </p:nvSpPr>
        <p:spPr>
          <a:xfrm>
            <a:off x="878319" y="2942199"/>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Resumo</a:t>
            </a: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 as informações em </a:t>
            </a:r>
            <a:r>
              <a:rPr kumimoji="0" lang="pt-br" sz="1000" b="0" i="0" u="sng" strike="noStrike" kern="1200" cap="none" spc="0" normalizeH="0" baseline="0" noProof="0" dirty="0">
                <a:ln w="3175">
                  <a:noFill/>
                </a:ln>
                <a:solidFill>
                  <a:srgbClr val="0078D4"/>
                </a:solidFill>
                <a:effectLst/>
                <a:uLnTx/>
                <a:uFillTx/>
                <a:latin typeface="Segoe UI"/>
                <a:ea typeface="+mn-ea"/>
                <a:cs typeface="Segoe UI" pitchFamily="34" charset="0"/>
              </a:rPr>
              <a:t>dados financeiros da </a:t>
            </a:r>
            <a:r>
              <a:rPr kumimoji="0" lang="pt-br" sz="1000" b="0" i="0" u="sng" strike="noStrike" kern="1200" cap="none" spc="0" normalizeH="0" baseline="0" noProof="0" dirty="0" err="1">
                <a:ln w="3175">
                  <a:noFill/>
                </a:ln>
                <a:solidFill>
                  <a:srgbClr val="0078D4"/>
                </a:solidFill>
                <a:effectLst/>
                <a:uLnTx/>
                <a:uFillTx/>
                <a:latin typeface="Segoe UI"/>
                <a:ea typeface="+mn-ea"/>
                <a:cs typeface="Segoe UI" pitchFamily="34" charset="0"/>
              </a:rPr>
              <a:t>Fabrikam</a:t>
            </a:r>
            <a:r>
              <a:rPr kumimoji="0" lang="pt-br" sz="1000" b="0" i="0" u="sng" strike="noStrike" kern="1200" cap="none" spc="0" normalizeH="0" baseline="0" noProof="0" dirty="0">
                <a:ln w="3175">
                  <a:noFill/>
                </a:ln>
                <a:solidFill>
                  <a:srgbClr val="0078D4"/>
                </a:solidFill>
                <a:effectLst/>
                <a:uLnTx/>
                <a:uFillTx/>
                <a:latin typeface="Segoe UI"/>
                <a:ea typeface="+mn-ea"/>
                <a:cs typeface="Segoe UI" pitchFamily="34" charset="0"/>
              </a:rPr>
              <a:t>, análise de operações da </a:t>
            </a:r>
            <a:r>
              <a:rPr kumimoji="0" lang="pt-br" sz="1000" b="0" i="0" u="sng" strike="noStrike" kern="1200" cap="none" spc="0" normalizeH="0" baseline="0" noProof="0" dirty="0" err="1">
                <a:ln w="3175">
                  <a:noFill/>
                </a:ln>
                <a:solidFill>
                  <a:srgbClr val="0078D4"/>
                </a:solidFill>
                <a:effectLst/>
                <a:uLnTx/>
                <a:uFillTx/>
                <a:latin typeface="Segoe UI"/>
                <a:ea typeface="+mn-ea"/>
                <a:cs typeface="Segoe UI" pitchFamily="34" charset="0"/>
              </a:rPr>
              <a:t>Fabrikam</a:t>
            </a:r>
            <a:r>
              <a:rPr kumimoji="0" lang="pt-br" sz="1000" b="0" i="0" u="sng" strike="noStrike" kern="1200" cap="none" spc="0" normalizeH="0" baseline="0" noProof="0" dirty="0">
                <a:ln w="3175">
                  <a:noFill/>
                </a:ln>
                <a:solidFill>
                  <a:srgbClr val="0078D4"/>
                </a:solidFill>
                <a:effectLst/>
                <a:uLnTx/>
                <a:uFillTx/>
                <a:latin typeface="Segoe UI"/>
                <a:ea typeface="+mn-ea"/>
                <a:cs typeface="Segoe UI" pitchFamily="34" charset="0"/>
              </a:rPr>
              <a:t>, plano de integração da </a:t>
            </a:r>
            <a:r>
              <a:rPr kumimoji="0" lang="pt-br" sz="1000" b="0" i="0" u="sng" strike="noStrike" kern="1200" cap="none" spc="0" normalizeH="0" baseline="0" noProof="0" dirty="0" err="1">
                <a:ln w="3175">
                  <a:noFill/>
                </a:ln>
                <a:solidFill>
                  <a:srgbClr val="0078D4"/>
                </a:solidFill>
                <a:effectLst/>
                <a:uLnTx/>
                <a:uFillTx/>
                <a:latin typeface="Segoe UI"/>
                <a:ea typeface="+mn-ea"/>
                <a:cs typeface="Segoe UI" pitchFamily="34" charset="0"/>
              </a:rPr>
              <a:t>Fabrikam</a:t>
            </a:r>
            <a:r>
              <a:rPr kumimoji="0" lang="pt-br" sz="1000" b="0" i="0" u="sng" strike="noStrike" kern="1200" cap="none" spc="0" normalizeH="0" baseline="0" noProof="0" dirty="0">
                <a:ln w="3175">
                  <a:noFill/>
                </a:ln>
                <a:solidFill>
                  <a:srgbClr val="0078D4"/>
                </a:solidFill>
                <a:effectLst/>
                <a:uLnTx/>
                <a:uFillTx/>
                <a:latin typeface="Segoe UI"/>
                <a:ea typeface="+mn-ea"/>
                <a:cs typeface="Segoe UI" pitchFamily="34" charset="0"/>
              </a:rPr>
              <a:t>.</a:t>
            </a:r>
          </a:p>
        </p:txBody>
      </p:sp>
      <p:sp>
        <p:nvSpPr>
          <p:cNvPr id="43" name="TextBox 42">
            <a:extLst>
              <a:ext uri="{FF2B5EF4-FFF2-40B4-BE49-F238E27FC236}">
                <a16:creationId xmlns:a16="http://schemas.microsoft.com/office/drawing/2014/main" id="{174CFAAA-E29F-4CB0-E9A1-FC57A37E0D60}"/>
              </a:ext>
            </a:extLst>
          </p:cNvPr>
          <p:cNvSpPr txBox="1"/>
          <p:nvPr/>
        </p:nvSpPr>
        <p:spPr>
          <a:xfrm>
            <a:off x="4490013"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a:ln>
                  <a:noFill/>
                </a:ln>
                <a:solidFill>
                  <a:prstClr val="black"/>
                </a:solidFill>
                <a:effectLst/>
                <a:uLnTx/>
                <a:uFillTx/>
                <a:latin typeface="Segoe UI Semibold"/>
                <a:cs typeface="Segoe UI" pitchFamily="34" charset="0"/>
              </a:rPr>
              <a:t>Analisar dados financeiros</a:t>
            </a:r>
          </a:p>
        </p:txBody>
      </p:sp>
      <p:sp>
        <p:nvSpPr>
          <p:cNvPr id="44" name="Text Placeholder 2">
            <a:extLst>
              <a:ext uri="{FF2B5EF4-FFF2-40B4-BE49-F238E27FC236}">
                <a16:creationId xmlns:a16="http://schemas.microsoft.com/office/drawing/2014/main" id="{39AD6964-A655-C937-2AEE-A8EF793F760A}"/>
              </a:ext>
            </a:extLst>
          </p:cNvPr>
          <p:cNvSpPr txBox="1">
            <a:spLocks/>
          </p:cNvSpPr>
          <p:nvPr/>
        </p:nvSpPr>
        <p:spPr>
          <a:xfrm>
            <a:off x="4490013" y="208867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Uso de uma tabela para</a:t>
            </a:r>
          </a:p>
        </p:txBody>
      </p:sp>
      <p:grpSp>
        <p:nvGrpSpPr>
          <p:cNvPr id="45" name="Group 44" descr="Logotipo do Microsoft Excel">
            <a:extLst>
              <a:ext uri="{FF2B5EF4-FFF2-40B4-BE49-F238E27FC236}">
                <a16:creationId xmlns:a16="http://schemas.microsoft.com/office/drawing/2014/main" id="{967596A2-3484-3CFF-52A9-8576F55313D2}"/>
              </a:ext>
              <a:ext uri="{C183D7F6-B498-43B3-948B-1728B52AA6E4}">
                <adec:decorative xmlns:adec="http://schemas.microsoft.com/office/drawing/2017/decorative" val="0"/>
              </a:ext>
            </a:extLst>
          </p:cNvPr>
          <p:cNvGrpSpPr>
            <a:grpSpLocks/>
          </p:cNvGrpSpPr>
          <p:nvPr/>
        </p:nvGrpSpPr>
        <p:grpSpPr>
          <a:xfrm>
            <a:off x="7372685" y="1430404"/>
            <a:ext cx="534544" cy="534544"/>
            <a:chOff x="5831903" y="8381781"/>
            <a:chExt cx="534543" cy="534543"/>
          </a:xfrm>
        </p:grpSpPr>
        <p:sp>
          <p:nvSpPr>
            <p:cNvPr id="46" name="Rounded Rectangle 46">
              <a:extLst>
                <a:ext uri="{FF2B5EF4-FFF2-40B4-BE49-F238E27FC236}">
                  <a16:creationId xmlns:a16="http://schemas.microsoft.com/office/drawing/2014/main" id="{8860C2A0-0DB3-FBFE-8F7D-F3C39B605FFD}"/>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7" name="Picture 8" descr="Logotipo do Microsoft Excel - PNG e Vetor - Baixar logotipo">
              <a:hlinkClick r:id="rId6"/>
              <a:extLst>
                <a:ext uri="{FF2B5EF4-FFF2-40B4-BE49-F238E27FC236}">
                  <a16:creationId xmlns:a16="http://schemas.microsoft.com/office/drawing/2014/main" id="{E793A958-F062-5EB6-1F3F-E739C39C5A38}"/>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Rectangle: Rounded Corners 6">
            <a:extLst>
              <a:ext uri="{FF2B5EF4-FFF2-40B4-BE49-F238E27FC236}">
                <a16:creationId xmlns:a16="http://schemas.microsoft.com/office/drawing/2014/main" id="{E72A1698-51C5-782F-E7BB-D7411718C4AA}"/>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9" name="Title 1">
            <a:extLst>
              <a:ext uri="{FF2B5EF4-FFF2-40B4-BE49-F238E27FC236}">
                <a16:creationId xmlns:a16="http://schemas.microsoft.com/office/drawing/2014/main" id="{CDDFADE6-8846-DFAF-3D07-B1DEDE62E8F8}"/>
              </a:ext>
            </a:extLst>
          </p:cNvPr>
          <p:cNvSpPr txBox="1">
            <a:spLocks/>
          </p:cNvSpPr>
          <p:nvPr/>
        </p:nvSpPr>
        <p:spPr>
          <a:xfrm>
            <a:off x="4613434" y="3096087"/>
            <a:ext cx="2735299" cy="15388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Exibir insights de dados.</a:t>
            </a:r>
          </a:p>
        </p:txBody>
      </p:sp>
      <p:sp>
        <p:nvSpPr>
          <p:cNvPr id="50" name="TextBox 49">
            <a:extLst>
              <a:ext uri="{FF2B5EF4-FFF2-40B4-BE49-F238E27FC236}">
                <a16:creationId xmlns:a16="http://schemas.microsoft.com/office/drawing/2014/main" id="{BEE79CE9-2295-F15A-9CA1-7BD074D2C487}"/>
              </a:ext>
            </a:extLst>
          </p:cNvPr>
          <p:cNvSpPr txBox="1"/>
          <p:nvPr/>
        </p:nvSpPr>
        <p:spPr>
          <a:xfrm>
            <a:off x="8229191"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dirty="0" err="1">
                <a:ln>
                  <a:noFill/>
                </a:ln>
                <a:solidFill>
                  <a:prstClr val="black"/>
                </a:solidFill>
                <a:effectLst/>
                <a:uLnTx/>
                <a:uFillTx/>
                <a:latin typeface="Segoe UI Semibold"/>
                <a:cs typeface="Segoe UI" pitchFamily="34" charset="0"/>
              </a:rPr>
              <a:t>Re</a:t>
            </a:r>
            <a:r>
              <a:rPr kumimoji="0" lang="pt-BR" sz="1400" b="1" i="0" u="none" strike="noStrike" kern="1200" cap="none" spc="0" normalizeH="0" baseline="0" noProof="0" dirty="0" err="1">
                <a:ln>
                  <a:noFill/>
                </a:ln>
                <a:solidFill>
                  <a:prstClr val="black"/>
                </a:solidFill>
                <a:effectLst/>
                <a:uLnTx/>
                <a:uFillTx/>
                <a:latin typeface="Segoe UI Semibold"/>
                <a:cs typeface="Segoe UI" pitchFamily="34" charset="0"/>
              </a:rPr>
              <a:t>um</a:t>
            </a:r>
            <a:r>
              <a:rPr kumimoji="0" lang="pt-br" sz="1400" b="1" i="0" u="none" strike="noStrike" kern="1200" cap="none" spc="0" normalizeH="0" baseline="0" noProof="0" dirty="0" err="1">
                <a:ln>
                  <a:noFill/>
                </a:ln>
                <a:solidFill>
                  <a:prstClr val="black"/>
                </a:solidFill>
                <a:effectLst/>
                <a:uLnTx/>
                <a:uFillTx/>
                <a:latin typeface="Segoe UI Semibold"/>
                <a:cs typeface="Segoe UI" pitchFamily="34" charset="0"/>
              </a:rPr>
              <a:t>ir</a:t>
            </a:r>
            <a:r>
              <a:rPr kumimoji="0" lang="pt-br" sz="1400" b="1" i="0" u="none" strike="noStrike" kern="1200" cap="none" spc="0" normalizeH="0" baseline="0" noProof="0" dirty="0">
                <a:ln>
                  <a:noFill/>
                </a:ln>
                <a:solidFill>
                  <a:prstClr val="black"/>
                </a:solidFill>
                <a:effectLst/>
                <a:uLnTx/>
                <a:uFillTx/>
                <a:latin typeface="Segoe UI Semibold"/>
                <a:cs typeface="Segoe UI" pitchFamily="34" charset="0"/>
              </a:rPr>
              <a:t> com o jurídico</a:t>
            </a:r>
          </a:p>
        </p:txBody>
      </p:sp>
      <p:sp>
        <p:nvSpPr>
          <p:cNvPr id="51" name="Text Placeholder 2">
            <a:extLst>
              <a:ext uri="{FF2B5EF4-FFF2-40B4-BE49-F238E27FC236}">
                <a16:creationId xmlns:a16="http://schemas.microsoft.com/office/drawing/2014/main" id="{EC7EBB76-6C46-5316-D0DE-2B68F9FE8177}"/>
              </a:ext>
            </a:extLst>
          </p:cNvPr>
          <p:cNvSpPr txBox="1">
            <a:spLocks/>
          </p:cNvSpPr>
          <p:nvPr/>
        </p:nvSpPr>
        <p:spPr>
          <a:xfrm>
            <a:off x="8229191" y="208867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Na guia de recapitulação da </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re</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um</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ião</a:t>
            </a:r>
            <a:endPar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endParaRPr>
          </a:p>
        </p:txBody>
      </p:sp>
      <p:grpSp>
        <p:nvGrpSpPr>
          <p:cNvPr id="84" name="Group 83" descr="Logotipo do Microsoft Teams">
            <a:extLst>
              <a:ext uri="{FF2B5EF4-FFF2-40B4-BE49-F238E27FC236}">
                <a16:creationId xmlns:a16="http://schemas.microsoft.com/office/drawing/2014/main" id="{65800763-CD87-5B20-97C2-826A1C3BAA53}"/>
              </a:ext>
              <a:ext uri="{C183D7F6-B498-43B3-948B-1728B52AA6E4}">
                <adec:decorative xmlns:adec="http://schemas.microsoft.com/office/drawing/2017/decorative" val="0"/>
              </a:ext>
            </a:extLst>
          </p:cNvPr>
          <p:cNvGrpSpPr>
            <a:grpSpLocks/>
          </p:cNvGrpSpPr>
          <p:nvPr/>
        </p:nvGrpSpPr>
        <p:grpSpPr>
          <a:xfrm>
            <a:off x="11118809" y="1412882"/>
            <a:ext cx="534543" cy="534543"/>
            <a:chOff x="3125234" y="13590476"/>
            <a:chExt cx="659280" cy="659280"/>
          </a:xfrm>
        </p:grpSpPr>
        <p:sp>
          <p:nvSpPr>
            <p:cNvPr id="88" name="Rounded Rectangle 56">
              <a:extLst>
                <a:ext uri="{FF2B5EF4-FFF2-40B4-BE49-F238E27FC236}">
                  <a16:creationId xmlns:a16="http://schemas.microsoft.com/office/drawing/2014/main" id="{8468E3EF-EB5F-B2B0-0FF6-A727336E4A09}"/>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9" name="Graphic 88">
              <a:extLst>
                <a:ext uri="{FF2B5EF4-FFF2-40B4-BE49-F238E27FC236}">
                  <a16:creationId xmlns:a16="http://schemas.microsoft.com/office/drawing/2014/main" id="{94ABFA54-47A0-D686-C31A-2DC87247E75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29606" y="13694555"/>
              <a:ext cx="451120" cy="451118"/>
            </a:xfrm>
            <a:prstGeom prst="rect">
              <a:avLst/>
            </a:prstGeom>
          </p:spPr>
        </p:pic>
      </p:grpSp>
      <p:sp>
        <p:nvSpPr>
          <p:cNvPr id="55" name="Rectangle: Rounded Corners 6">
            <a:extLst>
              <a:ext uri="{FF2B5EF4-FFF2-40B4-BE49-F238E27FC236}">
                <a16:creationId xmlns:a16="http://schemas.microsoft.com/office/drawing/2014/main" id="{3681F243-1DA0-3C5B-6FB5-82E15DD5E390}"/>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6" name="Title 1">
            <a:extLst>
              <a:ext uri="{FF2B5EF4-FFF2-40B4-BE49-F238E27FC236}">
                <a16:creationId xmlns:a16="http://schemas.microsoft.com/office/drawing/2014/main" id="{EBBA81AF-5955-19AB-6E14-DB88898C1D23}"/>
              </a:ext>
            </a:extLst>
          </p:cNvPr>
          <p:cNvSpPr txBox="1">
            <a:spLocks/>
          </p:cNvSpPr>
          <p:nvPr/>
        </p:nvSpPr>
        <p:spPr>
          <a:xfrm>
            <a:off x="8352613" y="3019143"/>
            <a:ext cx="2735299" cy="307777"/>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Listar </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todas as notificações legais necessárias para a folha de oferta.</a:t>
            </a:r>
          </a:p>
        </p:txBody>
      </p:sp>
      <p:sp>
        <p:nvSpPr>
          <p:cNvPr id="57" name="TextBox 56">
            <a:extLst>
              <a:ext uri="{FF2B5EF4-FFF2-40B4-BE49-F238E27FC236}">
                <a16:creationId xmlns:a16="http://schemas.microsoft.com/office/drawing/2014/main" id="{FDA748B1-1429-1477-3FBE-AF4A26046E51}"/>
              </a:ext>
            </a:extLst>
          </p:cNvPr>
          <p:cNvSpPr txBox="1"/>
          <p:nvPr/>
        </p:nvSpPr>
        <p:spPr>
          <a:xfrm>
            <a:off x="754898"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a:ln>
                  <a:noFill/>
                </a:ln>
                <a:solidFill>
                  <a:prstClr val="black"/>
                </a:solidFill>
                <a:effectLst/>
                <a:uLnTx/>
                <a:uFillTx/>
                <a:latin typeface="Segoe UI Semibold"/>
                <a:cs typeface="Segoe UI" pitchFamily="34" charset="0"/>
              </a:rPr>
              <a:t>Criar uma apresentação executiva</a:t>
            </a:r>
          </a:p>
        </p:txBody>
      </p:sp>
      <p:sp>
        <p:nvSpPr>
          <p:cNvPr id="58" name="Text Placeholder 2">
            <a:extLst>
              <a:ext uri="{FF2B5EF4-FFF2-40B4-BE49-F238E27FC236}">
                <a16:creationId xmlns:a16="http://schemas.microsoft.com/office/drawing/2014/main" id="{B5DC1855-5BC4-949E-80DD-3B60E1F24AEB}"/>
              </a:ext>
            </a:extLst>
          </p:cNvPr>
          <p:cNvSpPr txBox="1">
            <a:spLocks/>
          </p:cNvSpPr>
          <p:nvPr/>
        </p:nvSpPr>
        <p:spPr>
          <a:xfrm>
            <a:off x="754898"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A partir de uma nova apresentação</a:t>
            </a:r>
          </a:p>
        </p:txBody>
      </p:sp>
      <p:grpSp>
        <p:nvGrpSpPr>
          <p:cNvPr id="59" name="Group 58" descr="Logotipo do Microsoft PowerPoint">
            <a:extLst>
              <a:ext uri="{FF2B5EF4-FFF2-40B4-BE49-F238E27FC236}">
                <a16:creationId xmlns:a16="http://schemas.microsoft.com/office/drawing/2014/main" id="{E693C5FD-CC4D-878C-57D1-E42822F18902}"/>
              </a:ext>
            </a:extLst>
          </p:cNvPr>
          <p:cNvGrpSpPr>
            <a:grpSpLocks/>
          </p:cNvGrpSpPr>
          <p:nvPr/>
        </p:nvGrpSpPr>
        <p:grpSpPr>
          <a:xfrm>
            <a:off x="3641326" y="4031175"/>
            <a:ext cx="534544" cy="534544"/>
            <a:chOff x="587375" y="1790700"/>
            <a:chExt cx="1371600" cy="1371600"/>
          </a:xfrm>
        </p:grpSpPr>
        <p:sp>
          <p:nvSpPr>
            <p:cNvPr id="60" name="Rounded Rectangle 46">
              <a:extLst>
                <a:ext uri="{FF2B5EF4-FFF2-40B4-BE49-F238E27FC236}">
                  <a16:creationId xmlns:a16="http://schemas.microsoft.com/office/drawing/2014/main" id="{A9B3C393-E3E0-6EEB-FB7F-43C6D1A7DC5E}"/>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1" name="Picture 2" descr="Logotipo Microsoft PowerPoint - PNG e Vetor - Baixar logotipo">
              <a:hlinkClick r:id="rId10"/>
              <a:extLst>
                <a:ext uri="{FF2B5EF4-FFF2-40B4-BE49-F238E27FC236}">
                  <a16:creationId xmlns:a16="http://schemas.microsoft.com/office/drawing/2014/main" id="{2FB9CB2A-B1B8-5F60-F864-DBAC905FF47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62" name="Rectangle: Rounded Corners 6">
            <a:extLst>
              <a:ext uri="{FF2B5EF4-FFF2-40B4-BE49-F238E27FC236}">
                <a16:creationId xmlns:a16="http://schemas.microsoft.com/office/drawing/2014/main" id="{E0B41353-7062-56C4-23DC-0E3C382B9317}"/>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3" name="Title 1">
            <a:extLst>
              <a:ext uri="{FF2B5EF4-FFF2-40B4-BE49-F238E27FC236}">
                <a16:creationId xmlns:a16="http://schemas.microsoft.com/office/drawing/2014/main" id="{769A7DE5-F247-E307-499D-B92BF412E87B}"/>
              </a:ext>
            </a:extLst>
          </p:cNvPr>
          <p:cNvSpPr txBox="1">
            <a:spLocks/>
          </p:cNvSpPr>
          <p:nvPr/>
        </p:nvSpPr>
        <p:spPr>
          <a:xfrm>
            <a:off x="878319" y="5467431"/>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Criar apresentação de </a:t>
            </a:r>
            <a:r>
              <a:rPr lang="pt-br" sz="1000" spc="0" dirty="0">
                <a:solidFill>
                  <a:prstClr val="black"/>
                </a:solidFill>
                <a:latin typeface="Segoe UI"/>
              </a:rPr>
              <a:t>[Link do documento do Word para Resumo do negócio.docx] Incluir um slide de resumo, um slide de condições </a:t>
            </a:r>
            <a:br>
              <a:rPr lang="pt-br" sz="1000" spc="0" dirty="0">
                <a:solidFill>
                  <a:prstClr val="black"/>
                </a:solidFill>
                <a:latin typeface="Segoe UI"/>
              </a:rPr>
            </a:br>
            <a:r>
              <a:rPr lang="pt-br" sz="1000" spc="0" dirty="0">
                <a:solidFill>
                  <a:prstClr val="black"/>
                </a:solidFill>
                <a:latin typeface="Segoe UI"/>
              </a:rPr>
              <a:t>e um slide de finanças</a:t>
            </a:r>
          </a:p>
        </p:txBody>
      </p:sp>
      <p:sp>
        <p:nvSpPr>
          <p:cNvPr id="64" name="TextBox 63">
            <a:extLst>
              <a:ext uri="{FF2B5EF4-FFF2-40B4-BE49-F238E27FC236}">
                <a16:creationId xmlns:a16="http://schemas.microsoft.com/office/drawing/2014/main" id="{4F81512A-2B15-B516-FE15-DE6E24AF6B4A}"/>
              </a:ext>
            </a:extLst>
          </p:cNvPr>
          <p:cNvSpPr txBox="1"/>
          <p:nvPr/>
        </p:nvSpPr>
        <p:spPr>
          <a:xfrm>
            <a:off x="4490013"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a:ln>
                  <a:noFill/>
                </a:ln>
                <a:solidFill>
                  <a:prstClr val="black"/>
                </a:solidFill>
                <a:effectLst/>
                <a:uLnTx/>
                <a:uFillTx/>
                <a:latin typeface="Segoe UI Semibold"/>
                <a:cs typeface="Segoe UI" pitchFamily="34" charset="0"/>
              </a:rPr>
              <a:t>Refinar a análise do negócio</a:t>
            </a:r>
          </a:p>
        </p:txBody>
      </p:sp>
      <p:sp>
        <p:nvSpPr>
          <p:cNvPr id="65" name="Text Placeholder 2">
            <a:extLst>
              <a:ext uri="{FF2B5EF4-FFF2-40B4-BE49-F238E27FC236}">
                <a16:creationId xmlns:a16="http://schemas.microsoft.com/office/drawing/2014/main" id="{BD9773BB-3E93-31E1-EF3D-B76C95EA654E}"/>
              </a:ext>
            </a:extLst>
          </p:cNvPr>
          <p:cNvSpPr txBox="1">
            <a:spLocks/>
          </p:cNvSpPr>
          <p:nvPr/>
        </p:nvSpPr>
        <p:spPr>
          <a:xfrm>
            <a:off x="4490013"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A partir da tabela no prompt do Excel</a:t>
            </a:r>
          </a:p>
        </p:txBody>
      </p:sp>
      <p:grpSp>
        <p:nvGrpSpPr>
          <p:cNvPr id="78" name="Group 77" descr="Logotipo do Microsoft Excel">
            <a:extLst>
              <a:ext uri="{FF2B5EF4-FFF2-40B4-BE49-F238E27FC236}">
                <a16:creationId xmlns:a16="http://schemas.microsoft.com/office/drawing/2014/main" id="{2CB7E19F-CB83-41D2-2D4C-E5D16DB2C235}"/>
              </a:ext>
              <a:ext uri="{C183D7F6-B498-43B3-948B-1728B52AA6E4}">
                <adec:decorative xmlns:adec="http://schemas.microsoft.com/office/drawing/2017/decorative" val="0"/>
              </a:ext>
            </a:extLst>
          </p:cNvPr>
          <p:cNvGrpSpPr>
            <a:grpSpLocks/>
          </p:cNvGrpSpPr>
          <p:nvPr/>
        </p:nvGrpSpPr>
        <p:grpSpPr>
          <a:xfrm>
            <a:off x="7372337" y="4028484"/>
            <a:ext cx="534544" cy="534544"/>
            <a:chOff x="5831903" y="8381781"/>
            <a:chExt cx="534543" cy="534543"/>
          </a:xfrm>
        </p:grpSpPr>
        <p:sp>
          <p:nvSpPr>
            <p:cNvPr id="82" name="Rounded Rectangle 46">
              <a:extLst>
                <a:ext uri="{FF2B5EF4-FFF2-40B4-BE49-F238E27FC236}">
                  <a16:creationId xmlns:a16="http://schemas.microsoft.com/office/drawing/2014/main" id="{7698A1F3-194C-EC6F-EFDA-89807C5B2B13}"/>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3" name="Picture 8" descr="Logotipo do Microsoft Excel - PNG e Vetor - Baixar logotipo">
              <a:hlinkClick r:id="rId6"/>
              <a:extLst>
                <a:ext uri="{FF2B5EF4-FFF2-40B4-BE49-F238E27FC236}">
                  <a16:creationId xmlns:a16="http://schemas.microsoft.com/office/drawing/2014/main" id="{6558A411-86CB-EB15-AC6B-F31BD8063F17}"/>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69" name="Rectangle: Rounded Corners 6">
            <a:extLst>
              <a:ext uri="{FF2B5EF4-FFF2-40B4-BE49-F238E27FC236}">
                <a16:creationId xmlns:a16="http://schemas.microsoft.com/office/drawing/2014/main" id="{40A4371E-6D83-AF7D-60C4-C578F4CDD80F}"/>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0" name="Title 1">
            <a:extLst>
              <a:ext uri="{FF2B5EF4-FFF2-40B4-BE49-F238E27FC236}">
                <a16:creationId xmlns:a16="http://schemas.microsoft.com/office/drawing/2014/main" id="{B1220EA8-7BFD-88A6-2DF0-52698C0FFE1D}"/>
              </a:ext>
            </a:extLst>
          </p:cNvPr>
          <p:cNvSpPr txBox="1">
            <a:spLocks/>
          </p:cNvSpPr>
          <p:nvPr/>
        </p:nvSpPr>
        <p:spPr>
          <a:xfrm>
            <a:off x="4613434" y="5621318"/>
            <a:ext cx="2735299" cy="307777"/>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Adicionar uma </a:t>
            </a:r>
            <a:r>
              <a:rPr kumimoji="0" lang="pt-br"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col</a:t>
            </a:r>
            <a:r>
              <a:rPr kumimoji="0" lang="pt-BR"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uma</a:t>
            </a: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 </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para reduzir a receita projetada em 3%</a:t>
            </a:r>
          </a:p>
        </p:txBody>
      </p:sp>
      <p:sp>
        <p:nvSpPr>
          <p:cNvPr id="71" name="TextBox 70">
            <a:extLst>
              <a:ext uri="{FF2B5EF4-FFF2-40B4-BE49-F238E27FC236}">
                <a16:creationId xmlns:a16="http://schemas.microsoft.com/office/drawing/2014/main" id="{92AB1EA9-50DE-472A-7A03-8926BCB0EB47}"/>
              </a:ext>
            </a:extLst>
          </p:cNvPr>
          <p:cNvSpPr txBox="1"/>
          <p:nvPr/>
        </p:nvSpPr>
        <p:spPr>
          <a:xfrm>
            <a:off x="8229191"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a:ln>
                  <a:noFill/>
                </a:ln>
                <a:solidFill>
                  <a:prstClr val="black"/>
                </a:solidFill>
                <a:effectLst/>
                <a:uLnTx/>
                <a:uFillTx/>
                <a:latin typeface="Segoe UI Semibold"/>
                <a:cs typeface="Segoe UI" pitchFamily="34" charset="0"/>
              </a:rPr>
              <a:t>Atualizar folha de oferta</a:t>
            </a:r>
          </a:p>
        </p:txBody>
      </p:sp>
      <p:sp>
        <p:nvSpPr>
          <p:cNvPr id="72" name="Text Placeholder 2">
            <a:extLst>
              <a:ext uri="{FF2B5EF4-FFF2-40B4-BE49-F238E27FC236}">
                <a16:creationId xmlns:a16="http://schemas.microsoft.com/office/drawing/2014/main" id="{DF389F58-22DF-97F8-4977-2DC1D9242BAC}"/>
              </a:ext>
            </a:extLst>
          </p:cNvPr>
          <p:cNvSpPr txBox="1">
            <a:spLocks/>
          </p:cNvSpPr>
          <p:nvPr/>
        </p:nvSpPr>
        <p:spPr>
          <a:xfrm>
            <a:off x="8229191"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Em uma nova linha, selecionar </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Rasc</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um</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ho</a:t>
            </a: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 com </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Copilot</a:t>
            </a:r>
            <a:endPar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endParaRPr>
          </a:p>
        </p:txBody>
      </p:sp>
      <p:grpSp>
        <p:nvGrpSpPr>
          <p:cNvPr id="38" name="Group 37" descr="Logotipo do Bing">
            <a:extLst>
              <a:ext uri="{FF2B5EF4-FFF2-40B4-BE49-F238E27FC236}">
                <a16:creationId xmlns:a16="http://schemas.microsoft.com/office/drawing/2014/main" id="{D5A2A446-D1EE-FFAB-3091-31F026D128E4}"/>
              </a:ext>
              <a:ext uri="{C183D7F6-B498-43B3-948B-1728B52AA6E4}">
                <adec:decorative xmlns:adec="http://schemas.microsoft.com/office/drawing/2017/decorative" val="0"/>
              </a:ext>
            </a:extLst>
          </p:cNvPr>
          <p:cNvGrpSpPr>
            <a:grpSpLocks/>
          </p:cNvGrpSpPr>
          <p:nvPr/>
        </p:nvGrpSpPr>
        <p:grpSpPr>
          <a:xfrm>
            <a:off x="11118808" y="4026756"/>
            <a:ext cx="534543" cy="534543"/>
            <a:chOff x="12778532" y="5665565"/>
            <a:chExt cx="534543" cy="534543"/>
          </a:xfrm>
        </p:grpSpPr>
        <p:sp>
          <p:nvSpPr>
            <p:cNvPr id="39" name="Rounded Rectangle 46">
              <a:hlinkClick r:id="rId12"/>
              <a:extLst>
                <a:ext uri="{FF2B5EF4-FFF2-40B4-BE49-F238E27FC236}">
                  <a16:creationId xmlns:a16="http://schemas.microsoft.com/office/drawing/2014/main" id="{A4F3BB0D-E800-5D2F-6253-574AE6305F68}"/>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39" descr="Imagem contendo gráficos, logotipo, símbolo, azul elétrico&#10;&#10;Descrição gerada automaticamente">
              <a:hlinkClick r:id="rId12"/>
              <a:extLst>
                <a:ext uri="{FF2B5EF4-FFF2-40B4-BE49-F238E27FC236}">
                  <a16:creationId xmlns:a16="http://schemas.microsoft.com/office/drawing/2014/main" id="{6A6D77D4-2CCA-9AC5-82DB-4DB31BE2E41F}"/>
                </a:ext>
              </a:extLst>
            </p:cNvPr>
            <p:cNvPicPr>
              <a:picLocks noChangeAspect="1"/>
            </p:cNvPicPr>
            <p:nvPr/>
          </p:nvPicPr>
          <p:blipFill>
            <a:blip r:embed="rId13"/>
            <a:stretch>
              <a:fillRect/>
            </a:stretch>
          </p:blipFill>
          <p:spPr>
            <a:xfrm>
              <a:off x="12870088" y="5768479"/>
              <a:ext cx="382583" cy="371252"/>
            </a:xfrm>
            <a:prstGeom prst="rect">
              <a:avLst/>
            </a:prstGeom>
          </p:spPr>
        </p:pic>
      </p:grpSp>
      <p:sp>
        <p:nvSpPr>
          <p:cNvPr id="76" name="Rectangle: Rounded Corners 6">
            <a:extLst>
              <a:ext uri="{FF2B5EF4-FFF2-40B4-BE49-F238E27FC236}">
                <a16:creationId xmlns:a16="http://schemas.microsoft.com/office/drawing/2014/main" id="{238CB7F0-E4F3-B799-E277-6C83030BC9CA}"/>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7" name="Title 1">
            <a:extLst>
              <a:ext uri="{FF2B5EF4-FFF2-40B4-BE49-F238E27FC236}">
                <a16:creationId xmlns:a16="http://schemas.microsoft.com/office/drawing/2014/main" id="{9924973E-1097-97F3-D29F-A5B8BE98081A}"/>
              </a:ext>
            </a:extLst>
          </p:cNvPr>
          <p:cNvSpPr txBox="1">
            <a:spLocks/>
          </p:cNvSpPr>
          <p:nvPr/>
        </p:nvSpPr>
        <p:spPr>
          <a:xfrm>
            <a:off x="8352613"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Adicionar uma nova seção </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sobre as condições para o negócio com base na </a:t>
            </a:r>
            <a:r>
              <a:rPr lang="pt-br" sz="1000" u="sng" spc="0" dirty="0">
                <a:solidFill>
                  <a:srgbClr val="0078D4"/>
                </a:solidFill>
                <a:latin typeface="Segoe UI"/>
              </a:rPr>
              <a:t>transcrição da </a:t>
            </a:r>
            <a:r>
              <a:rPr lang="pt-br" sz="1000" u="sng" spc="0" dirty="0" err="1">
                <a:solidFill>
                  <a:srgbClr val="0078D4"/>
                </a:solidFill>
                <a:latin typeface="Segoe UI"/>
              </a:rPr>
              <a:t>re</a:t>
            </a:r>
            <a:r>
              <a:rPr lang="pt-BR" sz="1000" u="sng" spc="0" dirty="0" err="1">
                <a:solidFill>
                  <a:srgbClr val="0078D4"/>
                </a:solidFill>
                <a:latin typeface="Segoe UI"/>
              </a:rPr>
              <a:t>um</a:t>
            </a:r>
            <a:r>
              <a:rPr lang="pt-br" sz="1000" u="sng" spc="0" dirty="0" err="1">
                <a:solidFill>
                  <a:srgbClr val="0078D4"/>
                </a:solidFill>
                <a:latin typeface="Segoe UI"/>
              </a:rPr>
              <a:t>ião</a:t>
            </a:r>
            <a:r>
              <a:rPr lang="pt-br" sz="1000" u="sng" spc="0" dirty="0">
                <a:solidFill>
                  <a:srgbClr val="0078D4"/>
                </a:solidFill>
                <a:latin typeface="Segoe UI"/>
              </a:rPr>
              <a:t> da equipe jurídica.docx</a:t>
            </a:r>
          </a:p>
        </p:txBody>
      </p:sp>
    </p:spTree>
    <p:extLst>
      <p:ext uri="{BB962C8B-B14F-4D97-AF65-F5344CB8AC3E}">
        <p14:creationId xmlns:p14="http://schemas.microsoft.com/office/powerpoint/2010/main" val="308877127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noFill/>
        </p:spPr>
        <p:txBody>
          <a:bodyPr vert="horz" wrap="square" lIns="0" tIns="0" rIns="0" bIns="0" rtlCol="0" anchor="t">
            <a:spAutoFit/>
          </a:bodyPr>
          <a:lstStyle/>
          <a:p>
            <a:pPr defTabSz="914400"/>
            <a:r>
              <a:rPr lang="pt-br" sz="3200">
                <a:gradFill flip="none" rotWithShape="1">
                  <a:gsLst>
                    <a:gs pos="50000">
                      <a:srgbClr val="8661C5"/>
                    </a:gs>
                    <a:gs pos="0">
                      <a:srgbClr val="3E76D4"/>
                    </a:gs>
                    <a:gs pos="100000">
                      <a:srgbClr val="C73ECC"/>
                    </a:gs>
                  </a:gsLst>
                  <a:lin ang="2700000" scaled="1"/>
                  <a:tileRect/>
                </a:gradFill>
                <a:cs typeface="+mn-cs"/>
              </a:rPr>
              <a:t>Um dia na vida do </a:t>
            </a:r>
            <a:r>
              <a:rPr lang="pt-br">
                <a:gradFill flip="none" rotWithShape="1">
                  <a:gsLst>
                    <a:gs pos="50000">
                      <a:srgbClr val="8661C5"/>
                    </a:gs>
                    <a:gs pos="0">
                      <a:srgbClr val="3E76D4"/>
                    </a:gs>
                    <a:gs pos="100000">
                      <a:srgbClr val="C73ECC"/>
                    </a:gs>
                  </a:gsLst>
                  <a:lin ang="2700000" scaled="1"/>
                  <a:tileRect/>
                </a:gradFill>
                <a:cs typeface="+mn-cs"/>
              </a:rPr>
              <a:t>analista financeiro</a:t>
            </a:r>
            <a:endParaRPr lang="en-US" sz="3200">
              <a:gradFill flip="none" rotWithShape="1">
                <a:gsLst>
                  <a:gs pos="50000">
                    <a:srgbClr val="8661C5"/>
                  </a:gs>
                  <a:gs pos="0">
                    <a:srgbClr val="3E76D4"/>
                  </a:gs>
                  <a:gs pos="100000">
                    <a:srgbClr val="C73ECC"/>
                  </a:gs>
                </a:gsLst>
                <a:lin ang="2700000" scaled="1"/>
                <a:tileRect/>
              </a:gradFill>
              <a:cs typeface="+mn-cs"/>
            </a:endParaRPr>
          </a:p>
        </p:txBody>
      </p:sp>
      <p:pic>
        <p:nvPicPr>
          <p:cNvPr id="24" name="Picture 2" descr="Logotipo do Microsoft 365 Copilot">
            <a:extLst>
              <a:ext uri="{FF2B5EF4-FFF2-40B4-BE49-F238E27FC236}">
                <a16:creationId xmlns:a16="http://schemas.microsoft.com/office/drawing/2014/main" id="{F9F60807-0196-C1C7-3704-5F4861107F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06C67776-F904-F32C-6616-E6AB838DFD1C}"/>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4" name="Freeform: Shape 3">
              <a:extLst>
                <a:ext uri="{FF2B5EF4-FFF2-40B4-BE49-F238E27FC236}">
                  <a16:creationId xmlns:a16="http://schemas.microsoft.com/office/drawing/2014/main" id="{76374D65-2C7D-CC38-1FB8-C458A18BC618}"/>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7" name="Group 6">
              <a:extLst>
                <a:ext uri="{FF2B5EF4-FFF2-40B4-BE49-F238E27FC236}">
                  <a16:creationId xmlns:a16="http://schemas.microsoft.com/office/drawing/2014/main" id="{C6FAE389-C201-CF52-FDE4-C3D2308C7325}"/>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89" name="Oval 88">
                <a:extLst>
                  <a:ext uri="{FF2B5EF4-FFF2-40B4-BE49-F238E27FC236}">
                    <a16:creationId xmlns:a16="http://schemas.microsoft.com/office/drawing/2014/main" id="{0579861D-0548-984A-C05A-4C8FD0445A08}"/>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0" name="Graphic 68">
                <a:extLst>
                  <a:ext uri="{FF2B5EF4-FFF2-40B4-BE49-F238E27FC236}">
                    <a16:creationId xmlns:a16="http://schemas.microsoft.com/office/drawing/2014/main" id="{30AF986F-1F06-8CED-385E-6C913431D9DD}"/>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8" name="Group 7">
              <a:extLst>
                <a:ext uri="{FF2B5EF4-FFF2-40B4-BE49-F238E27FC236}">
                  <a16:creationId xmlns:a16="http://schemas.microsoft.com/office/drawing/2014/main" id="{767A7BA9-21FD-A516-5D39-B50977F22450}"/>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87" name="Oval 86">
                <a:extLst>
                  <a:ext uri="{FF2B5EF4-FFF2-40B4-BE49-F238E27FC236}">
                    <a16:creationId xmlns:a16="http://schemas.microsoft.com/office/drawing/2014/main" id="{F6FD9E41-DF2C-675C-5C2D-3A3E597A62DA}"/>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8" name="Graphic 68">
                <a:extLst>
                  <a:ext uri="{FF2B5EF4-FFF2-40B4-BE49-F238E27FC236}">
                    <a16:creationId xmlns:a16="http://schemas.microsoft.com/office/drawing/2014/main" id="{4DE5FB34-FF9D-9B52-64C2-F3EC00CCBEB1}"/>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10" name="Group 9">
              <a:extLst>
                <a:ext uri="{FF2B5EF4-FFF2-40B4-BE49-F238E27FC236}">
                  <a16:creationId xmlns:a16="http://schemas.microsoft.com/office/drawing/2014/main" id="{0C45C0D3-A2A3-4D17-2B96-258A9830DA20}"/>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79" name="Oval 78">
                <a:extLst>
                  <a:ext uri="{FF2B5EF4-FFF2-40B4-BE49-F238E27FC236}">
                    <a16:creationId xmlns:a16="http://schemas.microsoft.com/office/drawing/2014/main" id="{6ADD3C74-82E0-6AA3-6C37-F6FD3CAFACD5}"/>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5" name="Graphic 68">
                <a:extLst>
                  <a:ext uri="{FF2B5EF4-FFF2-40B4-BE49-F238E27FC236}">
                    <a16:creationId xmlns:a16="http://schemas.microsoft.com/office/drawing/2014/main" id="{FDCA09C5-0C56-296A-DB65-51019730B985}"/>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12" name="Group 11">
              <a:extLst>
                <a:ext uri="{FF2B5EF4-FFF2-40B4-BE49-F238E27FC236}">
                  <a16:creationId xmlns:a16="http://schemas.microsoft.com/office/drawing/2014/main" id="{D4825CBD-C24D-DF59-14F2-2673FF2F9D50}"/>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64" name="Oval 63">
                <a:extLst>
                  <a:ext uri="{FF2B5EF4-FFF2-40B4-BE49-F238E27FC236}">
                    <a16:creationId xmlns:a16="http://schemas.microsoft.com/office/drawing/2014/main" id="{AC7CEF65-2597-B87B-4D68-3C79A270628B}"/>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3" name="Graphic 68">
                <a:extLst>
                  <a:ext uri="{FF2B5EF4-FFF2-40B4-BE49-F238E27FC236}">
                    <a16:creationId xmlns:a16="http://schemas.microsoft.com/office/drawing/2014/main" id="{A91B38FF-F18A-03AF-3AED-724C84C36972}"/>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16" name="Rectangle: Rounded Corners 6">
              <a:extLst>
                <a:ext uri="{FF2B5EF4-FFF2-40B4-BE49-F238E27FC236}">
                  <a16:creationId xmlns:a16="http://schemas.microsoft.com/office/drawing/2014/main" id="{6DE25226-830F-4C78-63C3-F6EE250F3074}"/>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Rectangle: Rounded Corners 6">
              <a:extLst>
                <a:ext uri="{FF2B5EF4-FFF2-40B4-BE49-F238E27FC236}">
                  <a16:creationId xmlns:a16="http://schemas.microsoft.com/office/drawing/2014/main" id="{FE9BBC91-59C0-EFB2-3596-48AA0E41F55B}"/>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8" name="Rectangle: Rounded Corners 6">
              <a:extLst>
                <a:ext uri="{FF2B5EF4-FFF2-40B4-BE49-F238E27FC236}">
                  <a16:creationId xmlns:a16="http://schemas.microsoft.com/office/drawing/2014/main" id="{DEE519EA-3CFE-2CD5-7F56-96D4751B5F11}"/>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 name="Rectangle: Rounded Corners 6">
              <a:extLst>
                <a:ext uri="{FF2B5EF4-FFF2-40B4-BE49-F238E27FC236}">
                  <a16:creationId xmlns:a16="http://schemas.microsoft.com/office/drawing/2014/main" id="{140FA72D-E27C-035B-CA7F-55A5704CEE17}"/>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0" name="Rectangle: Rounded Corners 6">
              <a:extLst>
                <a:ext uri="{FF2B5EF4-FFF2-40B4-BE49-F238E27FC236}">
                  <a16:creationId xmlns:a16="http://schemas.microsoft.com/office/drawing/2014/main" id="{480E244F-1D61-8214-13F3-0E51AD88A9DE}"/>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Rectangle: Rounded Corners 6">
              <a:extLst>
                <a:ext uri="{FF2B5EF4-FFF2-40B4-BE49-F238E27FC236}">
                  <a16:creationId xmlns:a16="http://schemas.microsoft.com/office/drawing/2014/main" id="{2D960797-3E02-003D-0201-D27769C2A283}"/>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23" name="Group 22">
              <a:extLst>
                <a:ext uri="{FF2B5EF4-FFF2-40B4-BE49-F238E27FC236}">
                  <a16:creationId xmlns:a16="http://schemas.microsoft.com/office/drawing/2014/main" id="{1DBCE12D-A2AB-9188-FEB7-9BDD3E1525BE}"/>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28" name="Oval 27">
                <a:extLst>
                  <a:ext uri="{FF2B5EF4-FFF2-40B4-BE49-F238E27FC236}">
                    <a16:creationId xmlns:a16="http://schemas.microsoft.com/office/drawing/2014/main" id="{EA20119A-2548-1DF1-3C6C-6B65419BC167}"/>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8" name="Graphic 68">
                <a:extLst>
                  <a:ext uri="{FF2B5EF4-FFF2-40B4-BE49-F238E27FC236}">
                    <a16:creationId xmlns:a16="http://schemas.microsoft.com/office/drawing/2014/main" id="{0E9FCDAA-236C-A5E3-697D-00E763B75C18}"/>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sp>
        <p:nvSpPr>
          <p:cNvPr id="91" name="Rectangle: Rounded Corners 90">
            <a:extLst>
              <a:ext uri="{FF2B5EF4-FFF2-40B4-BE49-F238E27FC236}">
                <a16:creationId xmlns:a16="http://schemas.microsoft.com/office/drawing/2014/main" id="{EE889516-224A-F595-9692-AEE4AB5A7152}"/>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Segoe UI" pitchFamily="34" charset="0"/>
                <a:cs typeface="Segoe UI"/>
              </a:rPr>
              <a:t>8h</a:t>
            </a:r>
          </a:p>
        </p:txBody>
      </p:sp>
      <p:sp>
        <p:nvSpPr>
          <p:cNvPr id="92" name="TextBox 91">
            <a:extLst>
              <a:ext uri="{FF2B5EF4-FFF2-40B4-BE49-F238E27FC236}">
                <a16:creationId xmlns:a16="http://schemas.microsoft.com/office/drawing/2014/main" id="{8D3B49B6-FA27-5C56-0AF9-53156167781C}"/>
              </a:ext>
            </a:extLst>
          </p:cNvPr>
          <p:cNvSpPr txBox="1"/>
          <p:nvPr/>
        </p:nvSpPr>
        <p:spPr>
          <a:xfrm>
            <a:off x="588263"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Hillary começa o dia no Excel olhando para </a:t>
            </a:r>
            <a:b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as últimas estimativas de CPV para um novo produto. Ela usa o Copilot para filtrar os dados para obter a visualização desejada. </a:t>
            </a:r>
          </a:p>
        </p:txBody>
      </p:sp>
      <p:grpSp>
        <p:nvGrpSpPr>
          <p:cNvPr id="77" name="Group 76">
            <a:extLst>
              <a:ext uri="{FF2B5EF4-FFF2-40B4-BE49-F238E27FC236}">
                <a16:creationId xmlns:a16="http://schemas.microsoft.com/office/drawing/2014/main" id="{B3B98BEE-C896-79F0-4007-3E88BAFE19C9}"/>
              </a:ext>
              <a:ext uri="{C183D7F6-B498-43B3-948B-1728B52AA6E4}">
                <adec:decorative xmlns:adec="http://schemas.microsoft.com/office/drawing/2017/decorative" val="1"/>
              </a:ext>
            </a:extLst>
          </p:cNvPr>
          <p:cNvGrpSpPr>
            <a:grpSpLocks/>
          </p:cNvGrpSpPr>
          <p:nvPr/>
        </p:nvGrpSpPr>
        <p:grpSpPr>
          <a:xfrm>
            <a:off x="588263" y="2375244"/>
            <a:ext cx="534543" cy="534543"/>
            <a:chOff x="5831903" y="8381781"/>
            <a:chExt cx="534543" cy="534543"/>
          </a:xfrm>
        </p:grpSpPr>
        <p:sp>
          <p:nvSpPr>
            <p:cNvPr id="78" name="Rounded Rectangle 46">
              <a:extLst>
                <a:ext uri="{FF2B5EF4-FFF2-40B4-BE49-F238E27FC236}">
                  <a16:creationId xmlns:a16="http://schemas.microsoft.com/office/drawing/2014/main" id="{7BE104E2-E7F6-7C1C-126E-B4F459B9E768}"/>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6" name="Picture 8" descr="Logotipo do Microsoft Excel - PNG e Vetor - Baixar logotipo">
              <a:hlinkClick r:id="rId4"/>
              <a:extLst>
                <a:ext uri="{FF2B5EF4-FFF2-40B4-BE49-F238E27FC236}">
                  <a16:creationId xmlns:a16="http://schemas.microsoft.com/office/drawing/2014/main" id="{FA3CCB9F-DBFB-B66B-66B4-2F230BD53206}"/>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96" name="TextBox 95">
            <a:extLst>
              <a:ext uri="{FF2B5EF4-FFF2-40B4-BE49-F238E27FC236}">
                <a16:creationId xmlns:a16="http://schemas.microsoft.com/office/drawing/2014/main" id="{84598FC9-C834-B5CF-0858-1C154F38E293}"/>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Excel</a:t>
            </a:r>
          </a:p>
        </p:txBody>
      </p:sp>
      <p:sp>
        <p:nvSpPr>
          <p:cNvPr id="97" name="Title 1">
            <a:extLst>
              <a:ext uri="{FF2B5EF4-FFF2-40B4-BE49-F238E27FC236}">
                <a16:creationId xmlns:a16="http://schemas.microsoft.com/office/drawing/2014/main" id="{6F065DF2-AED2-2147-1247-FFEFAA69D309}"/>
              </a:ext>
            </a:extLst>
          </p:cNvPr>
          <p:cNvSpPr txBox="1">
            <a:spLocks/>
          </p:cNvSpPr>
          <p:nvPr/>
        </p:nvSpPr>
        <p:spPr>
          <a:xfrm>
            <a:off x="646864" y="3183293"/>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Classificar os dados </a:t>
            </a:r>
            <a:r>
              <a:rPr kumimoji="0" lang="pt-br" sz="800" b="0" i="0" u="none" strike="noStrike" kern="1200" cap="none" spc="0" normalizeH="0" baseline="0" noProof="0">
                <a:ln w="3175">
                  <a:noFill/>
                </a:ln>
                <a:solidFill>
                  <a:prstClr val="black"/>
                </a:solidFill>
                <a:effectLst/>
                <a:uLnTx/>
                <a:uFillTx/>
                <a:latin typeface="Segoe UI"/>
                <a:ea typeface="+mn-ea"/>
                <a:cs typeface="Segoe UI" pitchFamily="34" charset="0"/>
              </a:rPr>
              <a:t>por recurso de produto e filtrar os recursos de Prioridade 2.</a:t>
            </a:r>
          </a:p>
        </p:txBody>
      </p:sp>
      <p:sp>
        <p:nvSpPr>
          <p:cNvPr id="98" name="Rectangle: Rounded Corners 97">
            <a:extLst>
              <a:ext uri="{FF2B5EF4-FFF2-40B4-BE49-F238E27FC236}">
                <a16:creationId xmlns:a16="http://schemas.microsoft.com/office/drawing/2014/main" id="{33167A12-99CE-E962-1437-1CF38FB28967}"/>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9h30</a:t>
            </a:r>
          </a:p>
        </p:txBody>
      </p:sp>
      <p:sp>
        <p:nvSpPr>
          <p:cNvPr id="99" name="TextBox 98">
            <a:extLst>
              <a:ext uri="{FF2B5EF4-FFF2-40B4-BE49-F238E27FC236}">
                <a16:creationId xmlns:a16="http://schemas.microsoft.com/office/drawing/2014/main" id="{1B7C1CF6-ACC7-4570-9022-320048BF253B}"/>
              </a:ext>
            </a:extLst>
          </p:cNvPr>
          <p:cNvSpPr txBox="1"/>
          <p:nvPr/>
        </p:nvSpPr>
        <p:spPr>
          <a:xfrm>
            <a:off x="3417469"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Mais tarde, ela se reúne com o gerente e TI para </a:t>
            </a: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discutir</a:t>
            </a: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 as atualizações de requisitos de relatório da organização de vendas. Ela pede ao Copilot que resuma os requisitos.</a:t>
            </a:r>
          </a:p>
        </p:txBody>
      </p:sp>
      <p:grpSp>
        <p:nvGrpSpPr>
          <p:cNvPr id="50" name="Group 49">
            <a:extLst>
              <a:ext uri="{FF2B5EF4-FFF2-40B4-BE49-F238E27FC236}">
                <a16:creationId xmlns:a16="http://schemas.microsoft.com/office/drawing/2014/main" id="{E73F24DA-78C0-555E-C1CD-C2E5D3DC5D46}"/>
              </a:ext>
              <a:ext uri="{C183D7F6-B498-43B3-948B-1728B52AA6E4}">
                <adec:decorative xmlns:adec="http://schemas.microsoft.com/office/drawing/2017/decorative" val="1"/>
              </a:ext>
            </a:extLst>
          </p:cNvPr>
          <p:cNvGrpSpPr>
            <a:grpSpLocks/>
          </p:cNvGrpSpPr>
          <p:nvPr/>
        </p:nvGrpSpPr>
        <p:grpSpPr>
          <a:xfrm>
            <a:off x="3417469" y="2375244"/>
            <a:ext cx="534543" cy="534543"/>
            <a:chOff x="4236994" y="8381781"/>
            <a:chExt cx="534543" cy="534543"/>
          </a:xfrm>
        </p:grpSpPr>
        <p:sp>
          <p:nvSpPr>
            <p:cNvPr id="52" name="Rounded Rectangle 46">
              <a:extLst>
                <a:ext uri="{FF2B5EF4-FFF2-40B4-BE49-F238E27FC236}">
                  <a16:creationId xmlns:a16="http://schemas.microsoft.com/office/drawing/2014/main" id="{72650022-8794-8C66-C82C-F59FD8FF2DF2}"/>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3" name="Picture 6" descr="Logotipo, símbolo, significado, história, PNG, Microsoft Teams">
              <a:hlinkClick r:id="rId6"/>
              <a:extLst>
                <a:ext uri="{FF2B5EF4-FFF2-40B4-BE49-F238E27FC236}">
                  <a16:creationId xmlns:a16="http://schemas.microsoft.com/office/drawing/2014/main" id="{605D8882-BCC6-F55A-E169-88C6B5C3399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3" name="TextBox 102">
            <a:extLst>
              <a:ext uri="{FF2B5EF4-FFF2-40B4-BE49-F238E27FC236}">
                <a16:creationId xmlns:a16="http://schemas.microsoft.com/office/drawing/2014/main" id="{11BBF58E-B192-B35D-4F60-4E59E5B00964}"/>
              </a:ext>
              <a:ext uri="{C183D7F6-B498-43B3-948B-1728B52AA6E4}">
                <adec:decorative xmlns:adec="http://schemas.microsoft.com/office/drawing/2017/decorative" val="0"/>
              </a:ext>
            </a:extLst>
          </p:cNvPr>
          <p:cNvSpPr txBox="1"/>
          <p:nvPr/>
        </p:nvSpPr>
        <p:spPr>
          <a:xfrm>
            <a:off x="4037252"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Teams</a:t>
            </a:r>
          </a:p>
        </p:txBody>
      </p:sp>
      <p:sp>
        <p:nvSpPr>
          <p:cNvPr id="104" name="Title 1">
            <a:extLst>
              <a:ext uri="{FF2B5EF4-FFF2-40B4-BE49-F238E27FC236}">
                <a16:creationId xmlns:a16="http://schemas.microsoft.com/office/drawing/2014/main" id="{D324CE34-1194-7735-DFE5-D05A8AE78D2D}"/>
              </a:ext>
            </a:extLst>
          </p:cNvPr>
          <p:cNvSpPr txBox="1">
            <a:spLocks/>
          </p:cNvSpPr>
          <p:nvPr/>
        </p:nvSpPr>
        <p:spPr>
          <a:xfrm>
            <a:off x="3476070" y="3183293"/>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Resumo</a:t>
            </a: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 a </a:t>
            </a:r>
            <a:r>
              <a:rPr kumimoji="0" lang="pt-br" sz="800" b="1"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a:ea typeface="+mn-ea"/>
                <a:cs typeface="Segoe UI" pitchFamily="34" charset="0"/>
              </a:rPr>
              <a:t>re</a:t>
            </a:r>
            <a:r>
              <a:rPr kumimoji="0" lang="pt-BR" sz="800" b="1"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a:ea typeface="+mn-ea"/>
                <a:cs typeface="Segoe UI" pitchFamily="34" charset="0"/>
              </a:rPr>
              <a:t>um</a:t>
            </a:r>
            <a:r>
              <a:rPr kumimoji="0" lang="pt-br" sz="800" b="1"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a:ea typeface="+mn-ea"/>
                <a:cs typeface="Segoe UI" pitchFamily="34" charset="0"/>
              </a:rPr>
              <a:t>ião</a:t>
            </a: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 </a:t>
            </a: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e verificar se todos os requisitos de relatório mencionados foram listados.</a:t>
            </a:r>
          </a:p>
        </p:txBody>
      </p:sp>
      <p:sp>
        <p:nvSpPr>
          <p:cNvPr id="105" name="Rectangle: Rounded Corners 104">
            <a:extLst>
              <a:ext uri="{FF2B5EF4-FFF2-40B4-BE49-F238E27FC236}">
                <a16:creationId xmlns:a16="http://schemas.microsoft.com/office/drawing/2014/main" id="{9D03EA28-F75D-E978-FD52-8A469B33F256}"/>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10h</a:t>
            </a:r>
          </a:p>
        </p:txBody>
      </p:sp>
      <p:sp>
        <p:nvSpPr>
          <p:cNvPr id="106" name="TextBox 105">
            <a:extLst>
              <a:ext uri="{FF2B5EF4-FFF2-40B4-BE49-F238E27FC236}">
                <a16:creationId xmlns:a16="http://schemas.microsoft.com/office/drawing/2014/main" id="{049B9257-DF16-0E3A-8C0F-C43745B2BE6C}"/>
              </a:ext>
            </a:extLst>
          </p:cNvPr>
          <p:cNvSpPr txBox="1"/>
          <p:nvPr/>
        </p:nvSpPr>
        <p:spPr>
          <a:xfrm>
            <a:off x="6246676" y="1587288"/>
            <a:ext cx="270413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Hillary finalmente chega ao projeto principal do dia e revisa as informações de devida diligência e sobre um potencial alvo de aquisição. Ela pede ao Copilot que crie um resumo.</a:t>
            </a:r>
          </a:p>
        </p:txBody>
      </p:sp>
      <p:grpSp>
        <p:nvGrpSpPr>
          <p:cNvPr id="43" name="Group 42">
            <a:extLst>
              <a:ext uri="{FF2B5EF4-FFF2-40B4-BE49-F238E27FC236}">
                <a16:creationId xmlns:a16="http://schemas.microsoft.com/office/drawing/2014/main" id="{60C115FA-19CA-7715-DBAA-28F9C526D8E8}"/>
              </a:ext>
              <a:ext uri="{C183D7F6-B498-43B3-948B-1728B52AA6E4}">
                <adec:decorative xmlns:adec="http://schemas.microsoft.com/office/drawing/2017/decorative" val="1"/>
              </a:ext>
            </a:extLst>
          </p:cNvPr>
          <p:cNvGrpSpPr>
            <a:grpSpLocks/>
          </p:cNvGrpSpPr>
          <p:nvPr/>
        </p:nvGrpSpPr>
        <p:grpSpPr>
          <a:xfrm>
            <a:off x="6246676" y="2375244"/>
            <a:ext cx="534543" cy="534543"/>
            <a:chOff x="6321001" y="2333702"/>
            <a:chExt cx="534543" cy="534543"/>
          </a:xfrm>
        </p:grpSpPr>
        <p:sp>
          <p:nvSpPr>
            <p:cNvPr id="56" name="Rounded Rectangle 46">
              <a:extLst>
                <a:ext uri="{FF2B5EF4-FFF2-40B4-BE49-F238E27FC236}">
                  <a16:creationId xmlns:a16="http://schemas.microsoft.com/office/drawing/2014/main" id="{95771F27-7BFF-AF5D-07BF-E9B607229168}"/>
                </a:ext>
              </a:extLst>
            </p:cNvPr>
            <p:cNvSpPr/>
            <p:nvPr/>
          </p:nvSpPr>
          <p:spPr bwMode="auto">
            <a:xfrm>
              <a:off x="6321001" y="2333702"/>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7" name="Picture 56" descr="Zip Co, logotipo SVG, baixar grátis, id: 101874 - Brandlogos.net">
              <a:hlinkClick r:id="rId8"/>
              <a:extLst>
                <a:ext uri="{FF2B5EF4-FFF2-40B4-BE49-F238E27FC236}">
                  <a16:creationId xmlns:a16="http://schemas.microsoft.com/office/drawing/2014/main" id="{7DE33636-9BCF-627D-3018-D69981368ACB}"/>
                </a:ext>
              </a:extLst>
            </p:cNvPr>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46789" y="2472386"/>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13" name="TextBox 112">
            <a:extLst>
              <a:ext uri="{FF2B5EF4-FFF2-40B4-BE49-F238E27FC236}">
                <a16:creationId xmlns:a16="http://schemas.microsoft.com/office/drawing/2014/main" id="{BFA87300-2386-14C2-E1EF-CCD13ECA7E79}"/>
              </a:ext>
              <a:ext uri="{C183D7F6-B498-43B3-948B-1728B52AA6E4}">
                <adec:decorative xmlns:adec="http://schemas.microsoft.com/office/drawing/2017/decorative" val="0"/>
              </a:ext>
            </a:extLst>
          </p:cNvPr>
          <p:cNvSpPr txBox="1"/>
          <p:nvPr/>
        </p:nvSpPr>
        <p:spPr>
          <a:xfrm>
            <a:off x="6897019"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Chat do M365</a:t>
            </a:r>
          </a:p>
        </p:txBody>
      </p:sp>
      <p:sp>
        <p:nvSpPr>
          <p:cNvPr id="114" name="Title 1">
            <a:extLst>
              <a:ext uri="{FF2B5EF4-FFF2-40B4-BE49-F238E27FC236}">
                <a16:creationId xmlns:a16="http://schemas.microsoft.com/office/drawing/2014/main" id="{CB9DA06D-1029-E3B0-CCC2-324867839EEE}"/>
              </a:ext>
            </a:extLst>
          </p:cNvPr>
          <p:cNvSpPr txBox="1">
            <a:spLocks/>
          </p:cNvSpPr>
          <p:nvPr/>
        </p:nvSpPr>
        <p:spPr>
          <a:xfrm>
            <a:off x="6305277" y="3132334"/>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Resumo</a:t>
            </a: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 as informações em </a:t>
            </a:r>
            <a:r>
              <a:rPr kumimoji="0" lang="pt-br" sz="800" b="0" i="0" u="sng" strike="noStrike" kern="1200" cap="none" spc="0" normalizeH="0" baseline="0" noProof="0" dirty="0">
                <a:ln w="3175">
                  <a:noFill/>
                </a:ln>
                <a:solidFill>
                  <a:srgbClr val="0070C0"/>
                </a:solidFill>
                <a:effectLst/>
                <a:uLnTx/>
                <a:uFillTx/>
                <a:latin typeface="Segoe UI"/>
                <a:ea typeface="+mn-ea"/>
                <a:cs typeface="Segoe UI" pitchFamily="34" charset="0"/>
              </a:rPr>
              <a:t>dados financeiros da Fabrikam, análise de operações da Fabrikam, plano </a:t>
            </a:r>
            <a:br>
              <a:rPr kumimoji="0" lang="pt-br" sz="800" b="0" i="0" u="sng" strike="noStrike" kern="1200" cap="none" spc="0" normalizeH="0" baseline="0" noProof="0" dirty="0">
                <a:ln w="3175">
                  <a:noFill/>
                </a:ln>
                <a:solidFill>
                  <a:srgbClr val="0070C0"/>
                </a:solidFill>
                <a:effectLst/>
                <a:uLnTx/>
                <a:uFillTx/>
                <a:latin typeface="Segoe UI"/>
                <a:ea typeface="+mn-ea"/>
                <a:cs typeface="Segoe UI" pitchFamily="34" charset="0"/>
              </a:rPr>
            </a:br>
            <a:r>
              <a:rPr kumimoji="0" lang="pt-br" sz="800" b="0" i="0" u="sng" strike="noStrike" kern="1200" cap="none" spc="0" normalizeH="0" baseline="0" noProof="0" dirty="0">
                <a:ln w="3175">
                  <a:noFill/>
                </a:ln>
                <a:solidFill>
                  <a:srgbClr val="0070C0"/>
                </a:solidFill>
                <a:effectLst/>
                <a:uLnTx/>
                <a:uFillTx/>
                <a:latin typeface="Segoe UI"/>
                <a:ea typeface="+mn-ea"/>
                <a:cs typeface="Segoe UI" pitchFamily="34" charset="0"/>
              </a:rPr>
              <a:t>de integração da Fabrikam.</a:t>
            </a:r>
            <a:endParaRPr kumimoji="0" lang="en-US" sz="800" b="0" i="0" u="none" strike="noStrike" kern="1200" cap="none" spc="0" normalizeH="0" baseline="0" noProof="0" dirty="0">
              <a:ln w="3175">
                <a:noFill/>
              </a:ln>
              <a:solidFill>
                <a:prstClr val="black"/>
              </a:solidFill>
              <a:effectLst/>
              <a:uLnTx/>
              <a:uFillTx/>
              <a:latin typeface="Segoe UI"/>
              <a:ea typeface="+mn-ea"/>
              <a:cs typeface="Segoe UI" pitchFamily="34" charset="0"/>
            </a:endParaRPr>
          </a:p>
        </p:txBody>
      </p:sp>
      <p:sp>
        <p:nvSpPr>
          <p:cNvPr id="115" name="Rectangle: Rounded Corners 114">
            <a:extLst>
              <a:ext uri="{FF2B5EF4-FFF2-40B4-BE49-F238E27FC236}">
                <a16:creationId xmlns:a16="http://schemas.microsoft.com/office/drawing/2014/main" id="{C5F7D609-517E-3FBF-6CCD-F390FEE20D2D}"/>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11h</a:t>
            </a:r>
          </a:p>
        </p:txBody>
      </p:sp>
      <p:sp>
        <p:nvSpPr>
          <p:cNvPr id="117" name="TextBox 116">
            <a:extLst>
              <a:ext uri="{FF2B5EF4-FFF2-40B4-BE49-F238E27FC236}">
                <a16:creationId xmlns:a16="http://schemas.microsoft.com/office/drawing/2014/main" id="{9F4E25CB-2F68-1ACF-7421-9DC1B0B003D5}"/>
              </a:ext>
            </a:extLst>
          </p:cNvPr>
          <p:cNvSpPr txBox="1"/>
          <p:nvPr/>
        </p:nvSpPr>
        <p:spPr>
          <a:xfrm>
            <a:off x="6246676" y="4075061"/>
            <a:ext cx="270413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Depois de criar uma visão geral da aquisição </a:t>
            </a:r>
            <a:b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no Word, ela pede ao Copilot para transformar o documento em uma apresentação para </a:t>
            </a:r>
            <a:b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a equipe de desenvolvimento de negócios.</a:t>
            </a:r>
          </a:p>
        </p:txBody>
      </p:sp>
      <p:grpSp>
        <p:nvGrpSpPr>
          <p:cNvPr id="70" name="Group 69">
            <a:extLst>
              <a:ext uri="{FF2B5EF4-FFF2-40B4-BE49-F238E27FC236}">
                <a16:creationId xmlns:a16="http://schemas.microsoft.com/office/drawing/2014/main" id="{7FB61D80-9419-3D5F-CAC0-82945BD4F079}"/>
              </a:ext>
              <a:ext uri="{C183D7F6-B498-43B3-948B-1728B52AA6E4}">
                <adec:decorative xmlns:adec="http://schemas.microsoft.com/office/drawing/2017/decorative" val="1"/>
              </a:ext>
            </a:extLst>
          </p:cNvPr>
          <p:cNvGrpSpPr>
            <a:grpSpLocks/>
          </p:cNvGrpSpPr>
          <p:nvPr/>
        </p:nvGrpSpPr>
        <p:grpSpPr>
          <a:xfrm>
            <a:off x="6246676" y="5003768"/>
            <a:ext cx="534543" cy="534543"/>
            <a:chOff x="9021721" y="8381781"/>
            <a:chExt cx="534543" cy="534543"/>
          </a:xfrm>
        </p:grpSpPr>
        <p:sp>
          <p:nvSpPr>
            <p:cNvPr id="71" name="Rounded Rectangle 46">
              <a:extLst>
                <a:ext uri="{FF2B5EF4-FFF2-40B4-BE49-F238E27FC236}">
                  <a16:creationId xmlns:a16="http://schemas.microsoft.com/office/drawing/2014/main" id="{0E385661-1BB9-5446-0BCB-F9B3DC9F29BA}"/>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2" name="Picture 4" descr="Logotipo Microsoft PowerPoint - PNG e Vetor - Baixar logotipo">
              <a:hlinkClick r:id="rId10"/>
              <a:extLst>
                <a:ext uri="{FF2B5EF4-FFF2-40B4-BE49-F238E27FC236}">
                  <a16:creationId xmlns:a16="http://schemas.microsoft.com/office/drawing/2014/main" id="{6753667C-EA86-17A8-F20E-919F63EAEED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21" name="TextBox 120">
            <a:extLst>
              <a:ext uri="{FF2B5EF4-FFF2-40B4-BE49-F238E27FC236}">
                <a16:creationId xmlns:a16="http://schemas.microsoft.com/office/drawing/2014/main" id="{02CCEC14-3806-26F6-C4E6-135BA6D08834}"/>
              </a:ext>
              <a:ext uri="{C183D7F6-B498-43B3-948B-1728B52AA6E4}">
                <adec:decorative xmlns:adec="http://schemas.microsoft.com/office/drawing/2017/decorative" val="0"/>
              </a:ext>
            </a:extLst>
          </p:cNvPr>
          <p:cNvSpPr txBox="1"/>
          <p:nvPr/>
        </p:nvSpPr>
        <p:spPr>
          <a:xfrm>
            <a:off x="6897019" y="5178706"/>
            <a:ext cx="1774874"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Segoe UI Semibold"/>
                <a:ea typeface="+mn-ea"/>
                <a:cs typeface="+mn-cs"/>
              </a:rPr>
              <a:t>Copilot no PowerPoint</a:t>
            </a:r>
          </a:p>
        </p:txBody>
      </p:sp>
      <p:sp>
        <p:nvSpPr>
          <p:cNvPr id="122" name="Title 1">
            <a:extLst>
              <a:ext uri="{FF2B5EF4-FFF2-40B4-BE49-F238E27FC236}">
                <a16:creationId xmlns:a16="http://schemas.microsoft.com/office/drawing/2014/main" id="{22AF4DFB-3E7D-4308-D667-5ADE23D029AC}"/>
              </a:ext>
            </a:extLst>
          </p:cNvPr>
          <p:cNvSpPr txBox="1">
            <a:spLocks/>
          </p:cNvSpPr>
          <p:nvPr/>
        </p:nvSpPr>
        <p:spPr>
          <a:xfrm>
            <a:off x="6315091" y="5761451"/>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Criar uma apresentação de </a:t>
            </a:r>
            <a:r>
              <a:rPr lang="pt-br" sz="800" spc="0" dirty="0">
                <a:solidFill>
                  <a:prstClr val="black"/>
                </a:solidFill>
                <a:latin typeface="Segoe UI"/>
              </a:rPr>
              <a:t>[Link do documento </a:t>
            </a:r>
            <a:br>
              <a:rPr lang="pt-br" sz="800" spc="0" dirty="0">
                <a:solidFill>
                  <a:prstClr val="black"/>
                </a:solidFill>
                <a:latin typeface="Segoe UI"/>
              </a:rPr>
            </a:br>
            <a:r>
              <a:rPr lang="pt-br" sz="800" spc="0" dirty="0">
                <a:solidFill>
                  <a:prstClr val="black"/>
                </a:solidFill>
                <a:latin typeface="Segoe UI"/>
              </a:rPr>
              <a:t>do Word para Visão geral da aquisição da Fabrikam.docx]</a:t>
            </a:r>
          </a:p>
        </p:txBody>
      </p:sp>
      <p:sp>
        <p:nvSpPr>
          <p:cNvPr id="123" name="Rectangle: Rounded Corners 122">
            <a:extLst>
              <a:ext uri="{FF2B5EF4-FFF2-40B4-BE49-F238E27FC236}">
                <a16:creationId xmlns:a16="http://schemas.microsoft.com/office/drawing/2014/main" id="{C2D6EAE0-52D8-373D-552D-DB8023DA0DF0}"/>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14h</a:t>
            </a:r>
          </a:p>
        </p:txBody>
      </p:sp>
      <p:sp>
        <p:nvSpPr>
          <p:cNvPr id="124" name="TextBox 123">
            <a:extLst>
              <a:ext uri="{FF2B5EF4-FFF2-40B4-BE49-F238E27FC236}">
                <a16:creationId xmlns:a16="http://schemas.microsoft.com/office/drawing/2014/main" id="{BFD2C725-DC60-37B8-2FFC-6CF58FC9059A}"/>
              </a:ext>
            </a:extLst>
          </p:cNvPr>
          <p:cNvSpPr txBox="1"/>
          <p:nvPr/>
        </p:nvSpPr>
        <p:spPr>
          <a:xfrm>
            <a:off x="3417469" y="4075061"/>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1000" b="0" i="0" u="none" strike="noStrike" kern="1200" cap="none" spc="0" normalizeH="0" baseline="0" noProof="0">
                <a:ln>
                  <a:noFill/>
                </a:ln>
                <a:solidFill>
                  <a:prstClr val="black"/>
                </a:solidFill>
                <a:effectLst/>
                <a:uLnTx/>
                <a:uFillTx/>
                <a:latin typeface="Segoe UI"/>
                <a:ea typeface="+mn-ea"/>
                <a:cs typeface="Segoe UI Semibold"/>
              </a:rPr>
              <a:t>Hillary precisa colocar em dia um bate-papo que começou pela manhã. Ela pede ao Copilot que resuma o tópico. </a:t>
            </a:r>
          </a:p>
        </p:txBody>
      </p:sp>
      <p:grpSp>
        <p:nvGrpSpPr>
          <p:cNvPr id="68" name="Group 67">
            <a:extLst>
              <a:ext uri="{FF2B5EF4-FFF2-40B4-BE49-F238E27FC236}">
                <a16:creationId xmlns:a16="http://schemas.microsoft.com/office/drawing/2014/main" id="{C2AE682F-20C1-B961-01E5-B53C2709780A}"/>
              </a:ext>
              <a:ext uri="{C183D7F6-B498-43B3-948B-1728B52AA6E4}">
                <adec:decorative xmlns:adec="http://schemas.microsoft.com/office/drawing/2017/decorative" val="1"/>
              </a:ext>
            </a:extLst>
          </p:cNvPr>
          <p:cNvGrpSpPr>
            <a:grpSpLocks/>
          </p:cNvGrpSpPr>
          <p:nvPr/>
        </p:nvGrpSpPr>
        <p:grpSpPr>
          <a:xfrm>
            <a:off x="3417469" y="5003768"/>
            <a:ext cx="534543" cy="534543"/>
            <a:chOff x="4236994" y="8381781"/>
            <a:chExt cx="534543" cy="534543"/>
          </a:xfrm>
        </p:grpSpPr>
        <p:sp>
          <p:nvSpPr>
            <p:cNvPr id="83" name="Rounded Rectangle 46">
              <a:extLst>
                <a:ext uri="{FF2B5EF4-FFF2-40B4-BE49-F238E27FC236}">
                  <a16:creationId xmlns:a16="http://schemas.microsoft.com/office/drawing/2014/main" id="{1F95498C-1048-9AE7-A133-2AC6551955BA}"/>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4" name="Picture 6" descr="Logotipo, símbolo, significado, história, PNG, Microsoft Teams">
              <a:hlinkClick r:id="rId6"/>
              <a:extLst>
                <a:ext uri="{FF2B5EF4-FFF2-40B4-BE49-F238E27FC236}">
                  <a16:creationId xmlns:a16="http://schemas.microsoft.com/office/drawing/2014/main" id="{C3EE82A5-21AD-1BB2-3CE6-56CB6C4B30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28" name="TextBox 127">
            <a:extLst>
              <a:ext uri="{FF2B5EF4-FFF2-40B4-BE49-F238E27FC236}">
                <a16:creationId xmlns:a16="http://schemas.microsoft.com/office/drawing/2014/main" id="{74FF72C9-8BBF-C9C0-37CC-7A89B85CF04F}"/>
              </a:ext>
              <a:ext uri="{C183D7F6-B498-43B3-948B-1728B52AA6E4}">
                <adec:decorative xmlns:adec="http://schemas.microsoft.com/office/drawing/2017/decorative" val="0"/>
              </a:ext>
            </a:extLst>
          </p:cNvPr>
          <p:cNvSpPr txBox="1"/>
          <p:nvPr/>
        </p:nvSpPr>
        <p:spPr>
          <a:xfrm>
            <a:off x="4037252"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Teams</a:t>
            </a:r>
          </a:p>
        </p:txBody>
      </p:sp>
      <p:sp>
        <p:nvSpPr>
          <p:cNvPr id="129" name="Title 1">
            <a:extLst>
              <a:ext uri="{FF2B5EF4-FFF2-40B4-BE49-F238E27FC236}">
                <a16:creationId xmlns:a16="http://schemas.microsoft.com/office/drawing/2014/main" id="{3BE74D17-9488-CEA6-1DB9-21EE74FFA9D8}"/>
              </a:ext>
            </a:extLst>
          </p:cNvPr>
          <p:cNvSpPr txBox="1">
            <a:spLocks/>
          </p:cNvSpPr>
          <p:nvPr/>
        </p:nvSpPr>
        <p:spPr>
          <a:xfrm>
            <a:off x="3480977"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Resumo</a:t>
            </a: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 este tópico </a:t>
            </a: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destacando onde meu nome foi mencionado e quaisquer itens de ação para mim.</a:t>
            </a:r>
          </a:p>
        </p:txBody>
      </p:sp>
      <p:sp>
        <p:nvSpPr>
          <p:cNvPr id="130" name="Rectangle: Rounded Corners 129">
            <a:extLst>
              <a:ext uri="{FF2B5EF4-FFF2-40B4-BE49-F238E27FC236}">
                <a16:creationId xmlns:a16="http://schemas.microsoft.com/office/drawing/2014/main" id="{533726D1-0C25-4A64-4CB5-54E5ACA6C555}"/>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16h</a:t>
            </a:r>
          </a:p>
        </p:txBody>
      </p:sp>
      <p:sp>
        <p:nvSpPr>
          <p:cNvPr id="131" name="TextBox 130">
            <a:extLst>
              <a:ext uri="{FF2B5EF4-FFF2-40B4-BE49-F238E27FC236}">
                <a16:creationId xmlns:a16="http://schemas.microsoft.com/office/drawing/2014/main" id="{D6595925-06E3-AFBD-6944-73C653639987}"/>
              </a:ext>
            </a:extLst>
          </p:cNvPr>
          <p:cNvSpPr txBox="1"/>
          <p:nvPr/>
        </p:nvSpPr>
        <p:spPr>
          <a:xfrm>
            <a:off x="588263" y="4075061"/>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Hillary volta ao Excel para atualizar os números de aquisição com os cenários hipotéticos mais recentes e criar </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alg</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um</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s</a:t>
            </a: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 gráficos para entrar na apresentação </a:t>
            </a:r>
            <a:b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do planejamento de negócios.</a:t>
            </a:r>
          </a:p>
        </p:txBody>
      </p:sp>
      <p:grpSp>
        <p:nvGrpSpPr>
          <p:cNvPr id="65" name="Group 64">
            <a:extLst>
              <a:ext uri="{FF2B5EF4-FFF2-40B4-BE49-F238E27FC236}">
                <a16:creationId xmlns:a16="http://schemas.microsoft.com/office/drawing/2014/main" id="{1E9BE4FC-3B62-85DF-1E28-CCAC3A6DEE44}"/>
              </a:ext>
              <a:ext uri="{C183D7F6-B498-43B3-948B-1728B52AA6E4}">
                <adec:decorative xmlns:adec="http://schemas.microsoft.com/office/drawing/2017/decorative" val="1"/>
              </a:ext>
            </a:extLst>
          </p:cNvPr>
          <p:cNvGrpSpPr>
            <a:grpSpLocks/>
          </p:cNvGrpSpPr>
          <p:nvPr/>
        </p:nvGrpSpPr>
        <p:grpSpPr>
          <a:xfrm>
            <a:off x="588263" y="5003768"/>
            <a:ext cx="534543" cy="534543"/>
            <a:chOff x="5831903" y="8381781"/>
            <a:chExt cx="534543" cy="534543"/>
          </a:xfrm>
        </p:grpSpPr>
        <p:sp>
          <p:nvSpPr>
            <p:cNvPr id="66" name="Rounded Rectangle 46">
              <a:extLst>
                <a:ext uri="{FF2B5EF4-FFF2-40B4-BE49-F238E27FC236}">
                  <a16:creationId xmlns:a16="http://schemas.microsoft.com/office/drawing/2014/main" id="{B8F663D2-2BCD-78AF-EB80-470ECE37EB82}"/>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7" name="Picture 8" descr="Logotipo do Microsoft Excel - PNG e Vetor - Baixar logotipo">
              <a:hlinkClick r:id="rId4"/>
              <a:extLst>
                <a:ext uri="{FF2B5EF4-FFF2-40B4-BE49-F238E27FC236}">
                  <a16:creationId xmlns:a16="http://schemas.microsoft.com/office/drawing/2014/main" id="{7ABE5DAE-75FC-4875-CF5B-10EAEAE6B428}"/>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35" name="TextBox 134">
            <a:extLst>
              <a:ext uri="{FF2B5EF4-FFF2-40B4-BE49-F238E27FC236}">
                <a16:creationId xmlns:a16="http://schemas.microsoft.com/office/drawing/2014/main" id="{5AC99180-2005-07C9-4A00-50B56E9B6058}"/>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Excel</a:t>
            </a:r>
          </a:p>
        </p:txBody>
      </p:sp>
      <p:sp>
        <p:nvSpPr>
          <p:cNvPr id="136" name="Title 1">
            <a:extLst>
              <a:ext uri="{FF2B5EF4-FFF2-40B4-BE49-F238E27FC236}">
                <a16:creationId xmlns:a16="http://schemas.microsoft.com/office/drawing/2014/main" id="{1875DBE7-E4C9-8F98-DA07-409A11F01DAA}"/>
              </a:ext>
            </a:extLst>
          </p:cNvPr>
          <p:cNvSpPr txBox="1">
            <a:spLocks/>
          </p:cNvSpPr>
          <p:nvPr/>
        </p:nvSpPr>
        <p:spPr>
          <a:xfrm>
            <a:off x="646864" y="5825888"/>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Qual é o impacto </a:t>
            </a:r>
            <a:r>
              <a:rPr kumimoji="0" lang="pt-br" sz="800" b="0" i="0" u="none" strike="noStrike" kern="1200" cap="none" spc="0" normalizeH="0" baseline="0" noProof="0">
                <a:ln w="3175">
                  <a:noFill/>
                </a:ln>
                <a:solidFill>
                  <a:prstClr val="black"/>
                </a:solidFill>
                <a:effectLst/>
                <a:uLnTx/>
                <a:uFillTx/>
                <a:latin typeface="Segoe UI"/>
                <a:ea typeface="+mn-ea"/>
                <a:cs typeface="Segoe UI" pitchFamily="34" charset="0"/>
              </a:rPr>
              <a:t>de dobrar o orçamento de integração de TI na receita por mês?</a:t>
            </a:r>
          </a:p>
        </p:txBody>
      </p:sp>
      <p:pic>
        <p:nvPicPr>
          <p:cNvPr id="33" name="Picture 32" descr="Retrato de Hillary">
            <a:extLst>
              <a:ext uri="{FF2B5EF4-FFF2-40B4-BE49-F238E27FC236}">
                <a16:creationId xmlns:a16="http://schemas.microsoft.com/office/drawing/2014/main" id="{50CE88AB-8140-D2F1-4A93-AF2D0F67A410}"/>
              </a:ext>
            </a:extLst>
          </p:cNvPr>
          <p:cNvPicPr>
            <a:picLocks noChangeAspect="1"/>
          </p:cNvPicPr>
          <p:nvPr/>
        </p:nvPicPr>
        <p:blipFill>
          <a:blip r:embed="rId12"/>
          <a:stretch>
            <a:fillRect/>
          </a:stretch>
        </p:blipFill>
        <p:spPr>
          <a:xfrm>
            <a:off x="9114039" y="2698962"/>
            <a:ext cx="2743200" cy="2863273"/>
          </a:xfrm>
          <a:prstGeom prst="rect">
            <a:avLst/>
          </a:prstGeom>
        </p:spPr>
      </p:pic>
      <p:sp>
        <p:nvSpPr>
          <p:cNvPr id="138" name="Freeform: Shape 137">
            <a:extLst>
              <a:ext uri="{FF2B5EF4-FFF2-40B4-BE49-F238E27FC236}">
                <a16:creationId xmlns:a16="http://schemas.microsoft.com/office/drawing/2014/main" id="{9FDD6B16-823E-F1C9-F05A-A3FF483BB6ED}"/>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9" name="Rectangle 138">
            <a:extLst>
              <a:ext uri="{FF2B5EF4-FFF2-40B4-BE49-F238E27FC236}">
                <a16:creationId xmlns:a16="http://schemas.microsoft.com/office/drawing/2014/main" id="{D23BEE03-03E3-6D4B-6038-2B2BDE8B22D9}"/>
              </a:ext>
            </a:extLst>
          </p:cNvPr>
          <p:cNvSpPr/>
          <p:nvPr/>
        </p:nvSpPr>
        <p:spPr>
          <a:xfrm>
            <a:off x="9403398" y="5647297"/>
            <a:ext cx="2456177"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white"/>
                </a:solidFill>
                <a:effectLst/>
                <a:uLnTx/>
                <a:uFillTx/>
                <a:latin typeface="Segoe UI Semibold"/>
                <a:ea typeface="+mn-ea"/>
                <a:cs typeface="+mn-cs"/>
              </a:rPr>
              <a:t>Hillary é analista financeira </a:t>
            </a:r>
            <a:br>
              <a:rPr kumimoji="0" lang="pt-br" sz="1400" b="0" i="0" u="none" strike="noStrike" kern="1200" cap="none" spc="0" normalizeH="0" baseline="0" noProof="0" dirty="0">
                <a:ln>
                  <a:noFill/>
                </a:ln>
                <a:solidFill>
                  <a:prstClr val="white"/>
                </a:solidFill>
                <a:effectLst/>
                <a:uLnTx/>
                <a:uFillTx/>
                <a:latin typeface="Segoe UI Semibold"/>
                <a:ea typeface="+mn-ea"/>
                <a:cs typeface="+mn-cs"/>
              </a:rPr>
            </a:br>
            <a:r>
              <a:rPr kumimoji="0" lang="pt-br" sz="1400" b="0" i="0" u="none" strike="noStrike" kern="1200" cap="none" spc="0" normalizeH="0" baseline="0" noProof="0" dirty="0">
                <a:ln>
                  <a:noFill/>
                </a:ln>
                <a:solidFill>
                  <a:prstClr val="white"/>
                </a:solidFill>
                <a:effectLst/>
                <a:uLnTx/>
                <a:uFillTx/>
                <a:latin typeface="Segoe UI Semibold"/>
                <a:ea typeface="+mn-ea"/>
                <a:cs typeface="+mn-cs"/>
              </a:rPr>
              <a:t>na Contoso</a:t>
            </a:r>
          </a:p>
        </p:txBody>
      </p:sp>
    </p:spTree>
    <p:extLst>
      <p:ext uri="{BB962C8B-B14F-4D97-AF65-F5344CB8AC3E}">
        <p14:creationId xmlns:p14="http://schemas.microsoft.com/office/powerpoint/2010/main" val="213038995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220127" y="2459504"/>
            <a:ext cx="6069838" cy="1938992"/>
          </a:xfrm>
        </p:spPr>
        <p:txBody>
          <a:bodyPr/>
          <a:lstStyle/>
          <a:p>
            <a:pPr algn="ctr"/>
            <a:r>
              <a:rPr lang="pt-br" sz="4200" dirty="0">
                <a:gradFill flip="none">
                  <a:gsLst>
                    <a:gs pos="0">
                      <a:srgbClr val="3E76D4"/>
                    </a:gs>
                    <a:gs pos="50000">
                      <a:srgbClr val="8661C5"/>
                    </a:gs>
                    <a:gs pos="100000">
                      <a:srgbClr val="C73ECC"/>
                    </a:gs>
                  </a:gsLst>
                  <a:lin ang="2700000" scaled="1"/>
                  <a:tileRect/>
                </a:gradFill>
                <a:cs typeface="Segoe UI"/>
              </a:rPr>
              <a:t>Copilot para </a:t>
            </a:r>
            <a:br>
              <a:rPr lang="pt-br" sz="4200" dirty="0">
                <a:gradFill flip="none">
                  <a:gsLst>
                    <a:gs pos="0">
                      <a:srgbClr val="3E76D4"/>
                    </a:gs>
                    <a:gs pos="50000">
                      <a:srgbClr val="8661C5"/>
                    </a:gs>
                    <a:gs pos="100000">
                      <a:srgbClr val="C73ECC"/>
                    </a:gs>
                  </a:gsLst>
                  <a:lin ang="2700000" scaled="1"/>
                  <a:tileRect/>
                </a:gradFill>
                <a:cs typeface="Segoe UI"/>
              </a:rPr>
            </a:br>
            <a:r>
              <a:rPr lang="pt-br" sz="4200" dirty="0">
                <a:gradFill flip="none">
                  <a:gsLst>
                    <a:gs pos="0">
                      <a:srgbClr val="3E76D4"/>
                    </a:gs>
                    <a:gs pos="50000">
                      <a:srgbClr val="8661C5"/>
                    </a:gs>
                    <a:gs pos="100000">
                      <a:srgbClr val="C73ECC"/>
                    </a:gs>
                  </a:gsLst>
                  <a:lin ang="2700000" scaled="1"/>
                  <a:tileRect/>
                </a:gradFill>
                <a:cs typeface="Segoe UI"/>
              </a:rPr>
              <a:t>Microsoft 365, </a:t>
            </a:r>
            <a:br>
              <a:rPr dirty="0"/>
            </a:br>
            <a:r>
              <a:rPr lang="pt-br" sz="4200" dirty="0">
                <a:cs typeface="Segoe UI"/>
              </a:rPr>
              <a:t>IA para TI</a:t>
            </a:r>
            <a:endParaRPr lang="en-US" sz="4200" dirty="0"/>
          </a:p>
        </p:txBody>
      </p:sp>
      <p:pic>
        <p:nvPicPr>
          <p:cNvPr id="2" name="Picture 2" descr="Logotipo do Microsoft 365 Copilot">
            <a:extLst>
              <a:ext uri="{FF2B5EF4-FFF2-40B4-BE49-F238E27FC236}">
                <a16:creationId xmlns:a16="http://schemas.microsoft.com/office/drawing/2014/main" id="{8D830394-D73F-91BF-5F15-9C39100A38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5B088F2-D8C3-D290-4370-A96974EEE3C5}"/>
              </a:ext>
              <a:ext uri="{C183D7F6-B498-43B3-948B-1728B52AA6E4}">
                <adec:decorative xmlns:adec="http://schemas.microsoft.com/office/drawing/2017/decorative" val="1"/>
              </a:ext>
            </a:extLst>
          </p:cNvPr>
          <p:cNvGrpSpPr/>
          <p:nvPr/>
        </p:nvGrpSpPr>
        <p:grpSpPr>
          <a:xfrm>
            <a:off x="6515367" y="956124"/>
            <a:ext cx="4965186" cy="4965186"/>
            <a:chOff x="6515367" y="956124"/>
            <a:chExt cx="4965186" cy="4965186"/>
          </a:xfrm>
        </p:grpSpPr>
        <p:sp>
          <p:nvSpPr>
            <p:cNvPr id="5" name="Oval 4">
              <a:extLst>
                <a:ext uri="{FF2B5EF4-FFF2-40B4-BE49-F238E27FC236}">
                  <a16:creationId xmlns:a16="http://schemas.microsoft.com/office/drawing/2014/main" id="{D5E98AAC-D371-3F59-52A1-9F4164621452}"/>
                </a:ext>
                <a:ext uri="{C183D7F6-B498-43B3-948B-1728B52AA6E4}">
                  <adec:decorative xmlns:adec="http://schemas.microsoft.com/office/drawing/2017/decorative" val="1"/>
                </a:ext>
              </a:extLst>
            </p:cNvPr>
            <p:cNvSpPr/>
            <p:nvPr/>
          </p:nvSpPr>
          <p:spPr bwMode="auto">
            <a:xfrm>
              <a:off x="6515367" y="956124"/>
              <a:ext cx="4965186" cy="4965186"/>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Oval 6">
              <a:extLst>
                <a:ext uri="{FF2B5EF4-FFF2-40B4-BE49-F238E27FC236}">
                  <a16:creationId xmlns:a16="http://schemas.microsoft.com/office/drawing/2014/main" id="{0266D2B2-A134-8332-E2BC-70A3327593B3}"/>
                </a:ext>
                <a:ext uri="{C183D7F6-B498-43B3-948B-1728B52AA6E4}">
                  <adec:decorative xmlns:adec="http://schemas.microsoft.com/office/drawing/2017/decorative" val="1"/>
                </a:ext>
              </a:extLst>
            </p:cNvPr>
            <p:cNvSpPr/>
            <p:nvPr/>
          </p:nvSpPr>
          <p:spPr bwMode="auto">
            <a:xfrm>
              <a:off x="6655980" y="1090296"/>
              <a:ext cx="4687590" cy="468759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 name="Picture 5" descr="Pessoa segurando um computador">
              <a:extLst>
                <a:ext uri="{FF2B5EF4-FFF2-40B4-BE49-F238E27FC236}">
                  <a16:creationId xmlns:a16="http://schemas.microsoft.com/office/drawing/2014/main" id="{DF96DEA2-4F5E-6D3F-2343-E5546966E11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8825" t="4554" r="35525" b="37212"/>
            <a:stretch/>
          </p:blipFill>
          <p:spPr>
            <a:xfrm>
              <a:off x="6658793" y="1171723"/>
              <a:ext cx="4227723" cy="4606163"/>
            </a:xfrm>
            <a:custGeom>
              <a:avLst/>
              <a:gdLst>
                <a:gd name="connsiteX0" fmla="*/ 1771879 w 4227723"/>
                <a:gd name="connsiteY0" fmla="*/ 0 h 4606163"/>
                <a:gd name="connsiteX1" fmla="*/ 2906457 w 4227723"/>
                <a:gd name="connsiteY1" fmla="*/ 0 h 4606163"/>
                <a:gd name="connsiteX2" fmla="*/ 3034765 w 4227723"/>
                <a:gd name="connsiteY2" fmla="*/ 32991 h 4606163"/>
                <a:gd name="connsiteX3" fmla="*/ 4144184 w 4227723"/>
                <a:gd name="connsiteY3" fmla="*/ 779067 h 4606163"/>
                <a:gd name="connsiteX4" fmla="*/ 4227723 w 4227723"/>
                <a:gd name="connsiteY4" fmla="*/ 890782 h 4606163"/>
                <a:gd name="connsiteX5" fmla="*/ 4227723 w 4227723"/>
                <a:gd name="connsiteY5" fmla="*/ 3643208 h 4606163"/>
                <a:gd name="connsiteX6" fmla="*/ 4144184 w 4227723"/>
                <a:gd name="connsiteY6" fmla="*/ 3754923 h 4606163"/>
                <a:gd name="connsiteX7" fmla="*/ 2339168 w 4227723"/>
                <a:gd name="connsiteY7" fmla="*/ 4606163 h 4606163"/>
                <a:gd name="connsiteX8" fmla="*/ 0 w 4227723"/>
                <a:gd name="connsiteY8" fmla="*/ 2266995 h 4606163"/>
                <a:gd name="connsiteX9" fmla="*/ 1643571 w 4227723"/>
                <a:gd name="connsiteY9" fmla="*/ 32991 h 460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7723" h="4606163">
                  <a:moveTo>
                    <a:pt x="1771879" y="0"/>
                  </a:moveTo>
                  <a:lnTo>
                    <a:pt x="2906457" y="0"/>
                  </a:lnTo>
                  <a:lnTo>
                    <a:pt x="3034765" y="32991"/>
                  </a:lnTo>
                  <a:cubicBezTo>
                    <a:pt x="3474243" y="169683"/>
                    <a:pt x="3858159" y="432485"/>
                    <a:pt x="4144184" y="779067"/>
                  </a:cubicBezTo>
                  <a:lnTo>
                    <a:pt x="4227723" y="890782"/>
                  </a:lnTo>
                  <a:lnTo>
                    <a:pt x="4227723" y="3643208"/>
                  </a:lnTo>
                  <a:lnTo>
                    <a:pt x="4144184" y="3754923"/>
                  </a:lnTo>
                  <a:cubicBezTo>
                    <a:pt x="3715146" y="4274797"/>
                    <a:pt x="3065854" y="4606163"/>
                    <a:pt x="2339168" y="4606163"/>
                  </a:cubicBezTo>
                  <a:cubicBezTo>
                    <a:pt x="1047281" y="4606163"/>
                    <a:pt x="0" y="3558882"/>
                    <a:pt x="0" y="2266995"/>
                  </a:cubicBezTo>
                  <a:cubicBezTo>
                    <a:pt x="0" y="1217337"/>
                    <a:pt x="691369" y="329157"/>
                    <a:pt x="1643571" y="32991"/>
                  </a:cubicBezTo>
                  <a:close/>
                </a:path>
              </a:pathLst>
            </a:custGeom>
          </p:spPr>
        </p:pic>
      </p:grpSp>
    </p:spTree>
    <p:extLst>
      <p:ext uri="{BB962C8B-B14F-4D97-AF65-F5344CB8AC3E}">
        <p14:creationId xmlns:p14="http://schemas.microsoft.com/office/powerpoint/2010/main" val="65370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A04C46-97FB-2CEE-1672-FB307A9B84D5}"/>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6" name="Rectangle: Rounded Corners 6">
            <a:extLst>
              <a:ext uri="{FF2B5EF4-FFF2-40B4-BE49-F238E27FC236}">
                <a16:creationId xmlns:a16="http://schemas.microsoft.com/office/drawing/2014/main" id="{182873FC-609C-9530-12CB-EFF2B57035D7}"/>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Rounded Corners 3">
            <a:extLst>
              <a:ext uri="{FF2B5EF4-FFF2-40B4-BE49-F238E27FC236}">
                <a16:creationId xmlns:a16="http://schemas.microsoft.com/office/drawing/2014/main" id="{33AF87A9-6D27-1674-E564-D5AD2B403ED0}"/>
              </a:ext>
            </a:extLst>
          </p:cNvPr>
          <p:cNvSpPr>
            <a:spLocks noGrp="1"/>
          </p:cNvSpPr>
          <p:nvPr>
            <p:ph type="title"/>
          </p:nvPr>
        </p:nvSpPr>
        <p:spPr bwMode="auto">
          <a:xfrm>
            <a:off x="2455068" y="1493838"/>
            <a:ext cx="7281863" cy="547687"/>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146304" rIns="108000" bIns="146304" numCol="1" spcCol="0" rtlCol="0" fromWordArt="0" anchor="ctr" anchorCtr="0" forceAA="0" compatLnSpc="1">
            <a:prstTxWarp prst="textNoShape">
              <a:avLst/>
            </a:prstTxWarp>
            <a:noAutofit/>
          </a:bodyPr>
          <a:lstStyle/>
          <a:p>
            <a:pPr algn="ctr" defTabSz="932472">
              <a:spcAft>
                <a:spcPct val="0"/>
              </a:spcAft>
              <a:defRPr/>
            </a:pPr>
            <a:r>
              <a:rPr lang="pt-br" sz="2200" spc="0" dirty="0">
                <a:ln>
                  <a:noFill/>
                </a:ln>
                <a:solidFill>
                  <a:schemeClr val="bg1"/>
                </a:solidFill>
                <a:latin typeface="+mj-lt"/>
                <a:cs typeface="Segoe UI"/>
              </a:rPr>
              <a:t>Capturar ações para manter as operações em execução </a:t>
            </a:r>
          </a:p>
        </p:txBody>
      </p:sp>
      <p:sp>
        <p:nvSpPr>
          <p:cNvPr id="3" name="TextBox 2">
            <a:extLst>
              <a:ext uri="{FF2B5EF4-FFF2-40B4-BE49-F238E27FC236}">
                <a16:creationId xmlns:a16="http://schemas.microsoft.com/office/drawing/2014/main" id="{5217929D-F0D3-1226-6ABB-90409DAA6160}"/>
              </a:ext>
            </a:extLst>
          </p:cNvPr>
          <p:cNvSpPr txBox="1"/>
          <p:nvPr/>
        </p:nvSpPr>
        <p:spPr>
          <a:xfrm>
            <a:off x="2112865" y="2598003"/>
            <a:ext cx="7966269" cy="1785104"/>
          </a:xfrm>
          <a:prstGeom prst="rect">
            <a:avLst/>
          </a:prstGeom>
        </p:spPr>
        <p:txBody>
          <a:bodyPr wrap="square" lIns="0" tIns="0" rIns="0" bIns="0" anchor="ctr">
            <a:spAutoFit/>
          </a:bodyPr>
          <a:lstStyle/>
          <a:p>
            <a:pPr algn="ctr">
              <a:spcBef>
                <a:spcPts val="3600"/>
              </a:spcBef>
              <a:defRPr/>
            </a:pPr>
            <a:r>
              <a:rPr lang="pt-br" sz="6000" dirty="0">
                <a:ln w="3175">
                  <a:noFill/>
                </a:ln>
                <a:gradFill>
                  <a:gsLst>
                    <a:gs pos="33000">
                      <a:srgbClr val="1F78D4"/>
                    </a:gs>
                    <a:gs pos="81000">
                      <a:srgbClr val="8678D6"/>
                    </a:gs>
                  </a:gsLst>
                  <a:lin ang="2700000" scaled="1"/>
                </a:gradFill>
                <a:latin typeface="Segoe UI Semibold"/>
              </a:rPr>
              <a:t>76% das pessoas</a:t>
            </a:r>
            <a:r>
              <a:rPr kumimoji="0" lang="pt-br" sz="6000" b="0" i="0" u="none" strike="noStrike" kern="1200" cap="none" spc="0" normalizeH="0" baseline="0" noProof="0" dirty="0">
                <a:ln w="3175">
                  <a:noFill/>
                </a:ln>
                <a:gradFill>
                  <a:gsLst>
                    <a:gs pos="33000">
                      <a:srgbClr val="1F78D4"/>
                    </a:gs>
                    <a:gs pos="81000">
                      <a:srgbClr val="8678D6"/>
                    </a:gs>
                  </a:gsLst>
                  <a:lin ang="2700000" scaled="1"/>
                </a:gradFill>
                <a:effectLst/>
                <a:uLnTx/>
                <a:uFillTx/>
                <a:latin typeface="Segoe UI Semibold"/>
                <a:ea typeface="+mn-ea"/>
                <a:cs typeface="+mn-cs"/>
              </a:rPr>
              <a:t> </a:t>
            </a:r>
            <a:br>
              <a:rPr dirty="0"/>
            </a:br>
            <a:r>
              <a:rPr lang="pt-br" sz="2800" dirty="0">
                <a:solidFill>
                  <a:prstClr val="black"/>
                </a:solidFill>
                <a:ea typeface="+mj-lt"/>
                <a:cs typeface="Segoe UI"/>
              </a:rPr>
              <a:t>se sentem confortáveis em usar IA </a:t>
            </a:r>
            <a:br>
              <a:rPr lang="pt-br" sz="2800" dirty="0">
                <a:solidFill>
                  <a:prstClr val="black"/>
                </a:solidFill>
                <a:ea typeface="+mj-lt"/>
                <a:cs typeface="Segoe UI"/>
              </a:rPr>
            </a:br>
            <a:r>
              <a:rPr lang="pt-br" sz="2800" dirty="0">
                <a:solidFill>
                  <a:prstClr val="black"/>
                </a:solidFill>
                <a:ea typeface="+mj-lt"/>
                <a:cs typeface="Segoe UI"/>
              </a:rPr>
              <a:t>para tarefas administrativas</a:t>
            </a:r>
          </a:p>
        </p:txBody>
      </p:sp>
      <p:sp>
        <p:nvSpPr>
          <p:cNvPr id="7" name="TextBox 6">
            <a:extLst>
              <a:ext uri="{FF2B5EF4-FFF2-40B4-BE49-F238E27FC236}">
                <a16:creationId xmlns:a16="http://schemas.microsoft.com/office/drawing/2014/main" id="{F3C55899-6488-BC8E-A59E-6C4D8A71EE80}"/>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Índice de tendências de trabalho do Microsoft WorkLab, maio de 2023</a:t>
            </a:r>
            <a:endParaRPr kumimoji="0" lang="en-US" sz="1050" b="0" i="0" u="none" strike="noStrike" kern="0" cap="none" spc="0" normalizeH="0" baseline="0" noProof="0">
              <a:ln>
                <a:noFill/>
              </a:ln>
              <a:solidFill>
                <a:srgbClr val="8661C5"/>
              </a:solidFill>
              <a:effectLst/>
              <a:uLnTx/>
              <a:uFillTx/>
              <a:latin typeface="Segoe UI"/>
              <a:ea typeface="+mn-ea"/>
              <a:cs typeface="+mn-cs"/>
            </a:endParaRPr>
          </a:p>
        </p:txBody>
      </p:sp>
    </p:spTree>
    <p:extLst>
      <p:ext uri="{BB962C8B-B14F-4D97-AF65-F5344CB8AC3E}">
        <p14:creationId xmlns:p14="http://schemas.microsoft.com/office/powerpoint/2010/main" val="304246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300"/>
                                        <p:tgtEl>
                                          <p:spTgt spid="6"/>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588263" y="38100"/>
            <a:ext cx="11018520" cy="984885"/>
          </a:xfrm>
          <a:noFill/>
        </p:spPr>
        <p:txBody>
          <a:bodyPr wrap="square">
            <a:spAutoFit/>
          </a:bodyPr>
          <a:lstStyle/>
          <a:p>
            <a:pPr defTabSz="914400"/>
            <a:r>
              <a:rPr lang="pt-br" sz="3200" dirty="0">
                <a:gradFill flip="none" rotWithShape="1">
                  <a:gsLst>
                    <a:gs pos="50000">
                      <a:srgbClr val="8661C5"/>
                    </a:gs>
                    <a:gs pos="0">
                      <a:srgbClr val="3E76D4"/>
                    </a:gs>
                    <a:gs pos="100000">
                      <a:srgbClr val="C73ECC"/>
                    </a:gs>
                  </a:gsLst>
                  <a:lin ang="2700000" scaled="1"/>
                  <a:tileRect/>
                </a:gradFill>
                <a:cs typeface="+mn-cs"/>
              </a:rPr>
              <a:t>Como implantar uma atualização crítica com o Copilot </a:t>
            </a:r>
            <a:br>
              <a:rPr lang="pt-br" sz="3200" dirty="0">
                <a:gradFill flip="none" rotWithShape="1">
                  <a:gsLst>
                    <a:gs pos="50000">
                      <a:srgbClr val="8661C5"/>
                    </a:gs>
                    <a:gs pos="0">
                      <a:srgbClr val="3E76D4"/>
                    </a:gs>
                    <a:gs pos="100000">
                      <a:srgbClr val="C73ECC"/>
                    </a:gs>
                  </a:gsLst>
                  <a:lin ang="2700000" scaled="1"/>
                  <a:tileRect/>
                </a:gradFill>
                <a:cs typeface="+mn-cs"/>
              </a:rPr>
            </a:br>
            <a:r>
              <a:rPr lang="pt-br" sz="3200" dirty="0">
                <a:gradFill flip="none" rotWithShape="1">
                  <a:gsLst>
                    <a:gs pos="50000">
                      <a:srgbClr val="8661C5"/>
                    </a:gs>
                    <a:gs pos="0">
                      <a:srgbClr val="3E76D4"/>
                    </a:gs>
                    <a:gs pos="100000">
                      <a:srgbClr val="C73ECC"/>
                    </a:gs>
                  </a:gsLst>
                  <a:lin ang="2700000" scaled="1"/>
                  <a:tileRect/>
                </a:gradFill>
                <a:cs typeface="+mn-cs"/>
              </a:rPr>
              <a:t>para Microsoft 365</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8" name="Picture 2" descr="Logotipo do Microsoft 365 Copilot">
            <a:extLst>
              <a:ext uri="{FF2B5EF4-FFF2-40B4-BE49-F238E27FC236}">
                <a16:creationId xmlns:a16="http://schemas.microsoft.com/office/drawing/2014/main" id="{B32893E6-2906-FDD8-E69C-273615FE3A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6F0B8791-409F-E168-4475-E2B19A19D7E6}"/>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grpSp>
          <p:nvGrpSpPr>
            <p:cNvPr id="21" name="Group 20">
              <a:extLst>
                <a:ext uri="{FF2B5EF4-FFF2-40B4-BE49-F238E27FC236}">
                  <a16:creationId xmlns:a16="http://schemas.microsoft.com/office/drawing/2014/main" id="{1275359C-B306-D1CE-A3B2-E46A79B31CFD}"/>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sp>
            <p:nvSpPr>
              <p:cNvPr id="43" name="Rectangle: Single Corner Rounded 42">
                <a:extLst>
                  <a:ext uri="{FF2B5EF4-FFF2-40B4-BE49-F238E27FC236}">
                    <a16:creationId xmlns:a16="http://schemas.microsoft.com/office/drawing/2014/main" id="{30A74996-571A-D2DF-A8CD-07605D16A586}"/>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45" name="Group 44">
                <a:extLst>
                  <a:ext uri="{FF2B5EF4-FFF2-40B4-BE49-F238E27FC236}">
                    <a16:creationId xmlns:a16="http://schemas.microsoft.com/office/drawing/2014/main" id="{8742F79C-DF4A-395C-6B58-1D58926D7DB5}"/>
                  </a:ext>
                  <a:ext uri="{C183D7F6-B498-43B3-948B-1728B52AA6E4}">
                    <adec:decorative xmlns:adec="http://schemas.microsoft.com/office/drawing/2017/decorative" val="1"/>
                  </a:ext>
                </a:extLst>
              </p:cNvPr>
              <p:cNvGrpSpPr/>
              <p:nvPr/>
            </p:nvGrpSpPr>
            <p:grpSpPr>
              <a:xfrm>
                <a:off x="-2" y="1103972"/>
                <a:ext cx="12205140" cy="5414304"/>
                <a:chOff x="-2" y="1103972"/>
                <a:chExt cx="12205140" cy="5414304"/>
              </a:xfrm>
            </p:grpSpPr>
            <p:pic>
              <p:nvPicPr>
                <p:cNvPr id="47" name="Picture 46">
                  <a:extLst>
                    <a:ext uri="{FF2B5EF4-FFF2-40B4-BE49-F238E27FC236}">
                      <a16:creationId xmlns:a16="http://schemas.microsoft.com/office/drawing/2014/main" id="{726E51C4-2C92-E2C2-A006-216C8B87E1C9}"/>
                    </a:ext>
                    <a:ext uri="{C183D7F6-B498-43B3-948B-1728B52AA6E4}">
                      <adec:decorative xmlns:adec="http://schemas.microsoft.com/office/drawing/2017/decorative" val="1"/>
                    </a:ext>
                  </a:extLst>
                </p:cNvPr>
                <p:cNvPicPr>
                  <a:picLocks/>
                </p:cNvPicPr>
                <p:nvPr/>
              </p:nvPicPr>
              <p:blipFill rotWithShape="1">
                <a:blip r:embed="rId4">
                  <a:alphaModFix amt="50000"/>
                  <a:extLst>
                    <a:ext uri="{BEBA8EAE-BF5A-486C-A8C5-ECC9F3942E4B}">
                      <a14:imgProps xmlns:a14="http://schemas.microsoft.com/office/drawing/2010/main">
                        <a14:imgLayer r:embed="rId5">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grpSp>
              <p:nvGrpSpPr>
                <p:cNvPr id="67" name="Group 66">
                  <a:extLst>
                    <a:ext uri="{FF2B5EF4-FFF2-40B4-BE49-F238E27FC236}">
                      <a16:creationId xmlns:a16="http://schemas.microsoft.com/office/drawing/2014/main" id="{2746C060-264F-CA1F-ECF4-FABEDC6271C3}"/>
                    </a:ext>
                  </a:extLst>
                </p:cNvPr>
                <p:cNvGrpSpPr/>
                <p:nvPr/>
              </p:nvGrpSpPr>
              <p:grpSpPr>
                <a:xfrm>
                  <a:off x="-2" y="1103972"/>
                  <a:ext cx="12205140" cy="4806944"/>
                  <a:chOff x="-2" y="1103972"/>
                  <a:chExt cx="12205140" cy="4806944"/>
                </a:xfrm>
              </p:grpSpPr>
              <p:sp>
                <p:nvSpPr>
                  <p:cNvPr id="88" name="Arrow: Bent 87">
                    <a:extLst>
                      <a:ext uri="{FF2B5EF4-FFF2-40B4-BE49-F238E27FC236}">
                        <a16:creationId xmlns:a16="http://schemas.microsoft.com/office/drawing/2014/main" id="{A8B28509-FA1C-BF65-9C88-7CBA21C9FCB8}"/>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9" name="Arrow: Bent 88">
                    <a:extLst>
                      <a:ext uri="{FF2B5EF4-FFF2-40B4-BE49-F238E27FC236}">
                        <a16:creationId xmlns:a16="http://schemas.microsoft.com/office/drawing/2014/main" id="{CAC09E26-5299-48BD-D7C0-E8BDA3086F6E}"/>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68" name="Rectangle: Rounded Corners 6">
                  <a:extLst>
                    <a:ext uri="{FF2B5EF4-FFF2-40B4-BE49-F238E27FC236}">
                      <a16:creationId xmlns:a16="http://schemas.microsoft.com/office/drawing/2014/main" id="{6FA8587E-39CF-E5A1-FAF3-55883E5D8CDE}"/>
                    </a:ext>
                    <a:ext uri="{C183D7F6-B498-43B3-948B-1728B52AA6E4}">
                      <adec:decorative xmlns:adec="http://schemas.microsoft.com/office/drawing/2017/decorative" val="1"/>
                    </a:ext>
                  </a:extLst>
                </p:cNvPr>
                <p:cNvSpPr/>
                <p:nvPr/>
              </p:nvSpPr>
              <p:spPr bwMode="auto">
                <a:xfrm>
                  <a:off x="4038600"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69" name="Straight Connector 68">
                  <a:extLst>
                    <a:ext uri="{FF2B5EF4-FFF2-40B4-BE49-F238E27FC236}">
                      <a16:creationId xmlns:a16="http://schemas.microsoft.com/office/drawing/2014/main" id="{0986D593-A60F-8D26-E3E7-E69104B2906C}"/>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15397C5-ACDF-E95E-E362-3FF8797332BB}"/>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A0E9657-AF9E-7F45-FB2D-8AC98D8D3EC4}"/>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A1C2D23-8999-CAA3-8C6F-2A041F7753C8}"/>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64D52CD-2DD3-F67F-F292-D2CFD34064CC}"/>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6FB8788-6E5D-2B00-0CA2-760409446757}"/>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F78174F-58E9-46D9-AC8A-6B0C3BC46F01}"/>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C668300-DF1C-CE73-0D21-3DD37D1500BA}"/>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4B1DE21-6467-C52A-2FC4-495A573118C6}"/>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7CE32718-A205-3156-8365-CC6CB005B22F}"/>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cxnSp>
          <p:nvCxnSpPr>
            <p:cNvPr id="35" name="Straight Connector 34">
              <a:extLst>
                <a:ext uri="{FF2B5EF4-FFF2-40B4-BE49-F238E27FC236}">
                  <a16:creationId xmlns:a16="http://schemas.microsoft.com/office/drawing/2014/main" id="{34350340-20A6-F3AA-9D70-1F97F14AFB2F}"/>
                </a:ext>
                <a:ext uri="{C183D7F6-B498-43B3-948B-1728B52AA6E4}">
                  <adec:decorative xmlns:adec="http://schemas.microsoft.com/office/drawing/2017/decorative" val="1"/>
                </a:ext>
              </a:extLst>
            </p:cNvPr>
            <p:cNvCxnSpPr>
              <a:cxnSpLocks/>
            </p:cNvCxnSpPr>
            <p:nvPr/>
          </p:nvCxnSpPr>
          <p:spPr>
            <a:xfrm>
              <a:off x="6505438"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40D8F9B-69DB-1850-67AA-F754BA862641}"/>
                </a:ext>
                <a:ext uri="{C183D7F6-B498-43B3-948B-1728B52AA6E4}">
                  <adec:decorative xmlns:adec="http://schemas.microsoft.com/office/drawing/2017/decorative" val="1"/>
                </a:ext>
              </a:extLst>
            </p:cNvPr>
            <p:cNvCxnSpPr>
              <a:cxnSpLocks/>
            </p:cNvCxnSpPr>
            <p:nvPr/>
          </p:nvCxnSpPr>
          <p:spPr>
            <a:xfrm>
              <a:off x="9095814"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90" name="TextBox 89">
            <a:extLst>
              <a:ext uri="{FF2B5EF4-FFF2-40B4-BE49-F238E27FC236}">
                <a16:creationId xmlns:a16="http://schemas.microsoft.com/office/drawing/2014/main" id="{10060176-83C6-BF42-F0B0-AA1F67D0C237}"/>
              </a:ext>
            </a:extLst>
          </p:cNvPr>
          <p:cNvSpPr txBox="1"/>
          <p:nvPr/>
        </p:nvSpPr>
        <p:spPr>
          <a:xfrm>
            <a:off x="588963" y="1524000"/>
            <a:ext cx="2782887" cy="196977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pt-br" sz="1600" b="0" i="0" u="none" strike="noStrike" kern="1200" cap="none" spc="0" normalizeH="0" baseline="0" noProof="0" dirty="0">
                <a:ln>
                  <a:noFill/>
                </a:ln>
                <a:solidFill>
                  <a:prstClr val="white"/>
                </a:solidFill>
                <a:effectLst/>
                <a:uLnTx/>
                <a:uFillTx/>
                <a:latin typeface="Segoe UI"/>
                <a:ea typeface="+mn-ea"/>
                <a:cs typeface="+mn-cs"/>
              </a:rPr>
              <a:t>O planejamento de uma atualização crítica é essencial</a:t>
            </a:r>
            <a:r>
              <a:rPr lang="pt-br" sz="1600" dirty="0">
                <a:solidFill>
                  <a:prstClr val="white"/>
                </a:solidFill>
                <a:latin typeface="Segoe UI"/>
              </a:rPr>
              <a:t>, mas </a:t>
            </a:r>
            <a:r>
              <a:rPr lang="pt-br" sz="1600" dirty="0" err="1">
                <a:solidFill>
                  <a:prstClr val="white"/>
                </a:solidFill>
                <a:latin typeface="Segoe UI"/>
              </a:rPr>
              <a:t>n</a:t>
            </a:r>
            <a:r>
              <a:rPr lang="pt-BR" sz="1600" dirty="0" err="1">
                <a:solidFill>
                  <a:prstClr val="white"/>
                </a:solidFill>
                <a:latin typeface="Segoe UI"/>
              </a:rPr>
              <a:t>um</a:t>
            </a:r>
            <a:r>
              <a:rPr lang="pt-br" sz="1600" dirty="0" err="1">
                <a:solidFill>
                  <a:prstClr val="white"/>
                </a:solidFill>
                <a:latin typeface="Segoe UI"/>
              </a:rPr>
              <a:t>ca</a:t>
            </a:r>
            <a:r>
              <a:rPr lang="pt-br" sz="1600" dirty="0">
                <a:solidFill>
                  <a:prstClr val="white"/>
                </a:solidFill>
                <a:latin typeface="Segoe UI"/>
              </a:rPr>
              <a:t> há tempo suficiente. O Copilot ajuda você a cuidar das tarefas simples para que você possa se concentrar nos detalhes </a:t>
            </a:r>
            <a:br>
              <a:rPr lang="pt-br" sz="1600" dirty="0">
                <a:solidFill>
                  <a:prstClr val="white"/>
                </a:solidFill>
                <a:latin typeface="Segoe UI"/>
              </a:rPr>
            </a:br>
            <a:r>
              <a:rPr lang="pt-br" sz="1600" dirty="0">
                <a:solidFill>
                  <a:prstClr val="white"/>
                </a:solidFill>
                <a:latin typeface="Segoe UI"/>
              </a:rPr>
              <a:t>e evitar problemas.</a:t>
            </a:r>
            <a:endParaRPr kumimoji="0" lang="en-US" sz="1600" b="0" i="0" u="none" strike="noStrike" kern="1200" cap="none" spc="0" normalizeH="0" baseline="0" noProof="0" dirty="0">
              <a:ln>
                <a:noFill/>
              </a:ln>
              <a:solidFill>
                <a:prstClr val="white"/>
              </a:solidFill>
              <a:effectLst/>
              <a:uLnTx/>
              <a:uFillTx/>
              <a:latin typeface="Segoe UI"/>
              <a:ea typeface="+mn-ea"/>
              <a:cs typeface="+mn-cs"/>
            </a:endParaRPr>
          </a:p>
        </p:txBody>
      </p:sp>
      <p:sp>
        <p:nvSpPr>
          <p:cNvPr id="93" name="TextBox 92">
            <a:extLst>
              <a:ext uri="{FF2B5EF4-FFF2-40B4-BE49-F238E27FC236}">
                <a16:creationId xmlns:a16="http://schemas.microsoft.com/office/drawing/2014/main" id="{BB6ED59B-0707-002B-D6FB-142D7ADBCDED}"/>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a:ln>
                  <a:noFill/>
                </a:ln>
                <a:solidFill>
                  <a:srgbClr val="463668"/>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Índice de tendências de trabalho do Microsoft WorkLab, maio de 2023</a:t>
            </a:r>
            <a:endParaRPr kumimoji="0" lang="en-US" sz="900" b="0" i="0" u="none" strike="noStrike" kern="1200" cap="none" spc="0" normalizeH="0" baseline="0" noProof="0">
              <a:ln>
                <a:noFill/>
              </a:ln>
              <a:solidFill>
                <a:srgbClr val="463668"/>
              </a:solidFill>
              <a:effectLst/>
              <a:uLnTx/>
              <a:uFillTx/>
              <a:latin typeface="Segoe UI"/>
              <a:ea typeface="+mn-ea"/>
              <a:cs typeface="+mn-cs"/>
            </a:endParaRPr>
          </a:p>
        </p:txBody>
      </p:sp>
      <p:grpSp>
        <p:nvGrpSpPr>
          <p:cNvPr id="94" name="Group 93">
            <a:extLst>
              <a:ext uri="{FF2B5EF4-FFF2-40B4-BE49-F238E27FC236}">
                <a16:creationId xmlns:a16="http://schemas.microsoft.com/office/drawing/2014/main" id="{468FAA1D-2335-7EC5-D09D-ADA97CD5388C}"/>
              </a:ext>
              <a:ext uri="{C183D7F6-B498-43B3-948B-1728B52AA6E4}">
                <adec:decorative xmlns:adec="http://schemas.microsoft.com/office/drawing/2017/decorative" val="1"/>
              </a:ext>
            </a:extLst>
          </p:cNvPr>
          <p:cNvGrpSpPr/>
          <p:nvPr/>
        </p:nvGrpSpPr>
        <p:grpSpPr>
          <a:xfrm>
            <a:off x="4173992" y="1313320"/>
            <a:ext cx="534543" cy="534543"/>
            <a:chOff x="4156095" y="1313320"/>
            <a:chExt cx="534543" cy="534543"/>
          </a:xfrm>
        </p:grpSpPr>
        <p:sp>
          <p:nvSpPr>
            <p:cNvPr id="95" name="Rounded Rectangle 46">
              <a:extLst>
                <a:ext uri="{FF2B5EF4-FFF2-40B4-BE49-F238E27FC236}">
                  <a16:creationId xmlns:a16="http://schemas.microsoft.com/office/drawing/2014/main" id="{3825FEEB-30D0-3C25-BFA6-6CDB02956E9F}"/>
                </a:ext>
                <a:ext uri="{C183D7F6-B498-43B3-948B-1728B52AA6E4}">
                  <adec:decorative xmlns:adec="http://schemas.microsoft.com/office/drawing/2017/decorative" val="1"/>
                </a:ext>
              </a:extLst>
            </p:cNvPr>
            <p:cNvSpPr/>
            <p:nvPr/>
          </p:nvSpPr>
          <p:spPr bwMode="auto">
            <a:xfrm>
              <a:off x="4156095" y="1313320"/>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6" name="Picture 2" descr="Zip Co, logotipo SVG, baixar grátis, id: 101874 - Brandlogos.net">
              <a:hlinkClick r:id="rId7"/>
              <a:extLst>
                <a:ext uri="{FF2B5EF4-FFF2-40B4-BE49-F238E27FC236}">
                  <a16:creationId xmlns:a16="http://schemas.microsoft.com/office/drawing/2014/main" id="{338BE67A-5875-4483-C6BA-084509E417BA}"/>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1884" y="145200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97" name="TextBox 96">
            <a:extLst>
              <a:ext uri="{FF2B5EF4-FFF2-40B4-BE49-F238E27FC236}">
                <a16:creationId xmlns:a16="http://schemas.microsoft.com/office/drawing/2014/main" id="{439264F8-F13A-0B6D-9F2D-F954A5E36FBC}"/>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Microsoft 365 Copilot</a:t>
            </a:r>
          </a:p>
        </p:txBody>
      </p:sp>
      <p:sp>
        <p:nvSpPr>
          <p:cNvPr id="98" name="TextBox 97">
            <a:extLst>
              <a:ext uri="{FF2B5EF4-FFF2-40B4-BE49-F238E27FC236}">
                <a16:creationId xmlns:a16="http://schemas.microsoft.com/office/drawing/2014/main" id="{4A63070B-7E90-11F5-83AC-A31E90ADC3E9}"/>
              </a:ext>
              <a:ext uri="{C183D7F6-B498-43B3-948B-1728B52AA6E4}">
                <adec:decorative xmlns:adec="http://schemas.microsoft.com/office/drawing/2017/decorative" val="0"/>
              </a:ext>
            </a:extLst>
          </p:cNvPr>
          <p:cNvSpPr txBox="1"/>
          <p:nvPr/>
        </p:nvSpPr>
        <p:spPr>
          <a:xfrm>
            <a:off x="6756400" y="1411315"/>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Criar um plano de projeto para a próxima distribuição com base em um plano de projeto anterior e na documentação do produto.</a:t>
            </a:r>
          </a:p>
        </p:txBody>
      </p:sp>
      <p:grpSp>
        <p:nvGrpSpPr>
          <p:cNvPr id="80" name="Group 79">
            <a:extLst>
              <a:ext uri="{FF2B5EF4-FFF2-40B4-BE49-F238E27FC236}">
                <a16:creationId xmlns:a16="http://schemas.microsoft.com/office/drawing/2014/main" id="{F7C1F15A-E5BA-207E-F2B5-232CF5A3A05F}"/>
              </a:ext>
              <a:ext uri="{C183D7F6-B498-43B3-948B-1728B52AA6E4}">
                <adec:decorative xmlns:adec="http://schemas.microsoft.com/office/drawing/2017/decorative" val="1"/>
              </a:ext>
            </a:extLst>
          </p:cNvPr>
          <p:cNvGrpSpPr>
            <a:grpSpLocks/>
          </p:cNvGrpSpPr>
          <p:nvPr/>
        </p:nvGrpSpPr>
        <p:grpSpPr>
          <a:xfrm>
            <a:off x="4173992" y="2084475"/>
            <a:ext cx="534543" cy="534543"/>
            <a:chOff x="7426812" y="8381781"/>
            <a:chExt cx="534543" cy="534543"/>
          </a:xfrm>
        </p:grpSpPr>
        <p:sp>
          <p:nvSpPr>
            <p:cNvPr id="81" name="Rounded Rectangle 46">
              <a:extLst>
                <a:ext uri="{FF2B5EF4-FFF2-40B4-BE49-F238E27FC236}">
                  <a16:creationId xmlns:a16="http://schemas.microsoft.com/office/drawing/2014/main" id="{647A75BB-2F4B-3667-E942-65C0686D0258}"/>
                </a:ext>
              </a:extLst>
            </p:cNvPr>
            <p:cNvSpPr/>
            <p:nvPr/>
          </p:nvSpPr>
          <p:spPr bwMode="auto">
            <a:xfrm>
              <a:off x="742681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2" name="Picture 6" descr="Logotipo, símbolo, significado, história, PNG, Microsoft Teams">
              <a:hlinkClick r:id="rId9"/>
              <a:extLst>
                <a:ext uri="{FF2B5EF4-FFF2-40B4-BE49-F238E27FC236}">
                  <a16:creationId xmlns:a16="http://schemas.microsoft.com/office/drawing/2014/main" id="{28DDB01D-248B-9DB0-D06A-A4E977E5AB7E}"/>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20244" r="20244"/>
            <a:stretch/>
          </p:blipFill>
          <p:spPr bwMode="auto">
            <a:xfrm>
              <a:off x="7541741"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2" name="TextBox 101">
            <a:extLst>
              <a:ext uri="{FF2B5EF4-FFF2-40B4-BE49-F238E27FC236}">
                <a16:creationId xmlns:a16="http://schemas.microsoft.com/office/drawing/2014/main" id="{9EF6A78E-AC58-E5E6-F80A-4D1039E89B42}"/>
              </a:ext>
              <a:ext uri="{C183D7F6-B498-43B3-948B-1728B52AA6E4}">
                <adec:decorative xmlns:adec="http://schemas.microsoft.com/office/drawing/2017/decorative" val="0"/>
              </a:ext>
            </a:extLst>
          </p:cNvPr>
          <p:cNvSpPr txBox="1"/>
          <p:nvPr/>
        </p:nvSpPr>
        <p:spPr>
          <a:xfrm>
            <a:off x="4953152" y="225941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Teams</a:t>
            </a:r>
          </a:p>
        </p:txBody>
      </p:sp>
      <p:sp>
        <p:nvSpPr>
          <p:cNvPr id="103" name="TextBox 102">
            <a:extLst>
              <a:ext uri="{FF2B5EF4-FFF2-40B4-BE49-F238E27FC236}">
                <a16:creationId xmlns:a16="http://schemas.microsoft.com/office/drawing/2014/main" id="{B64542BB-7C4B-78BB-64DF-ABD91F26DCDF}"/>
              </a:ext>
              <a:ext uri="{C183D7F6-B498-43B3-948B-1728B52AA6E4}">
                <adec:decorative xmlns:adec="http://schemas.microsoft.com/office/drawing/2017/decorative" val="0"/>
              </a:ext>
            </a:extLst>
          </p:cNvPr>
          <p:cNvSpPr txBox="1"/>
          <p:nvPr/>
        </p:nvSpPr>
        <p:spPr>
          <a:xfrm>
            <a:off x="6756400" y="2182469"/>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err="1">
                <a:ln>
                  <a:noFill/>
                </a:ln>
                <a:solidFill>
                  <a:prstClr val="black"/>
                </a:solidFill>
                <a:effectLst/>
                <a:uLnTx/>
                <a:uFillTx/>
                <a:latin typeface="Segoe UI"/>
                <a:ea typeface="+mn-ea"/>
                <a:cs typeface="+mn-cs"/>
              </a:rPr>
              <a:t>Re</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um</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ir-se</a:t>
            </a:r>
            <a:r>
              <a:rPr kumimoji="0" lang="pt-br" sz="1100" b="0" i="0" u="none" strike="noStrike" kern="1200" cap="none" spc="0" normalizeH="0" baseline="0" noProof="0" dirty="0">
                <a:ln>
                  <a:noFill/>
                </a:ln>
                <a:solidFill>
                  <a:prstClr val="black"/>
                </a:solidFill>
                <a:effectLst/>
                <a:uLnTx/>
                <a:uFillTx/>
                <a:latin typeface="Segoe UI"/>
                <a:ea typeface="+mn-ea"/>
                <a:cs typeface="+mn-cs"/>
              </a:rPr>
              <a:t> com a equipe para discutir o plano e usar o </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Copilot</a:t>
            </a:r>
            <a:r>
              <a:rPr kumimoji="0" lang="pt-br" sz="1100" b="0" i="0" u="none" strike="noStrike" kern="1200" cap="none" spc="0" normalizeH="0" baseline="0" noProof="0" dirty="0">
                <a:ln>
                  <a:noFill/>
                </a:ln>
                <a:solidFill>
                  <a:prstClr val="black"/>
                </a:solidFill>
                <a:effectLst/>
                <a:uLnTx/>
                <a:uFillTx/>
                <a:latin typeface="Segoe UI"/>
                <a:ea typeface="+mn-ea"/>
                <a:cs typeface="+mn-cs"/>
              </a:rPr>
              <a:t> para acompanhar as </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perg</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um</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tas</a:t>
            </a:r>
            <a:r>
              <a:rPr kumimoji="0" lang="pt-br" sz="1100" b="0" i="0" u="none" strike="noStrike" kern="1200" cap="none" spc="0" normalizeH="0" baseline="0" noProof="0" dirty="0">
                <a:ln>
                  <a:noFill/>
                </a:ln>
                <a:solidFill>
                  <a:prstClr val="black"/>
                </a:solidFill>
                <a:effectLst/>
                <a:uLnTx/>
                <a:uFillTx/>
                <a:latin typeface="Segoe UI"/>
                <a:ea typeface="+mn-ea"/>
                <a:cs typeface="+mn-cs"/>
              </a:rPr>
              <a:t> não respondidas. </a:t>
            </a:r>
            <a:endParaRPr kumimoji="0" lang="en-IN" sz="11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83" name="Group 82">
            <a:extLst>
              <a:ext uri="{FF2B5EF4-FFF2-40B4-BE49-F238E27FC236}">
                <a16:creationId xmlns:a16="http://schemas.microsoft.com/office/drawing/2014/main" id="{59233DEC-4874-5372-2067-269BB8FF04BD}"/>
              </a:ext>
              <a:ext uri="{C183D7F6-B498-43B3-948B-1728B52AA6E4}">
                <adec:decorative xmlns:adec="http://schemas.microsoft.com/office/drawing/2017/decorative" val="1"/>
              </a:ext>
            </a:extLst>
          </p:cNvPr>
          <p:cNvGrpSpPr>
            <a:grpSpLocks/>
          </p:cNvGrpSpPr>
          <p:nvPr/>
        </p:nvGrpSpPr>
        <p:grpSpPr>
          <a:xfrm>
            <a:off x="4173992" y="2855630"/>
            <a:ext cx="534543" cy="534543"/>
            <a:chOff x="12498914" y="5650593"/>
            <a:chExt cx="534543" cy="534543"/>
          </a:xfrm>
        </p:grpSpPr>
        <p:sp>
          <p:nvSpPr>
            <p:cNvPr id="84" name="Rounded Rectangle 46">
              <a:hlinkClick r:id="rId11"/>
              <a:extLst>
                <a:ext uri="{FF2B5EF4-FFF2-40B4-BE49-F238E27FC236}">
                  <a16:creationId xmlns:a16="http://schemas.microsoft.com/office/drawing/2014/main" id="{5B552DB8-419F-1A26-D9AD-6B2D905CDF5C}"/>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5" name="Picture 84" descr="Ícone de quadro branco em Windows 11 Color Style">
              <a:hlinkClick r:id="rId11"/>
              <a:extLst>
                <a:ext uri="{FF2B5EF4-FFF2-40B4-BE49-F238E27FC236}">
                  <a16:creationId xmlns:a16="http://schemas.microsoft.com/office/drawing/2014/main" id="{3D49D235-DD1F-013B-D4DA-2925DE9E59E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sp>
        <p:nvSpPr>
          <p:cNvPr id="107" name="TextBox 106">
            <a:extLst>
              <a:ext uri="{FF2B5EF4-FFF2-40B4-BE49-F238E27FC236}">
                <a16:creationId xmlns:a16="http://schemas.microsoft.com/office/drawing/2014/main" id="{D43F188A-EC8D-D6BC-1755-7F02A42F9710}"/>
              </a:ext>
              <a:ext uri="{C183D7F6-B498-43B3-948B-1728B52AA6E4}">
                <adec:decorative xmlns:adec="http://schemas.microsoft.com/office/drawing/2017/decorative" val="0"/>
              </a:ext>
            </a:extLst>
          </p:cNvPr>
          <p:cNvSpPr txBox="1"/>
          <p:nvPr/>
        </p:nvSpPr>
        <p:spPr>
          <a:xfrm>
            <a:off x="4953152" y="303056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quadro branco</a:t>
            </a:r>
          </a:p>
        </p:txBody>
      </p:sp>
      <p:sp>
        <p:nvSpPr>
          <p:cNvPr id="108" name="TextBox 107">
            <a:extLst>
              <a:ext uri="{FF2B5EF4-FFF2-40B4-BE49-F238E27FC236}">
                <a16:creationId xmlns:a16="http://schemas.microsoft.com/office/drawing/2014/main" id="{C8FEE9C9-F1CD-9247-0FD6-38D77D9E6872}"/>
              </a:ext>
              <a:ext uri="{C183D7F6-B498-43B3-948B-1728B52AA6E4}">
                <adec:decorative xmlns:adec="http://schemas.microsoft.com/office/drawing/2017/decorative" val="0"/>
              </a:ext>
            </a:extLst>
          </p:cNvPr>
          <p:cNvSpPr txBox="1"/>
          <p:nvPr/>
        </p:nvSpPr>
        <p:spPr>
          <a:xfrm>
            <a:off x="6756400" y="2953624"/>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a:ea typeface="+mn-ea"/>
                <a:cs typeface="+mn-cs"/>
              </a:rPr>
              <a:t>Quadro branco de riscos potenciais com a equipe e comando Copilot para criar uma lista inicial. Em seguida, categorizar todos os itens no final da sessão. </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9" name="Group 108">
            <a:extLst>
              <a:ext uri="{FF2B5EF4-FFF2-40B4-BE49-F238E27FC236}">
                <a16:creationId xmlns:a16="http://schemas.microsoft.com/office/drawing/2014/main" id="{73909DF6-8AF7-115B-081D-0EAF3EE313DF}"/>
              </a:ext>
              <a:ext uri="{C183D7F6-B498-43B3-948B-1728B52AA6E4}">
                <adec:decorative xmlns:adec="http://schemas.microsoft.com/office/drawing/2017/decorative" val="1"/>
              </a:ext>
            </a:extLst>
          </p:cNvPr>
          <p:cNvGrpSpPr>
            <a:grpSpLocks/>
          </p:cNvGrpSpPr>
          <p:nvPr/>
        </p:nvGrpSpPr>
        <p:grpSpPr>
          <a:xfrm>
            <a:off x="4173992" y="3626785"/>
            <a:ext cx="534543" cy="534543"/>
            <a:chOff x="1047176" y="8381781"/>
            <a:chExt cx="534543" cy="534543"/>
          </a:xfrm>
        </p:grpSpPr>
        <p:sp>
          <p:nvSpPr>
            <p:cNvPr id="110" name="server_2" title="Ícone de um servidor com um cadeado na parte inferior direita">
              <a:extLst>
                <a:ext uri="{FF2B5EF4-FFF2-40B4-BE49-F238E27FC236}">
                  <a16:creationId xmlns:a16="http://schemas.microsoft.com/office/drawing/2014/main" id="{68756254-A84E-9D3C-F985-31CC1288181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4" name="Rounded Rectangle 46">
              <a:extLst>
                <a:ext uri="{FF2B5EF4-FFF2-40B4-BE49-F238E27FC236}">
                  <a16:creationId xmlns:a16="http://schemas.microsoft.com/office/drawing/2014/main" id="{3EF1382C-899E-16C5-ED7F-1B65D6330173}"/>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5" name="Picture 10" descr="Logotipo do Microsoft Word - PNG e Vetor - Baixar logotipo">
              <a:hlinkClick r:id="rId13"/>
              <a:extLst>
                <a:ext uri="{FF2B5EF4-FFF2-40B4-BE49-F238E27FC236}">
                  <a16:creationId xmlns:a16="http://schemas.microsoft.com/office/drawing/2014/main" id="{2F826A13-E73D-D1EB-2223-C9014531AF34}"/>
                </a:ext>
              </a:extLst>
            </p:cNvPr>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16" name="TextBox 115">
            <a:extLst>
              <a:ext uri="{FF2B5EF4-FFF2-40B4-BE49-F238E27FC236}">
                <a16:creationId xmlns:a16="http://schemas.microsoft.com/office/drawing/2014/main" id="{AFA9669F-CC78-C7A1-66F7-37BFDE1BB332}"/>
              </a:ext>
              <a:ext uri="{C183D7F6-B498-43B3-948B-1728B52AA6E4}">
                <adec:decorative xmlns:adec="http://schemas.microsoft.com/office/drawing/2017/decorative" val="0"/>
              </a:ext>
            </a:extLst>
          </p:cNvPr>
          <p:cNvSpPr txBox="1"/>
          <p:nvPr/>
        </p:nvSpPr>
        <p:spPr>
          <a:xfrm>
            <a:off x="4953152" y="3801720"/>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Word</a:t>
            </a:r>
          </a:p>
        </p:txBody>
      </p:sp>
      <p:sp>
        <p:nvSpPr>
          <p:cNvPr id="117" name="TextBox 116">
            <a:extLst>
              <a:ext uri="{FF2B5EF4-FFF2-40B4-BE49-F238E27FC236}">
                <a16:creationId xmlns:a16="http://schemas.microsoft.com/office/drawing/2014/main" id="{15503303-C8EE-1B0C-E228-8D92A70F103D}"/>
              </a:ext>
              <a:ext uri="{C183D7F6-B498-43B3-948B-1728B52AA6E4}">
                <adec:decorative xmlns:adec="http://schemas.microsoft.com/office/drawing/2017/decorative" val="0"/>
              </a:ext>
            </a:extLst>
          </p:cNvPr>
          <p:cNvSpPr txBox="1"/>
          <p:nvPr/>
        </p:nvSpPr>
        <p:spPr>
          <a:xfrm>
            <a:off x="6756400" y="3724780"/>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Revisar procedimentos e documentos de gerenciamento de alterações para equipes de suporte e administradores.</a:t>
            </a:r>
            <a:endParaRPr kumimoji="0" lang="en-IN" sz="11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52" name="Group 51">
            <a:extLst>
              <a:ext uri="{FF2B5EF4-FFF2-40B4-BE49-F238E27FC236}">
                <a16:creationId xmlns:a16="http://schemas.microsoft.com/office/drawing/2014/main" id="{923F8945-078D-353B-15DB-2A7C945CFF39}"/>
              </a:ext>
              <a:ext uri="{C183D7F6-B498-43B3-948B-1728B52AA6E4}">
                <adec:decorative xmlns:adec="http://schemas.microsoft.com/office/drawing/2017/decorative" val="1"/>
              </a:ext>
            </a:extLst>
          </p:cNvPr>
          <p:cNvGrpSpPr>
            <a:grpSpLocks/>
          </p:cNvGrpSpPr>
          <p:nvPr/>
        </p:nvGrpSpPr>
        <p:grpSpPr>
          <a:xfrm>
            <a:off x="4173992" y="4397940"/>
            <a:ext cx="534543" cy="534543"/>
            <a:chOff x="9021721" y="8381781"/>
            <a:chExt cx="534543" cy="534543"/>
          </a:xfrm>
        </p:grpSpPr>
        <p:sp>
          <p:nvSpPr>
            <p:cNvPr id="53" name="Rounded Rectangle 46">
              <a:extLst>
                <a:ext uri="{FF2B5EF4-FFF2-40B4-BE49-F238E27FC236}">
                  <a16:creationId xmlns:a16="http://schemas.microsoft.com/office/drawing/2014/main" id="{98518175-63AC-1EA6-6EC3-ADE4CB58580E}"/>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5" name="Picture 4" descr="Logotipo Microsoft PowerPoint - PNG e Vetor - Baixar logotipo">
              <a:hlinkClick r:id="rId15"/>
              <a:extLst>
                <a:ext uri="{FF2B5EF4-FFF2-40B4-BE49-F238E27FC236}">
                  <a16:creationId xmlns:a16="http://schemas.microsoft.com/office/drawing/2014/main" id="{F1F824C8-3BEA-6189-DE9E-71F5086179D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21" name="TextBox 120">
            <a:extLst>
              <a:ext uri="{FF2B5EF4-FFF2-40B4-BE49-F238E27FC236}">
                <a16:creationId xmlns:a16="http://schemas.microsoft.com/office/drawing/2014/main" id="{A6A6EBF6-1452-4061-8B83-34E56E1040C8}"/>
              </a:ext>
              <a:ext uri="{C183D7F6-B498-43B3-948B-1728B52AA6E4}">
                <adec:decorative xmlns:adec="http://schemas.microsoft.com/office/drawing/2017/decorative" val="0"/>
              </a:ext>
            </a:extLst>
          </p:cNvPr>
          <p:cNvSpPr txBox="1"/>
          <p:nvPr/>
        </p:nvSpPr>
        <p:spPr>
          <a:xfrm>
            <a:off x="4953151" y="4572874"/>
            <a:ext cx="1666027"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PowerPoint</a:t>
            </a:r>
          </a:p>
        </p:txBody>
      </p:sp>
      <p:sp>
        <p:nvSpPr>
          <p:cNvPr id="122" name="TextBox 121">
            <a:extLst>
              <a:ext uri="{FF2B5EF4-FFF2-40B4-BE49-F238E27FC236}">
                <a16:creationId xmlns:a16="http://schemas.microsoft.com/office/drawing/2014/main" id="{8414A33B-A89A-E7C6-4E6E-38D80B769E4C}"/>
              </a:ext>
              <a:ext uri="{C183D7F6-B498-43B3-948B-1728B52AA6E4}">
                <adec:decorative xmlns:adec="http://schemas.microsoft.com/office/drawing/2017/decorative" val="0"/>
              </a:ext>
            </a:extLst>
          </p:cNvPr>
          <p:cNvSpPr txBox="1"/>
          <p:nvPr/>
        </p:nvSpPr>
        <p:spPr>
          <a:xfrm>
            <a:off x="6756400" y="4495935"/>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Criar uma apresentação para o CIO na distribuição. Usar o Copilot para criar slides com base no plano do projeto.</a:t>
            </a:r>
            <a:endParaRPr kumimoji="0" lang="en-IN" sz="11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1029" name="Group 1028">
            <a:extLst>
              <a:ext uri="{FF2B5EF4-FFF2-40B4-BE49-F238E27FC236}">
                <a16:creationId xmlns:a16="http://schemas.microsoft.com/office/drawing/2014/main" id="{CE91ABF0-9E95-C9E1-9C38-EB351B5EDF56}"/>
              </a:ext>
              <a:ext uri="{C183D7F6-B498-43B3-948B-1728B52AA6E4}">
                <adec:decorative xmlns:adec="http://schemas.microsoft.com/office/drawing/2017/decorative" val="1"/>
              </a:ext>
            </a:extLst>
          </p:cNvPr>
          <p:cNvGrpSpPr>
            <a:grpSpLocks/>
          </p:cNvGrpSpPr>
          <p:nvPr/>
        </p:nvGrpSpPr>
        <p:grpSpPr>
          <a:xfrm>
            <a:off x="4173992" y="5169093"/>
            <a:ext cx="534543" cy="534543"/>
            <a:chOff x="12716387" y="5818028"/>
            <a:chExt cx="534543" cy="534543"/>
          </a:xfrm>
        </p:grpSpPr>
        <p:sp>
          <p:nvSpPr>
            <p:cNvPr id="1030" name="Rounded Rectangle 46">
              <a:hlinkClick r:id="rId17"/>
              <a:extLst>
                <a:ext uri="{FF2B5EF4-FFF2-40B4-BE49-F238E27FC236}">
                  <a16:creationId xmlns:a16="http://schemas.microsoft.com/office/drawing/2014/main" id="{989D5D7D-8C9C-1E87-AA45-A525AC145F7E}"/>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1" name="Graphic 1030">
              <a:extLst>
                <a:ext uri="{FF2B5EF4-FFF2-40B4-BE49-F238E27FC236}">
                  <a16:creationId xmlns:a16="http://schemas.microsoft.com/office/drawing/2014/main" id="{18A9782B-9C55-590E-B352-B4A558416789}"/>
                </a:ext>
                <a:ext uri="{C183D7F6-B498-43B3-948B-1728B52AA6E4}">
                  <adec:decorative xmlns:adec="http://schemas.microsoft.com/office/drawing/2017/decorative" val="1"/>
                </a:ext>
              </a:extLst>
            </p:cNvPr>
            <p:cNvPicPr>
              <a:picLocks noChangeAspect="1"/>
            </p:cNvPicPr>
            <p:nvPr/>
          </p:nvPicPr>
          <p:blipFill rotWithShape="1">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l="24743" t="23563" r="22168" b="22190"/>
            <a:stretch/>
          </p:blipFill>
          <p:spPr>
            <a:xfrm>
              <a:off x="12799509" y="5897137"/>
              <a:ext cx="368300" cy="376326"/>
            </a:xfrm>
            <a:prstGeom prst="rect">
              <a:avLst/>
            </a:prstGeom>
          </p:spPr>
        </p:pic>
      </p:grpSp>
      <p:sp>
        <p:nvSpPr>
          <p:cNvPr id="1024" name="TextBox 1023">
            <a:extLst>
              <a:ext uri="{FF2B5EF4-FFF2-40B4-BE49-F238E27FC236}">
                <a16:creationId xmlns:a16="http://schemas.microsoft.com/office/drawing/2014/main" id="{1975FB81-91D8-C633-61DD-01340B50E9B8}"/>
              </a:ext>
              <a:ext uri="{C183D7F6-B498-43B3-948B-1728B52AA6E4}">
                <adec:decorative xmlns:adec="http://schemas.microsoft.com/office/drawing/2017/decorative" val="0"/>
              </a:ext>
            </a:extLst>
          </p:cNvPr>
          <p:cNvSpPr txBox="1"/>
          <p:nvPr/>
        </p:nvSpPr>
        <p:spPr>
          <a:xfrm>
            <a:off x="4953152" y="534403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Outlook</a:t>
            </a:r>
          </a:p>
        </p:txBody>
      </p:sp>
      <p:sp>
        <p:nvSpPr>
          <p:cNvPr id="1025" name="TextBox 1024">
            <a:extLst>
              <a:ext uri="{FF2B5EF4-FFF2-40B4-BE49-F238E27FC236}">
                <a16:creationId xmlns:a16="http://schemas.microsoft.com/office/drawing/2014/main" id="{448AE58B-2BF5-01FA-A6FB-02A13353AA38}"/>
              </a:ext>
              <a:ext uri="{C183D7F6-B498-43B3-948B-1728B52AA6E4}">
                <adec:decorative xmlns:adec="http://schemas.microsoft.com/office/drawing/2017/decorative" val="0"/>
              </a:ext>
            </a:extLst>
          </p:cNvPr>
          <p:cNvSpPr txBox="1"/>
          <p:nvPr/>
        </p:nvSpPr>
        <p:spPr>
          <a:xfrm>
            <a:off x="6756400" y="5267088"/>
            <a:ext cx="5022850"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Criar um email para enviar a documentação atualizada para a equipe </a:t>
            </a:r>
            <a:br>
              <a:rPr kumimoji="0" lang="pt-br" sz="1100" b="0" i="0" u="none" strike="noStrike" kern="1200" cap="none" spc="0" normalizeH="0" baseline="0" noProof="0" dirty="0">
                <a:ln>
                  <a:noFill/>
                </a:ln>
                <a:solidFill>
                  <a:prstClr val="black"/>
                </a:solidFill>
                <a:effectLst/>
                <a:uLnTx/>
                <a:uFillTx/>
                <a:latin typeface="Segoe UI"/>
                <a:ea typeface="+mn-ea"/>
                <a:cs typeface="+mn-cs"/>
              </a:rPr>
            </a:br>
            <a:r>
              <a:rPr kumimoji="0" lang="pt-br" sz="1100" b="0" i="0" u="none" strike="noStrike" kern="1200" cap="none" spc="0" normalizeH="0" baseline="0" noProof="0" dirty="0">
                <a:ln>
                  <a:noFill/>
                </a:ln>
                <a:solidFill>
                  <a:prstClr val="black"/>
                </a:solidFill>
                <a:effectLst/>
                <a:uLnTx/>
                <a:uFillTx/>
                <a:latin typeface="Segoe UI"/>
                <a:ea typeface="+mn-ea"/>
                <a:cs typeface="+mn-cs"/>
              </a:rPr>
              <a:t>de suporte.</a:t>
            </a:r>
          </a:p>
        </p:txBody>
      </p:sp>
      <p:sp>
        <p:nvSpPr>
          <p:cNvPr id="1026" name="TextBox 1025">
            <a:extLst>
              <a:ext uri="{FF2B5EF4-FFF2-40B4-BE49-F238E27FC236}">
                <a16:creationId xmlns:a16="http://schemas.microsoft.com/office/drawing/2014/main" id="{2CE4FACF-BD00-FF36-4BF8-010C42CB7974}"/>
              </a:ext>
            </a:extLst>
          </p:cNvPr>
          <p:cNvSpPr txBox="1"/>
          <p:nvPr/>
        </p:nvSpPr>
        <p:spPr>
          <a:xfrm>
            <a:off x="4052611" y="6184399"/>
            <a:ext cx="2315278"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pt-br"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20">
                  <a:extLst>
                    <a:ext uri="{A12FA001-AC4F-418D-AE19-62706E023703}">
                      <ahyp:hlinkClr xmlns:ahyp="http://schemas.microsoft.com/office/drawing/2018/hyperlinkcolor" val="tx"/>
                    </a:ext>
                  </a:extLst>
                </a:hlinkClick>
              </a:rPr>
              <a:t>Documentação do produto Copilot</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027" name="TextBox 1026">
            <a:extLst>
              <a:ext uri="{FF2B5EF4-FFF2-40B4-BE49-F238E27FC236}">
                <a16:creationId xmlns:a16="http://schemas.microsoft.com/office/drawing/2014/main" id="{985C4004-8806-EB6D-4FA9-BD9AEF24F097}"/>
              </a:ext>
            </a:extLst>
          </p:cNvPr>
          <p:cNvSpPr txBox="1"/>
          <p:nvPr/>
        </p:nvSpPr>
        <p:spPr>
          <a:xfrm>
            <a:off x="6642986" y="6099761"/>
            <a:ext cx="2315278" cy="338554"/>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pt-br" sz="1100" b="0" i="0" u="none" strike="noStrike" kern="1200" cap="none" spc="0" normalizeH="0" baseline="0" noProof="0" dirty="0">
                <a:ln w="3175">
                  <a:noFill/>
                </a:ln>
                <a:solidFill>
                  <a:srgbClr val="8661C5"/>
                </a:solidFill>
                <a:effectLst/>
                <a:uLnTx/>
                <a:uFillTx/>
                <a:latin typeface="Segoe UI Semibold"/>
                <a:ea typeface="+mn-ea"/>
                <a:cs typeface="Segoe UI"/>
                <a:hlinkClick r:id="rId21">
                  <a:extLst>
                    <a:ext uri="{A12FA001-AC4F-418D-AE19-62706E023703}">
                      <ahyp:hlinkClr xmlns:ahyp="http://schemas.microsoft.com/office/drawing/2018/hyperlinkcolor" val="tx"/>
                    </a:ext>
                  </a:extLst>
                </a:hlinkClick>
              </a:rPr>
              <a:t>Copilot para site com adoção </a:t>
            </a:r>
            <a:br>
              <a:rPr kumimoji="0" lang="pt-br" sz="1100" b="0" i="0" u="none" strike="noStrike" kern="1200" cap="none" spc="0" normalizeH="0" baseline="0" noProof="0" dirty="0">
                <a:ln w="3175">
                  <a:noFill/>
                </a:ln>
                <a:solidFill>
                  <a:srgbClr val="8661C5"/>
                </a:solidFill>
                <a:effectLst/>
                <a:uLnTx/>
                <a:uFillTx/>
                <a:latin typeface="Segoe UI Semibold"/>
                <a:ea typeface="+mn-ea"/>
                <a:cs typeface="Segoe UI"/>
                <a:hlinkClick r:id="rId21">
                  <a:extLst>
                    <a:ext uri="{A12FA001-AC4F-418D-AE19-62706E023703}">
                      <ahyp:hlinkClr xmlns:ahyp="http://schemas.microsoft.com/office/drawing/2018/hyperlinkcolor" val="tx"/>
                    </a:ext>
                  </a:extLst>
                </a:hlinkClick>
              </a:rPr>
            </a:br>
            <a:r>
              <a:rPr kumimoji="0" lang="pt-br" sz="1100" b="0" i="0" u="none" strike="noStrike" kern="1200" cap="none" spc="0" normalizeH="0" baseline="0" noProof="0" dirty="0">
                <a:ln w="3175">
                  <a:noFill/>
                </a:ln>
                <a:solidFill>
                  <a:srgbClr val="8661C5"/>
                </a:solidFill>
                <a:effectLst/>
                <a:uLnTx/>
                <a:uFillTx/>
                <a:latin typeface="Segoe UI Semibold"/>
                <a:ea typeface="+mn-ea"/>
                <a:cs typeface="Segoe UI"/>
                <a:hlinkClick r:id="rId21">
                  <a:extLst>
                    <a:ext uri="{A12FA001-AC4F-418D-AE19-62706E023703}">
                      <ahyp:hlinkClr xmlns:ahyp="http://schemas.microsoft.com/office/drawing/2018/hyperlinkcolor" val="tx"/>
                    </a:ext>
                  </a:extLst>
                </a:hlinkClick>
              </a:rPr>
              <a:t>do Microsoft 365</a:t>
            </a:r>
            <a:endParaRPr kumimoji="0" lang="en-US" sz="1100" b="0" i="0" u="none" strike="noStrike" kern="1200" cap="none" spc="0" normalizeH="0" baseline="0" noProof="0" dirty="0">
              <a:ln w="3175">
                <a:noFill/>
              </a:ln>
              <a:solidFill>
                <a:srgbClr val="8661C5"/>
              </a:solidFill>
              <a:effectLst/>
              <a:uLnTx/>
              <a:uFillTx/>
              <a:latin typeface="Segoe UI Semibold"/>
              <a:ea typeface="+mn-ea"/>
              <a:cs typeface="Segoe UI"/>
            </a:endParaRPr>
          </a:p>
        </p:txBody>
      </p:sp>
      <p:sp>
        <p:nvSpPr>
          <p:cNvPr id="1028" name="TextBox 1027">
            <a:extLst>
              <a:ext uri="{FF2B5EF4-FFF2-40B4-BE49-F238E27FC236}">
                <a16:creationId xmlns:a16="http://schemas.microsoft.com/office/drawing/2014/main" id="{62560D7B-E559-0818-DB94-3BEDF917A55A}"/>
              </a:ext>
            </a:extLst>
          </p:cNvPr>
          <p:cNvSpPr txBox="1"/>
          <p:nvPr/>
        </p:nvSpPr>
        <p:spPr>
          <a:xfrm>
            <a:off x="9233363" y="6185136"/>
            <a:ext cx="2315278" cy="167803"/>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pt-br" sz="1100" b="0" i="0" u="none" strike="noStrike" kern="1200" cap="none" spc="0" normalizeH="0" baseline="0" noProof="0">
                <a:ln w="3175">
                  <a:noFill/>
                </a:ln>
                <a:solidFill>
                  <a:srgbClr val="8661C5"/>
                </a:solidFill>
                <a:effectLst/>
                <a:uLnTx/>
                <a:uFillTx/>
                <a:latin typeface="Segoe UI Semibold"/>
                <a:ea typeface="+mn-ea"/>
                <a:cs typeface="Segoe UI"/>
                <a:hlinkClick r:id="rId22">
                  <a:extLst>
                    <a:ext uri="{A12FA001-AC4F-418D-AE19-62706E023703}">
                      <ahyp:hlinkClr xmlns:ahyp="http://schemas.microsoft.com/office/drawing/2018/hyperlinkcolor" val="tx"/>
                    </a:ext>
                  </a:extLst>
                </a:hlinkClick>
              </a:rPr>
              <a:t>Como usar o Copilot</a:t>
            </a:r>
            <a:endParaRPr kumimoji="0" lang="en-US" sz="1100" b="0" i="0" u="none" strike="noStrike" kern="1200" cap="none" spc="0" normalizeH="0" baseline="0" noProof="0">
              <a:ln w="3175">
                <a:noFill/>
              </a:ln>
              <a:solidFill>
                <a:srgbClr val="8661C5"/>
              </a:solidFill>
              <a:effectLst/>
              <a:uLnTx/>
              <a:uFillTx/>
              <a:latin typeface="Segoe UI Semibold"/>
              <a:ea typeface="+mn-ea"/>
              <a:cs typeface="Segoe UI"/>
            </a:endParaRP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6933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Microsoft 365 Copilot</a:t>
            </a:r>
          </a:p>
        </p:txBody>
      </p:sp>
      <p:sp>
        <p:nvSpPr>
          <p:cNvPr id="3" name="TextBox 2">
            <a:extLst>
              <a:ext uri="{FF2B5EF4-FFF2-40B4-BE49-F238E27FC236}">
                <a16:creationId xmlns:a16="http://schemas.microsoft.com/office/drawing/2014/main" id="{C4C8637F-D012-2B9C-E3A4-A36CD411DFAB}"/>
              </a:ext>
            </a:extLst>
          </p:cNvPr>
          <p:cNvSpPr txBox="1"/>
          <p:nvPr/>
        </p:nvSpPr>
        <p:spPr>
          <a:xfrm>
            <a:off x="12332728" y="1283946"/>
            <a:ext cx="1198777" cy="489600"/>
          </a:xfrm>
          <a:prstGeom prst="rect">
            <a:avLst/>
          </a:prstGeom>
          <a:solidFill>
            <a:schemeClr val="bg2"/>
          </a:solidFill>
        </p:spPr>
        <p:txBody>
          <a:bodyPr wrap="square" lIns="182880" tIns="108000"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pt-br" sz="11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Banco de ícones:</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Logotipo do Microsoft Excel - PNG e Vetor - Baixar logotipo">
              <a:hlinkClick r:id="rId23"/>
              <a:extLst>
                <a:ext uri="{FF2B5EF4-FFF2-40B4-BE49-F238E27FC236}">
                  <a16:creationId xmlns:a16="http://schemas.microsoft.com/office/drawing/2014/main" id="{8F158F4A-0557-4EB3-75DA-835959493C89}"/>
                </a:ext>
              </a:extLst>
            </p:cNvPr>
            <p:cNvPicPr>
              <a:picLocks noChangeArrowheads="1"/>
            </p:cNvPicPr>
            <p:nvPr/>
          </p:nvPicPr>
          <p:blipFill rotWithShape="1">
            <a:blip r:embed="rId24"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2337443" y="1795849"/>
            <a:ext cx="534543" cy="534543"/>
            <a:chOff x="1047176" y="8381781"/>
            <a:chExt cx="534543" cy="534543"/>
          </a:xfrm>
        </p:grpSpPr>
        <p:sp>
          <p:nvSpPr>
            <p:cNvPr id="28" name="server_2" title="Ícone de um servidor com um cadeado na parte inferior direita">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Logotipo do Microsoft Word - PNG e Vetor - Baixar logotipo">
              <a:hlinkClick r:id="rId13"/>
              <a:extLst>
                <a:ext uri="{FF2B5EF4-FFF2-40B4-BE49-F238E27FC236}">
                  <a16:creationId xmlns:a16="http://schemas.microsoft.com/office/drawing/2014/main" id="{DAD8B5CB-A2C5-5A1C-E8BB-28ECB76446C2}"/>
                </a:ext>
              </a:extLst>
            </p:cNvPr>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4" name="Picture 4" descr="Logotipo Microsoft PowerPoint - PNG e Vetor - Baixar logotipo">
              <a:hlinkClick r:id="rId15"/>
              <a:extLst>
                <a:ext uri="{FF2B5EF4-FFF2-40B4-BE49-F238E27FC236}">
                  <a16:creationId xmlns:a16="http://schemas.microsoft.com/office/drawing/2014/main" id="{5F19379A-147E-0335-8BD4-1F163318069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Logotipo, símbolo, significado, história, PNG, Microsoft Teams">
              <a:hlinkClick r:id="rId9"/>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Zip Co, logotipo SVG, baixar grátis, id: 101874 - Brandlogos.net">
              <a:hlinkClick r:id="rId7"/>
              <a:extLst>
                <a:ext uri="{FF2B5EF4-FFF2-40B4-BE49-F238E27FC236}">
                  <a16:creationId xmlns:a16="http://schemas.microsoft.com/office/drawing/2014/main" id="{7AFF613E-BE21-4995-D34C-15C1A4248D87}"/>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12232737" y="2871529"/>
            <a:ext cx="693723" cy="693723"/>
            <a:chOff x="12595089" y="5743274"/>
            <a:chExt cx="693723" cy="693723"/>
          </a:xfrm>
        </p:grpSpPr>
        <p:sp>
          <p:nvSpPr>
            <p:cNvPr id="46" name="Rounded Rectangle 46">
              <a:hlinkClick r:id="rId17"/>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2595089" y="5743274"/>
              <a:ext cx="693723" cy="693723"/>
            </a:xfrm>
            <a:prstGeom prst="rect">
              <a:avLst/>
            </a:prstGeom>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5"/>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Ícone do OneNote de estilo plano - Disponível em fontes de ícone SVG, PNG, EPS, AI &amp;">
              <a:hlinkClick r:id="rId25"/>
              <a:extLst>
                <a:ext uri="{FF2B5EF4-FFF2-40B4-BE49-F238E27FC236}">
                  <a16:creationId xmlns:a16="http://schemas.microsoft.com/office/drawing/2014/main" id="{DED28364-B60D-1697-AAE8-488720735194}"/>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27"/>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Imagem contendo gráficos, logotipo, símbolo, azul elétrico&#10;&#10;Descrição gerada automaticamente">
              <a:hlinkClick r:id="rId27"/>
              <a:extLst>
                <a:ext uri="{FF2B5EF4-FFF2-40B4-BE49-F238E27FC236}">
                  <a16:creationId xmlns:a16="http://schemas.microsoft.com/office/drawing/2014/main" id="{709545DF-9136-0108-A8F4-56F58FCE96A4}"/>
                </a:ext>
              </a:extLst>
            </p:cNvPr>
            <p:cNvPicPr>
              <a:picLocks noChangeAspect="1"/>
            </p:cNvPicPr>
            <p:nvPr/>
          </p:nvPicPr>
          <p:blipFill>
            <a:blip r:embed="rId28"/>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1"/>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5" descr="Ícone de quadro branco em Windows 11 Color Style">
              <a:hlinkClick r:id="rId11"/>
              <a:extLst>
                <a:ext uri="{FF2B5EF4-FFF2-40B4-BE49-F238E27FC236}">
                  <a16:creationId xmlns:a16="http://schemas.microsoft.com/office/drawing/2014/main" id="{69AB0380-4C15-A6BB-9634-4CC891FA94D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9"/>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9"/>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724341" y="6815379"/>
              <a:ext cx="382586" cy="382585"/>
            </a:xfrm>
            <a:prstGeom prst="rect">
              <a:avLst/>
            </a:prstGeom>
          </p:spPr>
        </p:pic>
      </p:grpSp>
      <p:sp>
        <p:nvSpPr>
          <p:cNvPr id="2" name="Rectangle: Top Corners Rounded 1">
            <a:extLst>
              <a:ext uri="{FF2B5EF4-FFF2-40B4-BE49-F238E27FC236}">
                <a16:creationId xmlns:a16="http://schemas.microsoft.com/office/drawing/2014/main" id="{E2B9EAAE-83DD-4C03-4D80-AE2C938F562B}"/>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E311EA83-6A11-BAC4-950D-E999E54400BF}"/>
              </a:ext>
            </a:extLst>
          </p:cNvPr>
          <p:cNvSpPr txBox="1"/>
          <p:nvPr/>
        </p:nvSpPr>
        <p:spPr>
          <a:xfrm>
            <a:off x="352381" y="4640427"/>
            <a:ext cx="3524250" cy="923330"/>
          </a:xfrm>
          <a:prstGeom prst="rect">
            <a:avLst/>
          </a:prstGeom>
        </p:spPr>
        <p:txBody>
          <a:bodyPr wrap="square" lIns="0" tIns="0" rIns="0" bIns="0" anchor="ctr">
            <a:spAutoFit/>
          </a:bodyPr>
          <a:lstStyle/>
          <a:p>
            <a:pPr>
              <a:spcBef>
                <a:spcPts val="3600"/>
              </a:spcBef>
              <a:defRPr/>
            </a:pPr>
            <a:r>
              <a:rPr lang="pt-br" sz="3200" dirty="0">
                <a:ln w="3175">
                  <a:noFill/>
                </a:ln>
                <a:gradFill>
                  <a:gsLst>
                    <a:gs pos="33000">
                      <a:srgbClr val="1F78D4"/>
                    </a:gs>
                    <a:gs pos="81000">
                      <a:srgbClr val="8678D6"/>
                    </a:gs>
                  </a:gsLst>
                  <a:lin ang="2700000" scaled="1"/>
                </a:gradFill>
                <a:latin typeface="Segoe UI Semibold"/>
              </a:rPr>
              <a:t>76% das pessoas</a:t>
            </a:r>
            <a:br>
              <a:rPr dirty="0"/>
            </a:br>
            <a:r>
              <a:rPr lang="pt-br" sz="1400" dirty="0">
                <a:solidFill>
                  <a:prstClr val="black"/>
                </a:solidFill>
                <a:ea typeface="+mj-lt"/>
                <a:cs typeface="Segoe UI"/>
              </a:rPr>
              <a:t>se sentem confortáveis em usar IA</a:t>
            </a:r>
            <a:r>
              <a:rPr lang="pt-br" sz="1400" dirty="0">
                <a:ea typeface="+mj-lt"/>
                <a:cs typeface="Segoe UI"/>
              </a:rPr>
              <a:t> </a:t>
            </a:r>
            <a:br>
              <a:rPr lang="pt-br" sz="1400" dirty="0">
                <a:ea typeface="+mj-lt"/>
                <a:cs typeface="Segoe UI"/>
              </a:rPr>
            </a:br>
            <a:r>
              <a:rPr lang="pt-br" sz="1400" dirty="0">
                <a:solidFill>
                  <a:prstClr val="black"/>
                </a:solidFill>
                <a:ea typeface="+mj-lt"/>
                <a:cs typeface="Segoe UI"/>
              </a:rPr>
              <a:t>para tarefas administrativas</a:t>
            </a:r>
            <a:endParaRPr lang="en-US" dirty="0">
              <a:solidFill>
                <a:prstClr val="black"/>
              </a:solidFill>
            </a:endParaRPr>
          </a:p>
        </p:txBody>
      </p:sp>
    </p:spTree>
    <p:extLst>
      <p:ext uri="{BB962C8B-B14F-4D97-AF65-F5344CB8AC3E}">
        <p14:creationId xmlns:p14="http://schemas.microsoft.com/office/powerpoint/2010/main" val="2498385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40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1808B0B9-4612-7E6A-213A-1AF19D8BF7DF}"/>
              </a:ext>
            </a:extLst>
          </p:cNvPr>
          <p:cNvSpPr>
            <a:spLocks noGrp="1"/>
          </p:cNvSpPr>
          <p:nvPr>
            <p:ph type="title"/>
          </p:nvPr>
        </p:nvSpPr>
        <p:spPr>
          <a:xfrm>
            <a:off x="588263" y="457200"/>
            <a:ext cx="11018520" cy="492443"/>
          </a:xfrm>
        </p:spPr>
        <p:txBody>
          <a:bodyPr/>
          <a:lstStyle/>
          <a:p>
            <a:r>
              <a:rPr lang="pt-br" dirty="0">
                <a:gradFill flip="none" rotWithShape="1">
                  <a:gsLst>
                    <a:gs pos="50000">
                      <a:srgbClr val="8661C5"/>
                    </a:gs>
                    <a:gs pos="0">
                      <a:srgbClr val="3E76D4"/>
                    </a:gs>
                    <a:gs pos="100000">
                      <a:srgbClr val="C73ECC"/>
                    </a:gs>
                  </a:gsLst>
                  <a:lin ang="2700000" scaled="1"/>
                  <a:tileRect/>
                </a:gradFill>
                <a:cs typeface="+mn-cs"/>
              </a:rPr>
              <a:t>O ritmo e o volume de trabalho só aumentaram.</a:t>
            </a:r>
            <a:endParaRPr lang="en-US" dirty="0"/>
          </a:p>
        </p:txBody>
      </p:sp>
      <p:grpSp>
        <p:nvGrpSpPr>
          <p:cNvPr id="12" name="Group 11">
            <a:extLst>
              <a:ext uri="{FF2B5EF4-FFF2-40B4-BE49-F238E27FC236}">
                <a16:creationId xmlns:a16="http://schemas.microsoft.com/office/drawing/2014/main" id="{51F36D0D-537E-105F-E26C-AEA689B0DA36}"/>
              </a:ext>
              <a:ext uri="{C183D7F6-B498-43B3-948B-1728B52AA6E4}">
                <adec:decorative xmlns:adec="http://schemas.microsoft.com/office/drawing/2017/decorative" val="1"/>
              </a:ext>
            </a:extLst>
          </p:cNvPr>
          <p:cNvGrpSpPr/>
          <p:nvPr/>
        </p:nvGrpSpPr>
        <p:grpSpPr>
          <a:xfrm>
            <a:off x="4613738" y="2650044"/>
            <a:ext cx="3707476" cy="2443942"/>
            <a:chOff x="4613738" y="2586730"/>
            <a:chExt cx="3707476" cy="2443942"/>
          </a:xfrm>
        </p:grpSpPr>
        <p:cxnSp>
          <p:nvCxnSpPr>
            <p:cNvPr id="4" name="Straight Connector 3">
              <a:extLst>
                <a:ext uri="{FF2B5EF4-FFF2-40B4-BE49-F238E27FC236}">
                  <a16:creationId xmlns:a16="http://schemas.microsoft.com/office/drawing/2014/main" id="{43DE66E8-1462-6E4F-7195-214971EBB47B}"/>
                </a:ext>
              </a:extLst>
            </p:cNvPr>
            <p:cNvCxnSpPr/>
            <p:nvPr/>
          </p:nvCxnSpPr>
          <p:spPr>
            <a:xfrm>
              <a:off x="4613738" y="2586730"/>
              <a:ext cx="0" cy="2443942"/>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6" name="Straight Connector 5">
              <a:extLst>
                <a:ext uri="{FF2B5EF4-FFF2-40B4-BE49-F238E27FC236}">
                  <a16:creationId xmlns:a16="http://schemas.microsoft.com/office/drawing/2014/main" id="{2DE4310E-AC37-4058-08B2-DCB7430B0B2F}"/>
                </a:ext>
              </a:extLst>
            </p:cNvPr>
            <p:cNvCxnSpPr/>
            <p:nvPr/>
          </p:nvCxnSpPr>
          <p:spPr>
            <a:xfrm>
              <a:off x="8321214" y="2586730"/>
              <a:ext cx="0" cy="2443942"/>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30" name="TextBox 29">
            <a:extLst>
              <a:ext uri="{FF2B5EF4-FFF2-40B4-BE49-F238E27FC236}">
                <a16:creationId xmlns:a16="http://schemas.microsoft.com/office/drawing/2014/main" id="{C0379664-81C1-CBD7-9973-86872FA37828}"/>
              </a:ext>
            </a:extLst>
          </p:cNvPr>
          <p:cNvSpPr txBox="1"/>
          <p:nvPr/>
        </p:nvSpPr>
        <p:spPr>
          <a:xfrm>
            <a:off x="629503" y="2858977"/>
            <a:ext cx="3411272" cy="193899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pt-br" sz="6600" b="1" i="0" u="none" strike="noStrike" kern="0" cap="none" spc="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Segoe UI Semibold" panose="020B0702040204020203" pitchFamily="34" charset="0"/>
              </a:rPr>
              <a:t>64</a:t>
            </a:r>
            <a:r>
              <a:rPr kumimoji="0" lang="pt-br" sz="6600" b="1" i="0" u="none" strike="noStrike" kern="0" cap="none" spc="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mn-cs"/>
              </a:rPr>
              <a:t>%</a:t>
            </a:r>
          </a:p>
          <a:p>
            <a:pPr marL="0" marR="0" lvl="0" indent="0" algn="ctr" defTabSz="652943" rtl="0" eaLnBrk="1" fontAlgn="base" latinLnBrk="0" hangingPunct="1">
              <a:lnSpc>
                <a:spcPct val="100000"/>
              </a:lnSpc>
              <a:spcBef>
                <a:spcPct val="0"/>
              </a:spcBef>
              <a:spcAft>
                <a:spcPct val="0"/>
              </a:spcAft>
              <a:buClrTx/>
              <a:buSzTx/>
              <a:buFontTx/>
              <a:buNone/>
              <a:tabLst/>
              <a:defRPr/>
            </a:pPr>
            <a:r>
              <a:rPr kumimoji="0" lang="pt-br" sz="2000" b="0" i="0" u="none" strike="noStrike" kern="0" cap="none" spc="0" normalizeH="0" baseline="0" noProof="0" dirty="0">
                <a:ln>
                  <a:noFill/>
                </a:ln>
                <a:solidFill>
                  <a:prstClr val="black"/>
                </a:solidFill>
                <a:effectLst/>
                <a:uLnTx/>
                <a:uFillTx/>
                <a:latin typeface="Segoe UI Semibold"/>
                <a:ea typeface="+mn-ea"/>
                <a:cs typeface="Segoe UI" panose="020B0502040204020203" pitchFamily="34" charset="0"/>
              </a:rPr>
              <a:t>Os </a:t>
            </a:r>
            <a:r>
              <a:rPr kumimoji="0" lang="pt-br" sz="2000" b="0" i="0" u="none" strike="noStrike" kern="0" cap="none" spc="0" normalizeH="0" baseline="0" noProof="0" dirty="0" err="1">
                <a:ln>
                  <a:noFill/>
                </a:ln>
                <a:solidFill>
                  <a:prstClr val="black"/>
                </a:solidFill>
                <a:effectLst/>
                <a:uLnTx/>
                <a:uFillTx/>
                <a:latin typeface="Segoe UI Semibold"/>
                <a:ea typeface="+mn-ea"/>
                <a:cs typeface="Segoe UI" panose="020B0502040204020203" pitchFamily="34" charset="0"/>
              </a:rPr>
              <a:t>f</a:t>
            </a:r>
            <a:r>
              <a:rPr kumimoji="0" lang="pt-BR" sz="2000" b="0" i="0" u="none" strike="noStrike" kern="0" cap="none" spc="0" normalizeH="0" baseline="0" noProof="0" dirty="0" err="1">
                <a:ln>
                  <a:noFill/>
                </a:ln>
                <a:solidFill>
                  <a:prstClr val="black"/>
                </a:solidFill>
                <a:effectLst/>
                <a:uLnTx/>
                <a:uFillTx/>
                <a:latin typeface="Segoe UI Semibold"/>
                <a:ea typeface="+mn-ea"/>
                <a:cs typeface="Segoe UI" panose="020B0502040204020203" pitchFamily="34" charset="0"/>
              </a:rPr>
              <a:t>um</a:t>
            </a:r>
            <a:r>
              <a:rPr kumimoji="0" lang="pt-br" sz="2000" b="0" i="0" u="none" strike="noStrike" kern="0" cap="none" spc="0" normalizeH="0" baseline="0" noProof="0" dirty="0" err="1">
                <a:ln>
                  <a:noFill/>
                </a:ln>
                <a:solidFill>
                  <a:prstClr val="black"/>
                </a:solidFill>
                <a:effectLst/>
                <a:uLnTx/>
                <a:uFillTx/>
                <a:latin typeface="Segoe UI Semibold"/>
                <a:ea typeface="+mn-ea"/>
                <a:cs typeface="Segoe UI" panose="020B0502040204020203" pitchFamily="34" charset="0"/>
              </a:rPr>
              <a:t>cionários</a:t>
            </a:r>
            <a:r>
              <a:rPr kumimoji="0" lang="pt-br" sz="2000" b="0" i="0" u="none" strike="noStrike" kern="0" cap="none" spc="0" normalizeH="0" baseline="0" noProof="0" dirty="0">
                <a:ln>
                  <a:noFill/>
                </a:ln>
                <a:solidFill>
                  <a:prstClr val="black"/>
                </a:solidFill>
                <a:effectLst/>
                <a:uLnTx/>
                <a:uFillTx/>
                <a:latin typeface="Segoe UI Semibold"/>
                <a:ea typeface="+mn-ea"/>
                <a:cs typeface="Segoe UI" panose="020B0502040204020203" pitchFamily="34" charset="0"/>
              </a:rPr>
              <a:t> não têm tempo ou energia suficiente para realizar o trabalho</a:t>
            </a:r>
          </a:p>
        </p:txBody>
      </p:sp>
      <p:sp>
        <p:nvSpPr>
          <p:cNvPr id="32" name="TextBox 31">
            <a:extLst>
              <a:ext uri="{FF2B5EF4-FFF2-40B4-BE49-F238E27FC236}">
                <a16:creationId xmlns:a16="http://schemas.microsoft.com/office/drawing/2014/main" id="{D58D9903-5A44-CA3C-5C27-EA89AEA47BC7}"/>
              </a:ext>
            </a:extLst>
          </p:cNvPr>
          <p:cNvSpPr txBox="1"/>
          <p:nvPr/>
        </p:nvSpPr>
        <p:spPr>
          <a:xfrm>
            <a:off x="5434012" y="2858977"/>
            <a:ext cx="2066928" cy="163121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pt-br" sz="6600" b="1" i="0" u="none" strike="noStrike" kern="0" cap="none" spc="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Segoe UI Semibold" panose="020B0702040204020203" pitchFamily="34" charset="0"/>
              </a:rPr>
              <a:t>3x</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prstClr val="black"/>
                </a:solidFill>
                <a:effectLst/>
                <a:uLnTx/>
                <a:uFillTx/>
                <a:latin typeface="Segoe UI Semibold"/>
                <a:ea typeface="+mn-ea"/>
                <a:cs typeface="+mn-cs"/>
              </a:rPr>
              <a:t>Mais </a:t>
            </a:r>
            <a:r>
              <a:rPr kumimoji="0" lang="pt-br" sz="2000" b="0" i="0" u="none" strike="noStrike" kern="1200" cap="none" spc="0" normalizeH="0" baseline="0" noProof="0" dirty="0" err="1">
                <a:ln>
                  <a:noFill/>
                </a:ln>
                <a:solidFill>
                  <a:prstClr val="black"/>
                </a:solidFill>
                <a:effectLst/>
                <a:uLnTx/>
                <a:uFillTx/>
                <a:latin typeface="Segoe UI Semibold"/>
                <a:ea typeface="+mn-ea"/>
                <a:cs typeface="+mn-cs"/>
              </a:rPr>
              <a:t>re</a:t>
            </a:r>
            <a:r>
              <a:rPr kumimoji="0" lang="pt-BR" sz="2000" b="0" i="0" u="none" strike="noStrike" kern="1200" cap="none" spc="0" normalizeH="0" baseline="0" noProof="0" dirty="0" err="1">
                <a:ln>
                  <a:noFill/>
                </a:ln>
                <a:solidFill>
                  <a:prstClr val="black"/>
                </a:solidFill>
                <a:effectLst/>
                <a:uLnTx/>
                <a:uFillTx/>
                <a:latin typeface="Segoe UI Semibold"/>
                <a:ea typeface="+mn-ea"/>
                <a:cs typeface="+mn-cs"/>
              </a:rPr>
              <a:t>um</a:t>
            </a:r>
            <a:r>
              <a:rPr kumimoji="0" lang="pt-br" sz="2000" b="0" i="0" u="none" strike="noStrike" kern="1200" cap="none" spc="0" normalizeH="0" baseline="0" noProof="0" dirty="0" err="1">
                <a:ln>
                  <a:noFill/>
                </a:ln>
                <a:solidFill>
                  <a:prstClr val="black"/>
                </a:solidFill>
                <a:effectLst/>
                <a:uLnTx/>
                <a:uFillTx/>
                <a:latin typeface="Segoe UI Semibold"/>
                <a:ea typeface="+mn-ea"/>
                <a:cs typeface="+mn-cs"/>
              </a:rPr>
              <a:t>iões</a:t>
            </a:r>
            <a:r>
              <a:rPr kumimoji="0" lang="pt-br" sz="2000" b="0" i="0" u="none" strike="noStrike" kern="1200" cap="none" spc="0" normalizeH="0" baseline="0" noProof="0" dirty="0">
                <a:ln>
                  <a:noFill/>
                </a:ln>
                <a:solidFill>
                  <a:prstClr val="black"/>
                </a:solidFill>
                <a:effectLst/>
                <a:uLnTx/>
                <a:uFillTx/>
                <a:latin typeface="Segoe UI Semibold"/>
                <a:ea typeface="+mn-ea"/>
                <a:cs typeface="+mn-cs"/>
              </a:rPr>
              <a:t> do quem em 2020</a:t>
            </a:r>
          </a:p>
        </p:txBody>
      </p:sp>
      <p:sp>
        <p:nvSpPr>
          <p:cNvPr id="22" name="TextBox 21">
            <a:extLst>
              <a:ext uri="{FF2B5EF4-FFF2-40B4-BE49-F238E27FC236}">
                <a16:creationId xmlns:a16="http://schemas.microsoft.com/office/drawing/2014/main" id="{DC62CED8-31FC-793D-E4BE-F2CCAF5AC45C}"/>
              </a:ext>
            </a:extLst>
          </p:cNvPr>
          <p:cNvSpPr txBox="1"/>
          <p:nvPr/>
        </p:nvSpPr>
        <p:spPr>
          <a:xfrm>
            <a:off x="9173633" y="2858977"/>
            <a:ext cx="1912378" cy="1323439"/>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pt-br" sz="6600" b="1" i="0" u="none" strike="noStrike" kern="0" cap="none" spc="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Segoe UI Semibold" panose="020B0702040204020203" pitchFamily="34" charset="0"/>
              </a:rPr>
              <a:t>18</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prstClr val="black"/>
                </a:solidFill>
                <a:effectLst/>
                <a:uLnTx/>
                <a:uFillTx/>
                <a:latin typeface="Segoe UI Semibold"/>
                <a:ea typeface="+mn-ea"/>
                <a:cs typeface="+mn-cs"/>
              </a:rPr>
              <a:t>Buscas por dia</a:t>
            </a:r>
          </a:p>
        </p:txBody>
      </p:sp>
      <p:sp>
        <p:nvSpPr>
          <p:cNvPr id="2" name="TextBox 1">
            <a:extLst>
              <a:ext uri="{FF2B5EF4-FFF2-40B4-BE49-F238E27FC236}">
                <a16:creationId xmlns:a16="http://schemas.microsoft.com/office/drawing/2014/main" id="{912EF1EC-9285-59BF-03E6-F7DAC9AAEBAB}"/>
              </a:ext>
            </a:extLst>
          </p:cNvPr>
          <p:cNvSpPr txBox="1"/>
          <p:nvPr/>
        </p:nvSpPr>
        <p:spPr>
          <a:xfrm>
            <a:off x="588263" y="6425814"/>
            <a:ext cx="2017912"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mn-ea"/>
                <a:cs typeface="+mn-cs"/>
              </a:rPr>
              <a:t>Fonte: Work Trend Index, 2023</a:t>
            </a:r>
          </a:p>
        </p:txBody>
      </p:sp>
    </p:spTree>
    <p:extLst>
      <p:ext uri="{BB962C8B-B14F-4D97-AF65-F5344CB8AC3E}">
        <p14:creationId xmlns:p14="http://schemas.microsoft.com/office/powerpoint/2010/main" val="60863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42" presetClass="path" presetSubtype="0" decel="100000" fill="hold" grpId="1" nodeType="withEffect">
                                  <p:stCondLst>
                                    <p:cond delay="300"/>
                                  </p:stCondLst>
                                  <p:childTnLst>
                                    <p:animMotion origin="layout" path="M 3.54167E-6 -1.85185E-6 L 3.54167E-6 0.03542 " pathEditMode="relative" rAng="0" ptsTypes="AA">
                                      <p:cBhvr>
                                        <p:cTn id="9" dur="700" spd="-100000" fill="hold"/>
                                        <p:tgtEl>
                                          <p:spTgt spid="30"/>
                                        </p:tgtEl>
                                        <p:attrNameLst>
                                          <p:attrName>ppt_x</p:attrName>
                                          <p:attrName>ppt_y</p:attrName>
                                        </p:attrNameLst>
                                      </p:cBhvr>
                                      <p:rCtr x="0" y="1759"/>
                                    </p:animMotion>
                                  </p:childTnLst>
                                </p:cTn>
                              </p:par>
                              <p:par>
                                <p:cTn id="10" presetID="10" presetClass="entr" presetSubtype="0" fill="hold" grpId="0" nodeType="withEffect">
                                  <p:stCondLst>
                                    <p:cond delay="30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42" presetClass="path" presetSubtype="0" decel="100000" fill="hold" grpId="1" nodeType="withEffect">
                                  <p:stCondLst>
                                    <p:cond delay="300"/>
                                  </p:stCondLst>
                                  <p:childTnLst>
                                    <p:animMotion origin="layout" path="M 1.25E-6 1.85185E-6 L 1.25E-6 0.03541 " pathEditMode="relative" rAng="0" ptsTypes="AA">
                                      <p:cBhvr>
                                        <p:cTn id="14" dur="700" spd="-100000" fill="hold"/>
                                        <p:tgtEl>
                                          <p:spTgt spid="32"/>
                                        </p:tgtEl>
                                        <p:attrNameLst>
                                          <p:attrName>ppt_x</p:attrName>
                                          <p:attrName>ppt_y</p:attrName>
                                        </p:attrNameLst>
                                      </p:cBhvr>
                                      <p:rCtr x="0" y="1759"/>
                                    </p:animMotion>
                                  </p:childTnLst>
                                </p:cTn>
                              </p:par>
                              <p:par>
                                <p:cTn id="15" presetID="10" presetClass="entr" presetSubtype="0" fill="hold" grpId="0" nodeType="withEffect">
                                  <p:stCondLst>
                                    <p:cond delay="3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42" presetClass="path" presetSubtype="0" decel="100000" fill="hold" grpId="1" nodeType="withEffect">
                                  <p:stCondLst>
                                    <p:cond delay="300"/>
                                  </p:stCondLst>
                                  <p:childTnLst>
                                    <p:animMotion origin="layout" path="M 6.25E-7 1.85185E-6 L 6.25E-7 0.03541 " pathEditMode="relative" rAng="0" ptsTypes="AA">
                                      <p:cBhvr>
                                        <p:cTn id="19" dur="700" spd="-100000" fill="hold"/>
                                        <p:tgtEl>
                                          <p:spTgt spid="22"/>
                                        </p:tgtEl>
                                        <p:attrNameLst>
                                          <p:attrName>ppt_x</p:attrName>
                                          <p:attrName>ppt_y</p:attrName>
                                        </p:attrNameLst>
                                      </p:cBhvr>
                                      <p:rCtr x="0" y="1759"/>
                                    </p:animMotion>
                                  </p:childTnLst>
                                </p:cTn>
                              </p:par>
                              <p:par>
                                <p:cTn id="20" presetID="10" presetClass="entr" presetSubtype="0" fill="hold" nodeType="withEffect">
                                  <p:stCondLst>
                                    <p:cond delay="3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42" presetClass="path" presetSubtype="0" decel="100000" fill="hold" nodeType="withEffect">
                                  <p:stCondLst>
                                    <p:cond delay="300"/>
                                  </p:stCondLst>
                                  <p:childTnLst>
                                    <p:animMotion origin="layout" path="M 3.54167E-6 -1.85185E-6 L 3.54167E-6 0.03542 " pathEditMode="relative" rAng="0" ptsTypes="AA">
                                      <p:cBhvr>
                                        <p:cTn id="24" dur="700" spd="-100000" fill="hold"/>
                                        <p:tgtEl>
                                          <p:spTgt spid="1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2" grpId="0"/>
      <p:bldP spid="32" grpId="1"/>
      <p:bldP spid="22" grpId="0"/>
      <p:bldP spid="22"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FEA2A9EB-F81F-2175-A9D3-55EA7DF0AAC3}"/>
              </a:ext>
            </a:extLst>
          </p:cNvPr>
          <p:cNvSpPr>
            <a:spLocks noGrp="1"/>
          </p:cNvSpPr>
          <p:nvPr>
            <p:ph type="title"/>
          </p:nvPr>
        </p:nvSpPr>
        <p:spPr>
          <a:xfrm>
            <a:off x="588263" y="457200"/>
            <a:ext cx="11018520" cy="984885"/>
          </a:xfrm>
          <a:noFill/>
        </p:spPr>
        <p:txBody>
          <a:bodyPr wrap="square">
            <a:spAutoFit/>
          </a:bodyPr>
          <a:lstStyle/>
          <a:p>
            <a:pPr defTabSz="914400"/>
            <a:r>
              <a:rPr lang="pt-br" sz="3200" dirty="0">
                <a:gradFill flip="none" rotWithShape="1">
                  <a:gsLst>
                    <a:gs pos="50000">
                      <a:srgbClr val="8661C5"/>
                    </a:gs>
                    <a:gs pos="0">
                      <a:srgbClr val="3E76D4"/>
                    </a:gs>
                    <a:gs pos="100000">
                      <a:srgbClr val="C73ECC"/>
                    </a:gs>
                  </a:gsLst>
                  <a:lin ang="2700000" scaled="1"/>
                  <a:tileRect/>
                </a:gradFill>
                <a:cs typeface="+mn-cs"/>
              </a:rPr>
              <a:t>Como implantar uma atualização crítica com o Copilot </a:t>
            </a:r>
            <a:br>
              <a:rPr lang="pt-br" sz="3200" dirty="0">
                <a:gradFill flip="none" rotWithShape="1">
                  <a:gsLst>
                    <a:gs pos="50000">
                      <a:srgbClr val="8661C5"/>
                    </a:gs>
                    <a:gs pos="0">
                      <a:srgbClr val="3E76D4"/>
                    </a:gs>
                    <a:gs pos="100000">
                      <a:srgbClr val="C73ECC"/>
                    </a:gs>
                  </a:gsLst>
                  <a:lin ang="2700000" scaled="1"/>
                  <a:tileRect/>
                </a:gradFill>
                <a:cs typeface="+mn-cs"/>
              </a:rPr>
            </a:br>
            <a:r>
              <a:rPr lang="pt-br" sz="3200" dirty="0">
                <a:gradFill flip="none" rotWithShape="1">
                  <a:gsLst>
                    <a:gs pos="50000">
                      <a:srgbClr val="8661C5"/>
                    </a:gs>
                    <a:gs pos="0">
                      <a:srgbClr val="3E76D4"/>
                    </a:gs>
                    <a:gs pos="100000">
                      <a:srgbClr val="C73ECC"/>
                    </a:gs>
                  </a:gsLst>
                  <a:lin ang="2700000" scaled="1"/>
                  <a:tileRect/>
                </a:gradFill>
                <a:cs typeface="+mn-cs"/>
              </a:rPr>
              <a:t>para Microsoft 365 </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2" name="Picture 2" descr="Logotipo do Microsoft 365 Copilot">
            <a:extLst>
              <a:ext uri="{FF2B5EF4-FFF2-40B4-BE49-F238E27FC236}">
                <a16:creationId xmlns:a16="http://schemas.microsoft.com/office/drawing/2014/main" id="{2A43256F-480B-8E69-F04B-885C5E13F6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24CA427C-7D5E-E25D-00C8-AD12AA320BFE}"/>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6" name="Rectangle: Rounded Corners 6">
              <a:extLst>
                <a:ext uri="{FF2B5EF4-FFF2-40B4-BE49-F238E27FC236}">
                  <a16:creationId xmlns:a16="http://schemas.microsoft.com/office/drawing/2014/main" id="{18EA8DCC-00E3-1BFC-EB4A-34F17B86F4EF}"/>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 name="Rectangle: Rounded Corners 6">
              <a:extLst>
                <a:ext uri="{FF2B5EF4-FFF2-40B4-BE49-F238E27FC236}">
                  <a16:creationId xmlns:a16="http://schemas.microsoft.com/office/drawing/2014/main" id="{BFB4BE4E-F4D8-D19F-B317-DC164A54E0B9}"/>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Rounded Corners 6">
              <a:extLst>
                <a:ext uri="{FF2B5EF4-FFF2-40B4-BE49-F238E27FC236}">
                  <a16:creationId xmlns:a16="http://schemas.microsoft.com/office/drawing/2014/main" id="{FE0652C3-A26B-46E0-44DD-DE4B1B22F505}"/>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Rectangle: Rounded Corners 3">
              <a:extLst>
                <a:ext uri="{FF2B5EF4-FFF2-40B4-BE49-F238E27FC236}">
                  <a16:creationId xmlns:a16="http://schemas.microsoft.com/office/drawing/2014/main" id="{904AC67F-3DE4-FCBF-F7A0-CA8405861131}"/>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18" name="Rectangle: Rounded Corners 6">
              <a:extLst>
                <a:ext uri="{FF2B5EF4-FFF2-40B4-BE49-F238E27FC236}">
                  <a16:creationId xmlns:a16="http://schemas.microsoft.com/office/drawing/2014/main" id="{FF8FF759-D450-18B9-2CA1-4EFCC6F949E7}"/>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 name="Rectangle: Rounded Corners 6">
              <a:extLst>
                <a:ext uri="{FF2B5EF4-FFF2-40B4-BE49-F238E27FC236}">
                  <a16:creationId xmlns:a16="http://schemas.microsoft.com/office/drawing/2014/main" id="{444573FE-2705-7C2C-FE3C-BA1E877B1369}"/>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0" name="Rectangle: Rounded Corners 6">
              <a:extLst>
                <a:ext uri="{FF2B5EF4-FFF2-40B4-BE49-F238E27FC236}">
                  <a16:creationId xmlns:a16="http://schemas.microsoft.com/office/drawing/2014/main" id="{6593A58E-A099-92E9-2E1D-85299B202E24}"/>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Rectangle: Rounded Corners 3">
              <a:extLst>
                <a:ext uri="{FF2B5EF4-FFF2-40B4-BE49-F238E27FC236}">
                  <a16:creationId xmlns:a16="http://schemas.microsoft.com/office/drawing/2014/main" id="{D20ED42F-E211-B668-3C75-D2818D0C0CDC}"/>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33" name="TextBox 32">
            <a:extLst>
              <a:ext uri="{FF2B5EF4-FFF2-40B4-BE49-F238E27FC236}">
                <a16:creationId xmlns:a16="http://schemas.microsoft.com/office/drawing/2014/main" id="{F4A59A00-A0E0-D13B-8550-EF7878141FDC}"/>
              </a:ext>
            </a:extLst>
          </p:cNvPr>
          <p:cNvSpPr txBox="1">
            <a:spLocks/>
          </p:cNvSpPr>
          <p:nvPr/>
        </p:nvSpPr>
        <p:spPr>
          <a:xfrm>
            <a:off x="754898" y="1838368"/>
            <a:ext cx="2982142" cy="215444"/>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a:ln>
                  <a:noFill/>
                </a:ln>
                <a:solidFill>
                  <a:prstClr val="black"/>
                </a:solidFill>
                <a:effectLst/>
                <a:uLnTx/>
                <a:uFillTx/>
                <a:latin typeface="Segoe UI Semibold"/>
                <a:cs typeface="Segoe UI"/>
              </a:rPr>
              <a:t>Criar um plano de projeto</a:t>
            </a:r>
          </a:p>
        </p:txBody>
      </p:sp>
      <p:sp>
        <p:nvSpPr>
          <p:cNvPr id="34" name="Text Placeholder 2">
            <a:extLst>
              <a:ext uri="{FF2B5EF4-FFF2-40B4-BE49-F238E27FC236}">
                <a16:creationId xmlns:a16="http://schemas.microsoft.com/office/drawing/2014/main" id="{CB4C93E3-CECF-7A38-1228-D48ED81581A4}"/>
              </a:ext>
            </a:extLst>
          </p:cNvPr>
          <p:cNvSpPr txBox="1">
            <a:spLocks/>
          </p:cNvSpPr>
          <p:nvPr/>
        </p:nvSpPr>
        <p:spPr>
          <a:xfrm>
            <a:off x="754898"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No prompt do Microsoft Copilot em apps </a:t>
            </a:r>
            <a:b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b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Teams no Microsoft Copilot</a:t>
            </a:r>
          </a:p>
        </p:txBody>
      </p:sp>
      <p:grpSp>
        <p:nvGrpSpPr>
          <p:cNvPr id="45" name="Group 44" descr="Logotipo do Microsoft 365 Copilot">
            <a:extLst>
              <a:ext uri="{FF2B5EF4-FFF2-40B4-BE49-F238E27FC236}">
                <a16:creationId xmlns:a16="http://schemas.microsoft.com/office/drawing/2014/main" id="{2A8D0037-0155-E34C-D484-3CE3B33C5B99}"/>
              </a:ext>
            </a:extLst>
          </p:cNvPr>
          <p:cNvGrpSpPr>
            <a:grpSpLocks/>
          </p:cNvGrpSpPr>
          <p:nvPr/>
        </p:nvGrpSpPr>
        <p:grpSpPr>
          <a:xfrm>
            <a:off x="3610468" y="1434678"/>
            <a:ext cx="534543" cy="534543"/>
            <a:chOff x="3610465" y="1434675"/>
            <a:chExt cx="534543" cy="534543"/>
          </a:xfrm>
        </p:grpSpPr>
        <p:sp>
          <p:nvSpPr>
            <p:cNvPr id="46" name="Rounded Rectangle 46">
              <a:extLst>
                <a:ext uri="{FF2B5EF4-FFF2-40B4-BE49-F238E27FC236}">
                  <a16:creationId xmlns:a16="http://schemas.microsoft.com/office/drawing/2014/main" id="{84B2A0F6-B36C-6274-BFA9-7548CB1C18F2}"/>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7" name="Picture 2" descr="Zip Co, logotipo SVG, baixar grátis, id: 101874 - Brandlogos.net">
              <a:hlinkClick r:id="rId4"/>
              <a:extLst>
                <a:ext uri="{FF2B5EF4-FFF2-40B4-BE49-F238E27FC236}">
                  <a16:creationId xmlns:a16="http://schemas.microsoft.com/office/drawing/2014/main" id="{FEA14346-3A9A-B162-40AD-13996B50D801}"/>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Rectangle: Rounded Corners 6">
            <a:extLst>
              <a:ext uri="{FF2B5EF4-FFF2-40B4-BE49-F238E27FC236}">
                <a16:creationId xmlns:a16="http://schemas.microsoft.com/office/drawing/2014/main" id="{30FC195C-FB66-CCDE-9375-97D2158CFF11}"/>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2" name="Title 1">
            <a:extLst>
              <a:ext uri="{FF2B5EF4-FFF2-40B4-BE49-F238E27FC236}">
                <a16:creationId xmlns:a16="http://schemas.microsoft.com/office/drawing/2014/main" id="{E8AFA033-86F5-2171-1ED9-D53FF936E9C7}"/>
              </a:ext>
            </a:extLst>
          </p:cNvPr>
          <p:cNvSpPr txBox="1">
            <a:spLocks/>
          </p:cNvSpPr>
          <p:nvPr/>
        </p:nvSpPr>
        <p:spPr>
          <a:xfrm>
            <a:off x="878319" y="3019143"/>
            <a:ext cx="2735299" cy="307777"/>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Resumo</a:t>
            </a: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 as informações na </a:t>
            </a:r>
            <a:r>
              <a:rPr kumimoji="0" lang="pt-br" sz="1000" b="0" i="0" u="sng" strike="noStrike" kern="1200" cap="none" spc="0" normalizeH="0" baseline="0" noProof="0" dirty="0">
                <a:ln w="3175">
                  <a:noFill/>
                </a:ln>
                <a:solidFill>
                  <a:srgbClr val="0078D4"/>
                </a:solidFill>
                <a:effectLst/>
                <a:uLnTx/>
                <a:uFillTx/>
                <a:latin typeface="Segoe UI"/>
                <a:ea typeface="+mn-ea"/>
                <a:cs typeface="Segoe UI" pitchFamily="34" charset="0"/>
              </a:rPr>
              <a:t>documentação do produto </a:t>
            </a:r>
            <a:r>
              <a:rPr kumimoji="0" lang="pt-br" sz="1000" b="0" i="0" u="sng" strike="noStrike" kern="1200" cap="none" spc="0" normalizeH="0" baseline="0" noProof="0" dirty="0" err="1">
                <a:ln w="3175">
                  <a:noFill/>
                </a:ln>
                <a:solidFill>
                  <a:srgbClr val="0078D4"/>
                </a:solidFill>
                <a:effectLst/>
                <a:uLnTx/>
                <a:uFillTx/>
                <a:latin typeface="Segoe UI"/>
                <a:ea typeface="+mn-ea"/>
                <a:cs typeface="Segoe UI" pitchFamily="34" charset="0"/>
              </a:rPr>
              <a:t>Fabrikam</a:t>
            </a:r>
            <a:r>
              <a:rPr kumimoji="0" lang="pt-br" sz="1000" b="0" i="0" u="sng" strike="noStrike" kern="1200" cap="none" spc="0" normalizeH="0" baseline="0" noProof="0" dirty="0">
                <a:ln w="3175">
                  <a:noFill/>
                </a:ln>
                <a:solidFill>
                  <a:srgbClr val="0078D4"/>
                </a:solidFill>
                <a:effectLst/>
                <a:uLnTx/>
                <a:uFillTx/>
                <a:latin typeface="Segoe UI"/>
                <a:ea typeface="+mn-ea"/>
                <a:cs typeface="Segoe UI" pitchFamily="34" charset="0"/>
              </a:rPr>
              <a:t>.</a:t>
            </a:r>
          </a:p>
        </p:txBody>
      </p:sp>
      <p:sp>
        <p:nvSpPr>
          <p:cNvPr id="43" name="TextBox 42">
            <a:extLst>
              <a:ext uri="{FF2B5EF4-FFF2-40B4-BE49-F238E27FC236}">
                <a16:creationId xmlns:a16="http://schemas.microsoft.com/office/drawing/2014/main" id="{18609067-0ED9-DC78-7F8C-00FBF656A707}"/>
              </a:ext>
            </a:extLst>
          </p:cNvPr>
          <p:cNvSpPr txBox="1"/>
          <p:nvPr/>
        </p:nvSpPr>
        <p:spPr>
          <a:xfrm>
            <a:off x="4490013"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a:ln>
                  <a:noFill/>
                </a:ln>
                <a:solidFill>
                  <a:prstClr val="black"/>
                </a:solidFill>
                <a:effectLst/>
                <a:uLnTx/>
                <a:uFillTx/>
                <a:latin typeface="Segoe UI Semibold"/>
                <a:cs typeface="Segoe UI" pitchFamily="34" charset="0"/>
              </a:rPr>
              <a:t>Discutir o plano</a:t>
            </a:r>
          </a:p>
        </p:txBody>
      </p:sp>
      <p:sp>
        <p:nvSpPr>
          <p:cNvPr id="44" name="Text Placeholder 2">
            <a:extLst>
              <a:ext uri="{FF2B5EF4-FFF2-40B4-BE49-F238E27FC236}">
                <a16:creationId xmlns:a16="http://schemas.microsoft.com/office/drawing/2014/main" id="{CA306C8F-0CA7-F02D-1AB3-76F737453215}"/>
              </a:ext>
            </a:extLst>
          </p:cNvPr>
          <p:cNvSpPr txBox="1">
            <a:spLocks/>
          </p:cNvSpPr>
          <p:nvPr/>
        </p:nvSpPr>
        <p:spPr>
          <a:xfrm>
            <a:off x="4490013"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A partir da </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re</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um</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ião</a:t>
            </a: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 de recapitulação do prompt </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Copilot</a:t>
            </a: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 no </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Teams</a:t>
            </a:r>
            <a:endPar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endParaRPr>
          </a:p>
        </p:txBody>
      </p:sp>
      <p:grpSp>
        <p:nvGrpSpPr>
          <p:cNvPr id="59" name="Group 58" descr="Logotipo do Microsoft Teams">
            <a:extLst>
              <a:ext uri="{FF2B5EF4-FFF2-40B4-BE49-F238E27FC236}">
                <a16:creationId xmlns:a16="http://schemas.microsoft.com/office/drawing/2014/main" id="{44F707DB-A6AF-F55A-FA35-79813DD47BD7}"/>
              </a:ext>
              <a:ext uri="{C183D7F6-B498-43B3-948B-1728B52AA6E4}">
                <adec:decorative xmlns:adec="http://schemas.microsoft.com/office/drawing/2017/decorative" val="0"/>
              </a:ext>
            </a:extLst>
          </p:cNvPr>
          <p:cNvGrpSpPr>
            <a:grpSpLocks/>
          </p:cNvGrpSpPr>
          <p:nvPr/>
        </p:nvGrpSpPr>
        <p:grpSpPr>
          <a:xfrm>
            <a:off x="7372686" y="1430405"/>
            <a:ext cx="534544" cy="534544"/>
            <a:chOff x="3125234" y="13590476"/>
            <a:chExt cx="659280" cy="659280"/>
          </a:xfrm>
        </p:grpSpPr>
        <p:sp>
          <p:nvSpPr>
            <p:cNvPr id="60" name="Rounded Rectangle 56">
              <a:extLst>
                <a:ext uri="{FF2B5EF4-FFF2-40B4-BE49-F238E27FC236}">
                  <a16:creationId xmlns:a16="http://schemas.microsoft.com/office/drawing/2014/main" id="{2539A99B-4562-2B5B-DDA9-0CD89A9512CD}"/>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1" name="Graphic 60">
              <a:extLst>
                <a:ext uri="{FF2B5EF4-FFF2-40B4-BE49-F238E27FC236}">
                  <a16:creationId xmlns:a16="http://schemas.microsoft.com/office/drawing/2014/main" id="{A8FA13E9-25B3-4E41-9454-D48A20D3263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29606" y="13694555"/>
              <a:ext cx="451120" cy="451118"/>
            </a:xfrm>
            <a:prstGeom prst="rect">
              <a:avLst/>
            </a:prstGeom>
          </p:spPr>
        </p:pic>
      </p:grpSp>
      <p:sp>
        <p:nvSpPr>
          <p:cNvPr id="48" name="Rectangle: Rounded Corners 6">
            <a:extLst>
              <a:ext uri="{FF2B5EF4-FFF2-40B4-BE49-F238E27FC236}">
                <a16:creationId xmlns:a16="http://schemas.microsoft.com/office/drawing/2014/main" id="{4DAE1BB7-E4A8-EDE1-A626-FED6B6BFA8B0}"/>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9" name="Title 1">
            <a:extLst>
              <a:ext uri="{FF2B5EF4-FFF2-40B4-BE49-F238E27FC236}">
                <a16:creationId xmlns:a16="http://schemas.microsoft.com/office/drawing/2014/main" id="{E5509553-B63B-865B-8EEE-65D93FB4203D}"/>
              </a:ext>
            </a:extLst>
          </p:cNvPr>
          <p:cNvSpPr txBox="1">
            <a:spLocks/>
          </p:cNvSpPr>
          <p:nvPr/>
        </p:nvSpPr>
        <p:spPr>
          <a:xfrm>
            <a:off x="4613434" y="3019143"/>
            <a:ext cx="2735299" cy="307777"/>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Resumo</a:t>
            </a: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 a </a:t>
            </a:r>
            <a:r>
              <a:rPr kumimoji="0" lang="pt-br"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re</a:t>
            </a:r>
            <a:r>
              <a:rPr kumimoji="0" lang="pt-BR"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um</a:t>
            </a:r>
            <a:r>
              <a:rPr kumimoji="0" lang="pt-br"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ião</a:t>
            </a: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 </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e listar os itens de ação discutidos e o status atual.</a:t>
            </a:r>
          </a:p>
        </p:txBody>
      </p:sp>
      <p:sp>
        <p:nvSpPr>
          <p:cNvPr id="50" name="TextBox 49">
            <a:extLst>
              <a:ext uri="{FF2B5EF4-FFF2-40B4-BE49-F238E27FC236}">
                <a16:creationId xmlns:a16="http://schemas.microsoft.com/office/drawing/2014/main" id="{C7178934-2F45-9F00-ECEB-FC790AA37F39}"/>
              </a:ext>
            </a:extLst>
          </p:cNvPr>
          <p:cNvSpPr txBox="1"/>
          <p:nvPr/>
        </p:nvSpPr>
        <p:spPr>
          <a:xfrm>
            <a:off x="8229191"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a:ln>
                  <a:noFill/>
                </a:ln>
                <a:solidFill>
                  <a:prstClr val="black"/>
                </a:solidFill>
                <a:effectLst/>
                <a:uLnTx/>
                <a:uFillTx/>
                <a:latin typeface="Segoe UI Semibold"/>
                <a:cs typeface="Segoe UI" pitchFamily="34" charset="0"/>
              </a:rPr>
              <a:t>Riscos de brainstorm</a:t>
            </a:r>
          </a:p>
        </p:txBody>
      </p:sp>
      <p:sp>
        <p:nvSpPr>
          <p:cNvPr id="51" name="Text Placeholder 2">
            <a:extLst>
              <a:ext uri="{FF2B5EF4-FFF2-40B4-BE49-F238E27FC236}">
                <a16:creationId xmlns:a16="http://schemas.microsoft.com/office/drawing/2014/main" id="{A1212D1A-AAC1-74D4-5790-F1B28E59179F}"/>
              </a:ext>
            </a:extLst>
          </p:cNvPr>
          <p:cNvSpPr txBox="1">
            <a:spLocks/>
          </p:cNvSpPr>
          <p:nvPr/>
        </p:nvSpPr>
        <p:spPr>
          <a:xfrm>
            <a:off x="8229191"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Depois de coletar todas as ideias, clicar em </a:t>
            </a: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Resumo</a:t>
            </a: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 no </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Copilot</a:t>
            </a: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 no Quadro branco</a:t>
            </a:r>
          </a:p>
        </p:txBody>
      </p:sp>
      <p:grpSp>
        <p:nvGrpSpPr>
          <p:cNvPr id="52" name="Group 51" descr="Logotipo do quadro branco">
            <a:extLst>
              <a:ext uri="{FF2B5EF4-FFF2-40B4-BE49-F238E27FC236}">
                <a16:creationId xmlns:a16="http://schemas.microsoft.com/office/drawing/2014/main" id="{6838E538-3223-CA55-5859-637830187545}"/>
              </a:ext>
              <a:ext uri="{C183D7F6-B498-43B3-948B-1728B52AA6E4}">
                <adec:decorative xmlns:adec="http://schemas.microsoft.com/office/drawing/2017/decorative" val="0"/>
              </a:ext>
            </a:extLst>
          </p:cNvPr>
          <p:cNvGrpSpPr>
            <a:grpSpLocks/>
          </p:cNvGrpSpPr>
          <p:nvPr/>
        </p:nvGrpSpPr>
        <p:grpSpPr>
          <a:xfrm>
            <a:off x="11118805" y="1412878"/>
            <a:ext cx="534543" cy="534543"/>
            <a:chOff x="12498914" y="5650593"/>
            <a:chExt cx="534543" cy="534543"/>
          </a:xfrm>
        </p:grpSpPr>
        <p:sp>
          <p:nvSpPr>
            <p:cNvPr id="53" name="Rounded Rectangle 46">
              <a:hlinkClick r:id="rId8"/>
              <a:extLst>
                <a:ext uri="{FF2B5EF4-FFF2-40B4-BE49-F238E27FC236}">
                  <a16:creationId xmlns:a16="http://schemas.microsoft.com/office/drawing/2014/main" id="{E6DEE6DA-9965-480D-4950-C728C2A1D3CF}"/>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4" name="Picture 53" descr="Ícone de quadro branco em Windows 11 Color Style">
              <a:hlinkClick r:id="rId8"/>
              <a:extLst>
                <a:ext uri="{FF2B5EF4-FFF2-40B4-BE49-F238E27FC236}">
                  <a16:creationId xmlns:a16="http://schemas.microsoft.com/office/drawing/2014/main" id="{530F8D84-027D-16A7-310E-6F497F07C8D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Rectangle: Rounded Corners 6">
            <a:extLst>
              <a:ext uri="{FF2B5EF4-FFF2-40B4-BE49-F238E27FC236}">
                <a16:creationId xmlns:a16="http://schemas.microsoft.com/office/drawing/2014/main" id="{0C5E6800-D6FC-76B9-25F0-45822742F86C}"/>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6" name="Title 1">
            <a:extLst>
              <a:ext uri="{FF2B5EF4-FFF2-40B4-BE49-F238E27FC236}">
                <a16:creationId xmlns:a16="http://schemas.microsoft.com/office/drawing/2014/main" id="{4E7B7625-4F83-3439-48A1-D8CFCED2DA21}"/>
              </a:ext>
            </a:extLst>
          </p:cNvPr>
          <p:cNvSpPr txBox="1">
            <a:spLocks/>
          </p:cNvSpPr>
          <p:nvPr/>
        </p:nvSpPr>
        <p:spPr>
          <a:xfrm>
            <a:off x="8352613" y="3096087"/>
            <a:ext cx="2735299" cy="15388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Resumo</a:t>
            </a: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a:t>
            </a:r>
          </a:p>
        </p:txBody>
      </p:sp>
      <p:sp>
        <p:nvSpPr>
          <p:cNvPr id="57" name="TextBox 56">
            <a:extLst>
              <a:ext uri="{FF2B5EF4-FFF2-40B4-BE49-F238E27FC236}">
                <a16:creationId xmlns:a16="http://schemas.microsoft.com/office/drawing/2014/main" id="{1A966299-157C-DBA9-0C18-428EF526AAF2}"/>
              </a:ext>
            </a:extLst>
          </p:cNvPr>
          <p:cNvSpPr txBox="1"/>
          <p:nvPr/>
        </p:nvSpPr>
        <p:spPr>
          <a:xfrm>
            <a:off x="754898"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a:ln>
                  <a:noFill/>
                </a:ln>
                <a:solidFill>
                  <a:prstClr val="black"/>
                </a:solidFill>
                <a:effectLst/>
                <a:uLnTx/>
                <a:uFillTx/>
                <a:latin typeface="Segoe UI Semibold"/>
                <a:cs typeface="Segoe UI" pitchFamily="34" charset="0"/>
              </a:rPr>
              <a:t>Entregar as atualizações</a:t>
            </a:r>
          </a:p>
        </p:txBody>
      </p:sp>
      <p:sp>
        <p:nvSpPr>
          <p:cNvPr id="58" name="Text Placeholder 2">
            <a:extLst>
              <a:ext uri="{FF2B5EF4-FFF2-40B4-BE49-F238E27FC236}">
                <a16:creationId xmlns:a16="http://schemas.microsoft.com/office/drawing/2014/main" id="{5A078886-717A-4DB8-BFD4-1091E970C1B4}"/>
              </a:ext>
            </a:extLst>
          </p:cNvPr>
          <p:cNvSpPr txBox="1">
            <a:spLocks/>
          </p:cNvSpPr>
          <p:nvPr/>
        </p:nvSpPr>
        <p:spPr>
          <a:xfrm>
            <a:off x="754898"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A partir de um novo </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email</a:t>
            </a: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 selecionar </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Rasc</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um</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ho</a:t>
            </a: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 com </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Copilot</a:t>
            </a:r>
            <a:endPar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endParaRPr>
          </a:p>
        </p:txBody>
      </p:sp>
      <p:grpSp>
        <p:nvGrpSpPr>
          <p:cNvPr id="66" name="Group 65" descr="Logotipo do Microsoft Outlook">
            <a:extLst>
              <a:ext uri="{FF2B5EF4-FFF2-40B4-BE49-F238E27FC236}">
                <a16:creationId xmlns:a16="http://schemas.microsoft.com/office/drawing/2014/main" id="{D0F33D0B-1831-AB43-1D00-EDC013A0DB26}"/>
              </a:ext>
              <a:ext uri="{C183D7F6-B498-43B3-948B-1728B52AA6E4}">
                <adec:decorative xmlns:adec="http://schemas.microsoft.com/office/drawing/2017/decorative" val="0"/>
              </a:ext>
            </a:extLst>
          </p:cNvPr>
          <p:cNvGrpSpPr>
            <a:grpSpLocks/>
          </p:cNvGrpSpPr>
          <p:nvPr/>
        </p:nvGrpSpPr>
        <p:grpSpPr>
          <a:xfrm>
            <a:off x="3641327" y="4031176"/>
            <a:ext cx="534544" cy="534544"/>
            <a:chOff x="11090271" y="6937563"/>
            <a:chExt cx="534544" cy="534544"/>
          </a:xfrm>
        </p:grpSpPr>
        <p:sp>
          <p:nvSpPr>
            <p:cNvPr id="67" name="Rounded Rectangle 64">
              <a:extLst>
                <a:ext uri="{FF2B5EF4-FFF2-40B4-BE49-F238E27FC236}">
                  <a16:creationId xmlns:a16="http://schemas.microsoft.com/office/drawing/2014/main" id="{257229F1-509A-A0EE-13CB-74D233BF6958}"/>
                </a:ext>
              </a:extLst>
            </p:cNvPr>
            <p:cNvSpPr/>
            <p:nvPr/>
          </p:nvSpPr>
          <p:spPr bwMode="auto">
            <a:xfrm>
              <a:off x="11090271" y="6937563"/>
              <a:ext cx="534544" cy="534544"/>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8" name="Graphic 67">
              <a:extLst>
                <a:ext uri="{FF2B5EF4-FFF2-40B4-BE49-F238E27FC236}">
                  <a16:creationId xmlns:a16="http://schemas.microsoft.com/office/drawing/2014/main" id="{D36AA9B5-C3D4-B93C-6459-CA3217049C14}"/>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2984" t="22984" r="22984" b="22984"/>
            <a:stretch/>
          </p:blipFill>
          <p:spPr>
            <a:xfrm>
              <a:off x="11170786" y="7018079"/>
              <a:ext cx="373514" cy="373514"/>
            </a:xfrm>
            <a:prstGeom prst="rect">
              <a:avLst/>
            </a:prstGeom>
          </p:spPr>
        </p:pic>
      </p:grpSp>
      <p:sp>
        <p:nvSpPr>
          <p:cNvPr id="62" name="Rectangle: Rounded Corners 6">
            <a:extLst>
              <a:ext uri="{FF2B5EF4-FFF2-40B4-BE49-F238E27FC236}">
                <a16:creationId xmlns:a16="http://schemas.microsoft.com/office/drawing/2014/main" id="{A3340C91-AEE1-3634-DB4D-FDE3F5D91B77}"/>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3" name="Title 1">
            <a:extLst>
              <a:ext uri="{FF2B5EF4-FFF2-40B4-BE49-F238E27FC236}">
                <a16:creationId xmlns:a16="http://schemas.microsoft.com/office/drawing/2014/main" id="{2D36B3CC-C7B1-7210-4584-B066EA49DD1E}"/>
              </a:ext>
            </a:extLst>
          </p:cNvPr>
          <p:cNvSpPr txBox="1">
            <a:spLocks/>
          </p:cNvSpPr>
          <p:nvPr/>
        </p:nvSpPr>
        <p:spPr>
          <a:xfrm>
            <a:off x="878319"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Elaborar um email </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detalhado do arquivo </a:t>
            </a:r>
            <a:r>
              <a:rPr lang="pt-br" sz="1000" u="sng" spc="0" dirty="0">
                <a:solidFill>
                  <a:srgbClr val="0078D4"/>
                </a:solidFill>
                <a:latin typeface="Segoe UI"/>
              </a:rPr>
              <a:t>Procedimentos de suporte da Fabrikam</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 </a:t>
            </a:r>
            <a:b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b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Deixar o tom amigável.</a:t>
            </a:r>
          </a:p>
        </p:txBody>
      </p:sp>
      <p:sp>
        <p:nvSpPr>
          <p:cNvPr id="64" name="TextBox 63">
            <a:extLst>
              <a:ext uri="{FF2B5EF4-FFF2-40B4-BE49-F238E27FC236}">
                <a16:creationId xmlns:a16="http://schemas.microsoft.com/office/drawing/2014/main" id="{F6223CF0-26C3-5D15-2BB5-D85842DDC044}"/>
              </a:ext>
            </a:extLst>
          </p:cNvPr>
          <p:cNvSpPr txBox="1"/>
          <p:nvPr/>
        </p:nvSpPr>
        <p:spPr>
          <a:xfrm>
            <a:off x="4490013"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a:ln>
                  <a:noFill/>
                </a:ln>
                <a:solidFill>
                  <a:prstClr val="black"/>
                </a:solidFill>
                <a:effectLst/>
                <a:uLnTx/>
                <a:uFillTx/>
                <a:latin typeface="Segoe UI Semibold"/>
                <a:cs typeface="Segoe UI" pitchFamily="34" charset="0"/>
              </a:rPr>
              <a:t>Criar uma atualização executiva</a:t>
            </a:r>
          </a:p>
        </p:txBody>
      </p:sp>
      <p:sp>
        <p:nvSpPr>
          <p:cNvPr id="65" name="Text Placeholder 2">
            <a:extLst>
              <a:ext uri="{FF2B5EF4-FFF2-40B4-BE49-F238E27FC236}">
                <a16:creationId xmlns:a16="http://schemas.microsoft.com/office/drawing/2014/main" id="{5FCE0275-41A4-4DF0-FA7B-ED3CB3A4F8B2}"/>
              </a:ext>
            </a:extLst>
          </p:cNvPr>
          <p:cNvSpPr txBox="1">
            <a:spLocks/>
          </p:cNvSpPr>
          <p:nvPr/>
        </p:nvSpPr>
        <p:spPr>
          <a:xfrm>
            <a:off x="4490013"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Início em uma nova apresentação</a:t>
            </a:r>
          </a:p>
        </p:txBody>
      </p:sp>
      <p:grpSp>
        <p:nvGrpSpPr>
          <p:cNvPr id="73" name="Group 72" descr="Logotipo do Microsoft PowerPoint">
            <a:extLst>
              <a:ext uri="{FF2B5EF4-FFF2-40B4-BE49-F238E27FC236}">
                <a16:creationId xmlns:a16="http://schemas.microsoft.com/office/drawing/2014/main" id="{870B32F5-1FEF-CE26-1116-670339D08F66}"/>
              </a:ext>
            </a:extLst>
          </p:cNvPr>
          <p:cNvGrpSpPr>
            <a:grpSpLocks/>
          </p:cNvGrpSpPr>
          <p:nvPr/>
        </p:nvGrpSpPr>
        <p:grpSpPr>
          <a:xfrm>
            <a:off x="7372337" y="4028484"/>
            <a:ext cx="534544" cy="534544"/>
            <a:chOff x="587375" y="1790700"/>
            <a:chExt cx="1371600" cy="1371600"/>
          </a:xfrm>
        </p:grpSpPr>
        <p:sp>
          <p:nvSpPr>
            <p:cNvPr id="74" name="Rounded Rectangle 46">
              <a:extLst>
                <a:ext uri="{FF2B5EF4-FFF2-40B4-BE49-F238E27FC236}">
                  <a16:creationId xmlns:a16="http://schemas.microsoft.com/office/drawing/2014/main" id="{DD27E2EC-31DC-D0E6-6A98-F14983A58255}"/>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5" name="Picture 2" descr="Logotipo Microsoft PowerPoint - PNG e Vetor - Baixar logotipo">
              <a:hlinkClick r:id="rId12"/>
              <a:extLst>
                <a:ext uri="{FF2B5EF4-FFF2-40B4-BE49-F238E27FC236}">
                  <a16:creationId xmlns:a16="http://schemas.microsoft.com/office/drawing/2014/main" id="{9E02F582-5037-75D2-C4C5-62A97D572DE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69" name="Rectangle: Rounded Corners 6">
            <a:extLst>
              <a:ext uri="{FF2B5EF4-FFF2-40B4-BE49-F238E27FC236}">
                <a16:creationId xmlns:a16="http://schemas.microsoft.com/office/drawing/2014/main" id="{380C239B-3AA3-BBE4-2FEA-A716E00C6BA8}"/>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0" name="Title 1">
            <a:extLst>
              <a:ext uri="{FF2B5EF4-FFF2-40B4-BE49-F238E27FC236}">
                <a16:creationId xmlns:a16="http://schemas.microsoft.com/office/drawing/2014/main" id="{73772F4F-9085-5231-8A5C-7895D0FCCC43}"/>
              </a:ext>
            </a:extLst>
          </p:cNvPr>
          <p:cNvSpPr txBox="1">
            <a:spLocks/>
          </p:cNvSpPr>
          <p:nvPr/>
        </p:nvSpPr>
        <p:spPr>
          <a:xfrm>
            <a:off x="4613434" y="5621319"/>
            <a:ext cx="2735299" cy="307777"/>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Criar uma apresentação </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de [</a:t>
            </a:r>
            <a:r>
              <a:rPr lang="pt-br" sz="1000" spc="0" dirty="0">
                <a:solidFill>
                  <a:prstClr val="black"/>
                </a:solidFill>
                <a:latin typeface="Segoe UI"/>
              </a:rPr>
              <a:t>link do documento do Word para plano de projeto de atualização da Fabrikam.docx]</a:t>
            </a:r>
          </a:p>
        </p:txBody>
      </p:sp>
      <p:sp>
        <p:nvSpPr>
          <p:cNvPr id="71" name="TextBox 70">
            <a:extLst>
              <a:ext uri="{FF2B5EF4-FFF2-40B4-BE49-F238E27FC236}">
                <a16:creationId xmlns:a16="http://schemas.microsoft.com/office/drawing/2014/main" id="{4825A515-6333-8C53-3FBB-DF6BE108C632}"/>
              </a:ext>
            </a:extLst>
          </p:cNvPr>
          <p:cNvSpPr txBox="1"/>
          <p:nvPr/>
        </p:nvSpPr>
        <p:spPr>
          <a:xfrm>
            <a:off x="8229191"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a:ln>
                  <a:noFill/>
                </a:ln>
                <a:solidFill>
                  <a:prstClr val="black"/>
                </a:solidFill>
                <a:effectLst/>
                <a:uLnTx/>
                <a:uFillTx/>
                <a:latin typeface="Segoe UI Semibold"/>
                <a:cs typeface="Segoe UI" pitchFamily="34" charset="0"/>
              </a:rPr>
              <a:t>Revisar procedimentos de suporte</a:t>
            </a:r>
          </a:p>
        </p:txBody>
      </p:sp>
      <p:sp>
        <p:nvSpPr>
          <p:cNvPr id="72" name="Text Placeholder 2">
            <a:extLst>
              <a:ext uri="{FF2B5EF4-FFF2-40B4-BE49-F238E27FC236}">
                <a16:creationId xmlns:a16="http://schemas.microsoft.com/office/drawing/2014/main" id="{89E61A97-E02F-C58B-487A-E0F35D7B139E}"/>
              </a:ext>
            </a:extLst>
          </p:cNvPr>
          <p:cNvSpPr txBox="1">
            <a:spLocks/>
          </p:cNvSpPr>
          <p:nvPr/>
        </p:nvSpPr>
        <p:spPr>
          <a:xfrm>
            <a:off x="8229191" y="4690589"/>
            <a:ext cx="3148778"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Em uma nova linha do documento de procedimento, clicar no ícone </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Rasc</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um</a:t>
            </a:r>
            <a:r>
              <a:rPr kumimoji="0" lang="pt-br"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ho</a:t>
            </a:r>
            <a:r>
              <a:rPr kumimoji="0" lang="pt-br"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 com Copilot </a:t>
            </a:r>
          </a:p>
        </p:txBody>
      </p:sp>
      <p:grpSp>
        <p:nvGrpSpPr>
          <p:cNvPr id="78" name="Group 77" descr="Logotipo do Microsoft Word">
            <a:extLst>
              <a:ext uri="{FF2B5EF4-FFF2-40B4-BE49-F238E27FC236}">
                <a16:creationId xmlns:a16="http://schemas.microsoft.com/office/drawing/2014/main" id="{73292453-353F-78C4-D370-872749A26971}"/>
              </a:ext>
              <a:ext uri="{C183D7F6-B498-43B3-948B-1728B52AA6E4}">
                <adec:decorative xmlns:adec="http://schemas.microsoft.com/office/drawing/2017/decorative" val="0"/>
              </a:ext>
            </a:extLst>
          </p:cNvPr>
          <p:cNvGrpSpPr>
            <a:grpSpLocks/>
          </p:cNvGrpSpPr>
          <p:nvPr/>
        </p:nvGrpSpPr>
        <p:grpSpPr>
          <a:xfrm>
            <a:off x="11118806" y="4026754"/>
            <a:ext cx="534543" cy="534543"/>
            <a:chOff x="5006422" y="10181153"/>
            <a:chExt cx="659280" cy="659280"/>
          </a:xfrm>
        </p:grpSpPr>
        <p:sp>
          <p:nvSpPr>
            <p:cNvPr id="79" name="Rounded Rectangle 46">
              <a:extLst>
                <a:ext uri="{FF2B5EF4-FFF2-40B4-BE49-F238E27FC236}">
                  <a16:creationId xmlns:a16="http://schemas.microsoft.com/office/drawing/2014/main" id="{4AB8B366-5493-D2E6-9003-760BEA2431AE}"/>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0" name="Graphic 79">
              <a:extLst>
                <a:ext uri="{FF2B5EF4-FFF2-40B4-BE49-F238E27FC236}">
                  <a16:creationId xmlns:a16="http://schemas.microsoft.com/office/drawing/2014/main" id="{918D05EF-7141-02B5-72ED-B3E10BBB9644}"/>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26279" t="26853" r="22699" b="26853"/>
            <a:stretch/>
          </p:blipFill>
          <p:spPr>
            <a:xfrm>
              <a:off x="5112857" y="10308272"/>
              <a:ext cx="446412" cy="405040"/>
            </a:xfrm>
            <a:prstGeom prst="rect">
              <a:avLst/>
            </a:prstGeom>
          </p:spPr>
        </p:pic>
      </p:grpSp>
      <p:sp>
        <p:nvSpPr>
          <p:cNvPr id="76" name="Rectangle: Rounded Corners 6">
            <a:extLst>
              <a:ext uri="{FF2B5EF4-FFF2-40B4-BE49-F238E27FC236}">
                <a16:creationId xmlns:a16="http://schemas.microsoft.com/office/drawing/2014/main" id="{D163A9BB-56EE-2B88-59BC-00BE9C77B1B7}"/>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7" name="Title 1">
            <a:extLst>
              <a:ext uri="{FF2B5EF4-FFF2-40B4-BE49-F238E27FC236}">
                <a16:creationId xmlns:a16="http://schemas.microsoft.com/office/drawing/2014/main" id="{2BD4BEA6-FCD5-11E6-7461-874A6AE2E026}"/>
              </a:ext>
            </a:extLst>
          </p:cNvPr>
          <p:cNvSpPr txBox="1">
            <a:spLocks/>
          </p:cNvSpPr>
          <p:nvPr/>
        </p:nvSpPr>
        <p:spPr>
          <a:xfrm>
            <a:off x="8352613"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Inserir um parágrafo </a:t>
            </a:r>
            <a:r>
              <a:rPr kumimoji="0" lang="pt-br" sz="1000" b="0" i="0" u="none" strike="noStrike" kern="1200" cap="none" spc="0" normalizeH="0" baseline="0" noProof="0" dirty="0">
                <a:ln w="3175">
                  <a:noFill/>
                </a:ln>
                <a:solidFill>
                  <a:prstClr val="black"/>
                </a:solidFill>
                <a:effectLst/>
                <a:uLnTx/>
                <a:uFillTx/>
                <a:latin typeface="Segoe UI"/>
                <a:ea typeface="+mn-ea"/>
                <a:cs typeface="Segoe UI" pitchFamily="34" charset="0"/>
              </a:rPr>
              <a:t>na resolução de problemas de logon único usando informações da </a:t>
            </a:r>
            <a:r>
              <a:rPr lang="pt-br" sz="1000" u="sng" spc="0" dirty="0">
                <a:solidFill>
                  <a:srgbClr val="0078D4"/>
                </a:solidFill>
                <a:latin typeface="Segoe UI"/>
              </a:rPr>
              <a:t>documentação do produto </a:t>
            </a:r>
            <a:r>
              <a:rPr kumimoji="0" lang="pt-br" sz="1000" b="0" i="0" u="sng" strike="noStrike" kern="1200" cap="none" spc="0" normalizeH="0" baseline="0" noProof="0" dirty="0">
                <a:ln w="3175">
                  <a:noFill/>
                </a:ln>
                <a:solidFill>
                  <a:srgbClr val="0078D4"/>
                </a:solidFill>
                <a:effectLst/>
                <a:uLnTx/>
                <a:uFillTx/>
                <a:latin typeface="Segoe UI"/>
                <a:ea typeface="+mn-ea"/>
                <a:cs typeface="Segoe UI" pitchFamily="34" charset="0"/>
              </a:rPr>
              <a:t>Fabrikam.</a:t>
            </a:r>
          </a:p>
        </p:txBody>
      </p:sp>
    </p:spTree>
    <p:extLst>
      <p:ext uri="{BB962C8B-B14F-4D97-AF65-F5344CB8AC3E}">
        <p14:creationId xmlns:p14="http://schemas.microsoft.com/office/powerpoint/2010/main" val="4062044517"/>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noFill/>
        </p:spPr>
        <p:txBody>
          <a:bodyPr vert="horz" wrap="square" lIns="0" tIns="0" rIns="0" bIns="0" rtlCol="0" anchor="t">
            <a:spAutoFit/>
          </a:bodyPr>
          <a:lstStyle/>
          <a:p>
            <a:pPr defTabSz="914400"/>
            <a:r>
              <a:rPr lang="pt-br" sz="3200">
                <a:gradFill flip="none" rotWithShape="1">
                  <a:gsLst>
                    <a:gs pos="50000">
                      <a:srgbClr val="8661C5"/>
                    </a:gs>
                    <a:gs pos="0">
                      <a:srgbClr val="3E76D4"/>
                    </a:gs>
                    <a:gs pos="100000">
                      <a:srgbClr val="C73ECC"/>
                    </a:gs>
                  </a:gsLst>
                  <a:lin ang="2700000" scaled="1"/>
                  <a:tileRect/>
                </a:gradFill>
                <a:cs typeface="+mn-cs"/>
              </a:rPr>
              <a:t>Um dia na vida da administração de TI</a:t>
            </a:r>
          </a:p>
        </p:txBody>
      </p:sp>
      <p:pic>
        <p:nvPicPr>
          <p:cNvPr id="17" name="Picture 2" descr="Logotipo do Microsoft 365 Copilot">
            <a:extLst>
              <a:ext uri="{FF2B5EF4-FFF2-40B4-BE49-F238E27FC236}">
                <a16:creationId xmlns:a16="http://schemas.microsoft.com/office/drawing/2014/main" id="{37BA356A-41CB-99C5-949D-34EAFFA59C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9F53CD5F-652F-41C5-75EF-7F7687D25D61}"/>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22" name="Freeform: Shape 21">
              <a:extLst>
                <a:ext uri="{FF2B5EF4-FFF2-40B4-BE49-F238E27FC236}">
                  <a16:creationId xmlns:a16="http://schemas.microsoft.com/office/drawing/2014/main" id="{1C82BDBF-FBB0-D294-A104-60FFCD90204A}"/>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43" name="Group 42">
              <a:extLst>
                <a:ext uri="{FF2B5EF4-FFF2-40B4-BE49-F238E27FC236}">
                  <a16:creationId xmlns:a16="http://schemas.microsoft.com/office/drawing/2014/main" id="{DED13247-BA65-423D-4D26-461F3C907799}"/>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92" name="Oval 91">
                <a:extLst>
                  <a:ext uri="{FF2B5EF4-FFF2-40B4-BE49-F238E27FC236}">
                    <a16:creationId xmlns:a16="http://schemas.microsoft.com/office/drawing/2014/main" id="{06ED0F77-62D1-8DD9-5150-4DC9ACBA33AF}"/>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3" name="Graphic 68">
                <a:extLst>
                  <a:ext uri="{FF2B5EF4-FFF2-40B4-BE49-F238E27FC236}">
                    <a16:creationId xmlns:a16="http://schemas.microsoft.com/office/drawing/2014/main" id="{20F2DE1E-4FC0-F489-222B-14E4FA565911}"/>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56" name="Group 55">
              <a:extLst>
                <a:ext uri="{FF2B5EF4-FFF2-40B4-BE49-F238E27FC236}">
                  <a16:creationId xmlns:a16="http://schemas.microsoft.com/office/drawing/2014/main" id="{C31C5573-DB89-9678-934C-9E430B77AB0A}"/>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90" name="Oval 89">
                <a:extLst>
                  <a:ext uri="{FF2B5EF4-FFF2-40B4-BE49-F238E27FC236}">
                    <a16:creationId xmlns:a16="http://schemas.microsoft.com/office/drawing/2014/main" id="{1FC1459F-57CA-09CA-ED29-DE4A77A3997C}"/>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1" name="Graphic 68">
                <a:extLst>
                  <a:ext uri="{FF2B5EF4-FFF2-40B4-BE49-F238E27FC236}">
                    <a16:creationId xmlns:a16="http://schemas.microsoft.com/office/drawing/2014/main" id="{FCBAA493-E80C-2687-B749-8C202127D4E5}"/>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57" name="Group 56">
              <a:extLst>
                <a:ext uri="{FF2B5EF4-FFF2-40B4-BE49-F238E27FC236}">
                  <a16:creationId xmlns:a16="http://schemas.microsoft.com/office/drawing/2014/main" id="{63E6BF45-EAA2-3AD8-B8F1-A92D1FBEE72B}"/>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88" name="Oval 87">
                <a:extLst>
                  <a:ext uri="{FF2B5EF4-FFF2-40B4-BE49-F238E27FC236}">
                    <a16:creationId xmlns:a16="http://schemas.microsoft.com/office/drawing/2014/main" id="{3AA4C0D4-82D4-F016-2BF2-744A67F35C97}"/>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9" name="Graphic 68">
                <a:extLst>
                  <a:ext uri="{FF2B5EF4-FFF2-40B4-BE49-F238E27FC236}">
                    <a16:creationId xmlns:a16="http://schemas.microsoft.com/office/drawing/2014/main" id="{1787134C-EE8E-746A-1937-945645DDA439}"/>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59" name="Group 58">
              <a:extLst>
                <a:ext uri="{FF2B5EF4-FFF2-40B4-BE49-F238E27FC236}">
                  <a16:creationId xmlns:a16="http://schemas.microsoft.com/office/drawing/2014/main" id="{3C3A777A-F95F-4923-9561-CC4398BC0DA1}"/>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86" name="Oval 85">
                <a:extLst>
                  <a:ext uri="{FF2B5EF4-FFF2-40B4-BE49-F238E27FC236}">
                    <a16:creationId xmlns:a16="http://schemas.microsoft.com/office/drawing/2014/main" id="{ED617405-6661-D951-2A71-09B781DEA355}"/>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7" name="Graphic 68">
                <a:extLst>
                  <a:ext uri="{FF2B5EF4-FFF2-40B4-BE49-F238E27FC236}">
                    <a16:creationId xmlns:a16="http://schemas.microsoft.com/office/drawing/2014/main" id="{5FD97C6D-230E-4AF8-D5F8-5A2638798E4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60" name="Rectangle: Rounded Corners 6">
              <a:extLst>
                <a:ext uri="{FF2B5EF4-FFF2-40B4-BE49-F238E27FC236}">
                  <a16:creationId xmlns:a16="http://schemas.microsoft.com/office/drawing/2014/main" id="{D3D085E4-5DAA-A216-D091-FB498069608B}"/>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2" name="Rectangle: Rounded Corners 6">
              <a:extLst>
                <a:ext uri="{FF2B5EF4-FFF2-40B4-BE49-F238E27FC236}">
                  <a16:creationId xmlns:a16="http://schemas.microsoft.com/office/drawing/2014/main" id="{6CA222C6-42B5-FD09-8498-85A174A21170}"/>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6" name="Rectangle: Rounded Corners 6">
              <a:extLst>
                <a:ext uri="{FF2B5EF4-FFF2-40B4-BE49-F238E27FC236}">
                  <a16:creationId xmlns:a16="http://schemas.microsoft.com/office/drawing/2014/main" id="{406B8980-023D-BB1D-819D-68BE9BB3290C}"/>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7" name="Rectangle: Rounded Corners 6">
              <a:extLst>
                <a:ext uri="{FF2B5EF4-FFF2-40B4-BE49-F238E27FC236}">
                  <a16:creationId xmlns:a16="http://schemas.microsoft.com/office/drawing/2014/main" id="{8D32FEA4-BF02-49AC-C18B-15E7FECE6B73}"/>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7" name="Rectangle: Rounded Corners 6">
              <a:extLst>
                <a:ext uri="{FF2B5EF4-FFF2-40B4-BE49-F238E27FC236}">
                  <a16:creationId xmlns:a16="http://schemas.microsoft.com/office/drawing/2014/main" id="{1F4839EF-F9C3-57D2-033E-9F46D967FEEF}"/>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8" name="Rectangle: Rounded Corners 6">
              <a:extLst>
                <a:ext uri="{FF2B5EF4-FFF2-40B4-BE49-F238E27FC236}">
                  <a16:creationId xmlns:a16="http://schemas.microsoft.com/office/drawing/2014/main" id="{CEED5ADA-229F-5B0E-EFE6-744D303B2BED}"/>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83" name="Group 82">
              <a:extLst>
                <a:ext uri="{FF2B5EF4-FFF2-40B4-BE49-F238E27FC236}">
                  <a16:creationId xmlns:a16="http://schemas.microsoft.com/office/drawing/2014/main" id="{44ED6BBD-55F3-EBA9-FDC2-6B687925B499}"/>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84" name="Oval 83">
                <a:extLst>
                  <a:ext uri="{FF2B5EF4-FFF2-40B4-BE49-F238E27FC236}">
                    <a16:creationId xmlns:a16="http://schemas.microsoft.com/office/drawing/2014/main" id="{729A0849-2B5F-6A1D-A8FF-EDC70D184D0C}"/>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5" name="Graphic 68">
                <a:extLst>
                  <a:ext uri="{FF2B5EF4-FFF2-40B4-BE49-F238E27FC236}">
                    <a16:creationId xmlns:a16="http://schemas.microsoft.com/office/drawing/2014/main" id="{65310C5C-B8F8-3F59-2EA2-38C116625744}"/>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sp>
        <p:nvSpPr>
          <p:cNvPr id="94" name="Rectangle: Rounded Corners 93">
            <a:extLst>
              <a:ext uri="{FF2B5EF4-FFF2-40B4-BE49-F238E27FC236}">
                <a16:creationId xmlns:a16="http://schemas.microsoft.com/office/drawing/2014/main" id="{C923C4A4-BB4F-4E8E-0BB9-F06A77D2AAAA}"/>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Segoe UI" pitchFamily="34" charset="0"/>
                <a:cs typeface="Segoe UI"/>
              </a:rPr>
              <a:t>7h30</a:t>
            </a:r>
          </a:p>
        </p:txBody>
      </p:sp>
      <p:sp>
        <p:nvSpPr>
          <p:cNvPr id="95" name="TextBox 94">
            <a:extLst>
              <a:ext uri="{FF2B5EF4-FFF2-40B4-BE49-F238E27FC236}">
                <a16:creationId xmlns:a16="http://schemas.microsoft.com/office/drawing/2014/main" id="{87EEEADA-F0BE-490D-B3B0-71CE8B79283D}"/>
              </a:ext>
            </a:extLst>
          </p:cNvPr>
          <p:cNvSpPr txBox="1"/>
          <p:nvPr/>
        </p:nvSpPr>
        <p:spPr>
          <a:xfrm>
            <a:off x="588263" y="1587288"/>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Will chega ao escritório e comanda o Copilot para verificar emails e chats para quaisquer questões urgentes. Ele usa o Copilot no Outlook para redigir respostas confirmando </a:t>
            </a:r>
            <a:b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b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a resolução de cada problema.</a:t>
            </a:r>
          </a:p>
        </p:txBody>
      </p:sp>
      <p:grpSp>
        <p:nvGrpSpPr>
          <p:cNvPr id="63" name="Group 62">
            <a:extLst>
              <a:ext uri="{FF2B5EF4-FFF2-40B4-BE49-F238E27FC236}">
                <a16:creationId xmlns:a16="http://schemas.microsoft.com/office/drawing/2014/main" id="{0A50708D-FD9F-86E0-2B9E-01E54D1B904B}"/>
              </a:ext>
              <a:ext uri="{C183D7F6-B498-43B3-948B-1728B52AA6E4}">
                <adec:decorative xmlns:adec="http://schemas.microsoft.com/office/drawing/2017/decorative" val="1"/>
              </a:ext>
            </a:extLst>
          </p:cNvPr>
          <p:cNvGrpSpPr>
            <a:grpSpLocks/>
          </p:cNvGrpSpPr>
          <p:nvPr/>
        </p:nvGrpSpPr>
        <p:grpSpPr>
          <a:xfrm>
            <a:off x="588263" y="2375244"/>
            <a:ext cx="534543" cy="534543"/>
            <a:chOff x="10616632" y="8381781"/>
            <a:chExt cx="534543" cy="534543"/>
          </a:xfrm>
        </p:grpSpPr>
        <p:sp>
          <p:nvSpPr>
            <p:cNvPr id="65" name="Rounded Rectangle 46">
              <a:extLst>
                <a:ext uri="{FF2B5EF4-FFF2-40B4-BE49-F238E27FC236}">
                  <a16:creationId xmlns:a16="http://schemas.microsoft.com/office/drawing/2014/main" id="{630805B2-AB72-8751-1587-44B0008BDB0A}"/>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8" name="Picture 2" descr="Zip Co, logotipo SVG, baixar grátis, id: 101874 - Brandlogos.net">
              <a:hlinkClick r:id="rId4"/>
              <a:extLst>
                <a:ext uri="{FF2B5EF4-FFF2-40B4-BE49-F238E27FC236}">
                  <a16:creationId xmlns:a16="http://schemas.microsoft.com/office/drawing/2014/main" id="{6DE1496A-15EE-21E4-EEF6-3B2E5794CCED}"/>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99" name="TextBox 98">
            <a:extLst>
              <a:ext uri="{FF2B5EF4-FFF2-40B4-BE49-F238E27FC236}">
                <a16:creationId xmlns:a16="http://schemas.microsoft.com/office/drawing/2014/main" id="{F9DA9915-3AC4-38D8-4395-93C3A42467B2}"/>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Microsoft 365 Copilot</a:t>
            </a:r>
          </a:p>
        </p:txBody>
      </p:sp>
      <p:sp>
        <p:nvSpPr>
          <p:cNvPr id="100" name="Title 1">
            <a:extLst>
              <a:ext uri="{FF2B5EF4-FFF2-40B4-BE49-F238E27FC236}">
                <a16:creationId xmlns:a16="http://schemas.microsoft.com/office/drawing/2014/main" id="{F5DF2CCB-4232-C447-139F-805ADC2D2AC0}"/>
              </a:ext>
            </a:extLst>
          </p:cNvPr>
          <p:cNvSpPr txBox="1">
            <a:spLocks/>
          </p:cNvSpPr>
          <p:nvPr/>
        </p:nvSpPr>
        <p:spPr>
          <a:xfrm>
            <a:off x="646864" y="3121738"/>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Resumo</a:t>
            </a: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 todos os incidentes que tenham sido relatados ontem à noite a partir de minhas mensagens de </a:t>
            </a:r>
            <a:r>
              <a:rPr kumimoji="0" lang="pt-br" sz="800" b="0" i="0" u="none" strike="noStrike" kern="1200" cap="none" spc="0" normalizeH="0" baseline="0" noProof="0" dirty="0" err="1">
                <a:ln w="3175">
                  <a:noFill/>
                </a:ln>
                <a:solidFill>
                  <a:prstClr val="black"/>
                </a:solidFill>
                <a:effectLst/>
                <a:uLnTx/>
                <a:uFillTx/>
                <a:latin typeface="Segoe UI"/>
                <a:ea typeface="+mn-ea"/>
                <a:cs typeface="Segoe UI" pitchFamily="34" charset="0"/>
              </a:rPr>
              <a:t>email</a:t>
            </a: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 e bate-papo.</a:t>
            </a:r>
          </a:p>
        </p:txBody>
      </p:sp>
      <p:sp>
        <p:nvSpPr>
          <p:cNvPr id="101" name="Rectangle: Rounded Corners 100">
            <a:extLst>
              <a:ext uri="{FF2B5EF4-FFF2-40B4-BE49-F238E27FC236}">
                <a16:creationId xmlns:a16="http://schemas.microsoft.com/office/drawing/2014/main" id="{79B2E7FB-6900-A8AB-42B1-06A4EAD9B5DA}"/>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8h</a:t>
            </a:r>
          </a:p>
        </p:txBody>
      </p:sp>
      <p:sp>
        <p:nvSpPr>
          <p:cNvPr id="102" name="TextBox 101">
            <a:extLst>
              <a:ext uri="{FF2B5EF4-FFF2-40B4-BE49-F238E27FC236}">
                <a16:creationId xmlns:a16="http://schemas.microsoft.com/office/drawing/2014/main" id="{99B12607-E9B9-A595-E769-8D34443A4484}"/>
              </a:ext>
            </a:extLst>
          </p:cNvPr>
          <p:cNvSpPr txBox="1"/>
          <p:nvPr/>
        </p:nvSpPr>
        <p:spPr>
          <a:xfrm>
            <a:off x="3417469"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Ele participa do stand-</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up</a:t>
            </a: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 diário para discutir prioridades para o dia. Durante a </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re</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um</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ião</a:t>
            </a: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 Will usa o </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Copilot</a:t>
            </a: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 para verificar se há </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perg</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um</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tas</a:t>
            </a: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 não respondidas.</a:t>
            </a:r>
          </a:p>
        </p:txBody>
      </p:sp>
      <p:grpSp>
        <p:nvGrpSpPr>
          <p:cNvPr id="2" name="Group 1">
            <a:extLst>
              <a:ext uri="{FF2B5EF4-FFF2-40B4-BE49-F238E27FC236}">
                <a16:creationId xmlns:a16="http://schemas.microsoft.com/office/drawing/2014/main" id="{1AA2ADF2-058D-4B65-612A-F3C4E105D6E0}"/>
              </a:ext>
              <a:ext uri="{C183D7F6-B498-43B3-948B-1728B52AA6E4}">
                <adec:decorative xmlns:adec="http://schemas.microsoft.com/office/drawing/2017/decorative" val="1"/>
              </a:ext>
            </a:extLst>
          </p:cNvPr>
          <p:cNvGrpSpPr>
            <a:grpSpLocks/>
          </p:cNvGrpSpPr>
          <p:nvPr/>
        </p:nvGrpSpPr>
        <p:grpSpPr>
          <a:xfrm>
            <a:off x="3417469" y="2375244"/>
            <a:ext cx="534543" cy="534543"/>
            <a:chOff x="4236994" y="8381781"/>
            <a:chExt cx="534543" cy="534543"/>
          </a:xfrm>
        </p:grpSpPr>
        <p:sp>
          <p:nvSpPr>
            <p:cNvPr id="4" name="Rounded Rectangle 46">
              <a:extLst>
                <a:ext uri="{FF2B5EF4-FFF2-40B4-BE49-F238E27FC236}">
                  <a16:creationId xmlns:a16="http://schemas.microsoft.com/office/drawing/2014/main" id="{5370F822-4423-BFD6-B6F5-49A6E1F36BFE}"/>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 name="Picture 6" descr="Logotipo, símbolo, significado, história, PNG, Microsoft Teams">
              <a:hlinkClick r:id="rId6"/>
              <a:extLst>
                <a:ext uri="{FF2B5EF4-FFF2-40B4-BE49-F238E27FC236}">
                  <a16:creationId xmlns:a16="http://schemas.microsoft.com/office/drawing/2014/main" id="{9A1A0977-CDE9-9B1E-DC9F-851B78E1D83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6" name="TextBox 105">
            <a:extLst>
              <a:ext uri="{FF2B5EF4-FFF2-40B4-BE49-F238E27FC236}">
                <a16:creationId xmlns:a16="http://schemas.microsoft.com/office/drawing/2014/main" id="{C79442BE-C259-CFF1-5BE4-567771AEFB11}"/>
              </a:ext>
              <a:ext uri="{C183D7F6-B498-43B3-948B-1728B52AA6E4}">
                <adec:decorative xmlns:adec="http://schemas.microsoft.com/office/drawing/2017/decorative" val="0"/>
              </a:ext>
            </a:extLst>
          </p:cNvPr>
          <p:cNvSpPr txBox="1"/>
          <p:nvPr/>
        </p:nvSpPr>
        <p:spPr>
          <a:xfrm>
            <a:off x="4037252"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Teams</a:t>
            </a:r>
          </a:p>
        </p:txBody>
      </p:sp>
      <p:sp>
        <p:nvSpPr>
          <p:cNvPr id="107" name="Title 1">
            <a:extLst>
              <a:ext uri="{FF2B5EF4-FFF2-40B4-BE49-F238E27FC236}">
                <a16:creationId xmlns:a16="http://schemas.microsoft.com/office/drawing/2014/main" id="{17ACD682-BCDD-3B05-3925-B54889D7E2F1}"/>
              </a:ext>
            </a:extLst>
          </p:cNvPr>
          <p:cNvSpPr txBox="1">
            <a:spLocks/>
          </p:cNvSpPr>
          <p:nvPr/>
        </p:nvSpPr>
        <p:spPr>
          <a:xfrm>
            <a:off x="3476070" y="3121737"/>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Dizer </a:t>
            </a: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se há alguma </a:t>
            </a:r>
            <a:r>
              <a:rPr kumimoji="0" lang="pt-br" sz="800" b="0" i="0" u="none" strike="noStrike" kern="1200" cap="none" spc="0" normalizeH="0" baseline="0" noProof="0" dirty="0" err="1">
                <a:ln w="3175">
                  <a:noFill/>
                </a:ln>
                <a:solidFill>
                  <a:prstClr val="black"/>
                </a:solidFill>
                <a:effectLst/>
                <a:uLnTx/>
                <a:uFillTx/>
                <a:latin typeface="Segoe UI"/>
                <a:ea typeface="+mn-ea"/>
                <a:cs typeface="Segoe UI" pitchFamily="34" charset="0"/>
              </a:rPr>
              <a:t>perg</a:t>
            </a:r>
            <a:r>
              <a:rPr kumimoji="0" lang="pt-BR" sz="800" b="0" i="0" u="none" strike="noStrike" kern="1200" cap="none" spc="0" normalizeH="0" baseline="0" noProof="0" dirty="0" err="1">
                <a:ln w="3175">
                  <a:noFill/>
                </a:ln>
                <a:solidFill>
                  <a:prstClr val="black"/>
                </a:solidFill>
                <a:effectLst/>
                <a:uLnTx/>
                <a:uFillTx/>
                <a:latin typeface="Segoe UI"/>
                <a:ea typeface="+mn-ea"/>
                <a:cs typeface="Segoe UI" pitchFamily="34" charset="0"/>
              </a:rPr>
              <a:t>um</a:t>
            </a:r>
            <a:r>
              <a:rPr kumimoji="0" lang="pt-br" sz="800" b="0" i="0" u="none" strike="noStrike" kern="1200" cap="none" spc="0" normalizeH="0" baseline="0" noProof="0" dirty="0" err="1">
                <a:ln w="3175">
                  <a:noFill/>
                </a:ln>
                <a:solidFill>
                  <a:prstClr val="black"/>
                </a:solidFill>
                <a:effectLst/>
                <a:uLnTx/>
                <a:uFillTx/>
                <a:latin typeface="Segoe UI"/>
                <a:ea typeface="+mn-ea"/>
                <a:cs typeface="Segoe UI" pitchFamily="34" charset="0"/>
              </a:rPr>
              <a:t>ta</a:t>
            </a: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 sem resposta </a:t>
            </a:r>
            <a:b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b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e fazer algumas sugestões de </a:t>
            </a:r>
            <a:r>
              <a:rPr kumimoji="0" lang="pt-br" sz="800" b="0" i="0" u="none" strike="noStrike" kern="1200" cap="none" spc="0" normalizeH="0" baseline="0" noProof="0" dirty="0" err="1">
                <a:ln w="3175">
                  <a:noFill/>
                </a:ln>
                <a:solidFill>
                  <a:prstClr val="black"/>
                </a:solidFill>
                <a:effectLst/>
                <a:uLnTx/>
                <a:uFillTx/>
                <a:latin typeface="Segoe UI"/>
                <a:ea typeface="+mn-ea"/>
                <a:cs typeface="Segoe UI" pitchFamily="34" charset="0"/>
              </a:rPr>
              <a:t>perg</a:t>
            </a:r>
            <a:r>
              <a:rPr kumimoji="0" lang="pt-BR" sz="800" b="0" i="0" u="none" strike="noStrike" kern="1200" cap="none" spc="0" normalizeH="0" baseline="0" noProof="0" dirty="0" err="1">
                <a:ln w="3175">
                  <a:noFill/>
                </a:ln>
                <a:solidFill>
                  <a:prstClr val="black"/>
                </a:solidFill>
                <a:effectLst/>
                <a:uLnTx/>
                <a:uFillTx/>
                <a:latin typeface="Segoe UI"/>
                <a:ea typeface="+mn-ea"/>
                <a:cs typeface="Segoe UI" pitchFamily="34" charset="0"/>
              </a:rPr>
              <a:t>um</a:t>
            </a:r>
            <a:r>
              <a:rPr kumimoji="0" lang="pt-br" sz="800" b="0" i="0" u="none" strike="noStrike" kern="1200" cap="none" spc="0" normalizeH="0" baseline="0" noProof="0" dirty="0" err="1">
                <a:ln w="3175">
                  <a:noFill/>
                </a:ln>
                <a:solidFill>
                  <a:prstClr val="black"/>
                </a:solidFill>
                <a:effectLst/>
                <a:uLnTx/>
                <a:uFillTx/>
                <a:latin typeface="Segoe UI"/>
                <a:ea typeface="+mn-ea"/>
                <a:cs typeface="Segoe UI" pitchFamily="34" charset="0"/>
              </a:rPr>
              <a:t>tas</a:t>
            </a: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 que </a:t>
            </a:r>
            <a:b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b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devem ser feitas. </a:t>
            </a:r>
          </a:p>
        </p:txBody>
      </p:sp>
      <p:sp>
        <p:nvSpPr>
          <p:cNvPr id="109" name="Rectangle: Rounded Corners 108">
            <a:extLst>
              <a:ext uri="{FF2B5EF4-FFF2-40B4-BE49-F238E27FC236}">
                <a16:creationId xmlns:a16="http://schemas.microsoft.com/office/drawing/2014/main" id="{923F4164-83DA-7B7E-3D52-36156A55603D}"/>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9h</a:t>
            </a:r>
          </a:p>
        </p:txBody>
      </p:sp>
      <p:sp>
        <p:nvSpPr>
          <p:cNvPr id="110" name="TextBox 109">
            <a:extLst>
              <a:ext uri="{FF2B5EF4-FFF2-40B4-BE49-F238E27FC236}">
                <a16:creationId xmlns:a16="http://schemas.microsoft.com/office/drawing/2014/main" id="{E0A176A1-1DCD-8E14-4C15-B4CD9305A79A}"/>
              </a:ext>
            </a:extLst>
          </p:cNvPr>
          <p:cNvSpPr txBox="1"/>
          <p:nvPr/>
        </p:nvSpPr>
        <p:spPr>
          <a:xfrm>
            <a:off x="6246676"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1000" b="0" i="0" u="none" strike="noStrike" kern="1200" cap="none" spc="0" normalizeH="0" baseline="0" noProof="0">
                <a:ln>
                  <a:noFill/>
                </a:ln>
                <a:solidFill>
                  <a:prstClr val="black"/>
                </a:solidFill>
                <a:effectLst/>
                <a:uLnTx/>
                <a:uFillTx/>
                <a:latin typeface="Segoe UI"/>
                <a:ea typeface="+mn-ea"/>
                <a:cs typeface="Segoe UI Semibold"/>
              </a:rPr>
              <a:t>Sem problemas de sistema para trabalhar no momento, Will é capaz de fazer revisões em um plano de projeto. Ele comanda o Copilot para preencher algumas seções restantes. </a:t>
            </a:r>
          </a:p>
        </p:txBody>
      </p:sp>
      <p:grpSp>
        <p:nvGrpSpPr>
          <p:cNvPr id="23" name="Group 22">
            <a:extLst>
              <a:ext uri="{FF2B5EF4-FFF2-40B4-BE49-F238E27FC236}">
                <a16:creationId xmlns:a16="http://schemas.microsoft.com/office/drawing/2014/main" id="{1940CE5E-0518-547F-19A8-E36114B503E3}"/>
              </a:ext>
              <a:ext uri="{C183D7F6-B498-43B3-948B-1728B52AA6E4}">
                <adec:decorative xmlns:adec="http://schemas.microsoft.com/office/drawing/2017/decorative" val="1"/>
              </a:ext>
            </a:extLst>
          </p:cNvPr>
          <p:cNvGrpSpPr>
            <a:grpSpLocks/>
          </p:cNvGrpSpPr>
          <p:nvPr/>
        </p:nvGrpSpPr>
        <p:grpSpPr>
          <a:xfrm>
            <a:off x="6246676" y="2375244"/>
            <a:ext cx="534543" cy="534543"/>
            <a:chOff x="1047176" y="8381781"/>
            <a:chExt cx="534543" cy="534543"/>
          </a:xfrm>
        </p:grpSpPr>
        <p:sp>
          <p:nvSpPr>
            <p:cNvPr id="24" name="server_2" title="Ícone de um servidor com um cadeado na parte inferior direita">
              <a:extLst>
                <a:ext uri="{FF2B5EF4-FFF2-40B4-BE49-F238E27FC236}">
                  <a16:creationId xmlns:a16="http://schemas.microsoft.com/office/drawing/2014/main" id="{B6A7976A-0CDD-0098-892D-7BD56E587158}"/>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5" name="Rounded Rectangle 46">
              <a:extLst>
                <a:ext uri="{FF2B5EF4-FFF2-40B4-BE49-F238E27FC236}">
                  <a16:creationId xmlns:a16="http://schemas.microsoft.com/office/drawing/2014/main" id="{AB336377-F3CD-176A-5A5A-458B7361DBBA}"/>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2" name="Picture 10" descr="Logotipo do Microsoft Word - PNG e Vetor - Baixar logotipo">
              <a:hlinkClick r:id="rId8"/>
              <a:extLst>
                <a:ext uri="{FF2B5EF4-FFF2-40B4-BE49-F238E27FC236}">
                  <a16:creationId xmlns:a16="http://schemas.microsoft.com/office/drawing/2014/main" id="{484A93E2-40BA-6BCE-992A-A9DC4B8C858B}"/>
                </a:ext>
              </a:extLst>
            </p:cNvPr>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14" name="TextBox 113">
            <a:extLst>
              <a:ext uri="{FF2B5EF4-FFF2-40B4-BE49-F238E27FC236}">
                <a16:creationId xmlns:a16="http://schemas.microsoft.com/office/drawing/2014/main" id="{71A2B87D-9DDC-46F7-4B49-B5DF028E0D38}"/>
              </a:ext>
              <a:ext uri="{C183D7F6-B498-43B3-948B-1728B52AA6E4}">
                <adec:decorative xmlns:adec="http://schemas.microsoft.com/office/drawing/2017/decorative" val="0"/>
              </a:ext>
            </a:extLst>
          </p:cNvPr>
          <p:cNvSpPr txBox="1"/>
          <p:nvPr/>
        </p:nvSpPr>
        <p:spPr>
          <a:xfrm>
            <a:off x="6897019"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Word</a:t>
            </a:r>
          </a:p>
        </p:txBody>
      </p:sp>
      <p:sp>
        <p:nvSpPr>
          <p:cNvPr id="115" name="Title 1">
            <a:extLst>
              <a:ext uri="{FF2B5EF4-FFF2-40B4-BE49-F238E27FC236}">
                <a16:creationId xmlns:a16="http://schemas.microsoft.com/office/drawing/2014/main" id="{A2FB1C82-F170-9458-D7C7-C1BDB94AF961}"/>
              </a:ext>
            </a:extLst>
          </p:cNvPr>
          <p:cNvSpPr txBox="1">
            <a:spLocks/>
          </p:cNvSpPr>
          <p:nvPr/>
        </p:nvSpPr>
        <p:spPr>
          <a:xfrm>
            <a:off x="6305277" y="3132334"/>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Criar um parágrafo </a:t>
            </a: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sobre as alterações de configuração do sistema a partir da documentação </a:t>
            </a:r>
            <a:b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b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de atualização do </a:t>
            </a:r>
            <a:r>
              <a:rPr kumimoji="0" lang="pt-br" sz="800" b="0" i="0" u="sng" strike="noStrike" kern="1200" cap="none" spc="0" normalizeH="0" baseline="0" noProof="0" dirty="0">
                <a:ln w="3175">
                  <a:noFill/>
                </a:ln>
                <a:solidFill>
                  <a:srgbClr val="0070C0"/>
                </a:solidFill>
                <a:effectLst/>
                <a:uLnTx/>
                <a:uFillTx/>
                <a:latin typeface="Segoe UI"/>
                <a:ea typeface="+mn-ea"/>
                <a:cs typeface="Segoe UI" pitchFamily="34" charset="0"/>
              </a:rPr>
              <a:t>sistema da Fabrikam</a:t>
            </a:r>
            <a:endParaRPr kumimoji="0" lang="en-US" sz="800" b="0" i="0" u="none" strike="noStrike" kern="1200" cap="none" spc="0" normalizeH="0" baseline="0" noProof="0" dirty="0">
              <a:ln w="3175">
                <a:noFill/>
              </a:ln>
              <a:solidFill>
                <a:prstClr val="black"/>
              </a:solidFill>
              <a:effectLst/>
              <a:uLnTx/>
              <a:uFillTx/>
              <a:latin typeface="Segoe UI"/>
              <a:ea typeface="+mn-ea"/>
              <a:cs typeface="Segoe UI" pitchFamily="34" charset="0"/>
            </a:endParaRPr>
          </a:p>
        </p:txBody>
      </p:sp>
      <p:sp>
        <p:nvSpPr>
          <p:cNvPr id="116" name="Rectangle: Rounded Corners 115">
            <a:extLst>
              <a:ext uri="{FF2B5EF4-FFF2-40B4-BE49-F238E27FC236}">
                <a16:creationId xmlns:a16="http://schemas.microsoft.com/office/drawing/2014/main" id="{E0A66A76-0819-EA8A-E84D-056183A7AF12}"/>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1h30</a:t>
            </a:r>
          </a:p>
        </p:txBody>
      </p:sp>
      <p:sp>
        <p:nvSpPr>
          <p:cNvPr id="117" name="TextBox 116">
            <a:extLst>
              <a:ext uri="{FF2B5EF4-FFF2-40B4-BE49-F238E27FC236}">
                <a16:creationId xmlns:a16="http://schemas.microsoft.com/office/drawing/2014/main" id="{46C425F3-97F3-9B6C-4977-A0FA816DBA1F}"/>
              </a:ext>
            </a:extLst>
          </p:cNvPr>
          <p:cNvSpPr txBox="1"/>
          <p:nvPr/>
        </p:nvSpPr>
        <p:spPr>
          <a:xfrm>
            <a:off x="6246676" y="4075061"/>
            <a:ext cx="2598477" cy="92333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Will revisa a apresentação para uma </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re</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um</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ião</a:t>
            </a: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 com o RH sobre recomendações para uma nova solução de experiência do </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f</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um</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cionário</a:t>
            </a: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 que o RH solicitou. Ele usa o Microsoft Copilot para </a:t>
            </a: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Resumo</a:t>
            </a: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 o site do produto e, em seguida, o transforma em um slide.</a:t>
            </a:r>
          </a:p>
        </p:txBody>
      </p:sp>
      <p:grpSp>
        <p:nvGrpSpPr>
          <p:cNvPr id="70" name="Group 69">
            <a:extLst>
              <a:ext uri="{FF2B5EF4-FFF2-40B4-BE49-F238E27FC236}">
                <a16:creationId xmlns:a16="http://schemas.microsoft.com/office/drawing/2014/main" id="{7FB61D80-9419-3D5F-CAC0-82945BD4F079}"/>
              </a:ext>
              <a:ext uri="{C183D7F6-B498-43B3-948B-1728B52AA6E4}">
                <adec:decorative xmlns:adec="http://schemas.microsoft.com/office/drawing/2017/decorative" val="1"/>
              </a:ext>
            </a:extLst>
          </p:cNvPr>
          <p:cNvGrpSpPr>
            <a:grpSpLocks/>
          </p:cNvGrpSpPr>
          <p:nvPr/>
        </p:nvGrpSpPr>
        <p:grpSpPr>
          <a:xfrm>
            <a:off x="6246676" y="5003768"/>
            <a:ext cx="534543" cy="534543"/>
            <a:chOff x="9021721" y="8381781"/>
            <a:chExt cx="534543" cy="534543"/>
          </a:xfrm>
        </p:grpSpPr>
        <p:sp>
          <p:nvSpPr>
            <p:cNvPr id="71" name="Rounded Rectangle 46">
              <a:extLst>
                <a:ext uri="{FF2B5EF4-FFF2-40B4-BE49-F238E27FC236}">
                  <a16:creationId xmlns:a16="http://schemas.microsoft.com/office/drawing/2014/main" id="{0E385661-1BB9-5446-0BCB-F9B3DC9F29BA}"/>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2" name="Picture 4" descr="Logotipo Microsoft PowerPoint - PNG e Vetor - Baixar logotipo">
              <a:hlinkClick r:id="rId10"/>
              <a:extLst>
                <a:ext uri="{FF2B5EF4-FFF2-40B4-BE49-F238E27FC236}">
                  <a16:creationId xmlns:a16="http://schemas.microsoft.com/office/drawing/2014/main" id="{6753667C-EA86-17A8-F20E-919F63EAEED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21" name="TextBox 120">
            <a:extLst>
              <a:ext uri="{FF2B5EF4-FFF2-40B4-BE49-F238E27FC236}">
                <a16:creationId xmlns:a16="http://schemas.microsoft.com/office/drawing/2014/main" id="{9745D078-24B6-4454-1944-A8050E88750F}"/>
              </a:ext>
              <a:ext uri="{C183D7F6-B498-43B3-948B-1728B52AA6E4}">
                <adec:decorative xmlns:adec="http://schemas.microsoft.com/office/drawing/2017/decorative" val="0"/>
              </a:ext>
            </a:extLst>
          </p:cNvPr>
          <p:cNvSpPr txBox="1"/>
          <p:nvPr/>
        </p:nvSpPr>
        <p:spPr>
          <a:xfrm>
            <a:off x="6897018" y="5178706"/>
            <a:ext cx="1832495"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Segoe UI Semibold"/>
                <a:ea typeface="+mn-ea"/>
                <a:cs typeface="+mn-cs"/>
              </a:rPr>
              <a:t>Copilot no PowerPoint</a:t>
            </a:r>
          </a:p>
        </p:txBody>
      </p:sp>
      <p:sp>
        <p:nvSpPr>
          <p:cNvPr id="122" name="Title 1">
            <a:extLst>
              <a:ext uri="{FF2B5EF4-FFF2-40B4-BE49-F238E27FC236}">
                <a16:creationId xmlns:a16="http://schemas.microsoft.com/office/drawing/2014/main" id="{156573AC-5A1A-A25D-B909-7935293F451F}"/>
              </a:ext>
            </a:extLst>
          </p:cNvPr>
          <p:cNvSpPr txBox="1">
            <a:spLocks/>
          </p:cNvSpPr>
          <p:nvPr/>
        </p:nvSpPr>
        <p:spPr>
          <a:xfrm>
            <a:off x="6315091"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Adicionar um slide</a:t>
            </a:r>
            <a:r>
              <a:rPr kumimoji="0" lang="pt-br" sz="800" b="1" i="0" u="none" strike="noStrike" kern="1200" cap="none" spc="0" normalizeH="0" baseline="0" noProof="0" dirty="0">
                <a:ln w="3175">
                  <a:noFill/>
                </a:ln>
                <a:solidFill>
                  <a:prstClr val="black"/>
                </a:solidFill>
                <a:effectLst/>
                <a:uLnTx/>
                <a:uFillTx/>
                <a:latin typeface="Segoe UI"/>
                <a:ea typeface="+mn-ea"/>
                <a:cs typeface="Segoe UI" pitchFamily="34" charset="0"/>
              </a:rPr>
              <a:t> </a:t>
            </a: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com base em [copiar resumo </a:t>
            </a:r>
            <a:b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b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do site]</a:t>
            </a:r>
          </a:p>
        </p:txBody>
      </p:sp>
      <p:sp>
        <p:nvSpPr>
          <p:cNvPr id="123" name="Rectangle: Rounded Corners 122">
            <a:extLst>
              <a:ext uri="{FF2B5EF4-FFF2-40B4-BE49-F238E27FC236}">
                <a16:creationId xmlns:a16="http://schemas.microsoft.com/office/drawing/2014/main" id="{8447AB4B-B9FA-D225-6AC7-8082DCC43B33}"/>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15h</a:t>
            </a:r>
          </a:p>
        </p:txBody>
      </p:sp>
      <p:sp>
        <p:nvSpPr>
          <p:cNvPr id="124" name="TextBox 123">
            <a:extLst>
              <a:ext uri="{FF2B5EF4-FFF2-40B4-BE49-F238E27FC236}">
                <a16:creationId xmlns:a16="http://schemas.microsoft.com/office/drawing/2014/main" id="{45432205-8E47-5CF9-64ED-49C786863ACD}"/>
              </a:ext>
            </a:extLst>
          </p:cNvPr>
          <p:cNvSpPr txBox="1"/>
          <p:nvPr/>
        </p:nvSpPr>
        <p:spPr>
          <a:xfrm>
            <a:off x="3417469" y="4075061"/>
            <a:ext cx="24853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Will retorna ao Teams para recuperar o atraso em uma </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re</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um</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ião</a:t>
            </a: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 que perdeu quando teve que solucionar um problema no servidor. Ele verifica a recapitulação e </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perg</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um</a:t>
            </a:r>
            <a:r>
              <a:rPr kumimoji="0" lang="pt-br" sz="1000" b="0" i="0" u="none" strike="noStrike" kern="1200" cap="none" spc="0" normalizeH="0" baseline="0" noProof="0" dirty="0" err="1">
                <a:ln>
                  <a:noFill/>
                </a:ln>
                <a:solidFill>
                  <a:prstClr val="black"/>
                </a:solidFill>
                <a:effectLst/>
                <a:uLnTx/>
                <a:uFillTx/>
                <a:latin typeface="Segoe UI"/>
                <a:ea typeface="+mn-ea"/>
                <a:cs typeface="Segoe UI Semibold"/>
              </a:rPr>
              <a:t>ta</a:t>
            </a: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 os pontos-chave e itens de ação. </a:t>
            </a:r>
          </a:p>
        </p:txBody>
      </p:sp>
      <p:grpSp>
        <p:nvGrpSpPr>
          <p:cNvPr id="125" name="Group 124">
            <a:extLst>
              <a:ext uri="{FF2B5EF4-FFF2-40B4-BE49-F238E27FC236}">
                <a16:creationId xmlns:a16="http://schemas.microsoft.com/office/drawing/2014/main" id="{7A90CB05-E067-0528-96AB-E5A137EA223C}"/>
              </a:ext>
              <a:ext uri="{C183D7F6-B498-43B3-948B-1728B52AA6E4}">
                <adec:decorative xmlns:adec="http://schemas.microsoft.com/office/drawing/2017/decorative" val="1"/>
              </a:ext>
            </a:extLst>
          </p:cNvPr>
          <p:cNvGrpSpPr/>
          <p:nvPr/>
        </p:nvGrpSpPr>
        <p:grpSpPr>
          <a:xfrm>
            <a:off x="3417469" y="5003768"/>
            <a:ext cx="534543" cy="534543"/>
            <a:chOff x="4236994" y="8381781"/>
            <a:chExt cx="534543" cy="534543"/>
          </a:xfrm>
        </p:grpSpPr>
        <p:sp>
          <p:nvSpPr>
            <p:cNvPr id="126" name="Rounded Rectangle 46">
              <a:extLst>
                <a:ext uri="{FF2B5EF4-FFF2-40B4-BE49-F238E27FC236}">
                  <a16:creationId xmlns:a16="http://schemas.microsoft.com/office/drawing/2014/main" id="{F82D87E8-D782-5CF7-66D7-89A47FF04740}"/>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27" name="Picture 6" descr="Logotipo, símbolo, significado, história, PNG, Microsoft Teams">
              <a:hlinkClick r:id="rId6"/>
              <a:extLst>
                <a:ext uri="{FF2B5EF4-FFF2-40B4-BE49-F238E27FC236}">
                  <a16:creationId xmlns:a16="http://schemas.microsoft.com/office/drawing/2014/main" id="{9CC719E6-5720-C64B-ED1F-95B649E8F26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28" name="TextBox 127">
            <a:extLst>
              <a:ext uri="{FF2B5EF4-FFF2-40B4-BE49-F238E27FC236}">
                <a16:creationId xmlns:a16="http://schemas.microsoft.com/office/drawing/2014/main" id="{4162B044-3E1D-15C6-8A87-99884702DF79}"/>
              </a:ext>
              <a:ext uri="{C183D7F6-B498-43B3-948B-1728B52AA6E4}">
                <adec:decorative xmlns:adec="http://schemas.microsoft.com/office/drawing/2017/decorative" val="0"/>
              </a:ext>
            </a:extLst>
          </p:cNvPr>
          <p:cNvSpPr txBox="1"/>
          <p:nvPr/>
        </p:nvSpPr>
        <p:spPr>
          <a:xfrm>
            <a:off x="4037252"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Teams</a:t>
            </a:r>
          </a:p>
        </p:txBody>
      </p:sp>
      <p:sp>
        <p:nvSpPr>
          <p:cNvPr id="129" name="Title 1">
            <a:extLst>
              <a:ext uri="{FF2B5EF4-FFF2-40B4-BE49-F238E27FC236}">
                <a16:creationId xmlns:a16="http://schemas.microsoft.com/office/drawing/2014/main" id="{D65A89D3-F5A8-3B6C-C875-15EA9BE54EB4}"/>
              </a:ext>
            </a:extLst>
          </p:cNvPr>
          <p:cNvSpPr txBox="1">
            <a:spLocks/>
          </p:cNvSpPr>
          <p:nvPr/>
        </p:nvSpPr>
        <p:spPr>
          <a:xfrm>
            <a:off x="3480977"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Resumo</a:t>
            </a: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 esta </a:t>
            </a:r>
            <a:r>
              <a:rPr kumimoji="0" lang="pt-br" sz="800" b="1"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a:ea typeface="+mn-ea"/>
                <a:cs typeface="Segoe UI" pitchFamily="34" charset="0"/>
              </a:rPr>
              <a:t>re</a:t>
            </a:r>
            <a:r>
              <a:rPr kumimoji="0" lang="pt-BR" sz="800" b="1"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a:ea typeface="+mn-ea"/>
                <a:cs typeface="Segoe UI" pitchFamily="34" charset="0"/>
              </a:rPr>
              <a:t>um</a:t>
            </a:r>
            <a:r>
              <a:rPr kumimoji="0" lang="pt-br" sz="800" b="1"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a:ea typeface="+mn-ea"/>
                <a:cs typeface="Segoe UI" pitchFamily="34" charset="0"/>
              </a:rPr>
              <a:t>ião</a:t>
            </a:r>
            <a:r>
              <a:rPr kumimoji="0" lang="pt-br"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 </a:t>
            </a:r>
            <a:r>
              <a:rPr kumimoji="0" lang="pt-br" sz="800" b="0" i="0" u="none" strike="noStrike" kern="1200" cap="none" spc="0" normalizeH="0" baseline="0" noProof="0" dirty="0">
                <a:ln w="3175">
                  <a:noFill/>
                </a:ln>
                <a:solidFill>
                  <a:prstClr val="black"/>
                </a:solidFill>
                <a:effectLst/>
                <a:uLnTx/>
                <a:uFillTx/>
                <a:latin typeface="Segoe UI"/>
                <a:ea typeface="+mn-ea"/>
                <a:cs typeface="Segoe UI" pitchFamily="34" charset="0"/>
              </a:rPr>
              <a:t>e fornecer os principais pontos e itens de ação</a:t>
            </a:r>
          </a:p>
        </p:txBody>
      </p:sp>
      <p:sp>
        <p:nvSpPr>
          <p:cNvPr id="130" name="Rectangle: Rounded Corners 129">
            <a:extLst>
              <a:ext uri="{FF2B5EF4-FFF2-40B4-BE49-F238E27FC236}">
                <a16:creationId xmlns:a16="http://schemas.microsoft.com/office/drawing/2014/main" id="{DC1DFE85-B53D-5D89-E64A-3C4F0CD0BCCB}"/>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8661C5"/>
                </a:solidFill>
                <a:effectLst/>
                <a:uLnTx/>
                <a:uFillTx/>
                <a:latin typeface="Segoe UI Semibold"/>
                <a:ea typeface="+mn-ea"/>
                <a:cs typeface="Segoe UI"/>
              </a:rPr>
              <a:t>16h</a:t>
            </a:r>
          </a:p>
        </p:txBody>
      </p:sp>
      <p:sp>
        <p:nvSpPr>
          <p:cNvPr id="131" name="TextBox 130">
            <a:extLst>
              <a:ext uri="{FF2B5EF4-FFF2-40B4-BE49-F238E27FC236}">
                <a16:creationId xmlns:a16="http://schemas.microsoft.com/office/drawing/2014/main" id="{6FA69EFF-A092-EFDF-1800-D85972CEA59C}"/>
              </a:ext>
            </a:extLst>
          </p:cNvPr>
          <p:cNvSpPr txBox="1"/>
          <p:nvPr/>
        </p:nvSpPr>
        <p:spPr>
          <a:xfrm>
            <a:off x="588263" y="4075061"/>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No final do dia, Will tem algum tempo para pesquisar novos dispositivos para a próxima atualização do laptop. Ele comanda o Copilot para produzir um relatório sobre os melhores laptops para usuários corporativos.</a:t>
            </a:r>
          </a:p>
        </p:txBody>
      </p:sp>
      <p:sp>
        <p:nvSpPr>
          <p:cNvPr id="135" name="TextBox 134">
            <a:extLst>
              <a:ext uri="{FF2B5EF4-FFF2-40B4-BE49-F238E27FC236}">
                <a16:creationId xmlns:a16="http://schemas.microsoft.com/office/drawing/2014/main" id="{7BA7C522-64EC-A5E3-5986-838124C36F57}"/>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pt-br" sz="1200">
                <a:solidFill>
                  <a:prstClr val="black"/>
                </a:solidFill>
                <a:latin typeface="Segoe UI Semibold"/>
              </a:rPr>
              <a:t>Microsoft 365 Copilot</a:t>
            </a: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136" name="Title 1">
            <a:extLst>
              <a:ext uri="{FF2B5EF4-FFF2-40B4-BE49-F238E27FC236}">
                <a16:creationId xmlns:a16="http://schemas.microsoft.com/office/drawing/2014/main" id="{D54468EA-08AE-2C08-3677-DABBD15CC53E}"/>
              </a:ext>
            </a:extLst>
          </p:cNvPr>
          <p:cNvSpPr txBox="1">
            <a:spLocks/>
          </p:cNvSpPr>
          <p:nvPr/>
        </p:nvSpPr>
        <p:spPr>
          <a:xfrm>
            <a:off x="646864" y="5825888"/>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Quais são os laptops mais populares </a:t>
            </a:r>
            <a:r>
              <a:rPr kumimoji="0" lang="pt-br" sz="800" b="0" i="0" u="none" strike="noStrike" kern="1200" cap="none" spc="0" normalizeH="0" baseline="0" noProof="0">
                <a:ln w="3175">
                  <a:noFill/>
                </a:ln>
                <a:solidFill>
                  <a:prstClr val="black"/>
                </a:solidFill>
                <a:effectLst/>
                <a:uLnTx/>
                <a:uFillTx/>
                <a:latin typeface="Segoe UI"/>
                <a:ea typeface="+mn-ea"/>
                <a:cs typeface="Segoe UI" pitchFamily="34" charset="0"/>
              </a:rPr>
              <a:t>para organizações empresariais este ano?</a:t>
            </a:r>
          </a:p>
        </p:txBody>
      </p:sp>
      <p:pic>
        <p:nvPicPr>
          <p:cNvPr id="8" name="Picture 7" descr="Retrato de Wil">
            <a:extLst>
              <a:ext uri="{FF2B5EF4-FFF2-40B4-BE49-F238E27FC236}">
                <a16:creationId xmlns:a16="http://schemas.microsoft.com/office/drawing/2014/main" id="{63475A7F-1047-DB48-D999-000DB1266CB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2703" t="4554" r="35525" b="35539"/>
          <a:stretch/>
        </p:blipFill>
        <p:spPr>
          <a:xfrm>
            <a:off x="8693895" y="2414880"/>
            <a:ext cx="3194376" cy="3050723"/>
          </a:xfrm>
          <a:prstGeom prst="rect">
            <a:avLst/>
          </a:prstGeom>
        </p:spPr>
      </p:pic>
      <p:sp>
        <p:nvSpPr>
          <p:cNvPr id="138" name="Freeform: Shape 137">
            <a:extLst>
              <a:ext uri="{FF2B5EF4-FFF2-40B4-BE49-F238E27FC236}">
                <a16:creationId xmlns:a16="http://schemas.microsoft.com/office/drawing/2014/main" id="{B58B8F6F-05A7-1989-23ED-8128B2E6D456}"/>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9" name="Rectangle 138">
            <a:extLst>
              <a:ext uri="{FF2B5EF4-FFF2-40B4-BE49-F238E27FC236}">
                <a16:creationId xmlns:a16="http://schemas.microsoft.com/office/drawing/2014/main" id="{C0F3CC21-52D8-30CC-7671-D95B67DE0EF0}"/>
              </a:ext>
            </a:extLst>
          </p:cNvPr>
          <p:cNvSpPr/>
          <p:nvPr/>
        </p:nvSpPr>
        <p:spPr>
          <a:xfrm>
            <a:off x="9403398" y="5647297"/>
            <a:ext cx="2456177"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Segoe UI Semibold"/>
                <a:ea typeface="+mn-ea"/>
                <a:cs typeface="+mn-cs"/>
              </a:rPr>
              <a:t>Will é um administrador de TI na Contoso</a:t>
            </a:r>
          </a:p>
        </p:txBody>
      </p:sp>
      <p:grpSp>
        <p:nvGrpSpPr>
          <p:cNvPr id="5" name="Group 4">
            <a:extLst>
              <a:ext uri="{FF2B5EF4-FFF2-40B4-BE49-F238E27FC236}">
                <a16:creationId xmlns:a16="http://schemas.microsoft.com/office/drawing/2014/main" id="{4544BFF9-9C71-3BC3-13A1-5336C68E5A53}"/>
              </a:ext>
              <a:ext uri="{C183D7F6-B498-43B3-948B-1728B52AA6E4}">
                <adec:decorative xmlns:adec="http://schemas.microsoft.com/office/drawing/2017/decorative" val="1"/>
              </a:ext>
            </a:extLst>
          </p:cNvPr>
          <p:cNvGrpSpPr/>
          <p:nvPr/>
        </p:nvGrpSpPr>
        <p:grpSpPr>
          <a:xfrm>
            <a:off x="644610" y="5003768"/>
            <a:ext cx="534543" cy="534543"/>
            <a:chOff x="12778532" y="5665565"/>
            <a:chExt cx="534543" cy="534543"/>
          </a:xfrm>
        </p:grpSpPr>
        <p:sp>
          <p:nvSpPr>
            <p:cNvPr id="6" name="Rounded Rectangle 46">
              <a:hlinkClick r:id="rId13"/>
              <a:extLst>
                <a:ext uri="{FF2B5EF4-FFF2-40B4-BE49-F238E27FC236}">
                  <a16:creationId xmlns:a16="http://schemas.microsoft.com/office/drawing/2014/main" id="{485F1723-160D-3E3B-A755-F4C2B5B7AA1F}"/>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Picture 6" descr="Imagem contendo gráficos, logotipo, símbolo, azul elétrico&#10;&#10;Descrição gerada automaticamente">
              <a:hlinkClick r:id="rId13"/>
              <a:extLst>
                <a:ext uri="{FF2B5EF4-FFF2-40B4-BE49-F238E27FC236}">
                  <a16:creationId xmlns:a16="http://schemas.microsoft.com/office/drawing/2014/main" id="{670A1D20-9BBC-933F-D2C7-826ECE6A5387}"/>
                </a:ext>
              </a:extLst>
            </p:cNvPr>
            <p:cNvPicPr>
              <a:picLocks noChangeAspect="1"/>
            </p:cNvPicPr>
            <p:nvPr/>
          </p:nvPicPr>
          <p:blipFill>
            <a:blip r:embed="rId14"/>
            <a:stretch>
              <a:fillRect/>
            </a:stretch>
          </p:blipFill>
          <p:spPr>
            <a:xfrm>
              <a:off x="12870088" y="5768479"/>
              <a:ext cx="382583" cy="371252"/>
            </a:xfrm>
            <a:prstGeom prst="rect">
              <a:avLst/>
            </a:prstGeom>
          </p:spPr>
        </p:pic>
      </p:grpSp>
    </p:spTree>
    <p:extLst>
      <p:ext uri="{BB962C8B-B14F-4D97-AF65-F5344CB8AC3E}">
        <p14:creationId xmlns:p14="http://schemas.microsoft.com/office/powerpoint/2010/main" val="223181919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220127" y="2459504"/>
            <a:ext cx="6069838" cy="1938992"/>
          </a:xfrm>
        </p:spPr>
        <p:txBody>
          <a:bodyPr/>
          <a:lstStyle/>
          <a:p>
            <a:pPr algn="ctr"/>
            <a:r>
              <a:rPr lang="en-US" sz="4200" dirty="0">
                <a:gradFill flip="none">
                  <a:gsLst>
                    <a:gs pos="0">
                      <a:srgbClr val="3E76D4"/>
                    </a:gs>
                    <a:gs pos="50000">
                      <a:srgbClr val="8661C5"/>
                    </a:gs>
                    <a:gs pos="100000">
                      <a:srgbClr val="C73ECC"/>
                    </a:gs>
                  </a:gsLst>
                  <a:lin ang="2700000" scaled="1"/>
                  <a:tileRect/>
                </a:gradFill>
                <a:cs typeface="Segoe UI"/>
              </a:rPr>
              <a:t>Copilot para Microsoft 365 Banking/Credit </a:t>
            </a:r>
            <a:r>
              <a:rPr lang="en-US" sz="4200" dirty="0" err="1">
                <a:gradFill flip="none">
                  <a:gsLst>
                    <a:gs pos="0">
                      <a:srgbClr val="3E76D4"/>
                    </a:gs>
                    <a:gs pos="50000">
                      <a:srgbClr val="8661C5"/>
                    </a:gs>
                    <a:gs pos="100000">
                      <a:srgbClr val="C73ECC"/>
                    </a:gs>
                  </a:gsLst>
                  <a:lin ang="2700000" scaled="1"/>
                  <a:tileRect/>
                </a:gradFill>
                <a:cs typeface="Segoe UI"/>
              </a:rPr>
              <a:t>umions</a:t>
            </a:r>
            <a:endParaRPr lang="en-US" sz="4200" dirty="0"/>
          </a:p>
        </p:txBody>
      </p:sp>
      <p:pic>
        <p:nvPicPr>
          <p:cNvPr id="2" name="Picture 2" descr="Logotipo de Copilot para Microsoft 365">
            <a:extLst>
              <a:ext uri="{FF2B5EF4-FFF2-40B4-BE49-F238E27FC236}">
                <a16:creationId xmlns:a16="http://schemas.microsoft.com/office/drawing/2014/main" id="{8D830394-D73F-91BF-5F15-9C39100A38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D5E98AAC-D371-3F59-52A1-9F4164621452}"/>
              </a:ext>
              <a:ext uri="{C183D7F6-B498-43B3-948B-1728B52AA6E4}">
                <adec:decorative xmlns:adec="http://schemas.microsoft.com/office/drawing/2017/decorative" val="1"/>
              </a:ext>
            </a:extLst>
          </p:cNvPr>
          <p:cNvSpPr/>
          <p:nvPr/>
        </p:nvSpPr>
        <p:spPr bwMode="auto">
          <a:xfrm>
            <a:off x="6825307" y="1105049"/>
            <a:ext cx="4572000" cy="457200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Oval 6">
            <a:extLst>
              <a:ext uri="{FF2B5EF4-FFF2-40B4-BE49-F238E27FC236}">
                <a16:creationId xmlns:a16="http://schemas.microsoft.com/office/drawing/2014/main" id="{0266D2B2-A134-8332-E2BC-70A3327593B3}"/>
              </a:ext>
              <a:ext uri="{C183D7F6-B498-43B3-948B-1728B52AA6E4}">
                <adec:decorative xmlns:adec="http://schemas.microsoft.com/office/drawing/2017/decorative" val="1"/>
              </a:ext>
            </a:extLst>
          </p:cNvPr>
          <p:cNvSpPr/>
          <p:nvPr/>
        </p:nvSpPr>
        <p:spPr bwMode="auto">
          <a:xfrm>
            <a:off x="6907603" y="1207008"/>
            <a:ext cx="4389120" cy="438912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7" descr="A person standing in front of a large screen&#10;&#10;Description automatically generated">
            <a:extLst>
              <a:ext uri="{FF2B5EF4-FFF2-40B4-BE49-F238E27FC236}">
                <a16:creationId xmlns:a16="http://schemas.microsoft.com/office/drawing/2014/main" id="{4ADE9147-6D35-0CF7-09D3-FD702C0C2990}"/>
              </a:ext>
            </a:extLst>
          </p:cNvPr>
          <p:cNvPicPr>
            <a:picLocks noChangeAspect="1"/>
          </p:cNvPicPr>
          <p:nvPr/>
        </p:nvPicPr>
        <p:blipFill rotWithShape="1">
          <a:blip r:embed="rId4">
            <a:extLst>
              <a:ext uri="{28A0092B-C50C-407E-A947-70E740481C1C}">
                <a14:useLocalDpi xmlns:a14="http://schemas.microsoft.com/office/drawing/2010/main" val="0"/>
              </a:ext>
            </a:extLst>
          </a:blip>
          <a:srcRect l="24751" r="10844"/>
          <a:stretch/>
        </p:blipFill>
        <p:spPr>
          <a:xfrm>
            <a:off x="7159852" y="1519401"/>
            <a:ext cx="3897067" cy="381919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2706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dirty="0">
                <a:gradFill flip="none" rotWithShape="1">
                  <a:gsLst>
                    <a:gs pos="50000">
                      <a:srgbClr val="8661C5"/>
                    </a:gs>
                    <a:gs pos="0">
                      <a:srgbClr val="3E76D4"/>
                    </a:gs>
                    <a:gs pos="100000">
                      <a:srgbClr val="C73ECC"/>
                    </a:gs>
                  </a:gsLst>
                  <a:lin ang="2700000" scaled="1"/>
                  <a:tileRect/>
                </a:gradFill>
                <a:cs typeface="+mn-cs"/>
              </a:rPr>
              <a:t>Copilot no Word para </a:t>
            </a:r>
            <a:r>
              <a:rPr lang="en-US" dirty="0" err="1">
                <a:gradFill flip="none" rotWithShape="1">
                  <a:gsLst>
                    <a:gs pos="50000">
                      <a:srgbClr val="8661C5"/>
                    </a:gs>
                    <a:gs pos="0">
                      <a:srgbClr val="3E76D4"/>
                    </a:gs>
                    <a:gs pos="100000">
                      <a:srgbClr val="C73ECC"/>
                    </a:gs>
                  </a:gsLst>
                  <a:lin ang="2700000" scaled="1"/>
                  <a:tileRect/>
                </a:gradFill>
                <a:cs typeface="+mn-cs"/>
              </a:rPr>
              <a:t>Bancos</a:t>
            </a:r>
            <a:r>
              <a:rPr lang="en-US" dirty="0">
                <a:gradFill flip="none" rotWithShape="1">
                  <a:gsLst>
                    <a:gs pos="50000">
                      <a:srgbClr val="8661C5"/>
                    </a:gs>
                    <a:gs pos="0">
                      <a:srgbClr val="3E76D4"/>
                    </a:gs>
                    <a:gs pos="100000">
                      <a:srgbClr val="C73ECC"/>
                    </a:gs>
                  </a:gsLst>
                  <a:lin ang="2700000" scaled="1"/>
                  <a:tileRect/>
                </a:gradFill>
                <a:cs typeface="+mn-cs"/>
              </a:rPr>
              <a:t>/</a:t>
            </a:r>
            <a:r>
              <a:rPr lang="en-US" dirty="0" err="1">
                <a:gradFill flip="none" rotWithShape="1">
                  <a:gsLst>
                    <a:gs pos="50000">
                      <a:srgbClr val="8661C5"/>
                    </a:gs>
                    <a:gs pos="0">
                      <a:srgbClr val="3E76D4"/>
                    </a:gs>
                    <a:gs pos="100000">
                      <a:srgbClr val="C73ECC"/>
                    </a:gs>
                  </a:gsLst>
                  <a:lin ang="2700000" scaled="1"/>
                  <a:tileRect/>
                </a:gradFill>
                <a:cs typeface="+mn-cs"/>
              </a:rPr>
              <a:t>Cooperativas</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68508" y="845061"/>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6"/>
              <a:extLst>
                <a:ext uri="{FF2B5EF4-FFF2-40B4-BE49-F238E27FC236}">
                  <a16:creationId xmlns:a16="http://schemas.microsoft.com/office/drawing/2014/main" id="{DAD8B5CB-A2C5-5A1C-E8BB-28ECB76446C2}"/>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8"/>
              <a:extLst>
                <a:ext uri="{FF2B5EF4-FFF2-40B4-BE49-F238E27FC236}">
                  <a16:creationId xmlns:a16="http://schemas.microsoft.com/office/drawing/2014/main" id="{8F158F4A-0557-4EB3-75DA-835959493C89}"/>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0"/>
              <a:extLst>
                <a:ext uri="{FF2B5EF4-FFF2-40B4-BE49-F238E27FC236}">
                  <a16:creationId xmlns:a16="http://schemas.microsoft.com/office/drawing/2014/main" id="{5F19379A-147E-0335-8BD4-1F16331806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2"/>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4"/>
              <a:extLst>
                <a:ext uri="{FF2B5EF4-FFF2-40B4-BE49-F238E27FC236}">
                  <a16:creationId xmlns:a16="http://schemas.microsoft.com/office/drawing/2014/main" id="{7AFF613E-BE21-4995-D34C-15C1A4248D87}"/>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6"/>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6"/>
              <a:extLst>
                <a:ext uri="{FF2B5EF4-FFF2-40B4-BE49-F238E27FC236}">
                  <a16:creationId xmlns:a16="http://schemas.microsoft.com/office/drawing/2014/main" id="{DED28364-B60D-1697-AAE8-48872073519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8"/>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8"/>
              <a:extLst>
                <a:ext uri="{FF2B5EF4-FFF2-40B4-BE49-F238E27FC236}">
                  <a16:creationId xmlns:a16="http://schemas.microsoft.com/office/drawing/2014/main" id="{709545DF-9136-0108-A8F4-56F58FCE96A4}"/>
                </a:ext>
              </a:extLst>
            </p:cNvPr>
            <p:cNvPicPr>
              <a:picLocks noChangeAspect="1"/>
            </p:cNvPicPr>
            <p:nvPr/>
          </p:nvPicPr>
          <p:blipFill>
            <a:blip r:embed="rId19"/>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0"/>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20"/>
              <a:extLst>
                <a:ext uri="{FF2B5EF4-FFF2-40B4-BE49-F238E27FC236}">
                  <a16:creationId xmlns:a16="http://schemas.microsoft.com/office/drawing/2014/main" id="{69AB0380-4C15-A6BB-9634-4CC891FA94D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2"/>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2"/>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err="1">
                          <a:effectLst/>
                          <a:latin typeface="+mn-lt"/>
                        </a:rPr>
                        <a:t>Criar</a:t>
                      </a:r>
                      <a:endParaRPr lang="en-US" sz="1200" b="1" dirty="0">
                        <a:effectLst/>
                        <a:latin typeface="+mn-lt"/>
                      </a:endParaRPr>
                    </a:p>
                  </a:txBody>
                  <a:tcPr anchor="ctr">
                    <a:lnB w="6350" cap="flat" cmpd="sng" algn="ctr">
                      <a:solidFill>
                        <a:schemeClr val="bg1"/>
                      </a:solidFill>
                      <a:prstDash val="dash"/>
                      <a:round/>
                      <a:headEnd type="none" w="med" len="med"/>
                      <a:tailEnd type="none" w="med" len="med"/>
                    </a:lnB>
                  </a:tcPr>
                </a:tc>
                <a:tc>
                  <a:txBody>
                    <a:bodyPr/>
                    <a:lstStyle/>
                    <a:p>
                      <a:pPr fontAlgn="base"/>
                      <a:r>
                        <a:rPr lang="pt-BR" sz="1200" dirty="0">
                          <a:effectLst/>
                          <a:latin typeface="+mn-lt"/>
                        </a:rPr>
                        <a:t>Automatize a análise de risco de crédito para empréstimos pessoais usando históricos financeiros e tendências atuais do mercado para melhorar a precisão da aprovação de crédito e minimizar a inadimplência.</a:t>
                      </a:r>
                      <a:endParaRPr lang="es-ES" sz="1200" dirty="0">
                        <a:effectLst/>
                        <a:latin typeface="+mn-lt"/>
                      </a:endParaRP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err="1">
                          <a:effectLst/>
                          <a:latin typeface="+mn-lt"/>
                        </a:rPr>
                        <a:t>Compreender</a:t>
                      </a:r>
                      <a:endParaRPr lang="en-US" sz="1200" b="1" dirty="0">
                        <a:effectLst/>
                        <a:latin typeface="+mn-l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pt-BR" sz="1200" dirty="0">
                          <a:effectLst/>
                          <a:latin typeface="+mn-lt"/>
                        </a:rPr>
                        <a:t>Criar um relatório comparativo da satisfação do cliente entre nossos serviços e os da concorrência, com base em pesquisas e avaliações on-line, para identificar áreas de melhoria e </a:t>
                      </a:r>
                      <a:r>
                        <a:rPr lang="pt-BR" sz="1200" dirty="0" err="1">
                          <a:effectLst/>
                          <a:latin typeface="+mn-lt"/>
                        </a:rPr>
                        <a:t>oportumidades</a:t>
                      </a:r>
                      <a:r>
                        <a:rPr lang="pt-BR" sz="1200" dirty="0">
                          <a:effectLst/>
                          <a:latin typeface="+mn-lt"/>
                        </a:rPr>
                        <a:t> de inovação.</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err="1">
                          <a:effectLst/>
                          <a:latin typeface="+mn-lt"/>
                        </a:rPr>
                        <a:t>Criar</a:t>
                      </a:r>
                      <a:endParaRPr lang="en-US" sz="1200" b="1" dirty="0">
                        <a:effectLst/>
                        <a:latin typeface="+mn-l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pt-BR" sz="1200" dirty="0">
                          <a:effectLst/>
                          <a:latin typeface="+mn-lt"/>
                        </a:rPr>
                        <a:t>Desenvolver um sistema de alerta pessoalizado para os clientes sobre movimentos </a:t>
                      </a:r>
                      <a:r>
                        <a:rPr lang="pt-BR" sz="1200" dirty="0" err="1">
                          <a:effectLst/>
                          <a:latin typeface="+mn-lt"/>
                        </a:rPr>
                        <a:t>incomums</a:t>
                      </a:r>
                      <a:r>
                        <a:rPr lang="pt-BR" sz="1200" dirty="0">
                          <a:effectLst/>
                          <a:latin typeface="+mn-lt"/>
                        </a:rPr>
                        <a:t> em suas contas, usando padrões de fraude conhecidos, para aumentar a segurança e a confiança do cliente.</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err="1">
                          <a:effectLst/>
                          <a:latin typeface="+mn-lt"/>
                        </a:rPr>
                        <a:t>Criar</a:t>
                      </a:r>
                      <a:endParaRPr lang="en-US" sz="1200" b="1" dirty="0">
                        <a:effectLst/>
                        <a:latin typeface="+mn-l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pt-BR" sz="1200" dirty="0">
                          <a:effectLst/>
                          <a:latin typeface="+mn-lt"/>
                        </a:rPr>
                        <a:t>Ele gera um boletim mensal de tendências do mercado financeiro, compilando análises de especialistas e dados atuais, para fornecer aos clientes conselhos acionáveis sobre como gerenciar suas finanças.</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err="1">
                          <a:effectLst/>
                          <a:latin typeface="+mn-lt"/>
                        </a:rPr>
                        <a:t>Criar</a:t>
                      </a:r>
                      <a:endParaRPr lang="en-US" sz="1200" b="1" dirty="0">
                        <a:effectLst/>
                        <a:latin typeface="+mn-l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pt-BR" sz="1200" dirty="0">
                          <a:effectLst/>
                          <a:latin typeface="+mn-lt"/>
                        </a:rPr>
                        <a:t>Implemente um programa de treinamento on-line contínuo para a equipe sobre regulamentações financeiras emergentes, usando exemplos do </a:t>
                      </a:r>
                      <a:r>
                        <a:rPr lang="pt-BR" sz="1200" dirty="0" err="1">
                          <a:effectLst/>
                          <a:latin typeface="+mn-lt"/>
                        </a:rPr>
                        <a:t>mumdo</a:t>
                      </a:r>
                      <a:r>
                        <a:rPr lang="pt-BR" sz="1200" dirty="0">
                          <a:effectLst/>
                          <a:latin typeface="+mn-lt"/>
                        </a:rPr>
                        <a:t> real e cenários hipotéticos, para manter a conformidade e a excelência do serviço.</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err="1">
                          <a:effectLst/>
                          <a:latin typeface="+mn-lt"/>
                        </a:rPr>
                        <a:t>Compreender</a:t>
                      </a:r>
                      <a:endParaRPr lang="en-US" sz="1200" b="1" dirty="0">
                        <a:effectLst/>
                        <a:latin typeface="+mn-lt"/>
                      </a:endParaRPr>
                    </a:p>
                  </a:txBody>
                  <a:tcPr anchor="ctr">
                    <a:lnT w="6350" cap="flat" cmpd="sng" algn="ctr">
                      <a:solidFill>
                        <a:schemeClr val="bg1"/>
                      </a:solidFill>
                      <a:prstDash val="dash"/>
                      <a:round/>
                      <a:headEnd type="none" w="med" len="med"/>
                      <a:tailEnd type="none" w="med" len="med"/>
                    </a:lnT>
                  </a:tcPr>
                </a:tc>
                <a:tc>
                  <a:txBody>
                    <a:bodyPr/>
                    <a:lstStyle/>
                    <a:p>
                      <a:pPr fontAlgn="base"/>
                      <a:r>
                        <a:rPr lang="pt-BR" sz="1200" dirty="0">
                          <a:effectLst/>
                          <a:latin typeface="+mn-lt"/>
                        </a:rPr>
                        <a:t>Otimiza nossa estratégia de investimentos com base em modelos preditivos dos mercados de ações e títulos, para maximizar o retorno dos ativos sob gestão, garantindo transparência e </a:t>
                      </a:r>
                      <a:r>
                        <a:rPr lang="pt-BR" sz="1200" dirty="0" err="1">
                          <a:effectLst/>
                          <a:latin typeface="+mn-lt"/>
                        </a:rPr>
                        <a:t>comumicação</a:t>
                      </a:r>
                      <a:r>
                        <a:rPr lang="pt-BR" sz="1200" dirty="0">
                          <a:effectLst/>
                          <a:latin typeface="+mn-lt"/>
                        </a:rPr>
                        <a:t> efetiva com os investidores.</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spTree>
    <p:extLst>
      <p:ext uri="{BB962C8B-B14F-4D97-AF65-F5344CB8AC3E}">
        <p14:creationId xmlns:p14="http://schemas.microsoft.com/office/powerpoint/2010/main" val="362863513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pt-BR" dirty="0">
                <a:gradFill flip="none" rotWithShape="1">
                  <a:gsLst>
                    <a:gs pos="50000">
                      <a:srgbClr val="8661C5"/>
                    </a:gs>
                    <a:gs pos="0">
                      <a:srgbClr val="3E76D4"/>
                    </a:gs>
                    <a:gs pos="100000">
                      <a:srgbClr val="C73ECC"/>
                    </a:gs>
                  </a:gsLst>
                  <a:lin ang="2700000" scaled="1"/>
                  <a:tileRect/>
                </a:gradFill>
                <a:cs typeface="+mn-cs"/>
              </a:rPr>
              <a:t>Copilot em Excel para Bancos/Cooperativas</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err="1">
                          <a:effectLst/>
                          <a:latin typeface="+mn-lt"/>
                        </a:rPr>
                        <a:t>Compreender</a:t>
                      </a:r>
                      <a:endParaRPr lang="en-US" sz="1200" b="1" dirty="0">
                        <a:effectLst/>
                        <a:latin typeface="+mn-lt"/>
                      </a:endParaRPr>
                    </a:p>
                  </a:txBody>
                  <a:tcPr anchor="ctr">
                    <a:lnB w="6350" cap="flat" cmpd="sng" algn="ctr">
                      <a:solidFill>
                        <a:schemeClr val="bg1"/>
                      </a:solidFill>
                      <a:prstDash val="dash"/>
                      <a:round/>
                      <a:headEnd type="none" w="med" len="med"/>
                      <a:tailEnd type="none" w="med" len="med"/>
                    </a:lnB>
                  </a:tcPr>
                </a:tc>
                <a:tc>
                  <a:txBody>
                    <a:bodyPr/>
                    <a:lstStyle/>
                    <a:p>
                      <a:pPr fontAlgn="base"/>
                      <a:r>
                        <a:rPr lang="pt-BR" sz="1200" dirty="0">
                          <a:effectLst/>
                          <a:latin typeface="+mn-lt"/>
                        </a:rPr>
                        <a:t>Ele analisa as tendências de depósitos e saques no ano passado, usando registros bancários, para identificar padrões sazonais e ajustar as estratégias de liquidez.</a:t>
                      </a:r>
                      <a:endParaRPr lang="es-ES" sz="1200" dirty="0">
                        <a:effectLst/>
                        <a:latin typeface="+mn-lt"/>
                      </a:endParaRP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err="1">
                          <a:effectLst/>
                          <a:latin typeface="+mn-lt"/>
                        </a:rPr>
                        <a:t>Pedir</a:t>
                      </a:r>
                      <a:endParaRPr lang="en-US" sz="1200" b="1" dirty="0">
                        <a:effectLst/>
                        <a:latin typeface="+mn-l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latin typeface="+mn-lt"/>
                        </a:rPr>
                        <a:t>Calcula el impacto financiero de reducir las tasas de interés de préstamos </a:t>
                      </a:r>
                      <a:r>
                        <a:rPr lang="es-ES" sz="1200" dirty="0" err="1">
                          <a:effectLst/>
                          <a:latin typeface="+mn-lt"/>
                        </a:rPr>
                        <a:t>pessoales</a:t>
                      </a:r>
                      <a:r>
                        <a:rPr lang="es-ES" sz="1200" dirty="0">
                          <a:effectLst/>
                          <a:latin typeface="+mn-lt"/>
                        </a:rPr>
                        <a:t> en </a:t>
                      </a:r>
                      <a:r>
                        <a:rPr lang="es-ES" sz="1200" dirty="0" err="1">
                          <a:effectLst/>
                          <a:latin typeface="+mn-lt"/>
                        </a:rPr>
                        <a:t>um</a:t>
                      </a:r>
                      <a:r>
                        <a:rPr lang="es-ES" sz="1200" dirty="0">
                          <a:effectLst/>
                          <a:latin typeface="+mn-lt"/>
                        </a:rPr>
                        <a:t> 1%, basándote en el portfolio actual de préstamos, para proyectar cambios en la demanda.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err="1">
                          <a:effectLst/>
                          <a:latin typeface="+mn-lt"/>
                        </a:rPr>
                        <a:t>Criar</a:t>
                      </a:r>
                      <a:endParaRPr lang="en-US" sz="1200" b="1" dirty="0">
                        <a:effectLst/>
                        <a:latin typeface="+mn-l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pt-BR" sz="1200" dirty="0">
                          <a:effectLst/>
                          <a:latin typeface="+mn-lt"/>
                        </a:rPr>
                        <a:t>Crie uma projeção de crescimento de clientes com base em dados históricos dos últimos cinco anos, para identificar metas de expansão para os próximos dois anos.</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err="1">
                          <a:effectLst/>
                          <a:latin typeface="+mn-lt"/>
                        </a:rPr>
                        <a:t>Editar</a:t>
                      </a:r>
                      <a:endParaRPr lang="en-US" sz="1200" b="1" dirty="0">
                        <a:effectLst/>
                        <a:latin typeface="+mn-l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pt-BR" sz="1200" dirty="0">
                          <a:effectLst/>
                          <a:latin typeface="+mn-lt"/>
                        </a:rPr>
                        <a:t>Revisar e atualizar o painel de risco de crédito para incluir indicadores de estresse financeiro recentes, usando dados econômicos e de mercado, para melhorar a tomada de decisões.</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err="1">
                          <a:effectLst/>
                          <a:latin typeface="+mn-lt"/>
                        </a:rPr>
                        <a:t>Compreender</a:t>
                      </a:r>
                      <a:endParaRPr lang="en-US" sz="1200" b="1" dirty="0">
                        <a:effectLst/>
                        <a:latin typeface="+mn-l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pt-BR" sz="1200" dirty="0">
                          <a:effectLst/>
                          <a:latin typeface="+mn-lt"/>
                        </a:rPr>
                        <a:t>Avalie a eficácia das atuais campanhas de marketing digital na atração de novos clientes, comparando despesas e taxas de conversão, para ajustar orçamentos e estratégias.</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err="1">
                          <a:effectLst/>
                          <a:latin typeface="+mn-lt"/>
                        </a:rPr>
                        <a:t>Editar</a:t>
                      </a:r>
                      <a:endParaRPr lang="en-US" sz="1200" b="1" dirty="0">
                        <a:effectLst/>
                        <a:latin typeface="+mn-lt"/>
                      </a:endParaRPr>
                    </a:p>
                  </a:txBody>
                  <a:tcPr anchor="ctr">
                    <a:lnT w="6350" cap="flat" cmpd="sng" algn="ctr">
                      <a:solidFill>
                        <a:schemeClr val="bg1"/>
                      </a:solidFill>
                      <a:prstDash val="dash"/>
                      <a:round/>
                      <a:headEnd type="none" w="med" len="med"/>
                      <a:tailEnd type="none" w="med" len="med"/>
                    </a:lnT>
                  </a:tcPr>
                </a:tc>
                <a:tc>
                  <a:txBody>
                    <a:bodyPr/>
                    <a:lstStyle/>
                    <a:p>
                      <a:pPr fontAlgn="base"/>
                      <a:r>
                        <a:rPr lang="pt-BR" sz="1200" dirty="0">
                          <a:effectLst/>
                          <a:latin typeface="+mn-lt"/>
                        </a:rPr>
                        <a:t>Atualize o modelo de pontuação de crédito com dados de comportamento de pagamento pós-COVID, para refletir melhor o risco atual e ajustar as ofertas de produtos.</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5" name="Group 23">
            <a:extLst>
              <a:ext uri="{FF2B5EF4-FFF2-40B4-BE49-F238E27FC236}">
                <a16:creationId xmlns:a16="http://schemas.microsoft.com/office/drawing/2014/main" id="{849AE305-63CE-2EAD-1D92-CE22605FEA60}"/>
              </a:ext>
              <a:ext uri="{C183D7F6-B498-43B3-948B-1728B52AA6E4}">
                <adec:decorative xmlns:adec="http://schemas.microsoft.com/office/drawing/2017/decorative" val="1"/>
              </a:ext>
            </a:extLst>
          </p:cNvPr>
          <p:cNvGrpSpPr/>
          <p:nvPr/>
        </p:nvGrpSpPr>
        <p:grpSpPr>
          <a:xfrm>
            <a:off x="197469" y="851002"/>
            <a:ext cx="534543" cy="534543"/>
            <a:chOff x="5831903" y="8381781"/>
            <a:chExt cx="534543" cy="534543"/>
          </a:xfrm>
        </p:grpSpPr>
        <p:sp>
          <p:nvSpPr>
            <p:cNvPr id="7" name="Rounded Rectangle 46">
              <a:extLst>
                <a:ext uri="{FF2B5EF4-FFF2-40B4-BE49-F238E27FC236}">
                  <a16:creationId xmlns:a16="http://schemas.microsoft.com/office/drawing/2014/main" id="{C5E96C17-24C0-4D95-5FA2-671CFBE8B80F}"/>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8" descr="Microsoft Excel Logo - PNG and Vector - Logo Download">
              <a:hlinkClick r:id="rId6"/>
              <a:extLst>
                <a:ext uri="{FF2B5EF4-FFF2-40B4-BE49-F238E27FC236}">
                  <a16:creationId xmlns:a16="http://schemas.microsoft.com/office/drawing/2014/main" id="{5A05770A-6CA0-A2FD-56CB-4843782215FB}"/>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081722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PowerPoint</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a:gradFill flip="none" rotWithShape="1">
                  <a:gsLst>
                    <a:gs pos="50000">
                      <a:srgbClr val="8661C5"/>
                    </a:gs>
                    <a:gs pos="0">
                      <a:srgbClr val="3E76D4"/>
                    </a:gs>
                    <a:gs pos="100000">
                      <a:srgbClr val="C73ECC"/>
                    </a:gs>
                  </a:gsLst>
                  <a:lin ang="2700000" scaled="1"/>
                  <a:tileRect/>
                </a:gradFill>
                <a:cs typeface="+mn-cs"/>
              </a:rPr>
              <a:t>Banca/Cooperativas</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82748" y="84738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3777278460"/>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err="1">
                          <a:effectLst/>
                        </a:rPr>
                        <a:t>Criar</a:t>
                      </a:r>
                      <a:endParaRPr lang="en-US" sz="1200" b="1" dirty="0">
                        <a:effectLst/>
                      </a:endParaRPr>
                    </a:p>
                  </a:txBody>
                  <a:tcPr anchor="ctr">
                    <a:lnB w="6350" cap="flat" cmpd="sng" algn="ctr">
                      <a:solidFill>
                        <a:schemeClr val="bg1"/>
                      </a:solidFill>
                      <a:prstDash val="dash"/>
                      <a:round/>
                      <a:headEnd type="none" w="med" len="med"/>
                      <a:tailEnd type="none" w="med" len="med"/>
                    </a:lnB>
                  </a:tcPr>
                </a:tc>
                <a:tc>
                  <a:txBody>
                    <a:bodyPr/>
                    <a:lstStyle/>
                    <a:p>
                      <a:pPr fontAlgn="base"/>
                      <a:r>
                        <a:rPr lang="pt-BR" sz="1200" dirty="0">
                          <a:effectLst/>
                        </a:rPr>
                        <a:t>Crie uma apresentação detalhando a evolução do setor bancário na última década, usando relatórios financeiros e análise de mercado, para fornecer uma visão geral completa para novas contratações.</a:t>
                      </a:r>
                      <a:endParaRPr lang="es-ES" sz="1200" dirty="0">
                        <a:effectLst/>
                      </a:endParaRP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Compressor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pt-BR" sz="1200" dirty="0">
                          <a:effectLst/>
                        </a:rPr>
                        <a:t>Atualize nossa apresentação de integração padrão para incluir as últimas tendências em fintech, com base no último relatório do setor, para manter a equipe atualizada com a inovação.</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pt-BR" sz="1200" dirty="0">
                          <a:effectLst/>
                        </a:rPr>
                        <a:t>Desenvolver uma apresentação que analise o impacto das políticas de taxas de juros sobre o comportamento de poupança e investimento dos clientes, usando dados históricos e projeções econômicas.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pt-BR" sz="1200" dirty="0">
                          <a:effectLst/>
                        </a:rPr>
                        <a:t>Gere uma apresentação para a </a:t>
                      </a:r>
                      <a:r>
                        <a:rPr lang="pt-BR" sz="1200" dirty="0" err="1">
                          <a:effectLst/>
                        </a:rPr>
                        <a:t>reumião</a:t>
                      </a:r>
                      <a:r>
                        <a:rPr lang="pt-BR" sz="1200" dirty="0">
                          <a:effectLst/>
                        </a:rPr>
                        <a:t> anual de stakeholders que resuma as realizações financeiras do ano, destacando o crescimento e os desafios, com base no relatório anual e no feedback dos clientes.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err="1">
                          <a:effectLst/>
                        </a:rPr>
                        <a:t>Pregumtar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pt-BR" sz="1200" dirty="0">
                          <a:effectLst/>
                        </a:rPr>
                        <a:t>Crie um slide que </a:t>
                      </a:r>
                      <a:r>
                        <a:rPr lang="pt-BR" sz="1200" dirty="0" err="1">
                          <a:effectLst/>
                        </a:rPr>
                        <a:t>pergumte</a:t>
                      </a:r>
                      <a:r>
                        <a:rPr lang="pt-BR" sz="1200" dirty="0">
                          <a:effectLst/>
                        </a:rPr>
                        <a:t> sobre as preferências de investimento de nossos clientes, com base em pesquisas recentes e tendências de mercado, para orientar nossa próxima estratégia de produto.</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tcPr>
                </a:tc>
                <a:tc>
                  <a:txBody>
                    <a:bodyPr/>
                    <a:lstStyle/>
                    <a:p>
                      <a:pPr fontAlgn="base"/>
                      <a:r>
                        <a:rPr lang="pt-BR" sz="1200" dirty="0">
                          <a:effectLst/>
                        </a:rPr>
                        <a:t>Preparar uma apresentação sobre estratégias de mitigação de risco de crédito, usando estudos de caso e políticas atuais, para treinar a equipe de crédito sobre as melhores práticas.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8"/>
              <a:extLst>
                <a:ext uri="{FF2B5EF4-FFF2-40B4-BE49-F238E27FC236}">
                  <a16:creationId xmlns:a16="http://schemas.microsoft.com/office/drawing/2014/main" id="{B6B9A0CA-9B30-BCB8-CC10-5978D1487FB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01034244"/>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Teams</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a:gradFill flip="none" rotWithShape="1">
                  <a:gsLst>
                    <a:gs pos="50000">
                      <a:srgbClr val="8661C5"/>
                    </a:gs>
                    <a:gs pos="0">
                      <a:srgbClr val="3E76D4"/>
                    </a:gs>
                    <a:gs pos="100000">
                      <a:srgbClr val="C73ECC"/>
                    </a:gs>
                  </a:gsLst>
                  <a:lin ang="2700000" scaled="1"/>
                  <a:tileRect/>
                </a:gradFill>
                <a:cs typeface="+mn-cs"/>
              </a:rPr>
              <a:t>Banca/Cooperativas</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2996894250"/>
              </p:ext>
            </p:extLst>
          </p:nvPr>
        </p:nvGraphicFramePr>
        <p:xfrm>
          <a:off x="591025" y="1869937"/>
          <a:ext cx="10085619" cy="4422870"/>
        </p:xfrm>
        <a:graphic>
          <a:graphicData uri="http://schemas.openxmlformats.org/drawingml/2006/table">
            <a:tbl>
              <a:tblPr firstCol="1" bandRow="1">
                <a:tableStyleId>{2D5ABB26-0587-4C30-8999-92F81FD0307C}</a:tableStyleId>
              </a:tblPr>
              <a:tblGrid>
                <a:gridCol w="1118934">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err="1">
                          <a:effectLst/>
                        </a:rPr>
                        <a:t>Criar</a:t>
                      </a:r>
                      <a:endParaRPr lang="en-US" sz="1200" b="1" dirty="0">
                        <a:effectLst/>
                      </a:endParaRPr>
                    </a:p>
                  </a:txBody>
                  <a:tcPr anchor="ctr">
                    <a:lnB w="6350" cap="flat" cmpd="sng" algn="ctr">
                      <a:solidFill>
                        <a:schemeClr val="bg1"/>
                      </a:solidFill>
                      <a:prstDash val="dash"/>
                      <a:round/>
                      <a:headEnd type="none" w="med" len="med"/>
                      <a:tailEnd type="none" w="med" len="med"/>
                    </a:lnB>
                  </a:tcPr>
                </a:tc>
                <a:tc>
                  <a:txBody>
                    <a:bodyPr/>
                    <a:lstStyle/>
                    <a:p>
                      <a:pPr fontAlgn="base"/>
                      <a:r>
                        <a:rPr lang="es-ES" sz="1200" dirty="0">
                          <a:effectLst/>
                        </a:rPr>
                        <a:t>Tras la </a:t>
                      </a:r>
                      <a:r>
                        <a:rPr lang="es-ES" sz="1200" dirty="0" err="1">
                          <a:effectLst/>
                        </a:rPr>
                        <a:t>reumión</a:t>
                      </a:r>
                      <a:r>
                        <a:rPr lang="es-ES" sz="1200" dirty="0">
                          <a:effectLst/>
                        </a:rPr>
                        <a:t> trimestral de revisión de presupuesto, genere </a:t>
                      </a:r>
                      <a:r>
                        <a:rPr lang="es-ES" sz="1200" dirty="0" err="1">
                          <a:effectLst/>
                        </a:rPr>
                        <a:t>um</a:t>
                      </a:r>
                      <a:r>
                        <a:rPr lang="es-ES" sz="1200" dirty="0">
                          <a:effectLst/>
                        </a:rPr>
                        <a:t> resumen detallado de los ajustes presupuestarios acordados, asignando </a:t>
                      </a:r>
                      <a:r>
                        <a:rPr lang="es-ES" sz="1200" dirty="0" err="1">
                          <a:effectLst/>
                        </a:rPr>
                        <a:t>responsáveis</a:t>
                      </a:r>
                      <a:r>
                        <a:rPr lang="es-ES" sz="1200" dirty="0">
                          <a:effectLst/>
                        </a:rPr>
                        <a:t> para cada acción.</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Resume la discusión sobre la nueva normativa financiera e identifica los pasos clave para su implementación, señalando quién propuso cada acción y quién se encargará de ella.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err="1">
                          <a:effectLst/>
                        </a:rPr>
                        <a:t>Pregumtar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Formula </a:t>
                      </a:r>
                      <a:r>
                        <a:rPr lang="es-ES" sz="1200" dirty="0" err="1">
                          <a:effectLst/>
                        </a:rPr>
                        <a:t>uma</a:t>
                      </a:r>
                      <a:r>
                        <a:rPr lang="es-ES" sz="1200" dirty="0">
                          <a:effectLst/>
                        </a:rPr>
                        <a:t> lista de </a:t>
                      </a:r>
                      <a:r>
                        <a:rPr lang="es-ES" sz="1200" dirty="0" err="1">
                          <a:effectLst/>
                        </a:rPr>
                        <a:t>pregumtas</a:t>
                      </a:r>
                      <a:r>
                        <a:rPr lang="es-ES" sz="1200" dirty="0">
                          <a:effectLst/>
                        </a:rPr>
                        <a:t> de seguimiento para comprender mejor el impacto de las últimas </a:t>
                      </a:r>
                      <a:r>
                        <a:rPr lang="es-ES" sz="1200" dirty="0" err="1">
                          <a:effectLst/>
                        </a:rPr>
                        <a:t>tendências</a:t>
                      </a:r>
                      <a:r>
                        <a:rPr lang="es-ES" sz="1200" dirty="0">
                          <a:effectLst/>
                        </a:rPr>
                        <a:t> del mercado en nuestras estrategias de inversión.</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rPr>
                        <a:t>Compressor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Refina los </a:t>
                      </a:r>
                      <a:r>
                        <a:rPr lang="es-ES" sz="1200" dirty="0" err="1">
                          <a:effectLst/>
                        </a:rPr>
                        <a:t>pumtos</a:t>
                      </a:r>
                      <a:r>
                        <a:rPr lang="es-ES" sz="1200" dirty="0">
                          <a:effectLst/>
                        </a:rPr>
                        <a:t> clave de la </a:t>
                      </a:r>
                      <a:r>
                        <a:rPr lang="es-ES" sz="1200" dirty="0" err="1">
                          <a:effectLst/>
                        </a:rPr>
                        <a:t>reumión</a:t>
                      </a:r>
                      <a:r>
                        <a:rPr lang="es-ES" sz="1200" dirty="0">
                          <a:effectLst/>
                        </a:rPr>
                        <a:t> sobre diversificación de cartera, destacando las decisiones tomadas y </a:t>
                      </a:r>
                      <a:r>
                        <a:rPr lang="es-ES" sz="1200" dirty="0" err="1">
                          <a:effectLst/>
                        </a:rPr>
                        <a:t>Atualizendo</a:t>
                      </a:r>
                      <a:r>
                        <a:rPr lang="es-ES" sz="1200" dirty="0">
                          <a:effectLst/>
                        </a:rPr>
                        <a:t> el estado de las acciones propuestas.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Resume la sesión de estrategia digital y enumera los nuevos canales de banca online discutidos, </a:t>
                      </a:r>
                      <a:r>
                        <a:rPr lang="es-ES" sz="1200" dirty="0" err="1">
                          <a:effectLst/>
                        </a:rPr>
                        <a:t>jumto</a:t>
                      </a:r>
                      <a:r>
                        <a:rPr lang="es-ES" sz="1200" dirty="0">
                          <a:effectLst/>
                        </a:rPr>
                        <a:t> con los </a:t>
                      </a:r>
                      <a:r>
                        <a:rPr lang="es-ES" sz="1200" dirty="0" err="1">
                          <a:effectLst/>
                        </a:rPr>
                        <a:t>responsáveis</a:t>
                      </a:r>
                      <a:r>
                        <a:rPr lang="es-ES" sz="1200" dirty="0">
                          <a:effectLst/>
                        </a:rPr>
                        <a:t> de cada iniciativa y los plazos previstos.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tcPr>
                </a:tc>
                <a:tc>
                  <a:txBody>
                    <a:bodyPr/>
                    <a:lstStyle/>
                    <a:p>
                      <a:pPr fontAlgn="base"/>
                      <a:r>
                        <a:rPr lang="es-ES" sz="1200" dirty="0" err="1">
                          <a:effectLst/>
                        </a:rPr>
                        <a:t>Gere</a:t>
                      </a:r>
                      <a:r>
                        <a:rPr lang="es-ES" sz="1200" dirty="0">
                          <a:effectLst/>
                        </a:rPr>
                        <a:t>  </a:t>
                      </a:r>
                      <a:r>
                        <a:rPr lang="es-ES" sz="1200" dirty="0" err="1">
                          <a:effectLst/>
                        </a:rPr>
                        <a:t>um</a:t>
                      </a:r>
                      <a:r>
                        <a:rPr lang="es-ES" sz="1200" dirty="0">
                          <a:effectLst/>
                        </a:rPr>
                        <a:t> informe de seguimiento de las acciones acordadas en la última </a:t>
                      </a:r>
                      <a:r>
                        <a:rPr lang="es-ES" sz="1200" dirty="0" err="1">
                          <a:effectLst/>
                        </a:rPr>
                        <a:t>reumión</a:t>
                      </a:r>
                      <a:r>
                        <a:rPr lang="es-ES" sz="1200" dirty="0">
                          <a:effectLst/>
                        </a:rPr>
                        <a:t> sobre ciberseguridad, </a:t>
                      </a:r>
                      <a:r>
                        <a:rPr lang="es-ES" sz="1200" dirty="0" err="1">
                          <a:effectLst/>
                        </a:rPr>
                        <a:t>incluindo</a:t>
                      </a:r>
                      <a:r>
                        <a:rPr lang="es-ES" sz="1200" dirty="0">
                          <a:effectLst/>
                        </a:rPr>
                        <a:t> el progreso actual y los pasos siguientes con los </a:t>
                      </a:r>
                      <a:r>
                        <a:rPr lang="es-ES" sz="1200" dirty="0" err="1">
                          <a:effectLst/>
                        </a:rPr>
                        <a:t>responsáveis</a:t>
                      </a:r>
                      <a:r>
                        <a:rPr lang="es-ES" sz="1200" dirty="0">
                          <a:effectLst/>
                        </a:rPr>
                        <a:t> asignados.</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37">
            <a:extLst>
              <a:ext uri="{FF2B5EF4-FFF2-40B4-BE49-F238E27FC236}">
                <a16:creationId xmlns:a16="http://schemas.microsoft.com/office/drawing/2014/main" id="{AE5B430B-7774-7366-B1B6-C1EC54D6EEDE}"/>
              </a:ext>
              <a:ext uri="{C183D7F6-B498-43B3-948B-1728B52AA6E4}">
                <adec:decorative xmlns:adec="http://schemas.microsoft.com/office/drawing/2017/decorative" val="1"/>
              </a:ext>
            </a:extLst>
          </p:cNvPr>
          <p:cNvGrpSpPr/>
          <p:nvPr/>
        </p:nvGrpSpPr>
        <p:grpSpPr>
          <a:xfrm>
            <a:off x="207281" y="864001"/>
            <a:ext cx="534543" cy="534543"/>
            <a:chOff x="4236994" y="8381781"/>
            <a:chExt cx="534543" cy="534543"/>
          </a:xfrm>
        </p:grpSpPr>
        <p:sp>
          <p:nvSpPr>
            <p:cNvPr id="7" name="Rounded Rectangle 46">
              <a:extLst>
                <a:ext uri="{FF2B5EF4-FFF2-40B4-BE49-F238E27FC236}">
                  <a16:creationId xmlns:a16="http://schemas.microsoft.com/office/drawing/2014/main" id="{3340BF12-87C0-3D52-72E1-9B57FA243D33}"/>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6" descr="Microsoft Teams Logo, symbol, meaning, history, PNG">
              <a:hlinkClick r:id="rId8"/>
              <a:extLst>
                <a:ext uri="{FF2B5EF4-FFF2-40B4-BE49-F238E27FC236}">
                  <a16:creationId xmlns:a16="http://schemas.microsoft.com/office/drawing/2014/main" id="{B380F7CB-51A7-75EE-D6C2-E5B81B8C9D4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29337898"/>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Outlook</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a:gradFill flip="none" rotWithShape="1">
                  <a:gsLst>
                    <a:gs pos="50000">
                      <a:srgbClr val="8661C5"/>
                    </a:gs>
                    <a:gs pos="0">
                      <a:srgbClr val="3E76D4"/>
                    </a:gs>
                    <a:gs pos="100000">
                      <a:srgbClr val="C73ECC"/>
                    </a:gs>
                  </a:gsLst>
                  <a:lin ang="2700000" scaled="1"/>
                  <a:tileRect/>
                </a:gradFill>
                <a:cs typeface="+mn-cs"/>
              </a:rPr>
              <a:t>Banca/Cooperativas</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3639057942"/>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err="1">
                          <a:effectLst/>
                        </a:rPr>
                        <a:t>Criar</a:t>
                      </a:r>
                      <a:endParaRPr lang="en-US" sz="1200" b="1" dirty="0">
                        <a:effectLst/>
                      </a:endParaRPr>
                    </a:p>
                  </a:txBody>
                  <a:tcPr anchor="ctr">
                    <a:lnB w="6350" cap="flat" cmpd="sng" algn="ctr">
                      <a:solidFill>
                        <a:schemeClr val="bg1"/>
                      </a:solidFill>
                      <a:prstDash val="dash"/>
                      <a:round/>
                      <a:headEnd type="none" w="med" len="med"/>
                      <a:tailEnd type="none" w="med" len="med"/>
                    </a:lnB>
                  </a:tcPr>
                </a:tc>
                <a:tc>
                  <a:txBody>
                    <a:bodyPr/>
                    <a:lstStyle/>
                    <a:p>
                      <a:pPr fontAlgn="base"/>
                      <a:r>
                        <a:rPr lang="es-ES" sz="1200" dirty="0">
                          <a:effectLst/>
                        </a:rPr>
                        <a:t>Escribe </a:t>
                      </a:r>
                      <a:r>
                        <a:rPr lang="es-ES" sz="1200" dirty="0" err="1">
                          <a:effectLst/>
                        </a:rPr>
                        <a:t>um</a:t>
                      </a:r>
                      <a:r>
                        <a:rPr lang="es-ES" sz="1200" dirty="0">
                          <a:effectLst/>
                        </a:rPr>
                        <a:t> correo electrónico de seguimiento </a:t>
                      </a:r>
                      <a:r>
                        <a:rPr lang="es-ES" sz="1200" dirty="0" err="1">
                          <a:effectLst/>
                        </a:rPr>
                        <a:t>post-reumión</a:t>
                      </a:r>
                      <a:r>
                        <a:rPr lang="es-ES" sz="1200" dirty="0">
                          <a:effectLst/>
                        </a:rPr>
                        <a:t> a los clientes, resumiendo los </a:t>
                      </a:r>
                      <a:r>
                        <a:rPr lang="es-ES" sz="1200" dirty="0" err="1">
                          <a:effectLst/>
                        </a:rPr>
                        <a:t>pumtos</a:t>
                      </a:r>
                      <a:r>
                        <a:rPr lang="es-ES" sz="1200" dirty="0">
                          <a:effectLst/>
                        </a:rPr>
                        <a:t> discutidos, los próximos pasos y expresando aprecio por su tiempo y confianza en nuestros </a:t>
                      </a:r>
                      <a:r>
                        <a:rPr lang="es-ES" sz="1200" dirty="0" err="1">
                          <a:effectLst/>
                        </a:rPr>
                        <a:t>serviços</a:t>
                      </a:r>
                      <a:r>
                        <a:rPr lang="es-ES" sz="1200" dirty="0">
                          <a:effectLst/>
                        </a:rPr>
                        <a:t> financieros.</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Redacta </a:t>
                      </a:r>
                      <a:r>
                        <a:rPr lang="es-ES" sz="1200" dirty="0" err="1">
                          <a:effectLst/>
                        </a:rPr>
                        <a:t>um</a:t>
                      </a:r>
                      <a:r>
                        <a:rPr lang="es-ES" sz="1200" dirty="0">
                          <a:effectLst/>
                        </a:rPr>
                        <a:t> correo electrónico solicitando a los gerentes de departamento </a:t>
                      </a:r>
                      <a:r>
                        <a:rPr lang="es-ES" sz="1200" dirty="0" err="1">
                          <a:effectLst/>
                        </a:rPr>
                        <a:t>um</a:t>
                      </a:r>
                      <a:r>
                        <a:rPr lang="es-ES" sz="1200" dirty="0">
                          <a:effectLst/>
                        </a:rPr>
                        <a:t> informe sobre sus iniciativas de ahorro de costos </a:t>
                      </a:r>
                      <a:r>
                        <a:rPr lang="es-ES" sz="1200" dirty="0" err="1">
                          <a:effectLst/>
                        </a:rPr>
                        <a:t>mais</a:t>
                      </a:r>
                      <a:r>
                        <a:rPr lang="es-ES" sz="1200" dirty="0">
                          <a:effectLst/>
                        </a:rPr>
                        <a:t> efectivas, para compilar mejores prácticas a compartir en toda la organización.</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err="1">
                          <a:effectLst/>
                        </a:rPr>
                        <a:t>Gere</a:t>
                      </a:r>
                      <a:r>
                        <a:rPr lang="es-ES" sz="1200" dirty="0">
                          <a:effectLst/>
                        </a:rPr>
                        <a:t>  </a:t>
                      </a:r>
                      <a:r>
                        <a:rPr lang="es-ES" sz="1200" dirty="0" err="1">
                          <a:effectLst/>
                        </a:rPr>
                        <a:t>uma</a:t>
                      </a:r>
                      <a:r>
                        <a:rPr lang="es-ES" sz="1200" dirty="0">
                          <a:effectLst/>
                        </a:rPr>
                        <a:t> invitación por correo electrónico para </a:t>
                      </a:r>
                      <a:r>
                        <a:rPr lang="es-ES" sz="1200" dirty="0" err="1">
                          <a:effectLst/>
                        </a:rPr>
                        <a:t>um</a:t>
                      </a:r>
                      <a:r>
                        <a:rPr lang="es-ES" sz="1200" dirty="0">
                          <a:effectLst/>
                        </a:rPr>
                        <a:t> </a:t>
                      </a:r>
                      <a:r>
                        <a:rPr lang="es-ES" sz="1200" dirty="0" err="1">
                          <a:effectLst/>
                        </a:rPr>
                        <a:t>webinar</a:t>
                      </a:r>
                      <a:r>
                        <a:rPr lang="es-ES" sz="1200" dirty="0">
                          <a:effectLst/>
                        </a:rPr>
                        <a:t> sobre </a:t>
                      </a:r>
                      <a:r>
                        <a:rPr lang="es-ES" sz="1200" dirty="0" err="1">
                          <a:effectLst/>
                        </a:rPr>
                        <a:t>tendências</a:t>
                      </a:r>
                      <a:r>
                        <a:rPr lang="es-ES" sz="1200" dirty="0">
                          <a:effectLst/>
                        </a:rPr>
                        <a:t> de inversión emergentes, destacando los ponentes, los temas a tratar y el valor que ofrecerá a los asistentes.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rPr>
                        <a:t>Compressor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err="1">
                          <a:effectLst/>
                        </a:rPr>
                        <a:t>Atualize</a:t>
                      </a:r>
                      <a:r>
                        <a:rPr lang="es-ES" sz="1200" dirty="0">
                          <a:effectLst/>
                        </a:rPr>
                        <a:t> </a:t>
                      </a:r>
                      <a:r>
                        <a:rPr lang="es-ES" sz="1200" dirty="0" err="1">
                          <a:effectLst/>
                        </a:rPr>
                        <a:t>um</a:t>
                      </a:r>
                      <a:r>
                        <a:rPr lang="es-ES" sz="1200" dirty="0">
                          <a:effectLst/>
                        </a:rPr>
                        <a:t> correo electrónico de notificación de cambios en la política de préstamos para que sea claro, conciso y tranquilizador, asegurando a los clientes que seguimos comprometidos con su éxito financiero.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err="1">
                          <a:effectLst/>
                        </a:rPr>
                        <a:t>Pregumtar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Formula </a:t>
                      </a:r>
                      <a:r>
                        <a:rPr lang="es-ES" sz="1200" dirty="0" err="1">
                          <a:effectLst/>
                        </a:rPr>
                        <a:t>um</a:t>
                      </a:r>
                      <a:r>
                        <a:rPr lang="es-ES" sz="1200" dirty="0">
                          <a:effectLst/>
                        </a:rPr>
                        <a:t> correo electrónico a los equipes de TI y seguridad solicitando </a:t>
                      </a:r>
                      <a:r>
                        <a:rPr lang="es-ES" sz="1200" dirty="0" err="1">
                          <a:effectLst/>
                        </a:rPr>
                        <a:t>uma</a:t>
                      </a:r>
                      <a:r>
                        <a:rPr lang="es-ES" sz="1200" dirty="0">
                          <a:effectLst/>
                        </a:rPr>
                        <a:t> </a:t>
                      </a:r>
                      <a:r>
                        <a:rPr lang="es-ES" sz="1200" dirty="0" err="1">
                          <a:effectLst/>
                        </a:rPr>
                        <a:t>Atualizeción</a:t>
                      </a:r>
                      <a:r>
                        <a:rPr lang="es-ES" sz="1200" dirty="0">
                          <a:effectLst/>
                        </a:rPr>
                        <a:t> sobre las últimas medidas implementadas para proteger la información financiera de los clientes.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dirty="0">
                          <a:effectLst/>
                        </a:rPr>
                        <a:t>Redacta </a:t>
                      </a:r>
                      <a:r>
                        <a:rPr lang="es-ES" sz="1200" dirty="0" err="1">
                          <a:effectLst/>
                        </a:rPr>
                        <a:t>um</a:t>
                      </a:r>
                      <a:r>
                        <a:rPr lang="es-ES" sz="1200" dirty="0">
                          <a:effectLst/>
                        </a:rPr>
                        <a:t> correo electrónico para recoger </a:t>
                      </a:r>
                      <a:r>
                        <a:rPr lang="es-ES" sz="1200" dirty="0" err="1">
                          <a:effectLst/>
                        </a:rPr>
                        <a:t>feedback</a:t>
                      </a:r>
                      <a:r>
                        <a:rPr lang="es-ES" sz="1200" dirty="0">
                          <a:effectLst/>
                        </a:rPr>
                        <a:t> de empleados sobre el </a:t>
                      </a:r>
                      <a:r>
                        <a:rPr lang="es-ES" sz="1200" dirty="0" err="1">
                          <a:effectLst/>
                        </a:rPr>
                        <a:t>recente</a:t>
                      </a:r>
                      <a:r>
                        <a:rPr lang="es-ES" sz="1200" dirty="0">
                          <a:effectLst/>
                        </a:rPr>
                        <a:t> cambio en la plataforma de banca online, </a:t>
                      </a:r>
                      <a:r>
                        <a:rPr lang="es-ES" sz="1200" dirty="0" err="1">
                          <a:effectLst/>
                        </a:rPr>
                        <a:t>incluindo</a:t>
                      </a:r>
                      <a:r>
                        <a:rPr lang="es-ES" sz="1200" dirty="0">
                          <a:effectLst/>
                        </a:rPr>
                        <a:t> cómo ha afectado su flujo de trabajo y satisfacción laboral.</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85684" y="800722"/>
            <a:ext cx="693723" cy="693723"/>
            <a:chOff x="12595089" y="5743274"/>
            <a:chExt cx="693723" cy="693723"/>
          </a:xfrm>
        </p:grpSpPr>
        <p:sp>
          <p:nvSpPr>
            <p:cNvPr id="18" name="Rounded Rectangle 46">
              <a:hlinkClick r:id="rId23"/>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595089" y="5743274"/>
              <a:ext cx="693723" cy="693723"/>
            </a:xfrm>
            <a:prstGeom prst="rect">
              <a:avLst/>
            </a:prstGeom>
          </p:spPr>
        </p:pic>
      </p:grpSp>
    </p:spTree>
    <p:extLst>
      <p:ext uri="{BB962C8B-B14F-4D97-AF65-F5344CB8AC3E}">
        <p14:creationId xmlns:p14="http://schemas.microsoft.com/office/powerpoint/2010/main" val="31566076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220127" y="2459504"/>
            <a:ext cx="6069838" cy="1938992"/>
          </a:xfrm>
        </p:spPr>
        <p:txBody>
          <a:bodyPr/>
          <a:lstStyle/>
          <a:p>
            <a:pPr algn="ctr"/>
            <a:r>
              <a:rPr lang="x-none" sz="4200" dirty="0">
                <a:gradFill flip="none">
                  <a:gsLst>
                    <a:gs pos="0">
                      <a:srgbClr val="3E76D4"/>
                    </a:gs>
                    <a:gs pos="50000">
                      <a:srgbClr val="8661C5"/>
                    </a:gs>
                    <a:gs pos="100000">
                      <a:srgbClr val="C73ECC"/>
                    </a:gs>
                  </a:gsLst>
                  <a:lin ang="2700000" scaled="1"/>
                  <a:tileRect/>
                </a:gradFill>
                <a:cs typeface="Segoe UI"/>
              </a:rPr>
              <a:t>Copilot para </a:t>
            </a:r>
            <a:br>
              <a:rPr lang="en-IN" sz="4200" dirty="0">
                <a:gradFill flip="none">
                  <a:gsLst>
                    <a:gs pos="0">
                      <a:srgbClr val="3E76D4"/>
                    </a:gs>
                    <a:gs pos="50000">
                      <a:srgbClr val="8661C5"/>
                    </a:gs>
                    <a:gs pos="100000">
                      <a:srgbClr val="C73ECC"/>
                    </a:gs>
                  </a:gsLst>
                  <a:lin ang="2700000" scaled="1"/>
                  <a:tileRect/>
                </a:gradFill>
                <a:cs typeface="Segoe UI"/>
              </a:rPr>
            </a:br>
            <a:r>
              <a:rPr lang="x-none" sz="4200" dirty="0">
                <a:gradFill flip="none">
                  <a:gsLst>
                    <a:gs pos="0">
                      <a:srgbClr val="3E76D4"/>
                    </a:gs>
                    <a:gs pos="50000">
                      <a:srgbClr val="8661C5"/>
                    </a:gs>
                    <a:gs pos="100000">
                      <a:srgbClr val="C73ECC"/>
                    </a:gs>
                  </a:gsLst>
                  <a:lin ang="2700000" scaled="1"/>
                  <a:tileRect/>
                </a:gradFill>
                <a:cs typeface="Segoe UI"/>
              </a:rPr>
              <a:t>Microsoft 365 </a:t>
            </a:r>
            <a:br>
              <a:rPr dirty="0"/>
            </a:br>
            <a:r>
              <a:rPr lang="es-ES" sz="4200" dirty="0">
                <a:cs typeface="Segoe UI"/>
              </a:rPr>
              <a:t>Sector Retail</a:t>
            </a:r>
            <a:endParaRPr lang="en-US" sz="4200" dirty="0"/>
          </a:p>
        </p:txBody>
      </p:sp>
      <p:pic>
        <p:nvPicPr>
          <p:cNvPr id="2" name="Picture 2" descr="Logotipo de Copilot para Microsoft 365">
            <a:extLst>
              <a:ext uri="{FF2B5EF4-FFF2-40B4-BE49-F238E27FC236}">
                <a16:creationId xmlns:a16="http://schemas.microsoft.com/office/drawing/2014/main" id="{8D830394-D73F-91BF-5F15-9C39100A38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D5E98AAC-D371-3F59-52A1-9F4164621452}"/>
              </a:ext>
              <a:ext uri="{C183D7F6-B498-43B3-948B-1728B52AA6E4}">
                <adec:decorative xmlns:adec="http://schemas.microsoft.com/office/drawing/2017/decorative" val="1"/>
              </a:ext>
            </a:extLst>
          </p:cNvPr>
          <p:cNvSpPr/>
          <p:nvPr/>
        </p:nvSpPr>
        <p:spPr bwMode="auto">
          <a:xfrm>
            <a:off x="6825307" y="1105049"/>
            <a:ext cx="4572000" cy="457200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Oval 6">
            <a:extLst>
              <a:ext uri="{FF2B5EF4-FFF2-40B4-BE49-F238E27FC236}">
                <a16:creationId xmlns:a16="http://schemas.microsoft.com/office/drawing/2014/main" id="{0266D2B2-A134-8332-E2BC-70A3327593B3}"/>
              </a:ext>
              <a:ext uri="{C183D7F6-B498-43B3-948B-1728B52AA6E4}">
                <adec:decorative xmlns:adec="http://schemas.microsoft.com/office/drawing/2017/decorative" val="1"/>
              </a:ext>
            </a:extLst>
          </p:cNvPr>
          <p:cNvSpPr/>
          <p:nvPr/>
        </p:nvSpPr>
        <p:spPr bwMode="auto">
          <a:xfrm>
            <a:off x="6907603" y="1207008"/>
            <a:ext cx="4389120" cy="438912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A person smiling at a person&#10;&#10;Description automatically generated">
            <a:extLst>
              <a:ext uri="{FF2B5EF4-FFF2-40B4-BE49-F238E27FC236}">
                <a16:creationId xmlns:a16="http://schemas.microsoft.com/office/drawing/2014/main" id="{2BF2A2FB-A7F3-3B8F-F4BA-40C6E1EFC4C9}"/>
              </a:ext>
            </a:extLst>
          </p:cNvPr>
          <p:cNvPicPr>
            <a:picLocks noChangeAspect="1"/>
          </p:cNvPicPr>
          <p:nvPr/>
        </p:nvPicPr>
        <p:blipFill rotWithShape="1">
          <a:blip r:embed="rId4">
            <a:extLst>
              <a:ext uri="{28A0092B-C50C-407E-A947-70E740481C1C}">
                <a14:useLocalDpi xmlns:a14="http://schemas.microsoft.com/office/drawing/2010/main" val="0"/>
              </a:ext>
            </a:extLst>
          </a:blip>
          <a:srcRect l="19282"/>
          <a:stretch/>
        </p:blipFill>
        <p:spPr>
          <a:xfrm>
            <a:off x="7162773" y="1463638"/>
            <a:ext cx="3897067" cy="385482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002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a:t>
            </a:r>
            <a:r>
              <a:rPr lang="en-US" sz="3200" dirty="0">
                <a:gradFill flip="none" rotWithShape="1">
                  <a:gsLst>
                    <a:gs pos="50000">
                      <a:srgbClr val="8661C5"/>
                    </a:gs>
                    <a:gs pos="0">
                      <a:srgbClr val="3E76D4"/>
                    </a:gs>
                    <a:gs pos="100000">
                      <a:srgbClr val="C73ECC"/>
                    </a:gs>
                  </a:gsLst>
                  <a:lin ang="2700000" scaled="1"/>
                  <a:tileRect/>
                </a:gradFill>
                <a:cs typeface="+mn-cs"/>
              </a:rPr>
              <a:t>n Word para </a:t>
            </a:r>
            <a:r>
              <a:rPr lang="en-US" dirty="0">
                <a:gradFill flip="none" rotWithShape="1">
                  <a:gsLst>
                    <a:gs pos="50000">
                      <a:srgbClr val="8661C5"/>
                    </a:gs>
                    <a:gs pos="0">
                      <a:srgbClr val="3E76D4"/>
                    </a:gs>
                    <a:gs pos="100000">
                      <a:srgbClr val="C73ECC"/>
                    </a:gs>
                  </a:gsLst>
                  <a:lin ang="2700000" scaled="1"/>
                  <a:tileRect/>
                </a:gradFill>
                <a:cs typeface="+mn-cs"/>
              </a:rPr>
              <a:t>Retail</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68508" y="845061"/>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6"/>
              <a:extLst>
                <a:ext uri="{FF2B5EF4-FFF2-40B4-BE49-F238E27FC236}">
                  <a16:creationId xmlns:a16="http://schemas.microsoft.com/office/drawing/2014/main" id="{DAD8B5CB-A2C5-5A1C-E8BB-28ECB76446C2}"/>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8"/>
              <a:extLst>
                <a:ext uri="{FF2B5EF4-FFF2-40B4-BE49-F238E27FC236}">
                  <a16:creationId xmlns:a16="http://schemas.microsoft.com/office/drawing/2014/main" id="{8F158F4A-0557-4EB3-75DA-835959493C89}"/>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0"/>
              <a:extLst>
                <a:ext uri="{FF2B5EF4-FFF2-40B4-BE49-F238E27FC236}">
                  <a16:creationId xmlns:a16="http://schemas.microsoft.com/office/drawing/2014/main" id="{5F19379A-147E-0335-8BD4-1F16331806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2"/>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4"/>
              <a:extLst>
                <a:ext uri="{FF2B5EF4-FFF2-40B4-BE49-F238E27FC236}">
                  <a16:creationId xmlns:a16="http://schemas.microsoft.com/office/drawing/2014/main" id="{7AFF613E-BE21-4995-D34C-15C1A4248D87}"/>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6"/>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6"/>
              <a:extLst>
                <a:ext uri="{FF2B5EF4-FFF2-40B4-BE49-F238E27FC236}">
                  <a16:creationId xmlns:a16="http://schemas.microsoft.com/office/drawing/2014/main" id="{DED28364-B60D-1697-AAE8-48872073519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8"/>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8"/>
              <a:extLst>
                <a:ext uri="{FF2B5EF4-FFF2-40B4-BE49-F238E27FC236}">
                  <a16:creationId xmlns:a16="http://schemas.microsoft.com/office/drawing/2014/main" id="{709545DF-9136-0108-A8F4-56F58FCE96A4}"/>
                </a:ext>
              </a:extLst>
            </p:cNvPr>
            <p:cNvPicPr>
              <a:picLocks noChangeAspect="1"/>
            </p:cNvPicPr>
            <p:nvPr/>
          </p:nvPicPr>
          <p:blipFill>
            <a:blip r:embed="rId19"/>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0"/>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20"/>
              <a:extLst>
                <a:ext uri="{FF2B5EF4-FFF2-40B4-BE49-F238E27FC236}">
                  <a16:creationId xmlns:a16="http://schemas.microsoft.com/office/drawing/2014/main" id="{69AB0380-4C15-A6BB-9634-4CC891FA94D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2"/>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2"/>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1229096744"/>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err="1">
                          <a:effectLst/>
                          <a:latin typeface="+mn-lt"/>
                        </a:rPr>
                        <a:t>Criar</a:t>
                      </a:r>
                      <a:endParaRPr lang="en-US" sz="1200" b="1" dirty="0">
                        <a:effectLst/>
                        <a:latin typeface="+mn-lt"/>
                      </a:endParaRPr>
                    </a:p>
                  </a:txBody>
                  <a:tcPr anchor="ctr">
                    <a:lnB w="6350" cap="flat" cmpd="sng" algn="ctr">
                      <a:solidFill>
                        <a:schemeClr val="bg1"/>
                      </a:solidFill>
                      <a:prstDash val="dash"/>
                      <a:round/>
                      <a:headEnd type="none" w="med" len="med"/>
                      <a:tailEnd type="none" w="med" len="med"/>
                    </a:lnB>
                  </a:tcPr>
                </a:tc>
                <a:tc>
                  <a:txBody>
                    <a:bodyPr/>
                    <a:lstStyle/>
                    <a:p>
                      <a:pPr fontAlgn="base"/>
                      <a:r>
                        <a:rPr lang="es-ES" sz="1200" dirty="0">
                          <a:effectLst/>
                          <a:latin typeface="+mn-lt"/>
                        </a:rPr>
                        <a:t>Diseña </a:t>
                      </a:r>
                      <a:r>
                        <a:rPr lang="es-ES" sz="1200" dirty="0" err="1">
                          <a:effectLst/>
                          <a:latin typeface="+mn-lt"/>
                        </a:rPr>
                        <a:t>uma</a:t>
                      </a:r>
                      <a:r>
                        <a:rPr lang="es-ES" sz="1200" dirty="0">
                          <a:effectLst/>
                          <a:latin typeface="+mn-lt"/>
                        </a:rPr>
                        <a:t> campaña de email marketing para la temporada navideña basada en historiales de compras y preferencias de los clientes, para aumentar las vendas y la fidelidad de los clientes.</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err="1">
                          <a:effectLst/>
                          <a:latin typeface="+mn-lt"/>
                        </a:rPr>
                        <a:t>Criar</a:t>
                      </a:r>
                      <a:endParaRPr lang="en-US" sz="1200" b="1" dirty="0">
                        <a:effectLst/>
                        <a:latin typeface="+mn-l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latin typeface="+mn-lt"/>
                        </a:rPr>
                        <a:t>Elabora </a:t>
                      </a:r>
                      <a:r>
                        <a:rPr lang="es-ES" sz="1200" dirty="0" err="1">
                          <a:effectLst/>
                          <a:latin typeface="+mn-lt"/>
                        </a:rPr>
                        <a:t>um</a:t>
                      </a:r>
                      <a:r>
                        <a:rPr lang="es-ES" sz="1200" dirty="0">
                          <a:effectLst/>
                          <a:latin typeface="+mn-lt"/>
                        </a:rPr>
                        <a:t> plan de lanzamiento para </a:t>
                      </a:r>
                      <a:r>
                        <a:rPr lang="es-ES" sz="1200" dirty="0" err="1">
                          <a:effectLst/>
                          <a:latin typeface="+mn-lt"/>
                        </a:rPr>
                        <a:t>um</a:t>
                      </a:r>
                      <a:r>
                        <a:rPr lang="es-ES" sz="1200" dirty="0">
                          <a:effectLst/>
                          <a:latin typeface="+mn-lt"/>
                        </a:rPr>
                        <a:t> nuevo </a:t>
                      </a:r>
                      <a:r>
                        <a:rPr lang="es-ES" sz="1200" dirty="0" err="1">
                          <a:effectLst/>
                          <a:latin typeface="+mn-lt"/>
                        </a:rPr>
                        <a:t>produtos</a:t>
                      </a:r>
                      <a:r>
                        <a:rPr lang="es-ES" sz="1200" dirty="0">
                          <a:effectLst/>
                          <a:latin typeface="+mn-lt"/>
                        </a:rPr>
                        <a:t> de tecnología, integrando </a:t>
                      </a:r>
                      <a:r>
                        <a:rPr lang="es-ES" sz="1200" dirty="0" err="1">
                          <a:effectLst/>
                          <a:latin typeface="+mn-lt"/>
                        </a:rPr>
                        <a:t>feedback</a:t>
                      </a:r>
                      <a:r>
                        <a:rPr lang="es-ES" sz="1200" dirty="0">
                          <a:effectLst/>
                          <a:latin typeface="+mn-lt"/>
                        </a:rPr>
                        <a:t> de </a:t>
                      </a:r>
                      <a:r>
                        <a:rPr lang="es-ES" sz="1200" dirty="0" err="1">
                          <a:effectLst/>
                          <a:latin typeface="+mn-lt"/>
                        </a:rPr>
                        <a:t>produtos</a:t>
                      </a:r>
                      <a:r>
                        <a:rPr lang="es-ES" sz="1200" dirty="0">
                          <a:effectLst/>
                          <a:latin typeface="+mn-lt"/>
                        </a:rPr>
                        <a:t> anteriores y </a:t>
                      </a:r>
                      <a:r>
                        <a:rPr lang="es-ES" sz="1200" dirty="0" err="1">
                          <a:effectLst/>
                          <a:latin typeface="+mn-lt"/>
                        </a:rPr>
                        <a:t>tendências</a:t>
                      </a:r>
                      <a:r>
                        <a:rPr lang="es-ES" sz="1200" dirty="0">
                          <a:effectLst/>
                          <a:latin typeface="+mn-lt"/>
                        </a:rPr>
                        <a:t> de consumo, para maximizar el impacto en el mercado y las vendas iniciales.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err="1">
                          <a:effectLst/>
                          <a:latin typeface="+mn-lt"/>
                        </a:rPr>
                        <a:t>Criar</a:t>
                      </a:r>
                      <a:endParaRPr lang="en-US" sz="1200" b="1" dirty="0">
                        <a:effectLst/>
                        <a:latin typeface="+mn-l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latin typeface="+mn-lt"/>
                        </a:rPr>
                        <a:t>Implementa </a:t>
                      </a:r>
                      <a:r>
                        <a:rPr lang="es-ES" sz="1200" dirty="0" err="1">
                          <a:effectLst/>
                          <a:latin typeface="+mn-lt"/>
                        </a:rPr>
                        <a:t>um</a:t>
                      </a:r>
                      <a:r>
                        <a:rPr lang="es-ES" sz="1200" dirty="0">
                          <a:effectLst/>
                          <a:latin typeface="+mn-lt"/>
                        </a:rPr>
                        <a:t> sistema de recomendación </a:t>
                      </a:r>
                      <a:r>
                        <a:rPr lang="es-ES" sz="1200" dirty="0" err="1">
                          <a:effectLst/>
                          <a:latin typeface="+mn-lt"/>
                        </a:rPr>
                        <a:t>pessoalizada</a:t>
                      </a:r>
                      <a:r>
                        <a:rPr lang="es-ES" sz="1200" dirty="0">
                          <a:effectLst/>
                          <a:latin typeface="+mn-lt"/>
                        </a:rPr>
                        <a:t> en nuestra tienda online, utilizando historiales de navegación y compra, para mejorar la experiencia de compra y aumentar el valor medio del pedido.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err="1">
                          <a:effectLst/>
                          <a:latin typeface="+mn-lt"/>
                        </a:rPr>
                        <a:t>Criar</a:t>
                      </a:r>
                      <a:endParaRPr lang="en-US" sz="1200" b="1" dirty="0">
                        <a:effectLst/>
                        <a:latin typeface="+mn-l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err="1">
                          <a:effectLst/>
                          <a:latin typeface="+mn-lt"/>
                        </a:rPr>
                        <a:t>Desenvolva</a:t>
                      </a:r>
                      <a:r>
                        <a:rPr lang="es-ES" sz="1200" dirty="0">
                          <a:effectLst/>
                          <a:latin typeface="+mn-lt"/>
                        </a:rPr>
                        <a:t> </a:t>
                      </a:r>
                      <a:r>
                        <a:rPr lang="es-ES" sz="1200" dirty="0" err="1">
                          <a:effectLst/>
                          <a:latin typeface="+mn-lt"/>
                        </a:rPr>
                        <a:t>uma</a:t>
                      </a:r>
                      <a:r>
                        <a:rPr lang="es-ES" sz="1200" dirty="0">
                          <a:effectLst/>
                          <a:latin typeface="+mn-lt"/>
                        </a:rPr>
                        <a:t> estrategia de redes sociales que integre </a:t>
                      </a:r>
                      <a:r>
                        <a:rPr lang="es-ES" sz="1200" dirty="0" err="1">
                          <a:effectLst/>
                          <a:latin typeface="+mn-lt"/>
                        </a:rPr>
                        <a:t>influencers</a:t>
                      </a:r>
                      <a:r>
                        <a:rPr lang="es-ES" sz="1200" dirty="0">
                          <a:effectLst/>
                          <a:latin typeface="+mn-lt"/>
                        </a:rPr>
                        <a:t> de moda y belleza, basado en </a:t>
                      </a:r>
                      <a:r>
                        <a:rPr lang="es-ES" sz="1200" dirty="0" err="1">
                          <a:effectLst/>
                          <a:latin typeface="+mn-lt"/>
                        </a:rPr>
                        <a:t>análise</a:t>
                      </a:r>
                      <a:r>
                        <a:rPr lang="es-ES" sz="1200" dirty="0">
                          <a:effectLst/>
                          <a:latin typeface="+mn-lt"/>
                        </a:rPr>
                        <a:t> de su impacto en campañas anteriores, para ampliar nuestro alcance y </a:t>
                      </a:r>
                      <a:r>
                        <a:rPr lang="es-ES" sz="1200" dirty="0" err="1">
                          <a:effectLst/>
                          <a:latin typeface="+mn-lt"/>
                        </a:rPr>
                        <a:t>engagement</a:t>
                      </a:r>
                      <a:r>
                        <a:rPr lang="es-ES" sz="1200" dirty="0">
                          <a:effectLst/>
                          <a:latin typeface="+mn-lt"/>
                        </a:rPr>
                        <a:t>.</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latin typeface="+mn-l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latin typeface="+mn-lt"/>
                        </a:rPr>
                        <a:t>Crie </a:t>
                      </a:r>
                      <a:r>
                        <a:rPr lang="es-ES" sz="1200" dirty="0" err="1">
                          <a:effectLst/>
                          <a:latin typeface="+mn-lt"/>
                        </a:rPr>
                        <a:t>um</a:t>
                      </a:r>
                      <a:r>
                        <a:rPr lang="es-ES" sz="1200" dirty="0">
                          <a:effectLst/>
                          <a:latin typeface="+mn-lt"/>
                        </a:rPr>
                        <a:t> informe de </a:t>
                      </a:r>
                      <a:r>
                        <a:rPr lang="es-ES" sz="1200" dirty="0" err="1">
                          <a:effectLst/>
                          <a:latin typeface="+mn-lt"/>
                        </a:rPr>
                        <a:t>análise</a:t>
                      </a:r>
                      <a:r>
                        <a:rPr lang="es-ES" sz="1200" dirty="0">
                          <a:effectLst/>
                          <a:latin typeface="+mn-lt"/>
                        </a:rPr>
                        <a:t> da </a:t>
                      </a:r>
                      <a:r>
                        <a:rPr lang="es-ES" sz="1200" dirty="0" err="1">
                          <a:effectLst/>
                          <a:latin typeface="+mn-lt"/>
                        </a:rPr>
                        <a:t>competência</a:t>
                      </a:r>
                      <a:r>
                        <a:rPr lang="es-ES" sz="1200" dirty="0">
                          <a:effectLst/>
                          <a:latin typeface="+mn-lt"/>
                        </a:rPr>
                        <a:t> en el sector </a:t>
                      </a:r>
                      <a:r>
                        <a:rPr lang="es-ES" sz="1200" dirty="0" err="1">
                          <a:effectLst/>
                          <a:latin typeface="+mn-lt"/>
                        </a:rPr>
                        <a:t>retail</a:t>
                      </a:r>
                      <a:r>
                        <a:rPr lang="es-ES" sz="1200" dirty="0">
                          <a:effectLst/>
                          <a:latin typeface="+mn-lt"/>
                        </a:rPr>
                        <a:t>, utilizando dados de mercado y </a:t>
                      </a:r>
                      <a:r>
                        <a:rPr lang="es-ES" sz="1200" dirty="0" err="1">
                          <a:effectLst/>
                          <a:latin typeface="+mn-lt"/>
                        </a:rPr>
                        <a:t>tendências</a:t>
                      </a:r>
                      <a:r>
                        <a:rPr lang="es-ES" sz="1200" dirty="0">
                          <a:effectLst/>
                          <a:latin typeface="+mn-lt"/>
                        </a:rPr>
                        <a:t> de consumo, para identificar </a:t>
                      </a:r>
                      <a:r>
                        <a:rPr lang="es-ES" sz="1200" dirty="0" err="1">
                          <a:effectLst/>
                          <a:latin typeface="+mn-lt"/>
                        </a:rPr>
                        <a:t>oportumidades</a:t>
                      </a:r>
                      <a:r>
                        <a:rPr lang="es-ES" sz="1200" dirty="0">
                          <a:effectLst/>
                          <a:latin typeface="+mn-lt"/>
                        </a:rPr>
                        <a:t> de diferenciación y </a:t>
                      </a:r>
                      <a:r>
                        <a:rPr lang="es-ES" sz="1200" dirty="0" err="1">
                          <a:effectLst/>
                          <a:latin typeface="+mn-lt"/>
                        </a:rPr>
                        <a:t>expansão</a:t>
                      </a:r>
                      <a:r>
                        <a:rPr lang="es-ES" sz="1200" dirty="0">
                          <a:effectLst/>
                          <a:latin typeface="+mn-lt"/>
                        </a:rPr>
                        <a:t>.</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err="1">
                          <a:effectLst/>
                          <a:latin typeface="+mn-lt"/>
                        </a:rPr>
                        <a:t>Criar</a:t>
                      </a:r>
                      <a:endParaRPr lang="en-US" sz="1200" b="1" dirty="0">
                        <a:effectLst/>
                        <a:latin typeface="+mn-lt"/>
                      </a:endParaRPr>
                    </a:p>
                  </a:txBody>
                  <a:tcPr anchor="ctr">
                    <a:lnT w="6350" cap="flat" cmpd="sng" algn="ctr">
                      <a:solidFill>
                        <a:schemeClr val="bg1"/>
                      </a:solidFill>
                      <a:prstDash val="dash"/>
                      <a:round/>
                      <a:headEnd type="none" w="med" len="med"/>
                      <a:tailEnd type="none" w="med" len="med"/>
                    </a:lnT>
                  </a:tcPr>
                </a:tc>
                <a:tc>
                  <a:txBody>
                    <a:bodyPr/>
                    <a:lstStyle/>
                    <a:p>
                      <a:pPr fontAlgn="base"/>
                      <a:r>
                        <a:rPr lang="es-ES" sz="1200" dirty="0" err="1">
                          <a:effectLst/>
                          <a:latin typeface="+mn-lt"/>
                        </a:rPr>
                        <a:t>Otimizar</a:t>
                      </a:r>
                      <a:r>
                        <a:rPr lang="es-ES" sz="1200" dirty="0">
                          <a:effectLst/>
                          <a:latin typeface="+mn-lt"/>
                        </a:rPr>
                        <a:t> el </a:t>
                      </a:r>
                      <a:r>
                        <a:rPr lang="es-ES" sz="1200" dirty="0" err="1">
                          <a:effectLst/>
                          <a:latin typeface="+mn-lt"/>
                        </a:rPr>
                        <a:t>layout</a:t>
                      </a:r>
                      <a:r>
                        <a:rPr lang="es-ES" sz="1200" dirty="0">
                          <a:effectLst/>
                          <a:latin typeface="+mn-lt"/>
                        </a:rPr>
                        <a:t> de nuestra tienda principal con base en el </a:t>
                      </a:r>
                      <a:r>
                        <a:rPr lang="es-ES" sz="1200" dirty="0" err="1">
                          <a:effectLst/>
                          <a:latin typeface="+mn-lt"/>
                        </a:rPr>
                        <a:t>análise</a:t>
                      </a:r>
                      <a:r>
                        <a:rPr lang="es-ES" sz="1200" dirty="0">
                          <a:effectLst/>
                          <a:latin typeface="+mn-lt"/>
                        </a:rPr>
                        <a:t> de flujo de clientes y patrones de compra, para mejorar la experiencia del cliente y aumentar las vendas por metro </a:t>
                      </a:r>
                      <a:r>
                        <a:rPr lang="es-ES" sz="1200" dirty="0" err="1">
                          <a:effectLst/>
                          <a:latin typeface="+mn-lt"/>
                        </a:rPr>
                        <a:t>quadrado</a:t>
                      </a:r>
                      <a:r>
                        <a:rPr lang="es-ES" sz="1200" dirty="0">
                          <a:effectLst/>
                          <a:latin typeface="+mn-lt"/>
                        </a:rPr>
                        <a:t>.</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spTree>
    <p:extLst>
      <p:ext uri="{BB962C8B-B14F-4D97-AF65-F5344CB8AC3E}">
        <p14:creationId xmlns:p14="http://schemas.microsoft.com/office/powerpoint/2010/main" val="341686699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906BCD96-1F6F-02BB-3477-A07477235464}"/>
              </a:ext>
              <a:ext uri="{C183D7F6-B498-43B3-948B-1728B52AA6E4}">
                <adec:decorative xmlns:adec="http://schemas.microsoft.com/office/drawing/2017/decorative" val="1"/>
              </a:ext>
            </a:extLst>
          </p:cNvPr>
          <p:cNvGrpSpPr/>
          <p:nvPr/>
        </p:nvGrpSpPr>
        <p:grpSpPr>
          <a:xfrm>
            <a:off x="588962" y="1149177"/>
            <a:ext cx="11017821" cy="5163488"/>
            <a:chOff x="588962" y="1149177"/>
            <a:chExt cx="11017821" cy="5163488"/>
          </a:xfrm>
        </p:grpSpPr>
        <p:sp>
          <p:nvSpPr>
            <p:cNvPr id="58" name="Rectangle: Rounded Corners 6">
              <a:extLst>
                <a:ext uri="{FF2B5EF4-FFF2-40B4-BE49-F238E27FC236}">
                  <a16:creationId xmlns:a16="http://schemas.microsoft.com/office/drawing/2014/main" id="{E54CE8CB-79C1-20CD-B107-5D3E9D233CE8}"/>
                </a:ext>
                <a:ext uri="{C183D7F6-B498-43B3-948B-1728B52AA6E4}">
                  <adec:decorative xmlns:adec="http://schemas.microsoft.com/office/drawing/2017/decorative" val="1"/>
                </a:ext>
              </a:extLst>
            </p:cNvPr>
            <p:cNvSpPr/>
            <p:nvPr/>
          </p:nvSpPr>
          <p:spPr bwMode="auto">
            <a:xfrm>
              <a:off x="588962" y="3940575"/>
              <a:ext cx="3556594" cy="2372090"/>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9" name="Rectangle: Rounded Corners 6">
              <a:extLst>
                <a:ext uri="{FF2B5EF4-FFF2-40B4-BE49-F238E27FC236}">
                  <a16:creationId xmlns:a16="http://schemas.microsoft.com/office/drawing/2014/main" id="{37916139-EBE2-7F86-000E-FA0709D92B8F}"/>
                </a:ext>
                <a:ext uri="{C183D7F6-B498-43B3-948B-1728B52AA6E4}">
                  <adec:decorative xmlns:adec="http://schemas.microsoft.com/office/drawing/2017/decorative" val="1"/>
                </a:ext>
              </a:extLst>
            </p:cNvPr>
            <p:cNvSpPr/>
            <p:nvPr/>
          </p:nvSpPr>
          <p:spPr bwMode="auto">
            <a:xfrm>
              <a:off x="4319576" y="3940575"/>
              <a:ext cx="3556594" cy="2372090"/>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0" name="Rectangle: Rounded Corners 6">
              <a:extLst>
                <a:ext uri="{FF2B5EF4-FFF2-40B4-BE49-F238E27FC236}">
                  <a16:creationId xmlns:a16="http://schemas.microsoft.com/office/drawing/2014/main" id="{70AC0B7F-AA1E-918B-D043-BE43D65E89D0}"/>
                </a:ext>
                <a:ext uri="{C183D7F6-B498-43B3-948B-1728B52AA6E4}">
                  <adec:decorative xmlns:adec="http://schemas.microsoft.com/office/drawing/2017/decorative" val="1"/>
                </a:ext>
              </a:extLst>
            </p:cNvPr>
            <p:cNvSpPr/>
            <p:nvPr/>
          </p:nvSpPr>
          <p:spPr bwMode="auto">
            <a:xfrm>
              <a:off x="8050189" y="3940575"/>
              <a:ext cx="3556594" cy="2372090"/>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2" name="Rectangle: Rounded Corners 6">
              <a:extLst>
                <a:ext uri="{FF2B5EF4-FFF2-40B4-BE49-F238E27FC236}">
                  <a16:creationId xmlns:a16="http://schemas.microsoft.com/office/drawing/2014/main" id="{2EE8F764-2F7D-8DBB-E768-23EC8D3300D9}"/>
                </a:ext>
                <a:ext uri="{C183D7F6-B498-43B3-948B-1728B52AA6E4}">
                  <adec:decorative xmlns:adec="http://schemas.microsoft.com/office/drawing/2017/decorative" val="1"/>
                </a:ext>
              </a:extLst>
            </p:cNvPr>
            <p:cNvSpPr/>
            <p:nvPr/>
          </p:nvSpPr>
          <p:spPr bwMode="auto">
            <a:xfrm>
              <a:off x="588962" y="1149177"/>
              <a:ext cx="2603132" cy="2574524"/>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3" name="Rectangle: Rounded Corners 6">
              <a:extLst>
                <a:ext uri="{FF2B5EF4-FFF2-40B4-BE49-F238E27FC236}">
                  <a16:creationId xmlns:a16="http://schemas.microsoft.com/office/drawing/2014/main" id="{BA2F54FB-C61F-1B6B-8865-B65EE7520238}"/>
                </a:ext>
                <a:ext uri="{C183D7F6-B498-43B3-948B-1728B52AA6E4}">
                  <adec:decorative xmlns:adec="http://schemas.microsoft.com/office/drawing/2017/decorative" val="1"/>
                </a:ext>
              </a:extLst>
            </p:cNvPr>
            <p:cNvSpPr/>
            <p:nvPr/>
          </p:nvSpPr>
          <p:spPr bwMode="auto">
            <a:xfrm>
              <a:off x="3393858" y="1149177"/>
              <a:ext cx="2603132" cy="2574524"/>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4" name="Rectangle: Rounded Corners 6">
              <a:extLst>
                <a:ext uri="{FF2B5EF4-FFF2-40B4-BE49-F238E27FC236}">
                  <a16:creationId xmlns:a16="http://schemas.microsoft.com/office/drawing/2014/main" id="{556B634D-D833-82B1-1D9D-92DA54B4D2F6}"/>
                </a:ext>
                <a:ext uri="{C183D7F6-B498-43B3-948B-1728B52AA6E4}">
                  <adec:decorative xmlns:adec="http://schemas.microsoft.com/office/drawing/2017/decorative" val="1"/>
                </a:ext>
              </a:extLst>
            </p:cNvPr>
            <p:cNvSpPr/>
            <p:nvPr/>
          </p:nvSpPr>
          <p:spPr bwMode="auto">
            <a:xfrm>
              <a:off x="6198755" y="1149177"/>
              <a:ext cx="2603132" cy="2574524"/>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5" name="Rectangle: Rounded Corners 6">
              <a:extLst>
                <a:ext uri="{FF2B5EF4-FFF2-40B4-BE49-F238E27FC236}">
                  <a16:creationId xmlns:a16="http://schemas.microsoft.com/office/drawing/2014/main" id="{091CEB02-C02A-BAA1-CF48-3B31967D2B38}"/>
                </a:ext>
                <a:ext uri="{C183D7F6-B498-43B3-948B-1728B52AA6E4}">
                  <adec:decorative xmlns:adec="http://schemas.microsoft.com/office/drawing/2017/decorative" val="1"/>
                </a:ext>
              </a:extLst>
            </p:cNvPr>
            <p:cNvSpPr>
              <a:spLocks/>
            </p:cNvSpPr>
            <p:nvPr/>
          </p:nvSpPr>
          <p:spPr bwMode="auto">
            <a:xfrm>
              <a:off x="9003651" y="1149177"/>
              <a:ext cx="2603132" cy="2574524"/>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2" name="Title 1">
            <a:extLst>
              <a:ext uri="{FF2B5EF4-FFF2-40B4-BE49-F238E27FC236}">
                <a16:creationId xmlns:a16="http://schemas.microsoft.com/office/drawing/2014/main" id="{87ACF692-D915-40B9-646A-4CE296BDD0FC}"/>
              </a:ext>
            </a:extLst>
          </p:cNvPr>
          <p:cNvSpPr>
            <a:spLocks noGrp="1"/>
          </p:cNvSpPr>
          <p:nvPr>
            <p:ph type="title"/>
          </p:nvPr>
        </p:nvSpPr>
        <p:spPr>
          <a:xfrm>
            <a:off x="588263" y="457200"/>
            <a:ext cx="11018520" cy="492443"/>
          </a:xfrm>
        </p:spPr>
        <p:txBody>
          <a:bodyPr/>
          <a:lstStyle/>
          <a:p>
            <a:r>
              <a:rPr lang="pt-br" dirty="0"/>
              <a:t>Copilot traz IA para todos. </a:t>
            </a:r>
            <a:r>
              <a:rPr lang="pt-br" dirty="0" err="1"/>
              <a:t>F</a:t>
            </a:r>
            <a:r>
              <a:rPr lang="pt-BR" dirty="0" err="1"/>
              <a:t>um</a:t>
            </a:r>
            <a:r>
              <a:rPr lang="pt-br" dirty="0" err="1"/>
              <a:t>ções</a:t>
            </a:r>
            <a:r>
              <a:rPr lang="pt-br" dirty="0"/>
              <a:t> de suporte como...</a:t>
            </a:r>
          </a:p>
        </p:txBody>
      </p:sp>
      <p:sp>
        <p:nvSpPr>
          <p:cNvPr id="33" name="Rectangle: Rounded Corners 32">
            <a:hlinkClick r:id="rId3" action="ppaction://hlinksldjump"/>
            <a:extLst>
              <a:ext uri="{FF2B5EF4-FFF2-40B4-BE49-F238E27FC236}">
                <a16:creationId xmlns:a16="http://schemas.microsoft.com/office/drawing/2014/main" id="{4B27D85A-9964-B2CD-ADBF-34467B86C98F}"/>
              </a:ext>
            </a:extLst>
          </p:cNvPr>
          <p:cNvSpPr>
            <a:spLocks/>
          </p:cNvSpPr>
          <p:nvPr/>
        </p:nvSpPr>
        <p:spPr bwMode="auto">
          <a:xfrm>
            <a:off x="689545" y="1236261"/>
            <a:ext cx="240196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Segoe UI Semibold"/>
                <a:ea typeface="+mn-ea"/>
                <a:cs typeface="Segoe UI"/>
              </a:rPr>
              <a:t>Executivo</a:t>
            </a:r>
          </a:p>
        </p:txBody>
      </p:sp>
      <p:sp>
        <p:nvSpPr>
          <p:cNvPr id="50" name="TextBox 49">
            <a:extLst>
              <a:ext uri="{FF2B5EF4-FFF2-40B4-BE49-F238E27FC236}">
                <a16:creationId xmlns:a16="http://schemas.microsoft.com/office/drawing/2014/main" id="{9B8EDEBD-0C3A-3AF1-91CC-9E23029258BF}"/>
              </a:ext>
            </a:extLst>
          </p:cNvPr>
          <p:cNvSpPr txBox="1"/>
          <p:nvPr/>
        </p:nvSpPr>
        <p:spPr>
          <a:xfrm>
            <a:off x="689545" y="1766751"/>
            <a:ext cx="2401966" cy="166712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Segoe UI"/>
                <a:ea typeface="+mn-ea"/>
                <a:cs typeface="+mn-cs"/>
              </a:rPr>
              <a:t>CEO</a:t>
            </a:r>
            <a:br>
              <a:rPr sz="1500" dirty="0"/>
            </a:br>
            <a:r>
              <a:rPr kumimoji="0" lang="pt-br" sz="1500" b="0" i="0" u="none" strike="noStrike" kern="1200" cap="none" spc="0" normalizeH="0" baseline="0" noProof="0" dirty="0">
                <a:ln>
                  <a:noFill/>
                </a:ln>
                <a:solidFill>
                  <a:prstClr val="black"/>
                </a:solidFill>
                <a:effectLst/>
                <a:uLnTx/>
                <a:uFillTx/>
                <a:latin typeface="Segoe UI"/>
                <a:ea typeface="+mn-ea"/>
                <a:cs typeface="+mn-cs"/>
              </a:rPr>
              <a:t>CIO</a:t>
            </a:r>
            <a:br>
              <a:rPr sz="1500" dirty="0"/>
            </a:br>
            <a:r>
              <a:rPr kumimoji="0" lang="pt-br" sz="1500" b="0" i="0" u="none" strike="noStrike" kern="1200" cap="none" spc="0" normalizeH="0" baseline="0" noProof="0" dirty="0">
                <a:ln>
                  <a:noFill/>
                </a:ln>
                <a:solidFill>
                  <a:prstClr val="black"/>
                </a:solidFill>
                <a:effectLst/>
                <a:uLnTx/>
                <a:uFillTx/>
                <a:latin typeface="Segoe UI"/>
                <a:ea typeface="+mn-ea"/>
                <a:cs typeface="+mn-cs"/>
              </a:rPr>
              <a:t>CMO</a:t>
            </a:r>
            <a:br>
              <a:rPr sz="1500" dirty="0"/>
            </a:br>
            <a:r>
              <a:rPr kumimoji="0" lang="pt-br" sz="1500" b="0" i="0" u="none" strike="noStrike" kern="1200" cap="none" spc="0" normalizeH="0" baseline="0" noProof="0" dirty="0">
                <a:ln>
                  <a:noFill/>
                </a:ln>
                <a:solidFill>
                  <a:prstClr val="black"/>
                </a:solidFill>
                <a:effectLst/>
                <a:uLnTx/>
                <a:uFillTx/>
                <a:latin typeface="Segoe UI"/>
                <a:ea typeface="+mn-ea"/>
                <a:cs typeface="Segoe UI"/>
              </a:rPr>
              <a:t>GM</a:t>
            </a:r>
            <a:endParaRPr kumimoji="0" lang="en-US" sz="15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Segoe UI"/>
                <a:ea typeface="+mn-ea"/>
                <a:cs typeface="+mn-cs"/>
              </a:rPr>
              <a:t>Presidente</a:t>
            </a:r>
            <a:br>
              <a:rPr sz="1500" dirty="0"/>
            </a:br>
            <a:r>
              <a:rPr kumimoji="0" lang="pt-br" sz="1500" b="0" i="0" u="none" strike="noStrike" kern="1200" cap="none" spc="0" normalizeH="0" baseline="0" noProof="0" dirty="0">
                <a:ln>
                  <a:noFill/>
                </a:ln>
                <a:solidFill>
                  <a:prstClr val="black"/>
                </a:solidFill>
                <a:effectLst/>
                <a:uLnTx/>
                <a:uFillTx/>
                <a:latin typeface="Segoe UI"/>
                <a:ea typeface="+mn-ea"/>
                <a:cs typeface="+mn-cs"/>
              </a:rPr>
              <a:t>Sr Gerente</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Segoe UI"/>
                <a:ea typeface="+mn-ea"/>
                <a:cs typeface="Segoe UI"/>
              </a:rPr>
              <a:t>Líder de equipe</a:t>
            </a:r>
          </a:p>
        </p:txBody>
      </p:sp>
      <p:sp>
        <p:nvSpPr>
          <p:cNvPr id="34" name="Rectangle: Rounded Corners 33">
            <a:hlinkClick r:id="rId4" action="ppaction://hlinksldjump"/>
            <a:extLst>
              <a:ext uri="{FF2B5EF4-FFF2-40B4-BE49-F238E27FC236}">
                <a16:creationId xmlns:a16="http://schemas.microsoft.com/office/drawing/2014/main" id="{B5DAEB3F-69B9-ABD5-ACB0-56E69DD3CC6E}"/>
              </a:ext>
            </a:extLst>
          </p:cNvPr>
          <p:cNvSpPr>
            <a:spLocks/>
          </p:cNvSpPr>
          <p:nvPr/>
        </p:nvSpPr>
        <p:spPr bwMode="auto">
          <a:xfrm>
            <a:off x="3494441" y="1236261"/>
            <a:ext cx="240196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Segoe UI Semibold"/>
                <a:ea typeface="+mn-ea"/>
                <a:cs typeface="Segoe UI"/>
              </a:rPr>
              <a:t>RH</a:t>
            </a:r>
          </a:p>
        </p:txBody>
      </p:sp>
      <p:sp>
        <p:nvSpPr>
          <p:cNvPr id="49" name="TextBox 48">
            <a:extLst>
              <a:ext uri="{FF2B5EF4-FFF2-40B4-BE49-F238E27FC236}">
                <a16:creationId xmlns:a16="http://schemas.microsoft.com/office/drawing/2014/main" id="{48867684-3B6E-DE4B-E634-EF41CFEF6998}"/>
              </a:ext>
            </a:extLst>
          </p:cNvPr>
          <p:cNvSpPr txBox="1"/>
          <p:nvPr/>
        </p:nvSpPr>
        <p:spPr>
          <a:xfrm>
            <a:off x="3494440" y="1766751"/>
            <a:ext cx="2498805" cy="169277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Segoe UI"/>
                <a:ea typeface="+mn-ea"/>
                <a:cs typeface="+mn-cs"/>
              </a:rPr>
              <a:t>Assistente de RH especialista </a:t>
            </a:r>
            <a:r>
              <a:rPr kumimoji="0" lang="pt-br" sz="1500" b="0" i="0" u="none" strike="noStrike" kern="1200" cap="none" spc="0" normalizeH="0" baseline="0" noProof="0" dirty="0">
                <a:ln>
                  <a:noFill/>
                </a:ln>
                <a:solidFill>
                  <a:prstClr val="black"/>
                </a:solidFill>
                <a:effectLst/>
                <a:uLnTx/>
                <a:uFillTx/>
                <a:latin typeface="Segoe UI"/>
                <a:ea typeface="+mn-ea"/>
                <a:cs typeface="Segoe UI"/>
              </a:rPr>
              <a:t>em contratação</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Segoe UI"/>
                <a:ea typeface="+mn-ea"/>
                <a:cs typeface="Segoe UI"/>
              </a:rPr>
              <a:t>Recrutador</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Segoe UI"/>
                <a:ea typeface="+mn-ea"/>
                <a:cs typeface="Segoe UI"/>
              </a:rPr>
              <a:t>Especialista em folha de pagamento e em relações trabalhistas</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Segoe UI"/>
                <a:ea typeface="+mn-ea"/>
                <a:cs typeface="Segoe UI"/>
              </a:rPr>
              <a:t>Líder de aprendizagem</a:t>
            </a:r>
          </a:p>
        </p:txBody>
      </p:sp>
      <p:sp>
        <p:nvSpPr>
          <p:cNvPr id="35" name="Rectangle: Rounded Corners 34">
            <a:hlinkClick r:id="rId5" action="ppaction://hlinksldjump"/>
            <a:extLst>
              <a:ext uri="{FF2B5EF4-FFF2-40B4-BE49-F238E27FC236}">
                <a16:creationId xmlns:a16="http://schemas.microsoft.com/office/drawing/2014/main" id="{35BAA532-F362-264C-1B34-94FA78B72860}"/>
              </a:ext>
            </a:extLst>
          </p:cNvPr>
          <p:cNvSpPr>
            <a:spLocks/>
          </p:cNvSpPr>
          <p:nvPr/>
        </p:nvSpPr>
        <p:spPr bwMode="auto">
          <a:xfrm>
            <a:off x="6299337" y="1236261"/>
            <a:ext cx="240196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Segoe UI Semibold"/>
                <a:ea typeface="+mn-ea"/>
                <a:cs typeface="Segoe UI"/>
              </a:rPr>
              <a:t>Operações</a:t>
            </a:r>
          </a:p>
        </p:txBody>
      </p:sp>
      <p:sp>
        <p:nvSpPr>
          <p:cNvPr id="48" name="TextBox 47">
            <a:extLst>
              <a:ext uri="{FF2B5EF4-FFF2-40B4-BE49-F238E27FC236}">
                <a16:creationId xmlns:a16="http://schemas.microsoft.com/office/drawing/2014/main" id="{3117B9A9-FC12-714A-4D49-C9D60DE02CDE}"/>
              </a:ext>
            </a:extLst>
          </p:cNvPr>
          <p:cNvSpPr txBox="1"/>
          <p:nvPr/>
        </p:nvSpPr>
        <p:spPr>
          <a:xfrm>
            <a:off x="6299337" y="1766751"/>
            <a:ext cx="2401966" cy="97462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Segoe UI"/>
                <a:ea typeface="+mn-ea"/>
                <a:cs typeface="Segoe UI"/>
              </a:rPr>
              <a:t>Analista de operações</a:t>
            </a:r>
            <a:endParaRPr kumimoji="0" lang="en-US" sz="15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Segoe UI"/>
                <a:ea typeface="+mn-ea"/>
                <a:cs typeface="Segoe UI"/>
              </a:rPr>
              <a:t>Gerente de operações</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Segoe UI"/>
                <a:ea typeface="+mn-ea"/>
                <a:cs typeface="Segoe UI"/>
              </a:rPr>
              <a:t>Líder de controle de qualidade</a:t>
            </a:r>
          </a:p>
        </p:txBody>
      </p:sp>
      <p:sp>
        <p:nvSpPr>
          <p:cNvPr id="36" name="Rectangle: Rounded Corners 35">
            <a:hlinkClick r:id="rId6" action="ppaction://hlinksldjump"/>
            <a:extLst>
              <a:ext uri="{FF2B5EF4-FFF2-40B4-BE49-F238E27FC236}">
                <a16:creationId xmlns:a16="http://schemas.microsoft.com/office/drawing/2014/main" id="{65A8CCB8-D2D9-9A43-D8E8-3BB280C6D227}"/>
              </a:ext>
            </a:extLst>
          </p:cNvPr>
          <p:cNvSpPr>
            <a:spLocks/>
          </p:cNvSpPr>
          <p:nvPr/>
        </p:nvSpPr>
        <p:spPr bwMode="auto">
          <a:xfrm>
            <a:off x="9104234" y="1236261"/>
            <a:ext cx="240196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Segoe UI Semibold"/>
                <a:ea typeface="+mn-ea"/>
                <a:cs typeface="Segoe UI"/>
              </a:rPr>
              <a:t>Vendas</a:t>
            </a:r>
          </a:p>
        </p:txBody>
      </p:sp>
      <p:sp>
        <p:nvSpPr>
          <p:cNvPr id="47" name="TextBox 46">
            <a:extLst>
              <a:ext uri="{FF2B5EF4-FFF2-40B4-BE49-F238E27FC236}">
                <a16:creationId xmlns:a16="http://schemas.microsoft.com/office/drawing/2014/main" id="{7806E208-58A8-2E58-A50B-2D44822AC332}"/>
              </a:ext>
            </a:extLst>
          </p:cNvPr>
          <p:cNvSpPr txBox="1"/>
          <p:nvPr/>
        </p:nvSpPr>
        <p:spPr>
          <a:xfrm>
            <a:off x="9104234" y="1766751"/>
            <a:ext cx="2401966" cy="151323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Segoe UI"/>
                <a:ea typeface="+mn-ea"/>
                <a:cs typeface="Segoe UI"/>
              </a:rPr>
              <a:t>Executivo de contas</a:t>
            </a:r>
            <a:endParaRPr kumimoji="0" lang="en-US" sz="15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Segoe UI"/>
                <a:ea typeface="+mn-ea"/>
                <a:cs typeface="Segoe UI"/>
              </a:rPr>
              <a:t>Analista de qualidade</a:t>
            </a:r>
            <a:endParaRPr kumimoji="0" lang="en-US" sz="15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Segoe UI"/>
                <a:ea typeface="+mn-ea"/>
                <a:cs typeface="Segoe UI"/>
              </a:rPr>
              <a:t>Especialista em Onboarding</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Segoe UI"/>
                <a:ea typeface="+mn-ea"/>
                <a:cs typeface="Segoe UI"/>
              </a:rPr>
              <a:t>Associado de Vendas</a:t>
            </a:r>
            <a:endParaRPr kumimoji="0" lang="en-US" sz="15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Segoe UI"/>
                <a:ea typeface="+mn-ea"/>
                <a:cs typeface="Segoe UI"/>
              </a:rPr>
              <a:t>Engenheiro de vendas</a:t>
            </a:r>
            <a:endParaRPr kumimoji="0" lang="en-US" sz="15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Segoe UI"/>
                <a:ea typeface="+mn-ea"/>
                <a:cs typeface="+mn-cs"/>
              </a:rPr>
              <a:t>Representante de vendas</a:t>
            </a:r>
            <a:endParaRPr kumimoji="0" lang="en-US" sz="1500" b="0" i="0" u="none" strike="noStrike" kern="1200" cap="none" spc="0" normalizeH="0" baseline="0" noProof="0" dirty="0">
              <a:ln>
                <a:noFill/>
              </a:ln>
              <a:solidFill>
                <a:prstClr val="black"/>
              </a:solidFill>
              <a:effectLst/>
              <a:uLnTx/>
              <a:uFillTx/>
              <a:latin typeface="Segoe UI"/>
              <a:ea typeface="+mn-ea"/>
              <a:cs typeface="Segoe UI"/>
            </a:endParaRPr>
          </a:p>
        </p:txBody>
      </p:sp>
      <p:sp>
        <p:nvSpPr>
          <p:cNvPr id="37" name="Rectangle: Rounded Corners 36">
            <a:hlinkClick r:id="rId7" action="ppaction://hlinksldjump"/>
            <a:extLst>
              <a:ext uri="{FF2B5EF4-FFF2-40B4-BE49-F238E27FC236}">
                <a16:creationId xmlns:a16="http://schemas.microsoft.com/office/drawing/2014/main" id="{2377091F-911D-BAC9-CAE2-BB76D82AA0E1}"/>
              </a:ext>
            </a:extLst>
          </p:cNvPr>
          <p:cNvSpPr>
            <a:spLocks/>
          </p:cNvSpPr>
          <p:nvPr/>
        </p:nvSpPr>
        <p:spPr bwMode="auto">
          <a:xfrm>
            <a:off x="693011" y="4027659"/>
            <a:ext cx="334849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Segoe UI Semibold"/>
                <a:ea typeface="+mn-ea"/>
                <a:cs typeface="Segoe UI"/>
              </a:rPr>
              <a:t>Marketing</a:t>
            </a:r>
          </a:p>
        </p:txBody>
      </p:sp>
      <p:sp>
        <p:nvSpPr>
          <p:cNvPr id="45" name="TextBox 44">
            <a:extLst>
              <a:ext uri="{FF2B5EF4-FFF2-40B4-BE49-F238E27FC236}">
                <a16:creationId xmlns:a16="http://schemas.microsoft.com/office/drawing/2014/main" id="{F1929A82-9F68-FD68-98C6-A3B3067F209A}"/>
              </a:ext>
            </a:extLst>
          </p:cNvPr>
          <p:cNvSpPr txBox="1"/>
          <p:nvPr/>
        </p:nvSpPr>
        <p:spPr>
          <a:xfrm>
            <a:off x="693011" y="4558149"/>
            <a:ext cx="3348496" cy="151323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Segoe UI"/>
                <a:ea typeface="+mn-ea"/>
                <a:cs typeface="+mn-cs"/>
              </a:rPr>
              <a:t>Gerente de marca</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Segoe UI"/>
                <a:ea typeface="+mn-ea"/>
                <a:cs typeface="Segoe UI"/>
              </a:rPr>
              <a:t>Estrategista de conteúdo</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Segoe UI"/>
                <a:ea typeface="+mn-ea"/>
                <a:cs typeface="Segoe UI"/>
              </a:rPr>
              <a:t>Diretoria de criação</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Segoe UI"/>
                <a:ea typeface="+mn-ea"/>
                <a:cs typeface="Segoe UI"/>
              </a:rPr>
              <a:t>Designer gráfica</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Segoe UI"/>
                <a:ea typeface="+mn-ea"/>
                <a:cs typeface="Segoe UI"/>
              </a:rPr>
              <a:t>Pesquisa de mercado</a:t>
            </a:r>
            <a:endParaRPr kumimoji="0" lang="en-US" sz="15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Segoe UI"/>
                <a:ea typeface="+mn-ea"/>
                <a:cs typeface="Segoe UI"/>
              </a:rPr>
              <a:t>Gerente de marketing de produto</a:t>
            </a:r>
          </a:p>
        </p:txBody>
      </p:sp>
      <p:sp>
        <p:nvSpPr>
          <p:cNvPr id="38" name="Rectangle: Rounded Corners 37">
            <a:hlinkClick r:id="rId8" action="ppaction://hlinksldjump"/>
            <a:extLst>
              <a:ext uri="{FF2B5EF4-FFF2-40B4-BE49-F238E27FC236}">
                <a16:creationId xmlns:a16="http://schemas.microsoft.com/office/drawing/2014/main" id="{D1D8D3CD-46C3-42DF-EAF9-A724BF6180B5}"/>
              </a:ext>
            </a:extLst>
          </p:cNvPr>
          <p:cNvSpPr>
            <a:spLocks/>
          </p:cNvSpPr>
          <p:nvPr/>
        </p:nvSpPr>
        <p:spPr bwMode="auto">
          <a:xfrm>
            <a:off x="4423625" y="4027659"/>
            <a:ext cx="334849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Segoe UI Semibold"/>
                <a:ea typeface="+mn-ea"/>
                <a:cs typeface="Segoe UI"/>
              </a:rPr>
              <a:t>Finanças</a:t>
            </a:r>
          </a:p>
        </p:txBody>
      </p:sp>
      <p:sp>
        <p:nvSpPr>
          <p:cNvPr id="44" name="TextBox 43">
            <a:extLst>
              <a:ext uri="{FF2B5EF4-FFF2-40B4-BE49-F238E27FC236}">
                <a16:creationId xmlns:a16="http://schemas.microsoft.com/office/drawing/2014/main" id="{E38828FF-E5AB-B5C6-E3C3-4D44C8FF84A3}"/>
              </a:ext>
            </a:extLst>
          </p:cNvPr>
          <p:cNvSpPr txBox="1"/>
          <p:nvPr/>
        </p:nvSpPr>
        <p:spPr>
          <a:xfrm>
            <a:off x="4423625" y="4558149"/>
            <a:ext cx="3348496" cy="1461939"/>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Segoe UI"/>
                <a:ea typeface="+mn-ea"/>
                <a:cs typeface="+mn-cs"/>
              </a:rPr>
              <a:t>Contabilista</a:t>
            </a:r>
            <a:endParaRPr kumimoji="0" lang="en-US" sz="1500" b="0" i="0" u="none" strike="noStrike" kern="1200" cap="none" spc="0" normalizeH="0" baseline="0" noProof="0" dirty="0">
              <a:ln>
                <a:noFill/>
              </a:ln>
              <a:solidFill>
                <a:prstClr val="black"/>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Segoe UI"/>
                <a:ea typeface="+mn-ea"/>
                <a:cs typeface="+mn-cs"/>
              </a:rPr>
              <a:t>Analista de finanças</a:t>
            </a:r>
            <a:br>
              <a:rPr sz="1500" dirty="0"/>
            </a:br>
            <a:r>
              <a:rPr kumimoji="0" lang="pt-br" sz="1500" b="0" i="0" u="none" strike="noStrike" kern="1200" cap="none" spc="0" normalizeH="0" baseline="0" noProof="0" dirty="0">
                <a:ln>
                  <a:noFill/>
                </a:ln>
                <a:solidFill>
                  <a:prstClr val="black"/>
                </a:solidFill>
                <a:effectLst/>
                <a:uLnTx/>
                <a:uFillTx/>
                <a:latin typeface="Segoe UI"/>
                <a:ea typeface="+mn-ea"/>
                <a:cs typeface="+mn-cs"/>
              </a:rPr>
              <a:t>Gerente de finanças</a:t>
            </a:r>
            <a:endParaRPr kumimoji="0" lang="en-US" sz="1500" b="0" i="0" u="none" strike="noStrike" kern="1200" cap="none" spc="0" normalizeH="0" baseline="0" noProof="0" dirty="0">
              <a:ln>
                <a:noFill/>
              </a:ln>
              <a:solidFill>
                <a:prstClr val="black"/>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Segoe UI"/>
                <a:ea typeface="+mn-ea"/>
                <a:cs typeface="+mn-cs"/>
              </a:rPr>
              <a:t>Gerente de investimento</a:t>
            </a:r>
            <a:br>
              <a:rPr sz="1500" dirty="0"/>
            </a:br>
            <a:r>
              <a:rPr kumimoji="0" lang="pt-br" sz="1500" b="0" i="0" u="none" strike="noStrike" kern="1200" cap="none" spc="0" normalizeH="0" baseline="0" noProof="0" dirty="0">
                <a:ln>
                  <a:noFill/>
                </a:ln>
                <a:solidFill>
                  <a:prstClr val="black"/>
                </a:solidFill>
                <a:effectLst/>
                <a:uLnTx/>
                <a:uFillTx/>
                <a:latin typeface="Segoe UI"/>
                <a:ea typeface="+mn-ea"/>
                <a:cs typeface="Segoe UI"/>
              </a:rPr>
              <a:t>Assessoria financeira</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Segoe UI"/>
                <a:ea typeface="+mn-ea"/>
                <a:cs typeface="Segoe UI"/>
              </a:rPr>
              <a:t>Especialista em riscos</a:t>
            </a:r>
          </a:p>
        </p:txBody>
      </p:sp>
      <p:sp>
        <p:nvSpPr>
          <p:cNvPr id="39" name="Rectangle: Rounded Corners 38">
            <a:hlinkClick r:id="rId9" action="ppaction://hlinksldjump"/>
            <a:extLst>
              <a:ext uri="{FF2B5EF4-FFF2-40B4-BE49-F238E27FC236}">
                <a16:creationId xmlns:a16="http://schemas.microsoft.com/office/drawing/2014/main" id="{7FE1B4F5-C052-CC4A-AC99-C218483F108D}"/>
              </a:ext>
            </a:extLst>
          </p:cNvPr>
          <p:cNvSpPr>
            <a:spLocks/>
          </p:cNvSpPr>
          <p:nvPr/>
        </p:nvSpPr>
        <p:spPr bwMode="auto">
          <a:xfrm>
            <a:off x="8157704" y="4027659"/>
            <a:ext cx="334849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Segoe UI Semibold"/>
                <a:ea typeface="+mn-ea"/>
                <a:cs typeface="Segoe UI"/>
              </a:rPr>
              <a:t>TI</a:t>
            </a:r>
          </a:p>
        </p:txBody>
      </p:sp>
      <p:sp>
        <p:nvSpPr>
          <p:cNvPr id="46" name="TextBox 45">
            <a:extLst>
              <a:ext uri="{FF2B5EF4-FFF2-40B4-BE49-F238E27FC236}">
                <a16:creationId xmlns:a16="http://schemas.microsoft.com/office/drawing/2014/main" id="{E2EE286E-FF35-9E3E-8310-027239E4C73A}"/>
              </a:ext>
            </a:extLst>
          </p:cNvPr>
          <p:cNvSpPr txBox="1"/>
          <p:nvPr/>
        </p:nvSpPr>
        <p:spPr>
          <a:xfrm>
            <a:off x="8157704" y="4558149"/>
            <a:ext cx="3348496" cy="151323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Segoe UI"/>
                <a:ea typeface="+mn-ea"/>
                <a:cs typeface="Segoe UI"/>
              </a:rPr>
              <a:t>Analista de segurança cibernética</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Segoe UI"/>
                <a:ea typeface="+mn-ea"/>
                <a:cs typeface="Segoe UI"/>
              </a:rPr>
              <a:t>Suporte técnico</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Segoe UI"/>
                <a:ea typeface="+mn-ea"/>
                <a:cs typeface="Segoe UI"/>
              </a:rPr>
              <a:t>Técnico em Hardware</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Segoe UI"/>
                <a:ea typeface="+mn-ea"/>
                <a:cs typeface="Segoe UI"/>
              </a:rPr>
              <a:t>Gerente de projeto de TI</a:t>
            </a:r>
            <a:endParaRPr kumimoji="0" lang="en-US" sz="15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Segoe UI"/>
                <a:ea typeface="+mn-ea"/>
                <a:cs typeface="Segoe UI"/>
              </a:rPr>
              <a:t>Administração de redes</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pt-br" sz="1500" b="0" i="0" u="none" strike="noStrike" kern="1200" cap="none" spc="0" normalizeH="0" baseline="0" noProof="0" dirty="0">
                <a:ln>
                  <a:noFill/>
                </a:ln>
                <a:solidFill>
                  <a:prstClr val="black"/>
                </a:solidFill>
                <a:effectLst/>
                <a:uLnTx/>
                <a:uFillTx/>
                <a:latin typeface="Segoe UI"/>
                <a:ea typeface="+mn-ea"/>
                <a:cs typeface="Segoe UI"/>
              </a:rPr>
              <a:t>Desenvolvimento de software</a:t>
            </a:r>
          </a:p>
        </p:txBody>
      </p:sp>
    </p:spTree>
    <p:extLst>
      <p:ext uri="{BB962C8B-B14F-4D97-AF65-F5344CB8AC3E}">
        <p14:creationId xmlns:p14="http://schemas.microsoft.com/office/powerpoint/2010/main" val="378273375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984885"/>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Excel</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a:gradFill flip="none" rotWithShape="1">
                  <a:gsLst>
                    <a:gs pos="50000">
                      <a:srgbClr val="8661C5"/>
                    </a:gs>
                    <a:gs pos="0">
                      <a:srgbClr val="3E76D4"/>
                    </a:gs>
                    <a:gs pos="100000">
                      <a:srgbClr val="C73ECC"/>
                    </a:gs>
                  </a:gsLst>
                  <a:lin ang="2700000" scaled="1"/>
                  <a:tileRect/>
                </a:gradFill>
                <a:cs typeface="+mn-cs"/>
              </a:rPr>
              <a:t>Retail</a:t>
            </a:r>
            <a:br>
              <a:rPr lang="en-US" b="1" i="0" dirty="0">
                <a:solidFill>
                  <a:srgbClr val="0D0D0D"/>
                </a:solidFill>
                <a:effectLst/>
                <a:highlight>
                  <a:srgbClr val="FFFFFF"/>
                </a:highlight>
                <a:latin typeface="Söhne"/>
              </a:rPr>
            </a:b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1551871878"/>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err="1">
                          <a:effectLst/>
                        </a:rPr>
                        <a:t>Criar</a:t>
                      </a:r>
                      <a:endParaRPr lang="en-US" sz="1200" b="1" dirty="0">
                        <a:effectLst/>
                      </a:endParaRPr>
                    </a:p>
                  </a:txBody>
                  <a:tcPr anchor="ctr">
                    <a:lnB w="6350" cap="flat" cmpd="sng" algn="ctr">
                      <a:solidFill>
                        <a:schemeClr val="bg1"/>
                      </a:solidFill>
                      <a:prstDash val="dash"/>
                      <a:round/>
                      <a:headEnd type="none" w="med" len="med"/>
                      <a:tailEnd type="none" w="med" len="med"/>
                    </a:lnB>
                  </a:tcPr>
                </a:tc>
                <a:tc>
                  <a:txBody>
                    <a:bodyPr/>
                    <a:lstStyle/>
                    <a:p>
                      <a:pPr fontAlgn="base"/>
                      <a:r>
                        <a:rPr lang="es-ES" sz="1200" dirty="0" err="1">
                          <a:effectLst/>
                        </a:rPr>
                        <a:t>Gere</a:t>
                      </a:r>
                      <a:r>
                        <a:rPr lang="es-ES" sz="1200" dirty="0">
                          <a:effectLst/>
                        </a:rPr>
                        <a:t>  </a:t>
                      </a:r>
                      <a:r>
                        <a:rPr lang="es-ES" sz="1200" dirty="0" err="1">
                          <a:effectLst/>
                        </a:rPr>
                        <a:t>um</a:t>
                      </a:r>
                      <a:r>
                        <a:rPr lang="es-ES" sz="1200" dirty="0">
                          <a:effectLst/>
                        </a:rPr>
                        <a:t> informe de inventario actual comparado con las vendas del último trimestre, para identificar excesos o déficits y </a:t>
                      </a:r>
                      <a:r>
                        <a:rPr lang="es-ES" sz="1200" dirty="0" err="1">
                          <a:effectLst/>
                        </a:rPr>
                        <a:t>Otimizarr</a:t>
                      </a:r>
                      <a:r>
                        <a:rPr lang="es-ES" sz="1200" dirty="0">
                          <a:effectLst/>
                        </a:rPr>
                        <a:t> la gestión de stock.</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Analiza el rendimiento de vendas online frente a las vendas en tienda, usando dados del último año, para dirigir mejor los esfuerzos de marketing y promociones.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err="1">
                          <a:effectLst/>
                        </a:rPr>
                        <a:t>Pregumtar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Determina cuáles fueron los días de </a:t>
                      </a:r>
                      <a:r>
                        <a:rPr lang="es-ES" sz="1200" dirty="0" err="1">
                          <a:effectLst/>
                        </a:rPr>
                        <a:t>maior</a:t>
                      </a:r>
                      <a:r>
                        <a:rPr lang="es-ES" sz="1200" dirty="0">
                          <a:effectLst/>
                        </a:rPr>
                        <a:t>  venta en el último año y busca correlaciones con eventos o promociones, para planificar estrategias de vendas futuras.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rPr>
                        <a:t>Compressor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Revisa las previsiones de vendas basadas en </a:t>
                      </a:r>
                      <a:r>
                        <a:rPr lang="es-ES" sz="1200" dirty="0" err="1">
                          <a:effectLst/>
                        </a:rPr>
                        <a:t>tendências</a:t>
                      </a:r>
                      <a:r>
                        <a:rPr lang="es-ES" sz="1200" dirty="0">
                          <a:effectLst/>
                        </a:rPr>
                        <a:t> </a:t>
                      </a:r>
                      <a:r>
                        <a:rPr lang="es-ES" sz="1200" dirty="0" err="1">
                          <a:effectLst/>
                        </a:rPr>
                        <a:t>reais</a:t>
                      </a:r>
                      <a:r>
                        <a:rPr lang="es-ES" sz="1200" dirty="0">
                          <a:effectLst/>
                        </a:rPr>
                        <a:t> y ajusta los parámetros del modelo según las últimas campañas de marketing, para mejorar la precisión.</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Evalúa el impacto de las </a:t>
                      </a:r>
                      <a:r>
                        <a:rPr lang="es-ES" sz="1200" dirty="0" err="1">
                          <a:effectLst/>
                        </a:rPr>
                        <a:t>devoluções</a:t>
                      </a:r>
                      <a:r>
                        <a:rPr lang="es-ES" sz="1200" dirty="0">
                          <a:effectLst/>
                        </a:rPr>
                        <a:t> en la rentabilidad de cada </a:t>
                      </a:r>
                      <a:r>
                        <a:rPr lang="es-ES" sz="1200" dirty="0" err="1">
                          <a:effectLst/>
                        </a:rPr>
                        <a:t>categoria</a:t>
                      </a:r>
                      <a:r>
                        <a:rPr lang="es-ES" sz="1200" dirty="0">
                          <a:effectLst/>
                        </a:rPr>
                        <a:t> de </a:t>
                      </a:r>
                      <a:r>
                        <a:rPr lang="es-ES" sz="1200" dirty="0" err="1">
                          <a:effectLst/>
                        </a:rPr>
                        <a:t>produtos</a:t>
                      </a:r>
                      <a:r>
                        <a:rPr lang="es-ES" sz="1200" dirty="0">
                          <a:effectLst/>
                        </a:rPr>
                        <a:t>, para identificar áreas donde mejorar la </a:t>
                      </a:r>
                      <a:r>
                        <a:rPr lang="es-ES" sz="1200" dirty="0" err="1">
                          <a:effectLst/>
                        </a:rPr>
                        <a:t>qualidade</a:t>
                      </a:r>
                      <a:r>
                        <a:rPr lang="es-ES" sz="1200" dirty="0">
                          <a:effectLst/>
                        </a:rPr>
                        <a:t> o la </a:t>
                      </a:r>
                      <a:r>
                        <a:rPr lang="es-ES" sz="1200" dirty="0" err="1">
                          <a:effectLst/>
                        </a:rPr>
                        <a:t>descrição</a:t>
                      </a:r>
                      <a:r>
                        <a:rPr lang="es-ES" sz="1200" dirty="0">
                          <a:effectLst/>
                        </a:rPr>
                        <a:t> de </a:t>
                      </a:r>
                      <a:r>
                        <a:rPr lang="es-ES" sz="1200" dirty="0" err="1">
                          <a:effectLst/>
                        </a:rPr>
                        <a:t>produtos</a:t>
                      </a:r>
                      <a:r>
                        <a:rPr lang="es-ES" sz="1200" dirty="0">
                          <a:effectLst/>
                        </a:rPr>
                        <a:t>.</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tcPr>
                </a:tc>
                <a:tc>
                  <a:txBody>
                    <a:bodyPr/>
                    <a:lstStyle/>
                    <a:p>
                      <a:pPr fontAlgn="base"/>
                      <a:r>
                        <a:rPr lang="es-ES" sz="1200" dirty="0">
                          <a:effectLst/>
                        </a:rPr>
                        <a:t>Crie </a:t>
                      </a:r>
                      <a:r>
                        <a:rPr lang="es-ES" sz="1200" dirty="0" err="1">
                          <a:effectLst/>
                        </a:rPr>
                        <a:t>um</a:t>
                      </a:r>
                      <a:r>
                        <a:rPr lang="es-ES" sz="1200" dirty="0">
                          <a:effectLst/>
                        </a:rPr>
                        <a:t> </a:t>
                      </a:r>
                      <a:r>
                        <a:rPr lang="es-ES" sz="1200" dirty="0" err="1">
                          <a:effectLst/>
                        </a:rPr>
                        <a:t>dashboard</a:t>
                      </a:r>
                      <a:r>
                        <a:rPr lang="es-ES" sz="1200" dirty="0">
                          <a:effectLst/>
                        </a:rPr>
                        <a:t> de satisfacción del cliente que integre dados de pesquisas , vendas y </a:t>
                      </a:r>
                      <a:r>
                        <a:rPr lang="es-ES" sz="1200" dirty="0" err="1">
                          <a:effectLst/>
                        </a:rPr>
                        <a:t>devoluções</a:t>
                      </a:r>
                      <a:r>
                        <a:rPr lang="es-ES" sz="1200" dirty="0">
                          <a:effectLst/>
                        </a:rPr>
                        <a:t>, para identificar directrices para la mejora del </a:t>
                      </a:r>
                      <a:r>
                        <a:rPr lang="es-ES" sz="1200" dirty="0" err="1">
                          <a:effectLst/>
                        </a:rPr>
                        <a:t>produtos</a:t>
                      </a:r>
                      <a:r>
                        <a:rPr lang="es-ES" sz="1200" dirty="0">
                          <a:effectLst/>
                        </a:rPr>
                        <a:t> y del </a:t>
                      </a:r>
                      <a:r>
                        <a:rPr lang="es-ES" sz="1200" dirty="0" err="1">
                          <a:effectLst/>
                        </a:rPr>
                        <a:t>serviço</a:t>
                      </a:r>
                      <a:r>
                        <a:rPr lang="es-ES" sz="1200" dirty="0">
                          <a:effectLst/>
                        </a:rPr>
                        <a:t>.</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5" name="Group 23">
            <a:extLst>
              <a:ext uri="{FF2B5EF4-FFF2-40B4-BE49-F238E27FC236}">
                <a16:creationId xmlns:a16="http://schemas.microsoft.com/office/drawing/2014/main" id="{849AE305-63CE-2EAD-1D92-CE22605FEA60}"/>
              </a:ext>
              <a:ext uri="{C183D7F6-B498-43B3-948B-1728B52AA6E4}">
                <adec:decorative xmlns:adec="http://schemas.microsoft.com/office/drawing/2017/decorative" val="1"/>
              </a:ext>
            </a:extLst>
          </p:cNvPr>
          <p:cNvGrpSpPr/>
          <p:nvPr/>
        </p:nvGrpSpPr>
        <p:grpSpPr>
          <a:xfrm>
            <a:off x="197469" y="851002"/>
            <a:ext cx="534543" cy="534543"/>
            <a:chOff x="5831903" y="8381781"/>
            <a:chExt cx="534543" cy="534543"/>
          </a:xfrm>
        </p:grpSpPr>
        <p:sp>
          <p:nvSpPr>
            <p:cNvPr id="7" name="Rounded Rectangle 46">
              <a:extLst>
                <a:ext uri="{FF2B5EF4-FFF2-40B4-BE49-F238E27FC236}">
                  <a16:creationId xmlns:a16="http://schemas.microsoft.com/office/drawing/2014/main" id="{C5E96C17-24C0-4D95-5FA2-671CFBE8B80F}"/>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8" descr="Microsoft Excel Logo - PNG and Vector - Logo Download">
              <a:hlinkClick r:id="rId6"/>
              <a:extLst>
                <a:ext uri="{FF2B5EF4-FFF2-40B4-BE49-F238E27FC236}">
                  <a16:creationId xmlns:a16="http://schemas.microsoft.com/office/drawing/2014/main" id="{5A05770A-6CA0-A2FD-56CB-4843782215FB}"/>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5669575"/>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PowerPoint</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a:gradFill flip="none" rotWithShape="1">
                  <a:gsLst>
                    <a:gs pos="50000">
                      <a:srgbClr val="8661C5"/>
                    </a:gs>
                    <a:gs pos="0">
                      <a:srgbClr val="3E76D4"/>
                    </a:gs>
                    <a:gs pos="100000">
                      <a:srgbClr val="C73ECC"/>
                    </a:gs>
                  </a:gsLst>
                  <a:lin ang="2700000" scaled="1"/>
                  <a:tileRect/>
                </a:gradFill>
                <a:cs typeface="+mn-cs"/>
              </a:rPr>
              <a:t>Retail</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82748" y="84738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1133997556"/>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err="1">
                          <a:effectLst/>
                        </a:rPr>
                        <a:t>Criar</a:t>
                      </a:r>
                      <a:endParaRPr lang="en-US" sz="1200" b="1" dirty="0">
                        <a:effectLst/>
                      </a:endParaRPr>
                    </a:p>
                  </a:txBody>
                  <a:tcPr anchor="ctr">
                    <a:lnB w="6350" cap="flat" cmpd="sng" algn="ctr">
                      <a:solidFill>
                        <a:schemeClr val="bg1"/>
                      </a:solidFill>
                      <a:prstDash val="dash"/>
                      <a:round/>
                      <a:headEnd type="none" w="med" len="med"/>
                      <a:tailEnd type="none" w="med" len="med"/>
                    </a:lnB>
                  </a:tcPr>
                </a:tc>
                <a:tc>
                  <a:txBody>
                    <a:bodyPr/>
                    <a:lstStyle/>
                    <a:p>
                      <a:pPr fontAlgn="base"/>
                      <a:r>
                        <a:rPr lang="es-ES" sz="1200" dirty="0" err="1">
                          <a:effectLst/>
                        </a:rPr>
                        <a:t>Desenvolva</a:t>
                      </a:r>
                      <a:r>
                        <a:rPr lang="es-ES" sz="1200" dirty="0">
                          <a:effectLst/>
                        </a:rPr>
                        <a:t> </a:t>
                      </a:r>
                      <a:r>
                        <a:rPr lang="es-ES" sz="1200" dirty="0" err="1">
                          <a:effectLst/>
                        </a:rPr>
                        <a:t>uma</a:t>
                      </a:r>
                      <a:r>
                        <a:rPr lang="es-ES" sz="1200" dirty="0">
                          <a:effectLst/>
                        </a:rPr>
                        <a:t> </a:t>
                      </a:r>
                      <a:r>
                        <a:rPr lang="es-ES" sz="1200" dirty="0" err="1">
                          <a:effectLst/>
                        </a:rPr>
                        <a:t>apresentação</a:t>
                      </a:r>
                      <a:r>
                        <a:rPr lang="es-ES" sz="1200" dirty="0">
                          <a:effectLst/>
                        </a:rPr>
                        <a:t> de </a:t>
                      </a:r>
                      <a:r>
                        <a:rPr lang="es-ES" sz="1200" dirty="0" err="1">
                          <a:effectLst/>
                        </a:rPr>
                        <a:t>tendências</a:t>
                      </a:r>
                      <a:r>
                        <a:rPr lang="es-ES" sz="1200" dirty="0">
                          <a:effectLst/>
                        </a:rPr>
                        <a:t> de moda para la próxima temporada, usando </a:t>
                      </a:r>
                      <a:r>
                        <a:rPr lang="es-ES" sz="1200" dirty="0" err="1">
                          <a:effectLst/>
                        </a:rPr>
                        <a:t>análise</a:t>
                      </a:r>
                      <a:r>
                        <a:rPr lang="es-ES" sz="1200" dirty="0">
                          <a:effectLst/>
                        </a:rPr>
                        <a:t> de vendas y </a:t>
                      </a:r>
                      <a:r>
                        <a:rPr lang="es-ES" sz="1200" dirty="0" err="1">
                          <a:effectLst/>
                        </a:rPr>
                        <a:t>feedback</a:t>
                      </a:r>
                      <a:r>
                        <a:rPr lang="es-ES" sz="1200" dirty="0">
                          <a:effectLst/>
                        </a:rPr>
                        <a:t> de clientes, para inspirar al equipe de diseño.</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Compressor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err="1">
                          <a:effectLst/>
                        </a:rPr>
                        <a:t>Atualize</a:t>
                      </a:r>
                      <a:r>
                        <a:rPr lang="es-ES" sz="1200" dirty="0">
                          <a:effectLst/>
                        </a:rPr>
                        <a:t> la </a:t>
                      </a:r>
                      <a:r>
                        <a:rPr lang="es-ES" sz="1200" dirty="0" err="1">
                          <a:effectLst/>
                        </a:rPr>
                        <a:t>apresentação</a:t>
                      </a:r>
                      <a:r>
                        <a:rPr lang="es-ES" sz="1200" dirty="0">
                          <a:effectLst/>
                        </a:rPr>
                        <a:t> de estrategia de marketing digital con los últimos resultados de campañas y ajustes según </a:t>
                      </a:r>
                      <a:r>
                        <a:rPr lang="es-ES" sz="1200" dirty="0" err="1">
                          <a:effectLst/>
                        </a:rPr>
                        <a:t>análise</a:t>
                      </a:r>
                      <a:r>
                        <a:rPr lang="es-ES" sz="1200" dirty="0">
                          <a:effectLst/>
                        </a:rPr>
                        <a:t> de redes sociales, para </a:t>
                      </a:r>
                      <a:r>
                        <a:rPr lang="es-ES" sz="1200" dirty="0" err="1">
                          <a:effectLst/>
                        </a:rPr>
                        <a:t>Otimizarr</a:t>
                      </a:r>
                      <a:r>
                        <a:rPr lang="es-ES" sz="1200" dirty="0">
                          <a:effectLst/>
                        </a:rPr>
                        <a:t> el ROI.</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Crie </a:t>
                      </a:r>
                      <a:r>
                        <a:rPr lang="es-ES" sz="1200" dirty="0" err="1">
                          <a:effectLst/>
                        </a:rPr>
                        <a:t>uma</a:t>
                      </a:r>
                      <a:r>
                        <a:rPr lang="es-ES" sz="1200" dirty="0">
                          <a:effectLst/>
                        </a:rPr>
                        <a:t> </a:t>
                      </a:r>
                      <a:r>
                        <a:rPr lang="es-ES" sz="1200" dirty="0" err="1">
                          <a:effectLst/>
                        </a:rPr>
                        <a:t>apresentação</a:t>
                      </a:r>
                      <a:r>
                        <a:rPr lang="es-ES" sz="1200" dirty="0">
                          <a:effectLst/>
                        </a:rPr>
                        <a:t> que compare el rendimiento de vendas online y físicas, utilizando dados de los últimos tres años, para identificar </a:t>
                      </a:r>
                      <a:r>
                        <a:rPr lang="es-ES" sz="1200" dirty="0" err="1">
                          <a:effectLst/>
                        </a:rPr>
                        <a:t>oportumidades</a:t>
                      </a:r>
                      <a:r>
                        <a:rPr lang="es-ES" sz="1200" dirty="0">
                          <a:effectLst/>
                        </a:rPr>
                        <a:t> de crecimiento en ambos canales.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err="1">
                          <a:effectLst/>
                        </a:rPr>
                        <a:t>Pregumtar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Elabora </a:t>
                      </a:r>
                      <a:r>
                        <a:rPr lang="es-ES" sz="1200" dirty="0" err="1">
                          <a:effectLst/>
                        </a:rPr>
                        <a:t>uma</a:t>
                      </a:r>
                      <a:r>
                        <a:rPr lang="es-ES" sz="1200" dirty="0">
                          <a:effectLst/>
                        </a:rPr>
                        <a:t> diapositiva que formule </a:t>
                      </a:r>
                      <a:r>
                        <a:rPr lang="es-ES" sz="1200" dirty="0" err="1">
                          <a:effectLst/>
                        </a:rPr>
                        <a:t>pregumtas</a:t>
                      </a:r>
                      <a:r>
                        <a:rPr lang="es-ES" sz="1200" dirty="0">
                          <a:effectLst/>
                        </a:rPr>
                        <a:t> clave sobre las preferencias de compra </a:t>
                      </a:r>
                      <a:r>
                        <a:rPr lang="es-ES" sz="1200" dirty="0" err="1">
                          <a:effectLst/>
                        </a:rPr>
                        <a:t>pospandemia</a:t>
                      </a:r>
                      <a:r>
                        <a:rPr lang="es-ES" sz="1200" dirty="0">
                          <a:effectLst/>
                        </a:rPr>
                        <a:t> de nuestros clientes, basándote en pesquisas  </a:t>
                      </a:r>
                      <a:r>
                        <a:rPr lang="es-ES" sz="1200" dirty="0" err="1">
                          <a:effectLst/>
                        </a:rPr>
                        <a:t>recentes</a:t>
                      </a:r>
                      <a:r>
                        <a:rPr lang="es-ES" sz="1200" dirty="0">
                          <a:effectLst/>
                        </a:rPr>
                        <a:t>, para adaptar nuestra estrategia de </a:t>
                      </a:r>
                      <a:r>
                        <a:rPr lang="es-ES" sz="1200" dirty="0" err="1">
                          <a:effectLst/>
                        </a:rPr>
                        <a:t>retail</a:t>
                      </a:r>
                      <a:r>
                        <a:rPr lang="es-ES" sz="1200" dirty="0">
                          <a:effectLst/>
                        </a:rPr>
                        <a:t>.</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err="1">
                          <a:effectLst/>
                        </a:rPr>
                        <a:t>Gere</a:t>
                      </a:r>
                      <a:r>
                        <a:rPr lang="es-ES" sz="1200" dirty="0">
                          <a:effectLst/>
                        </a:rPr>
                        <a:t>  </a:t>
                      </a:r>
                      <a:r>
                        <a:rPr lang="es-ES" sz="1200" dirty="0" err="1">
                          <a:effectLst/>
                        </a:rPr>
                        <a:t>uma</a:t>
                      </a:r>
                      <a:r>
                        <a:rPr lang="es-ES" sz="1200" dirty="0">
                          <a:effectLst/>
                        </a:rPr>
                        <a:t> </a:t>
                      </a:r>
                      <a:r>
                        <a:rPr lang="es-ES" sz="1200" dirty="0" err="1">
                          <a:effectLst/>
                        </a:rPr>
                        <a:t>apresentação</a:t>
                      </a:r>
                      <a:r>
                        <a:rPr lang="es-ES" sz="1200" dirty="0">
                          <a:effectLst/>
                        </a:rPr>
                        <a:t> para el equipe de vendas destacando las características únicas y ventajas competitivas de nuestros </a:t>
                      </a:r>
                      <a:r>
                        <a:rPr lang="es-ES" sz="1200" dirty="0" err="1">
                          <a:effectLst/>
                        </a:rPr>
                        <a:t>produtos</a:t>
                      </a:r>
                      <a:r>
                        <a:rPr lang="es-ES" sz="1200" dirty="0">
                          <a:effectLst/>
                        </a:rPr>
                        <a:t> </a:t>
                      </a:r>
                      <a:r>
                        <a:rPr lang="es-ES" sz="1200" dirty="0" err="1">
                          <a:effectLst/>
                        </a:rPr>
                        <a:t>mais</a:t>
                      </a:r>
                      <a:r>
                        <a:rPr lang="es-ES" sz="1200" dirty="0">
                          <a:effectLst/>
                        </a:rPr>
                        <a:t> vendidos, utilizando </a:t>
                      </a:r>
                      <a:r>
                        <a:rPr lang="es-ES" sz="1200" dirty="0" err="1">
                          <a:effectLst/>
                        </a:rPr>
                        <a:t>relatórios</a:t>
                      </a:r>
                      <a:r>
                        <a:rPr lang="es-ES" sz="1200" dirty="0">
                          <a:effectLst/>
                        </a:rPr>
                        <a:t> de </a:t>
                      </a:r>
                      <a:r>
                        <a:rPr lang="es-ES" sz="1200" dirty="0" err="1">
                          <a:effectLst/>
                        </a:rPr>
                        <a:t>produtos</a:t>
                      </a:r>
                      <a:r>
                        <a:rPr lang="es-ES" sz="1200" dirty="0">
                          <a:effectLst/>
                        </a:rPr>
                        <a:t> y </a:t>
                      </a:r>
                      <a:r>
                        <a:rPr lang="es-ES" sz="1200" dirty="0" err="1">
                          <a:effectLst/>
                        </a:rPr>
                        <a:t>feedback</a:t>
                      </a:r>
                      <a:r>
                        <a:rPr lang="es-ES" sz="1200" dirty="0">
                          <a:effectLst/>
                        </a:rPr>
                        <a:t> de cliente.</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dirty="0" err="1">
                          <a:effectLst/>
                        </a:rPr>
                        <a:t>Desenvolva</a:t>
                      </a:r>
                      <a:r>
                        <a:rPr lang="es-ES" sz="1200" dirty="0">
                          <a:effectLst/>
                        </a:rPr>
                        <a:t> </a:t>
                      </a:r>
                      <a:r>
                        <a:rPr lang="es-ES" sz="1200" dirty="0" err="1">
                          <a:effectLst/>
                        </a:rPr>
                        <a:t>uma</a:t>
                      </a:r>
                      <a:r>
                        <a:rPr lang="es-ES" sz="1200" dirty="0">
                          <a:effectLst/>
                        </a:rPr>
                        <a:t> </a:t>
                      </a:r>
                      <a:r>
                        <a:rPr lang="es-ES" sz="1200" dirty="0" err="1">
                          <a:effectLst/>
                        </a:rPr>
                        <a:t>apresentação</a:t>
                      </a:r>
                      <a:r>
                        <a:rPr lang="es-ES" sz="1200" dirty="0">
                          <a:effectLst/>
                        </a:rPr>
                        <a:t> que analice el impacto de las promociones de temporada en el comportamiento de compra del cliente, basándote en dados de vendas históricas y campañas promocionales.</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8"/>
              <a:extLst>
                <a:ext uri="{FF2B5EF4-FFF2-40B4-BE49-F238E27FC236}">
                  <a16:creationId xmlns:a16="http://schemas.microsoft.com/office/drawing/2014/main" id="{B6B9A0CA-9B30-BCB8-CC10-5978D1487FB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0535902"/>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Teams</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a:gradFill flip="none" rotWithShape="1">
                  <a:gsLst>
                    <a:gs pos="50000">
                      <a:srgbClr val="8661C5"/>
                    </a:gs>
                    <a:gs pos="0">
                      <a:srgbClr val="3E76D4"/>
                    </a:gs>
                    <a:gs pos="100000">
                      <a:srgbClr val="C73ECC"/>
                    </a:gs>
                  </a:gsLst>
                  <a:lin ang="2700000" scaled="1"/>
                  <a:tileRect/>
                </a:gradFill>
                <a:cs typeface="+mn-cs"/>
              </a:rPr>
              <a:t>Retail</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3483756086"/>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err="1">
                          <a:effectLst/>
                        </a:rPr>
                        <a:t>Criar</a:t>
                      </a:r>
                      <a:endParaRPr lang="en-US" sz="1200" b="1" dirty="0">
                        <a:effectLst/>
                      </a:endParaRPr>
                    </a:p>
                  </a:txBody>
                  <a:tcPr anchor="ctr">
                    <a:lnB w="6350" cap="flat" cmpd="sng" algn="ctr">
                      <a:solidFill>
                        <a:schemeClr val="bg1"/>
                      </a:solidFill>
                      <a:prstDash val="dash"/>
                      <a:round/>
                      <a:headEnd type="none" w="med" len="med"/>
                      <a:tailEnd type="none" w="med" len="med"/>
                    </a:lnB>
                  </a:tcPr>
                </a:tc>
                <a:tc>
                  <a:txBody>
                    <a:bodyPr/>
                    <a:lstStyle/>
                    <a:p>
                      <a:pPr fontAlgn="base"/>
                      <a:r>
                        <a:rPr lang="es-ES" sz="1200" dirty="0">
                          <a:effectLst/>
                        </a:rPr>
                        <a:t>Crie </a:t>
                      </a:r>
                      <a:r>
                        <a:rPr lang="es-ES" sz="1200" dirty="0" err="1">
                          <a:effectLst/>
                        </a:rPr>
                        <a:t>um</a:t>
                      </a:r>
                      <a:r>
                        <a:rPr lang="es-ES" sz="1200" dirty="0">
                          <a:effectLst/>
                        </a:rPr>
                        <a:t> resumen executivo de la </a:t>
                      </a:r>
                      <a:r>
                        <a:rPr lang="es-ES" sz="1200" dirty="0" err="1">
                          <a:effectLst/>
                        </a:rPr>
                        <a:t>reumión</a:t>
                      </a:r>
                      <a:r>
                        <a:rPr lang="es-ES" sz="1200" dirty="0">
                          <a:effectLst/>
                        </a:rPr>
                        <a:t> de estrategia de marketing, destacando las campañas clave a lanzar, con </a:t>
                      </a:r>
                      <a:r>
                        <a:rPr lang="es-ES" sz="1200" dirty="0" err="1">
                          <a:effectLst/>
                        </a:rPr>
                        <a:t>uma</a:t>
                      </a:r>
                      <a:r>
                        <a:rPr lang="es-ES" sz="1200" dirty="0">
                          <a:effectLst/>
                        </a:rPr>
                        <a:t> lista de tarefas asignadas y plazos para cada membro del equipe.</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Compressor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err="1">
                          <a:effectLst/>
                        </a:rPr>
                        <a:t>Atualize</a:t>
                      </a:r>
                      <a:r>
                        <a:rPr lang="es-ES" sz="1200" dirty="0">
                          <a:effectLst/>
                        </a:rPr>
                        <a:t> la lista de acciones del equipe de desarrollo de </a:t>
                      </a:r>
                      <a:r>
                        <a:rPr lang="es-ES" sz="1200" dirty="0" err="1">
                          <a:effectLst/>
                        </a:rPr>
                        <a:t>produtos</a:t>
                      </a:r>
                      <a:r>
                        <a:rPr lang="es-ES" sz="1200" dirty="0">
                          <a:effectLst/>
                        </a:rPr>
                        <a:t> </a:t>
                      </a:r>
                      <a:r>
                        <a:rPr lang="es-ES" sz="1200" dirty="0" err="1">
                          <a:effectLst/>
                        </a:rPr>
                        <a:t>post-reumión</a:t>
                      </a:r>
                      <a:r>
                        <a:rPr lang="es-ES" sz="1200" dirty="0">
                          <a:effectLst/>
                        </a:rPr>
                        <a:t>, </a:t>
                      </a:r>
                      <a:r>
                        <a:rPr lang="es-ES" sz="1200" dirty="0" err="1">
                          <a:effectLst/>
                        </a:rPr>
                        <a:t>incluindo</a:t>
                      </a:r>
                      <a:r>
                        <a:rPr lang="es-ES" sz="1200" dirty="0">
                          <a:effectLst/>
                        </a:rPr>
                        <a:t> cambios en el diseño basados en el </a:t>
                      </a:r>
                      <a:r>
                        <a:rPr lang="es-ES" sz="1200" dirty="0" err="1">
                          <a:effectLst/>
                        </a:rPr>
                        <a:t>feedback</a:t>
                      </a:r>
                      <a:r>
                        <a:rPr lang="es-ES" sz="1200" dirty="0">
                          <a:effectLst/>
                        </a:rPr>
                        <a:t> </a:t>
                      </a:r>
                      <a:r>
                        <a:rPr lang="es-ES" sz="1200" dirty="0" err="1">
                          <a:effectLst/>
                        </a:rPr>
                        <a:t>recente</a:t>
                      </a:r>
                      <a:r>
                        <a:rPr lang="es-ES" sz="1200" dirty="0">
                          <a:effectLst/>
                        </a:rPr>
                        <a:t> y asigna </a:t>
                      </a:r>
                      <a:r>
                        <a:rPr lang="es-ES" sz="1200" dirty="0" err="1">
                          <a:effectLst/>
                        </a:rPr>
                        <a:t>responsáveis</a:t>
                      </a:r>
                      <a:r>
                        <a:rPr lang="es-ES" sz="1200" dirty="0">
                          <a:effectLst/>
                        </a:rPr>
                        <a:t> para cada tarefa.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Resume la discusión sobre la </a:t>
                      </a:r>
                      <a:r>
                        <a:rPr lang="es-ES" sz="1200" dirty="0" err="1">
                          <a:effectLst/>
                        </a:rPr>
                        <a:t>Otimizarción</a:t>
                      </a:r>
                      <a:r>
                        <a:rPr lang="es-ES" sz="1200" dirty="0">
                          <a:effectLst/>
                        </a:rPr>
                        <a:t> de la cadena de suministro y documenta las soluciones propuestas para mejorar la eficiencia, </a:t>
                      </a:r>
                      <a:r>
                        <a:rPr lang="es-ES" sz="1200" dirty="0" err="1">
                          <a:effectLst/>
                        </a:rPr>
                        <a:t>jumto</a:t>
                      </a:r>
                      <a:r>
                        <a:rPr lang="es-ES" sz="1200" dirty="0">
                          <a:effectLst/>
                        </a:rPr>
                        <a:t> con los </a:t>
                      </a:r>
                      <a:r>
                        <a:rPr lang="es-ES" sz="1200" dirty="0" err="1">
                          <a:effectLst/>
                        </a:rPr>
                        <a:t>responsáveis</a:t>
                      </a:r>
                      <a:r>
                        <a:rPr lang="es-ES" sz="1200" dirty="0">
                          <a:effectLst/>
                        </a:rPr>
                        <a:t> de implementarlas.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err="1">
                          <a:effectLst/>
                        </a:rPr>
                        <a:t>Pregumtar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err="1">
                          <a:effectLst/>
                        </a:rPr>
                        <a:t>Desenvolva</a:t>
                      </a:r>
                      <a:r>
                        <a:rPr lang="es-ES" sz="1200" dirty="0">
                          <a:effectLst/>
                        </a:rPr>
                        <a:t> </a:t>
                      </a:r>
                      <a:r>
                        <a:rPr lang="es-ES" sz="1200" dirty="0" err="1">
                          <a:effectLst/>
                        </a:rPr>
                        <a:t>pregumtas</a:t>
                      </a:r>
                      <a:r>
                        <a:rPr lang="es-ES" sz="1200" dirty="0">
                          <a:effectLst/>
                        </a:rPr>
                        <a:t> de seguimiento para </a:t>
                      </a:r>
                      <a:r>
                        <a:rPr lang="es-ES" sz="1200" dirty="0" err="1">
                          <a:effectLst/>
                        </a:rPr>
                        <a:t>profumdizar</a:t>
                      </a:r>
                      <a:r>
                        <a:rPr lang="es-ES" sz="1200" dirty="0">
                          <a:effectLst/>
                        </a:rPr>
                        <a:t> en las estrategias de </a:t>
                      </a:r>
                      <a:r>
                        <a:rPr lang="es-ES" sz="1200" dirty="0" err="1">
                          <a:effectLst/>
                        </a:rPr>
                        <a:t>expansão</a:t>
                      </a:r>
                      <a:r>
                        <a:rPr lang="es-ES" sz="1200" dirty="0">
                          <a:effectLst/>
                        </a:rPr>
                        <a:t> de mercado discutidas, asegurando que todos los aspectos-chave hayan sido cubiertos.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Consolida los comentarios de la última revisión de </a:t>
                      </a:r>
                      <a:r>
                        <a:rPr lang="es-ES" sz="1200" dirty="0" err="1">
                          <a:effectLst/>
                        </a:rPr>
                        <a:t>produtos</a:t>
                      </a:r>
                      <a:r>
                        <a:rPr lang="es-ES" sz="1200" dirty="0">
                          <a:effectLst/>
                        </a:rPr>
                        <a:t> en </a:t>
                      </a:r>
                      <a:r>
                        <a:rPr lang="es-ES" sz="1200" dirty="0" err="1">
                          <a:effectLst/>
                        </a:rPr>
                        <a:t>um</a:t>
                      </a:r>
                      <a:r>
                        <a:rPr lang="es-ES" sz="1200" dirty="0">
                          <a:effectLst/>
                        </a:rPr>
                        <a:t> documento claro, indicando qué áreas requieren mejoras y quién será responsable de cada </a:t>
                      </a:r>
                      <a:r>
                        <a:rPr lang="es-ES" sz="1200" dirty="0" err="1">
                          <a:effectLst/>
                        </a:rPr>
                        <a:t>uma</a:t>
                      </a:r>
                      <a:r>
                        <a:rPr lang="es-ES" sz="1200" dirty="0">
                          <a:effectLst/>
                        </a:rPr>
                        <a:t>.</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tcPr>
                </a:tc>
                <a:tc>
                  <a:txBody>
                    <a:bodyPr/>
                    <a:lstStyle/>
                    <a:p>
                      <a:pPr fontAlgn="base"/>
                      <a:r>
                        <a:rPr lang="es-ES" sz="1200" dirty="0">
                          <a:effectLst/>
                        </a:rPr>
                        <a:t>Elabora </a:t>
                      </a:r>
                      <a:r>
                        <a:rPr lang="es-ES" sz="1200" dirty="0" err="1">
                          <a:effectLst/>
                        </a:rPr>
                        <a:t>uma</a:t>
                      </a:r>
                      <a:r>
                        <a:rPr lang="es-ES" sz="1200" dirty="0">
                          <a:effectLst/>
                        </a:rPr>
                        <a:t> agenda detallada para la próxima </a:t>
                      </a:r>
                      <a:r>
                        <a:rPr lang="es-ES" sz="1200" dirty="0" err="1">
                          <a:effectLst/>
                        </a:rPr>
                        <a:t>reumión</a:t>
                      </a:r>
                      <a:r>
                        <a:rPr lang="es-ES" sz="1200" dirty="0">
                          <a:effectLst/>
                        </a:rPr>
                        <a:t> de planificación de inventario, </a:t>
                      </a:r>
                      <a:r>
                        <a:rPr lang="es-ES" sz="1200" dirty="0" err="1">
                          <a:effectLst/>
                        </a:rPr>
                        <a:t>incluindo</a:t>
                      </a:r>
                      <a:r>
                        <a:rPr lang="es-ES" sz="1200" dirty="0">
                          <a:effectLst/>
                        </a:rPr>
                        <a:t> objetivos, temas a tratar y asignación de roles para facilitar la discusión.</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37">
            <a:extLst>
              <a:ext uri="{FF2B5EF4-FFF2-40B4-BE49-F238E27FC236}">
                <a16:creationId xmlns:a16="http://schemas.microsoft.com/office/drawing/2014/main" id="{AE5B430B-7774-7366-B1B6-C1EC54D6EEDE}"/>
              </a:ext>
              <a:ext uri="{C183D7F6-B498-43B3-948B-1728B52AA6E4}">
                <adec:decorative xmlns:adec="http://schemas.microsoft.com/office/drawing/2017/decorative" val="1"/>
              </a:ext>
            </a:extLst>
          </p:cNvPr>
          <p:cNvGrpSpPr/>
          <p:nvPr/>
        </p:nvGrpSpPr>
        <p:grpSpPr>
          <a:xfrm>
            <a:off x="207281" y="864001"/>
            <a:ext cx="534543" cy="534543"/>
            <a:chOff x="4236994" y="8381781"/>
            <a:chExt cx="534543" cy="534543"/>
          </a:xfrm>
        </p:grpSpPr>
        <p:sp>
          <p:nvSpPr>
            <p:cNvPr id="7" name="Rounded Rectangle 46">
              <a:extLst>
                <a:ext uri="{FF2B5EF4-FFF2-40B4-BE49-F238E27FC236}">
                  <a16:creationId xmlns:a16="http://schemas.microsoft.com/office/drawing/2014/main" id="{3340BF12-87C0-3D52-72E1-9B57FA243D33}"/>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6" descr="Microsoft Teams Logo, symbol, meaning, history, PNG">
              <a:hlinkClick r:id="rId8"/>
              <a:extLst>
                <a:ext uri="{FF2B5EF4-FFF2-40B4-BE49-F238E27FC236}">
                  <a16:creationId xmlns:a16="http://schemas.microsoft.com/office/drawing/2014/main" id="{B380F7CB-51A7-75EE-D6C2-E5B81B8C9D4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74534158"/>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Outlook</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a:gradFill flip="none" rotWithShape="1">
                  <a:gsLst>
                    <a:gs pos="50000">
                      <a:srgbClr val="8661C5"/>
                    </a:gs>
                    <a:gs pos="0">
                      <a:srgbClr val="3E76D4"/>
                    </a:gs>
                    <a:gs pos="100000">
                      <a:srgbClr val="C73ECC"/>
                    </a:gs>
                  </a:gsLst>
                  <a:lin ang="2700000" scaled="1"/>
                  <a:tileRect/>
                </a:gradFill>
                <a:cs typeface="+mn-cs"/>
              </a:rPr>
              <a:t>Retail</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3735165698"/>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err="1">
                          <a:effectLst/>
                        </a:rPr>
                        <a:t>Criar</a:t>
                      </a:r>
                      <a:endParaRPr lang="en-US" sz="1200" b="1" dirty="0">
                        <a:effectLst/>
                      </a:endParaRPr>
                    </a:p>
                  </a:txBody>
                  <a:tcPr anchor="ctr">
                    <a:lnB w="6350" cap="flat" cmpd="sng" algn="ctr">
                      <a:solidFill>
                        <a:schemeClr val="bg1"/>
                      </a:solidFill>
                      <a:prstDash val="dash"/>
                      <a:round/>
                      <a:headEnd type="none" w="med" len="med"/>
                      <a:tailEnd type="none" w="med" len="med"/>
                    </a:lnB>
                  </a:tcPr>
                </a:tc>
                <a:tc>
                  <a:txBody>
                    <a:bodyPr/>
                    <a:lstStyle/>
                    <a:p>
                      <a:pPr fontAlgn="base"/>
                      <a:r>
                        <a:rPr lang="es-ES" sz="1200" dirty="0">
                          <a:effectLst/>
                        </a:rPr>
                        <a:t>Crie </a:t>
                      </a:r>
                      <a:r>
                        <a:rPr lang="es-ES" sz="1200" dirty="0" err="1">
                          <a:effectLst/>
                        </a:rPr>
                        <a:t>um</a:t>
                      </a:r>
                      <a:r>
                        <a:rPr lang="es-ES" sz="1200" dirty="0">
                          <a:effectLst/>
                        </a:rPr>
                        <a:t> correo electrónico promocional para </a:t>
                      </a:r>
                      <a:r>
                        <a:rPr lang="es-ES" sz="1200" dirty="0" err="1">
                          <a:effectLst/>
                        </a:rPr>
                        <a:t>anumciar</a:t>
                      </a:r>
                      <a:r>
                        <a:rPr lang="es-ES" sz="1200" dirty="0">
                          <a:effectLst/>
                        </a:rPr>
                        <a:t> nuestra venta de temporada, destacando descuentos exclusivos, </a:t>
                      </a:r>
                      <a:r>
                        <a:rPr lang="es-ES" sz="1200" dirty="0" err="1">
                          <a:effectLst/>
                        </a:rPr>
                        <a:t>produtos</a:t>
                      </a:r>
                      <a:r>
                        <a:rPr lang="es-ES" sz="1200" dirty="0">
                          <a:effectLst/>
                        </a:rPr>
                        <a:t> estrella y la fecha límite para aprovechar las ofertas.</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Redacta </a:t>
                      </a:r>
                      <a:r>
                        <a:rPr lang="es-ES" sz="1200" dirty="0" err="1">
                          <a:effectLst/>
                        </a:rPr>
                        <a:t>um</a:t>
                      </a:r>
                      <a:r>
                        <a:rPr lang="es-ES" sz="1200" dirty="0">
                          <a:effectLst/>
                        </a:rPr>
                        <a:t> correo electrónico solicitando a los proveedores </a:t>
                      </a:r>
                      <a:r>
                        <a:rPr lang="es-ES" sz="1200" dirty="0" err="1">
                          <a:effectLst/>
                        </a:rPr>
                        <a:t>Atualizeciones</a:t>
                      </a:r>
                      <a:r>
                        <a:rPr lang="es-ES" sz="1200" dirty="0">
                          <a:effectLst/>
                        </a:rPr>
                        <a:t> sobre los últimos plazos de entrega y cualquier posible impacto en nuestro inventario debido a retrasos.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Compressor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Reformula </a:t>
                      </a:r>
                      <a:r>
                        <a:rPr lang="es-ES" sz="1200" dirty="0" err="1">
                          <a:effectLst/>
                        </a:rPr>
                        <a:t>um</a:t>
                      </a:r>
                      <a:r>
                        <a:rPr lang="es-ES" sz="1200" dirty="0">
                          <a:effectLst/>
                        </a:rPr>
                        <a:t> correo electrónico de agradecimiento a los clientes por su lealtad durante el año, </a:t>
                      </a:r>
                      <a:r>
                        <a:rPr lang="es-ES" sz="1200" dirty="0" err="1">
                          <a:effectLst/>
                        </a:rPr>
                        <a:t>incluindo</a:t>
                      </a:r>
                      <a:r>
                        <a:rPr lang="es-ES" sz="1200" dirty="0">
                          <a:effectLst/>
                        </a:rPr>
                        <a:t> </a:t>
                      </a:r>
                      <a:r>
                        <a:rPr lang="es-ES" sz="1200" dirty="0" err="1">
                          <a:effectLst/>
                        </a:rPr>
                        <a:t>um</a:t>
                      </a:r>
                      <a:r>
                        <a:rPr lang="es-ES" sz="1200" dirty="0">
                          <a:effectLst/>
                        </a:rPr>
                        <a:t> cupón especial de agradecimiento y </a:t>
                      </a:r>
                      <a:r>
                        <a:rPr lang="es-ES" sz="1200" dirty="0" err="1">
                          <a:effectLst/>
                        </a:rPr>
                        <a:t>um</a:t>
                      </a:r>
                      <a:r>
                        <a:rPr lang="es-ES" sz="1200" dirty="0">
                          <a:effectLst/>
                        </a:rPr>
                        <a:t> avance de lo que pueden esperar el próximo año.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err="1">
                          <a:effectLst/>
                        </a:rPr>
                        <a:t>Pregumtar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Envía </a:t>
                      </a:r>
                      <a:r>
                        <a:rPr lang="es-ES" sz="1200" dirty="0" err="1">
                          <a:effectLst/>
                        </a:rPr>
                        <a:t>um</a:t>
                      </a:r>
                      <a:r>
                        <a:rPr lang="es-ES" sz="1200" dirty="0">
                          <a:effectLst/>
                        </a:rPr>
                        <a:t> correo electrónico a nuestro equipe de </a:t>
                      </a:r>
                      <a:r>
                        <a:rPr lang="es-ES" sz="1200" dirty="0" err="1">
                          <a:effectLst/>
                        </a:rPr>
                        <a:t>análise</a:t>
                      </a:r>
                      <a:r>
                        <a:rPr lang="es-ES" sz="1200" dirty="0">
                          <a:effectLst/>
                        </a:rPr>
                        <a:t> de mercado solicitando </a:t>
                      </a:r>
                      <a:r>
                        <a:rPr lang="es-ES" sz="1200" dirty="0" err="1">
                          <a:effectLst/>
                        </a:rPr>
                        <a:t>um</a:t>
                      </a:r>
                      <a:r>
                        <a:rPr lang="es-ES" sz="1200" dirty="0">
                          <a:effectLst/>
                        </a:rPr>
                        <a:t> informe sobre las últimas </a:t>
                      </a:r>
                      <a:r>
                        <a:rPr lang="es-ES" sz="1200" dirty="0" err="1">
                          <a:effectLst/>
                        </a:rPr>
                        <a:t>tendências</a:t>
                      </a:r>
                      <a:r>
                        <a:rPr lang="es-ES" sz="1200" dirty="0">
                          <a:effectLst/>
                        </a:rPr>
                        <a:t> de consumo y cómo podemos adaptar nuestras estrategias de marketing.</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err="1">
                          <a:effectLst/>
                        </a:rPr>
                        <a:t>Gere</a:t>
                      </a:r>
                      <a:r>
                        <a:rPr lang="es-ES" sz="1200" dirty="0">
                          <a:effectLst/>
                        </a:rPr>
                        <a:t>  </a:t>
                      </a:r>
                      <a:r>
                        <a:rPr lang="es-ES" sz="1200" dirty="0" err="1">
                          <a:effectLst/>
                        </a:rPr>
                        <a:t>um</a:t>
                      </a:r>
                      <a:r>
                        <a:rPr lang="es-ES" sz="1200" dirty="0">
                          <a:effectLst/>
                        </a:rPr>
                        <a:t> correo electrónico de bienvenida para nuevos suscriptores de nuestra </a:t>
                      </a:r>
                      <a:r>
                        <a:rPr lang="es-ES" sz="1200" dirty="0" err="1">
                          <a:effectLst/>
                        </a:rPr>
                        <a:t>newsletter</a:t>
                      </a:r>
                      <a:r>
                        <a:rPr lang="es-ES" sz="1200" dirty="0">
                          <a:effectLst/>
                        </a:rPr>
                        <a:t>, presentando nuestra marca, valores y lo que pueden esperar de nuestras futuras </a:t>
                      </a:r>
                      <a:r>
                        <a:rPr lang="es-ES" sz="1200" dirty="0" err="1">
                          <a:effectLst/>
                        </a:rPr>
                        <a:t>comumicaciones</a:t>
                      </a:r>
                      <a:r>
                        <a:rPr lang="es-ES" sz="1200" dirty="0">
                          <a:effectLst/>
                        </a:rPr>
                        <a:t>.</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dirty="0">
                          <a:effectLst/>
                        </a:rPr>
                        <a:t>Redacta </a:t>
                      </a:r>
                      <a:r>
                        <a:rPr lang="es-ES" sz="1200" dirty="0" err="1">
                          <a:effectLst/>
                        </a:rPr>
                        <a:t>um</a:t>
                      </a:r>
                      <a:r>
                        <a:rPr lang="es-ES" sz="1200" dirty="0">
                          <a:effectLst/>
                        </a:rPr>
                        <a:t> correo electrónico a nuestro equipe de vendas pidiendo </a:t>
                      </a:r>
                      <a:r>
                        <a:rPr lang="es-ES" sz="1200" dirty="0" err="1">
                          <a:effectLst/>
                        </a:rPr>
                        <a:t>um</a:t>
                      </a:r>
                      <a:r>
                        <a:rPr lang="es-ES" sz="1200" dirty="0">
                          <a:effectLst/>
                        </a:rPr>
                        <a:t> resumen de las interacciones con los clientes </a:t>
                      </a:r>
                      <a:r>
                        <a:rPr lang="es-ES" sz="1200" dirty="0" err="1">
                          <a:effectLst/>
                        </a:rPr>
                        <a:t>mais</a:t>
                      </a:r>
                      <a:r>
                        <a:rPr lang="es-ES" sz="1200" dirty="0">
                          <a:effectLst/>
                        </a:rPr>
                        <a:t> valiosas del mes, </a:t>
                      </a:r>
                      <a:r>
                        <a:rPr lang="es-ES" sz="1200" dirty="0" err="1">
                          <a:effectLst/>
                        </a:rPr>
                        <a:t>incluindo</a:t>
                      </a:r>
                      <a:r>
                        <a:rPr lang="es-ES" sz="1200" dirty="0">
                          <a:effectLst/>
                        </a:rPr>
                        <a:t> aprendizajes y </a:t>
                      </a:r>
                      <a:r>
                        <a:rPr lang="es-ES" sz="1200" dirty="0" err="1">
                          <a:effectLst/>
                        </a:rPr>
                        <a:t>oportumidades</a:t>
                      </a:r>
                      <a:r>
                        <a:rPr lang="es-ES" sz="1200" dirty="0">
                          <a:effectLst/>
                        </a:rPr>
                        <a:t> de mejora.</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85684" y="800722"/>
            <a:ext cx="693723" cy="693723"/>
            <a:chOff x="12595089" y="5743274"/>
            <a:chExt cx="693723" cy="693723"/>
          </a:xfrm>
        </p:grpSpPr>
        <p:sp>
          <p:nvSpPr>
            <p:cNvPr id="18" name="Rounded Rectangle 46">
              <a:hlinkClick r:id="rId23"/>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595089" y="5743274"/>
              <a:ext cx="693723" cy="693723"/>
            </a:xfrm>
            <a:prstGeom prst="rect">
              <a:avLst/>
            </a:prstGeom>
          </p:spPr>
        </p:pic>
      </p:grpSp>
    </p:spTree>
    <p:extLst>
      <p:ext uri="{BB962C8B-B14F-4D97-AF65-F5344CB8AC3E}">
        <p14:creationId xmlns:p14="http://schemas.microsoft.com/office/powerpoint/2010/main" val="2690772505"/>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220127" y="2459504"/>
            <a:ext cx="6069838" cy="1938992"/>
          </a:xfrm>
        </p:spPr>
        <p:txBody>
          <a:bodyPr/>
          <a:lstStyle/>
          <a:p>
            <a:pPr algn="ctr"/>
            <a:r>
              <a:rPr lang="x-none" sz="4200" dirty="0">
                <a:gradFill flip="none">
                  <a:gsLst>
                    <a:gs pos="0">
                      <a:srgbClr val="3E76D4"/>
                    </a:gs>
                    <a:gs pos="50000">
                      <a:srgbClr val="8661C5"/>
                    </a:gs>
                    <a:gs pos="100000">
                      <a:srgbClr val="C73ECC"/>
                    </a:gs>
                  </a:gsLst>
                  <a:lin ang="2700000" scaled="1"/>
                  <a:tileRect/>
                </a:gradFill>
                <a:cs typeface="Segoe UI"/>
              </a:rPr>
              <a:t>Copilot para </a:t>
            </a:r>
            <a:br>
              <a:rPr lang="en-IN" sz="4200" dirty="0">
                <a:gradFill flip="none">
                  <a:gsLst>
                    <a:gs pos="0">
                      <a:srgbClr val="3E76D4"/>
                    </a:gs>
                    <a:gs pos="50000">
                      <a:srgbClr val="8661C5"/>
                    </a:gs>
                    <a:gs pos="100000">
                      <a:srgbClr val="C73ECC"/>
                    </a:gs>
                  </a:gsLst>
                  <a:lin ang="2700000" scaled="1"/>
                  <a:tileRect/>
                </a:gradFill>
                <a:cs typeface="Segoe UI"/>
              </a:rPr>
            </a:br>
            <a:r>
              <a:rPr lang="x-none" sz="4200" dirty="0">
                <a:gradFill flip="none">
                  <a:gsLst>
                    <a:gs pos="0">
                      <a:srgbClr val="3E76D4"/>
                    </a:gs>
                    <a:gs pos="50000">
                      <a:srgbClr val="8661C5"/>
                    </a:gs>
                    <a:gs pos="100000">
                      <a:srgbClr val="C73ECC"/>
                    </a:gs>
                  </a:gsLst>
                  <a:lin ang="2700000" scaled="1"/>
                  <a:tileRect/>
                </a:gradFill>
                <a:cs typeface="Segoe UI"/>
              </a:rPr>
              <a:t>Microsoft 365 </a:t>
            </a:r>
            <a:br>
              <a:rPr dirty="0"/>
            </a:br>
            <a:r>
              <a:rPr lang="es-ES" sz="4200" dirty="0">
                <a:cs typeface="Segoe UI"/>
              </a:rPr>
              <a:t>Sector Seguros</a:t>
            </a:r>
            <a:endParaRPr lang="en-US" sz="4200" dirty="0"/>
          </a:p>
        </p:txBody>
      </p:sp>
      <p:pic>
        <p:nvPicPr>
          <p:cNvPr id="2" name="Picture 2" descr="Logotipo de Copilot para Microsoft 365">
            <a:extLst>
              <a:ext uri="{FF2B5EF4-FFF2-40B4-BE49-F238E27FC236}">
                <a16:creationId xmlns:a16="http://schemas.microsoft.com/office/drawing/2014/main" id="{8D830394-D73F-91BF-5F15-9C39100A38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D5E98AAC-D371-3F59-52A1-9F4164621452}"/>
              </a:ext>
              <a:ext uri="{C183D7F6-B498-43B3-948B-1728B52AA6E4}">
                <adec:decorative xmlns:adec="http://schemas.microsoft.com/office/drawing/2017/decorative" val="1"/>
              </a:ext>
            </a:extLst>
          </p:cNvPr>
          <p:cNvSpPr/>
          <p:nvPr/>
        </p:nvSpPr>
        <p:spPr bwMode="auto">
          <a:xfrm>
            <a:off x="6825307" y="1105049"/>
            <a:ext cx="4572000" cy="457200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Oval 6">
            <a:extLst>
              <a:ext uri="{FF2B5EF4-FFF2-40B4-BE49-F238E27FC236}">
                <a16:creationId xmlns:a16="http://schemas.microsoft.com/office/drawing/2014/main" id="{0266D2B2-A134-8332-E2BC-70A3327593B3}"/>
              </a:ext>
              <a:ext uri="{C183D7F6-B498-43B3-948B-1728B52AA6E4}">
                <adec:decorative xmlns:adec="http://schemas.microsoft.com/office/drawing/2017/decorative" val="1"/>
              </a:ext>
            </a:extLst>
          </p:cNvPr>
          <p:cNvSpPr/>
          <p:nvPr/>
        </p:nvSpPr>
        <p:spPr bwMode="auto">
          <a:xfrm>
            <a:off x="6907603" y="1207008"/>
            <a:ext cx="4389120" cy="438912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A person sitting at a desk using a computer&#10;&#10;Description automatically generated">
            <a:extLst>
              <a:ext uri="{FF2B5EF4-FFF2-40B4-BE49-F238E27FC236}">
                <a16:creationId xmlns:a16="http://schemas.microsoft.com/office/drawing/2014/main" id="{51E67E5B-9495-0751-0C6B-52A138879B6A}"/>
              </a:ext>
            </a:extLst>
          </p:cNvPr>
          <p:cNvPicPr>
            <a:picLocks noChangeAspect="1"/>
          </p:cNvPicPr>
          <p:nvPr/>
        </p:nvPicPr>
        <p:blipFill rotWithShape="1">
          <a:blip r:embed="rId4">
            <a:extLst>
              <a:ext uri="{28A0092B-C50C-407E-A947-70E740481C1C}">
                <a14:useLocalDpi xmlns:a14="http://schemas.microsoft.com/office/drawing/2010/main" val="0"/>
              </a:ext>
            </a:extLst>
          </a:blip>
          <a:srcRect l="5050" t="1466" r="27699"/>
          <a:stretch/>
        </p:blipFill>
        <p:spPr>
          <a:xfrm flipH="1">
            <a:off x="7170674" y="1472184"/>
            <a:ext cx="3818699" cy="391363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0486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dirty="0">
                <a:gradFill flip="none" rotWithShape="1">
                  <a:gsLst>
                    <a:gs pos="50000">
                      <a:srgbClr val="8661C5"/>
                    </a:gs>
                    <a:gs pos="0">
                      <a:srgbClr val="3E76D4"/>
                    </a:gs>
                    <a:gs pos="100000">
                      <a:srgbClr val="C73ECC"/>
                    </a:gs>
                  </a:gsLst>
                  <a:lin ang="2700000" scaled="1"/>
                  <a:tileRect/>
                </a:gradFill>
                <a:cs typeface="+mn-cs"/>
              </a:rPr>
              <a:t>Copilot no Word para </a:t>
            </a:r>
            <a:r>
              <a:rPr lang="en-US" dirty="0" err="1">
                <a:gradFill flip="none" rotWithShape="1">
                  <a:gsLst>
                    <a:gs pos="50000">
                      <a:srgbClr val="8661C5"/>
                    </a:gs>
                    <a:gs pos="0">
                      <a:srgbClr val="3E76D4"/>
                    </a:gs>
                    <a:gs pos="100000">
                      <a:srgbClr val="C73ECC"/>
                    </a:gs>
                  </a:gsLst>
                  <a:lin ang="2700000" scaled="1"/>
                  <a:tileRect/>
                </a:gradFill>
                <a:cs typeface="+mn-cs"/>
              </a:rPr>
              <a:t>Seguros</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68508" y="845061"/>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6"/>
              <a:extLst>
                <a:ext uri="{FF2B5EF4-FFF2-40B4-BE49-F238E27FC236}">
                  <a16:creationId xmlns:a16="http://schemas.microsoft.com/office/drawing/2014/main" id="{DAD8B5CB-A2C5-5A1C-E8BB-28ECB76446C2}"/>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8"/>
              <a:extLst>
                <a:ext uri="{FF2B5EF4-FFF2-40B4-BE49-F238E27FC236}">
                  <a16:creationId xmlns:a16="http://schemas.microsoft.com/office/drawing/2014/main" id="{8F158F4A-0557-4EB3-75DA-835959493C89}"/>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0"/>
              <a:extLst>
                <a:ext uri="{FF2B5EF4-FFF2-40B4-BE49-F238E27FC236}">
                  <a16:creationId xmlns:a16="http://schemas.microsoft.com/office/drawing/2014/main" id="{5F19379A-147E-0335-8BD4-1F16331806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2"/>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4"/>
              <a:extLst>
                <a:ext uri="{FF2B5EF4-FFF2-40B4-BE49-F238E27FC236}">
                  <a16:creationId xmlns:a16="http://schemas.microsoft.com/office/drawing/2014/main" id="{7AFF613E-BE21-4995-D34C-15C1A4248D87}"/>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6"/>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6"/>
              <a:extLst>
                <a:ext uri="{FF2B5EF4-FFF2-40B4-BE49-F238E27FC236}">
                  <a16:creationId xmlns:a16="http://schemas.microsoft.com/office/drawing/2014/main" id="{DED28364-B60D-1697-AAE8-48872073519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8"/>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8"/>
              <a:extLst>
                <a:ext uri="{FF2B5EF4-FFF2-40B4-BE49-F238E27FC236}">
                  <a16:creationId xmlns:a16="http://schemas.microsoft.com/office/drawing/2014/main" id="{709545DF-9136-0108-A8F4-56F58FCE96A4}"/>
                </a:ext>
              </a:extLst>
            </p:cNvPr>
            <p:cNvPicPr>
              <a:picLocks noChangeAspect="1"/>
            </p:cNvPicPr>
            <p:nvPr/>
          </p:nvPicPr>
          <p:blipFill>
            <a:blip r:embed="rId19"/>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0"/>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20"/>
              <a:extLst>
                <a:ext uri="{FF2B5EF4-FFF2-40B4-BE49-F238E27FC236}">
                  <a16:creationId xmlns:a16="http://schemas.microsoft.com/office/drawing/2014/main" id="{69AB0380-4C15-A6BB-9634-4CC891FA94D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2"/>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2"/>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3351816359"/>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err="1">
                          <a:effectLst/>
                          <a:latin typeface="+mn-lt"/>
                        </a:rPr>
                        <a:t>Criar</a:t>
                      </a:r>
                      <a:endParaRPr lang="en-US" sz="1200" b="1" dirty="0">
                        <a:effectLst/>
                        <a:latin typeface="+mn-lt"/>
                      </a:endParaRPr>
                    </a:p>
                  </a:txBody>
                  <a:tcPr anchor="ctr">
                    <a:lnB w="6350" cap="flat" cmpd="sng" algn="ctr">
                      <a:solidFill>
                        <a:schemeClr val="bg1"/>
                      </a:solidFill>
                      <a:prstDash val="dash"/>
                      <a:round/>
                      <a:headEnd type="none" w="med" len="med"/>
                      <a:tailEnd type="none" w="med" len="med"/>
                    </a:lnB>
                  </a:tcPr>
                </a:tc>
                <a:tc>
                  <a:txBody>
                    <a:bodyPr/>
                    <a:lstStyle/>
                    <a:p>
                      <a:pPr fontAlgn="base"/>
                      <a:r>
                        <a:rPr lang="pt-BR" sz="1200" dirty="0">
                          <a:effectLst/>
                          <a:latin typeface="+mn-lt"/>
                        </a:rPr>
                        <a:t>Projetar um sistema pessoalizado de avaliação de risco para o seguro auto, com base no histórico de condução e nos hábitos do motorista, para oferecer prêmios mais justos e incentivar uma direção segura.</a:t>
                      </a:r>
                      <a:endParaRPr lang="es-ES" sz="1200" dirty="0">
                        <a:effectLst/>
                        <a:latin typeface="+mn-lt"/>
                      </a:endParaRP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err="1">
                          <a:effectLst/>
                          <a:latin typeface="+mn-lt"/>
                        </a:rPr>
                        <a:t>Criar</a:t>
                      </a:r>
                      <a:endParaRPr lang="en-US" sz="1200" b="1" dirty="0">
                        <a:effectLst/>
                        <a:latin typeface="+mn-l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pt-BR" sz="1200" dirty="0">
                          <a:effectLst/>
                          <a:latin typeface="+mn-lt"/>
                        </a:rPr>
                        <a:t>Construir um programa de fidelidade para clientes de seguros de vida, utilizando dados demográficos e comportamentais, para aumentar a retenção e satisfação dos clientes.</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err="1">
                          <a:effectLst/>
                          <a:latin typeface="+mn-lt"/>
                        </a:rPr>
                        <a:t>Criar</a:t>
                      </a:r>
                      <a:endParaRPr lang="en-US" sz="1200" b="1" dirty="0">
                        <a:effectLst/>
                        <a:latin typeface="+mn-l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pt-BR" sz="1200" dirty="0">
                          <a:effectLst/>
                          <a:latin typeface="+mn-lt"/>
                        </a:rPr>
                        <a:t>Implementa uma ferramenta de diagnóstico rápido para pequenas alegações de saúde, com base em registros médicos e diretrizes de prática clínica, para agilizar o processo de reclamações e melhorar a experiência do cliente.</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latin typeface="+mn-l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pt-BR" sz="1200" dirty="0">
                          <a:effectLst/>
                          <a:latin typeface="+mn-lt"/>
                        </a:rPr>
                        <a:t>Ele gera um relatório trimestral de tendências no setor de seguros, compilando dados sobre sinistros, inovações tecnológicas e mudanças regulatórias, para subsidiar decisões estratégicas.</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err="1">
                          <a:effectLst/>
                          <a:latin typeface="+mn-lt"/>
                        </a:rPr>
                        <a:t>Criar</a:t>
                      </a:r>
                      <a:endParaRPr lang="en-US" sz="1200" b="1" dirty="0">
                        <a:effectLst/>
                        <a:latin typeface="+mn-l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pt-BR" sz="1200">
                          <a:effectLst/>
                          <a:latin typeface="+mn-lt"/>
                        </a:rPr>
                        <a:t>Desenvolver conteúdo educativo sobre a importância do seguro de vida, utilizando histórias reais de clientes e dados estatísticos, para aumentar a conscientização e atrair novos clientes.</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latin typeface="+mn-lt"/>
                        </a:rPr>
                        <a:t>Compressor</a:t>
                      </a:r>
                    </a:p>
                  </a:txBody>
                  <a:tcPr anchor="ctr">
                    <a:lnT w="6350" cap="flat" cmpd="sng" algn="ctr">
                      <a:solidFill>
                        <a:schemeClr val="bg1"/>
                      </a:solidFill>
                      <a:prstDash val="dash"/>
                      <a:round/>
                      <a:headEnd type="none" w="med" len="med"/>
                      <a:tailEnd type="none" w="med" len="med"/>
                    </a:lnT>
                  </a:tcPr>
                </a:tc>
                <a:tc>
                  <a:txBody>
                    <a:bodyPr/>
                    <a:lstStyle/>
                    <a:p>
                      <a:pPr fontAlgn="base"/>
                      <a:r>
                        <a:rPr lang="pt-BR" sz="1200" dirty="0">
                          <a:effectLst/>
                          <a:latin typeface="+mn-lt"/>
                        </a:rPr>
                        <a:t>Otimize a estratégia de </a:t>
                      </a:r>
                      <a:r>
                        <a:rPr lang="pt-BR" sz="1200" dirty="0" err="1">
                          <a:effectLst/>
                          <a:latin typeface="+mn-lt"/>
                        </a:rPr>
                        <a:t>comumicação</a:t>
                      </a:r>
                      <a:r>
                        <a:rPr lang="pt-BR" sz="1200" dirty="0">
                          <a:effectLst/>
                          <a:latin typeface="+mn-lt"/>
                        </a:rPr>
                        <a:t> pós-venda para seguros residenciais, com base no feedback do cliente e nas melhores práticas do setor, para melhorar a fidelidade e a satisfação do cliente.</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spTree>
    <p:extLst>
      <p:ext uri="{BB962C8B-B14F-4D97-AF65-F5344CB8AC3E}">
        <p14:creationId xmlns:p14="http://schemas.microsoft.com/office/powerpoint/2010/main" val="727174710"/>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PowerPoint</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Seguros</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82748" y="84738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2650721277"/>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err="1">
                          <a:effectLst/>
                        </a:rPr>
                        <a:t>Criar</a:t>
                      </a:r>
                      <a:endParaRPr lang="en-US" sz="1200" b="1" dirty="0">
                        <a:effectLst/>
                      </a:endParaRPr>
                    </a:p>
                  </a:txBody>
                  <a:tcPr anchor="ctr">
                    <a:lnB w="6350" cap="flat" cmpd="sng" algn="ctr">
                      <a:solidFill>
                        <a:schemeClr val="bg1"/>
                      </a:solidFill>
                      <a:prstDash val="dash"/>
                      <a:round/>
                      <a:headEnd type="none" w="med" len="med"/>
                      <a:tailEnd type="none" w="med" len="med"/>
                    </a:lnB>
                  </a:tcPr>
                </a:tc>
                <a:tc>
                  <a:txBody>
                    <a:bodyPr/>
                    <a:lstStyle/>
                    <a:p>
                      <a:pPr fontAlgn="base"/>
                      <a:r>
                        <a:rPr lang="es-ES" sz="1200" dirty="0">
                          <a:effectLst/>
                        </a:rPr>
                        <a:t>Crie </a:t>
                      </a:r>
                      <a:r>
                        <a:rPr lang="es-ES" sz="1200" dirty="0" err="1">
                          <a:effectLst/>
                        </a:rPr>
                        <a:t>uma</a:t>
                      </a:r>
                      <a:r>
                        <a:rPr lang="es-ES" sz="1200" dirty="0">
                          <a:effectLst/>
                        </a:rPr>
                        <a:t> </a:t>
                      </a:r>
                      <a:r>
                        <a:rPr lang="es-ES" sz="1200" dirty="0" err="1">
                          <a:effectLst/>
                        </a:rPr>
                        <a:t>apresentação</a:t>
                      </a:r>
                      <a:r>
                        <a:rPr lang="es-ES" sz="1200" dirty="0">
                          <a:effectLst/>
                        </a:rPr>
                        <a:t> que destaque las innovaciones en seguros de vida, utilizando estudios de caso y </a:t>
                      </a:r>
                      <a:r>
                        <a:rPr lang="es-ES" sz="1200" dirty="0" err="1">
                          <a:effectLst/>
                        </a:rPr>
                        <a:t>tendências</a:t>
                      </a:r>
                      <a:r>
                        <a:rPr lang="es-ES" sz="1200" dirty="0">
                          <a:effectLst/>
                        </a:rPr>
                        <a:t> de la industria, para el próximo seminario de </a:t>
                      </a:r>
                      <a:r>
                        <a:rPr lang="es-ES" sz="1200" dirty="0" err="1">
                          <a:effectLst/>
                        </a:rPr>
                        <a:t>produtos</a:t>
                      </a:r>
                      <a:r>
                        <a:rPr lang="es-ES" sz="1200" dirty="0">
                          <a:effectLst/>
                        </a:rPr>
                        <a:t>.</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Elabora </a:t>
                      </a:r>
                      <a:r>
                        <a:rPr lang="es-ES" sz="1200" dirty="0" err="1">
                          <a:effectLst/>
                        </a:rPr>
                        <a:t>uma</a:t>
                      </a:r>
                      <a:r>
                        <a:rPr lang="es-ES" sz="1200" dirty="0">
                          <a:effectLst/>
                        </a:rPr>
                        <a:t> </a:t>
                      </a:r>
                      <a:r>
                        <a:rPr lang="es-ES" sz="1200" dirty="0" err="1">
                          <a:effectLst/>
                        </a:rPr>
                        <a:t>apresentação</a:t>
                      </a:r>
                      <a:r>
                        <a:rPr lang="es-ES" sz="1200" dirty="0">
                          <a:effectLst/>
                        </a:rPr>
                        <a:t> que analice las razones detrás del aumento de reclamaciones en el último año, utilizando </a:t>
                      </a:r>
                      <a:r>
                        <a:rPr lang="es-ES" sz="1200" dirty="0" err="1">
                          <a:effectLst/>
                        </a:rPr>
                        <a:t>relatórios</a:t>
                      </a:r>
                      <a:r>
                        <a:rPr lang="es-ES" sz="1200" dirty="0">
                          <a:effectLst/>
                        </a:rPr>
                        <a:t> de reclamaciones y </a:t>
                      </a:r>
                      <a:r>
                        <a:rPr lang="es-ES" sz="1200" dirty="0" err="1">
                          <a:effectLst/>
                        </a:rPr>
                        <a:t>feedback</a:t>
                      </a:r>
                      <a:r>
                        <a:rPr lang="es-ES" sz="1200" dirty="0">
                          <a:effectLst/>
                        </a:rPr>
                        <a:t> de clientes, para identificar áreas de mejora.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Compressor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err="1">
                          <a:effectLst/>
                        </a:rPr>
                        <a:t>Atualize</a:t>
                      </a:r>
                      <a:r>
                        <a:rPr lang="es-ES" sz="1200" dirty="0">
                          <a:effectLst/>
                        </a:rPr>
                        <a:t> nuestra </a:t>
                      </a:r>
                      <a:r>
                        <a:rPr lang="es-ES" sz="1200" dirty="0" err="1">
                          <a:effectLst/>
                        </a:rPr>
                        <a:t>apresentação</a:t>
                      </a:r>
                      <a:r>
                        <a:rPr lang="es-ES" sz="1200" dirty="0">
                          <a:effectLst/>
                        </a:rPr>
                        <a:t> corporativa para incluir los últimos avances en tecnología de seguros, basándote en investigación de mercado y desarrollos internos, para mejorar la percepción de marca.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err="1">
                          <a:effectLst/>
                        </a:rPr>
                        <a:t>Pregumtar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err="1">
                          <a:effectLst/>
                        </a:rPr>
                        <a:t>Gere</a:t>
                      </a:r>
                      <a:r>
                        <a:rPr lang="es-ES" sz="1200" dirty="0">
                          <a:effectLst/>
                        </a:rPr>
                        <a:t>  </a:t>
                      </a:r>
                      <a:r>
                        <a:rPr lang="es-ES" sz="1200" dirty="0" err="1">
                          <a:effectLst/>
                        </a:rPr>
                        <a:t>uma</a:t>
                      </a:r>
                      <a:r>
                        <a:rPr lang="es-ES" sz="1200" dirty="0">
                          <a:effectLst/>
                        </a:rPr>
                        <a:t> diapositiva que indague sobre nuevas necesidades de cobertura de seguro en el contexto actual, basándote en pesquisas  de mercado y </a:t>
                      </a:r>
                      <a:r>
                        <a:rPr lang="es-ES" sz="1200" dirty="0" err="1">
                          <a:effectLst/>
                        </a:rPr>
                        <a:t>análise</a:t>
                      </a:r>
                      <a:r>
                        <a:rPr lang="es-ES" sz="1200" dirty="0">
                          <a:effectLst/>
                        </a:rPr>
                        <a:t> de </a:t>
                      </a:r>
                      <a:r>
                        <a:rPr lang="es-ES" sz="1200" dirty="0" err="1">
                          <a:effectLst/>
                        </a:rPr>
                        <a:t>tendências</a:t>
                      </a:r>
                      <a:r>
                        <a:rPr lang="es-ES" sz="1200" dirty="0">
                          <a:effectLst/>
                        </a:rPr>
                        <a:t>, para guiar el desarrollo de </a:t>
                      </a:r>
                      <a:r>
                        <a:rPr lang="es-ES" sz="1200" dirty="0" err="1">
                          <a:effectLst/>
                        </a:rPr>
                        <a:t>produtos</a:t>
                      </a:r>
                      <a:r>
                        <a:rPr lang="es-ES" sz="1200" dirty="0">
                          <a:effectLst/>
                        </a:rPr>
                        <a:t>.</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err="1">
                          <a:effectLst/>
                        </a:rPr>
                        <a:t>Desenvolva</a:t>
                      </a:r>
                      <a:r>
                        <a:rPr lang="es-ES" sz="1200" dirty="0">
                          <a:effectLst/>
                        </a:rPr>
                        <a:t> </a:t>
                      </a:r>
                      <a:r>
                        <a:rPr lang="es-ES" sz="1200" dirty="0" err="1">
                          <a:effectLst/>
                        </a:rPr>
                        <a:t>uma</a:t>
                      </a:r>
                      <a:r>
                        <a:rPr lang="es-ES" sz="1200" dirty="0">
                          <a:effectLst/>
                        </a:rPr>
                        <a:t> </a:t>
                      </a:r>
                      <a:r>
                        <a:rPr lang="es-ES" sz="1200" dirty="0" err="1">
                          <a:effectLst/>
                        </a:rPr>
                        <a:t>apresentação</a:t>
                      </a:r>
                      <a:r>
                        <a:rPr lang="es-ES" sz="1200" dirty="0">
                          <a:effectLst/>
                        </a:rPr>
                        <a:t> sobre estrategias para mejorar la satisfacción del cliente, utilizando resultados de pesquisas  y benchmarking del sector, para el próximo taller de </a:t>
                      </a:r>
                      <a:r>
                        <a:rPr lang="es-ES" sz="1200" dirty="0" err="1">
                          <a:effectLst/>
                        </a:rPr>
                        <a:t>serviço</a:t>
                      </a:r>
                      <a:r>
                        <a:rPr lang="es-ES" sz="1200" dirty="0">
                          <a:effectLst/>
                        </a:rPr>
                        <a:t> al cliente.</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dirty="0">
                          <a:effectLst/>
                        </a:rPr>
                        <a:t>Crie </a:t>
                      </a:r>
                      <a:r>
                        <a:rPr lang="es-ES" sz="1200" dirty="0" err="1">
                          <a:effectLst/>
                        </a:rPr>
                        <a:t>uma</a:t>
                      </a:r>
                      <a:r>
                        <a:rPr lang="es-ES" sz="1200" dirty="0">
                          <a:effectLst/>
                        </a:rPr>
                        <a:t> </a:t>
                      </a:r>
                      <a:r>
                        <a:rPr lang="es-ES" sz="1200" dirty="0" err="1">
                          <a:effectLst/>
                        </a:rPr>
                        <a:t>apresentação</a:t>
                      </a:r>
                      <a:r>
                        <a:rPr lang="es-ES" sz="1200" dirty="0">
                          <a:effectLst/>
                        </a:rPr>
                        <a:t> que resuma el impacto financiero de los desastres naturales en el sector de seguros, usando dados de siniestros y estudios económicos, para preparar </a:t>
                      </a:r>
                      <a:r>
                        <a:rPr lang="es-ES" sz="1200" dirty="0" err="1">
                          <a:effectLst/>
                        </a:rPr>
                        <a:t>um</a:t>
                      </a:r>
                      <a:r>
                        <a:rPr lang="es-ES" sz="1200" dirty="0">
                          <a:effectLst/>
                        </a:rPr>
                        <a:t> informe a la dirección.</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8"/>
              <a:extLst>
                <a:ext uri="{FF2B5EF4-FFF2-40B4-BE49-F238E27FC236}">
                  <a16:creationId xmlns:a16="http://schemas.microsoft.com/office/drawing/2014/main" id="{B6B9A0CA-9B30-BCB8-CC10-5978D1487FB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77225785"/>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984885"/>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Excel</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Seguros</a:t>
            </a:r>
            <a:br>
              <a:rPr lang="en-US" b="1" i="0" dirty="0">
                <a:solidFill>
                  <a:srgbClr val="0D0D0D"/>
                </a:solidFill>
                <a:effectLst/>
                <a:highlight>
                  <a:srgbClr val="FFFFFF"/>
                </a:highlight>
                <a:latin typeface="Söhne"/>
              </a:rPr>
            </a:b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400359662"/>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Comprender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Analiza la distribución geográfica de los siniestros en el último año, para identificar áreas de alto riesgo y ajustar las primas de seguro correspondientemente.</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err="1">
                          <a:effectLst/>
                        </a:rPr>
                        <a:t>Gere</a:t>
                      </a:r>
                      <a:r>
                        <a:rPr lang="es-ES" sz="1200" dirty="0">
                          <a:effectLst/>
                        </a:rPr>
                        <a:t>  </a:t>
                      </a:r>
                      <a:r>
                        <a:rPr lang="es-ES" sz="1200" dirty="0" err="1">
                          <a:effectLst/>
                        </a:rPr>
                        <a:t>um</a:t>
                      </a:r>
                      <a:r>
                        <a:rPr lang="es-ES" sz="1200" dirty="0">
                          <a:effectLst/>
                        </a:rPr>
                        <a:t> modelo de predicción de fraude en seguros de auto utilizando variables demográficas y de comportamiento del conductor, para mejorar la detección precoz de fraudes.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Compressor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err="1">
                          <a:effectLst/>
                        </a:rPr>
                        <a:t>Atualize</a:t>
                      </a:r>
                      <a:r>
                        <a:rPr lang="es-ES" sz="1200" dirty="0">
                          <a:effectLst/>
                        </a:rPr>
                        <a:t> la base de dados de reclamaciones con la última información de costos de reparación y médicos, para ajustar las reservas de siniestralidad.</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err="1">
                          <a:effectLst/>
                        </a:rPr>
                        <a:t>Pregumtar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Calcula el ratio de pérdida por línea de </a:t>
                      </a:r>
                      <a:r>
                        <a:rPr lang="es-ES" sz="1200" dirty="0" err="1">
                          <a:effectLst/>
                        </a:rPr>
                        <a:t>produtos</a:t>
                      </a:r>
                      <a:r>
                        <a:rPr lang="es-ES" sz="1200" dirty="0">
                          <a:effectLst/>
                        </a:rPr>
                        <a:t> de seguro, comparando primas cobradas vs. siniestros pagados, para evaluar la rentabilidad de cada línea.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Evalúa la efectividad de los programas de reducción de riesgos en seguros de hogar, analizando </a:t>
                      </a:r>
                      <a:r>
                        <a:rPr lang="es-ES" sz="1200" dirty="0" err="1">
                          <a:effectLst/>
                        </a:rPr>
                        <a:t>tendências</a:t>
                      </a:r>
                      <a:r>
                        <a:rPr lang="es-ES" sz="1200" dirty="0">
                          <a:effectLst/>
                        </a:rPr>
                        <a:t> de reclamaciones antes y después de su implementación.</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tcPr>
                </a:tc>
                <a:tc>
                  <a:txBody>
                    <a:bodyPr/>
                    <a:lstStyle/>
                    <a:p>
                      <a:pPr fontAlgn="base"/>
                      <a:r>
                        <a:rPr lang="es-ES" sz="1200" dirty="0">
                          <a:effectLst/>
                        </a:rPr>
                        <a:t>Crie </a:t>
                      </a:r>
                      <a:r>
                        <a:rPr lang="es-ES" sz="1200" dirty="0" err="1">
                          <a:effectLst/>
                        </a:rPr>
                        <a:t>um</a:t>
                      </a:r>
                      <a:r>
                        <a:rPr lang="es-ES" sz="1200" dirty="0">
                          <a:effectLst/>
                        </a:rPr>
                        <a:t> informe de </a:t>
                      </a:r>
                      <a:r>
                        <a:rPr lang="es-ES" sz="1200" dirty="0" err="1">
                          <a:effectLst/>
                        </a:rPr>
                        <a:t>tendências</a:t>
                      </a:r>
                      <a:r>
                        <a:rPr lang="es-ES" sz="1200" dirty="0">
                          <a:effectLst/>
                        </a:rPr>
                        <a:t> de costos de atención médica basado en reclamaciones de seguros de salud, para anticipar ajustes en la oferta de </a:t>
                      </a:r>
                      <a:r>
                        <a:rPr lang="es-ES" sz="1200" dirty="0" err="1">
                          <a:effectLst/>
                        </a:rPr>
                        <a:t>produtos</a:t>
                      </a:r>
                      <a:r>
                        <a:rPr lang="es-ES" sz="1200" dirty="0">
                          <a:effectLst/>
                        </a:rPr>
                        <a:t>.</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5" name="Group 23">
            <a:extLst>
              <a:ext uri="{FF2B5EF4-FFF2-40B4-BE49-F238E27FC236}">
                <a16:creationId xmlns:a16="http://schemas.microsoft.com/office/drawing/2014/main" id="{849AE305-63CE-2EAD-1D92-CE22605FEA60}"/>
              </a:ext>
              <a:ext uri="{C183D7F6-B498-43B3-948B-1728B52AA6E4}">
                <adec:decorative xmlns:adec="http://schemas.microsoft.com/office/drawing/2017/decorative" val="1"/>
              </a:ext>
            </a:extLst>
          </p:cNvPr>
          <p:cNvGrpSpPr/>
          <p:nvPr/>
        </p:nvGrpSpPr>
        <p:grpSpPr>
          <a:xfrm>
            <a:off x="197469" y="851002"/>
            <a:ext cx="534543" cy="534543"/>
            <a:chOff x="5831903" y="8381781"/>
            <a:chExt cx="534543" cy="534543"/>
          </a:xfrm>
        </p:grpSpPr>
        <p:sp>
          <p:nvSpPr>
            <p:cNvPr id="7" name="Rounded Rectangle 46">
              <a:extLst>
                <a:ext uri="{FF2B5EF4-FFF2-40B4-BE49-F238E27FC236}">
                  <a16:creationId xmlns:a16="http://schemas.microsoft.com/office/drawing/2014/main" id="{C5E96C17-24C0-4D95-5FA2-671CFBE8B80F}"/>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8" descr="Microsoft Excel Logo - PNG and Vector - Logo Download">
              <a:hlinkClick r:id="rId6"/>
              <a:extLst>
                <a:ext uri="{FF2B5EF4-FFF2-40B4-BE49-F238E27FC236}">
                  <a16:creationId xmlns:a16="http://schemas.microsoft.com/office/drawing/2014/main" id="{5A05770A-6CA0-A2FD-56CB-4843782215FB}"/>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09902923"/>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Teams</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Seguros</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1290653779"/>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Comprender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dirty="0">
                          <a:effectLst/>
                        </a:rPr>
                        <a:t>Resume la </a:t>
                      </a:r>
                      <a:r>
                        <a:rPr lang="es-ES" sz="1200" dirty="0" err="1">
                          <a:effectLst/>
                        </a:rPr>
                        <a:t>reumión</a:t>
                      </a:r>
                      <a:r>
                        <a:rPr lang="es-ES" sz="1200" dirty="0">
                          <a:effectLst/>
                        </a:rPr>
                        <a:t> sobre ajustes en la política de seguros, destacando los cambios propuestos, decisiones tomadas y asignando tarefas para la </a:t>
                      </a:r>
                      <a:r>
                        <a:rPr lang="es-ES" sz="1200" dirty="0" err="1">
                          <a:effectLst/>
                        </a:rPr>
                        <a:t>Atualizeción</a:t>
                      </a:r>
                      <a:r>
                        <a:rPr lang="es-ES" sz="1200" dirty="0">
                          <a:effectLst/>
                        </a:rPr>
                        <a:t> de documentos legales.</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Compressor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Refina el plan de acción resultante de la revisión de reclamaciones </a:t>
                      </a:r>
                      <a:r>
                        <a:rPr lang="es-ES" sz="1200" dirty="0" err="1">
                          <a:effectLst/>
                        </a:rPr>
                        <a:t>recentes</a:t>
                      </a:r>
                      <a:r>
                        <a:rPr lang="es-ES" sz="1200" dirty="0">
                          <a:effectLst/>
                        </a:rPr>
                        <a:t>, asegurando que se asignen claramente los pasos a seguir para mejorar el proceso de gestión de riesgos.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Documenta las estrategias discutidas para mejorar la satisfacción del cliente en el </a:t>
                      </a:r>
                      <a:r>
                        <a:rPr lang="es-ES" sz="1200" dirty="0" err="1">
                          <a:effectLst/>
                        </a:rPr>
                        <a:t>serviço</a:t>
                      </a:r>
                      <a:r>
                        <a:rPr lang="es-ES" sz="1200" dirty="0">
                          <a:effectLst/>
                        </a:rPr>
                        <a:t> de seguros, </a:t>
                      </a:r>
                      <a:r>
                        <a:rPr lang="es-ES" sz="1200" dirty="0" err="1">
                          <a:effectLst/>
                        </a:rPr>
                        <a:t>incluindo</a:t>
                      </a:r>
                      <a:r>
                        <a:rPr lang="es-ES" sz="1200" dirty="0">
                          <a:effectLst/>
                        </a:rPr>
                        <a:t> iniciativas específicas y asignación de </a:t>
                      </a:r>
                      <a:r>
                        <a:rPr lang="es-ES" sz="1200" dirty="0" err="1">
                          <a:effectLst/>
                        </a:rPr>
                        <a:t>responsáveis</a:t>
                      </a:r>
                      <a:r>
                        <a:rPr lang="es-ES" sz="1200" dirty="0">
                          <a:effectLst/>
                        </a:rPr>
                        <a:t>.</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err="1">
                          <a:effectLst/>
                        </a:rPr>
                        <a:t>Pregumtar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Elabora </a:t>
                      </a:r>
                      <a:r>
                        <a:rPr lang="es-ES" sz="1200" dirty="0" err="1">
                          <a:effectLst/>
                        </a:rPr>
                        <a:t>uma</a:t>
                      </a:r>
                      <a:r>
                        <a:rPr lang="es-ES" sz="1200" dirty="0">
                          <a:effectLst/>
                        </a:rPr>
                        <a:t> lista de </a:t>
                      </a:r>
                      <a:r>
                        <a:rPr lang="es-ES" sz="1200" dirty="0" err="1">
                          <a:effectLst/>
                        </a:rPr>
                        <a:t>pregumtas</a:t>
                      </a:r>
                      <a:r>
                        <a:rPr lang="es-ES" sz="1200" dirty="0">
                          <a:effectLst/>
                        </a:rPr>
                        <a:t> críticas para entender mejor las necesidades de los clientes discutidas en la última sesión de </a:t>
                      </a:r>
                      <a:r>
                        <a:rPr lang="es-ES" sz="1200" dirty="0" err="1">
                          <a:effectLst/>
                        </a:rPr>
                        <a:t>feedback</a:t>
                      </a:r>
                      <a:r>
                        <a:rPr lang="es-ES" sz="1200" dirty="0">
                          <a:effectLst/>
                        </a:rPr>
                        <a:t>, asegurando </a:t>
                      </a:r>
                      <a:r>
                        <a:rPr lang="es-ES" sz="1200" dirty="0" err="1">
                          <a:effectLst/>
                        </a:rPr>
                        <a:t>uma</a:t>
                      </a:r>
                      <a:r>
                        <a:rPr lang="es-ES" sz="1200" dirty="0">
                          <a:effectLst/>
                        </a:rPr>
                        <a:t> mejora continua del </a:t>
                      </a:r>
                      <a:r>
                        <a:rPr lang="es-ES" sz="1200" dirty="0" err="1">
                          <a:effectLst/>
                        </a:rPr>
                        <a:t>serviço</a:t>
                      </a:r>
                      <a:r>
                        <a:rPr lang="es-ES" sz="1200" dirty="0">
                          <a:effectLst/>
                        </a:rPr>
                        <a:t>.</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err="1">
                          <a:effectLst/>
                        </a:rPr>
                        <a:t>Gere</a:t>
                      </a:r>
                      <a:r>
                        <a:rPr lang="es-ES" sz="1200" dirty="0">
                          <a:effectLst/>
                        </a:rPr>
                        <a:t>  </a:t>
                      </a:r>
                      <a:r>
                        <a:rPr lang="es-ES" sz="1200" dirty="0" err="1">
                          <a:effectLst/>
                        </a:rPr>
                        <a:t>um</a:t>
                      </a:r>
                      <a:r>
                        <a:rPr lang="es-ES" sz="1200" dirty="0">
                          <a:effectLst/>
                        </a:rPr>
                        <a:t> resumen de la sesión de formación en nuevos </a:t>
                      </a:r>
                      <a:r>
                        <a:rPr lang="es-ES" sz="1200" dirty="0" err="1">
                          <a:effectLst/>
                        </a:rPr>
                        <a:t>produtos</a:t>
                      </a:r>
                      <a:r>
                        <a:rPr lang="es-ES" sz="1200" dirty="0">
                          <a:effectLst/>
                        </a:rPr>
                        <a:t> de seguros, </a:t>
                      </a:r>
                      <a:r>
                        <a:rPr lang="es-ES" sz="1200" dirty="0" err="1">
                          <a:effectLst/>
                        </a:rPr>
                        <a:t>incluindo</a:t>
                      </a:r>
                      <a:r>
                        <a:rPr lang="es-ES" sz="1200" dirty="0">
                          <a:effectLst/>
                        </a:rPr>
                        <a:t> </a:t>
                      </a:r>
                      <a:r>
                        <a:rPr lang="es-ES" sz="1200" dirty="0" err="1">
                          <a:effectLst/>
                        </a:rPr>
                        <a:t>pumtos</a:t>
                      </a:r>
                      <a:r>
                        <a:rPr lang="es-ES" sz="1200" dirty="0">
                          <a:effectLst/>
                        </a:rPr>
                        <a:t> clave, beneficios destacados y </a:t>
                      </a:r>
                      <a:r>
                        <a:rPr lang="es-ES" sz="1200" dirty="0" err="1">
                          <a:effectLst/>
                        </a:rPr>
                        <a:t>responsáveis</a:t>
                      </a:r>
                      <a:r>
                        <a:rPr lang="es-ES" sz="1200" dirty="0">
                          <a:effectLst/>
                        </a:rPr>
                        <a:t> de la implementación en el equipe de vendas.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tcPr>
                </a:tc>
                <a:tc>
                  <a:txBody>
                    <a:bodyPr/>
                    <a:lstStyle/>
                    <a:p>
                      <a:pPr fontAlgn="base"/>
                      <a:r>
                        <a:rPr lang="es-ES" sz="1200" dirty="0">
                          <a:effectLst/>
                        </a:rPr>
                        <a:t>Crie </a:t>
                      </a:r>
                      <a:r>
                        <a:rPr lang="es-ES" sz="1200" dirty="0" err="1">
                          <a:effectLst/>
                        </a:rPr>
                        <a:t>um</a:t>
                      </a:r>
                      <a:r>
                        <a:rPr lang="es-ES" sz="1200" dirty="0">
                          <a:effectLst/>
                        </a:rPr>
                        <a:t> plan de seguimiento para la implementación de la nueva tecnología de seguros, detallando acciones, </a:t>
                      </a:r>
                      <a:r>
                        <a:rPr lang="es-ES" sz="1200" dirty="0" err="1">
                          <a:effectLst/>
                        </a:rPr>
                        <a:t>responsáveis</a:t>
                      </a:r>
                      <a:r>
                        <a:rPr lang="es-ES" sz="1200" dirty="0">
                          <a:effectLst/>
                        </a:rPr>
                        <a:t> y plazos para cada fase del proyecto.</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37">
            <a:extLst>
              <a:ext uri="{FF2B5EF4-FFF2-40B4-BE49-F238E27FC236}">
                <a16:creationId xmlns:a16="http://schemas.microsoft.com/office/drawing/2014/main" id="{AE5B430B-7774-7366-B1B6-C1EC54D6EEDE}"/>
              </a:ext>
              <a:ext uri="{C183D7F6-B498-43B3-948B-1728B52AA6E4}">
                <adec:decorative xmlns:adec="http://schemas.microsoft.com/office/drawing/2017/decorative" val="1"/>
              </a:ext>
            </a:extLst>
          </p:cNvPr>
          <p:cNvGrpSpPr/>
          <p:nvPr/>
        </p:nvGrpSpPr>
        <p:grpSpPr>
          <a:xfrm>
            <a:off x="207281" y="864001"/>
            <a:ext cx="534543" cy="534543"/>
            <a:chOff x="4236994" y="8381781"/>
            <a:chExt cx="534543" cy="534543"/>
          </a:xfrm>
        </p:grpSpPr>
        <p:sp>
          <p:nvSpPr>
            <p:cNvPr id="7" name="Rounded Rectangle 46">
              <a:extLst>
                <a:ext uri="{FF2B5EF4-FFF2-40B4-BE49-F238E27FC236}">
                  <a16:creationId xmlns:a16="http://schemas.microsoft.com/office/drawing/2014/main" id="{3340BF12-87C0-3D52-72E1-9B57FA243D33}"/>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6" descr="Microsoft Teams Logo, symbol, meaning, history, PNG">
              <a:hlinkClick r:id="rId8"/>
              <a:extLst>
                <a:ext uri="{FF2B5EF4-FFF2-40B4-BE49-F238E27FC236}">
                  <a16:creationId xmlns:a16="http://schemas.microsoft.com/office/drawing/2014/main" id="{B380F7CB-51A7-75EE-D6C2-E5B81B8C9D4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17523943"/>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Outlook</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Seguros</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1507867170"/>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Comprender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dirty="0">
                          <a:effectLst/>
                        </a:rPr>
                        <a:t>Escribe </a:t>
                      </a:r>
                      <a:r>
                        <a:rPr lang="es-ES" sz="1200" dirty="0" err="1">
                          <a:effectLst/>
                        </a:rPr>
                        <a:t>um</a:t>
                      </a:r>
                      <a:r>
                        <a:rPr lang="es-ES" sz="1200" dirty="0">
                          <a:effectLst/>
                        </a:rPr>
                        <a:t> correo electrónico solicitando a los agentes de seguros que compartan historias de éxito </a:t>
                      </a:r>
                      <a:r>
                        <a:rPr lang="es-ES" sz="1200" dirty="0" err="1">
                          <a:effectLst/>
                        </a:rPr>
                        <a:t>recentes</a:t>
                      </a:r>
                      <a:r>
                        <a:rPr lang="es-ES" sz="1200" dirty="0">
                          <a:effectLst/>
                        </a:rPr>
                        <a:t> en las que hayan ayudado significativamente a los clientes, para </a:t>
                      </a:r>
                      <a:r>
                        <a:rPr lang="es-ES" sz="1200" dirty="0" err="1">
                          <a:effectLst/>
                        </a:rPr>
                        <a:t>um</a:t>
                      </a:r>
                      <a:r>
                        <a:rPr lang="es-ES" sz="1200" dirty="0">
                          <a:effectLst/>
                        </a:rPr>
                        <a:t> boletín interno.</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Crie </a:t>
                      </a:r>
                      <a:r>
                        <a:rPr lang="es-ES" sz="1200" dirty="0" err="1">
                          <a:effectLst/>
                        </a:rPr>
                        <a:t>um</a:t>
                      </a:r>
                      <a:r>
                        <a:rPr lang="es-ES" sz="1200" dirty="0">
                          <a:effectLst/>
                        </a:rPr>
                        <a:t> correo electrónico de </a:t>
                      </a:r>
                      <a:r>
                        <a:rPr lang="es-ES" sz="1200" dirty="0" err="1">
                          <a:effectLst/>
                        </a:rPr>
                        <a:t>Atualizeción</a:t>
                      </a:r>
                      <a:r>
                        <a:rPr lang="es-ES" sz="1200" dirty="0">
                          <a:effectLst/>
                        </a:rPr>
                        <a:t> para los clientes sobre cómo nuestras nuevas pólizas de seguro ofrecen </a:t>
                      </a:r>
                      <a:r>
                        <a:rPr lang="es-ES" sz="1200" dirty="0" err="1">
                          <a:effectLst/>
                        </a:rPr>
                        <a:t>uma</a:t>
                      </a:r>
                      <a:r>
                        <a:rPr lang="es-ES" sz="1200" dirty="0">
                          <a:effectLst/>
                        </a:rPr>
                        <a:t> mejor cobertura y tranquilidad, destacando casos específicos de beneficios.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Compressor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err="1">
                          <a:effectLst/>
                        </a:rPr>
                        <a:t>Atualize</a:t>
                      </a:r>
                      <a:r>
                        <a:rPr lang="es-ES" sz="1200" dirty="0">
                          <a:effectLst/>
                        </a:rPr>
                        <a:t> </a:t>
                      </a:r>
                      <a:r>
                        <a:rPr lang="es-ES" sz="1200" dirty="0" err="1">
                          <a:effectLst/>
                        </a:rPr>
                        <a:t>uma</a:t>
                      </a:r>
                      <a:r>
                        <a:rPr lang="es-ES" sz="1200" dirty="0">
                          <a:effectLst/>
                        </a:rPr>
                        <a:t> </a:t>
                      </a:r>
                      <a:r>
                        <a:rPr lang="es-ES" sz="1200" dirty="0" err="1">
                          <a:effectLst/>
                        </a:rPr>
                        <a:t>comumicación</a:t>
                      </a:r>
                      <a:r>
                        <a:rPr lang="es-ES" sz="1200" dirty="0">
                          <a:effectLst/>
                        </a:rPr>
                        <a:t> a los clientes afectados por </a:t>
                      </a:r>
                      <a:r>
                        <a:rPr lang="es-ES" sz="1200" dirty="0" err="1">
                          <a:effectLst/>
                        </a:rPr>
                        <a:t>um</a:t>
                      </a:r>
                      <a:r>
                        <a:rPr lang="es-ES" sz="1200" dirty="0">
                          <a:effectLst/>
                        </a:rPr>
                        <a:t> desastre natural, ofreciendo instrucciones claras sobre cómo presentar reclamaciones rápidamente y asegurándoles nuestro apoyo total.</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err="1">
                          <a:effectLst/>
                        </a:rPr>
                        <a:t>Pregumtar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Envía </a:t>
                      </a:r>
                      <a:r>
                        <a:rPr lang="es-ES" sz="1200" dirty="0" err="1">
                          <a:effectLst/>
                        </a:rPr>
                        <a:t>um</a:t>
                      </a:r>
                      <a:r>
                        <a:rPr lang="es-ES" sz="1200" dirty="0">
                          <a:effectLst/>
                        </a:rPr>
                        <a:t> correo electrónico a la gerencia solicitando </a:t>
                      </a:r>
                      <a:r>
                        <a:rPr lang="es-ES" sz="1200" dirty="0" err="1">
                          <a:effectLst/>
                        </a:rPr>
                        <a:t>uma</a:t>
                      </a:r>
                      <a:r>
                        <a:rPr lang="es-ES" sz="1200" dirty="0">
                          <a:effectLst/>
                        </a:rPr>
                        <a:t> revisión de las políticas de seguros </a:t>
                      </a:r>
                      <a:r>
                        <a:rPr lang="es-ES" sz="1200" dirty="0" err="1">
                          <a:effectLst/>
                        </a:rPr>
                        <a:t>reais</a:t>
                      </a:r>
                      <a:r>
                        <a:rPr lang="es-ES" sz="1200" dirty="0">
                          <a:effectLst/>
                        </a:rPr>
                        <a:t> para identificar áreas de mejora en base a </a:t>
                      </a:r>
                      <a:r>
                        <a:rPr lang="es-ES" sz="1200" dirty="0" err="1">
                          <a:effectLst/>
                        </a:rPr>
                        <a:t>feedback</a:t>
                      </a:r>
                      <a:r>
                        <a:rPr lang="es-ES" sz="1200" dirty="0">
                          <a:effectLst/>
                        </a:rPr>
                        <a:t> </a:t>
                      </a:r>
                      <a:r>
                        <a:rPr lang="es-ES" sz="1200" dirty="0" err="1">
                          <a:effectLst/>
                        </a:rPr>
                        <a:t>recente</a:t>
                      </a:r>
                      <a:r>
                        <a:rPr lang="es-ES" sz="1200" dirty="0">
                          <a:effectLst/>
                        </a:rPr>
                        <a:t> de clientes.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Redacta </a:t>
                      </a:r>
                      <a:r>
                        <a:rPr lang="es-ES" sz="1200" dirty="0" err="1">
                          <a:effectLst/>
                        </a:rPr>
                        <a:t>um</a:t>
                      </a:r>
                      <a:r>
                        <a:rPr lang="es-ES" sz="1200" dirty="0">
                          <a:effectLst/>
                        </a:rPr>
                        <a:t> correo electrónico para reconocer el duro trabajo de nuestro equipe tras </a:t>
                      </a:r>
                      <a:r>
                        <a:rPr lang="es-ES" sz="1200" dirty="0" err="1">
                          <a:effectLst/>
                        </a:rPr>
                        <a:t>um</a:t>
                      </a:r>
                      <a:r>
                        <a:rPr lang="es-ES" sz="1200" dirty="0">
                          <a:effectLst/>
                        </a:rPr>
                        <a:t> evento de alta demanda de reclamaciones, agradeciendo su compromiso y ofreciendo </a:t>
                      </a:r>
                      <a:r>
                        <a:rPr lang="es-ES" sz="1200" dirty="0" err="1">
                          <a:effectLst/>
                        </a:rPr>
                        <a:t>um</a:t>
                      </a:r>
                      <a:r>
                        <a:rPr lang="es-ES" sz="1200" dirty="0">
                          <a:effectLst/>
                        </a:rPr>
                        <a:t> día de descanso adicional.</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dirty="0">
                          <a:effectLst/>
                        </a:rPr>
                        <a:t>Solicita por correo electrónico a los departamentos correspondientes </a:t>
                      </a:r>
                      <a:r>
                        <a:rPr lang="es-ES" sz="1200" dirty="0" err="1">
                          <a:effectLst/>
                        </a:rPr>
                        <a:t>um</a:t>
                      </a:r>
                      <a:r>
                        <a:rPr lang="es-ES" sz="1200" dirty="0">
                          <a:effectLst/>
                        </a:rPr>
                        <a:t> informe sobre el impacto de las últimas reformas legales en nuestros </a:t>
                      </a:r>
                      <a:r>
                        <a:rPr lang="es-ES" sz="1200" dirty="0" err="1">
                          <a:effectLst/>
                        </a:rPr>
                        <a:t>produtos</a:t>
                      </a:r>
                      <a:r>
                        <a:rPr lang="es-ES" sz="1200" dirty="0">
                          <a:effectLst/>
                        </a:rPr>
                        <a:t> de seguros, para </a:t>
                      </a:r>
                      <a:r>
                        <a:rPr lang="es-ES" sz="1200" dirty="0" err="1">
                          <a:effectLst/>
                        </a:rPr>
                        <a:t>uma</a:t>
                      </a:r>
                      <a:r>
                        <a:rPr lang="es-ES" sz="1200" dirty="0">
                          <a:effectLst/>
                        </a:rPr>
                        <a:t> </a:t>
                      </a:r>
                      <a:r>
                        <a:rPr lang="es-ES" sz="1200" dirty="0" err="1">
                          <a:effectLst/>
                        </a:rPr>
                        <a:t>reumión</a:t>
                      </a:r>
                      <a:r>
                        <a:rPr lang="es-ES" sz="1200" dirty="0">
                          <a:effectLst/>
                        </a:rPr>
                        <a:t> directiva.</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85684" y="800722"/>
            <a:ext cx="693723" cy="693723"/>
            <a:chOff x="12595089" y="5743274"/>
            <a:chExt cx="693723" cy="693723"/>
          </a:xfrm>
        </p:grpSpPr>
        <p:sp>
          <p:nvSpPr>
            <p:cNvPr id="18" name="Rounded Rectangle 46">
              <a:hlinkClick r:id="rId23"/>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595089" y="5743274"/>
              <a:ext cx="693723" cy="693723"/>
            </a:xfrm>
            <a:prstGeom prst="rect">
              <a:avLst/>
            </a:prstGeom>
          </p:spPr>
        </p:pic>
      </p:grpSp>
    </p:spTree>
    <p:extLst>
      <p:ext uri="{BB962C8B-B14F-4D97-AF65-F5344CB8AC3E}">
        <p14:creationId xmlns:p14="http://schemas.microsoft.com/office/powerpoint/2010/main" val="354551242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E14545E8-C292-873E-1A90-2D5E589F60A6}"/>
              </a:ext>
              <a:ext uri="{C183D7F6-B498-43B3-948B-1728B52AA6E4}">
                <adec:decorative xmlns:adec="http://schemas.microsoft.com/office/drawing/2017/decorative" val="1"/>
              </a:ext>
            </a:extLst>
          </p:cNvPr>
          <p:cNvPicPr>
            <a:picLocks noChangeAspect="1" noChangeArrowheads="1"/>
          </p:cNvPicPr>
          <p:nvPr/>
        </p:nvPicPr>
        <p:blipFill>
          <a:blip r:embed="rId3" cstate="print">
            <a:alphaModFix/>
            <a:extLst>
              <a:ext uri="{28A0092B-C50C-407E-A947-70E740481C1C}">
                <a14:useLocalDpi xmlns:a14="http://schemas.microsoft.com/office/drawing/2010/main" val="0"/>
              </a:ext>
            </a:extLst>
          </a:blip>
          <a:srcRect/>
          <a:stretch>
            <a:fillRect/>
          </a:stretch>
        </p:blipFill>
        <p:spPr bwMode="auto">
          <a:xfrm>
            <a:off x="4727786" y="2130592"/>
            <a:ext cx="2736428" cy="27255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A4FE3C6-7FCE-45A7-2A2B-124FDEEE2AE3}"/>
              </a:ext>
            </a:extLst>
          </p:cNvPr>
          <p:cNvSpPr>
            <a:spLocks noGrp="1"/>
          </p:cNvSpPr>
          <p:nvPr>
            <p:ph type="title"/>
          </p:nvPr>
        </p:nvSpPr>
        <p:spPr>
          <a:xfrm>
            <a:off x="588263" y="457200"/>
            <a:ext cx="11018520" cy="553998"/>
          </a:xfrm>
        </p:spPr>
        <p:txBody>
          <a:bodyPr vert="horz" wrap="square" lIns="0" tIns="0" rIns="0" bIns="0" rtlCol="0" anchor="t">
            <a:normAutofit/>
          </a:bodyPr>
          <a:lstStyle/>
          <a:p>
            <a:pPr defTabSz="914400"/>
            <a:r>
              <a:rPr lang="pt-br" dirty="0">
                <a:gradFill flip="none" rotWithShape="1">
                  <a:gsLst>
                    <a:gs pos="50000">
                      <a:srgbClr val="8661C5"/>
                    </a:gs>
                    <a:gs pos="0">
                      <a:srgbClr val="3E76D4"/>
                    </a:gs>
                    <a:gs pos="100000">
                      <a:srgbClr val="C73ECC"/>
                    </a:gs>
                  </a:gsLst>
                  <a:lin ang="2700000" scaled="1"/>
                  <a:tileRect/>
                </a:gradFill>
                <a:cs typeface="+mn-cs"/>
              </a:rPr>
              <a:t>Clique no caso de uso que você gostaria de revisar</a:t>
            </a:r>
          </a:p>
        </p:txBody>
      </p:sp>
      <p:sp>
        <p:nvSpPr>
          <p:cNvPr id="34" name="Rectangle 33" descr="Logotipo do Microsoft 365 Copilot">
            <a:extLst>
              <a:ext uri="{FF2B5EF4-FFF2-40B4-BE49-F238E27FC236}">
                <a16:creationId xmlns:a16="http://schemas.microsoft.com/office/drawing/2014/main" id="{69C8D754-F0E5-964D-A98A-72974EA4120A}"/>
              </a:ext>
            </a:extLst>
          </p:cNvPr>
          <p:cNvSpPr/>
          <p:nvPr/>
        </p:nvSpPr>
        <p:spPr bwMode="auto">
          <a:xfrm>
            <a:off x="11950700" y="0"/>
            <a:ext cx="241300" cy="2413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Rectangle: Rounded Corners 3">
            <a:hlinkClick r:id="rId4" action="ppaction://hlinksldjump"/>
            <a:extLst>
              <a:ext uri="{FF2B5EF4-FFF2-40B4-BE49-F238E27FC236}">
                <a16:creationId xmlns:a16="http://schemas.microsoft.com/office/drawing/2014/main" id="{BBBE5FDB-B35D-605D-6959-F4B333A69D40}"/>
              </a:ext>
            </a:extLst>
          </p:cNvPr>
          <p:cNvSpPr>
            <a:spLocks noGrp="1"/>
          </p:cNvSpPr>
          <p:nvPr/>
        </p:nvSpPr>
        <p:spPr bwMode="auto">
          <a:xfrm>
            <a:off x="1192786" y="1249462"/>
            <a:ext cx="3381603" cy="1675924"/>
          </a:xfrm>
          <a:prstGeom prst="roundRect">
            <a:avLst>
              <a:gd name="adj" fmla="val 11366"/>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pt-br" sz="2000" b="0" i="0" u="none" strike="noStrike" kern="1200" cap="none" spc="0" normalizeH="0" baseline="0" noProof="0" dirty="0">
                <a:ln w="3175">
                  <a:noFill/>
                </a:ln>
                <a:solidFill>
                  <a:prstClr val="white"/>
                </a:solidFill>
                <a:effectLst/>
                <a:uLnTx/>
                <a:uFillTx/>
                <a:latin typeface="Segoe UI Semibold"/>
                <a:ea typeface="+mn-ea"/>
                <a:cs typeface="Segoe UI"/>
              </a:rPr>
              <a:t>Mantenha</a:t>
            </a:r>
            <a:r>
              <a:rPr kumimoji="0" lang="pt-br" sz="1400" b="0" i="0" u="none" strike="noStrike" kern="1200" cap="none" spc="0" normalizeH="0" baseline="0" noProof="0" dirty="0">
                <a:ln w="3175">
                  <a:noFill/>
                </a:ln>
                <a:solidFill>
                  <a:prstClr val="white"/>
                </a:solidFill>
                <a:effectLst/>
                <a:uLnTx/>
                <a:uFillTx/>
                <a:latin typeface="Segoe UI Semibold"/>
                <a:ea typeface="+mn-ea"/>
                <a:cs typeface="Segoe UI"/>
              </a:rPr>
              <a:t> </a:t>
            </a:r>
            <a:br>
              <a:rPr kumimoji="0" lang="pt-br" sz="1400" b="0" i="0" u="none" strike="noStrike" kern="1200" cap="none" spc="0" normalizeH="0" baseline="0" noProof="0" dirty="0">
                <a:ln w="3175">
                  <a:noFill/>
                </a:ln>
                <a:solidFill>
                  <a:prstClr val="white"/>
                </a:solidFill>
                <a:effectLst/>
                <a:uLnTx/>
                <a:uFillTx/>
                <a:latin typeface="Segoe UI Semibold"/>
                <a:ea typeface="+mn-ea"/>
                <a:cs typeface="Segoe UI"/>
              </a:rPr>
            </a:br>
            <a:r>
              <a:rPr kumimoji="0" lang="pt-br" sz="4000" b="0" i="0" u="none" strike="noStrike" kern="1200" cap="none" spc="0" normalizeH="0" baseline="0" noProof="0" dirty="0">
                <a:ln w="3175">
                  <a:noFill/>
                </a:ln>
                <a:solidFill>
                  <a:prstClr val="white"/>
                </a:solidFill>
                <a:effectLst/>
                <a:uLnTx/>
                <a:uFillTx/>
                <a:latin typeface="Segoe UI Semibold"/>
                <a:ea typeface="+mn-ea"/>
                <a:cs typeface="Segoe UI"/>
              </a:rPr>
              <a:t>os executivos</a:t>
            </a:r>
            <a:r>
              <a:rPr kumimoji="0" lang="pt-br" sz="1800" b="0" i="0" u="none" strike="noStrike" kern="1200" cap="none" spc="0" normalizeH="0" baseline="0" noProof="0" dirty="0">
                <a:ln w="3175">
                  <a:noFill/>
                </a:ln>
                <a:solidFill>
                  <a:prstClr val="white"/>
                </a:solidFill>
                <a:effectLst/>
                <a:uLnTx/>
                <a:uFillTx/>
                <a:latin typeface="Segoe UI Semibold"/>
                <a:ea typeface="+mn-ea"/>
                <a:cs typeface="Segoe UI"/>
              </a:rPr>
              <a:t> </a:t>
            </a:r>
            <a:br>
              <a:rPr kumimoji="0" lang="pt-br" sz="1400" b="0" i="0" u="none" strike="noStrike" kern="1200" cap="none" spc="0" normalizeH="0" baseline="0" noProof="0" dirty="0">
                <a:ln w="3175">
                  <a:noFill/>
                </a:ln>
                <a:solidFill>
                  <a:prstClr val="white"/>
                </a:solidFill>
                <a:effectLst/>
                <a:uLnTx/>
                <a:uFillTx/>
                <a:latin typeface="Segoe UI Semibold"/>
                <a:ea typeface="+mn-ea"/>
                <a:cs typeface="Segoe UI"/>
              </a:rPr>
            </a:br>
            <a:r>
              <a:rPr kumimoji="0" lang="pt-br" sz="2000" b="0" i="0" u="none" strike="noStrike" kern="1200" cap="none" spc="0" normalizeH="0" baseline="0" noProof="0" dirty="0">
                <a:ln w="3175">
                  <a:noFill/>
                </a:ln>
                <a:solidFill>
                  <a:prstClr val="white"/>
                </a:solidFill>
                <a:effectLst/>
                <a:uLnTx/>
                <a:uFillTx/>
                <a:latin typeface="Segoe UI Semibold"/>
                <a:ea typeface="+mn-ea"/>
                <a:cs typeface="Segoe UI"/>
              </a:rPr>
              <a:t>informados</a:t>
            </a:r>
            <a:endParaRPr kumimoji="0" lang="pt-br" sz="1400" b="0" i="0" u="none" strike="noStrike" kern="1200" cap="none" spc="0" normalizeH="0" baseline="0" noProof="0" dirty="0">
              <a:ln w="3175">
                <a:noFill/>
              </a:ln>
              <a:solidFill>
                <a:prstClr val="white"/>
              </a:solidFill>
              <a:effectLst/>
              <a:uLnTx/>
              <a:uFillTx/>
              <a:latin typeface="Segoe UI Semibold"/>
              <a:ea typeface="+mn-ea"/>
              <a:cs typeface="Segoe UI"/>
            </a:endParaRPr>
          </a:p>
        </p:txBody>
      </p:sp>
      <p:sp>
        <p:nvSpPr>
          <p:cNvPr id="7" name="Rectangle: Rounded Corners 6">
            <a:hlinkClick r:id="rId5" action="ppaction://hlinksldjump"/>
            <a:extLst>
              <a:ext uri="{FF2B5EF4-FFF2-40B4-BE49-F238E27FC236}">
                <a16:creationId xmlns:a16="http://schemas.microsoft.com/office/drawing/2014/main" id="{634CA5DE-BAAC-D16D-6B10-978287C1F5C5}"/>
              </a:ext>
            </a:extLst>
          </p:cNvPr>
          <p:cNvSpPr>
            <a:spLocks noGrp="1"/>
          </p:cNvSpPr>
          <p:nvPr/>
        </p:nvSpPr>
        <p:spPr bwMode="auto">
          <a:xfrm>
            <a:off x="7617611" y="1249462"/>
            <a:ext cx="3381603" cy="1675924"/>
          </a:xfrm>
          <a:prstGeom prst="roundRect">
            <a:avLst>
              <a:gd name="adj" fmla="val 11366"/>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pt-br" sz="2000" b="0" i="0" u="none" strike="noStrike" kern="1200" cap="none" spc="0" normalizeH="0" baseline="0" noProof="0" dirty="0">
                <a:ln w="3175">
                  <a:noFill/>
                </a:ln>
                <a:solidFill>
                  <a:prstClr val="white"/>
                </a:solidFill>
                <a:effectLst/>
                <a:uLnTx/>
                <a:uFillTx/>
                <a:latin typeface="Segoe UI Semibold"/>
                <a:ea typeface="+mn-ea"/>
                <a:cs typeface="Segoe UI"/>
              </a:rPr>
              <a:t>Mantenha as </a:t>
            </a:r>
            <a:br>
              <a:rPr kumimoji="0" lang="pt-br" sz="1400" b="0" i="0" u="none" strike="noStrike" kern="1200" cap="none" spc="0" normalizeH="0" baseline="0" noProof="0" dirty="0">
                <a:ln w="3175">
                  <a:noFill/>
                </a:ln>
                <a:solidFill>
                  <a:prstClr val="white"/>
                </a:solidFill>
                <a:effectLst/>
                <a:uLnTx/>
                <a:uFillTx/>
                <a:latin typeface="Segoe UI Semibold"/>
                <a:ea typeface="+mn-ea"/>
                <a:cs typeface="Segoe UI"/>
              </a:rPr>
            </a:br>
            <a:r>
              <a:rPr kumimoji="0" lang="pt-br" sz="4000" b="0" i="0" u="none" strike="noStrike" kern="1200" cap="none" spc="0" normalizeH="0" baseline="0" noProof="0" dirty="0">
                <a:ln w="3175">
                  <a:noFill/>
                </a:ln>
                <a:solidFill>
                  <a:prstClr val="white"/>
                </a:solidFill>
                <a:effectLst/>
                <a:uLnTx/>
                <a:uFillTx/>
                <a:latin typeface="Segoe UI Semibold"/>
                <a:ea typeface="+mn-ea"/>
                <a:cs typeface="Segoe UI"/>
              </a:rPr>
              <a:t>operações</a:t>
            </a:r>
            <a:r>
              <a:rPr kumimoji="0" lang="pt-br" sz="1400" b="0" i="0" u="none" strike="noStrike" kern="1200" cap="none" spc="0" normalizeH="0" baseline="0" noProof="0" dirty="0">
                <a:ln w="3175">
                  <a:noFill/>
                </a:ln>
                <a:solidFill>
                  <a:prstClr val="white"/>
                </a:solidFill>
                <a:effectLst/>
                <a:uLnTx/>
                <a:uFillTx/>
                <a:latin typeface="Segoe UI Semibold"/>
                <a:ea typeface="+mn-ea"/>
                <a:cs typeface="Segoe UI"/>
              </a:rPr>
              <a:t> </a:t>
            </a:r>
            <a:br>
              <a:rPr kumimoji="0" lang="pt-br" sz="1400" b="0" i="0" u="none" strike="noStrike" kern="1200" cap="none" spc="0" normalizeH="0" baseline="0" noProof="0" dirty="0">
                <a:ln w="3175">
                  <a:noFill/>
                </a:ln>
                <a:solidFill>
                  <a:prstClr val="white"/>
                </a:solidFill>
                <a:effectLst/>
                <a:uLnTx/>
                <a:uFillTx/>
                <a:latin typeface="Segoe UI Semibold"/>
                <a:ea typeface="+mn-ea"/>
                <a:cs typeface="Segoe UI"/>
              </a:rPr>
            </a:br>
            <a:r>
              <a:rPr kumimoji="0" lang="pt-br" sz="2000" b="0" i="0" u="none" strike="noStrike" kern="1200" cap="none" spc="0" normalizeH="0" baseline="0" noProof="0" dirty="0" err="1">
                <a:ln w="3175">
                  <a:noFill/>
                </a:ln>
                <a:solidFill>
                  <a:prstClr val="white"/>
                </a:solidFill>
                <a:effectLst/>
                <a:uLnTx/>
                <a:uFillTx/>
                <a:latin typeface="Segoe UI Semibold"/>
                <a:ea typeface="+mn-ea"/>
                <a:cs typeface="Segoe UI"/>
              </a:rPr>
              <a:t>f</a:t>
            </a:r>
            <a:r>
              <a:rPr kumimoji="0" lang="pt-BR" sz="2000" b="0" i="0" u="none" strike="noStrike" kern="1200" cap="none" spc="0" normalizeH="0" baseline="0" noProof="0" dirty="0" err="1">
                <a:ln w="3175">
                  <a:noFill/>
                </a:ln>
                <a:solidFill>
                  <a:prstClr val="white"/>
                </a:solidFill>
                <a:effectLst/>
                <a:uLnTx/>
                <a:uFillTx/>
                <a:latin typeface="Segoe UI Semibold"/>
                <a:ea typeface="+mn-ea"/>
                <a:cs typeface="Segoe UI"/>
              </a:rPr>
              <a:t>um</a:t>
            </a:r>
            <a:r>
              <a:rPr kumimoji="0" lang="pt-br" sz="2000" b="0" i="0" u="none" strike="noStrike" kern="1200" cap="none" spc="0" normalizeH="0" baseline="0" noProof="0" dirty="0" err="1">
                <a:ln w="3175">
                  <a:noFill/>
                </a:ln>
                <a:solidFill>
                  <a:prstClr val="white"/>
                </a:solidFill>
                <a:effectLst/>
                <a:uLnTx/>
                <a:uFillTx/>
                <a:latin typeface="Segoe UI Semibold"/>
                <a:ea typeface="+mn-ea"/>
                <a:cs typeface="Segoe UI"/>
              </a:rPr>
              <a:t>cionando</a:t>
            </a:r>
            <a:r>
              <a:rPr kumimoji="0" lang="pt-br" sz="2000" b="0" i="0" u="none" strike="noStrike" kern="1200" cap="none" spc="0" normalizeH="0" baseline="0" noProof="0" dirty="0">
                <a:ln w="3175">
                  <a:noFill/>
                </a:ln>
                <a:solidFill>
                  <a:prstClr val="white"/>
                </a:solidFill>
                <a:effectLst/>
                <a:uLnTx/>
                <a:uFillTx/>
                <a:latin typeface="Segoe UI Semibold"/>
                <a:ea typeface="+mn-ea"/>
                <a:cs typeface="Segoe UI"/>
              </a:rPr>
              <a:t> sem problemas</a:t>
            </a:r>
          </a:p>
        </p:txBody>
      </p:sp>
      <p:sp>
        <p:nvSpPr>
          <p:cNvPr id="3" name="Rectangle: Rounded Corners 2">
            <a:hlinkClick r:id="rId6" action="ppaction://hlinksldjump"/>
            <a:extLst>
              <a:ext uri="{FF2B5EF4-FFF2-40B4-BE49-F238E27FC236}">
                <a16:creationId xmlns:a16="http://schemas.microsoft.com/office/drawing/2014/main" id="{4E6AE0C6-54C9-4E3A-9E92-7F9C3FEB21F2}"/>
              </a:ext>
            </a:extLst>
          </p:cNvPr>
          <p:cNvSpPr>
            <a:spLocks noGrp="1"/>
          </p:cNvSpPr>
          <p:nvPr/>
        </p:nvSpPr>
        <p:spPr bwMode="auto">
          <a:xfrm>
            <a:off x="586799" y="3055451"/>
            <a:ext cx="2738245" cy="1675924"/>
          </a:xfrm>
          <a:prstGeom prst="roundRect">
            <a:avLst>
              <a:gd name="adj" fmla="val 11366"/>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pt-br" sz="2000" b="0" i="0" u="none" strike="noStrike" kern="1200" cap="none" spc="0" normalizeH="0" baseline="0" noProof="0" dirty="0">
                <a:ln w="3175">
                  <a:noFill/>
                </a:ln>
                <a:solidFill>
                  <a:prstClr val="white"/>
                </a:solidFill>
                <a:effectLst/>
                <a:uLnTx/>
                <a:uFillTx/>
                <a:latin typeface="Segoe UI Semibold"/>
                <a:cs typeface="Segoe UI"/>
              </a:rPr>
              <a:t>Simplificar </a:t>
            </a:r>
            <a:r>
              <a:rPr lang="pt-br" sz="2000" spc="0" dirty="0">
                <a:solidFill>
                  <a:prstClr val="white"/>
                </a:solidFill>
                <a:latin typeface="Segoe UI Semibold"/>
                <a:cs typeface="Segoe UI"/>
              </a:rPr>
              <a:t>as </a:t>
            </a:r>
            <a:br>
              <a:rPr lang="pt-br" sz="2000" spc="0" dirty="0">
                <a:solidFill>
                  <a:prstClr val="white"/>
                </a:solidFill>
                <a:latin typeface="Segoe UI Semibold"/>
                <a:cs typeface="Segoe UI"/>
              </a:rPr>
            </a:br>
            <a:r>
              <a:rPr lang="pt-br" sz="2000" spc="0" dirty="0">
                <a:solidFill>
                  <a:prstClr val="white"/>
                </a:solidFill>
                <a:latin typeface="Segoe UI Semibold"/>
                <a:cs typeface="Segoe UI"/>
              </a:rPr>
              <a:t>decisões </a:t>
            </a:r>
            <a:r>
              <a:rPr kumimoji="0" lang="pt-br" sz="2000" b="0" i="0" u="none" strike="noStrike" kern="1200" cap="none" spc="0" normalizeH="0" baseline="0" noProof="0" dirty="0">
                <a:ln w="3175">
                  <a:noFill/>
                </a:ln>
                <a:solidFill>
                  <a:prstClr val="white"/>
                </a:solidFill>
                <a:effectLst/>
                <a:uLnTx/>
                <a:uFillTx/>
                <a:latin typeface="Segoe UI Semibold"/>
                <a:cs typeface="Segoe UI"/>
              </a:rPr>
              <a:t>sobre </a:t>
            </a:r>
            <a:r>
              <a:rPr lang="pt-br" sz="4000" spc="0" dirty="0">
                <a:solidFill>
                  <a:prstClr val="white"/>
                </a:solidFill>
                <a:latin typeface="Segoe UI Semibold"/>
                <a:cs typeface="Segoe UI"/>
              </a:rPr>
              <a:t>finanças</a:t>
            </a:r>
            <a:endParaRPr lang="pt-br" sz="3200" spc="0" dirty="0">
              <a:solidFill>
                <a:prstClr val="white"/>
              </a:solidFill>
              <a:latin typeface="Segoe UI Semibold"/>
              <a:cs typeface="Segoe UI"/>
            </a:endParaRPr>
          </a:p>
        </p:txBody>
      </p:sp>
      <p:sp>
        <p:nvSpPr>
          <p:cNvPr id="5" name="Rectangle: Rounded Corners 4">
            <a:hlinkClick r:id="rId7" action="ppaction://hlinksldjump"/>
            <a:extLst>
              <a:ext uri="{FF2B5EF4-FFF2-40B4-BE49-F238E27FC236}">
                <a16:creationId xmlns:a16="http://schemas.microsoft.com/office/drawing/2014/main" id="{1C0064B0-9C16-9E5A-E863-037090AE1608}"/>
              </a:ext>
            </a:extLst>
          </p:cNvPr>
          <p:cNvSpPr>
            <a:spLocks noGrp="1"/>
          </p:cNvSpPr>
          <p:nvPr/>
        </p:nvSpPr>
        <p:spPr bwMode="auto">
          <a:xfrm>
            <a:off x="8866955" y="3046675"/>
            <a:ext cx="2738245" cy="1675924"/>
          </a:xfrm>
          <a:prstGeom prst="roundRect">
            <a:avLst>
              <a:gd name="adj" fmla="val 11366"/>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pt-br" sz="2000" b="0" i="0" u="none" strike="noStrike" kern="1200" cap="none" spc="0" normalizeH="0" baseline="0" noProof="0" dirty="0">
                <a:ln w="3175">
                  <a:noFill/>
                </a:ln>
                <a:solidFill>
                  <a:prstClr val="white"/>
                </a:solidFill>
                <a:effectLst/>
                <a:uLnTx/>
                <a:uFillTx/>
                <a:latin typeface="Segoe UI Semibold"/>
                <a:ea typeface="+mn-ea"/>
                <a:cs typeface="Segoe UI"/>
              </a:rPr>
              <a:t>Ajudar o </a:t>
            </a:r>
            <a:r>
              <a:rPr kumimoji="0" lang="pt-br" sz="4000" b="0" i="0" u="none" strike="noStrike" kern="1200" cap="none" spc="0" normalizeH="0" baseline="0" noProof="0" dirty="0">
                <a:ln w="3175">
                  <a:noFill/>
                </a:ln>
                <a:solidFill>
                  <a:prstClr val="white"/>
                </a:solidFill>
                <a:effectLst/>
                <a:uLnTx/>
                <a:uFillTx/>
                <a:latin typeface="Segoe UI Semibold"/>
                <a:ea typeface="+mn-ea"/>
                <a:cs typeface="Segoe UI"/>
              </a:rPr>
              <a:t>RH</a:t>
            </a:r>
            <a:r>
              <a:rPr kumimoji="0" lang="pt-br" sz="1400" b="0" i="0" u="none" strike="noStrike" kern="1200" cap="none" spc="0" normalizeH="0" baseline="0" noProof="0" dirty="0">
                <a:ln w="3175">
                  <a:noFill/>
                </a:ln>
                <a:solidFill>
                  <a:prstClr val="white"/>
                </a:solidFill>
                <a:effectLst/>
                <a:uLnTx/>
                <a:uFillTx/>
                <a:latin typeface="Segoe UI Semibold"/>
                <a:ea typeface="+mn-ea"/>
                <a:cs typeface="Segoe UI"/>
              </a:rPr>
              <a:t> </a:t>
            </a:r>
            <a:r>
              <a:rPr kumimoji="0" lang="pt-br" sz="2000" b="0" i="0" u="none" strike="noStrike" kern="1200" cap="none" spc="0" normalizeH="0" baseline="0" noProof="0" dirty="0">
                <a:ln w="3175">
                  <a:noFill/>
                </a:ln>
                <a:solidFill>
                  <a:prstClr val="white"/>
                </a:solidFill>
                <a:effectLst/>
                <a:uLnTx/>
                <a:uFillTx/>
                <a:latin typeface="Segoe UI Semibold"/>
                <a:ea typeface="+mn-ea"/>
                <a:cs typeface="Segoe UI"/>
              </a:rPr>
              <a:t>com a contratação e engajamento</a:t>
            </a:r>
          </a:p>
        </p:txBody>
      </p:sp>
      <p:sp>
        <p:nvSpPr>
          <p:cNvPr id="9" name="Rectangle: Rounded Corners 8">
            <a:hlinkClick r:id="rId8" action="ppaction://hlinksldjump"/>
            <a:extLst>
              <a:ext uri="{FF2B5EF4-FFF2-40B4-BE49-F238E27FC236}">
                <a16:creationId xmlns:a16="http://schemas.microsoft.com/office/drawing/2014/main" id="{6AB1B594-FC5F-EF00-3D8A-2880DB001515}"/>
              </a:ext>
            </a:extLst>
          </p:cNvPr>
          <p:cNvSpPr>
            <a:spLocks noGrp="1"/>
          </p:cNvSpPr>
          <p:nvPr/>
        </p:nvSpPr>
        <p:spPr bwMode="auto">
          <a:xfrm>
            <a:off x="1192786" y="4861440"/>
            <a:ext cx="3381603" cy="1675924"/>
          </a:xfrm>
          <a:prstGeom prst="roundRect">
            <a:avLst>
              <a:gd name="adj" fmla="val 11366"/>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pt-br" sz="2000" b="0" i="0" u="none" strike="noStrike" kern="1200" cap="none" spc="0" normalizeH="0" baseline="0" noProof="0" dirty="0">
                <a:ln w="3175">
                  <a:noFill/>
                </a:ln>
                <a:solidFill>
                  <a:prstClr val="white"/>
                </a:solidFill>
                <a:effectLst/>
                <a:uLnTx/>
                <a:uFillTx/>
                <a:latin typeface="Segoe UI Semibold"/>
                <a:cs typeface="Segoe UI"/>
              </a:rPr>
              <a:t>Aumentar a </a:t>
            </a:r>
            <a:r>
              <a:rPr lang="pt-br" sz="2000" spc="0" dirty="0">
                <a:solidFill>
                  <a:prstClr val="white"/>
                </a:solidFill>
                <a:latin typeface="Segoe UI Semibold"/>
                <a:cs typeface="Segoe UI"/>
              </a:rPr>
              <a:t>velocidade </a:t>
            </a:r>
            <a:br>
              <a:rPr lang="pt-br" sz="2000" spc="0" dirty="0">
                <a:solidFill>
                  <a:prstClr val="white"/>
                </a:solidFill>
                <a:latin typeface="Segoe UI Semibold"/>
                <a:cs typeface="Segoe UI"/>
              </a:rPr>
            </a:br>
            <a:r>
              <a:rPr lang="pt-br" sz="2000" spc="0" dirty="0">
                <a:solidFill>
                  <a:prstClr val="white"/>
                </a:solidFill>
                <a:latin typeface="Segoe UI Semibold"/>
                <a:cs typeface="Segoe UI"/>
              </a:rPr>
              <a:t>e </a:t>
            </a:r>
            <a:r>
              <a:rPr kumimoji="0" lang="pt-br" sz="2000" b="0" i="0" u="none" strike="noStrike" kern="1200" cap="none" spc="0" normalizeH="0" baseline="0" noProof="0" dirty="0">
                <a:ln w="3175">
                  <a:noFill/>
                </a:ln>
                <a:solidFill>
                  <a:prstClr val="white"/>
                </a:solidFill>
                <a:effectLst/>
                <a:uLnTx/>
                <a:uFillTx/>
                <a:latin typeface="Segoe UI Semibold"/>
                <a:cs typeface="Segoe UI"/>
              </a:rPr>
              <a:t>a criatividade do </a:t>
            </a:r>
            <a:r>
              <a:rPr lang="pt-br" sz="4000" spc="0" dirty="0">
                <a:solidFill>
                  <a:prstClr val="white"/>
                </a:solidFill>
                <a:latin typeface="Segoe UI Semibold"/>
                <a:cs typeface="Segoe UI"/>
              </a:rPr>
              <a:t>Marketing</a:t>
            </a:r>
            <a:endParaRPr lang="pt-br" sz="3200" spc="0" dirty="0">
              <a:solidFill>
                <a:prstClr val="white"/>
              </a:solidFill>
              <a:latin typeface="Segoe UI Semibold"/>
              <a:cs typeface="Segoe UI"/>
            </a:endParaRPr>
          </a:p>
        </p:txBody>
      </p:sp>
      <p:sp>
        <p:nvSpPr>
          <p:cNvPr id="10" name="Rectangle: Rounded Corners 9">
            <a:hlinkClick r:id="rId9" action="ppaction://hlinksldjump"/>
            <a:extLst>
              <a:ext uri="{FF2B5EF4-FFF2-40B4-BE49-F238E27FC236}">
                <a16:creationId xmlns:a16="http://schemas.microsoft.com/office/drawing/2014/main" id="{AACB3052-81CC-9700-D43A-27D5F8698D14}"/>
              </a:ext>
            </a:extLst>
          </p:cNvPr>
          <p:cNvSpPr>
            <a:spLocks noGrp="1"/>
          </p:cNvSpPr>
          <p:nvPr/>
        </p:nvSpPr>
        <p:spPr bwMode="auto">
          <a:xfrm>
            <a:off x="4856921" y="5249971"/>
            <a:ext cx="2478158" cy="1293197"/>
          </a:xfrm>
          <a:prstGeom prst="roundRect">
            <a:avLst>
              <a:gd name="adj" fmla="val 12852"/>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pt-br" sz="2000" b="0" i="0" u="none" strike="noStrike" kern="1200" cap="none" spc="0" normalizeH="0" baseline="0" noProof="0" dirty="0">
                <a:ln w="3175">
                  <a:noFill/>
                </a:ln>
                <a:solidFill>
                  <a:prstClr val="white"/>
                </a:solidFill>
                <a:effectLst/>
                <a:uLnTx/>
                <a:uFillTx/>
                <a:latin typeface="Segoe UI Semibold"/>
                <a:ea typeface="+mn-ea"/>
                <a:cs typeface="Segoe UI"/>
              </a:rPr>
              <a:t>Amplificar </a:t>
            </a:r>
            <a:br>
              <a:rPr kumimoji="0" lang="pt-br" sz="2000" b="0" i="0" u="none" strike="noStrike" kern="1200" cap="none" spc="0" normalizeH="0" baseline="0" noProof="0" dirty="0">
                <a:ln w="3175">
                  <a:noFill/>
                </a:ln>
                <a:solidFill>
                  <a:prstClr val="white"/>
                </a:solidFill>
                <a:effectLst/>
                <a:uLnTx/>
                <a:uFillTx/>
                <a:latin typeface="Segoe UI Semibold"/>
                <a:ea typeface="+mn-ea"/>
                <a:cs typeface="Segoe UI"/>
              </a:rPr>
            </a:br>
            <a:r>
              <a:rPr lang="pt-br" sz="2000" spc="0" dirty="0">
                <a:solidFill>
                  <a:prstClr val="white"/>
                </a:solidFill>
                <a:latin typeface="Segoe UI Semibold"/>
                <a:cs typeface="Segoe UI"/>
              </a:rPr>
              <a:t>a eficiência </a:t>
            </a:r>
            <a:r>
              <a:rPr kumimoji="0" lang="pt-br" sz="2000" b="0" i="0" u="none" strike="noStrike" kern="1200" cap="none" spc="0" normalizeH="0" baseline="0" noProof="0" dirty="0">
                <a:ln w="3175">
                  <a:noFill/>
                </a:ln>
                <a:solidFill>
                  <a:prstClr val="white"/>
                </a:solidFill>
                <a:effectLst/>
                <a:uLnTx/>
                <a:uFillTx/>
                <a:latin typeface="Segoe UI Semibold"/>
                <a:cs typeface="Segoe UI"/>
              </a:rPr>
              <a:t>de</a:t>
            </a:r>
            <a:br>
              <a:rPr kumimoji="0" lang="pt-br" sz="2000" b="0" i="0" u="none" strike="noStrike" kern="1200" cap="none" spc="0" normalizeH="0" baseline="0" noProof="0" dirty="0">
                <a:ln w="3175">
                  <a:noFill/>
                </a:ln>
                <a:solidFill>
                  <a:prstClr val="white"/>
                </a:solidFill>
                <a:effectLst/>
                <a:uLnTx/>
                <a:uFillTx/>
                <a:latin typeface="Segoe UI Semibold"/>
                <a:cs typeface="Segoe UI"/>
              </a:rPr>
            </a:br>
            <a:r>
              <a:rPr kumimoji="0" lang="pt-br" sz="2000" b="0" i="0" u="none" strike="noStrike" kern="1200" cap="none" spc="0" normalizeH="0" baseline="0" noProof="0" dirty="0">
                <a:ln w="3175">
                  <a:noFill/>
                </a:ln>
                <a:solidFill>
                  <a:prstClr val="white"/>
                </a:solidFill>
                <a:effectLst/>
                <a:uLnTx/>
                <a:uFillTx/>
                <a:latin typeface="Segoe UI Semibold"/>
                <a:cs typeface="Segoe UI"/>
              </a:rPr>
              <a:t> </a:t>
            </a:r>
            <a:r>
              <a:rPr lang="pt-br" sz="4000" spc="0" dirty="0">
                <a:solidFill>
                  <a:prstClr val="white"/>
                </a:solidFill>
                <a:latin typeface="Segoe UI Semibold"/>
                <a:cs typeface="Segoe UI"/>
              </a:rPr>
              <a:t>TI</a:t>
            </a:r>
            <a:endParaRPr lang="pt-br" sz="3200" spc="0" dirty="0">
              <a:solidFill>
                <a:prstClr val="white"/>
              </a:solidFill>
              <a:latin typeface="Segoe UI Semibold"/>
              <a:cs typeface="Segoe UI"/>
            </a:endParaRPr>
          </a:p>
        </p:txBody>
      </p:sp>
      <p:sp>
        <p:nvSpPr>
          <p:cNvPr id="8" name="Rectangle: Rounded Corners 3">
            <a:hlinkClick r:id="rId10" action="ppaction://hlinksldjump"/>
            <a:extLst>
              <a:ext uri="{FF2B5EF4-FFF2-40B4-BE49-F238E27FC236}">
                <a16:creationId xmlns:a16="http://schemas.microsoft.com/office/drawing/2014/main" id="{1B2E46AE-A7C1-4A16-A0AC-E24A500B8CD8}"/>
              </a:ext>
            </a:extLst>
          </p:cNvPr>
          <p:cNvSpPr txBox="1">
            <a:spLocks/>
          </p:cNvSpPr>
          <p:nvPr/>
        </p:nvSpPr>
        <p:spPr bwMode="auto">
          <a:xfrm>
            <a:off x="7617611" y="4861440"/>
            <a:ext cx="3381603" cy="1675924"/>
          </a:xfrm>
          <a:prstGeom prst="roundRect">
            <a:avLst>
              <a:gd name="adj" fmla="val 11366"/>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472">
              <a:spcBef>
                <a:spcPct val="0"/>
              </a:spcBef>
              <a:spcAft>
                <a:spcPct val="0"/>
              </a:spcAft>
              <a:defRPr sz="2000">
                <a:solidFill>
                  <a:schemeClr val="bg1"/>
                </a:solidFill>
                <a:latin typeface="+mj-lt"/>
                <a:cs typeface="Segoe UI"/>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pt-br" b="0" i="0" u="none" strike="noStrike" kern="1200" cap="none" spc="0" normalizeH="0" baseline="0" noProof="0" dirty="0">
                <a:ln>
                  <a:noFill/>
                </a:ln>
                <a:solidFill>
                  <a:prstClr val="white"/>
                </a:solidFill>
                <a:effectLst/>
                <a:uLnTx/>
                <a:uFillTx/>
                <a:latin typeface="Segoe UI Semibold"/>
              </a:rPr>
              <a:t>Dar à sua </a:t>
            </a:r>
            <a:r>
              <a:rPr lang="pt-br" dirty="0">
                <a:solidFill>
                  <a:prstClr val="white"/>
                </a:solidFill>
                <a:latin typeface="Segoe UI Semibold"/>
              </a:rPr>
              <a:t>equipe de </a:t>
            </a:r>
            <a:br>
              <a:rPr lang="pt-br" dirty="0">
                <a:solidFill>
                  <a:prstClr val="white"/>
                </a:solidFill>
                <a:latin typeface="Segoe UI Semibold"/>
              </a:rPr>
            </a:br>
            <a:r>
              <a:rPr kumimoji="0" lang="pt-br" sz="4000" b="0" i="0" u="none" strike="noStrike" kern="1200" cap="none" spc="0" normalizeH="0" baseline="0" noProof="0" dirty="0">
                <a:ln>
                  <a:noFill/>
                </a:ln>
                <a:solidFill>
                  <a:prstClr val="white"/>
                </a:solidFill>
                <a:effectLst/>
                <a:uLnTx/>
                <a:uFillTx/>
                <a:latin typeface="Segoe UI Semibold"/>
                <a:ea typeface="+mn-ea"/>
                <a:cs typeface="Segoe UI"/>
              </a:rPr>
              <a:t>vendas</a:t>
            </a:r>
            <a:r>
              <a:rPr kumimoji="0" lang="pt-br" sz="1800" b="0" i="0" u="none" strike="noStrike" kern="1200" cap="none" spc="0" normalizeH="0" baseline="0" noProof="0" dirty="0">
                <a:ln>
                  <a:noFill/>
                </a:ln>
                <a:solidFill>
                  <a:prstClr val="white"/>
                </a:solidFill>
                <a:effectLst/>
                <a:uLnTx/>
                <a:uFillTx/>
                <a:latin typeface="Segoe UI Semibold"/>
                <a:ea typeface="+mn-ea"/>
                <a:cs typeface="Segoe UI"/>
              </a:rPr>
              <a:t> </a:t>
            </a:r>
            <a:br>
              <a:rPr kumimoji="0" lang="pt-br" sz="1400" b="0" i="0" u="none" strike="noStrike" kern="1200" cap="none" spc="0" normalizeH="0" baseline="0" noProof="0" dirty="0">
                <a:ln>
                  <a:noFill/>
                </a:ln>
                <a:solidFill>
                  <a:prstClr val="white"/>
                </a:solidFill>
                <a:effectLst/>
                <a:uLnTx/>
                <a:uFillTx/>
                <a:latin typeface="Segoe UI Semibold"/>
                <a:ea typeface="+mn-ea"/>
                <a:cs typeface="Segoe UI"/>
              </a:rPr>
            </a:br>
            <a:r>
              <a:rPr kumimoji="0" lang="pt-br" b="0" i="0" u="none" strike="noStrike" kern="1200" cap="none" spc="0" normalizeH="0" baseline="0" noProof="0" dirty="0">
                <a:ln>
                  <a:noFill/>
                </a:ln>
                <a:solidFill>
                  <a:prstClr val="white"/>
                </a:solidFill>
                <a:effectLst/>
                <a:uLnTx/>
                <a:uFillTx/>
                <a:latin typeface="Segoe UI Semibold"/>
                <a:ea typeface="+mn-ea"/>
                <a:cs typeface="Segoe UI"/>
              </a:rPr>
              <a:t>um assistente de IA para </a:t>
            </a:r>
            <a:br>
              <a:rPr kumimoji="0" lang="pt-br" b="0" i="0" u="none" strike="noStrike" kern="1200" cap="none" spc="0" normalizeH="0" baseline="0" noProof="0" dirty="0">
                <a:ln>
                  <a:noFill/>
                </a:ln>
                <a:solidFill>
                  <a:prstClr val="white"/>
                </a:solidFill>
                <a:effectLst/>
                <a:uLnTx/>
                <a:uFillTx/>
                <a:latin typeface="Segoe UI Semibold"/>
                <a:ea typeface="+mn-ea"/>
                <a:cs typeface="Segoe UI"/>
              </a:rPr>
            </a:br>
            <a:r>
              <a:rPr kumimoji="0" lang="pt-br" b="0" i="0" u="none" strike="noStrike" kern="1200" cap="none" spc="0" normalizeH="0" baseline="0" noProof="0" dirty="0">
                <a:ln>
                  <a:noFill/>
                </a:ln>
                <a:solidFill>
                  <a:prstClr val="white"/>
                </a:solidFill>
                <a:effectLst/>
                <a:uLnTx/>
                <a:uFillTx/>
                <a:latin typeface="Segoe UI Semibold"/>
                <a:ea typeface="+mn-ea"/>
                <a:cs typeface="Segoe UI"/>
              </a:rPr>
              <a:t>fechar negócios</a:t>
            </a:r>
            <a:endParaRPr kumimoji="0" lang="pt-br" sz="1400" b="0" i="0" u="none" strike="noStrike" kern="1200" cap="none" spc="0" normalizeH="0" baseline="0" noProof="0" dirty="0">
              <a:ln>
                <a:noFill/>
              </a:ln>
              <a:solidFill>
                <a:prstClr val="white"/>
              </a:solidFill>
              <a:effectLst/>
              <a:uLnTx/>
              <a:uFillTx/>
              <a:latin typeface="Segoe UI Semibold"/>
              <a:ea typeface="+mn-ea"/>
              <a:cs typeface="Segoe UI"/>
            </a:endParaRPr>
          </a:p>
        </p:txBody>
      </p:sp>
    </p:spTree>
    <p:extLst>
      <p:ext uri="{BB962C8B-B14F-4D97-AF65-F5344CB8AC3E}">
        <p14:creationId xmlns:p14="http://schemas.microsoft.com/office/powerpoint/2010/main" val="4259921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3" grpId="0" animBg="1"/>
      <p:bldP spid="5" grpId="0" animBg="1"/>
      <p:bldP spid="9" grpId="0" animBg="1"/>
      <p:bldP spid="10" grpId="0" animBg="1"/>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220127" y="2459504"/>
            <a:ext cx="6069838" cy="1938992"/>
          </a:xfrm>
        </p:spPr>
        <p:txBody>
          <a:bodyPr/>
          <a:lstStyle/>
          <a:p>
            <a:pPr algn="ctr"/>
            <a:r>
              <a:rPr lang="x-none" sz="4200" dirty="0">
                <a:gradFill flip="none">
                  <a:gsLst>
                    <a:gs pos="0">
                      <a:srgbClr val="3E76D4"/>
                    </a:gs>
                    <a:gs pos="50000">
                      <a:srgbClr val="8661C5"/>
                    </a:gs>
                    <a:gs pos="100000">
                      <a:srgbClr val="C73ECC"/>
                    </a:gs>
                  </a:gsLst>
                  <a:lin ang="2700000" scaled="1"/>
                  <a:tileRect/>
                </a:gradFill>
                <a:cs typeface="Segoe UI"/>
              </a:rPr>
              <a:t>Copilot para </a:t>
            </a:r>
            <a:br>
              <a:rPr lang="en-IN" sz="4200" dirty="0">
                <a:gradFill flip="none">
                  <a:gsLst>
                    <a:gs pos="0">
                      <a:srgbClr val="3E76D4"/>
                    </a:gs>
                    <a:gs pos="50000">
                      <a:srgbClr val="8661C5"/>
                    </a:gs>
                    <a:gs pos="100000">
                      <a:srgbClr val="C73ECC"/>
                    </a:gs>
                  </a:gsLst>
                  <a:lin ang="2700000" scaled="1"/>
                  <a:tileRect/>
                </a:gradFill>
                <a:cs typeface="Segoe UI"/>
              </a:rPr>
            </a:br>
            <a:r>
              <a:rPr lang="x-none" sz="4200" dirty="0">
                <a:gradFill flip="none">
                  <a:gsLst>
                    <a:gs pos="0">
                      <a:srgbClr val="3E76D4"/>
                    </a:gs>
                    <a:gs pos="50000">
                      <a:srgbClr val="8661C5"/>
                    </a:gs>
                    <a:gs pos="100000">
                      <a:srgbClr val="C73ECC"/>
                    </a:gs>
                  </a:gsLst>
                  <a:lin ang="2700000" scaled="1"/>
                  <a:tileRect/>
                </a:gradFill>
                <a:cs typeface="Segoe UI"/>
              </a:rPr>
              <a:t>Microsoft 365 </a:t>
            </a:r>
            <a:br>
              <a:rPr dirty="0"/>
            </a:br>
            <a:r>
              <a:rPr lang="es-ES" sz="4200" dirty="0">
                <a:cs typeface="Segoe UI"/>
              </a:rPr>
              <a:t>en Salud</a:t>
            </a:r>
            <a:endParaRPr lang="en-US" sz="4200" dirty="0"/>
          </a:p>
        </p:txBody>
      </p:sp>
      <p:pic>
        <p:nvPicPr>
          <p:cNvPr id="2" name="Picture 2" descr="Logotipo de Copilot para Microsoft 365">
            <a:extLst>
              <a:ext uri="{FF2B5EF4-FFF2-40B4-BE49-F238E27FC236}">
                <a16:creationId xmlns:a16="http://schemas.microsoft.com/office/drawing/2014/main" id="{8D830394-D73F-91BF-5F15-9C39100A38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D5E98AAC-D371-3F59-52A1-9F4164621452}"/>
              </a:ext>
              <a:ext uri="{C183D7F6-B498-43B3-948B-1728B52AA6E4}">
                <adec:decorative xmlns:adec="http://schemas.microsoft.com/office/drawing/2017/decorative" val="1"/>
              </a:ext>
            </a:extLst>
          </p:cNvPr>
          <p:cNvSpPr/>
          <p:nvPr/>
        </p:nvSpPr>
        <p:spPr bwMode="auto">
          <a:xfrm>
            <a:off x="6825307" y="1105049"/>
            <a:ext cx="4572000" cy="457200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Oval 6">
            <a:extLst>
              <a:ext uri="{FF2B5EF4-FFF2-40B4-BE49-F238E27FC236}">
                <a16:creationId xmlns:a16="http://schemas.microsoft.com/office/drawing/2014/main" id="{0266D2B2-A134-8332-E2BC-70A3327593B3}"/>
              </a:ext>
              <a:ext uri="{C183D7F6-B498-43B3-948B-1728B52AA6E4}">
                <adec:decorative xmlns:adec="http://schemas.microsoft.com/office/drawing/2017/decorative" val="1"/>
              </a:ext>
            </a:extLst>
          </p:cNvPr>
          <p:cNvSpPr/>
          <p:nvPr/>
        </p:nvSpPr>
        <p:spPr bwMode="auto">
          <a:xfrm>
            <a:off x="6907603" y="1207008"/>
            <a:ext cx="4389120" cy="438912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descr="A doctor using a phone and writing on a tablet&#10;&#10;Description automatically generated">
            <a:extLst>
              <a:ext uri="{FF2B5EF4-FFF2-40B4-BE49-F238E27FC236}">
                <a16:creationId xmlns:a16="http://schemas.microsoft.com/office/drawing/2014/main" id="{FCF0049A-6DE4-A85C-886E-578A33121F5C}"/>
              </a:ext>
            </a:extLst>
          </p:cNvPr>
          <p:cNvPicPr>
            <a:picLocks noChangeAspect="1"/>
          </p:cNvPicPr>
          <p:nvPr/>
        </p:nvPicPr>
        <p:blipFill rotWithShape="1">
          <a:blip r:embed="rId4">
            <a:extLst>
              <a:ext uri="{28A0092B-C50C-407E-A947-70E740481C1C}">
                <a14:useLocalDpi xmlns:a14="http://schemas.microsoft.com/office/drawing/2010/main" val="0"/>
              </a:ext>
            </a:extLst>
          </a:blip>
          <a:srcRect l="22265" t="71" b="-1"/>
          <a:stretch/>
        </p:blipFill>
        <p:spPr>
          <a:xfrm>
            <a:off x="7055364" y="1446694"/>
            <a:ext cx="4041648" cy="386013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434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W</a:t>
            </a:r>
            <a:r>
              <a:rPr lang="en-US" sz="3200" dirty="0">
                <a:gradFill flip="none" rotWithShape="1">
                  <a:gsLst>
                    <a:gs pos="50000">
                      <a:srgbClr val="8661C5"/>
                    </a:gs>
                    <a:gs pos="0">
                      <a:srgbClr val="3E76D4"/>
                    </a:gs>
                    <a:gs pos="100000">
                      <a:srgbClr val="C73ECC"/>
                    </a:gs>
                  </a:gsLst>
                  <a:lin ang="2700000" scaled="1"/>
                  <a:tileRect/>
                </a:gradFill>
                <a:cs typeface="+mn-cs"/>
              </a:rPr>
              <a:t>ord para </a:t>
            </a:r>
            <a:r>
              <a:rPr lang="en-US" dirty="0" err="1">
                <a:gradFill flip="none" rotWithShape="1">
                  <a:gsLst>
                    <a:gs pos="50000">
                      <a:srgbClr val="8661C5"/>
                    </a:gs>
                    <a:gs pos="0">
                      <a:srgbClr val="3E76D4"/>
                    </a:gs>
                    <a:gs pos="100000">
                      <a:srgbClr val="C73ECC"/>
                    </a:gs>
                  </a:gsLst>
                  <a:lin ang="2700000" scaled="1"/>
                  <a:tileRect/>
                </a:gradFill>
                <a:cs typeface="+mn-cs"/>
              </a:rPr>
              <a:t>Salud</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68508" y="845061"/>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6"/>
              <a:extLst>
                <a:ext uri="{FF2B5EF4-FFF2-40B4-BE49-F238E27FC236}">
                  <a16:creationId xmlns:a16="http://schemas.microsoft.com/office/drawing/2014/main" id="{DAD8B5CB-A2C5-5A1C-E8BB-28ECB76446C2}"/>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8"/>
              <a:extLst>
                <a:ext uri="{FF2B5EF4-FFF2-40B4-BE49-F238E27FC236}">
                  <a16:creationId xmlns:a16="http://schemas.microsoft.com/office/drawing/2014/main" id="{8F158F4A-0557-4EB3-75DA-835959493C89}"/>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0"/>
              <a:extLst>
                <a:ext uri="{FF2B5EF4-FFF2-40B4-BE49-F238E27FC236}">
                  <a16:creationId xmlns:a16="http://schemas.microsoft.com/office/drawing/2014/main" id="{5F19379A-147E-0335-8BD4-1F16331806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2"/>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4"/>
              <a:extLst>
                <a:ext uri="{FF2B5EF4-FFF2-40B4-BE49-F238E27FC236}">
                  <a16:creationId xmlns:a16="http://schemas.microsoft.com/office/drawing/2014/main" id="{7AFF613E-BE21-4995-D34C-15C1A4248D87}"/>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6"/>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6"/>
              <a:extLst>
                <a:ext uri="{FF2B5EF4-FFF2-40B4-BE49-F238E27FC236}">
                  <a16:creationId xmlns:a16="http://schemas.microsoft.com/office/drawing/2014/main" id="{DED28364-B60D-1697-AAE8-48872073519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8"/>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8"/>
              <a:extLst>
                <a:ext uri="{FF2B5EF4-FFF2-40B4-BE49-F238E27FC236}">
                  <a16:creationId xmlns:a16="http://schemas.microsoft.com/office/drawing/2014/main" id="{709545DF-9136-0108-A8F4-56F58FCE96A4}"/>
                </a:ext>
              </a:extLst>
            </p:cNvPr>
            <p:cNvPicPr>
              <a:picLocks noChangeAspect="1"/>
            </p:cNvPicPr>
            <p:nvPr/>
          </p:nvPicPr>
          <p:blipFill>
            <a:blip r:embed="rId19"/>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0"/>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20"/>
              <a:extLst>
                <a:ext uri="{FF2B5EF4-FFF2-40B4-BE49-F238E27FC236}">
                  <a16:creationId xmlns:a16="http://schemas.microsoft.com/office/drawing/2014/main" id="{69AB0380-4C15-A6BB-9634-4CC891FA94D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2"/>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2"/>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2884483917"/>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err="1">
                          <a:effectLst/>
                          <a:latin typeface="+mn-lt"/>
                        </a:rPr>
                        <a:t>Criar</a:t>
                      </a:r>
                      <a:endParaRPr lang="en-US" sz="1200" b="1" dirty="0">
                        <a:effectLst/>
                        <a:latin typeface="+mn-lt"/>
                      </a:endParaRPr>
                    </a:p>
                  </a:txBody>
                  <a:tcPr anchor="ctr">
                    <a:lnB w="6350" cap="flat" cmpd="sng" algn="ctr">
                      <a:solidFill>
                        <a:schemeClr val="bg1"/>
                      </a:solidFill>
                      <a:prstDash val="dash"/>
                      <a:round/>
                      <a:headEnd type="none" w="med" len="med"/>
                      <a:tailEnd type="none" w="med" len="med"/>
                    </a:lnB>
                  </a:tcPr>
                </a:tc>
                <a:tc>
                  <a:txBody>
                    <a:bodyPr/>
                    <a:lstStyle/>
                    <a:p>
                      <a:pPr fontAlgn="base"/>
                      <a:r>
                        <a:rPr lang="es-ES" sz="1200" dirty="0">
                          <a:effectLst/>
                          <a:latin typeface="+mn-lt"/>
                        </a:rPr>
                        <a:t>Implementa </a:t>
                      </a:r>
                      <a:r>
                        <a:rPr lang="es-ES" sz="1200" dirty="0" err="1">
                          <a:effectLst/>
                          <a:latin typeface="+mn-lt"/>
                        </a:rPr>
                        <a:t>um</a:t>
                      </a:r>
                      <a:r>
                        <a:rPr lang="es-ES" sz="1200" dirty="0">
                          <a:effectLst/>
                          <a:latin typeface="+mn-lt"/>
                        </a:rPr>
                        <a:t> sistema de seguimiento de la salud de pacientes crónicos, integrando dispositivos de monitoreo remoto y registros médicos electrónicos, para mejorar la gestión del tratamiento y reducir visitas al hospital.</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err="1">
                          <a:effectLst/>
                          <a:latin typeface="+mn-lt"/>
                        </a:rPr>
                        <a:t>Criar</a:t>
                      </a:r>
                      <a:endParaRPr lang="en-US" sz="1200" b="1" dirty="0">
                        <a:effectLst/>
                        <a:latin typeface="+mn-l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err="1">
                          <a:effectLst/>
                          <a:latin typeface="+mn-lt"/>
                        </a:rPr>
                        <a:t>Desenvolva</a:t>
                      </a:r>
                      <a:r>
                        <a:rPr lang="es-ES" sz="1200" dirty="0">
                          <a:effectLst/>
                          <a:latin typeface="+mn-lt"/>
                        </a:rPr>
                        <a:t> </a:t>
                      </a:r>
                      <a:r>
                        <a:rPr lang="es-ES" sz="1200" dirty="0" err="1">
                          <a:effectLst/>
                          <a:latin typeface="+mn-lt"/>
                        </a:rPr>
                        <a:t>uma</a:t>
                      </a:r>
                      <a:r>
                        <a:rPr lang="es-ES" sz="1200" dirty="0">
                          <a:effectLst/>
                          <a:latin typeface="+mn-lt"/>
                        </a:rPr>
                        <a:t> campaña de concienciación sobre prevención de enfermedades cardíacas, utilizando estadísticas </a:t>
                      </a:r>
                      <a:r>
                        <a:rPr lang="es-ES" sz="1200" dirty="0" err="1">
                          <a:effectLst/>
                          <a:latin typeface="+mn-lt"/>
                        </a:rPr>
                        <a:t>reais</a:t>
                      </a:r>
                      <a:r>
                        <a:rPr lang="es-ES" sz="1200" dirty="0">
                          <a:effectLst/>
                          <a:latin typeface="+mn-lt"/>
                        </a:rPr>
                        <a:t> y testimonios de pacientes, para incrementar la adopción de estilos de vida saludables.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err="1">
                          <a:effectLst/>
                          <a:latin typeface="+mn-lt"/>
                        </a:rPr>
                        <a:t>Criar</a:t>
                      </a:r>
                      <a:endParaRPr lang="en-US" sz="1200" b="1" dirty="0">
                        <a:effectLst/>
                        <a:latin typeface="+mn-l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latin typeface="+mn-lt"/>
                        </a:rPr>
                        <a:t>Elabora guías de buenas prácticas para el manejo de la información del paciente, basadas en normativas de privacidad y casos de estudio, para asegurar la confidencialidad y seguridad de los dados.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latin typeface="+mn-l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err="1">
                          <a:effectLst/>
                          <a:latin typeface="+mn-lt"/>
                        </a:rPr>
                        <a:t>Gere</a:t>
                      </a:r>
                      <a:r>
                        <a:rPr lang="es-ES" sz="1200" dirty="0">
                          <a:effectLst/>
                          <a:latin typeface="+mn-lt"/>
                        </a:rPr>
                        <a:t>  </a:t>
                      </a:r>
                      <a:r>
                        <a:rPr lang="es-ES" sz="1200" dirty="0" err="1">
                          <a:effectLst/>
                          <a:latin typeface="+mn-lt"/>
                        </a:rPr>
                        <a:t>um</a:t>
                      </a:r>
                      <a:r>
                        <a:rPr lang="es-ES" sz="1200" dirty="0">
                          <a:effectLst/>
                          <a:latin typeface="+mn-lt"/>
                        </a:rPr>
                        <a:t> informe comparativo de eficacia de diferentes </a:t>
                      </a:r>
                      <a:r>
                        <a:rPr lang="es-ES" sz="1200" dirty="0" err="1">
                          <a:effectLst/>
                          <a:latin typeface="+mn-lt"/>
                        </a:rPr>
                        <a:t>vacumas</a:t>
                      </a:r>
                      <a:r>
                        <a:rPr lang="es-ES" sz="1200" dirty="0">
                          <a:effectLst/>
                          <a:latin typeface="+mn-lt"/>
                        </a:rPr>
                        <a:t> basado en estudios clínicos </a:t>
                      </a:r>
                      <a:r>
                        <a:rPr lang="es-ES" sz="1200" dirty="0" err="1">
                          <a:effectLst/>
                          <a:latin typeface="+mn-lt"/>
                        </a:rPr>
                        <a:t>recentes</a:t>
                      </a:r>
                      <a:r>
                        <a:rPr lang="es-ES" sz="1200" dirty="0">
                          <a:effectLst/>
                          <a:latin typeface="+mn-lt"/>
                        </a:rPr>
                        <a:t>, para guiar las políticas de salud pública y estrategias de </a:t>
                      </a:r>
                      <a:r>
                        <a:rPr lang="es-ES" sz="1200" dirty="0" err="1">
                          <a:effectLst/>
                          <a:latin typeface="+mn-lt"/>
                        </a:rPr>
                        <a:t>vacumación</a:t>
                      </a:r>
                      <a:r>
                        <a:rPr lang="es-ES" sz="1200" dirty="0">
                          <a:effectLst/>
                          <a:latin typeface="+mn-lt"/>
                        </a:rPr>
                        <a:t>.</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err="1">
                          <a:effectLst/>
                          <a:latin typeface="+mn-lt"/>
                        </a:rPr>
                        <a:t>Criar</a:t>
                      </a:r>
                      <a:endParaRPr lang="en-US" sz="1200" b="1" dirty="0">
                        <a:effectLst/>
                        <a:latin typeface="+mn-l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latin typeface="+mn-lt"/>
                        </a:rPr>
                        <a:t>Implementa </a:t>
                      </a:r>
                      <a:r>
                        <a:rPr lang="es-ES" sz="1200" dirty="0" err="1">
                          <a:effectLst/>
                          <a:latin typeface="+mn-lt"/>
                        </a:rPr>
                        <a:t>um</a:t>
                      </a:r>
                      <a:r>
                        <a:rPr lang="es-ES" sz="1200" dirty="0">
                          <a:effectLst/>
                          <a:latin typeface="+mn-lt"/>
                        </a:rPr>
                        <a:t> programa de formación para el </a:t>
                      </a:r>
                      <a:r>
                        <a:rPr lang="es-ES" sz="1200" dirty="0" err="1">
                          <a:effectLst/>
                          <a:latin typeface="+mn-lt"/>
                        </a:rPr>
                        <a:t>pessoal</a:t>
                      </a:r>
                      <a:r>
                        <a:rPr lang="es-ES" sz="1200" dirty="0">
                          <a:effectLst/>
                          <a:latin typeface="+mn-lt"/>
                        </a:rPr>
                        <a:t> médico sobre las últimas tecnologías de diagnóstico por imagen, utilizando ejemplos de casos y </a:t>
                      </a:r>
                      <a:r>
                        <a:rPr lang="es-ES" sz="1200" dirty="0" err="1">
                          <a:effectLst/>
                          <a:latin typeface="+mn-lt"/>
                        </a:rPr>
                        <a:t>análise</a:t>
                      </a:r>
                      <a:r>
                        <a:rPr lang="es-ES" sz="1200" dirty="0">
                          <a:effectLst/>
                          <a:latin typeface="+mn-lt"/>
                        </a:rPr>
                        <a:t> de expertos, para mejorar la precisión diagnóstica.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err="1">
                          <a:effectLst/>
                          <a:latin typeface="+mn-lt"/>
                        </a:rPr>
                        <a:t>Criar</a:t>
                      </a:r>
                      <a:endParaRPr lang="en-US" sz="1200" b="1" dirty="0">
                        <a:effectLst/>
                        <a:latin typeface="+mn-lt"/>
                      </a:endParaRPr>
                    </a:p>
                  </a:txBody>
                  <a:tcPr anchor="ctr">
                    <a:lnT w="6350" cap="flat" cmpd="sng" algn="ctr">
                      <a:solidFill>
                        <a:schemeClr val="bg1"/>
                      </a:solidFill>
                      <a:prstDash val="dash"/>
                      <a:round/>
                      <a:headEnd type="none" w="med" len="med"/>
                      <a:tailEnd type="none" w="med" len="med"/>
                    </a:lnT>
                  </a:tcPr>
                </a:tc>
                <a:tc>
                  <a:txBody>
                    <a:bodyPr/>
                    <a:lstStyle/>
                    <a:p>
                      <a:pPr fontAlgn="base"/>
                      <a:r>
                        <a:rPr lang="es-ES" sz="1200" dirty="0" err="1">
                          <a:effectLst/>
                          <a:latin typeface="+mn-lt"/>
                        </a:rPr>
                        <a:t>Otimizar</a:t>
                      </a:r>
                      <a:r>
                        <a:rPr lang="es-ES" sz="1200" dirty="0">
                          <a:effectLst/>
                          <a:latin typeface="+mn-lt"/>
                        </a:rPr>
                        <a:t> el proceso de admisión de pacientes utilizando inteligencia artificial para predecir picos de demanda y asignar recursos, para reducir tiempos de espera y mejorar la satisfacción del paciente.</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spTree>
    <p:extLst>
      <p:ext uri="{BB962C8B-B14F-4D97-AF65-F5344CB8AC3E}">
        <p14:creationId xmlns:p14="http://schemas.microsoft.com/office/powerpoint/2010/main" val="4237983446"/>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984885"/>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Excel</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Salud</a:t>
            </a:r>
            <a:br>
              <a:rPr lang="en-US" b="1" i="0" dirty="0">
                <a:solidFill>
                  <a:srgbClr val="0D0D0D"/>
                </a:solidFill>
                <a:effectLst/>
                <a:highlight>
                  <a:srgbClr val="FFFFFF"/>
                </a:highlight>
                <a:latin typeface="Söhne"/>
              </a:rPr>
            </a:b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2823461765"/>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Compressor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dirty="0">
                          <a:effectLst/>
                        </a:rPr>
                        <a:t>Revisa la utilización de </a:t>
                      </a:r>
                      <a:r>
                        <a:rPr lang="es-ES" sz="1200" dirty="0" err="1">
                          <a:effectLst/>
                        </a:rPr>
                        <a:t>serviços</a:t>
                      </a:r>
                      <a:r>
                        <a:rPr lang="es-ES" sz="1200" dirty="0">
                          <a:effectLst/>
                        </a:rPr>
                        <a:t> de salud por especialidad en el último año y ajusta los horarios de los profesionales de la salud para mejorar la eficiencia operativa.</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err="1">
                          <a:effectLst/>
                        </a:rPr>
                        <a:t>Gere</a:t>
                      </a:r>
                      <a:r>
                        <a:rPr lang="es-ES" sz="1200" dirty="0">
                          <a:effectLst/>
                        </a:rPr>
                        <a:t>  estadísticas de readmisión hospitalaria dentro de 30 días </a:t>
                      </a:r>
                      <a:r>
                        <a:rPr lang="es-ES" sz="1200" dirty="0" err="1">
                          <a:effectLst/>
                        </a:rPr>
                        <a:t>post-alta</a:t>
                      </a:r>
                      <a:r>
                        <a:rPr lang="es-ES" sz="1200" dirty="0">
                          <a:effectLst/>
                        </a:rPr>
                        <a:t>, identificando áreas de mejora en el cuidado y planificación del alta.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Analiza la relación entre duración de la estancia hospitalaria y resultados de salud de los pacientes, para identificar prácticas que mejoren la </a:t>
                      </a:r>
                      <a:r>
                        <a:rPr lang="es-ES" sz="1200" dirty="0" err="1">
                          <a:effectLst/>
                        </a:rPr>
                        <a:t>qualidade</a:t>
                      </a:r>
                      <a:r>
                        <a:rPr lang="es-ES" sz="1200" dirty="0">
                          <a:effectLst/>
                        </a:rPr>
                        <a:t> del cuidado.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err="1">
                          <a:effectLst/>
                        </a:rPr>
                        <a:t>Pregumtar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Calcula el impacto financiero de implementar </a:t>
                      </a:r>
                      <a:r>
                        <a:rPr lang="es-ES" sz="1200" dirty="0" err="1">
                          <a:effectLst/>
                        </a:rPr>
                        <a:t>um</a:t>
                      </a:r>
                      <a:r>
                        <a:rPr lang="es-ES" sz="1200" dirty="0">
                          <a:effectLst/>
                        </a:rPr>
                        <a:t> nuevo tratamiento innovador en el hospital, comparando costos </a:t>
                      </a:r>
                      <a:r>
                        <a:rPr lang="es-ES" sz="1200" dirty="0" err="1">
                          <a:effectLst/>
                        </a:rPr>
                        <a:t>reais</a:t>
                      </a:r>
                      <a:r>
                        <a:rPr lang="es-ES" sz="1200" dirty="0">
                          <a:effectLst/>
                        </a:rPr>
                        <a:t> de tratamientos vs. beneficios proyectados en salud.</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Compressor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err="1">
                          <a:effectLst/>
                        </a:rPr>
                        <a:t>Atualize</a:t>
                      </a:r>
                      <a:r>
                        <a:rPr lang="es-ES" sz="1200" dirty="0">
                          <a:effectLst/>
                        </a:rPr>
                        <a:t> el informe de satisfacción del paciente con los últimos dados de pesquisas , para identificar áreas clave donde el hospital puede mejorar la experiencia del paciente.</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dirty="0">
                          <a:effectLst/>
                        </a:rPr>
                        <a:t>Evalúa el costo-beneficio de diferentes equipes médicos basándose en su uso, costo de mantenimiento y impacto en los resultados de los pacientes, para guiar futuras adquisiciones.</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5" name="Group 23">
            <a:extLst>
              <a:ext uri="{FF2B5EF4-FFF2-40B4-BE49-F238E27FC236}">
                <a16:creationId xmlns:a16="http://schemas.microsoft.com/office/drawing/2014/main" id="{849AE305-63CE-2EAD-1D92-CE22605FEA60}"/>
              </a:ext>
              <a:ext uri="{C183D7F6-B498-43B3-948B-1728B52AA6E4}">
                <adec:decorative xmlns:adec="http://schemas.microsoft.com/office/drawing/2017/decorative" val="1"/>
              </a:ext>
            </a:extLst>
          </p:cNvPr>
          <p:cNvGrpSpPr/>
          <p:nvPr/>
        </p:nvGrpSpPr>
        <p:grpSpPr>
          <a:xfrm>
            <a:off x="197469" y="851002"/>
            <a:ext cx="534543" cy="534543"/>
            <a:chOff x="5831903" y="8381781"/>
            <a:chExt cx="534543" cy="534543"/>
          </a:xfrm>
        </p:grpSpPr>
        <p:sp>
          <p:nvSpPr>
            <p:cNvPr id="7" name="Rounded Rectangle 46">
              <a:extLst>
                <a:ext uri="{FF2B5EF4-FFF2-40B4-BE49-F238E27FC236}">
                  <a16:creationId xmlns:a16="http://schemas.microsoft.com/office/drawing/2014/main" id="{C5E96C17-24C0-4D95-5FA2-671CFBE8B80F}"/>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8" descr="Microsoft Excel Logo - PNG and Vector - Logo Download">
              <a:hlinkClick r:id="rId6"/>
              <a:extLst>
                <a:ext uri="{FF2B5EF4-FFF2-40B4-BE49-F238E27FC236}">
                  <a16:creationId xmlns:a16="http://schemas.microsoft.com/office/drawing/2014/main" id="{5A05770A-6CA0-A2FD-56CB-4843782215FB}"/>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10694011"/>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PowerPoint</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Salud</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82748" y="84738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1658029637"/>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err="1">
                          <a:effectLst/>
                        </a:rPr>
                        <a:t>Criar</a:t>
                      </a:r>
                      <a:endParaRPr lang="en-US" sz="1200" b="1" dirty="0">
                        <a:effectLst/>
                      </a:endParaRPr>
                    </a:p>
                  </a:txBody>
                  <a:tcPr anchor="ctr">
                    <a:lnB w="6350" cap="flat" cmpd="sng" algn="ctr">
                      <a:solidFill>
                        <a:schemeClr val="bg1"/>
                      </a:solidFill>
                      <a:prstDash val="dash"/>
                      <a:round/>
                      <a:headEnd type="none" w="med" len="med"/>
                      <a:tailEnd type="none" w="med" len="med"/>
                    </a:lnB>
                  </a:tcPr>
                </a:tc>
                <a:tc>
                  <a:txBody>
                    <a:bodyPr/>
                    <a:lstStyle/>
                    <a:p>
                      <a:pPr fontAlgn="base"/>
                      <a:r>
                        <a:rPr lang="es-ES" sz="1200" dirty="0">
                          <a:effectLst/>
                        </a:rPr>
                        <a:t>Elabora </a:t>
                      </a:r>
                      <a:r>
                        <a:rPr lang="es-ES" sz="1200" dirty="0" err="1">
                          <a:effectLst/>
                        </a:rPr>
                        <a:t>uma</a:t>
                      </a:r>
                      <a:r>
                        <a:rPr lang="es-ES" sz="1200" dirty="0">
                          <a:effectLst/>
                        </a:rPr>
                        <a:t> </a:t>
                      </a:r>
                      <a:r>
                        <a:rPr lang="es-ES" sz="1200" dirty="0" err="1">
                          <a:effectLst/>
                        </a:rPr>
                        <a:t>apresentação</a:t>
                      </a:r>
                      <a:r>
                        <a:rPr lang="es-ES" sz="1200" dirty="0">
                          <a:effectLst/>
                        </a:rPr>
                        <a:t> para el próximo seminario de salud pública, destacando los avances en investigación y tratamiento de enfermedades crónicas.</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err="1">
                          <a:effectLst/>
                        </a:rPr>
                        <a:t>Desenvolva</a:t>
                      </a:r>
                      <a:r>
                        <a:rPr lang="es-ES" sz="1200" dirty="0">
                          <a:effectLst/>
                        </a:rPr>
                        <a:t> </a:t>
                      </a:r>
                      <a:r>
                        <a:rPr lang="es-ES" sz="1200" dirty="0" err="1">
                          <a:effectLst/>
                        </a:rPr>
                        <a:t>uma</a:t>
                      </a:r>
                      <a:r>
                        <a:rPr lang="es-ES" sz="1200" dirty="0">
                          <a:effectLst/>
                        </a:rPr>
                        <a:t> </a:t>
                      </a:r>
                      <a:r>
                        <a:rPr lang="es-ES" sz="1200" dirty="0" err="1">
                          <a:effectLst/>
                        </a:rPr>
                        <a:t>apresentação</a:t>
                      </a:r>
                      <a:r>
                        <a:rPr lang="es-ES" sz="1200" dirty="0">
                          <a:effectLst/>
                        </a:rPr>
                        <a:t> que analice los resultados de las últimas pesquisas  de satisfacción del paciente, identificando áreas de excelencia y para mejora.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err="1">
                          <a:effectLst/>
                        </a:rPr>
                        <a:t>Gere</a:t>
                      </a:r>
                      <a:r>
                        <a:rPr lang="es-ES" sz="1200" dirty="0">
                          <a:effectLst/>
                        </a:rPr>
                        <a:t>  </a:t>
                      </a:r>
                      <a:r>
                        <a:rPr lang="es-ES" sz="1200" dirty="0" err="1">
                          <a:effectLst/>
                        </a:rPr>
                        <a:t>uma</a:t>
                      </a:r>
                      <a:r>
                        <a:rPr lang="es-ES" sz="1200" dirty="0">
                          <a:effectLst/>
                        </a:rPr>
                        <a:t> </a:t>
                      </a:r>
                      <a:r>
                        <a:rPr lang="es-ES" sz="1200" dirty="0" err="1">
                          <a:effectLst/>
                        </a:rPr>
                        <a:t>apresentação</a:t>
                      </a:r>
                      <a:r>
                        <a:rPr lang="es-ES" sz="1200" dirty="0">
                          <a:effectLst/>
                        </a:rPr>
                        <a:t> para la </a:t>
                      </a:r>
                      <a:r>
                        <a:rPr lang="es-ES" sz="1200" dirty="0" err="1">
                          <a:effectLst/>
                        </a:rPr>
                        <a:t>jumta</a:t>
                      </a:r>
                      <a:r>
                        <a:rPr lang="es-ES" sz="1200" dirty="0">
                          <a:effectLst/>
                        </a:rPr>
                        <a:t> directiva que muestre el impacto de las nuevas tecnologías de salud en la eficiencia operativa y el cuidado del paciente.</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rPr>
                        <a:t>Compressor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err="1">
                          <a:effectLst/>
                        </a:rPr>
                        <a:t>Atualize</a:t>
                      </a:r>
                      <a:r>
                        <a:rPr lang="es-ES" sz="1200" dirty="0">
                          <a:effectLst/>
                        </a:rPr>
                        <a:t> la </a:t>
                      </a:r>
                      <a:r>
                        <a:rPr lang="es-ES" sz="1200" dirty="0" err="1">
                          <a:effectLst/>
                        </a:rPr>
                        <a:t>apresentação</a:t>
                      </a:r>
                      <a:r>
                        <a:rPr lang="es-ES" sz="1200" dirty="0">
                          <a:effectLst/>
                        </a:rPr>
                        <a:t> de formación continua del </a:t>
                      </a:r>
                      <a:r>
                        <a:rPr lang="es-ES" sz="1200" dirty="0" err="1">
                          <a:effectLst/>
                        </a:rPr>
                        <a:t>pessoal</a:t>
                      </a:r>
                      <a:r>
                        <a:rPr lang="es-ES" sz="1200" dirty="0">
                          <a:effectLst/>
                        </a:rPr>
                        <a:t> médico para incluir los últimos protocolos de tratamiento y estudios de caso relevantes.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Crie </a:t>
                      </a:r>
                      <a:r>
                        <a:rPr lang="es-ES" sz="1200" dirty="0" err="1">
                          <a:effectLst/>
                        </a:rPr>
                        <a:t>uma</a:t>
                      </a:r>
                      <a:r>
                        <a:rPr lang="es-ES" sz="1200" dirty="0">
                          <a:effectLst/>
                        </a:rPr>
                        <a:t> </a:t>
                      </a:r>
                      <a:r>
                        <a:rPr lang="es-ES" sz="1200" dirty="0" err="1">
                          <a:effectLst/>
                        </a:rPr>
                        <a:t>apresentação</a:t>
                      </a:r>
                      <a:r>
                        <a:rPr lang="es-ES" sz="1200" dirty="0">
                          <a:effectLst/>
                        </a:rPr>
                        <a:t> para </a:t>
                      </a:r>
                      <a:r>
                        <a:rPr lang="es-ES" sz="1200" dirty="0" err="1">
                          <a:effectLst/>
                        </a:rPr>
                        <a:t>uma</a:t>
                      </a:r>
                      <a:r>
                        <a:rPr lang="es-ES" sz="1200" dirty="0">
                          <a:effectLst/>
                        </a:rPr>
                        <a:t> conferencia de tecnología médica, mostrando cómo nuestra innovación está mejorando la atención al paciente.</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dirty="0">
                          <a:effectLst/>
                        </a:rPr>
                        <a:t>Elabora </a:t>
                      </a:r>
                      <a:r>
                        <a:rPr lang="es-ES" sz="1200" dirty="0" err="1">
                          <a:effectLst/>
                        </a:rPr>
                        <a:t>uma</a:t>
                      </a:r>
                      <a:r>
                        <a:rPr lang="es-ES" sz="1200" dirty="0">
                          <a:effectLst/>
                        </a:rPr>
                        <a:t> </a:t>
                      </a:r>
                      <a:r>
                        <a:rPr lang="es-ES" sz="1200" dirty="0" err="1">
                          <a:effectLst/>
                        </a:rPr>
                        <a:t>apresentação</a:t>
                      </a:r>
                      <a:r>
                        <a:rPr lang="es-ES" sz="1200" dirty="0">
                          <a:effectLst/>
                        </a:rPr>
                        <a:t> que resuma las </a:t>
                      </a:r>
                      <a:r>
                        <a:rPr lang="es-ES" sz="1200" dirty="0" err="1">
                          <a:effectLst/>
                        </a:rPr>
                        <a:t>tendências</a:t>
                      </a:r>
                      <a:r>
                        <a:rPr lang="es-ES" sz="1200" dirty="0">
                          <a:effectLst/>
                        </a:rPr>
                        <a:t> emergentes en la gestión de la salud mental, basándose en investigaciones </a:t>
                      </a:r>
                      <a:r>
                        <a:rPr lang="es-ES" sz="1200" dirty="0" err="1">
                          <a:effectLst/>
                        </a:rPr>
                        <a:t>recentes</a:t>
                      </a:r>
                      <a:r>
                        <a:rPr lang="es-ES" sz="1200" dirty="0">
                          <a:effectLst/>
                        </a:rPr>
                        <a:t> y programas innovadores.</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8"/>
              <a:extLst>
                <a:ext uri="{FF2B5EF4-FFF2-40B4-BE49-F238E27FC236}">
                  <a16:creationId xmlns:a16="http://schemas.microsoft.com/office/drawing/2014/main" id="{B6B9A0CA-9B30-BCB8-CC10-5978D1487FB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87262739"/>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Teams</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Salud</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3978552663"/>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Comprender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dirty="0">
                          <a:effectLst/>
                        </a:rPr>
                        <a:t>Resume la conferencia sobre avances en medicina preventiva, identificando las técnicas </a:t>
                      </a:r>
                      <a:r>
                        <a:rPr lang="es-ES" sz="1200" dirty="0" err="1">
                          <a:effectLst/>
                        </a:rPr>
                        <a:t>mais</a:t>
                      </a:r>
                      <a:r>
                        <a:rPr lang="es-ES" sz="1200" dirty="0">
                          <a:effectLst/>
                        </a:rPr>
                        <a:t> prometedoras discutidas, </a:t>
                      </a:r>
                      <a:r>
                        <a:rPr lang="es-ES" sz="1200" dirty="0" err="1">
                          <a:effectLst/>
                        </a:rPr>
                        <a:t>jumto</a:t>
                      </a:r>
                      <a:r>
                        <a:rPr lang="es-ES" sz="1200" dirty="0">
                          <a:effectLst/>
                        </a:rPr>
                        <a:t> con sugerencias para su aplicación práctica en nuestra clínica.</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Elabora </a:t>
                      </a:r>
                      <a:r>
                        <a:rPr lang="es-ES" sz="1200" dirty="0" err="1">
                          <a:effectLst/>
                        </a:rPr>
                        <a:t>um</a:t>
                      </a:r>
                      <a:r>
                        <a:rPr lang="es-ES" sz="1200" dirty="0">
                          <a:effectLst/>
                        </a:rPr>
                        <a:t> programa detallado para el próximo taller de capacitación del </a:t>
                      </a:r>
                      <a:r>
                        <a:rPr lang="es-ES" sz="1200" dirty="0" err="1">
                          <a:effectLst/>
                        </a:rPr>
                        <a:t>pessoal</a:t>
                      </a:r>
                      <a:r>
                        <a:rPr lang="es-ES" sz="1200" dirty="0">
                          <a:effectLst/>
                        </a:rPr>
                        <a:t> sanitario, </a:t>
                      </a:r>
                      <a:r>
                        <a:rPr lang="es-ES" sz="1200" dirty="0" err="1">
                          <a:effectLst/>
                        </a:rPr>
                        <a:t>incluindo</a:t>
                      </a:r>
                      <a:r>
                        <a:rPr lang="es-ES" sz="1200" dirty="0">
                          <a:effectLst/>
                        </a:rPr>
                        <a:t> temas, ponentes y objetivos de aprendizaje, basándose en las necesidades </a:t>
                      </a:r>
                      <a:r>
                        <a:rPr lang="es-ES" sz="1200" dirty="0" err="1">
                          <a:effectLst/>
                        </a:rPr>
                        <a:t>reais</a:t>
                      </a:r>
                      <a:r>
                        <a:rPr lang="es-ES" sz="1200" dirty="0">
                          <a:effectLst/>
                        </a:rPr>
                        <a:t>.</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Compressor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err="1">
                          <a:effectLst/>
                        </a:rPr>
                        <a:t>Atualize</a:t>
                      </a:r>
                      <a:r>
                        <a:rPr lang="es-ES" sz="1200" dirty="0">
                          <a:effectLst/>
                        </a:rPr>
                        <a:t> el registro de decisiones de la última </a:t>
                      </a:r>
                      <a:r>
                        <a:rPr lang="es-ES" sz="1200" dirty="0" err="1">
                          <a:effectLst/>
                        </a:rPr>
                        <a:t>reumión</a:t>
                      </a:r>
                      <a:r>
                        <a:rPr lang="es-ES" sz="1200" dirty="0">
                          <a:effectLst/>
                        </a:rPr>
                        <a:t> del comité de ética, </a:t>
                      </a:r>
                      <a:r>
                        <a:rPr lang="es-ES" sz="1200" dirty="0" err="1">
                          <a:effectLst/>
                        </a:rPr>
                        <a:t>incluindo</a:t>
                      </a:r>
                      <a:r>
                        <a:rPr lang="es-ES" sz="1200" dirty="0">
                          <a:effectLst/>
                        </a:rPr>
                        <a:t> las conclusiones sobre casos discutidos y las acciones a tomar.</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err="1">
                          <a:effectLst/>
                        </a:rPr>
                        <a:t>Pregumtar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Formula </a:t>
                      </a:r>
                      <a:r>
                        <a:rPr lang="es-ES" sz="1200" dirty="0" err="1">
                          <a:effectLst/>
                        </a:rPr>
                        <a:t>pregumtas</a:t>
                      </a:r>
                      <a:r>
                        <a:rPr lang="es-ES" sz="1200" dirty="0">
                          <a:effectLst/>
                        </a:rPr>
                        <a:t> clave para la próxima discusión sobre integración de tecnologías de salud digital, enfocándose en cómo mejorar la atención al paciente y la eficiencia operativa.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Consolida los resultados y recomendaciones del </a:t>
                      </a:r>
                      <a:r>
                        <a:rPr lang="es-ES" sz="1200" dirty="0" err="1">
                          <a:effectLst/>
                        </a:rPr>
                        <a:t>recente</a:t>
                      </a:r>
                      <a:r>
                        <a:rPr lang="es-ES" sz="1200" dirty="0">
                          <a:effectLst/>
                        </a:rPr>
                        <a:t> estudio de satisfacción del paciente, </a:t>
                      </a:r>
                      <a:r>
                        <a:rPr lang="es-ES" sz="1200" dirty="0" err="1">
                          <a:effectLst/>
                        </a:rPr>
                        <a:t>incluindo</a:t>
                      </a:r>
                      <a:r>
                        <a:rPr lang="es-ES" sz="1200" dirty="0">
                          <a:effectLst/>
                        </a:rPr>
                        <a:t> acciones prioritarias para mejorar la </a:t>
                      </a:r>
                      <a:r>
                        <a:rPr lang="es-ES" sz="1200" dirty="0" err="1">
                          <a:effectLst/>
                        </a:rPr>
                        <a:t>qualidade</a:t>
                      </a:r>
                      <a:r>
                        <a:rPr lang="es-ES" sz="1200" dirty="0">
                          <a:effectLst/>
                        </a:rPr>
                        <a:t> del </a:t>
                      </a:r>
                      <a:r>
                        <a:rPr lang="es-ES" sz="1200" dirty="0" err="1">
                          <a:effectLst/>
                        </a:rPr>
                        <a:t>serviço</a:t>
                      </a:r>
                      <a:r>
                        <a:rPr lang="es-ES" sz="1200" dirty="0">
                          <a:effectLst/>
                        </a:rPr>
                        <a:t>.</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tcPr>
                </a:tc>
                <a:tc>
                  <a:txBody>
                    <a:bodyPr/>
                    <a:lstStyle/>
                    <a:p>
                      <a:pPr fontAlgn="base"/>
                      <a:r>
                        <a:rPr lang="es-ES" sz="1200" dirty="0" err="1">
                          <a:effectLst/>
                        </a:rPr>
                        <a:t>Gere</a:t>
                      </a:r>
                      <a:r>
                        <a:rPr lang="es-ES" sz="1200" dirty="0">
                          <a:effectLst/>
                        </a:rPr>
                        <a:t>  </a:t>
                      </a:r>
                      <a:r>
                        <a:rPr lang="es-ES" sz="1200" dirty="0" err="1">
                          <a:effectLst/>
                        </a:rPr>
                        <a:t>uma</a:t>
                      </a:r>
                      <a:r>
                        <a:rPr lang="es-ES" sz="1200" dirty="0">
                          <a:effectLst/>
                        </a:rPr>
                        <a:t> lista de comprobación para el lanzamiento de la nueva plataforma de registros médicos electrónicos, detallando tarefas, </a:t>
                      </a:r>
                      <a:r>
                        <a:rPr lang="es-ES" sz="1200" dirty="0" err="1">
                          <a:effectLst/>
                        </a:rPr>
                        <a:t>responsáveis</a:t>
                      </a:r>
                      <a:r>
                        <a:rPr lang="es-ES" sz="1200" dirty="0">
                          <a:effectLst/>
                        </a:rPr>
                        <a:t> y plazos.</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37">
            <a:extLst>
              <a:ext uri="{FF2B5EF4-FFF2-40B4-BE49-F238E27FC236}">
                <a16:creationId xmlns:a16="http://schemas.microsoft.com/office/drawing/2014/main" id="{AE5B430B-7774-7366-B1B6-C1EC54D6EEDE}"/>
              </a:ext>
              <a:ext uri="{C183D7F6-B498-43B3-948B-1728B52AA6E4}">
                <adec:decorative xmlns:adec="http://schemas.microsoft.com/office/drawing/2017/decorative" val="1"/>
              </a:ext>
            </a:extLst>
          </p:cNvPr>
          <p:cNvGrpSpPr/>
          <p:nvPr/>
        </p:nvGrpSpPr>
        <p:grpSpPr>
          <a:xfrm>
            <a:off x="207281" y="864001"/>
            <a:ext cx="534543" cy="534543"/>
            <a:chOff x="4236994" y="8381781"/>
            <a:chExt cx="534543" cy="534543"/>
          </a:xfrm>
        </p:grpSpPr>
        <p:sp>
          <p:nvSpPr>
            <p:cNvPr id="7" name="Rounded Rectangle 46">
              <a:extLst>
                <a:ext uri="{FF2B5EF4-FFF2-40B4-BE49-F238E27FC236}">
                  <a16:creationId xmlns:a16="http://schemas.microsoft.com/office/drawing/2014/main" id="{3340BF12-87C0-3D52-72E1-9B57FA243D33}"/>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6" descr="Microsoft Teams Logo, symbol, meaning, history, PNG">
              <a:hlinkClick r:id="rId8"/>
              <a:extLst>
                <a:ext uri="{FF2B5EF4-FFF2-40B4-BE49-F238E27FC236}">
                  <a16:creationId xmlns:a16="http://schemas.microsoft.com/office/drawing/2014/main" id="{B380F7CB-51A7-75EE-D6C2-E5B81B8C9D4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13524962"/>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Outlook</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Salud</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3940792342"/>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err="1">
                          <a:effectLst/>
                        </a:rPr>
                        <a:t>Criar</a:t>
                      </a:r>
                      <a:endParaRPr lang="en-US" sz="1200" b="1" dirty="0">
                        <a:effectLst/>
                      </a:endParaRPr>
                    </a:p>
                  </a:txBody>
                  <a:tcPr anchor="ctr">
                    <a:lnB w="6350" cap="flat" cmpd="sng" algn="ctr">
                      <a:solidFill>
                        <a:schemeClr val="bg1"/>
                      </a:solidFill>
                      <a:prstDash val="dash"/>
                      <a:round/>
                      <a:headEnd type="none" w="med" len="med"/>
                      <a:tailEnd type="none" w="med" len="med"/>
                    </a:lnB>
                  </a:tcPr>
                </a:tc>
                <a:tc>
                  <a:txBody>
                    <a:bodyPr/>
                    <a:lstStyle/>
                    <a:p>
                      <a:pPr fontAlgn="base"/>
                      <a:r>
                        <a:rPr lang="es-ES" sz="1200" dirty="0" err="1">
                          <a:effectLst/>
                        </a:rPr>
                        <a:t>Gere</a:t>
                      </a:r>
                      <a:r>
                        <a:rPr lang="es-ES" sz="1200" dirty="0">
                          <a:effectLst/>
                        </a:rPr>
                        <a:t>  </a:t>
                      </a:r>
                      <a:r>
                        <a:rPr lang="es-ES" sz="1200" dirty="0" err="1">
                          <a:effectLst/>
                        </a:rPr>
                        <a:t>um</a:t>
                      </a:r>
                      <a:r>
                        <a:rPr lang="es-ES" sz="1200" dirty="0">
                          <a:effectLst/>
                        </a:rPr>
                        <a:t> correo electrónico informativo para los pacientes sobre cómo acceder a nuestros </a:t>
                      </a:r>
                      <a:r>
                        <a:rPr lang="es-ES" sz="1200" dirty="0" err="1">
                          <a:effectLst/>
                        </a:rPr>
                        <a:t>serviços</a:t>
                      </a:r>
                      <a:r>
                        <a:rPr lang="es-ES" sz="1200" dirty="0">
                          <a:effectLst/>
                        </a:rPr>
                        <a:t> de telemedicina, </a:t>
                      </a:r>
                      <a:r>
                        <a:rPr lang="es-ES" sz="1200" dirty="0" err="1">
                          <a:effectLst/>
                        </a:rPr>
                        <a:t>incluindo</a:t>
                      </a:r>
                      <a:r>
                        <a:rPr lang="es-ES" sz="1200" dirty="0">
                          <a:effectLst/>
                        </a:rPr>
                        <a:t> pasos detallados y beneficios de utilizar la plataforma online.</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Compressor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Reescribe </a:t>
                      </a:r>
                      <a:r>
                        <a:rPr lang="es-ES" sz="1200" dirty="0" err="1">
                          <a:effectLst/>
                        </a:rPr>
                        <a:t>um</a:t>
                      </a:r>
                      <a:r>
                        <a:rPr lang="es-ES" sz="1200" dirty="0">
                          <a:effectLst/>
                        </a:rPr>
                        <a:t> correo electrónico a los proveedores de </a:t>
                      </a:r>
                      <a:r>
                        <a:rPr lang="es-ES" sz="1200" dirty="0" err="1">
                          <a:effectLst/>
                        </a:rPr>
                        <a:t>serviços</a:t>
                      </a:r>
                      <a:r>
                        <a:rPr lang="es-ES" sz="1200" dirty="0">
                          <a:effectLst/>
                        </a:rPr>
                        <a:t> de salud, pidiendo su colaboración para mejorar los tiempos de respuesta en las autorizaciones de tratamientos, con </a:t>
                      </a:r>
                      <a:r>
                        <a:rPr lang="es-ES" sz="1200" dirty="0" err="1">
                          <a:effectLst/>
                        </a:rPr>
                        <a:t>um</a:t>
                      </a:r>
                      <a:r>
                        <a:rPr lang="es-ES" sz="1200" dirty="0">
                          <a:effectLst/>
                        </a:rPr>
                        <a:t> tono constructivo.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Solicita a través de </a:t>
                      </a:r>
                      <a:r>
                        <a:rPr lang="es-ES" sz="1200" dirty="0" err="1">
                          <a:effectLst/>
                        </a:rPr>
                        <a:t>um</a:t>
                      </a:r>
                      <a:r>
                        <a:rPr lang="es-ES" sz="1200" dirty="0">
                          <a:effectLst/>
                        </a:rPr>
                        <a:t> correo electrónico a los jefes de departamento </a:t>
                      </a:r>
                      <a:r>
                        <a:rPr lang="es-ES" sz="1200" dirty="0" err="1">
                          <a:effectLst/>
                        </a:rPr>
                        <a:t>um</a:t>
                      </a:r>
                      <a:r>
                        <a:rPr lang="es-ES" sz="1200" dirty="0">
                          <a:effectLst/>
                        </a:rPr>
                        <a:t> resumen de las iniciativas de mejora de </a:t>
                      </a:r>
                      <a:r>
                        <a:rPr lang="es-ES" sz="1200" dirty="0" err="1">
                          <a:effectLst/>
                        </a:rPr>
                        <a:t>qualidade</a:t>
                      </a:r>
                      <a:r>
                        <a:rPr lang="es-ES" sz="1200" dirty="0">
                          <a:effectLst/>
                        </a:rPr>
                        <a:t> </a:t>
                      </a:r>
                      <a:r>
                        <a:rPr lang="es-ES" sz="1200" dirty="0" err="1">
                          <a:effectLst/>
                        </a:rPr>
                        <a:t>mais</a:t>
                      </a:r>
                      <a:r>
                        <a:rPr lang="es-ES" sz="1200" dirty="0">
                          <a:effectLst/>
                        </a:rPr>
                        <a:t> exitosas del año, para compartir mejores prácticas.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err="1">
                          <a:effectLst/>
                        </a:rPr>
                        <a:t>Pregumtar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Envía </a:t>
                      </a:r>
                      <a:r>
                        <a:rPr lang="es-ES" sz="1200" dirty="0" err="1">
                          <a:effectLst/>
                        </a:rPr>
                        <a:t>um</a:t>
                      </a:r>
                      <a:r>
                        <a:rPr lang="es-ES" sz="1200" dirty="0">
                          <a:effectLst/>
                        </a:rPr>
                        <a:t> correo electrónico a </a:t>
                      </a:r>
                      <a:r>
                        <a:rPr lang="es-ES" sz="1200" dirty="0" err="1">
                          <a:effectLst/>
                        </a:rPr>
                        <a:t>um</a:t>
                      </a:r>
                      <a:r>
                        <a:rPr lang="es-ES" sz="1200" dirty="0">
                          <a:effectLst/>
                        </a:rPr>
                        <a:t> experto en salud pública solicitando su opinión sobre nuestra propuesta de programa de </a:t>
                      </a:r>
                      <a:r>
                        <a:rPr lang="es-ES" sz="1200" dirty="0" err="1">
                          <a:effectLst/>
                        </a:rPr>
                        <a:t>vacumación</a:t>
                      </a:r>
                      <a:r>
                        <a:rPr lang="es-ES" sz="1200" dirty="0">
                          <a:effectLst/>
                        </a:rPr>
                        <a:t> en el lugar de trabajo, destacando cómo planeamos implementarlo.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Redacta </a:t>
                      </a:r>
                      <a:r>
                        <a:rPr lang="es-ES" sz="1200" dirty="0" err="1">
                          <a:effectLst/>
                        </a:rPr>
                        <a:t>um</a:t>
                      </a:r>
                      <a:r>
                        <a:rPr lang="es-ES" sz="1200" dirty="0">
                          <a:effectLst/>
                        </a:rPr>
                        <a:t> correo electrónico de agradecimiento a los </a:t>
                      </a:r>
                      <a:r>
                        <a:rPr lang="es-ES" sz="1200" dirty="0" err="1">
                          <a:effectLst/>
                        </a:rPr>
                        <a:t>volumtarios</a:t>
                      </a:r>
                      <a:r>
                        <a:rPr lang="es-ES" sz="1200" dirty="0">
                          <a:effectLst/>
                        </a:rPr>
                        <a:t> que participaron en nuestra última campaña de salud </a:t>
                      </a:r>
                      <a:r>
                        <a:rPr lang="es-ES" sz="1200" dirty="0" err="1">
                          <a:effectLst/>
                        </a:rPr>
                        <a:t>comumitaria</a:t>
                      </a:r>
                      <a:r>
                        <a:rPr lang="es-ES" sz="1200" dirty="0">
                          <a:effectLst/>
                        </a:rPr>
                        <a:t>, destacando el impacto positivo de su trabajo.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dirty="0">
                          <a:effectLst/>
                        </a:rPr>
                        <a:t>Escribe </a:t>
                      </a:r>
                      <a:r>
                        <a:rPr lang="es-ES" sz="1200" dirty="0" err="1">
                          <a:effectLst/>
                        </a:rPr>
                        <a:t>um</a:t>
                      </a:r>
                      <a:r>
                        <a:rPr lang="es-ES" sz="1200" dirty="0">
                          <a:effectLst/>
                        </a:rPr>
                        <a:t> correo electrónico a los pacientes recién dados de alta, solicitando </a:t>
                      </a:r>
                      <a:r>
                        <a:rPr lang="es-ES" sz="1200" dirty="0" err="1">
                          <a:effectLst/>
                        </a:rPr>
                        <a:t>feedback</a:t>
                      </a:r>
                      <a:r>
                        <a:rPr lang="es-ES" sz="1200" dirty="0">
                          <a:effectLst/>
                        </a:rPr>
                        <a:t> sobre su experiencia en el hospital, para identificar áreas de mejora en la atención y </a:t>
                      </a:r>
                      <a:r>
                        <a:rPr lang="es-ES" sz="1200" dirty="0" err="1">
                          <a:effectLst/>
                        </a:rPr>
                        <a:t>serviços</a:t>
                      </a:r>
                      <a:r>
                        <a:rPr lang="es-ES" sz="1200" dirty="0">
                          <a:effectLst/>
                        </a:rPr>
                        <a:t> ofrecidos.</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85684" y="800722"/>
            <a:ext cx="693723" cy="693723"/>
            <a:chOff x="12595089" y="5743274"/>
            <a:chExt cx="693723" cy="693723"/>
          </a:xfrm>
        </p:grpSpPr>
        <p:sp>
          <p:nvSpPr>
            <p:cNvPr id="18" name="Rounded Rectangle 46">
              <a:hlinkClick r:id="rId23"/>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595089" y="5743274"/>
              <a:ext cx="693723" cy="693723"/>
            </a:xfrm>
            <a:prstGeom prst="rect">
              <a:avLst/>
            </a:prstGeom>
          </p:spPr>
        </p:pic>
      </p:grpSp>
    </p:spTree>
    <p:extLst>
      <p:ext uri="{BB962C8B-B14F-4D97-AF65-F5344CB8AC3E}">
        <p14:creationId xmlns:p14="http://schemas.microsoft.com/office/powerpoint/2010/main" val="30154100"/>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220127" y="2459504"/>
            <a:ext cx="6069838" cy="1938992"/>
          </a:xfrm>
        </p:spPr>
        <p:txBody>
          <a:bodyPr/>
          <a:lstStyle/>
          <a:p>
            <a:pPr algn="ctr"/>
            <a:r>
              <a:rPr lang="x-none" sz="4200" dirty="0">
                <a:gradFill flip="none">
                  <a:gsLst>
                    <a:gs pos="0">
                      <a:srgbClr val="3E76D4"/>
                    </a:gs>
                    <a:gs pos="50000">
                      <a:srgbClr val="8661C5"/>
                    </a:gs>
                    <a:gs pos="100000">
                      <a:srgbClr val="C73ECC"/>
                    </a:gs>
                  </a:gsLst>
                  <a:lin ang="2700000" scaled="1"/>
                  <a:tileRect/>
                </a:gradFill>
                <a:cs typeface="Segoe UI"/>
              </a:rPr>
              <a:t>Copilot para </a:t>
            </a:r>
            <a:br>
              <a:rPr lang="en-IN" sz="4200" dirty="0">
                <a:gradFill flip="none">
                  <a:gsLst>
                    <a:gs pos="0">
                      <a:srgbClr val="3E76D4"/>
                    </a:gs>
                    <a:gs pos="50000">
                      <a:srgbClr val="8661C5"/>
                    </a:gs>
                    <a:gs pos="100000">
                      <a:srgbClr val="C73ECC"/>
                    </a:gs>
                  </a:gsLst>
                  <a:lin ang="2700000" scaled="1"/>
                  <a:tileRect/>
                </a:gradFill>
                <a:cs typeface="Segoe UI"/>
              </a:rPr>
            </a:br>
            <a:r>
              <a:rPr lang="x-none" sz="4200" dirty="0">
                <a:gradFill flip="none">
                  <a:gsLst>
                    <a:gs pos="0">
                      <a:srgbClr val="3E76D4"/>
                    </a:gs>
                    <a:gs pos="50000">
                      <a:srgbClr val="8661C5"/>
                    </a:gs>
                    <a:gs pos="100000">
                      <a:srgbClr val="C73ECC"/>
                    </a:gs>
                  </a:gsLst>
                  <a:lin ang="2700000" scaled="1"/>
                  <a:tileRect/>
                </a:gradFill>
                <a:cs typeface="Segoe UI"/>
              </a:rPr>
              <a:t>Microsoft 365 </a:t>
            </a:r>
            <a:br>
              <a:rPr dirty="0"/>
            </a:br>
            <a:r>
              <a:rPr lang="es-ES" sz="4200" dirty="0">
                <a:cs typeface="Segoe UI"/>
              </a:rPr>
              <a:t>en Manufactura</a:t>
            </a:r>
            <a:endParaRPr lang="en-US" sz="4200" dirty="0"/>
          </a:p>
        </p:txBody>
      </p:sp>
      <p:pic>
        <p:nvPicPr>
          <p:cNvPr id="2" name="Picture 2" descr="Logotipo de Copilot para Microsoft 365">
            <a:extLst>
              <a:ext uri="{FF2B5EF4-FFF2-40B4-BE49-F238E27FC236}">
                <a16:creationId xmlns:a16="http://schemas.microsoft.com/office/drawing/2014/main" id="{8D830394-D73F-91BF-5F15-9C39100A38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D5E98AAC-D371-3F59-52A1-9F4164621452}"/>
              </a:ext>
              <a:ext uri="{C183D7F6-B498-43B3-948B-1728B52AA6E4}">
                <adec:decorative xmlns:adec="http://schemas.microsoft.com/office/drawing/2017/decorative" val="1"/>
              </a:ext>
            </a:extLst>
          </p:cNvPr>
          <p:cNvSpPr/>
          <p:nvPr/>
        </p:nvSpPr>
        <p:spPr bwMode="auto">
          <a:xfrm>
            <a:off x="6825307" y="1105049"/>
            <a:ext cx="4572000" cy="457200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Oval 6">
            <a:extLst>
              <a:ext uri="{FF2B5EF4-FFF2-40B4-BE49-F238E27FC236}">
                <a16:creationId xmlns:a16="http://schemas.microsoft.com/office/drawing/2014/main" id="{0266D2B2-A134-8332-E2BC-70A3327593B3}"/>
              </a:ext>
              <a:ext uri="{C183D7F6-B498-43B3-948B-1728B52AA6E4}">
                <adec:decorative xmlns:adec="http://schemas.microsoft.com/office/drawing/2017/decorative" val="1"/>
              </a:ext>
            </a:extLst>
          </p:cNvPr>
          <p:cNvSpPr/>
          <p:nvPr/>
        </p:nvSpPr>
        <p:spPr bwMode="auto">
          <a:xfrm>
            <a:off x="6907603" y="1207008"/>
            <a:ext cx="4389120" cy="438912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 name="Picture 5" descr="A person wearing goggles and using a virtual reality device&#10;&#10;Description automatically generated">
            <a:extLst>
              <a:ext uri="{FF2B5EF4-FFF2-40B4-BE49-F238E27FC236}">
                <a16:creationId xmlns:a16="http://schemas.microsoft.com/office/drawing/2014/main" id="{7301A1E0-09D8-ADC4-6487-5D944D27DB33}"/>
              </a:ext>
            </a:extLst>
          </p:cNvPr>
          <p:cNvPicPr>
            <a:picLocks noChangeAspect="1"/>
          </p:cNvPicPr>
          <p:nvPr/>
        </p:nvPicPr>
        <p:blipFill rotWithShape="1">
          <a:blip r:embed="rId4">
            <a:extLst>
              <a:ext uri="{28A0092B-C50C-407E-A947-70E740481C1C}">
                <a14:useLocalDpi xmlns:a14="http://schemas.microsoft.com/office/drawing/2010/main" val="0"/>
              </a:ext>
            </a:extLst>
          </a:blip>
          <a:srcRect l="24774" r="8737"/>
          <a:stretch/>
        </p:blipFill>
        <p:spPr>
          <a:xfrm>
            <a:off x="7015728" y="1389889"/>
            <a:ext cx="4172870" cy="402991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9065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en </a:t>
            </a:r>
            <a:r>
              <a:rPr lang="en-US" dirty="0">
                <a:gradFill flip="none" rotWithShape="1">
                  <a:gsLst>
                    <a:gs pos="50000">
                      <a:srgbClr val="8661C5"/>
                    </a:gs>
                    <a:gs pos="0">
                      <a:srgbClr val="3E76D4"/>
                    </a:gs>
                    <a:gs pos="100000">
                      <a:srgbClr val="C73ECC"/>
                    </a:gs>
                  </a:gsLst>
                  <a:lin ang="2700000" scaled="1"/>
                  <a:tileRect/>
                </a:gradFill>
                <a:cs typeface="+mn-cs"/>
              </a:rPr>
              <a:t>W</a:t>
            </a:r>
            <a:r>
              <a:rPr lang="en-US" sz="3200" dirty="0">
                <a:gradFill flip="none" rotWithShape="1">
                  <a:gsLst>
                    <a:gs pos="50000">
                      <a:srgbClr val="8661C5"/>
                    </a:gs>
                    <a:gs pos="0">
                      <a:srgbClr val="3E76D4"/>
                    </a:gs>
                    <a:gs pos="100000">
                      <a:srgbClr val="C73ECC"/>
                    </a:gs>
                  </a:gsLst>
                  <a:lin ang="2700000" scaled="1"/>
                  <a:tileRect/>
                </a:gradFill>
                <a:cs typeface="+mn-cs"/>
              </a:rPr>
              <a:t>ord para </a:t>
            </a:r>
            <a:r>
              <a:rPr lang="en-US" dirty="0" err="1">
                <a:gradFill flip="none" rotWithShape="1">
                  <a:gsLst>
                    <a:gs pos="50000">
                      <a:srgbClr val="8661C5"/>
                    </a:gs>
                    <a:gs pos="0">
                      <a:srgbClr val="3E76D4"/>
                    </a:gs>
                    <a:gs pos="100000">
                      <a:srgbClr val="C73ECC"/>
                    </a:gs>
                  </a:gsLst>
                  <a:lin ang="2700000" scaled="1"/>
                  <a:tileRect/>
                </a:gradFill>
                <a:cs typeface="+mn-cs"/>
              </a:rPr>
              <a:t>Manufactura</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95142" y="845061"/>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6"/>
              <a:extLst>
                <a:ext uri="{FF2B5EF4-FFF2-40B4-BE49-F238E27FC236}">
                  <a16:creationId xmlns:a16="http://schemas.microsoft.com/office/drawing/2014/main" id="{DAD8B5CB-A2C5-5A1C-E8BB-28ECB76446C2}"/>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8"/>
              <a:extLst>
                <a:ext uri="{FF2B5EF4-FFF2-40B4-BE49-F238E27FC236}">
                  <a16:creationId xmlns:a16="http://schemas.microsoft.com/office/drawing/2014/main" id="{8F158F4A-0557-4EB3-75DA-835959493C89}"/>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0"/>
              <a:extLst>
                <a:ext uri="{FF2B5EF4-FFF2-40B4-BE49-F238E27FC236}">
                  <a16:creationId xmlns:a16="http://schemas.microsoft.com/office/drawing/2014/main" id="{5F19379A-147E-0335-8BD4-1F16331806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2"/>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4"/>
              <a:extLst>
                <a:ext uri="{FF2B5EF4-FFF2-40B4-BE49-F238E27FC236}">
                  <a16:creationId xmlns:a16="http://schemas.microsoft.com/office/drawing/2014/main" id="{7AFF613E-BE21-4995-D34C-15C1A4248D87}"/>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6"/>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6"/>
              <a:extLst>
                <a:ext uri="{FF2B5EF4-FFF2-40B4-BE49-F238E27FC236}">
                  <a16:creationId xmlns:a16="http://schemas.microsoft.com/office/drawing/2014/main" id="{DED28364-B60D-1697-AAE8-48872073519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8"/>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8"/>
              <a:extLst>
                <a:ext uri="{FF2B5EF4-FFF2-40B4-BE49-F238E27FC236}">
                  <a16:creationId xmlns:a16="http://schemas.microsoft.com/office/drawing/2014/main" id="{709545DF-9136-0108-A8F4-56F58FCE96A4}"/>
                </a:ext>
              </a:extLst>
            </p:cNvPr>
            <p:cNvPicPr>
              <a:picLocks noChangeAspect="1"/>
            </p:cNvPicPr>
            <p:nvPr/>
          </p:nvPicPr>
          <p:blipFill>
            <a:blip r:embed="rId19"/>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0"/>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20"/>
              <a:extLst>
                <a:ext uri="{FF2B5EF4-FFF2-40B4-BE49-F238E27FC236}">
                  <a16:creationId xmlns:a16="http://schemas.microsoft.com/office/drawing/2014/main" id="{69AB0380-4C15-A6BB-9634-4CC891FA94D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2"/>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2"/>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2128697031"/>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err="1">
                          <a:effectLst/>
                        </a:rPr>
                        <a:t>Criar</a:t>
                      </a:r>
                      <a:endParaRPr lang="en-US" sz="1200" b="1" dirty="0">
                        <a:effectLst/>
                      </a:endParaRPr>
                    </a:p>
                  </a:txBody>
                  <a:tcPr anchor="ctr">
                    <a:lnB w="6350" cap="flat" cmpd="sng" algn="ctr">
                      <a:solidFill>
                        <a:schemeClr val="bg1"/>
                      </a:solidFill>
                      <a:prstDash val="dash"/>
                      <a:round/>
                      <a:headEnd type="none" w="med" len="med"/>
                      <a:tailEnd type="none" w="med" len="med"/>
                    </a:lnB>
                  </a:tcPr>
                </a:tc>
                <a:tc>
                  <a:txBody>
                    <a:bodyPr/>
                    <a:lstStyle/>
                    <a:p>
                      <a:pPr fontAlgn="base"/>
                      <a:r>
                        <a:rPr lang="es-ES" sz="1200" dirty="0" err="1">
                          <a:effectLst/>
                        </a:rPr>
                        <a:t>Desenvolva</a:t>
                      </a:r>
                      <a:r>
                        <a:rPr lang="es-ES" sz="1200" dirty="0">
                          <a:effectLst/>
                        </a:rPr>
                        <a:t> </a:t>
                      </a:r>
                      <a:r>
                        <a:rPr lang="es-ES" sz="1200" dirty="0" err="1">
                          <a:effectLst/>
                        </a:rPr>
                        <a:t>um</a:t>
                      </a:r>
                      <a:r>
                        <a:rPr lang="es-ES" sz="1200" dirty="0">
                          <a:effectLst/>
                        </a:rPr>
                        <a:t> sistema de mantenimiento predictivo para maquinaria de producción basado en dados de sensores </a:t>
                      </a:r>
                      <a:r>
                        <a:rPr lang="es-ES" sz="1200" dirty="0" err="1">
                          <a:effectLst/>
                        </a:rPr>
                        <a:t>IoT</a:t>
                      </a:r>
                      <a:r>
                        <a:rPr lang="es-ES" sz="1200" dirty="0">
                          <a:effectLst/>
                        </a:rPr>
                        <a:t> y registros de fallos anteriores, para reducir el tiempo de inactividad y los costos de mantenimiento.</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Implementa </a:t>
                      </a:r>
                      <a:r>
                        <a:rPr lang="es-ES" sz="1200" dirty="0" err="1">
                          <a:effectLst/>
                        </a:rPr>
                        <a:t>um</a:t>
                      </a:r>
                      <a:r>
                        <a:rPr lang="es-ES" sz="1200" dirty="0">
                          <a:effectLst/>
                        </a:rPr>
                        <a:t> programa de formación en habilidades digitales para el </a:t>
                      </a:r>
                      <a:r>
                        <a:rPr lang="es-ES" sz="1200" dirty="0" err="1">
                          <a:effectLst/>
                        </a:rPr>
                        <a:t>pessoal</a:t>
                      </a:r>
                      <a:r>
                        <a:rPr lang="es-ES" sz="1200" dirty="0">
                          <a:effectLst/>
                        </a:rPr>
                        <a:t> de planta, utilizando ejemplos prácticos y simulaciones, para acelerar la adopción de nuevas tecnologías de fabricación.</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err="1">
                          <a:effectLst/>
                        </a:rPr>
                        <a:t>Gere</a:t>
                      </a:r>
                      <a:r>
                        <a:rPr lang="es-ES" sz="1200" dirty="0">
                          <a:effectLst/>
                        </a:rPr>
                        <a:t>  </a:t>
                      </a:r>
                      <a:r>
                        <a:rPr lang="es-ES" sz="1200" dirty="0" err="1">
                          <a:effectLst/>
                        </a:rPr>
                        <a:t>um</a:t>
                      </a:r>
                      <a:r>
                        <a:rPr lang="es-ES" sz="1200" dirty="0">
                          <a:effectLst/>
                        </a:rPr>
                        <a:t> </a:t>
                      </a:r>
                      <a:r>
                        <a:rPr lang="es-ES" sz="1200" dirty="0" err="1">
                          <a:effectLst/>
                        </a:rPr>
                        <a:t>análise</a:t>
                      </a:r>
                      <a:r>
                        <a:rPr lang="es-ES" sz="1200" dirty="0">
                          <a:effectLst/>
                        </a:rPr>
                        <a:t> de viabilidad para la automatización de </a:t>
                      </a:r>
                      <a:r>
                        <a:rPr lang="es-ES" sz="1200" dirty="0" err="1">
                          <a:effectLst/>
                        </a:rPr>
                        <a:t>uma</a:t>
                      </a:r>
                      <a:r>
                        <a:rPr lang="es-ES" sz="1200" dirty="0">
                          <a:effectLst/>
                        </a:rPr>
                        <a:t> línea de ensamblaje, basado en estudios de caso y </a:t>
                      </a:r>
                      <a:r>
                        <a:rPr lang="es-ES" sz="1200" dirty="0" err="1">
                          <a:effectLst/>
                        </a:rPr>
                        <a:t>tendências</a:t>
                      </a:r>
                      <a:r>
                        <a:rPr lang="es-ES" sz="1200" dirty="0">
                          <a:effectLst/>
                        </a:rPr>
                        <a:t> de la industria, para mejorar la eficiencia y reducir costos laborales.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Elabora </a:t>
                      </a:r>
                      <a:r>
                        <a:rPr lang="es-ES" sz="1200" dirty="0" err="1">
                          <a:effectLst/>
                        </a:rPr>
                        <a:t>um</a:t>
                      </a:r>
                      <a:r>
                        <a:rPr lang="es-ES" sz="1200" dirty="0">
                          <a:effectLst/>
                        </a:rPr>
                        <a:t> plan de sostenibilidad para reducir el desperdicio en la producción, utilizando </a:t>
                      </a:r>
                      <a:r>
                        <a:rPr lang="es-ES" sz="1200" dirty="0" err="1">
                          <a:effectLst/>
                        </a:rPr>
                        <a:t>análise</a:t>
                      </a:r>
                      <a:r>
                        <a:rPr lang="es-ES" sz="1200" dirty="0">
                          <a:effectLst/>
                        </a:rPr>
                        <a:t> de ciclo de vida y </a:t>
                      </a:r>
                      <a:r>
                        <a:rPr lang="es-ES" sz="1200" dirty="0" err="1">
                          <a:effectLst/>
                        </a:rPr>
                        <a:t>benchmarks</a:t>
                      </a:r>
                      <a:r>
                        <a:rPr lang="es-ES" sz="1200" dirty="0">
                          <a:effectLst/>
                        </a:rPr>
                        <a:t> de la industria, para mejorar la eficiencia de recursos y la imagen de marca.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err="1">
                          <a:effectLst/>
                        </a:rPr>
                        <a:t>Desenvolva</a:t>
                      </a:r>
                      <a:r>
                        <a:rPr lang="es-ES" sz="1200" dirty="0">
                          <a:effectLst/>
                        </a:rPr>
                        <a:t> </a:t>
                      </a:r>
                      <a:r>
                        <a:rPr lang="es-ES" sz="1200" dirty="0" err="1">
                          <a:effectLst/>
                        </a:rPr>
                        <a:t>uma</a:t>
                      </a:r>
                      <a:r>
                        <a:rPr lang="es-ES" sz="1200" dirty="0">
                          <a:effectLst/>
                        </a:rPr>
                        <a:t> estrategia de </a:t>
                      </a:r>
                      <a:r>
                        <a:rPr lang="es-ES" sz="1200" dirty="0" err="1">
                          <a:effectLst/>
                        </a:rPr>
                        <a:t>expansão</a:t>
                      </a:r>
                      <a:r>
                        <a:rPr lang="es-ES" sz="1200" dirty="0">
                          <a:effectLst/>
                        </a:rPr>
                        <a:t> de mercado para </a:t>
                      </a:r>
                      <a:r>
                        <a:rPr lang="es-ES" sz="1200" dirty="0" err="1">
                          <a:effectLst/>
                        </a:rPr>
                        <a:t>um</a:t>
                      </a:r>
                      <a:r>
                        <a:rPr lang="es-ES" sz="1200" dirty="0">
                          <a:effectLst/>
                        </a:rPr>
                        <a:t> nuevo </a:t>
                      </a:r>
                      <a:r>
                        <a:rPr lang="es-ES" sz="1200" dirty="0" err="1">
                          <a:effectLst/>
                        </a:rPr>
                        <a:t>produtos</a:t>
                      </a:r>
                      <a:r>
                        <a:rPr lang="es-ES" sz="1200" dirty="0">
                          <a:effectLst/>
                        </a:rPr>
                        <a:t> manufacturado, analizando dados de mercado y </a:t>
                      </a:r>
                      <a:r>
                        <a:rPr lang="es-ES" sz="1200" dirty="0" err="1">
                          <a:effectLst/>
                        </a:rPr>
                        <a:t>feedback</a:t>
                      </a:r>
                      <a:r>
                        <a:rPr lang="es-ES" sz="1200" dirty="0">
                          <a:effectLst/>
                        </a:rPr>
                        <a:t> de clientes, para identificar segmentos objetivo y canales de distribución efectivos.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tcPr>
                </a:tc>
                <a:tc>
                  <a:txBody>
                    <a:bodyPr/>
                    <a:lstStyle/>
                    <a:p>
                      <a:pPr fontAlgn="base"/>
                      <a:r>
                        <a:rPr lang="es-ES" sz="1200" dirty="0">
                          <a:effectLst/>
                        </a:rPr>
                        <a:t>Implementa </a:t>
                      </a:r>
                      <a:r>
                        <a:rPr lang="es-ES" sz="1200" dirty="0" err="1">
                          <a:effectLst/>
                        </a:rPr>
                        <a:t>uma</a:t>
                      </a:r>
                      <a:r>
                        <a:rPr lang="es-ES" sz="1200" dirty="0">
                          <a:effectLst/>
                        </a:rPr>
                        <a:t> solución de seguimiento en tiempo real para la cadena de suministro, utilizando tecnología </a:t>
                      </a:r>
                      <a:r>
                        <a:rPr lang="es-ES" sz="1200" dirty="0" err="1">
                          <a:effectLst/>
                        </a:rPr>
                        <a:t>blockchain</a:t>
                      </a:r>
                      <a:r>
                        <a:rPr lang="es-ES" sz="1200" dirty="0">
                          <a:effectLst/>
                        </a:rPr>
                        <a:t>, para mejorar la transparencia, la seguridad de los dados y la eficiencia operativa.</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spTree>
    <p:extLst>
      <p:ext uri="{BB962C8B-B14F-4D97-AF65-F5344CB8AC3E}">
        <p14:creationId xmlns:p14="http://schemas.microsoft.com/office/powerpoint/2010/main" val="3531496131"/>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Excel</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Manufactura</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2252421908"/>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Comprender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dirty="0">
                          <a:effectLst/>
                        </a:rPr>
                        <a:t>Analiza la eficiencia de las líneas de producción en comparación con las capacidades de diseño, identificando cuellos de botella y </a:t>
                      </a:r>
                      <a:r>
                        <a:rPr lang="es-ES" sz="1200" dirty="0" err="1">
                          <a:effectLst/>
                        </a:rPr>
                        <a:t>oportumidades</a:t>
                      </a:r>
                      <a:r>
                        <a:rPr lang="es-ES" sz="1200" dirty="0">
                          <a:effectLst/>
                        </a:rPr>
                        <a:t> de mejora en el proceso.</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err="1">
                          <a:effectLst/>
                        </a:rPr>
                        <a:t>Gere</a:t>
                      </a:r>
                      <a:r>
                        <a:rPr lang="es-ES" sz="1200" dirty="0">
                          <a:effectLst/>
                        </a:rPr>
                        <a:t>  </a:t>
                      </a:r>
                      <a:r>
                        <a:rPr lang="es-ES" sz="1200" dirty="0" err="1">
                          <a:effectLst/>
                        </a:rPr>
                        <a:t>um</a:t>
                      </a:r>
                      <a:r>
                        <a:rPr lang="es-ES" sz="1200" dirty="0">
                          <a:effectLst/>
                        </a:rPr>
                        <a:t> reporte de costos de producción detallado por </a:t>
                      </a:r>
                      <a:r>
                        <a:rPr lang="es-ES" sz="1200" dirty="0" err="1">
                          <a:effectLst/>
                        </a:rPr>
                        <a:t>produtos</a:t>
                      </a:r>
                      <a:r>
                        <a:rPr lang="es-ES" sz="1200" dirty="0">
                          <a:effectLst/>
                        </a:rPr>
                        <a:t>, integrando dados de materia prima, mano de obra y </a:t>
                      </a:r>
                      <a:r>
                        <a:rPr lang="es-ES" sz="1200" dirty="0" err="1">
                          <a:effectLst/>
                        </a:rPr>
                        <a:t>overhead</a:t>
                      </a:r>
                      <a:r>
                        <a:rPr lang="es-ES" sz="1200" dirty="0">
                          <a:effectLst/>
                        </a:rPr>
                        <a:t>, para identificar </a:t>
                      </a:r>
                      <a:r>
                        <a:rPr lang="es-ES" sz="1200" dirty="0" err="1">
                          <a:effectLst/>
                        </a:rPr>
                        <a:t>oportumidades</a:t>
                      </a:r>
                      <a:r>
                        <a:rPr lang="es-ES" sz="1200" dirty="0">
                          <a:effectLst/>
                        </a:rPr>
                        <a:t> de reducción de costos.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err="1">
                          <a:effectLst/>
                        </a:rPr>
                        <a:t>Pregumtar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Calcula el impacto en el tiempo de entrega si se aumenta la capacidad de producción en </a:t>
                      </a:r>
                      <a:r>
                        <a:rPr lang="es-ES" sz="1200" dirty="0" err="1">
                          <a:effectLst/>
                        </a:rPr>
                        <a:t>um</a:t>
                      </a:r>
                      <a:r>
                        <a:rPr lang="es-ES" sz="1200" dirty="0">
                          <a:effectLst/>
                        </a:rPr>
                        <a:t> 20%, utilizando dados </a:t>
                      </a:r>
                      <a:r>
                        <a:rPr lang="es-ES" sz="1200" dirty="0" err="1">
                          <a:effectLst/>
                        </a:rPr>
                        <a:t>reais</a:t>
                      </a:r>
                      <a:r>
                        <a:rPr lang="es-ES" sz="1200" dirty="0">
                          <a:effectLst/>
                        </a:rPr>
                        <a:t> de producción y demanda.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rPr>
                        <a:t>Compressor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Revisa las proyecciones de demanda para el próximo año y ajusta los planes de producción para alinearlos con las </a:t>
                      </a:r>
                      <a:r>
                        <a:rPr lang="es-ES" sz="1200" dirty="0" err="1">
                          <a:effectLst/>
                        </a:rPr>
                        <a:t>tendências</a:t>
                      </a:r>
                      <a:r>
                        <a:rPr lang="es-ES" sz="1200" dirty="0">
                          <a:effectLst/>
                        </a:rPr>
                        <a:t> del mercado.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Evalúa el retorno de la inversión de la maquinaria adquirida en los últimos 5 años, basándose en la mejora de la productividad y la reducción de costos operativos.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tcPr>
                </a:tc>
                <a:tc>
                  <a:txBody>
                    <a:bodyPr/>
                    <a:lstStyle/>
                    <a:p>
                      <a:pPr fontAlgn="base"/>
                      <a:r>
                        <a:rPr lang="es-ES" sz="1200" dirty="0">
                          <a:effectLst/>
                        </a:rPr>
                        <a:t>Crie </a:t>
                      </a:r>
                      <a:r>
                        <a:rPr lang="es-ES" sz="1200" dirty="0" err="1">
                          <a:effectLst/>
                        </a:rPr>
                        <a:t>um</a:t>
                      </a:r>
                      <a:r>
                        <a:rPr lang="es-ES" sz="1200" dirty="0">
                          <a:effectLst/>
                        </a:rPr>
                        <a:t> </a:t>
                      </a:r>
                      <a:r>
                        <a:rPr lang="es-ES" sz="1200" dirty="0" err="1">
                          <a:effectLst/>
                        </a:rPr>
                        <a:t>dashboard</a:t>
                      </a:r>
                      <a:r>
                        <a:rPr lang="es-ES" sz="1200" dirty="0">
                          <a:effectLst/>
                        </a:rPr>
                        <a:t> de indicadores clave de rendimiento para el mantenimiento de equipes, </a:t>
                      </a:r>
                      <a:r>
                        <a:rPr lang="es-ES" sz="1200" dirty="0" err="1">
                          <a:effectLst/>
                        </a:rPr>
                        <a:t>incluindo</a:t>
                      </a:r>
                      <a:r>
                        <a:rPr lang="es-ES" sz="1200" dirty="0">
                          <a:effectLst/>
                        </a:rPr>
                        <a:t> tiempos de respuesta, tasa de fallos y costos de reparación, para mejorar la gestión de activos.</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5" name="Group 23">
            <a:extLst>
              <a:ext uri="{FF2B5EF4-FFF2-40B4-BE49-F238E27FC236}">
                <a16:creationId xmlns:a16="http://schemas.microsoft.com/office/drawing/2014/main" id="{849AE305-63CE-2EAD-1D92-CE22605FEA60}"/>
              </a:ext>
              <a:ext uri="{C183D7F6-B498-43B3-948B-1728B52AA6E4}">
                <adec:decorative xmlns:adec="http://schemas.microsoft.com/office/drawing/2017/decorative" val="1"/>
              </a:ext>
            </a:extLst>
          </p:cNvPr>
          <p:cNvGrpSpPr/>
          <p:nvPr/>
        </p:nvGrpSpPr>
        <p:grpSpPr>
          <a:xfrm>
            <a:off x="197469" y="851002"/>
            <a:ext cx="534543" cy="534543"/>
            <a:chOff x="5831903" y="8381781"/>
            <a:chExt cx="534543" cy="534543"/>
          </a:xfrm>
        </p:grpSpPr>
        <p:sp>
          <p:nvSpPr>
            <p:cNvPr id="7" name="Rounded Rectangle 46">
              <a:extLst>
                <a:ext uri="{FF2B5EF4-FFF2-40B4-BE49-F238E27FC236}">
                  <a16:creationId xmlns:a16="http://schemas.microsoft.com/office/drawing/2014/main" id="{C5E96C17-24C0-4D95-5FA2-671CFBE8B80F}"/>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8" descr="Microsoft Excel Logo - PNG and Vector - Logo Download">
              <a:hlinkClick r:id="rId6"/>
              <a:extLst>
                <a:ext uri="{FF2B5EF4-FFF2-40B4-BE49-F238E27FC236}">
                  <a16:creationId xmlns:a16="http://schemas.microsoft.com/office/drawing/2014/main" id="{5A05770A-6CA0-A2FD-56CB-4843782215FB}"/>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80940949"/>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PowerPoint</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Manufactura</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82748" y="84738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4023447103"/>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err="1">
                          <a:effectLst/>
                        </a:rPr>
                        <a:t>Criar</a:t>
                      </a:r>
                      <a:endParaRPr lang="en-US" sz="1200" b="1" dirty="0">
                        <a:effectLst/>
                      </a:endParaRPr>
                    </a:p>
                  </a:txBody>
                  <a:tcPr anchor="ctr">
                    <a:lnB w="6350" cap="flat" cmpd="sng" algn="ctr">
                      <a:solidFill>
                        <a:schemeClr val="bg1"/>
                      </a:solidFill>
                      <a:prstDash val="dash"/>
                      <a:round/>
                      <a:headEnd type="none" w="med" len="med"/>
                      <a:tailEnd type="none" w="med" len="med"/>
                    </a:lnB>
                  </a:tcPr>
                </a:tc>
                <a:tc>
                  <a:txBody>
                    <a:bodyPr/>
                    <a:lstStyle/>
                    <a:p>
                      <a:pPr fontAlgn="base"/>
                      <a:r>
                        <a:rPr lang="es-ES" sz="1200" dirty="0" err="1">
                          <a:effectLst/>
                        </a:rPr>
                        <a:t>Desenvolva</a:t>
                      </a:r>
                      <a:r>
                        <a:rPr lang="es-ES" sz="1200" dirty="0">
                          <a:effectLst/>
                        </a:rPr>
                        <a:t> </a:t>
                      </a:r>
                      <a:r>
                        <a:rPr lang="es-ES" sz="1200" dirty="0" err="1">
                          <a:effectLst/>
                        </a:rPr>
                        <a:t>uma</a:t>
                      </a:r>
                      <a:r>
                        <a:rPr lang="es-ES" sz="1200" dirty="0">
                          <a:effectLst/>
                        </a:rPr>
                        <a:t> </a:t>
                      </a:r>
                      <a:r>
                        <a:rPr lang="es-ES" sz="1200" dirty="0" err="1">
                          <a:effectLst/>
                        </a:rPr>
                        <a:t>apresentação</a:t>
                      </a:r>
                      <a:r>
                        <a:rPr lang="es-ES" sz="1200" dirty="0">
                          <a:effectLst/>
                        </a:rPr>
                        <a:t> para la </a:t>
                      </a:r>
                      <a:r>
                        <a:rPr lang="es-ES" sz="1200" dirty="0" err="1">
                          <a:effectLst/>
                        </a:rPr>
                        <a:t>reumión</a:t>
                      </a:r>
                      <a:r>
                        <a:rPr lang="es-ES" sz="1200" dirty="0">
                          <a:effectLst/>
                        </a:rPr>
                        <a:t> anual de accionistas que destaque logros en eficiencia de producción, innovaciones en </a:t>
                      </a:r>
                      <a:r>
                        <a:rPr lang="es-ES" sz="1200" dirty="0" err="1">
                          <a:effectLst/>
                        </a:rPr>
                        <a:t>produtos</a:t>
                      </a:r>
                      <a:r>
                        <a:rPr lang="es-ES" sz="1200" dirty="0">
                          <a:effectLst/>
                        </a:rPr>
                        <a:t> y estrategias de crecimiento.</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Compressor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err="1">
                          <a:effectLst/>
                        </a:rPr>
                        <a:t>Atualize</a:t>
                      </a:r>
                      <a:r>
                        <a:rPr lang="es-ES" sz="1200" dirty="0">
                          <a:effectLst/>
                        </a:rPr>
                        <a:t> la </a:t>
                      </a:r>
                      <a:r>
                        <a:rPr lang="es-ES" sz="1200" dirty="0" err="1">
                          <a:effectLst/>
                        </a:rPr>
                        <a:t>apresentação</a:t>
                      </a:r>
                      <a:r>
                        <a:rPr lang="es-ES" sz="1200" dirty="0">
                          <a:effectLst/>
                        </a:rPr>
                        <a:t> del informe de sostenibilidad para incluir logros </a:t>
                      </a:r>
                      <a:r>
                        <a:rPr lang="es-ES" sz="1200" dirty="0" err="1">
                          <a:effectLst/>
                        </a:rPr>
                        <a:t>recentes</a:t>
                      </a:r>
                      <a:r>
                        <a:rPr lang="es-ES" sz="1200" dirty="0">
                          <a:effectLst/>
                        </a:rPr>
                        <a:t> en reducción de emisiones y planes para mejoras futuras en procesos sostenibles.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Crie </a:t>
                      </a:r>
                      <a:r>
                        <a:rPr lang="es-ES" sz="1200" dirty="0" err="1">
                          <a:effectLst/>
                        </a:rPr>
                        <a:t>uma</a:t>
                      </a:r>
                      <a:r>
                        <a:rPr lang="es-ES" sz="1200" dirty="0">
                          <a:effectLst/>
                        </a:rPr>
                        <a:t> </a:t>
                      </a:r>
                      <a:r>
                        <a:rPr lang="es-ES" sz="1200" dirty="0" err="1">
                          <a:effectLst/>
                        </a:rPr>
                        <a:t>apresentação</a:t>
                      </a:r>
                      <a:r>
                        <a:rPr lang="es-ES" sz="1200" dirty="0">
                          <a:effectLst/>
                        </a:rPr>
                        <a:t> que analice el impacto de las últimas </a:t>
                      </a:r>
                      <a:r>
                        <a:rPr lang="es-ES" sz="1200" dirty="0" err="1">
                          <a:effectLst/>
                        </a:rPr>
                        <a:t>tendências</a:t>
                      </a:r>
                      <a:r>
                        <a:rPr lang="es-ES" sz="1200" dirty="0">
                          <a:effectLst/>
                        </a:rPr>
                        <a:t> de automatización en nuestra cadena de producción, </a:t>
                      </a:r>
                      <a:r>
                        <a:rPr lang="es-ES" sz="1200" dirty="0" err="1">
                          <a:effectLst/>
                        </a:rPr>
                        <a:t>incluindo</a:t>
                      </a:r>
                      <a:r>
                        <a:rPr lang="es-ES" sz="1200" dirty="0">
                          <a:effectLst/>
                        </a:rPr>
                        <a:t> ROI y casos de estudio.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err="1">
                          <a:effectLst/>
                        </a:rPr>
                        <a:t>Gere</a:t>
                      </a:r>
                      <a:r>
                        <a:rPr lang="es-ES" sz="1200" dirty="0">
                          <a:effectLst/>
                        </a:rPr>
                        <a:t>  </a:t>
                      </a:r>
                      <a:r>
                        <a:rPr lang="es-ES" sz="1200" dirty="0" err="1">
                          <a:effectLst/>
                        </a:rPr>
                        <a:t>uma</a:t>
                      </a:r>
                      <a:r>
                        <a:rPr lang="es-ES" sz="1200" dirty="0">
                          <a:effectLst/>
                        </a:rPr>
                        <a:t> </a:t>
                      </a:r>
                      <a:r>
                        <a:rPr lang="es-ES" sz="1200" dirty="0" err="1">
                          <a:effectLst/>
                        </a:rPr>
                        <a:t>apresentação</a:t>
                      </a:r>
                      <a:r>
                        <a:rPr lang="es-ES" sz="1200" dirty="0">
                          <a:effectLst/>
                        </a:rPr>
                        <a:t> de formación para nuevos empleados de manufactura, destacando seguridad, </a:t>
                      </a:r>
                      <a:r>
                        <a:rPr lang="es-ES" sz="1200" dirty="0" err="1">
                          <a:effectLst/>
                        </a:rPr>
                        <a:t>qualidade</a:t>
                      </a:r>
                      <a:r>
                        <a:rPr lang="es-ES" sz="1200" dirty="0">
                          <a:effectLst/>
                        </a:rPr>
                        <a:t> y cultura de innovación continua.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Elabora </a:t>
                      </a:r>
                      <a:r>
                        <a:rPr lang="es-ES" sz="1200" dirty="0" err="1">
                          <a:effectLst/>
                        </a:rPr>
                        <a:t>uma</a:t>
                      </a:r>
                      <a:r>
                        <a:rPr lang="es-ES" sz="1200" dirty="0">
                          <a:effectLst/>
                        </a:rPr>
                        <a:t> </a:t>
                      </a:r>
                      <a:r>
                        <a:rPr lang="es-ES" sz="1200" dirty="0" err="1">
                          <a:effectLst/>
                        </a:rPr>
                        <a:t>apresentação</a:t>
                      </a:r>
                      <a:r>
                        <a:rPr lang="es-ES" sz="1200" dirty="0">
                          <a:effectLst/>
                        </a:rPr>
                        <a:t> para la feria de la industria que muestre nuestra última tecnología en manufactura y cómo se compara con la </a:t>
                      </a:r>
                      <a:r>
                        <a:rPr lang="es-ES" sz="1200" dirty="0" err="1">
                          <a:effectLst/>
                        </a:rPr>
                        <a:t>competência</a:t>
                      </a:r>
                      <a:r>
                        <a:rPr lang="es-ES" sz="1200" dirty="0">
                          <a:effectLst/>
                        </a:rPr>
                        <a:t>.</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dirty="0" err="1">
                          <a:effectLst/>
                        </a:rPr>
                        <a:t>Desenvolva</a:t>
                      </a:r>
                      <a:r>
                        <a:rPr lang="es-ES" sz="1200" dirty="0">
                          <a:effectLst/>
                        </a:rPr>
                        <a:t> </a:t>
                      </a:r>
                      <a:r>
                        <a:rPr lang="es-ES" sz="1200" dirty="0" err="1">
                          <a:effectLst/>
                        </a:rPr>
                        <a:t>uma</a:t>
                      </a:r>
                      <a:r>
                        <a:rPr lang="es-ES" sz="1200" dirty="0">
                          <a:effectLst/>
                        </a:rPr>
                        <a:t> </a:t>
                      </a:r>
                      <a:r>
                        <a:rPr lang="es-ES" sz="1200" dirty="0" err="1">
                          <a:effectLst/>
                        </a:rPr>
                        <a:t>apresentação</a:t>
                      </a:r>
                      <a:r>
                        <a:rPr lang="es-ES" sz="1200" dirty="0">
                          <a:effectLst/>
                        </a:rPr>
                        <a:t> para el equipe de gestión que resuma los desafíos y </a:t>
                      </a:r>
                      <a:r>
                        <a:rPr lang="es-ES" sz="1200" dirty="0" err="1">
                          <a:effectLst/>
                        </a:rPr>
                        <a:t>oportumidades</a:t>
                      </a:r>
                      <a:r>
                        <a:rPr lang="es-ES" sz="1200" dirty="0">
                          <a:effectLst/>
                        </a:rPr>
                        <a:t> identificados en la última auditoría de procesos internos.</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8"/>
              <a:extLst>
                <a:ext uri="{FF2B5EF4-FFF2-40B4-BE49-F238E27FC236}">
                  <a16:creationId xmlns:a16="http://schemas.microsoft.com/office/drawing/2014/main" id="{B6B9A0CA-9B30-BCB8-CC10-5978D1487FB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9776359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143917" y="2459504"/>
            <a:ext cx="6170878" cy="1938992"/>
          </a:xfrm>
        </p:spPr>
        <p:txBody>
          <a:bodyPr/>
          <a:lstStyle/>
          <a:p>
            <a:pPr algn="ctr"/>
            <a:r>
              <a:rPr lang="pt-br" sz="4200" dirty="0">
                <a:gradFill flip="none">
                  <a:gsLst>
                    <a:gs pos="0">
                      <a:srgbClr val="3E76D4"/>
                    </a:gs>
                    <a:gs pos="50000">
                      <a:srgbClr val="8661C5"/>
                    </a:gs>
                    <a:gs pos="100000">
                      <a:srgbClr val="C73ECC"/>
                    </a:gs>
                  </a:gsLst>
                  <a:lin ang="2700000" scaled="1"/>
                  <a:tileRect/>
                </a:gradFill>
                <a:cs typeface="Segoe UI"/>
              </a:rPr>
              <a:t>Copilot para </a:t>
            </a:r>
            <a:br>
              <a:rPr lang="pt-br" sz="4200" dirty="0">
                <a:gradFill flip="none">
                  <a:gsLst>
                    <a:gs pos="0">
                      <a:srgbClr val="3E76D4"/>
                    </a:gs>
                    <a:gs pos="50000">
                      <a:srgbClr val="8661C5"/>
                    </a:gs>
                    <a:gs pos="100000">
                      <a:srgbClr val="C73ECC"/>
                    </a:gs>
                  </a:gsLst>
                  <a:lin ang="2700000" scaled="1"/>
                  <a:tileRect/>
                </a:gradFill>
                <a:cs typeface="Segoe UI"/>
              </a:rPr>
            </a:br>
            <a:r>
              <a:rPr lang="pt-br" sz="4200" dirty="0">
                <a:gradFill flip="none">
                  <a:gsLst>
                    <a:gs pos="0">
                      <a:srgbClr val="3E76D4"/>
                    </a:gs>
                    <a:gs pos="50000">
                      <a:srgbClr val="8661C5"/>
                    </a:gs>
                    <a:gs pos="100000">
                      <a:srgbClr val="C73ECC"/>
                    </a:gs>
                  </a:gsLst>
                  <a:lin ang="2700000" scaled="1"/>
                  <a:tileRect/>
                </a:gradFill>
                <a:cs typeface="Segoe UI"/>
              </a:rPr>
              <a:t>Microsoft 365, </a:t>
            </a:r>
            <a:br>
              <a:rPr dirty="0"/>
            </a:br>
            <a:r>
              <a:rPr lang="pt-br" sz="4200" dirty="0">
                <a:cs typeface="Segoe UI"/>
              </a:rPr>
              <a:t>IA para executivos</a:t>
            </a:r>
            <a:endParaRPr lang="en-US" dirty="0">
              <a:cs typeface="Segoe UI"/>
            </a:endParaRPr>
          </a:p>
        </p:txBody>
      </p:sp>
      <p:pic>
        <p:nvPicPr>
          <p:cNvPr id="1026" name="Picture 2" descr="Logotipo do Microsoft 365 Copilot">
            <a:extLst>
              <a:ext uri="{FF2B5EF4-FFF2-40B4-BE49-F238E27FC236}">
                <a16:creationId xmlns:a16="http://schemas.microsoft.com/office/drawing/2014/main" id="{E59DD2D4-15D3-2CBB-EF10-4B96ED4189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D9B88A95-1F34-DBC8-A9DE-DDF4B330EEAA}"/>
              </a:ext>
              <a:ext uri="{C183D7F6-B498-43B3-948B-1728B52AA6E4}">
                <adec:decorative xmlns:adec="http://schemas.microsoft.com/office/drawing/2017/decorative" val="1"/>
              </a:ext>
            </a:extLst>
          </p:cNvPr>
          <p:cNvSpPr/>
          <p:nvPr/>
        </p:nvSpPr>
        <p:spPr bwMode="auto">
          <a:xfrm>
            <a:off x="6461096" y="946407"/>
            <a:ext cx="4965186" cy="4965186"/>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2" name="Picture Placeholder 7">
            <a:extLst>
              <a:ext uri="{FF2B5EF4-FFF2-40B4-BE49-F238E27FC236}">
                <a16:creationId xmlns:a16="http://schemas.microsoft.com/office/drawing/2014/main" id="{E40D28E2-3004-9F42-E2C1-E5A8007717EA}"/>
              </a:ext>
              <a:ext uri="{C183D7F6-B498-43B3-948B-1728B52AA6E4}">
                <adec:decorative xmlns:adec="http://schemas.microsoft.com/office/drawing/2017/decorative" val="1"/>
              </a:ext>
            </a:extLst>
          </p:cNvPr>
          <p:cNvPicPr>
            <a:picLocks/>
          </p:cNvPicPr>
          <p:nvPr/>
        </p:nvPicPr>
        <p:blipFill rotWithShape="1">
          <a:blip r:embed="rId4">
            <a:extLst>
              <a:ext uri="{28A0092B-C50C-407E-A947-70E740481C1C}">
                <a14:useLocalDpi xmlns:a14="http://schemas.microsoft.com/office/drawing/2010/main"/>
              </a:ext>
            </a:extLst>
          </a:blip>
          <a:srcRect/>
          <a:stretch/>
        </p:blipFill>
        <p:spPr bwMode="ltGray">
          <a:xfrm>
            <a:off x="6607397" y="1105049"/>
            <a:ext cx="4672584" cy="4672584"/>
          </a:xfrm>
          <a:prstGeom prst="ellipse">
            <a:avLst/>
          </a:prstGeom>
        </p:spPr>
      </p:pic>
    </p:spTree>
    <p:extLst>
      <p:ext uri="{BB962C8B-B14F-4D97-AF65-F5344CB8AC3E}">
        <p14:creationId xmlns:p14="http://schemas.microsoft.com/office/powerpoint/2010/main" val="256918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Teams</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Manufactura</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3549232226"/>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Compressor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dirty="0">
                          <a:effectLst/>
                        </a:rPr>
                        <a:t>Perfecciona el plan de mejora continua basado en el último </a:t>
                      </a:r>
                      <a:r>
                        <a:rPr lang="es-ES" sz="1200" dirty="0" err="1">
                          <a:effectLst/>
                        </a:rPr>
                        <a:t>análise</a:t>
                      </a:r>
                      <a:r>
                        <a:rPr lang="es-ES" sz="1200" dirty="0">
                          <a:effectLst/>
                        </a:rPr>
                        <a:t> de procesos de producción, </a:t>
                      </a:r>
                      <a:r>
                        <a:rPr lang="es-ES" sz="1200" dirty="0" err="1">
                          <a:effectLst/>
                        </a:rPr>
                        <a:t>incluindo</a:t>
                      </a:r>
                      <a:r>
                        <a:rPr lang="es-ES" sz="1200" dirty="0">
                          <a:effectLst/>
                        </a:rPr>
                        <a:t> ajustes propuestos, </a:t>
                      </a:r>
                      <a:r>
                        <a:rPr lang="es-ES" sz="1200" dirty="0" err="1">
                          <a:effectLst/>
                        </a:rPr>
                        <a:t>responsáveis</a:t>
                      </a:r>
                      <a:r>
                        <a:rPr lang="es-ES" sz="1200" dirty="0">
                          <a:effectLst/>
                        </a:rPr>
                        <a:t> asignados y plazos para la implementación.</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Resume la sesión sobre innovaciones en manufactura sostenible, destacando las tecnologías y prácticas </a:t>
                      </a:r>
                      <a:r>
                        <a:rPr lang="es-ES" sz="1200" dirty="0" err="1">
                          <a:effectLst/>
                        </a:rPr>
                        <a:t>mais</a:t>
                      </a:r>
                      <a:r>
                        <a:rPr lang="es-ES" sz="1200" dirty="0">
                          <a:effectLst/>
                        </a:rPr>
                        <a:t> impactantes discutidas y su potencial aplicación en nuestras operaciones.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Organiza </a:t>
                      </a:r>
                      <a:r>
                        <a:rPr lang="es-ES" sz="1200" dirty="0" err="1">
                          <a:effectLst/>
                        </a:rPr>
                        <a:t>uma</a:t>
                      </a:r>
                      <a:r>
                        <a:rPr lang="es-ES" sz="1200" dirty="0">
                          <a:effectLst/>
                        </a:rPr>
                        <a:t> serie de sesiones de </a:t>
                      </a:r>
                      <a:r>
                        <a:rPr lang="es-ES" sz="1200" dirty="0" err="1">
                          <a:effectLst/>
                        </a:rPr>
                        <a:t>brainstorming</a:t>
                      </a:r>
                      <a:r>
                        <a:rPr lang="es-ES" sz="1200" dirty="0">
                          <a:effectLst/>
                        </a:rPr>
                        <a:t> sobre eficiencia energética, preparando temas de discusión, objetivos y participantes basándose en nuestra estrategia de sostenibilidad.</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err="1">
                          <a:effectLst/>
                        </a:rPr>
                        <a:t>Pregumtar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err="1">
                          <a:effectLst/>
                        </a:rPr>
                        <a:t>Desenvolva</a:t>
                      </a:r>
                      <a:r>
                        <a:rPr lang="es-ES" sz="1200" dirty="0">
                          <a:effectLst/>
                        </a:rPr>
                        <a:t> </a:t>
                      </a:r>
                      <a:r>
                        <a:rPr lang="es-ES" sz="1200" dirty="0" err="1">
                          <a:effectLst/>
                        </a:rPr>
                        <a:t>um</a:t>
                      </a:r>
                      <a:r>
                        <a:rPr lang="es-ES" sz="1200" dirty="0">
                          <a:effectLst/>
                        </a:rPr>
                        <a:t> </a:t>
                      </a:r>
                      <a:r>
                        <a:rPr lang="es-ES" sz="1200" dirty="0" err="1">
                          <a:effectLst/>
                        </a:rPr>
                        <a:t>conjumto</a:t>
                      </a:r>
                      <a:r>
                        <a:rPr lang="es-ES" sz="1200" dirty="0">
                          <a:effectLst/>
                        </a:rPr>
                        <a:t> de </a:t>
                      </a:r>
                      <a:r>
                        <a:rPr lang="es-ES" sz="1200" dirty="0" err="1">
                          <a:effectLst/>
                        </a:rPr>
                        <a:t>pregumtas</a:t>
                      </a:r>
                      <a:r>
                        <a:rPr lang="es-ES" sz="1200" dirty="0">
                          <a:effectLst/>
                        </a:rPr>
                        <a:t> para evaluar la viabilidad de nuevas inversiones en automatización, asegurando </a:t>
                      </a:r>
                      <a:r>
                        <a:rPr lang="es-ES" sz="1200" dirty="0" err="1">
                          <a:effectLst/>
                        </a:rPr>
                        <a:t>uma</a:t>
                      </a:r>
                      <a:r>
                        <a:rPr lang="es-ES" sz="1200" dirty="0">
                          <a:effectLst/>
                        </a:rPr>
                        <a:t> comprensión completa de los beneficios y riesgos.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Documenta las mejoras propuestas en la última revisión de seguridad en planta, </a:t>
                      </a:r>
                      <a:r>
                        <a:rPr lang="es-ES" sz="1200" dirty="0" err="1">
                          <a:effectLst/>
                        </a:rPr>
                        <a:t>incluindo</a:t>
                      </a:r>
                      <a:r>
                        <a:rPr lang="es-ES" sz="1200" dirty="0">
                          <a:effectLst/>
                        </a:rPr>
                        <a:t> medidas específicas, </a:t>
                      </a:r>
                      <a:r>
                        <a:rPr lang="es-ES" sz="1200" dirty="0" err="1">
                          <a:effectLst/>
                        </a:rPr>
                        <a:t>pessoas</a:t>
                      </a:r>
                      <a:r>
                        <a:rPr lang="es-ES" sz="1200" dirty="0">
                          <a:effectLst/>
                        </a:rPr>
                        <a:t> </a:t>
                      </a:r>
                      <a:r>
                        <a:rPr lang="es-ES" sz="1200" dirty="0" err="1">
                          <a:effectLst/>
                        </a:rPr>
                        <a:t>responsáveis</a:t>
                      </a:r>
                      <a:r>
                        <a:rPr lang="es-ES" sz="1200" dirty="0">
                          <a:effectLst/>
                        </a:rPr>
                        <a:t> y cronograma de implementación.</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tcPr>
                </a:tc>
                <a:tc>
                  <a:txBody>
                    <a:bodyPr/>
                    <a:lstStyle/>
                    <a:p>
                      <a:pPr fontAlgn="base"/>
                      <a:r>
                        <a:rPr lang="es-ES" sz="1200" dirty="0">
                          <a:effectLst/>
                        </a:rPr>
                        <a:t>Establece </a:t>
                      </a:r>
                      <a:r>
                        <a:rPr lang="es-ES" sz="1200" dirty="0" err="1">
                          <a:effectLst/>
                        </a:rPr>
                        <a:t>um</a:t>
                      </a:r>
                      <a:r>
                        <a:rPr lang="es-ES" sz="1200" dirty="0">
                          <a:effectLst/>
                        </a:rPr>
                        <a:t> cronograma detallado para la próxima auditoría de </a:t>
                      </a:r>
                      <a:r>
                        <a:rPr lang="es-ES" sz="1200" dirty="0" err="1">
                          <a:effectLst/>
                        </a:rPr>
                        <a:t>qualidade</a:t>
                      </a:r>
                      <a:r>
                        <a:rPr lang="es-ES" sz="1200" dirty="0">
                          <a:effectLst/>
                        </a:rPr>
                        <a:t>, </a:t>
                      </a:r>
                      <a:r>
                        <a:rPr lang="es-ES" sz="1200" dirty="0" err="1">
                          <a:effectLst/>
                        </a:rPr>
                        <a:t>incluindo</a:t>
                      </a:r>
                      <a:r>
                        <a:rPr lang="es-ES" sz="1200" dirty="0">
                          <a:effectLst/>
                        </a:rPr>
                        <a:t> áreas a revisar, equipes involucrados y resultados esperados, para asegurar la máxima preparación.</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37">
            <a:extLst>
              <a:ext uri="{FF2B5EF4-FFF2-40B4-BE49-F238E27FC236}">
                <a16:creationId xmlns:a16="http://schemas.microsoft.com/office/drawing/2014/main" id="{AE5B430B-7774-7366-B1B6-C1EC54D6EEDE}"/>
              </a:ext>
              <a:ext uri="{C183D7F6-B498-43B3-948B-1728B52AA6E4}">
                <adec:decorative xmlns:adec="http://schemas.microsoft.com/office/drawing/2017/decorative" val="1"/>
              </a:ext>
            </a:extLst>
          </p:cNvPr>
          <p:cNvGrpSpPr/>
          <p:nvPr/>
        </p:nvGrpSpPr>
        <p:grpSpPr>
          <a:xfrm>
            <a:off x="207281" y="864001"/>
            <a:ext cx="534543" cy="534543"/>
            <a:chOff x="4236994" y="8381781"/>
            <a:chExt cx="534543" cy="534543"/>
          </a:xfrm>
        </p:grpSpPr>
        <p:sp>
          <p:nvSpPr>
            <p:cNvPr id="7" name="Rounded Rectangle 46">
              <a:extLst>
                <a:ext uri="{FF2B5EF4-FFF2-40B4-BE49-F238E27FC236}">
                  <a16:creationId xmlns:a16="http://schemas.microsoft.com/office/drawing/2014/main" id="{3340BF12-87C0-3D52-72E1-9B57FA243D33}"/>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6" descr="Microsoft Teams Logo, symbol, meaning, history, PNG">
              <a:hlinkClick r:id="rId8"/>
              <a:extLst>
                <a:ext uri="{FF2B5EF4-FFF2-40B4-BE49-F238E27FC236}">
                  <a16:creationId xmlns:a16="http://schemas.microsoft.com/office/drawing/2014/main" id="{B380F7CB-51A7-75EE-D6C2-E5B81B8C9D4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88676547"/>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Outlook</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Manufactura</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861729219"/>
              </p:ext>
            </p:extLst>
          </p:nvPr>
        </p:nvGraphicFramePr>
        <p:xfrm>
          <a:off x="591025" y="1869937"/>
          <a:ext cx="10085619" cy="4422870"/>
        </p:xfrm>
        <a:graphic>
          <a:graphicData uri="http://schemas.openxmlformats.org/drawingml/2006/table">
            <a:tbl>
              <a:tblPr firstCol="1" bandRow="1">
                <a:tableStyleId>{2D5ABB26-0587-4C30-8999-92F81FD0307C}</a:tableStyleId>
              </a:tblPr>
              <a:tblGrid>
                <a:gridCol w="1118934">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Compressor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dirty="0">
                          <a:effectLst/>
                        </a:rPr>
                        <a:t>Mejora </a:t>
                      </a:r>
                      <a:r>
                        <a:rPr lang="es-ES" sz="1200" dirty="0" err="1">
                          <a:effectLst/>
                        </a:rPr>
                        <a:t>um</a:t>
                      </a:r>
                      <a:r>
                        <a:rPr lang="es-ES" sz="1200" dirty="0">
                          <a:effectLst/>
                        </a:rPr>
                        <a:t> correo electrónico a la cadena de suministros </a:t>
                      </a:r>
                      <a:r>
                        <a:rPr lang="es-ES" sz="1200" dirty="0" err="1">
                          <a:effectLst/>
                        </a:rPr>
                        <a:t>comumicando</a:t>
                      </a:r>
                      <a:r>
                        <a:rPr lang="es-ES" sz="1200" dirty="0">
                          <a:effectLst/>
                        </a:rPr>
                        <a:t> los últimos cambios en los requisitos de pedido debido a ajustes en la producción, asegurando claridad y evitando confusiones.</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Envía </a:t>
                      </a:r>
                      <a:r>
                        <a:rPr lang="es-ES" sz="1200" dirty="0" err="1">
                          <a:effectLst/>
                        </a:rPr>
                        <a:t>um</a:t>
                      </a:r>
                      <a:r>
                        <a:rPr lang="es-ES" sz="1200" dirty="0">
                          <a:effectLst/>
                        </a:rPr>
                        <a:t> correo electrónico solicitando a cada jefe de planta que proporcione </a:t>
                      </a:r>
                      <a:r>
                        <a:rPr lang="es-ES" sz="1200" dirty="0" err="1">
                          <a:effectLst/>
                        </a:rPr>
                        <a:t>Atualizeciones</a:t>
                      </a:r>
                      <a:r>
                        <a:rPr lang="es-ES" sz="1200" dirty="0">
                          <a:effectLst/>
                        </a:rPr>
                        <a:t> sobre las iniciativas de eficiencia energética implementadas y los resultados obtenidos hasta ahora.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Redacta </a:t>
                      </a:r>
                      <a:r>
                        <a:rPr lang="es-ES" sz="1200" dirty="0" err="1">
                          <a:effectLst/>
                        </a:rPr>
                        <a:t>um</a:t>
                      </a:r>
                      <a:r>
                        <a:rPr lang="es-ES" sz="1200" dirty="0">
                          <a:effectLst/>
                        </a:rPr>
                        <a:t> correo electrónico para </a:t>
                      </a:r>
                      <a:r>
                        <a:rPr lang="es-ES" sz="1200" dirty="0" err="1">
                          <a:effectLst/>
                        </a:rPr>
                        <a:t>anumciar</a:t>
                      </a:r>
                      <a:r>
                        <a:rPr lang="es-ES" sz="1200" dirty="0">
                          <a:effectLst/>
                        </a:rPr>
                        <a:t> el lanzamiento de </a:t>
                      </a:r>
                      <a:r>
                        <a:rPr lang="es-ES" sz="1200" dirty="0" err="1">
                          <a:effectLst/>
                        </a:rPr>
                        <a:t>um</a:t>
                      </a:r>
                      <a:r>
                        <a:rPr lang="es-ES" sz="1200" dirty="0">
                          <a:effectLst/>
                        </a:rPr>
                        <a:t> nuevo </a:t>
                      </a:r>
                      <a:r>
                        <a:rPr lang="es-ES" sz="1200" dirty="0" err="1">
                          <a:effectLst/>
                        </a:rPr>
                        <a:t>produtos</a:t>
                      </a:r>
                      <a:r>
                        <a:rPr lang="es-ES" sz="1200" dirty="0">
                          <a:effectLst/>
                        </a:rPr>
                        <a:t>, destacando las innovaciones en diseño y manufactura que lo diferencian en el mercado.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err="1">
                          <a:effectLst/>
                        </a:rPr>
                        <a:t>Pregumtar</a:t>
                      </a:r>
                      <a:endParaRPr lang="en-US" sz="1200" b="1" dirty="0">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Formula </a:t>
                      </a:r>
                      <a:r>
                        <a:rPr lang="es-ES" sz="1200" dirty="0" err="1">
                          <a:effectLst/>
                        </a:rPr>
                        <a:t>um</a:t>
                      </a:r>
                      <a:r>
                        <a:rPr lang="es-ES" sz="1200" dirty="0">
                          <a:effectLst/>
                        </a:rPr>
                        <a:t> correo electrónico a los socios de investigación y desarrollo </a:t>
                      </a:r>
                      <a:r>
                        <a:rPr lang="es-ES" sz="1200" dirty="0" err="1">
                          <a:effectLst/>
                        </a:rPr>
                        <a:t>pregumtando</a:t>
                      </a:r>
                      <a:r>
                        <a:rPr lang="es-ES" sz="1200" dirty="0">
                          <a:effectLst/>
                        </a:rPr>
                        <a:t> sobre los avances en materiales sostenibles que podrían aplicarse en nuestros procesos de producción.</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Solicita por correo electrónico a los supervisores de producción </a:t>
                      </a:r>
                      <a:r>
                        <a:rPr lang="es-ES" sz="1200" dirty="0" err="1">
                          <a:effectLst/>
                        </a:rPr>
                        <a:t>um</a:t>
                      </a:r>
                      <a:r>
                        <a:rPr lang="es-ES" sz="1200" dirty="0">
                          <a:effectLst/>
                        </a:rPr>
                        <a:t> informe sobre los desafíos </a:t>
                      </a:r>
                      <a:r>
                        <a:rPr lang="es-ES" sz="1200" dirty="0" err="1">
                          <a:effectLst/>
                        </a:rPr>
                        <a:t>mais</a:t>
                      </a:r>
                      <a:r>
                        <a:rPr lang="es-ES" sz="1200" dirty="0">
                          <a:effectLst/>
                        </a:rPr>
                        <a:t> significativos enfrentados este trimestre y las soluciones implementadas.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err="1">
                          <a:effectLst/>
                        </a:rPr>
                        <a:t>Criar</a:t>
                      </a:r>
                      <a:endParaRPr lang="en-US" sz="1200" b="1" dirty="0">
                        <a:effectLst/>
                      </a:endParaRPr>
                    </a:p>
                  </a:txBody>
                  <a:tcPr anchor="ctr">
                    <a:lnT w="6350" cap="flat" cmpd="sng" algn="ctr">
                      <a:solidFill>
                        <a:schemeClr val="bg1"/>
                      </a:solidFill>
                      <a:prstDash val="dash"/>
                      <a:round/>
                      <a:headEnd type="none" w="med" len="med"/>
                      <a:tailEnd type="none" w="med" len="med"/>
                    </a:lnT>
                  </a:tcPr>
                </a:tc>
                <a:tc>
                  <a:txBody>
                    <a:bodyPr/>
                    <a:lstStyle/>
                    <a:p>
                      <a:pPr fontAlgn="base"/>
                      <a:r>
                        <a:rPr lang="es-ES" sz="1200" dirty="0" err="1">
                          <a:effectLst/>
                        </a:rPr>
                        <a:t>Gere</a:t>
                      </a:r>
                      <a:r>
                        <a:rPr lang="es-ES" sz="1200" dirty="0">
                          <a:effectLst/>
                        </a:rPr>
                        <a:t>  </a:t>
                      </a:r>
                      <a:r>
                        <a:rPr lang="es-ES" sz="1200" dirty="0" err="1">
                          <a:effectLst/>
                        </a:rPr>
                        <a:t>um</a:t>
                      </a:r>
                      <a:r>
                        <a:rPr lang="es-ES" sz="1200" dirty="0">
                          <a:effectLst/>
                        </a:rPr>
                        <a:t> correo electrónico de fin de año para el equipe de manufactura, agradeciendo su esfuerzo y dedicación y compartiendo los logros clave y los objetivos para el próximo año.</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85684" y="800722"/>
            <a:ext cx="693723" cy="693723"/>
            <a:chOff x="12595089" y="5743274"/>
            <a:chExt cx="693723" cy="693723"/>
          </a:xfrm>
        </p:grpSpPr>
        <p:sp>
          <p:nvSpPr>
            <p:cNvPr id="18" name="Rounded Rectangle 46">
              <a:hlinkClick r:id="rId23"/>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595089" y="5743274"/>
              <a:ext cx="693723" cy="693723"/>
            </a:xfrm>
            <a:prstGeom prst="rect">
              <a:avLst/>
            </a:prstGeom>
          </p:spPr>
        </p:pic>
      </p:grpSp>
    </p:spTree>
    <p:extLst>
      <p:ext uri="{BB962C8B-B14F-4D97-AF65-F5344CB8AC3E}">
        <p14:creationId xmlns:p14="http://schemas.microsoft.com/office/powerpoint/2010/main" val="1644343732"/>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E3C6-7FCE-45A7-2A2B-124FDEEE2AE3}"/>
              </a:ext>
            </a:extLst>
          </p:cNvPr>
          <p:cNvSpPr>
            <a:spLocks noGrp="1"/>
          </p:cNvSpPr>
          <p:nvPr>
            <p:ph type="title"/>
          </p:nvPr>
        </p:nvSpPr>
        <p:spPr>
          <a:xfrm>
            <a:off x="588263" y="457200"/>
            <a:ext cx="11018520" cy="553998"/>
          </a:xfrm>
        </p:spPr>
        <p:txBody>
          <a:bodyPr vert="horz" wrap="square" lIns="0" tIns="0" rIns="0" bIns="0" rtlCol="0" anchor="t">
            <a:normAutofit fontScale="90000"/>
          </a:bodyPr>
          <a:lstStyle/>
          <a:p>
            <a:pPr defTabSz="914400"/>
            <a:r>
              <a:rPr lang="pt-br" dirty="0">
                <a:gradFill flip="none" rotWithShape="1">
                  <a:gsLst>
                    <a:gs pos="50000">
                      <a:srgbClr val="8661C5"/>
                    </a:gs>
                    <a:gs pos="0">
                      <a:srgbClr val="3E76D4"/>
                    </a:gs>
                    <a:gs pos="100000">
                      <a:srgbClr val="C73ECC"/>
                    </a:gs>
                  </a:gsLst>
                  <a:lin ang="2700000" scaled="1"/>
                  <a:tileRect/>
                </a:gradFill>
                <a:cs typeface="+mn-cs"/>
              </a:rPr>
              <a:t>Veja como os aplicativos </a:t>
            </a:r>
            <a:r>
              <a:rPr lang="pt-br" dirty="0" err="1">
                <a:gradFill flip="none" rotWithShape="1">
                  <a:gsLst>
                    <a:gs pos="50000">
                      <a:srgbClr val="8661C5"/>
                    </a:gs>
                    <a:gs pos="0">
                      <a:srgbClr val="3E76D4"/>
                    </a:gs>
                    <a:gs pos="100000">
                      <a:srgbClr val="C73ECC"/>
                    </a:gs>
                  </a:gsLst>
                  <a:lin ang="2700000" scaled="1"/>
                  <a:tileRect/>
                </a:gradFill>
                <a:cs typeface="+mn-cs"/>
              </a:rPr>
              <a:t>f</a:t>
            </a:r>
            <a:r>
              <a:rPr lang="pt-BR" dirty="0" err="1">
                <a:gradFill flip="none" rotWithShape="1">
                  <a:gsLst>
                    <a:gs pos="50000">
                      <a:srgbClr val="8661C5"/>
                    </a:gs>
                    <a:gs pos="0">
                      <a:srgbClr val="3E76D4"/>
                    </a:gs>
                    <a:gs pos="100000">
                      <a:srgbClr val="C73ECC"/>
                    </a:gs>
                  </a:gsLst>
                  <a:lin ang="2700000" scaled="1"/>
                  <a:tileRect/>
                </a:gradFill>
                <a:cs typeface="+mn-cs"/>
              </a:rPr>
              <a:t>um</a:t>
            </a:r>
            <a:r>
              <a:rPr lang="pt-br" dirty="0" err="1">
                <a:gradFill flip="none" rotWithShape="1">
                  <a:gsLst>
                    <a:gs pos="50000">
                      <a:srgbClr val="8661C5"/>
                    </a:gs>
                    <a:gs pos="0">
                      <a:srgbClr val="3E76D4"/>
                    </a:gs>
                    <a:gs pos="100000">
                      <a:srgbClr val="C73ECC"/>
                    </a:gs>
                  </a:gsLst>
                  <a:lin ang="2700000" scaled="1"/>
                  <a:tileRect/>
                </a:gradFill>
                <a:cs typeface="+mn-cs"/>
              </a:rPr>
              <a:t>cionam</a:t>
            </a:r>
            <a:r>
              <a:rPr lang="pt-br" dirty="0">
                <a:gradFill flip="none" rotWithShape="1">
                  <a:gsLst>
                    <a:gs pos="50000">
                      <a:srgbClr val="8661C5"/>
                    </a:gs>
                    <a:gs pos="0">
                      <a:srgbClr val="3E76D4"/>
                    </a:gs>
                    <a:gs pos="100000">
                      <a:srgbClr val="C73ECC"/>
                    </a:gs>
                  </a:gsLst>
                  <a:lin ang="2700000" scaled="1"/>
                  <a:tileRect/>
                </a:gradFill>
                <a:cs typeface="+mn-cs"/>
              </a:rPr>
              <a:t> – Clicar no ícone para uma demonstração</a:t>
            </a:r>
          </a:p>
        </p:txBody>
      </p:sp>
      <p:sp>
        <p:nvSpPr>
          <p:cNvPr id="83" name="Rectangle 82" descr="Logotipo do Microsoft 365 Copilot">
            <a:extLst>
              <a:ext uri="{FF2B5EF4-FFF2-40B4-BE49-F238E27FC236}">
                <a16:creationId xmlns:a16="http://schemas.microsoft.com/office/drawing/2014/main" id="{A58A4ACD-D915-EDB7-4A99-865F5DC9F5D4}"/>
              </a:ext>
            </a:extLst>
          </p:cNvPr>
          <p:cNvSpPr/>
          <p:nvPr/>
        </p:nvSpPr>
        <p:spPr bwMode="auto">
          <a:xfrm>
            <a:off x="11603736" y="0"/>
            <a:ext cx="588263" cy="5539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79" name="Group 78" descr="Logotipo do Microsoft PowerPoint">
            <a:extLst>
              <a:ext uri="{FF2B5EF4-FFF2-40B4-BE49-F238E27FC236}">
                <a16:creationId xmlns:a16="http://schemas.microsoft.com/office/drawing/2014/main" id="{B458D7D5-8A5F-00A7-4088-2401CF918EC7}"/>
              </a:ext>
            </a:extLst>
          </p:cNvPr>
          <p:cNvGrpSpPr/>
          <p:nvPr/>
        </p:nvGrpSpPr>
        <p:grpSpPr>
          <a:xfrm>
            <a:off x="587375" y="1790700"/>
            <a:ext cx="1371600" cy="1371600"/>
            <a:chOff x="587375" y="1790700"/>
            <a:chExt cx="1371600" cy="1371600"/>
          </a:xfrm>
        </p:grpSpPr>
        <p:sp>
          <p:nvSpPr>
            <p:cNvPr id="19" name="Rounded Rectangle 46">
              <a:extLst>
                <a:ext uri="{FF2B5EF4-FFF2-40B4-BE49-F238E27FC236}">
                  <a16:creationId xmlns:a16="http://schemas.microsoft.com/office/drawing/2014/main" id="{D4FD7D69-418E-7125-3B1C-96CE2CFE4B05}"/>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26" name="Picture 2" descr="Logotipo Microsoft PowerPoint - PNG e Vetor - Baixar logotipo">
              <a:hlinkClick r:id="rId3"/>
              <a:extLst>
                <a:ext uri="{FF2B5EF4-FFF2-40B4-BE49-F238E27FC236}">
                  <a16:creationId xmlns:a16="http://schemas.microsoft.com/office/drawing/2014/main" id="{2D3BAF22-D01F-A396-2981-235FAD211D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1" name="Group 80" descr="Logotipo do Microsoft Teams">
            <a:extLst>
              <a:ext uri="{FF2B5EF4-FFF2-40B4-BE49-F238E27FC236}">
                <a16:creationId xmlns:a16="http://schemas.microsoft.com/office/drawing/2014/main" id="{F22735C3-F204-38F1-4991-0EF42974A250}"/>
              </a:ext>
            </a:extLst>
          </p:cNvPr>
          <p:cNvGrpSpPr/>
          <p:nvPr/>
        </p:nvGrpSpPr>
        <p:grpSpPr>
          <a:xfrm>
            <a:off x="2435225" y="1790700"/>
            <a:ext cx="1371600" cy="1371600"/>
            <a:chOff x="2435225" y="1790700"/>
            <a:chExt cx="1371600" cy="1371600"/>
          </a:xfrm>
        </p:grpSpPr>
        <p:sp>
          <p:nvSpPr>
            <p:cNvPr id="22" name="Rounded Rectangle 46">
              <a:extLst>
                <a:ext uri="{FF2B5EF4-FFF2-40B4-BE49-F238E27FC236}">
                  <a16:creationId xmlns:a16="http://schemas.microsoft.com/office/drawing/2014/main" id="{8F9347E6-ACC3-728D-74D1-ED279C8255C9}"/>
                </a:ext>
              </a:extLst>
            </p:cNvPr>
            <p:cNvSpPr/>
            <p:nvPr/>
          </p:nvSpPr>
          <p:spPr bwMode="auto">
            <a:xfrm>
              <a:off x="243522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0" name="Picture 6" descr="Logotipo, símbolo, significado, história, PNG, Microsoft Teams">
              <a:hlinkClick r:id="rId5"/>
              <a:extLst>
                <a:ext uri="{FF2B5EF4-FFF2-40B4-BE49-F238E27FC236}">
                  <a16:creationId xmlns:a16="http://schemas.microsoft.com/office/drawing/2014/main" id="{F0BA6104-711F-5620-FF40-8AEC2D2C654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911" r="19911"/>
            <a:stretch/>
          </p:blipFill>
          <p:spPr bwMode="auto">
            <a:xfrm>
              <a:off x="2660645" y="2046175"/>
              <a:ext cx="920760" cy="8606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 name="Group 81" descr="Logotipo do Microsoft Excel">
            <a:extLst>
              <a:ext uri="{FF2B5EF4-FFF2-40B4-BE49-F238E27FC236}">
                <a16:creationId xmlns:a16="http://schemas.microsoft.com/office/drawing/2014/main" id="{55D45CD8-E237-C82E-C66B-1B0DA5909269}"/>
              </a:ext>
            </a:extLst>
          </p:cNvPr>
          <p:cNvGrpSpPr/>
          <p:nvPr/>
        </p:nvGrpSpPr>
        <p:grpSpPr>
          <a:xfrm>
            <a:off x="8385175" y="1790700"/>
            <a:ext cx="1371600" cy="1371600"/>
            <a:chOff x="8385175" y="1790700"/>
            <a:chExt cx="1371600" cy="1371600"/>
          </a:xfrm>
        </p:grpSpPr>
        <p:sp>
          <p:nvSpPr>
            <p:cNvPr id="12" name="Rounded Rectangle 46">
              <a:extLst>
                <a:ext uri="{FF2B5EF4-FFF2-40B4-BE49-F238E27FC236}">
                  <a16:creationId xmlns:a16="http://schemas.microsoft.com/office/drawing/2014/main" id="{75D93D34-0A81-8F2A-26C4-192F5781BA22}"/>
                </a:ext>
              </a:extLst>
            </p:cNvPr>
            <p:cNvSpPr/>
            <p:nvPr/>
          </p:nvSpPr>
          <p:spPr bwMode="auto">
            <a:xfrm>
              <a:off x="83851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2" name="Picture 8" descr="Baixar logotipo do Microsoft Excel no formato de arquivo SVG Vector ou PNG - Logo.wine">
              <a:hlinkClick r:id="rId7"/>
              <a:extLst>
                <a:ext uri="{FF2B5EF4-FFF2-40B4-BE49-F238E27FC236}">
                  <a16:creationId xmlns:a16="http://schemas.microsoft.com/office/drawing/2014/main" id="{AEB299AF-5C4D-96E3-1202-2E9C8ABBF19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444" t="12592" r="24444" b="12592"/>
            <a:stretch/>
          </p:blipFill>
          <p:spPr bwMode="auto">
            <a:xfrm>
              <a:off x="8591550" y="2008655"/>
              <a:ext cx="958850" cy="9356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descr="Logotipo do Copilot em loop">
            <a:extLst>
              <a:ext uri="{FF2B5EF4-FFF2-40B4-BE49-F238E27FC236}">
                <a16:creationId xmlns:a16="http://schemas.microsoft.com/office/drawing/2014/main" id="{FC8B1F9C-CBF2-F724-4017-A5FC4C65FAC8}"/>
              </a:ext>
              <a:ext uri="{C183D7F6-B498-43B3-948B-1728B52AA6E4}">
                <adec:decorative xmlns:adec="http://schemas.microsoft.com/office/drawing/2017/decorative" val="0"/>
              </a:ext>
            </a:extLst>
          </p:cNvPr>
          <p:cNvGrpSpPr/>
          <p:nvPr/>
        </p:nvGrpSpPr>
        <p:grpSpPr>
          <a:xfrm>
            <a:off x="10233025" y="1790700"/>
            <a:ext cx="1371600" cy="1371600"/>
            <a:chOff x="12648363" y="6739401"/>
            <a:chExt cx="534543" cy="534543"/>
          </a:xfrm>
        </p:grpSpPr>
        <p:sp>
          <p:nvSpPr>
            <p:cNvPr id="37" name="Rounded Rectangle 46">
              <a:hlinkClick r:id="rId9"/>
              <a:extLst>
                <a:ext uri="{FF2B5EF4-FFF2-40B4-BE49-F238E27FC236}">
                  <a16:creationId xmlns:a16="http://schemas.microsoft.com/office/drawing/2014/main" id="{87F4F12D-EF20-DEE9-76B4-EC33A5B0ED83}"/>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8" name="Graphic 37">
              <a:hlinkClick r:id="rId10"/>
              <a:extLst>
                <a:ext uri="{FF2B5EF4-FFF2-40B4-BE49-F238E27FC236}">
                  <a16:creationId xmlns:a16="http://schemas.microsoft.com/office/drawing/2014/main" id="{4112C742-F42A-3795-D742-4ABE44152DD5}"/>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724341" y="6815379"/>
              <a:ext cx="382586" cy="382585"/>
            </a:xfrm>
            <a:prstGeom prst="rect">
              <a:avLst/>
            </a:prstGeom>
          </p:spPr>
        </p:pic>
      </p:grpSp>
      <p:grpSp>
        <p:nvGrpSpPr>
          <p:cNvPr id="78" name="Group 77" descr="Logotipo do Microsoft OneNote">
            <a:extLst>
              <a:ext uri="{FF2B5EF4-FFF2-40B4-BE49-F238E27FC236}">
                <a16:creationId xmlns:a16="http://schemas.microsoft.com/office/drawing/2014/main" id="{C1AF9F90-1228-7430-F9AC-E1E92F83BFB8}"/>
              </a:ext>
            </a:extLst>
          </p:cNvPr>
          <p:cNvGrpSpPr/>
          <p:nvPr/>
        </p:nvGrpSpPr>
        <p:grpSpPr>
          <a:xfrm>
            <a:off x="587375" y="3695700"/>
            <a:ext cx="1371600" cy="1371600"/>
            <a:chOff x="587375" y="3695700"/>
            <a:chExt cx="1371600" cy="1371600"/>
          </a:xfrm>
        </p:grpSpPr>
        <p:sp>
          <p:nvSpPr>
            <p:cNvPr id="28" name="Rounded Rectangle 46">
              <a:hlinkClick r:id="rId13"/>
              <a:extLst>
                <a:ext uri="{FF2B5EF4-FFF2-40B4-BE49-F238E27FC236}">
                  <a16:creationId xmlns:a16="http://schemas.microsoft.com/office/drawing/2014/main" id="{F588757D-873E-3AA9-3DED-F7EF147C910E}"/>
                </a:ext>
              </a:extLst>
            </p:cNvPr>
            <p:cNvSpPr/>
            <p:nvPr/>
          </p:nvSpPr>
          <p:spPr bwMode="auto">
            <a:xfrm>
              <a:off x="587375" y="3695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9" name="Picture 28" descr="Ícone do OneNote de estilo plano - Disponível em fontes de ícone SVG, PNG, EPS, AI &amp;">
              <a:hlinkClick r:id="rId14"/>
              <a:extLst>
                <a:ext uri="{FF2B5EF4-FFF2-40B4-BE49-F238E27FC236}">
                  <a16:creationId xmlns:a16="http://schemas.microsoft.com/office/drawing/2014/main" id="{D8BC736A-9BCB-E6D0-518B-02756AD5837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2330" y="3890656"/>
              <a:ext cx="981689" cy="9816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0" name="Group 79" descr="Logotipo do Microsoft Word">
            <a:extLst>
              <a:ext uri="{FF2B5EF4-FFF2-40B4-BE49-F238E27FC236}">
                <a16:creationId xmlns:a16="http://schemas.microsoft.com/office/drawing/2014/main" id="{4546202E-E9F1-9441-72D3-BCE4E14C983F}"/>
              </a:ext>
            </a:extLst>
          </p:cNvPr>
          <p:cNvGrpSpPr/>
          <p:nvPr/>
        </p:nvGrpSpPr>
        <p:grpSpPr>
          <a:xfrm>
            <a:off x="2435225" y="3695700"/>
            <a:ext cx="1371600" cy="1371601"/>
            <a:chOff x="2435225" y="3695700"/>
            <a:chExt cx="1371600" cy="1371601"/>
          </a:xfrm>
        </p:grpSpPr>
        <p:sp>
          <p:nvSpPr>
            <p:cNvPr id="16" name="Rounded Rectangle 46">
              <a:extLst>
                <a:ext uri="{FF2B5EF4-FFF2-40B4-BE49-F238E27FC236}">
                  <a16:creationId xmlns:a16="http://schemas.microsoft.com/office/drawing/2014/main" id="{1AC74025-754C-2FFD-9338-3781CEF9B1C4}"/>
                </a:ext>
              </a:extLst>
            </p:cNvPr>
            <p:cNvSpPr/>
            <p:nvPr/>
          </p:nvSpPr>
          <p:spPr bwMode="auto">
            <a:xfrm>
              <a:off x="2435225" y="3695700"/>
              <a:ext cx="1371600" cy="1371601"/>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28" name="Picture 4" descr="Logotipo do Microsoft Word - PNG e Vetor - Baixar logotipo">
              <a:hlinkClick r:id="rId16"/>
              <a:extLst>
                <a:ext uri="{FF2B5EF4-FFF2-40B4-BE49-F238E27FC236}">
                  <a16:creationId xmlns:a16="http://schemas.microsoft.com/office/drawing/2014/main" id="{FBC8EE9D-3B07-D387-7C60-4C661CB8E61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664391" y="3924867"/>
              <a:ext cx="913267" cy="9132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descr="Logotipo do Microsoft Outlook">
            <a:extLst>
              <a:ext uri="{FF2B5EF4-FFF2-40B4-BE49-F238E27FC236}">
                <a16:creationId xmlns:a16="http://schemas.microsoft.com/office/drawing/2014/main" id="{E15CB2C5-581C-2BB4-054F-02A7F52A8863}"/>
              </a:ext>
              <a:ext uri="{C183D7F6-B498-43B3-948B-1728B52AA6E4}">
                <adec:decorative xmlns:adec="http://schemas.microsoft.com/office/drawing/2017/decorative" val="0"/>
              </a:ext>
            </a:extLst>
          </p:cNvPr>
          <p:cNvGrpSpPr/>
          <p:nvPr/>
        </p:nvGrpSpPr>
        <p:grpSpPr>
          <a:xfrm>
            <a:off x="8385175" y="3695700"/>
            <a:ext cx="1371600" cy="1371600"/>
            <a:chOff x="12716386" y="5818028"/>
            <a:chExt cx="534544" cy="534543"/>
          </a:xfrm>
        </p:grpSpPr>
        <p:sp>
          <p:nvSpPr>
            <p:cNvPr id="57" name="Rounded Rectangle 46">
              <a:hlinkClick r:id="rId18"/>
              <a:extLst>
                <a:ext uri="{FF2B5EF4-FFF2-40B4-BE49-F238E27FC236}">
                  <a16:creationId xmlns:a16="http://schemas.microsoft.com/office/drawing/2014/main" id="{25A9F2DC-7757-54FD-B8F7-B00578027A19}"/>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8" name="Graphic 57">
              <a:hlinkClick r:id="rId19"/>
              <a:extLst>
                <a:ext uri="{FF2B5EF4-FFF2-40B4-BE49-F238E27FC236}">
                  <a16:creationId xmlns:a16="http://schemas.microsoft.com/office/drawing/2014/main" id="{1D0DA7FF-0180-D6DB-D56C-EB84F264B06E}"/>
                </a:ext>
                <a:ext uri="{C183D7F6-B498-43B3-948B-1728B52AA6E4}">
                  <adec:decorative xmlns:adec="http://schemas.microsoft.com/office/drawing/2017/decorative" val="1"/>
                </a:ext>
              </a:extLst>
            </p:cNvPr>
            <p:cNvPicPr>
              <a:picLocks noChangeAspect="1"/>
            </p:cNvPicPr>
            <p:nvPr/>
          </p:nvPicPr>
          <p:blipFill rotWithShape="1">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17485" t="22946" r="12587" b="20316"/>
            <a:stretch/>
          </p:blipFill>
          <p:spPr>
            <a:xfrm>
              <a:off x="12716386" y="5902453"/>
              <a:ext cx="485103" cy="393608"/>
            </a:xfrm>
            <a:prstGeom prst="rect">
              <a:avLst/>
            </a:prstGeom>
          </p:spPr>
        </p:pic>
      </p:grpSp>
      <p:grpSp>
        <p:nvGrpSpPr>
          <p:cNvPr id="77" name="Group 76" descr="Logotipo do Microsoft 365 Copilot">
            <a:extLst>
              <a:ext uri="{FF2B5EF4-FFF2-40B4-BE49-F238E27FC236}">
                <a16:creationId xmlns:a16="http://schemas.microsoft.com/office/drawing/2014/main" id="{F7D96AE1-8F46-8EDF-CAB1-5C15D928866F}"/>
              </a:ext>
            </a:extLst>
          </p:cNvPr>
          <p:cNvGrpSpPr>
            <a:grpSpLocks/>
          </p:cNvGrpSpPr>
          <p:nvPr/>
        </p:nvGrpSpPr>
        <p:grpSpPr>
          <a:xfrm>
            <a:off x="10233025" y="3695700"/>
            <a:ext cx="1371600" cy="1371600"/>
            <a:chOff x="10233025" y="6032500"/>
            <a:chExt cx="1371600" cy="1371600"/>
          </a:xfrm>
        </p:grpSpPr>
        <p:sp>
          <p:nvSpPr>
            <p:cNvPr id="75" name="Rounded Rectangle 46">
              <a:extLst>
                <a:ext uri="{FF2B5EF4-FFF2-40B4-BE49-F238E27FC236}">
                  <a16:creationId xmlns:a16="http://schemas.microsoft.com/office/drawing/2014/main" id="{EE0D92AA-738D-A50C-6DAA-C2049E2717F5}"/>
                </a:ext>
              </a:extLst>
            </p:cNvPr>
            <p:cNvSpPr/>
            <p:nvPr/>
          </p:nvSpPr>
          <p:spPr bwMode="auto">
            <a:xfrm>
              <a:off x="10233025" y="60325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3" name="Picture 2" descr="Logotipo do Microsoft 365 Copilot">
              <a:hlinkClick r:id="rId22"/>
              <a:extLst>
                <a:ext uri="{FF2B5EF4-FFF2-40B4-BE49-F238E27FC236}">
                  <a16:creationId xmlns:a16="http://schemas.microsoft.com/office/drawing/2014/main" id="{34494F40-8202-0FA1-A9D9-A863FDB1A9AC}"/>
                </a:ext>
              </a:extLst>
            </p:cNvPr>
            <p:cNvPicPr>
              <a:picLocks noChangeAspect="1" noChangeArrowheads="1"/>
            </p:cNvPicPr>
            <p:nvPr/>
          </p:nvPicPr>
          <p:blipFill>
            <a:blip r:embed="rId23" cstate="print">
              <a:alphaModFix/>
              <a:extLst>
                <a:ext uri="{28A0092B-C50C-407E-A947-70E740481C1C}">
                  <a14:useLocalDpi xmlns:a14="http://schemas.microsoft.com/office/drawing/2010/main" val="0"/>
                </a:ext>
              </a:extLst>
            </a:blip>
            <a:srcRect/>
            <a:stretch>
              <a:fillRect/>
            </a:stretch>
          </p:blipFill>
          <p:spPr bwMode="auto">
            <a:xfrm>
              <a:off x="10498697" y="6298172"/>
              <a:ext cx="840256" cy="840256"/>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2">
            <a:hlinkClick r:id="rId24"/>
            <a:extLst>
              <a:ext uri="{FF2B5EF4-FFF2-40B4-BE49-F238E27FC236}">
                <a16:creationId xmlns:a16="http://schemas.microsoft.com/office/drawing/2014/main" id="{E14545E8-C292-873E-1A90-2D5E589F60A6}"/>
              </a:ext>
              <a:ext uri="{C183D7F6-B498-43B3-948B-1728B52AA6E4}">
                <adec:decorative xmlns:adec="http://schemas.microsoft.com/office/drawing/2017/decorative" val="1"/>
              </a:ext>
            </a:extLst>
          </p:cNvPr>
          <p:cNvPicPr>
            <a:picLocks noChangeAspect="1" noChangeArrowheads="1"/>
          </p:cNvPicPr>
          <p:nvPr/>
        </p:nvPicPr>
        <p:blipFill>
          <a:blip r:embed="rId25" cstate="print">
            <a:alphaModFix/>
            <a:extLst>
              <a:ext uri="{28A0092B-C50C-407E-A947-70E740481C1C}">
                <a14:useLocalDpi xmlns:a14="http://schemas.microsoft.com/office/drawing/2010/main" val="0"/>
              </a:ext>
            </a:extLst>
          </a:blip>
          <a:srcRect/>
          <a:stretch>
            <a:fillRect/>
          </a:stretch>
        </p:blipFill>
        <p:spPr bwMode="auto">
          <a:xfrm>
            <a:off x="4531844" y="1864844"/>
            <a:ext cx="3128313" cy="312831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Rounded Corners 38">
            <a:extLst>
              <a:ext uri="{FF2B5EF4-FFF2-40B4-BE49-F238E27FC236}">
                <a16:creationId xmlns:a16="http://schemas.microsoft.com/office/drawing/2014/main" id="{B66A30C4-47CB-5D35-2FE4-38A134FBC6A3}"/>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0" name="Group 39">
            <a:extLst>
              <a:ext uri="{FF2B5EF4-FFF2-40B4-BE49-F238E27FC236}">
                <a16:creationId xmlns:a16="http://schemas.microsoft.com/office/drawing/2014/main" id="{0D4F3E5E-18F5-7EED-0DB8-B1E0856C97B9}"/>
              </a:ext>
              <a:ext uri="{C183D7F6-B498-43B3-948B-1728B52AA6E4}">
                <adec:decorative xmlns:adec="http://schemas.microsoft.com/office/drawing/2017/decorative" val="1"/>
              </a:ext>
            </a:extLst>
          </p:cNvPr>
          <p:cNvGrpSpPr/>
          <p:nvPr/>
        </p:nvGrpSpPr>
        <p:grpSpPr>
          <a:xfrm>
            <a:off x="12982047" y="1795849"/>
            <a:ext cx="534543" cy="534543"/>
            <a:chOff x="5831903" y="8381781"/>
            <a:chExt cx="534543" cy="534543"/>
          </a:xfrm>
        </p:grpSpPr>
        <p:sp>
          <p:nvSpPr>
            <p:cNvPr id="41" name="Rounded Rectangle 46">
              <a:extLst>
                <a:ext uri="{FF2B5EF4-FFF2-40B4-BE49-F238E27FC236}">
                  <a16:creationId xmlns:a16="http://schemas.microsoft.com/office/drawing/2014/main" id="{C0834DB9-7EF3-C837-C0E7-4F2579C639CD}"/>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2" name="Picture 8" descr="Logotipo do Microsoft Excel - PNG e Vetor - Baixar logotipo">
              <a:hlinkClick r:id="rId26"/>
              <a:extLst>
                <a:ext uri="{FF2B5EF4-FFF2-40B4-BE49-F238E27FC236}">
                  <a16:creationId xmlns:a16="http://schemas.microsoft.com/office/drawing/2014/main" id="{9DA114F7-B70D-9869-DBDE-98BDE5F03CD5}"/>
                </a:ext>
              </a:extLst>
            </p:cNvPr>
            <p:cNvPicPr>
              <a:picLocks noChangeArrowheads="1"/>
            </p:cNvPicPr>
            <p:nvPr/>
          </p:nvPicPr>
          <p:blipFill rotWithShape="1">
            <a:blip r:embed="rId2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D812E39D-5DF1-3A00-C879-45C1CE42908C}"/>
              </a:ext>
              <a:ext uri="{C183D7F6-B498-43B3-948B-1728B52AA6E4}">
                <adec:decorative xmlns:adec="http://schemas.microsoft.com/office/drawing/2017/decorative" val="1"/>
              </a:ext>
            </a:extLst>
          </p:cNvPr>
          <p:cNvGrpSpPr/>
          <p:nvPr/>
        </p:nvGrpSpPr>
        <p:grpSpPr>
          <a:xfrm>
            <a:off x="12383491" y="1795849"/>
            <a:ext cx="534543" cy="534543"/>
            <a:chOff x="1047176" y="8381781"/>
            <a:chExt cx="534543" cy="534543"/>
          </a:xfrm>
        </p:grpSpPr>
        <p:sp>
          <p:nvSpPr>
            <p:cNvPr id="44" name="server_2" title="Ícone de um servidor com um cadeado na parte inferior direita">
              <a:extLst>
                <a:ext uri="{FF2B5EF4-FFF2-40B4-BE49-F238E27FC236}">
                  <a16:creationId xmlns:a16="http://schemas.microsoft.com/office/drawing/2014/main" id="{D66F0E09-3026-514B-2065-D58F7C488E17}"/>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5" name="Rounded Rectangle 46">
              <a:extLst>
                <a:ext uri="{FF2B5EF4-FFF2-40B4-BE49-F238E27FC236}">
                  <a16:creationId xmlns:a16="http://schemas.microsoft.com/office/drawing/2014/main" id="{861A7D8B-99ED-ECDC-DED7-A87C61B0390F}"/>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6" name="Picture 10" descr="Logotipo do Microsoft Word - PNG e Vetor - Baixar logotipo">
              <a:hlinkClick r:id="rId28"/>
              <a:extLst>
                <a:ext uri="{FF2B5EF4-FFF2-40B4-BE49-F238E27FC236}">
                  <a16:creationId xmlns:a16="http://schemas.microsoft.com/office/drawing/2014/main" id="{96EB53EA-4801-BA2C-DEC3-201F774EBF98}"/>
                </a:ext>
              </a:extLst>
            </p:cNvPr>
            <p:cNvPicPr>
              <a:picLocks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 name="Group 46">
            <a:extLst>
              <a:ext uri="{FF2B5EF4-FFF2-40B4-BE49-F238E27FC236}">
                <a16:creationId xmlns:a16="http://schemas.microsoft.com/office/drawing/2014/main" id="{65956FF8-83D3-7704-4278-AB3369EBD631}"/>
              </a:ext>
              <a:ext uri="{C183D7F6-B498-43B3-948B-1728B52AA6E4}">
                <adec:decorative xmlns:adec="http://schemas.microsoft.com/office/drawing/2017/decorative" val="1"/>
              </a:ext>
            </a:extLst>
          </p:cNvPr>
          <p:cNvGrpSpPr/>
          <p:nvPr/>
        </p:nvGrpSpPr>
        <p:grpSpPr>
          <a:xfrm>
            <a:off x="12383491" y="2375761"/>
            <a:ext cx="534543" cy="534543"/>
            <a:chOff x="9021721" y="8381781"/>
            <a:chExt cx="534543" cy="534543"/>
          </a:xfrm>
        </p:grpSpPr>
        <p:sp>
          <p:nvSpPr>
            <p:cNvPr id="48" name="Rounded Rectangle 46">
              <a:extLst>
                <a:ext uri="{FF2B5EF4-FFF2-40B4-BE49-F238E27FC236}">
                  <a16:creationId xmlns:a16="http://schemas.microsoft.com/office/drawing/2014/main" id="{C4B95A4D-46C4-19EB-58D2-52119A2417EE}"/>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9" name="Picture 4" descr="Logotipo Microsoft PowerPoint - PNG e Vetor - Baixar logotipo">
              <a:hlinkClick r:id="rId30"/>
              <a:extLst>
                <a:ext uri="{FF2B5EF4-FFF2-40B4-BE49-F238E27FC236}">
                  <a16:creationId xmlns:a16="http://schemas.microsoft.com/office/drawing/2014/main" id="{CDB6A7F8-CEF8-9C8D-4BEA-AC494356EB05}"/>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25CCE246-2E1E-64F0-6166-29C7717EF69D}"/>
              </a:ext>
              <a:ext uri="{C183D7F6-B498-43B3-948B-1728B52AA6E4}">
                <adec:decorative xmlns:adec="http://schemas.microsoft.com/office/drawing/2017/decorative" val="1"/>
              </a:ext>
            </a:extLst>
          </p:cNvPr>
          <p:cNvGrpSpPr/>
          <p:nvPr/>
        </p:nvGrpSpPr>
        <p:grpSpPr>
          <a:xfrm>
            <a:off x="12982047" y="2375761"/>
            <a:ext cx="534543" cy="534543"/>
            <a:chOff x="4236994" y="8381781"/>
            <a:chExt cx="534543" cy="534543"/>
          </a:xfrm>
        </p:grpSpPr>
        <p:sp>
          <p:nvSpPr>
            <p:cNvPr id="51" name="Rounded Rectangle 46">
              <a:extLst>
                <a:ext uri="{FF2B5EF4-FFF2-40B4-BE49-F238E27FC236}">
                  <a16:creationId xmlns:a16="http://schemas.microsoft.com/office/drawing/2014/main" id="{58DDCF84-6386-FD71-B72E-6B010A2F6194}"/>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2" name="Picture 6" descr="Logotipo, símbolo, significado, história, PNG, Microsoft Teams">
              <a:hlinkClick r:id="rId32"/>
              <a:extLst>
                <a:ext uri="{FF2B5EF4-FFF2-40B4-BE49-F238E27FC236}">
                  <a16:creationId xmlns:a16="http://schemas.microsoft.com/office/drawing/2014/main" id="{CBDB1401-4230-6A05-DBE4-16F7340AC799}"/>
                </a:ext>
              </a:extLst>
            </p:cNvPr>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a:extLst>
              <a:ext uri="{FF2B5EF4-FFF2-40B4-BE49-F238E27FC236}">
                <a16:creationId xmlns:a16="http://schemas.microsoft.com/office/drawing/2014/main" id="{2D85E88A-4EA7-B078-2C7D-B88D88C6F223}"/>
              </a:ext>
              <a:ext uri="{C183D7F6-B498-43B3-948B-1728B52AA6E4}">
                <adec:decorative xmlns:adec="http://schemas.microsoft.com/office/drawing/2017/decorative" val="1"/>
              </a:ext>
            </a:extLst>
          </p:cNvPr>
          <p:cNvGrpSpPr/>
          <p:nvPr/>
        </p:nvGrpSpPr>
        <p:grpSpPr>
          <a:xfrm>
            <a:off x="12383491" y="4637792"/>
            <a:ext cx="534543" cy="534543"/>
            <a:chOff x="10616632" y="8381781"/>
            <a:chExt cx="534543" cy="534543"/>
          </a:xfrm>
        </p:grpSpPr>
        <p:sp>
          <p:nvSpPr>
            <p:cNvPr id="54" name="Rounded Rectangle 46">
              <a:extLst>
                <a:ext uri="{FF2B5EF4-FFF2-40B4-BE49-F238E27FC236}">
                  <a16:creationId xmlns:a16="http://schemas.microsoft.com/office/drawing/2014/main" id="{7729182D-2C2A-CAA4-DBFF-B48D59D20F40}"/>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5" name="Picture 2" descr="Zip Co, logotipo SVG, baixar grátis, id: 101874 - Brandlogos.net">
              <a:hlinkClick r:id="rId34"/>
              <a:extLst>
                <a:ext uri="{FF2B5EF4-FFF2-40B4-BE49-F238E27FC236}">
                  <a16:creationId xmlns:a16="http://schemas.microsoft.com/office/drawing/2014/main" id="{8D7B056E-FED3-067A-D99F-A636DA9F1736}"/>
                </a:ext>
              </a:extLst>
            </p:cNvPr>
            <p:cNvPicPr>
              <a:picLocks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a:extLst>
              <a:ext uri="{FF2B5EF4-FFF2-40B4-BE49-F238E27FC236}">
                <a16:creationId xmlns:a16="http://schemas.microsoft.com/office/drawing/2014/main" id="{681BAEDB-384F-D3BA-D5EF-E23C13ADDB18}"/>
              </a:ext>
              <a:ext uri="{C183D7F6-B498-43B3-948B-1728B52AA6E4}">
                <adec:decorative xmlns:adec="http://schemas.microsoft.com/office/drawing/2017/decorative" val="1"/>
              </a:ext>
            </a:extLst>
          </p:cNvPr>
          <p:cNvGrpSpPr/>
          <p:nvPr/>
        </p:nvGrpSpPr>
        <p:grpSpPr>
          <a:xfrm>
            <a:off x="12982047" y="2949036"/>
            <a:ext cx="534543" cy="534543"/>
            <a:chOff x="12597814" y="5340801"/>
            <a:chExt cx="534543" cy="534543"/>
          </a:xfrm>
        </p:grpSpPr>
        <p:sp>
          <p:nvSpPr>
            <p:cNvPr id="60" name="Rounded Rectangle 46">
              <a:hlinkClick r:id="rId13"/>
              <a:extLst>
                <a:ext uri="{FF2B5EF4-FFF2-40B4-BE49-F238E27FC236}">
                  <a16:creationId xmlns:a16="http://schemas.microsoft.com/office/drawing/2014/main" id="{245828F0-4A71-48F8-5782-A4412D3141B7}"/>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1" name="Picture 60" descr="Ícone do OneNote de estilo plano - Disponível em fontes de ícone SVG, PNG, EPS, AI &amp;">
              <a:hlinkClick r:id="rId13"/>
              <a:extLst>
                <a:ext uri="{FF2B5EF4-FFF2-40B4-BE49-F238E27FC236}">
                  <a16:creationId xmlns:a16="http://schemas.microsoft.com/office/drawing/2014/main" id="{61397B81-94EA-BE99-3AC6-B45126230692}"/>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2" name="Group 61">
            <a:extLst>
              <a:ext uri="{FF2B5EF4-FFF2-40B4-BE49-F238E27FC236}">
                <a16:creationId xmlns:a16="http://schemas.microsoft.com/office/drawing/2014/main" id="{82C8CEA1-84CE-357D-1DB3-3F4869BEFCBF}"/>
              </a:ext>
              <a:ext uri="{C183D7F6-B498-43B3-948B-1728B52AA6E4}">
                <adec:decorative xmlns:adec="http://schemas.microsoft.com/office/drawing/2017/decorative" val="1"/>
              </a:ext>
            </a:extLst>
          </p:cNvPr>
          <p:cNvGrpSpPr/>
          <p:nvPr/>
        </p:nvGrpSpPr>
        <p:grpSpPr>
          <a:xfrm>
            <a:off x="12982047" y="4637792"/>
            <a:ext cx="534543" cy="534543"/>
            <a:chOff x="12778532" y="5665565"/>
            <a:chExt cx="534543" cy="534543"/>
          </a:xfrm>
        </p:grpSpPr>
        <p:sp>
          <p:nvSpPr>
            <p:cNvPr id="63" name="Rounded Rectangle 46">
              <a:hlinkClick r:id="rId37"/>
              <a:extLst>
                <a:ext uri="{FF2B5EF4-FFF2-40B4-BE49-F238E27FC236}">
                  <a16:creationId xmlns:a16="http://schemas.microsoft.com/office/drawing/2014/main" id="{1ABABEB4-5A05-376D-4B3A-B2F4C4466ABB}"/>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4" name="Picture 63" descr="Imagem contendo gráficos, logotipo, símbolo, azul elétrico&#10;&#10;Descrição gerada automaticamente">
              <a:hlinkClick r:id="rId37"/>
              <a:extLst>
                <a:ext uri="{FF2B5EF4-FFF2-40B4-BE49-F238E27FC236}">
                  <a16:creationId xmlns:a16="http://schemas.microsoft.com/office/drawing/2014/main" id="{32133CE5-EC98-0B21-86E1-1B17C8D4533E}"/>
                </a:ext>
              </a:extLst>
            </p:cNvPr>
            <p:cNvPicPr>
              <a:picLocks noChangeAspect="1"/>
            </p:cNvPicPr>
            <p:nvPr/>
          </p:nvPicPr>
          <p:blipFill>
            <a:blip r:embed="rId38"/>
            <a:stretch>
              <a:fillRect/>
            </a:stretch>
          </p:blipFill>
          <p:spPr>
            <a:xfrm>
              <a:off x="12870088" y="5768479"/>
              <a:ext cx="382583" cy="371252"/>
            </a:xfrm>
            <a:prstGeom prst="rect">
              <a:avLst/>
            </a:prstGeom>
          </p:spPr>
        </p:pic>
      </p:grpSp>
      <p:grpSp>
        <p:nvGrpSpPr>
          <p:cNvPr id="65" name="Group 64">
            <a:extLst>
              <a:ext uri="{FF2B5EF4-FFF2-40B4-BE49-F238E27FC236}">
                <a16:creationId xmlns:a16="http://schemas.microsoft.com/office/drawing/2014/main" id="{8B81C9EB-2E3B-B114-C6A3-2F6788757FC5}"/>
              </a:ext>
              <a:ext uri="{C183D7F6-B498-43B3-948B-1728B52AA6E4}">
                <adec:decorative xmlns:adec="http://schemas.microsoft.com/office/drawing/2017/decorative" val="1"/>
              </a:ext>
            </a:extLst>
          </p:cNvPr>
          <p:cNvGrpSpPr/>
          <p:nvPr/>
        </p:nvGrpSpPr>
        <p:grpSpPr>
          <a:xfrm>
            <a:off x="12383491" y="3766904"/>
            <a:ext cx="534543" cy="534543"/>
            <a:chOff x="12498914" y="5650593"/>
            <a:chExt cx="534543" cy="534543"/>
          </a:xfrm>
        </p:grpSpPr>
        <p:sp>
          <p:nvSpPr>
            <p:cNvPr id="66" name="Rounded Rectangle 46">
              <a:hlinkClick r:id="rId39"/>
              <a:extLst>
                <a:ext uri="{FF2B5EF4-FFF2-40B4-BE49-F238E27FC236}">
                  <a16:creationId xmlns:a16="http://schemas.microsoft.com/office/drawing/2014/main" id="{B6FB2178-CE7F-2BFF-2541-B215F24DE2FE}"/>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7" name="Picture 66" descr="Ícone de quadro branco em Windows 11 Color Style">
              <a:hlinkClick r:id="rId39"/>
              <a:extLst>
                <a:ext uri="{FF2B5EF4-FFF2-40B4-BE49-F238E27FC236}">
                  <a16:creationId xmlns:a16="http://schemas.microsoft.com/office/drawing/2014/main" id="{7ACD66B2-BCB9-7CAB-5FB4-D88F36A55CBD}"/>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8" name="Group 67">
            <a:extLst>
              <a:ext uri="{FF2B5EF4-FFF2-40B4-BE49-F238E27FC236}">
                <a16:creationId xmlns:a16="http://schemas.microsoft.com/office/drawing/2014/main" id="{4E2C0D56-87C7-0992-FEAA-EAA447B51446}"/>
              </a:ext>
              <a:ext uri="{C183D7F6-B498-43B3-948B-1728B52AA6E4}">
                <adec:decorative xmlns:adec="http://schemas.microsoft.com/office/drawing/2017/decorative" val="1"/>
              </a:ext>
            </a:extLst>
          </p:cNvPr>
          <p:cNvGrpSpPr/>
          <p:nvPr/>
        </p:nvGrpSpPr>
        <p:grpSpPr>
          <a:xfrm>
            <a:off x="12982047" y="3766904"/>
            <a:ext cx="534543" cy="534543"/>
            <a:chOff x="12648363" y="6739401"/>
            <a:chExt cx="534543" cy="534543"/>
          </a:xfrm>
        </p:grpSpPr>
        <p:sp>
          <p:nvSpPr>
            <p:cNvPr id="69" name="Rounded Rectangle 46">
              <a:hlinkClick r:id="rId10"/>
              <a:extLst>
                <a:ext uri="{FF2B5EF4-FFF2-40B4-BE49-F238E27FC236}">
                  <a16:creationId xmlns:a16="http://schemas.microsoft.com/office/drawing/2014/main" id="{4A664113-0E6B-BCEA-5314-98395A218163}"/>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0" name="Graphic 69">
              <a:hlinkClick r:id="rId10"/>
              <a:extLst>
                <a:ext uri="{FF2B5EF4-FFF2-40B4-BE49-F238E27FC236}">
                  <a16:creationId xmlns:a16="http://schemas.microsoft.com/office/drawing/2014/main" id="{7C14B79D-2B44-BDB3-627E-D2EA6374E622}"/>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724341" y="6815379"/>
              <a:ext cx="382586" cy="382585"/>
            </a:xfrm>
            <a:prstGeom prst="rect">
              <a:avLst/>
            </a:prstGeom>
          </p:spPr>
        </p:pic>
      </p:grpSp>
    </p:spTree>
    <p:extLst>
      <p:ext uri="{BB962C8B-B14F-4D97-AF65-F5344CB8AC3E}">
        <p14:creationId xmlns:p14="http://schemas.microsoft.com/office/powerpoint/2010/main" val="4243904094"/>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6">
            <a:extLst>
              <a:ext uri="{FF2B5EF4-FFF2-40B4-BE49-F238E27FC236}">
                <a16:creationId xmlns:a16="http://schemas.microsoft.com/office/drawing/2014/main" id="{FCB8F751-8F85-0823-607D-359585114A3E}"/>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TextBox 9">
            <a:extLst>
              <a:ext uri="{FF2B5EF4-FFF2-40B4-BE49-F238E27FC236}">
                <a16:creationId xmlns:a16="http://schemas.microsoft.com/office/drawing/2014/main" id="{4BE4FE54-2FCA-DA31-F025-85F08BAB14E4}"/>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14" name="Rounded Rectangle 15">
            <a:extLst>
              <a:ext uri="{FF2B5EF4-FFF2-40B4-BE49-F238E27FC236}">
                <a16:creationId xmlns:a16="http://schemas.microsoft.com/office/drawing/2014/main" id="{9208DB79-751A-2C64-A715-161C5173237A}"/>
              </a:ext>
              <a:ext uri="{C183D7F6-B498-43B3-948B-1728B52AA6E4}">
                <adec:decorative xmlns:adec="http://schemas.microsoft.com/office/drawing/2017/decorative" val="1"/>
              </a:ext>
            </a:extLst>
          </p:cNvPr>
          <p:cNvSpPr/>
          <p:nvPr/>
        </p:nvSpPr>
        <p:spPr>
          <a:xfrm>
            <a:off x="5481052" y="3556984"/>
            <a:ext cx="5718022" cy="1440409"/>
          </a:xfrm>
          <a:prstGeom prst="roundRect">
            <a:avLst>
              <a:gd name="adj" fmla="val 7542"/>
            </a:avLst>
          </a:prstGeom>
          <a:gradFill flip="none" rotWithShape="1">
            <a:gsLst>
              <a:gs pos="58000">
                <a:srgbClr val="FBFBFB"/>
              </a:gs>
              <a:gs pos="100000">
                <a:schemeClr val="bg1">
                  <a:lumMod val="95000"/>
                  <a:alpha val="0"/>
                </a:schemeClr>
              </a:gs>
              <a:gs pos="34000">
                <a:schemeClr val="bg1"/>
              </a:gs>
            </a:gsLst>
            <a:lin ang="18900000" scaled="1"/>
            <a:tileRect/>
          </a:gradFill>
          <a:ln w="12700">
            <a:noFill/>
            <a:headEnd type="none" w="med" len="med"/>
            <a:tailEnd type="none" w="med" len="med"/>
          </a:ln>
          <a:effectLst/>
          <a:scene3d>
            <a:camera prst="perspectiveRight" fov="2700000">
              <a:rot lat="0" lon="21594000" rev="0"/>
            </a:camera>
            <a:lightRig rig="flat" dir="t"/>
          </a:scene3d>
          <a:sp3d>
            <a:bevelT w="0" h="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p:txBody>
          <a:bodyPr vert="horz" wrap="square" lIns="0" tIns="0" rIns="0" bIns="0" rtlCol="0" anchor="t">
            <a:normAutofit/>
          </a:bodyPr>
          <a:lstStyle/>
          <a:p>
            <a:pPr defTabSz="914400"/>
            <a:r>
              <a:rPr lang="pt-br">
                <a:gradFill flip="none" rotWithShape="1">
                  <a:gsLst>
                    <a:gs pos="50000">
                      <a:srgbClr val="8661C5"/>
                    </a:gs>
                    <a:gs pos="0">
                      <a:srgbClr val="3E76D4"/>
                    </a:gs>
                    <a:gs pos="100000">
                      <a:srgbClr val="C73ECC"/>
                    </a:gs>
                  </a:gsLst>
                  <a:lin ang="2700000" scaled="1"/>
                  <a:tileRect/>
                </a:gradFill>
                <a:cs typeface="+mn-cs"/>
              </a:rPr>
              <a:t>Saiba como solicitar o Copilot</a:t>
            </a:r>
          </a:p>
        </p:txBody>
      </p:sp>
      <p:pic>
        <p:nvPicPr>
          <p:cNvPr id="5" name="Picture 2" descr="Logotipo do Microsoft 365 Copilot">
            <a:extLst>
              <a:ext uri="{FF2B5EF4-FFF2-40B4-BE49-F238E27FC236}">
                <a16:creationId xmlns:a16="http://schemas.microsoft.com/office/drawing/2014/main" id="{0089A48B-847C-8524-84AE-BBCB68BBB9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9DD3200-71DB-504E-65AA-F98178A7F53C}"/>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pt-br" sz="105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a:rPr>
              <a:t>Executar o Prompt Copilot é o processo de dar instruções ou fazer </a:t>
            </a:r>
            <a:r>
              <a:rPr kumimoji="0" lang="pt-br" sz="1050" b="0" i="0" u="none" strike="noStrike" kern="100" cap="none" spc="0" normalizeH="0" baseline="0" noProof="0" dirty="0" err="1">
                <a:ln>
                  <a:noFill/>
                </a:ln>
                <a:solidFill>
                  <a:prstClr val="black"/>
                </a:solidFill>
                <a:effectLst/>
                <a:uLnTx/>
                <a:uFillTx/>
                <a:latin typeface="Segoe UI"/>
                <a:ea typeface="Aptos" panose="020B0004020202020204" pitchFamily="34" charset="0"/>
                <a:cs typeface="Times New Roman"/>
              </a:rPr>
              <a:t>perg</a:t>
            </a:r>
            <a:r>
              <a:rPr kumimoji="0" lang="pt-BR" sz="1050" b="0" i="0" u="none" strike="noStrike" kern="100" cap="none" spc="0" normalizeH="0" baseline="0" noProof="0" dirty="0" err="1">
                <a:ln>
                  <a:noFill/>
                </a:ln>
                <a:solidFill>
                  <a:prstClr val="black"/>
                </a:solidFill>
                <a:effectLst/>
                <a:uLnTx/>
                <a:uFillTx/>
                <a:latin typeface="Segoe UI"/>
                <a:ea typeface="Aptos" panose="020B0004020202020204" pitchFamily="34" charset="0"/>
                <a:cs typeface="Times New Roman"/>
              </a:rPr>
              <a:t>um</a:t>
            </a:r>
            <a:r>
              <a:rPr kumimoji="0" lang="pt-br" sz="1050" b="0" i="0" u="none" strike="noStrike" kern="100" cap="none" spc="0" normalizeH="0" baseline="0" noProof="0" dirty="0" err="1">
                <a:ln>
                  <a:noFill/>
                </a:ln>
                <a:solidFill>
                  <a:prstClr val="black"/>
                </a:solidFill>
                <a:effectLst/>
                <a:uLnTx/>
                <a:uFillTx/>
                <a:latin typeface="Segoe UI"/>
                <a:ea typeface="Aptos" panose="020B0004020202020204" pitchFamily="34" charset="0"/>
                <a:cs typeface="Times New Roman"/>
              </a:rPr>
              <a:t>tas</a:t>
            </a:r>
            <a:r>
              <a:rPr kumimoji="0" lang="pt-br" sz="105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a:rPr>
              <a:t> ao Copilot em linguagem natural. Você pode solicitar o Copilot digitando sua solicitação na janela do Copilot. Para executar o prompt do Copilot de forma eficaz, siga as práticas recomendadas abaixo:</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pt-br" sz="1050" b="1" i="0" u="none" strike="noStrike" kern="100" cap="none" spc="0" normalizeH="0" baseline="0" noProof="0" dirty="0">
                <a:ln>
                  <a:noFill/>
                </a:ln>
                <a:solidFill>
                  <a:prstClr val="black"/>
                </a:solidFill>
                <a:effectLst/>
                <a:uLnTx/>
                <a:uFillTx/>
                <a:latin typeface="Segoe UI Semibold"/>
                <a:ea typeface="Aptos" panose="020B0004020202020204" pitchFamily="34" charset="0"/>
                <a:cs typeface="Times New Roman"/>
              </a:rPr>
              <a:t>Usar os prompts padrão fornecidos no menu para obter melhores resultados:</a:t>
            </a:r>
          </a:p>
          <a:p>
            <a:pPr marL="0" marR="0" lvl="0" indent="0" algn="l" defTabSz="932472" rtl="0" eaLnBrk="1" fontAlgn="base" latinLnBrk="0" hangingPunct="1">
              <a:lnSpc>
                <a:spcPct val="100000"/>
              </a:lnSpc>
              <a:spcBef>
                <a:spcPts val="400"/>
              </a:spcBef>
              <a:spcAft>
                <a:spcPts val="0"/>
              </a:spcAft>
              <a:buClrTx/>
              <a:buSzTx/>
              <a:buFontTx/>
              <a:buNone/>
              <a:tabLst/>
              <a:defRPr/>
            </a:pPr>
            <a:r>
              <a:rPr kumimoji="0" lang="pt-br" sz="9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a:rPr>
              <a:t>Esses prompts foram projetados para fornecer instruções claras para </a:t>
            </a:r>
            <a:br>
              <a:rPr kumimoji="0" lang="pt-br" sz="9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a:rPr>
            </a:br>
            <a:r>
              <a:rPr kumimoji="0" lang="pt-br" sz="9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a:rPr>
              <a:t>o Copilot seguir. Em seguida, você pode adicionar mais detalhes </a:t>
            </a:r>
            <a:br>
              <a:rPr kumimoji="0" lang="pt-br" sz="9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a:rPr>
            </a:br>
            <a:r>
              <a:rPr kumimoji="0" lang="pt-br" sz="9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a:rPr>
              <a:t>conforme necessário.</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pt-br" sz="1050" b="1" i="0" u="none" strike="noStrike" kern="100" cap="none" spc="0" normalizeH="0" baseline="0" noProof="0" dirty="0">
                <a:ln>
                  <a:noFill/>
                </a:ln>
                <a:solidFill>
                  <a:prstClr val="black"/>
                </a:solidFill>
                <a:effectLst/>
                <a:uLnTx/>
                <a:uFillTx/>
                <a:latin typeface="Segoe UI Semibold"/>
                <a:ea typeface="Aptos" panose="020B0004020202020204" pitchFamily="34" charset="0"/>
                <a:cs typeface="Times New Roman"/>
              </a:rPr>
              <a:t>Usar linguagem clara e específica:</a:t>
            </a:r>
          </a:p>
          <a:p>
            <a:pPr marL="0" marR="0" lvl="0" indent="0" algn="l" defTabSz="932472" rtl="0" eaLnBrk="1" fontAlgn="base" latinLnBrk="0" hangingPunct="1">
              <a:lnSpc>
                <a:spcPct val="100000"/>
              </a:lnSpc>
              <a:spcBef>
                <a:spcPts val="400"/>
              </a:spcBef>
              <a:spcAft>
                <a:spcPts val="0"/>
              </a:spcAft>
              <a:buClrTx/>
              <a:buSzTx/>
              <a:buFontTx/>
              <a:buNone/>
              <a:tabLst/>
              <a:defRPr/>
            </a:pPr>
            <a:r>
              <a:rPr kumimoji="0" lang="pt-br" sz="9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a:rPr>
              <a:t>Isso ajuda o Copilot a entender sua solicitação e fornecer uma resposta </a:t>
            </a:r>
            <a:br>
              <a:rPr kumimoji="0" lang="pt-br" sz="9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a:rPr>
            </a:br>
            <a:r>
              <a:rPr kumimoji="0" lang="pt-br" sz="9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a:rPr>
              <a:t>mais precisa. Por exemplo, em vez de </a:t>
            </a:r>
            <a:r>
              <a:rPr kumimoji="0" lang="pt-br" sz="900" b="0" i="0" u="none" strike="noStrike" kern="100" cap="none" spc="0" normalizeH="0" baseline="0" noProof="0" dirty="0" err="1">
                <a:ln>
                  <a:noFill/>
                </a:ln>
                <a:solidFill>
                  <a:prstClr val="black"/>
                </a:solidFill>
                <a:effectLst/>
                <a:uLnTx/>
                <a:uFillTx/>
                <a:latin typeface="Segoe UI"/>
                <a:ea typeface="Aptos" panose="020B0004020202020204" pitchFamily="34" charset="0"/>
                <a:cs typeface="Times New Roman"/>
              </a:rPr>
              <a:t>perg</a:t>
            </a:r>
            <a:r>
              <a:rPr kumimoji="0" lang="pt-BR" sz="900" b="0" i="0" u="none" strike="noStrike" kern="100" cap="none" spc="0" normalizeH="0" baseline="0" noProof="0" dirty="0" err="1">
                <a:ln>
                  <a:noFill/>
                </a:ln>
                <a:solidFill>
                  <a:prstClr val="black"/>
                </a:solidFill>
                <a:effectLst/>
                <a:uLnTx/>
                <a:uFillTx/>
                <a:latin typeface="Segoe UI"/>
                <a:ea typeface="Aptos" panose="020B0004020202020204" pitchFamily="34" charset="0"/>
                <a:cs typeface="Times New Roman"/>
              </a:rPr>
              <a:t>um</a:t>
            </a:r>
            <a:r>
              <a:rPr kumimoji="0" lang="pt-br" sz="900" b="0" i="0" u="none" strike="noStrike" kern="100" cap="none" spc="0" normalizeH="0" baseline="0" noProof="0" dirty="0" err="1">
                <a:ln>
                  <a:noFill/>
                </a:ln>
                <a:solidFill>
                  <a:prstClr val="black"/>
                </a:solidFill>
                <a:effectLst/>
                <a:uLnTx/>
                <a:uFillTx/>
                <a:latin typeface="Segoe UI"/>
                <a:ea typeface="Aptos" panose="020B0004020202020204" pitchFamily="34" charset="0"/>
                <a:cs typeface="Times New Roman"/>
              </a:rPr>
              <a:t>tar</a:t>
            </a:r>
            <a:r>
              <a:rPr kumimoji="0" lang="pt-br" sz="9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a:rPr>
              <a:t> "Como faço para escrever um bom email?", você pode </a:t>
            </a:r>
            <a:r>
              <a:rPr kumimoji="0" lang="pt-br" sz="900" b="0" i="0" u="none" strike="noStrike" kern="100" cap="none" spc="0" normalizeH="0" baseline="0" noProof="0" dirty="0" err="1">
                <a:ln>
                  <a:noFill/>
                </a:ln>
                <a:solidFill>
                  <a:prstClr val="black"/>
                </a:solidFill>
                <a:effectLst/>
                <a:uLnTx/>
                <a:uFillTx/>
                <a:latin typeface="Segoe UI"/>
                <a:ea typeface="Aptos" panose="020B0004020202020204" pitchFamily="34" charset="0"/>
                <a:cs typeface="Times New Roman"/>
              </a:rPr>
              <a:t>perg</a:t>
            </a:r>
            <a:r>
              <a:rPr kumimoji="0" lang="pt-BR" sz="900" b="0" i="0" u="none" strike="noStrike" kern="100" cap="none" spc="0" normalizeH="0" baseline="0" noProof="0" dirty="0" err="1">
                <a:ln>
                  <a:noFill/>
                </a:ln>
                <a:solidFill>
                  <a:prstClr val="black"/>
                </a:solidFill>
                <a:effectLst/>
                <a:uLnTx/>
                <a:uFillTx/>
                <a:latin typeface="Segoe UI"/>
                <a:ea typeface="Aptos" panose="020B0004020202020204" pitchFamily="34" charset="0"/>
                <a:cs typeface="Times New Roman"/>
              </a:rPr>
              <a:t>um</a:t>
            </a:r>
            <a:r>
              <a:rPr kumimoji="0" lang="pt-br" sz="900" b="0" i="0" u="none" strike="noStrike" kern="100" cap="none" spc="0" normalizeH="0" baseline="0" noProof="0" dirty="0" err="1">
                <a:ln>
                  <a:noFill/>
                </a:ln>
                <a:solidFill>
                  <a:prstClr val="black"/>
                </a:solidFill>
                <a:effectLst/>
                <a:uLnTx/>
                <a:uFillTx/>
                <a:latin typeface="Segoe UI"/>
                <a:ea typeface="Aptos" panose="020B0004020202020204" pitchFamily="34" charset="0"/>
                <a:cs typeface="Times New Roman"/>
              </a:rPr>
              <a:t>tar</a:t>
            </a:r>
            <a:r>
              <a:rPr kumimoji="0" lang="pt-br" sz="9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a:rPr>
              <a:t> "Como faço para escrever um </a:t>
            </a:r>
            <a:br>
              <a:rPr kumimoji="0" lang="pt-br" sz="9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a:rPr>
            </a:br>
            <a:r>
              <a:rPr kumimoji="0" lang="pt-br" sz="9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a:rPr>
              <a:t>email formal solicitando uma </a:t>
            </a:r>
            <a:r>
              <a:rPr kumimoji="0" lang="pt-br" sz="900" b="0" i="0" u="none" strike="noStrike" kern="100" cap="none" spc="0" normalizeH="0" baseline="0" noProof="0" dirty="0" err="1">
                <a:ln>
                  <a:noFill/>
                </a:ln>
                <a:solidFill>
                  <a:prstClr val="black"/>
                </a:solidFill>
                <a:effectLst/>
                <a:uLnTx/>
                <a:uFillTx/>
                <a:latin typeface="Segoe UI"/>
                <a:ea typeface="Aptos" panose="020B0004020202020204" pitchFamily="34" charset="0"/>
                <a:cs typeface="Times New Roman"/>
              </a:rPr>
              <a:t>re</a:t>
            </a:r>
            <a:r>
              <a:rPr kumimoji="0" lang="pt-BR" sz="900" b="0" i="0" u="none" strike="noStrike" kern="100" cap="none" spc="0" normalizeH="0" baseline="0" noProof="0" dirty="0" err="1">
                <a:ln>
                  <a:noFill/>
                </a:ln>
                <a:solidFill>
                  <a:prstClr val="black"/>
                </a:solidFill>
                <a:effectLst/>
                <a:uLnTx/>
                <a:uFillTx/>
                <a:latin typeface="Segoe UI"/>
                <a:ea typeface="Aptos" panose="020B0004020202020204" pitchFamily="34" charset="0"/>
                <a:cs typeface="Times New Roman"/>
              </a:rPr>
              <a:t>um</a:t>
            </a:r>
            <a:r>
              <a:rPr kumimoji="0" lang="pt-br" sz="900" b="0" i="0" u="none" strike="noStrike" kern="100" cap="none" spc="0" normalizeH="0" baseline="0" noProof="0" dirty="0" err="1">
                <a:ln>
                  <a:noFill/>
                </a:ln>
                <a:solidFill>
                  <a:prstClr val="black"/>
                </a:solidFill>
                <a:effectLst/>
                <a:uLnTx/>
                <a:uFillTx/>
                <a:latin typeface="Segoe UI"/>
                <a:ea typeface="Aptos" panose="020B0004020202020204" pitchFamily="34" charset="0"/>
                <a:cs typeface="Times New Roman"/>
              </a:rPr>
              <a:t>ião</a:t>
            </a:r>
            <a:r>
              <a:rPr kumimoji="0" lang="pt-br" sz="9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a:rPr>
              <a:t> com um cliente?".</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pt-br" sz="1050" b="1" i="0" u="none" strike="noStrike" kern="100" cap="none" spc="0" normalizeH="0" baseline="0" noProof="0" dirty="0">
                <a:ln>
                  <a:noFill/>
                </a:ln>
                <a:solidFill>
                  <a:prstClr val="black"/>
                </a:solidFill>
                <a:effectLst/>
                <a:uLnTx/>
                <a:uFillTx/>
                <a:latin typeface="Segoe UI Semibold"/>
                <a:ea typeface="Aptos" panose="020B0004020202020204" pitchFamily="34" charset="0"/>
                <a:cs typeface="Times New Roman"/>
              </a:rPr>
              <a:t>Fornecer o máximo de contexto possível:</a:t>
            </a:r>
          </a:p>
          <a:p>
            <a:pPr marL="0" marR="0" lvl="0" indent="0" algn="l" defTabSz="932472" rtl="0" eaLnBrk="1" fontAlgn="base" latinLnBrk="0" hangingPunct="1">
              <a:lnSpc>
                <a:spcPct val="100000"/>
              </a:lnSpc>
              <a:spcBef>
                <a:spcPts val="400"/>
              </a:spcBef>
              <a:spcAft>
                <a:spcPts val="0"/>
              </a:spcAft>
              <a:buClrTx/>
              <a:buSzTx/>
              <a:buFontTx/>
              <a:buNone/>
              <a:tabLst/>
              <a:defRPr/>
            </a:pPr>
            <a:r>
              <a:rPr kumimoji="0" lang="pt-br" sz="9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a:rPr>
              <a:t>Quanto mais informações você fornecer, melhor o Copilot poderá adaptar </a:t>
            </a:r>
            <a:br>
              <a:rPr kumimoji="0" lang="pt-br" sz="9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a:rPr>
            </a:br>
            <a:r>
              <a:rPr kumimoji="0" lang="pt-br" sz="9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a:rPr>
              <a:t>a resposta às suas necessidades. Por exemplo, você pode fornecer a finalidade, o público, o tom e o formato do documento, bem como quaisquer detalhes ou exemplos relevantes. Você também pode anexar </a:t>
            </a:r>
            <a:br>
              <a:rPr kumimoji="0" lang="pt-br" sz="9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a:rPr>
            </a:br>
            <a:r>
              <a:rPr kumimoji="0" lang="pt-br" sz="9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a:rPr>
              <a:t>ou vincular quaisquer documentos ou fontes existentes aos quais deseja que o Copilot se refira. </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pt-br" sz="1050" b="1" i="0" u="none" strike="noStrike" kern="100" cap="none" spc="0" normalizeH="0" baseline="0" noProof="0" dirty="0">
                <a:ln>
                  <a:noFill/>
                </a:ln>
                <a:solidFill>
                  <a:prstClr val="black"/>
                </a:solidFill>
                <a:effectLst/>
                <a:uLnTx/>
                <a:uFillTx/>
                <a:latin typeface="Segoe UI Semibold"/>
                <a:ea typeface="Aptos" panose="020B0004020202020204" pitchFamily="34" charset="0"/>
                <a:cs typeface="Times New Roman"/>
              </a:rPr>
              <a:t>Analisar os elementos do Prompt e diretrizes do Prompt </a:t>
            </a:r>
            <a:br>
              <a:rPr kumimoji="0" lang="pt-br" sz="1050" b="1" i="0" u="none" strike="noStrike" kern="100" cap="none" spc="0" normalizeH="0" baseline="0" noProof="0" dirty="0">
                <a:ln>
                  <a:noFill/>
                </a:ln>
                <a:solidFill>
                  <a:prstClr val="black"/>
                </a:solidFill>
                <a:effectLst/>
                <a:uLnTx/>
                <a:uFillTx/>
                <a:latin typeface="Segoe UI Semibold"/>
                <a:ea typeface="Aptos" panose="020B0004020202020204" pitchFamily="34" charset="0"/>
                <a:cs typeface="Times New Roman"/>
              </a:rPr>
            </a:br>
            <a:r>
              <a:rPr kumimoji="0" lang="pt-br" sz="1050" b="1" i="0" u="none" strike="noStrike" kern="100" cap="none" spc="0" normalizeH="0" baseline="0" noProof="0" dirty="0">
                <a:ln>
                  <a:noFill/>
                </a:ln>
                <a:solidFill>
                  <a:prstClr val="black"/>
                </a:solidFill>
                <a:effectLst/>
                <a:uLnTx/>
                <a:uFillTx/>
                <a:latin typeface="Segoe UI Semibold"/>
                <a:ea typeface="Aptos" panose="020B0004020202020204" pitchFamily="34" charset="0"/>
                <a:cs typeface="Times New Roman"/>
              </a:rPr>
              <a:t>para obter mais informações sobre como usar prompts </a:t>
            </a:r>
            <a:br>
              <a:rPr kumimoji="0" lang="pt-br" sz="1050" b="1" i="0" u="none" strike="noStrike" kern="100" cap="none" spc="0" normalizeH="0" baseline="0" noProof="0" dirty="0">
                <a:ln>
                  <a:noFill/>
                </a:ln>
                <a:solidFill>
                  <a:prstClr val="black"/>
                </a:solidFill>
                <a:effectLst/>
                <a:uLnTx/>
                <a:uFillTx/>
                <a:latin typeface="Segoe UI Semibold"/>
                <a:ea typeface="Aptos" panose="020B0004020202020204" pitchFamily="34" charset="0"/>
                <a:cs typeface="Times New Roman"/>
              </a:rPr>
            </a:br>
            <a:r>
              <a:rPr kumimoji="0" lang="pt-br" sz="1050" b="1" i="0" u="none" strike="noStrike" kern="100" cap="none" spc="0" normalizeH="0" baseline="0" noProof="0" dirty="0">
                <a:ln>
                  <a:noFill/>
                </a:ln>
                <a:solidFill>
                  <a:prstClr val="black"/>
                </a:solidFill>
                <a:effectLst/>
                <a:uLnTx/>
                <a:uFillTx/>
                <a:latin typeface="Segoe UI Semibold"/>
                <a:ea typeface="Aptos" panose="020B0004020202020204" pitchFamily="34" charset="0"/>
                <a:cs typeface="Times New Roman"/>
              </a:rPr>
              <a:t>com eficiência:</a:t>
            </a:r>
          </a:p>
          <a:p>
            <a:pPr marL="0" marR="0" lvl="0" indent="0" algn="l" defTabSz="932472" rtl="0" eaLnBrk="1" fontAlgn="base" latinLnBrk="0" hangingPunct="1">
              <a:lnSpc>
                <a:spcPct val="100000"/>
              </a:lnSpc>
              <a:spcBef>
                <a:spcPts val="400"/>
              </a:spcBef>
              <a:spcAft>
                <a:spcPts val="0"/>
              </a:spcAft>
              <a:buClrTx/>
              <a:buSzTx/>
              <a:buFontTx/>
              <a:buNone/>
              <a:tabLst/>
              <a:defRPr/>
            </a:pPr>
            <a:r>
              <a:rPr kumimoji="0" lang="pt-br" sz="9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a:rPr>
              <a:t>Você pode acessar os recursos do infográfico clicando no ícone Ajuda na janela do Copilot. Este infográfico explica os componentes e a estrutura </a:t>
            </a:r>
            <a:br>
              <a:rPr kumimoji="0" lang="pt-br" sz="9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a:rPr>
            </a:br>
            <a:r>
              <a:rPr kumimoji="0" lang="pt-br" sz="9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a:rPr>
              <a:t>de um bom prompt, além de dicas e exemplos.</a:t>
            </a:r>
          </a:p>
        </p:txBody>
      </p:sp>
      <p:sp>
        <p:nvSpPr>
          <p:cNvPr id="3" name="TextBox 2">
            <a:extLst>
              <a:ext uri="{FF2B5EF4-FFF2-40B4-BE49-F238E27FC236}">
                <a16:creationId xmlns:a16="http://schemas.microsoft.com/office/drawing/2014/main" id="{537C7B7F-250F-9CA1-2341-5EC5D2FA54BC}"/>
              </a:ext>
            </a:extLst>
          </p:cNvPr>
          <p:cNvSpPr txBox="1"/>
          <p:nvPr/>
        </p:nvSpPr>
        <p:spPr>
          <a:xfrm>
            <a:off x="5547902" y="1880433"/>
            <a:ext cx="5005798" cy="33855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1" i="0" u="none" strike="noStrike" kern="1200" cap="none" spc="0" normalizeH="0" baseline="0" noProof="0" dirty="0">
                <a:ln>
                  <a:noFill/>
                </a:ln>
                <a:solidFill>
                  <a:prstClr val="black"/>
                </a:solidFill>
                <a:effectLst/>
                <a:uLnTx/>
                <a:uFillTx/>
                <a:latin typeface="Segoe UI Semibold"/>
                <a:ea typeface="+mn-ea"/>
                <a:cs typeface="+mn-cs"/>
              </a:rPr>
              <a:t>Se você estiver escrevendo um prompt, é importante se concentrar em </a:t>
            </a:r>
            <a:r>
              <a:rPr kumimoji="0" lang="pt-br" sz="1100" b="1" i="0" u="none" strike="noStrike" kern="1200" cap="none" spc="0" normalizeH="0" baseline="0" noProof="0" dirty="0" err="1">
                <a:ln>
                  <a:noFill/>
                </a:ln>
                <a:solidFill>
                  <a:prstClr val="black"/>
                </a:solidFill>
                <a:effectLst/>
                <a:uLnTx/>
                <a:uFillTx/>
                <a:latin typeface="Segoe UI Semibold"/>
                <a:ea typeface="+mn-ea"/>
                <a:cs typeface="+mn-cs"/>
              </a:rPr>
              <a:t>alg</a:t>
            </a:r>
            <a:r>
              <a:rPr kumimoji="0" lang="pt-BR" sz="1100" b="1" i="0" u="none" strike="noStrike" kern="1200" cap="none" spc="0" normalizeH="0" baseline="0" noProof="0" dirty="0" err="1">
                <a:ln>
                  <a:noFill/>
                </a:ln>
                <a:solidFill>
                  <a:prstClr val="black"/>
                </a:solidFill>
                <a:effectLst/>
                <a:uLnTx/>
                <a:uFillTx/>
                <a:latin typeface="Segoe UI Semibold"/>
                <a:ea typeface="+mn-ea"/>
                <a:cs typeface="+mn-cs"/>
              </a:rPr>
              <a:t>um</a:t>
            </a:r>
            <a:r>
              <a:rPr kumimoji="0" lang="pt-br" sz="1100" b="1" i="0" u="none" strike="noStrike" kern="1200" cap="none" spc="0" normalizeH="0" baseline="0" noProof="0" dirty="0" err="1">
                <a:ln>
                  <a:noFill/>
                </a:ln>
                <a:solidFill>
                  <a:prstClr val="black"/>
                </a:solidFill>
                <a:effectLst/>
                <a:uLnTx/>
                <a:uFillTx/>
                <a:latin typeface="Segoe UI Semibold"/>
                <a:ea typeface="+mn-ea"/>
                <a:cs typeface="+mn-cs"/>
              </a:rPr>
              <a:t>s</a:t>
            </a:r>
            <a:r>
              <a:rPr kumimoji="0" lang="pt-br" sz="1100" b="1" i="0" u="none" strike="noStrike" kern="1200" cap="none" spc="0" normalizeH="0" baseline="0" noProof="0" dirty="0">
                <a:ln>
                  <a:noFill/>
                </a:ln>
                <a:solidFill>
                  <a:prstClr val="black"/>
                </a:solidFill>
                <a:effectLst/>
                <a:uLnTx/>
                <a:uFillTx/>
                <a:latin typeface="Segoe UI Semibold"/>
                <a:ea typeface="+mn-ea"/>
                <a:cs typeface="+mn-cs"/>
              </a:rPr>
              <a:t> dos principais elementos abaixo para obter a melhor resposta do Copilot.</a:t>
            </a:r>
          </a:p>
        </p:txBody>
      </p:sp>
      <p:sp>
        <p:nvSpPr>
          <p:cNvPr id="15" name="Rounded Rectangle 25">
            <a:extLst>
              <a:ext uri="{FF2B5EF4-FFF2-40B4-BE49-F238E27FC236}">
                <a16:creationId xmlns:a16="http://schemas.microsoft.com/office/drawing/2014/main" id="{0FA7E97C-17B0-9325-9DC4-E31A71352B37}"/>
              </a:ext>
            </a:extLst>
          </p:cNvPr>
          <p:cNvSpPr/>
          <p:nvPr/>
        </p:nvSpPr>
        <p:spPr bwMode="auto">
          <a:xfrm>
            <a:off x="5705334" y="2460692"/>
            <a:ext cx="1297994" cy="294924"/>
          </a:xfrm>
          <a:prstGeom prst="roundRect">
            <a:avLst>
              <a:gd name="adj" fmla="val 50000"/>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0078D3"/>
                </a:solidFill>
                <a:effectLst/>
                <a:uLnTx/>
                <a:uFillTx/>
                <a:latin typeface="Segoe UI Semibold"/>
                <a:ea typeface="+mn-ea"/>
                <a:cs typeface="Segoe UI Semibold" panose="020B0502040204020203" pitchFamily="34" charset="0"/>
              </a:rPr>
              <a:t>Meta</a:t>
            </a:r>
          </a:p>
        </p:txBody>
      </p:sp>
      <p:sp>
        <p:nvSpPr>
          <p:cNvPr id="21" name="TextBox 8">
            <a:extLst>
              <a:ext uri="{FF2B5EF4-FFF2-40B4-BE49-F238E27FC236}">
                <a16:creationId xmlns:a16="http://schemas.microsoft.com/office/drawing/2014/main" id="{62B98579-ADCB-A3C0-D0AD-4F96A66CEE77}"/>
              </a:ext>
            </a:extLst>
          </p:cNvPr>
          <p:cNvSpPr txBox="1"/>
          <p:nvPr/>
        </p:nvSpPr>
        <p:spPr>
          <a:xfrm>
            <a:off x="5953038" y="2835703"/>
            <a:ext cx="1506739" cy="30777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000" b="1" i="0" u="none" strike="noStrike" kern="1200" cap="none" spc="0" normalizeH="0" baseline="0" noProof="0" dirty="0">
                <a:ln>
                  <a:noFill/>
                </a:ln>
                <a:solidFill>
                  <a:prstClr val="black"/>
                </a:solidFill>
                <a:effectLst/>
                <a:uLnTx/>
                <a:uFillTx/>
                <a:latin typeface="Segoe UI Semibold"/>
                <a:ea typeface="+mn-ea"/>
                <a:cs typeface="Segoe UI Semibold" panose="020B0502040204020203" pitchFamily="34" charset="0"/>
              </a:rPr>
              <a:t>Que</a:t>
            </a:r>
            <a:r>
              <a:rPr kumimoji="0" lang="pt-br" sz="10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resposta você quer do Copilot? </a:t>
            </a:r>
          </a:p>
        </p:txBody>
      </p:sp>
      <p:grpSp>
        <p:nvGrpSpPr>
          <p:cNvPr id="38" name="Group 37" descr="Seta apontando para Gerar 3-5 marcadores">
            <a:extLst>
              <a:ext uri="{FF2B5EF4-FFF2-40B4-BE49-F238E27FC236}">
                <a16:creationId xmlns:a16="http://schemas.microsoft.com/office/drawing/2014/main" id="{358A5190-F838-8FEB-2972-F2DA1B2CEA96}"/>
              </a:ext>
              <a:ext uri="{C183D7F6-B498-43B3-948B-1728B52AA6E4}">
                <adec:decorative xmlns:adec="http://schemas.microsoft.com/office/drawing/2017/decorative" val="0"/>
              </a:ext>
            </a:extLst>
          </p:cNvPr>
          <p:cNvGrpSpPr/>
          <p:nvPr/>
        </p:nvGrpSpPr>
        <p:grpSpPr>
          <a:xfrm>
            <a:off x="5832703" y="2768590"/>
            <a:ext cx="1417807" cy="905687"/>
            <a:chOff x="3771385" y="5402085"/>
            <a:chExt cx="1671567" cy="992704"/>
          </a:xfrm>
        </p:grpSpPr>
        <p:sp>
          <p:nvSpPr>
            <p:cNvPr id="39" name="Arc 38">
              <a:extLst>
                <a:ext uri="{FF2B5EF4-FFF2-40B4-BE49-F238E27FC236}">
                  <a16:creationId xmlns:a16="http://schemas.microsoft.com/office/drawing/2014/main" id="{60B31868-8262-6092-6A94-B3AECE96E700}"/>
                </a:ext>
              </a:extLst>
            </p:cNvPr>
            <p:cNvSpPr/>
            <p:nvPr/>
          </p:nvSpPr>
          <p:spPr>
            <a:xfrm>
              <a:off x="5124705" y="5913032"/>
              <a:ext cx="318247" cy="320400"/>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0" name="Straight Arrow Connector 39">
              <a:extLst>
                <a:ext uri="{FF2B5EF4-FFF2-40B4-BE49-F238E27FC236}">
                  <a16:creationId xmlns:a16="http://schemas.microsoft.com/office/drawing/2014/main" id="{A54B85F1-9EDE-C4F8-5B72-A05A380A83E6}"/>
                </a:ext>
              </a:extLst>
            </p:cNvPr>
            <p:cNvCxnSpPr>
              <a:cxnSpLocks/>
            </p:cNvCxnSpPr>
            <p:nvPr/>
          </p:nvCxnSpPr>
          <p:spPr>
            <a:xfrm>
              <a:off x="5442811" y="6066481"/>
              <a:ext cx="141" cy="328308"/>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2BB5596-B29F-4202-9800-62448B070CD5}"/>
                </a:ext>
              </a:extLst>
            </p:cNvPr>
            <p:cNvCxnSpPr>
              <a:cxnSpLocks/>
            </p:cNvCxnSpPr>
            <p:nvPr/>
          </p:nvCxnSpPr>
          <p:spPr>
            <a:xfrm flipH="1" flipV="1">
              <a:off x="3923424" y="5912832"/>
              <a:ext cx="1346371" cy="824"/>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42" name="Arc 41">
              <a:extLst>
                <a:ext uri="{FF2B5EF4-FFF2-40B4-BE49-F238E27FC236}">
                  <a16:creationId xmlns:a16="http://schemas.microsoft.com/office/drawing/2014/main" id="{254C38C6-21E3-C859-2325-2C02BBE51AE2}"/>
                </a:ext>
              </a:extLst>
            </p:cNvPr>
            <p:cNvSpPr/>
            <p:nvPr/>
          </p:nvSpPr>
          <p:spPr>
            <a:xfrm rot="10800000">
              <a:off x="3771385" y="5592591"/>
              <a:ext cx="318247" cy="320400"/>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3" name="Straight Connector 42">
              <a:extLst>
                <a:ext uri="{FF2B5EF4-FFF2-40B4-BE49-F238E27FC236}">
                  <a16:creationId xmlns:a16="http://schemas.microsoft.com/office/drawing/2014/main" id="{7C4D7860-0A03-2EF4-52C0-65E1956AFFF5}"/>
                </a:ext>
              </a:extLst>
            </p:cNvPr>
            <p:cNvCxnSpPr>
              <a:cxnSpLocks/>
            </p:cNvCxnSpPr>
            <p:nvPr/>
          </p:nvCxnSpPr>
          <p:spPr>
            <a:xfrm>
              <a:off x="3771526" y="5402085"/>
              <a:ext cx="0" cy="357457"/>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16" name="Rounded Rectangle 26">
            <a:extLst>
              <a:ext uri="{FF2B5EF4-FFF2-40B4-BE49-F238E27FC236}">
                <a16:creationId xmlns:a16="http://schemas.microsoft.com/office/drawing/2014/main" id="{8DB58604-2788-CBB0-A54C-66157059746F}"/>
              </a:ext>
            </a:extLst>
          </p:cNvPr>
          <p:cNvSpPr/>
          <p:nvPr/>
        </p:nvSpPr>
        <p:spPr bwMode="auto">
          <a:xfrm>
            <a:off x="8388826" y="2460692"/>
            <a:ext cx="1297876" cy="294924"/>
          </a:xfrm>
          <a:prstGeom prst="roundRect">
            <a:avLst>
              <a:gd name="adj" fmla="val 50000"/>
            </a:avLst>
          </a:prstGeom>
          <a:solidFill>
            <a:schemeClr val="bg1"/>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dirty="0">
                <a:ln>
                  <a:noFill/>
                </a:ln>
                <a:solidFill>
                  <a:srgbClr val="008575"/>
                </a:solidFill>
                <a:effectLst/>
                <a:uLnTx/>
                <a:uFillTx/>
                <a:latin typeface="Segoe UI Semibold"/>
                <a:ea typeface="+mn-ea"/>
                <a:cs typeface="Segoe UI Semibold" panose="020B0502040204020203" pitchFamily="34" charset="0"/>
              </a:rPr>
              <a:t>Contexto</a:t>
            </a:r>
          </a:p>
        </p:txBody>
      </p:sp>
      <p:sp>
        <p:nvSpPr>
          <p:cNvPr id="22" name="TextBox 9">
            <a:extLst>
              <a:ext uri="{FF2B5EF4-FFF2-40B4-BE49-F238E27FC236}">
                <a16:creationId xmlns:a16="http://schemas.microsoft.com/office/drawing/2014/main" id="{95AA62DF-A497-7DE2-BF1A-64D528E69196}"/>
              </a:ext>
            </a:extLst>
          </p:cNvPr>
          <p:cNvSpPr txBox="1"/>
          <p:nvPr/>
        </p:nvSpPr>
        <p:spPr>
          <a:xfrm>
            <a:off x="8599767" y="2835703"/>
            <a:ext cx="1582457" cy="307777"/>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000" b="1" i="0" u="none" strike="noStrike" kern="1200" cap="none" spc="0" normalizeH="0" baseline="0" noProof="0" dirty="0">
                <a:ln>
                  <a:noFill/>
                </a:ln>
                <a:solidFill>
                  <a:prstClr val="black"/>
                </a:solidFill>
                <a:effectLst/>
                <a:uLnTx/>
                <a:uFillTx/>
                <a:latin typeface="Segoe UI Semibold"/>
                <a:ea typeface="+mn-ea"/>
                <a:cs typeface="Segoe UI Semibold"/>
              </a:rPr>
              <a:t>Por que</a:t>
            </a:r>
            <a:r>
              <a:rPr kumimoji="0" lang="pt-br" sz="1000" b="0" i="0" u="none" strike="noStrike" kern="1200" cap="none" spc="0" normalizeH="0" baseline="0" noProof="0" dirty="0">
                <a:ln>
                  <a:noFill/>
                </a:ln>
                <a:solidFill>
                  <a:prstClr val="black"/>
                </a:solidFill>
                <a:effectLst/>
                <a:uLnTx/>
                <a:uFillTx/>
                <a:latin typeface="Segoe UI"/>
                <a:ea typeface="+mn-ea"/>
                <a:cs typeface="Segoe UI"/>
              </a:rPr>
              <a:t> você precisa disso e </a:t>
            </a:r>
            <a:r>
              <a:rPr kumimoji="0" lang="pt-br" sz="1000" b="0" i="0" u="none" strike="noStrike" kern="1200" cap="none" spc="0" normalizeH="0" baseline="0" noProof="0" dirty="0">
                <a:ln>
                  <a:noFill/>
                </a:ln>
                <a:solidFill>
                  <a:prstClr val="black"/>
                </a:solidFill>
                <a:effectLst/>
                <a:uLnTx/>
                <a:uFillTx/>
                <a:latin typeface="Segoe UI"/>
                <a:ea typeface="+mn-ea"/>
                <a:cs typeface="Segoe UI Semibold"/>
              </a:rPr>
              <a:t>quem</a:t>
            </a:r>
            <a:r>
              <a:rPr kumimoji="0" lang="pt-br" sz="1000" b="0" i="0" u="none" strike="noStrike" kern="1200" cap="none" spc="0" normalizeH="0" baseline="0" noProof="0" dirty="0">
                <a:ln>
                  <a:noFill/>
                </a:ln>
                <a:solidFill>
                  <a:prstClr val="black"/>
                </a:solidFill>
                <a:effectLst/>
                <a:uLnTx/>
                <a:uFillTx/>
                <a:latin typeface="Segoe UI"/>
                <a:ea typeface="+mn-ea"/>
                <a:cs typeface="Segoe UI"/>
              </a:rPr>
              <a:t> está envolvido?</a:t>
            </a:r>
          </a:p>
        </p:txBody>
      </p:sp>
      <p:grpSp>
        <p:nvGrpSpPr>
          <p:cNvPr id="30" name="Group 29" descr="Seta apontando para Gerar de 3 a 5 pontos para me preparar para uma reunião com o Cliente X para discutir a campanha de marca &quot;Fase 3+&quot;">
            <a:extLst>
              <a:ext uri="{FF2B5EF4-FFF2-40B4-BE49-F238E27FC236}">
                <a16:creationId xmlns:a16="http://schemas.microsoft.com/office/drawing/2014/main" id="{3148881A-BA91-4F53-6CB1-60AE2F940406}"/>
              </a:ext>
              <a:ext uri="{C183D7F6-B498-43B3-948B-1728B52AA6E4}">
                <adec:decorative xmlns:adec="http://schemas.microsoft.com/office/drawing/2017/decorative" val="0"/>
              </a:ext>
            </a:extLst>
          </p:cNvPr>
          <p:cNvGrpSpPr/>
          <p:nvPr/>
        </p:nvGrpSpPr>
        <p:grpSpPr>
          <a:xfrm>
            <a:off x="8473396" y="2768589"/>
            <a:ext cx="1417807" cy="905687"/>
            <a:chOff x="3771385" y="5402085"/>
            <a:chExt cx="1671567" cy="992704"/>
          </a:xfrm>
        </p:grpSpPr>
        <p:sp>
          <p:nvSpPr>
            <p:cNvPr id="31" name="Arc 30">
              <a:extLst>
                <a:ext uri="{FF2B5EF4-FFF2-40B4-BE49-F238E27FC236}">
                  <a16:creationId xmlns:a16="http://schemas.microsoft.com/office/drawing/2014/main" id="{F77C1882-BD58-A367-7018-1C8177D1E7A7}"/>
                </a:ext>
              </a:extLst>
            </p:cNvPr>
            <p:cNvSpPr/>
            <p:nvPr/>
          </p:nvSpPr>
          <p:spPr>
            <a:xfrm>
              <a:off x="5124705" y="5913032"/>
              <a:ext cx="318247" cy="320400"/>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2" name="Straight Arrow Connector 31">
              <a:extLst>
                <a:ext uri="{FF2B5EF4-FFF2-40B4-BE49-F238E27FC236}">
                  <a16:creationId xmlns:a16="http://schemas.microsoft.com/office/drawing/2014/main" id="{407FBAD7-BA14-2010-BB6C-7BF80FED146F}"/>
                </a:ext>
              </a:extLst>
            </p:cNvPr>
            <p:cNvCxnSpPr>
              <a:cxnSpLocks/>
              <a:stCxn id="62" idx="2"/>
            </p:cNvCxnSpPr>
            <p:nvPr/>
          </p:nvCxnSpPr>
          <p:spPr>
            <a:xfrm>
              <a:off x="5442811" y="6066481"/>
              <a:ext cx="141" cy="328308"/>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E085163-11BF-0382-994F-CB5025593FEE}"/>
                </a:ext>
              </a:extLst>
            </p:cNvPr>
            <p:cNvCxnSpPr>
              <a:cxnSpLocks/>
              <a:stCxn id="62" idx="0"/>
              <a:endCxn id="65" idx="0"/>
            </p:cNvCxnSpPr>
            <p:nvPr/>
          </p:nvCxnSpPr>
          <p:spPr>
            <a:xfrm flipH="1" flipV="1">
              <a:off x="3923424" y="5912832"/>
              <a:ext cx="1346371" cy="824"/>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34" name="Arc 33">
              <a:extLst>
                <a:ext uri="{FF2B5EF4-FFF2-40B4-BE49-F238E27FC236}">
                  <a16:creationId xmlns:a16="http://schemas.microsoft.com/office/drawing/2014/main" id="{46BCC526-6ED0-DDEF-2B40-EB82A0C4F0FB}"/>
                </a:ext>
              </a:extLst>
            </p:cNvPr>
            <p:cNvSpPr/>
            <p:nvPr/>
          </p:nvSpPr>
          <p:spPr>
            <a:xfrm rot="10800000">
              <a:off x="3771385" y="5592591"/>
              <a:ext cx="318247" cy="320400"/>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5" name="Straight Connector 34">
              <a:extLst>
                <a:ext uri="{FF2B5EF4-FFF2-40B4-BE49-F238E27FC236}">
                  <a16:creationId xmlns:a16="http://schemas.microsoft.com/office/drawing/2014/main" id="{476DC34A-D422-4553-4BD8-7C1B54C31297}"/>
                </a:ext>
              </a:extLst>
            </p:cNvPr>
            <p:cNvCxnSpPr>
              <a:cxnSpLocks/>
              <a:endCxn id="65" idx="2"/>
            </p:cNvCxnSpPr>
            <p:nvPr/>
          </p:nvCxnSpPr>
          <p:spPr>
            <a:xfrm>
              <a:off x="3771526" y="5402085"/>
              <a:ext cx="0" cy="357457"/>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23" name="TextBox 1">
            <a:extLst>
              <a:ext uri="{FF2B5EF4-FFF2-40B4-BE49-F238E27FC236}">
                <a16:creationId xmlns:a16="http://schemas.microsoft.com/office/drawing/2014/main" id="{E36B9F5A-3AD8-F2B5-D0FC-235B619DF9FE}"/>
              </a:ext>
            </a:extLst>
          </p:cNvPr>
          <p:cNvSpPr txBox="1"/>
          <p:nvPr/>
        </p:nvSpPr>
        <p:spPr>
          <a:xfrm>
            <a:off x="5629134" y="3671904"/>
            <a:ext cx="5464024" cy="1323439"/>
          </a:xfrm>
          <a:prstGeom prst="rect">
            <a:avLst/>
          </a:prstGeom>
          <a:noFill/>
        </p:spPr>
        <p:txBody>
          <a:bodyPr wrap="square" l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0078D4"/>
                </a:solidFill>
                <a:effectLst/>
                <a:uLnTx/>
                <a:uFillTx/>
                <a:latin typeface="Segoe UI Semibold"/>
                <a:ea typeface="+mn-ea"/>
                <a:cs typeface="Segoe UI Semibold" panose="020B0502040204020203" pitchFamily="34" charset="0"/>
              </a:rPr>
              <a:t>Gerar de 3 a 5 pontos </a:t>
            </a:r>
            <a:r>
              <a:rPr kumimoji="0" lang="pt-br" sz="1600" b="1" i="0" u="none" strike="noStrike" kern="1200" cap="none" spc="0" normalizeH="0" baseline="0" noProof="0" dirty="0">
                <a:ln>
                  <a:noFill/>
                </a:ln>
                <a:solidFill>
                  <a:srgbClr val="008575"/>
                </a:solidFill>
                <a:effectLst/>
                <a:uLnTx/>
                <a:uFillTx/>
                <a:latin typeface="Segoe UI Semibold"/>
                <a:ea typeface="+mn-ea"/>
                <a:cs typeface="Segoe UI Semibold" panose="020B0502040204020203" pitchFamily="34" charset="0"/>
              </a:rPr>
              <a:t>para me preparar para uma </a:t>
            </a:r>
            <a:r>
              <a:rPr kumimoji="0" lang="pt-br" sz="1600" b="1" i="0" u="none" strike="noStrike" kern="1200" cap="none" spc="0" normalizeH="0" baseline="0" noProof="0" dirty="0" err="1">
                <a:ln>
                  <a:noFill/>
                </a:ln>
                <a:solidFill>
                  <a:srgbClr val="008575"/>
                </a:solidFill>
                <a:effectLst/>
                <a:uLnTx/>
                <a:uFillTx/>
                <a:latin typeface="Segoe UI Semibold"/>
                <a:ea typeface="+mn-ea"/>
                <a:cs typeface="Segoe UI Semibold" panose="020B0502040204020203" pitchFamily="34" charset="0"/>
              </a:rPr>
              <a:t>re</a:t>
            </a:r>
            <a:r>
              <a:rPr kumimoji="0" lang="pt-BR" sz="1600" b="1" i="0" u="none" strike="noStrike" kern="1200" cap="none" spc="0" normalizeH="0" baseline="0" noProof="0" dirty="0" err="1">
                <a:ln>
                  <a:noFill/>
                </a:ln>
                <a:solidFill>
                  <a:srgbClr val="008575"/>
                </a:solidFill>
                <a:effectLst/>
                <a:uLnTx/>
                <a:uFillTx/>
                <a:latin typeface="Segoe UI Semibold"/>
                <a:ea typeface="+mn-ea"/>
                <a:cs typeface="Segoe UI Semibold" panose="020B0502040204020203" pitchFamily="34" charset="0"/>
              </a:rPr>
              <a:t>um</a:t>
            </a:r>
            <a:r>
              <a:rPr kumimoji="0" lang="pt-br" sz="1600" b="1" i="0" u="none" strike="noStrike" kern="1200" cap="none" spc="0" normalizeH="0" baseline="0" noProof="0" dirty="0" err="1">
                <a:ln>
                  <a:noFill/>
                </a:ln>
                <a:solidFill>
                  <a:srgbClr val="008575"/>
                </a:solidFill>
                <a:effectLst/>
                <a:uLnTx/>
                <a:uFillTx/>
                <a:latin typeface="Segoe UI Semibold"/>
                <a:ea typeface="+mn-ea"/>
                <a:cs typeface="Segoe UI Semibold" panose="020B0502040204020203" pitchFamily="34" charset="0"/>
              </a:rPr>
              <a:t>ião</a:t>
            </a:r>
            <a:r>
              <a:rPr kumimoji="0" lang="pt-br" sz="1600" b="1" i="0" u="none" strike="noStrike" kern="1200" cap="none" spc="0" normalizeH="0" baseline="0" noProof="0" dirty="0">
                <a:ln>
                  <a:noFill/>
                </a:ln>
                <a:solidFill>
                  <a:srgbClr val="008575"/>
                </a:solidFill>
                <a:effectLst/>
                <a:uLnTx/>
                <a:uFillTx/>
                <a:latin typeface="Segoe UI Semibold"/>
                <a:ea typeface="+mn-ea"/>
                <a:cs typeface="Segoe UI Semibold" panose="020B0502040204020203" pitchFamily="34" charset="0"/>
              </a:rPr>
              <a:t> com o Cliente X para discutir a campanha de marca "Fase 3+". </a:t>
            </a:r>
            <a:r>
              <a:rPr kumimoji="0" lang="pt-br" sz="1600" b="1" i="0" u="none" strike="noStrike" kern="1200" cap="none" spc="0" normalizeH="0" baseline="0" noProof="0" dirty="0">
                <a:ln>
                  <a:noFill/>
                </a:ln>
                <a:solidFill>
                  <a:srgbClr val="C03BC4"/>
                </a:solidFill>
                <a:effectLst/>
                <a:uLnTx/>
                <a:uFillTx/>
                <a:latin typeface="Segoe UI Semibold"/>
                <a:ea typeface="+mn-ea"/>
                <a:cs typeface="Segoe UI Semibold" panose="020B0502040204020203" pitchFamily="34" charset="0"/>
              </a:rPr>
              <a:t>Foco em bate-papos por email e equipes desde </a:t>
            </a:r>
            <a:r>
              <a:rPr kumimoji="0" lang="pt-br" sz="1600" b="1" i="0" u="none" strike="noStrike" kern="1200" cap="none" spc="0" normalizeH="0" baseline="0" noProof="0" dirty="0" err="1">
                <a:ln>
                  <a:noFill/>
                </a:ln>
                <a:solidFill>
                  <a:srgbClr val="C03BC4"/>
                </a:solidFill>
                <a:effectLst/>
                <a:uLnTx/>
                <a:uFillTx/>
                <a:latin typeface="Segoe UI Semibold"/>
                <a:ea typeface="+mn-ea"/>
                <a:cs typeface="Segoe UI Semibold" panose="020B0502040204020203" pitchFamily="34" charset="0"/>
              </a:rPr>
              <a:t>j</a:t>
            </a:r>
            <a:r>
              <a:rPr kumimoji="0" lang="pt-BR" sz="1600" b="1" i="0" u="none" strike="noStrike" kern="1200" cap="none" spc="0" normalizeH="0" baseline="0" noProof="0" dirty="0" err="1">
                <a:ln>
                  <a:noFill/>
                </a:ln>
                <a:solidFill>
                  <a:srgbClr val="C03BC4"/>
                </a:solidFill>
                <a:effectLst/>
                <a:uLnTx/>
                <a:uFillTx/>
                <a:latin typeface="Segoe UI Semibold"/>
                <a:ea typeface="+mn-ea"/>
                <a:cs typeface="Segoe UI Semibold" panose="020B0502040204020203" pitchFamily="34" charset="0"/>
              </a:rPr>
              <a:t>um</a:t>
            </a:r>
            <a:r>
              <a:rPr kumimoji="0" lang="pt-br" sz="1600" b="1" i="0" u="none" strike="noStrike" kern="1200" cap="none" spc="0" normalizeH="0" baseline="0" noProof="0" dirty="0" err="1">
                <a:ln>
                  <a:noFill/>
                </a:ln>
                <a:solidFill>
                  <a:srgbClr val="C03BC4"/>
                </a:solidFill>
                <a:effectLst/>
                <a:uLnTx/>
                <a:uFillTx/>
                <a:latin typeface="Segoe UI Semibold"/>
                <a:ea typeface="+mn-ea"/>
                <a:cs typeface="Segoe UI Semibold" panose="020B0502040204020203" pitchFamily="34" charset="0"/>
              </a:rPr>
              <a:t>ho</a:t>
            </a:r>
            <a:r>
              <a:rPr kumimoji="0" lang="pt-br" sz="1600" b="1" i="0" u="none" strike="noStrike" kern="1200" cap="none" spc="0" normalizeH="0" baseline="0" noProof="0" dirty="0">
                <a:ln>
                  <a:noFill/>
                </a:ln>
                <a:solidFill>
                  <a:srgbClr val="C03BC4"/>
                </a:solidFill>
                <a:effectLst/>
                <a:uLnTx/>
                <a:uFillTx/>
                <a:latin typeface="Segoe UI Semibold"/>
                <a:ea typeface="+mn-ea"/>
                <a:cs typeface="Segoe UI Semibold" panose="020B0502040204020203" pitchFamily="34" charset="0"/>
              </a:rPr>
              <a:t>. </a:t>
            </a:r>
            <a:r>
              <a:rPr kumimoji="0" lang="pt-br" sz="1600" b="1" i="0" u="none" strike="noStrike" kern="1200" cap="none" spc="0" normalizeH="0" baseline="0" noProof="0" dirty="0">
                <a:ln>
                  <a:noFill/>
                </a:ln>
                <a:solidFill>
                  <a:srgbClr val="E25B00"/>
                </a:solidFill>
                <a:effectLst/>
                <a:uLnTx/>
                <a:uFillTx/>
                <a:latin typeface="Segoe UI Semibold"/>
                <a:ea typeface="+mn-ea"/>
                <a:cs typeface="Segoe UI Semibold" panose="020B0502040204020203" pitchFamily="34" charset="0"/>
              </a:rPr>
              <a:t>Usar uma linguagem simples para que eu possa </a:t>
            </a:r>
            <a:br>
              <a:rPr kumimoji="0" lang="pt-br" sz="1600" b="1" i="0" u="none" strike="noStrike" kern="1200" cap="none" spc="0" normalizeH="0" baseline="0" noProof="0" dirty="0">
                <a:ln>
                  <a:noFill/>
                </a:ln>
                <a:solidFill>
                  <a:srgbClr val="E25B00"/>
                </a:solidFill>
                <a:effectLst/>
                <a:uLnTx/>
                <a:uFillTx/>
                <a:latin typeface="Segoe UI Semibold"/>
                <a:ea typeface="+mn-ea"/>
                <a:cs typeface="Segoe UI Semibold" panose="020B0502040204020203" pitchFamily="34" charset="0"/>
              </a:rPr>
            </a:br>
            <a:r>
              <a:rPr kumimoji="0" lang="pt-br" sz="1600" b="1" i="0" u="none" strike="noStrike" kern="1200" cap="none" spc="0" normalizeH="0" baseline="0" noProof="0" dirty="0">
                <a:ln>
                  <a:noFill/>
                </a:ln>
                <a:solidFill>
                  <a:srgbClr val="E25B00"/>
                </a:solidFill>
                <a:effectLst/>
                <a:uLnTx/>
                <a:uFillTx/>
                <a:latin typeface="Segoe UI Semibold"/>
                <a:ea typeface="+mn-ea"/>
                <a:cs typeface="Segoe UI Semibold" panose="020B0502040204020203" pitchFamily="34" charset="0"/>
              </a:rPr>
              <a:t>me atualizar rapidamente.</a:t>
            </a:r>
          </a:p>
        </p:txBody>
      </p:sp>
      <p:grpSp>
        <p:nvGrpSpPr>
          <p:cNvPr id="44" name="Group 43" descr="Seta apontando para Foco em email e bate-papos no Teams desde junho">
            <a:extLst>
              <a:ext uri="{FF2B5EF4-FFF2-40B4-BE49-F238E27FC236}">
                <a16:creationId xmlns:a16="http://schemas.microsoft.com/office/drawing/2014/main" id="{DA287CD2-13F8-863C-819F-28A38A105E51}"/>
              </a:ext>
              <a:ext uri="{C183D7F6-B498-43B3-948B-1728B52AA6E4}">
                <adec:decorative xmlns:adec="http://schemas.microsoft.com/office/drawing/2017/decorative" val="0"/>
              </a:ext>
            </a:extLst>
          </p:cNvPr>
          <p:cNvGrpSpPr/>
          <p:nvPr/>
        </p:nvGrpSpPr>
        <p:grpSpPr>
          <a:xfrm>
            <a:off x="5317233" y="4413277"/>
            <a:ext cx="521483" cy="1274579"/>
            <a:chOff x="506362" y="6773643"/>
            <a:chExt cx="614816" cy="1678387"/>
          </a:xfrm>
        </p:grpSpPr>
        <p:sp>
          <p:nvSpPr>
            <p:cNvPr id="45" name="Arc 44">
              <a:extLst>
                <a:ext uri="{FF2B5EF4-FFF2-40B4-BE49-F238E27FC236}">
                  <a16:creationId xmlns:a16="http://schemas.microsoft.com/office/drawing/2014/main" id="{4D48E89E-55B5-85A3-8266-1A9F6AACC554}"/>
                </a:ext>
              </a:extLst>
            </p:cNvPr>
            <p:cNvSpPr/>
            <p:nvPr/>
          </p:nvSpPr>
          <p:spPr>
            <a:xfrm flipH="1" flipV="1">
              <a:off x="506363" y="7624961"/>
              <a:ext cx="318247" cy="320400"/>
            </a:xfrm>
            <a:prstGeom prst="arc">
              <a:avLst>
                <a:gd name="adj1" fmla="val 15962854"/>
                <a:gd name="adj2" fmla="val 21075271"/>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6" name="Straight Arrow Connector 45">
              <a:extLst>
                <a:ext uri="{FF2B5EF4-FFF2-40B4-BE49-F238E27FC236}">
                  <a16:creationId xmlns:a16="http://schemas.microsoft.com/office/drawing/2014/main" id="{536BF600-7792-0D9A-C310-4D761FA0F109}"/>
                </a:ext>
              </a:extLst>
            </p:cNvPr>
            <p:cNvCxnSpPr>
              <a:cxnSpLocks/>
            </p:cNvCxnSpPr>
            <p:nvPr/>
          </p:nvCxnSpPr>
          <p:spPr>
            <a:xfrm flipH="1" flipV="1">
              <a:off x="506415" y="6928681"/>
              <a:ext cx="2268" cy="883737"/>
            </a:xfrm>
            <a:prstGeom prst="straightConnector1">
              <a:avLst/>
            </a:prstGeom>
            <a:ln w="12700">
              <a:solidFill>
                <a:srgbClr val="C2C2C2"/>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B17FCD9-D2A7-065B-7089-39680EAA7E8B}"/>
                </a:ext>
              </a:extLst>
            </p:cNvPr>
            <p:cNvCxnSpPr>
              <a:cxnSpLocks/>
            </p:cNvCxnSpPr>
            <p:nvPr/>
          </p:nvCxnSpPr>
          <p:spPr>
            <a:xfrm>
              <a:off x="676528" y="7944636"/>
              <a:ext cx="271015" cy="667"/>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48" name="Arc 47">
              <a:extLst>
                <a:ext uri="{FF2B5EF4-FFF2-40B4-BE49-F238E27FC236}">
                  <a16:creationId xmlns:a16="http://schemas.microsoft.com/office/drawing/2014/main" id="{E50DE6C9-3832-9D69-39FC-A68FAEA7A7DC}"/>
                </a:ext>
              </a:extLst>
            </p:cNvPr>
            <p:cNvSpPr/>
            <p:nvPr/>
          </p:nvSpPr>
          <p:spPr>
            <a:xfrm rot="10800000" flipH="1" flipV="1">
              <a:off x="802930" y="7944637"/>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9" name="Straight Connector 48">
              <a:extLst>
                <a:ext uri="{FF2B5EF4-FFF2-40B4-BE49-F238E27FC236}">
                  <a16:creationId xmlns:a16="http://schemas.microsoft.com/office/drawing/2014/main" id="{320DA270-698D-B52C-95B5-776A93A0B9C7}"/>
                </a:ext>
              </a:extLst>
            </p:cNvPr>
            <p:cNvCxnSpPr>
              <a:cxnSpLocks/>
            </p:cNvCxnSpPr>
            <p:nvPr/>
          </p:nvCxnSpPr>
          <p:spPr>
            <a:xfrm flipV="1">
              <a:off x="1121178" y="8098086"/>
              <a:ext cx="0" cy="353944"/>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EBC18A1B-2501-CC6B-BCDD-BD70B5B2E744}"/>
                </a:ext>
              </a:extLst>
            </p:cNvPr>
            <p:cNvCxnSpPr>
              <a:cxnSpLocks/>
            </p:cNvCxnSpPr>
            <p:nvPr/>
          </p:nvCxnSpPr>
          <p:spPr>
            <a:xfrm flipV="1">
              <a:off x="637692" y="6773643"/>
              <a:ext cx="154429" cy="326"/>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sp>
          <p:nvSpPr>
            <p:cNvPr id="51" name="Arc 50">
              <a:extLst>
                <a:ext uri="{FF2B5EF4-FFF2-40B4-BE49-F238E27FC236}">
                  <a16:creationId xmlns:a16="http://schemas.microsoft.com/office/drawing/2014/main" id="{855E95DA-1190-C861-4CD3-F93E80E1B010}"/>
                </a:ext>
              </a:extLst>
            </p:cNvPr>
            <p:cNvSpPr/>
            <p:nvPr/>
          </p:nvSpPr>
          <p:spPr>
            <a:xfrm rot="5400000" flipH="1" flipV="1">
              <a:off x="507438" y="6772568"/>
              <a:ext cx="318247" cy="320400"/>
            </a:xfrm>
            <a:prstGeom prst="arc">
              <a:avLst>
                <a:gd name="adj1" fmla="val 16277629"/>
                <a:gd name="adj2" fmla="val 2137862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grpSp>
      <p:sp>
        <p:nvSpPr>
          <p:cNvPr id="20" name="TextBox 7">
            <a:extLst>
              <a:ext uri="{FF2B5EF4-FFF2-40B4-BE49-F238E27FC236}">
                <a16:creationId xmlns:a16="http://schemas.microsoft.com/office/drawing/2014/main" id="{CF510400-0839-84C5-CCCE-0CFF7164950B}"/>
              </a:ext>
            </a:extLst>
          </p:cNvPr>
          <p:cNvSpPr txBox="1"/>
          <p:nvPr/>
        </p:nvSpPr>
        <p:spPr>
          <a:xfrm>
            <a:off x="5953037" y="5472458"/>
            <a:ext cx="2331367" cy="30777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000" b="1" i="0" u="none" strike="noStrike" kern="1200" cap="none" spc="0" normalizeH="0" baseline="0" noProof="0" dirty="0">
                <a:ln>
                  <a:noFill/>
                </a:ln>
                <a:solidFill>
                  <a:prstClr val="black"/>
                </a:solidFill>
                <a:effectLst/>
                <a:uLnTx/>
                <a:uFillTx/>
                <a:latin typeface="Segoe UI Semibold"/>
                <a:ea typeface="+mn-ea"/>
                <a:cs typeface="Segoe UI Semibold" panose="020B0502040204020203" pitchFamily="34" charset="0"/>
              </a:rPr>
              <a:t>Quais</a:t>
            </a:r>
            <a:r>
              <a:rPr kumimoji="0" lang="pt-br" sz="10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fontes de informação ou amostras devem ser usadas pelo Copilot?</a:t>
            </a:r>
          </a:p>
        </p:txBody>
      </p:sp>
      <p:sp>
        <p:nvSpPr>
          <p:cNvPr id="18" name="Rounded Rectangle 37">
            <a:extLst>
              <a:ext uri="{FF2B5EF4-FFF2-40B4-BE49-F238E27FC236}">
                <a16:creationId xmlns:a16="http://schemas.microsoft.com/office/drawing/2014/main" id="{AE33A6F3-BADE-5D05-FD31-8E989A5BFCC3}"/>
              </a:ext>
            </a:extLst>
          </p:cNvPr>
          <p:cNvSpPr/>
          <p:nvPr/>
        </p:nvSpPr>
        <p:spPr bwMode="auto">
          <a:xfrm>
            <a:off x="5705452" y="5861212"/>
            <a:ext cx="1297876" cy="294924"/>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Fonte</a:t>
            </a:r>
          </a:p>
        </p:txBody>
      </p:sp>
      <p:grpSp>
        <p:nvGrpSpPr>
          <p:cNvPr id="53" name="Group 52" descr="Seta apontando para a opção Usar uma linguagem simples para que eu possa me atualizar rapidamente.">
            <a:extLst>
              <a:ext uri="{FF2B5EF4-FFF2-40B4-BE49-F238E27FC236}">
                <a16:creationId xmlns:a16="http://schemas.microsoft.com/office/drawing/2014/main" id="{FA26AFE3-CCFB-146C-D8FA-334913D3F939}"/>
              </a:ext>
              <a:ext uri="{C183D7F6-B498-43B3-948B-1728B52AA6E4}">
                <adec:decorative xmlns:adec="http://schemas.microsoft.com/office/drawing/2017/decorative" val="0"/>
              </a:ext>
            </a:extLst>
          </p:cNvPr>
          <p:cNvGrpSpPr/>
          <p:nvPr/>
        </p:nvGrpSpPr>
        <p:grpSpPr>
          <a:xfrm rot="10800000" flipH="1">
            <a:off x="8473390" y="4794686"/>
            <a:ext cx="728851" cy="1057474"/>
            <a:chOff x="3769739" y="7144164"/>
            <a:chExt cx="859302" cy="1176311"/>
          </a:xfrm>
        </p:grpSpPr>
        <p:grpSp>
          <p:nvGrpSpPr>
            <p:cNvPr id="55" name="Group 54">
              <a:extLst>
                <a:ext uri="{FF2B5EF4-FFF2-40B4-BE49-F238E27FC236}">
                  <a16:creationId xmlns:a16="http://schemas.microsoft.com/office/drawing/2014/main" id="{A8DC63BB-4BAA-588D-D366-E60372A19857}"/>
                </a:ext>
              </a:extLst>
            </p:cNvPr>
            <p:cNvGrpSpPr/>
            <p:nvPr/>
          </p:nvGrpSpPr>
          <p:grpSpPr>
            <a:xfrm>
              <a:off x="4310794" y="7645759"/>
              <a:ext cx="318247" cy="674716"/>
              <a:chOff x="4310794" y="7645759"/>
              <a:chExt cx="318247" cy="674716"/>
            </a:xfrm>
          </p:grpSpPr>
          <p:sp>
            <p:nvSpPr>
              <p:cNvPr id="59" name="Arc 58">
                <a:extLst>
                  <a:ext uri="{FF2B5EF4-FFF2-40B4-BE49-F238E27FC236}">
                    <a16:creationId xmlns:a16="http://schemas.microsoft.com/office/drawing/2014/main" id="{90072CC2-9544-063B-E9F9-816FA3F9E002}"/>
                  </a:ext>
                </a:extLst>
              </p:cNvPr>
              <p:cNvSpPr/>
              <p:nvPr/>
            </p:nvSpPr>
            <p:spPr>
              <a:xfrm>
                <a:off x="4310794" y="7645759"/>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60" name="Straight Arrow Connector 59">
                <a:extLst>
                  <a:ext uri="{FF2B5EF4-FFF2-40B4-BE49-F238E27FC236}">
                    <a16:creationId xmlns:a16="http://schemas.microsoft.com/office/drawing/2014/main" id="{ADE6DB72-B6FE-3B30-6FBD-2C2CEB0DF4FE}"/>
                  </a:ext>
                </a:extLst>
              </p:cNvPr>
              <p:cNvCxnSpPr>
                <a:cxnSpLocks/>
              </p:cNvCxnSpPr>
              <p:nvPr/>
            </p:nvCxnSpPr>
            <p:spPr>
              <a:xfrm rot="10800000" flipH="1" flipV="1">
                <a:off x="4628900" y="7778586"/>
                <a:ext cx="0" cy="541889"/>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grpSp>
        <p:cxnSp>
          <p:nvCxnSpPr>
            <p:cNvPr id="56" name="Straight Connector 55">
              <a:extLst>
                <a:ext uri="{FF2B5EF4-FFF2-40B4-BE49-F238E27FC236}">
                  <a16:creationId xmlns:a16="http://schemas.microsoft.com/office/drawing/2014/main" id="{C4170626-4AC1-285B-8C93-17B419EA0AE3}"/>
                </a:ext>
              </a:extLst>
            </p:cNvPr>
            <p:cNvCxnSpPr>
              <a:cxnSpLocks/>
            </p:cNvCxnSpPr>
            <p:nvPr/>
          </p:nvCxnSpPr>
          <p:spPr>
            <a:xfrm rot="10800000">
              <a:off x="3923719" y="7644304"/>
              <a:ext cx="546199" cy="0"/>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57" name="Arc 56">
              <a:extLst>
                <a:ext uri="{FF2B5EF4-FFF2-40B4-BE49-F238E27FC236}">
                  <a16:creationId xmlns:a16="http://schemas.microsoft.com/office/drawing/2014/main" id="{ED6C3537-C693-A77E-330D-0625FCE252BA}"/>
                </a:ext>
              </a:extLst>
            </p:cNvPr>
            <p:cNvSpPr/>
            <p:nvPr/>
          </p:nvSpPr>
          <p:spPr>
            <a:xfrm rot="10800000">
              <a:off x="3769739" y="7326927"/>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58" name="Straight Connector 57">
              <a:extLst>
                <a:ext uri="{FF2B5EF4-FFF2-40B4-BE49-F238E27FC236}">
                  <a16:creationId xmlns:a16="http://schemas.microsoft.com/office/drawing/2014/main" id="{1F294EED-AC7F-AE1B-B5CC-E9B365F382EB}"/>
                </a:ext>
              </a:extLst>
            </p:cNvPr>
            <p:cNvCxnSpPr>
              <a:cxnSpLocks/>
            </p:cNvCxnSpPr>
            <p:nvPr/>
          </p:nvCxnSpPr>
          <p:spPr>
            <a:xfrm>
              <a:off x="3769880" y="7144164"/>
              <a:ext cx="0" cy="353943"/>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19" name="TextBox 6">
            <a:extLst>
              <a:ext uri="{FF2B5EF4-FFF2-40B4-BE49-F238E27FC236}">
                <a16:creationId xmlns:a16="http://schemas.microsoft.com/office/drawing/2014/main" id="{942081B9-3B87-B651-1D7A-C68E5ECBD87F}"/>
              </a:ext>
            </a:extLst>
          </p:cNvPr>
          <p:cNvSpPr txBox="1"/>
          <p:nvPr/>
        </p:nvSpPr>
        <p:spPr>
          <a:xfrm>
            <a:off x="8599767" y="5472458"/>
            <a:ext cx="2173003" cy="30777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000" b="1" i="0" u="none" strike="noStrike" kern="1200" cap="none" spc="0" normalizeH="0" baseline="0" noProof="0" dirty="0">
                <a:ln>
                  <a:noFill/>
                </a:ln>
                <a:solidFill>
                  <a:prstClr val="black"/>
                </a:solidFill>
                <a:effectLst/>
                <a:uLnTx/>
                <a:uFillTx/>
                <a:latin typeface="Segoe UI Semibold"/>
                <a:ea typeface="+mn-ea"/>
                <a:cs typeface="Segoe UI Semibold" panose="020B0502040204020203" pitchFamily="34" charset="0"/>
              </a:rPr>
              <a:t>Como</a:t>
            </a:r>
            <a:r>
              <a:rPr kumimoji="0" lang="pt-br" sz="10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o Copilot deve responder para melhor atender às suas expectativas?</a:t>
            </a:r>
          </a:p>
        </p:txBody>
      </p:sp>
      <p:sp>
        <p:nvSpPr>
          <p:cNvPr id="17" name="Rounded Rectangle 34">
            <a:extLst>
              <a:ext uri="{FF2B5EF4-FFF2-40B4-BE49-F238E27FC236}">
                <a16:creationId xmlns:a16="http://schemas.microsoft.com/office/drawing/2014/main" id="{CC23824C-39FF-EBC8-B274-F5456DC93293}"/>
              </a:ext>
            </a:extLst>
          </p:cNvPr>
          <p:cNvSpPr/>
          <p:nvPr/>
        </p:nvSpPr>
        <p:spPr bwMode="auto">
          <a:xfrm>
            <a:off x="8388826" y="5872098"/>
            <a:ext cx="1297876" cy="294924"/>
          </a:xfrm>
          <a:prstGeom prst="roundRect">
            <a:avLst>
              <a:gd name="adj" fmla="val 50000"/>
            </a:avLst>
          </a:prstGeom>
          <a:solidFill>
            <a:schemeClr val="bg1">
              <a:alpha val="99000"/>
            </a:schemeClr>
          </a:solidFill>
          <a:ln w="15875">
            <a:solidFill>
              <a:srgbClr val="FFA38B"/>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E25B00"/>
                </a:solidFill>
                <a:effectLst/>
                <a:uLnTx/>
                <a:uFillTx/>
                <a:latin typeface="Segoe UI Semibold"/>
                <a:ea typeface="+mn-ea"/>
                <a:cs typeface="Segoe UI Semibold" panose="020B0502040204020203" pitchFamily="34" charset="0"/>
              </a:rPr>
              <a:t>Expectativas</a:t>
            </a:r>
          </a:p>
        </p:txBody>
      </p:sp>
    </p:spTree>
    <p:extLst>
      <p:ext uri="{BB962C8B-B14F-4D97-AF65-F5344CB8AC3E}">
        <p14:creationId xmlns:p14="http://schemas.microsoft.com/office/powerpoint/2010/main" val="244222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6">
            <a:extLst>
              <a:ext uri="{FF2B5EF4-FFF2-40B4-BE49-F238E27FC236}">
                <a16:creationId xmlns:a16="http://schemas.microsoft.com/office/drawing/2014/main" id="{D7152D42-649C-B46D-96B9-37D2CD8F72C7}"/>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TextBox 7">
            <a:extLst>
              <a:ext uri="{FF2B5EF4-FFF2-40B4-BE49-F238E27FC236}">
                <a16:creationId xmlns:a16="http://schemas.microsoft.com/office/drawing/2014/main" id="{A9388D53-4E48-582C-1160-2242E7B26A73}"/>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a:xfrm>
            <a:off x="588263" y="457200"/>
            <a:ext cx="11018520" cy="769441"/>
          </a:xfrm>
        </p:spPr>
        <p:txBody>
          <a:bodyPr wrap="square">
            <a:spAutoFit/>
          </a:bodyPr>
          <a:lstStyle/>
          <a:p>
            <a:r>
              <a:rPr lang="pt-br" dirty="0">
                <a:gradFill flip="none" rotWithShape="1">
                  <a:gsLst>
                    <a:gs pos="50000">
                      <a:srgbClr val="8661C5"/>
                    </a:gs>
                    <a:gs pos="0">
                      <a:srgbClr val="3E76D4"/>
                    </a:gs>
                    <a:gs pos="100000">
                      <a:srgbClr val="C73ECC"/>
                    </a:gs>
                  </a:gsLst>
                  <a:lin ang="2700000" scaled="1"/>
                  <a:tileRect/>
                </a:gradFill>
                <a:cs typeface="+mn-cs"/>
              </a:rPr>
              <a:t>Modo de uso: </a:t>
            </a:r>
            <a:r>
              <a:rPr lang="pt-BR" dirty="0">
                <a:gradFill flip="none" rotWithShape="1">
                  <a:gsLst>
                    <a:gs pos="50000">
                      <a:srgbClr val="8661C5"/>
                    </a:gs>
                    <a:gs pos="0">
                      <a:srgbClr val="3E76D4"/>
                    </a:gs>
                    <a:gs pos="100000">
                      <a:srgbClr val="C73ECC"/>
                    </a:gs>
                  </a:gsLst>
                  <a:lin ang="2700000" scaled="1"/>
                  <a:tileRect/>
                </a:gradFill>
                <a:cs typeface="+mn-cs"/>
              </a:rPr>
              <a:t>Copilot</a:t>
            </a:r>
            <a:r>
              <a:rPr lang="pt-br" dirty="0">
                <a:gradFill flip="none" rotWithShape="1">
                  <a:gsLst>
                    <a:gs pos="50000">
                      <a:srgbClr val="8661C5"/>
                    </a:gs>
                    <a:gs pos="0">
                      <a:srgbClr val="3E76D4"/>
                    </a:gs>
                    <a:gs pos="100000">
                      <a:srgbClr val="C73ECC"/>
                    </a:gs>
                  </a:gsLst>
                  <a:lin ang="2700000" scaled="1"/>
                  <a:tileRect/>
                </a:gradFill>
                <a:cs typeface="+mn-cs"/>
              </a:rPr>
              <a:t> no PowerPoint</a:t>
            </a:r>
            <a:br>
              <a:rPr dirty="0"/>
            </a:br>
            <a:r>
              <a:rPr lang="pt-br" sz="1800" dirty="0">
                <a:cs typeface="Segoe UI Semilight"/>
              </a:rPr>
              <a:t>Observar que os prompts específicos mostrados podem variar</a:t>
            </a:r>
            <a:endParaRPr lang="en-US" sz="1800" dirty="0"/>
          </a:p>
        </p:txBody>
      </p:sp>
      <p:sp>
        <p:nvSpPr>
          <p:cNvPr id="7" name="TextBox 6">
            <a:extLst>
              <a:ext uri="{FF2B5EF4-FFF2-40B4-BE49-F238E27FC236}">
                <a16:creationId xmlns:a16="http://schemas.microsoft.com/office/drawing/2014/main" id="{BD5BD826-5289-8BBA-EA74-FAAFE62F05E9}"/>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400"/>
              </a:spcBef>
              <a:spcAft>
                <a:spcPts val="0"/>
              </a:spcAft>
              <a:buClrTx/>
              <a:buSzTx/>
              <a:buFontTx/>
              <a:buNone/>
              <a:tabLst/>
              <a:defRPr/>
            </a:pPr>
            <a:r>
              <a:rPr kumimoji="0" lang="pt-br" sz="1200" b="1" i="0" u="none" strike="noStrike" kern="100" cap="none" spc="0" normalizeH="0" baseline="0" noProof="0" dirty="0">
                <a:ln>
                  <a:noFill/>
                </a:ln>
                <a:solidFill>
                  <a:prstClr val="black"/>
                </a:solidFill>
                <a:effectLst/>
                <a:uLnTx/>
                <a:uFillTx/>
                <a:latin typeface="Segoe UI Semibold"/>
                <a:ea typeface="Aptos" panose="020B0004020202020204" pitchFamily="34" charset="0"/>
                <a:cs typeface="Times New Roman"/>
              </a:rPr>
              <a:t>Exemplos de casos de uso</a:t>
            </a:r>
          </a:p>
          <a:p>
            <a:pPr marL="209550" marR="0" lvl="0" indent="-152400" algn="l" defTabSz="932472" rtl="0" eaLnBrk="1" fontAlgn="base" latinLnBrk="0" hangingPunct="1">
              <a:lnSpc>
                <a:spcPct val="100000"/>
              </a:lnSpc>
              <a:spcBef>
                <a:spcPts val="300"/>
              </a:spcBef>
              <a:spcAft>
                <a:spcPts val="0"/>
              </a:spcAft>
              <a:buClrTx/>
              <a:buSzTx/>
              <a:buFont typeface="Arial" panose="020B0604020202020204" pitchFamily="34" charset="0"/>
              <a:buChar char="•"/>
              <a:tabLst/>
              <a:defRPr/>
            </a:pPr>
            <a:r>
              <a:rPr kumimoji="0" lang="pt-br" sz="1050" b="0" i="0" u="none" strike="noStrike" kern="100" cap="none" spc="0" normalizeH="0" baseline="0" noProof="0" dirty="0">
                <a:ln>
                  <a:noFill/>
                </a:ln>
                <a:solidFill>
                  <a:prstClr val="black"/>
                </a:solidFill>
                <a:effectLst/>
                <a:uLnTx/>
                <a:uFillTx/>
                <a:latin typeface="Segoe UI"/>
                <a:ea typeface="+mn-ea"/>
                <a:cs typeface="Times New Roman"/>
              </a:rPr>
              <a:t>Transformar uma ideia em uma apresentação</a:t>
            </a:r>
          </a:p>
          <a:p>
            <a:pPr marL="209550" marR="0" lvl="0" indent="-152400" algn="l" defTabSz="932472" rtl="0" eaLnBrk="1" fontAlgn="base" latinLnBrk="0" hangingPunct="1">
              <a:lnSpc>
                <a:spcPct val="100000"/>
              </a:lnSpc>
              <a:spcBef>
                <a:spcPts val="300"/>
              </a:spcBef>
              <a:spcAft>
                <a:spcPts val="0"/>
              </a:spcAft>
              <a:buClrTx/>
              <a:buSzTx/>
              <a:buFont typeface="Arial" panose="020B0604020202020204" pitchFamily="34" charset="0"/>
              <a:buChar char="•"/>
              <a:tabLst/>
              <a:defRPr/>
            </a:pPr>
            <a:r>
              <a:rPr kumimoji="0" lang="pt-br" sz="1050" b="0" i="0" u="none" strike="noStrike" kern="100" cap="none" spc="0" normalizeH="0" baseline="0" noProof="0" dirty="0">
                <a:ln>
                  <a:noFill/>
                </a:ln>
                <a:solidFill>
                  <a:prstClr val="black"/>
                </a:solidFill>
                <a:effectLst/>
                <a:uLnTx/>
                <a:uFillTx/>
                <a:latin typeface="Segoe UI"/>
                <a:ea typeface="+mn-ea"/>
                <a:cs typeface="Times New Roman"/>
              </a:rPr>
              <a:t>Transformar um documento do Word em uma apresentação</a:t>
            </a:r>
          </a:p>
          <a:p>
            <a:pPr marL="209550" marR="0" lvl="0" indent="-152400" algn="l" defTabSz="932472" rtl="0" eaLnBrk="1" fontAlgn="base" latinLnBrk="0" hangingPunct="1">
              <a:lnSpc>
                <a:spcPct val="100000"/>
              </a:lnSpc>
              <a:spcBef>
                <a:spcPts val="300"/>
              </a:spcBef>
              <a:spcAft>
                <a:spcPts val="0"/>
              </a:spcAft>
              <a:buClrTx/>
              <a:buSzTx/>
              <a:buFont typeface="Arial" panose="020B0604020202020204" pitchFamily="34" charset="0"/>
              <a:buChar char="•"/>
              <a:tabLst/>
              <a:defRPr/>
            </a:pPr>
            <a:r>
              <a:rPr kumimoji="0" lang="pt-br" sz="1050" b="0" i="0" u="none" strike="noStrike" kern="100" cap="none" spc="0" normalizeH="0" baseline="0" noProof="0" dirty="0">
                <a:ln>
                  <a:noFill/>
                </a:ln>
                <a:solidFill>
                  <a:prstClr val="black"/>
                </a:solidFill>
                <a:effectLst/>
                <a:uLnTx/>
                <a:uFillTx/>
                <a:latin typeface="Segoe UI"/>
                <a:ea typeface="+mn-ea"/>
                <a:cs typeface="Times New Roman"/>
              </a:rPr>
              <a:t>Melhorar uma apresentação existente</a:t>
            </a:r>
          </a:p>
          <a:p>
            <a:pPr marL="209550" marR="0" lvl="0" indent="-152400" algn="l" defTabSz="932472" rtl="0" eaLnBrk="1" fontAlgn="base" latinLnBrk="0" hangingPunct="1">
              <a:lnSpc>
                <a:spcPct val="100000"/>
              </a:lnSpc>
              <a:spcBef>
                <a:spcPts val="300"/>
              </a:spcBef>
              <a:spcAft>
                <a:spcPts val="0"/>
              </a:spcAft>
              <a:buClrTx/>
              <a:buSzTx/>
              <a:buFont typeface="Arial" panose="020B0604020202020204" pitchFamily="34" charset="0"/>
              <a:buChar char="•"/>
              <a:tabLst/>
              <a:defRPr/>
            </a:pPr>
            <a:r>
              <a:rPr kumimoji="0" lang="pt-br" sz="1050" b="0" i="0" u="none" strike="noStrike" kern="100" cap="none" spc="0" normalizeH="0" baseline="0" noProof="0" dirty="0">
                <a:ln>
                  <a:noFill/>
                </a:ln>
                <a:solidFill>
                  <a:prstClr val="black"/>
                </a:solidFill>
                <a:effectLst/>
                <a:uLnTx/>
                <a:uFillTx/>
                <a:latin typeface="Segoe UI"/>
                <a:ea typeface="+mn-ea"/>
                <a:cs typeface="Times New Roman"/>
              </a:rPr>
              <a:t>Preparar-se para fazer uma apresentação resumindo pontos-chave e criando anotações de slide</a:t>
            </a:r>
          </a:p>
          <a:p>
            <a:pPr marL="0" marR="0" lvl="0" indent="0" algn="l" defTabSz="932472" rtl="0" eaLnBrk="1" fontAlgn="base" latinLnBrk="0" hangingPunct="1">
              <a:lnSpc>
                <a:spcPct val="100000"/>
              </a:lnSpc>
              <a:spcBef>
                <a:spcPts val="400"/>
              </a:spcBef>
              <a:spcAft>
                <a:spcPts val="0"/>
              </a:spcAft>
              <a:buClrTx/>
              <a:buSzTx/>
              <a:buFontTx/>
              <a:buNone/>
              <a:tabLst/>
              <a:defRPr/>
            </a:pPr>
            <a:r>
              <a:rPr kumimoji="0" lang="pt-br" sz="1200" b="0" i="0" u="none" strike="noStrike" kern="100" cap="none" spc="0" normalizeH="0" baseline="0" noProof="0" dirty="0">
                <a:ln>
                  <a:noFill/>
                </a:ln>
                <a:solidFill>
                  <a:prstClr val="black"/>
                </a:solidFill>
                <a:effectLst/>
                <a:uLnTx/>
                <a:uFillTx/>
                <a:latin typeface="Segoe UI Semibold"/>
                <a:ea typeface="+mn-ea"/>
                <a:cs typeface="Times New Roman"/>
              </a:rPr>
              <a:t>Usar o painel de bate-papo do Copilot para</a:t>
            </a:r>
          </a:p>
          <a:p>
            <a:pPr marL="209550" marR="0" lvl="0" indent="-152400" algn="l" defTabSz="932472" rtl="0" eaLnBrk="1" fontAlgn="base" latinLnBrk="0" hangingPunct="1">
              <a:lnSpc>
                <a:spcPct val="100000"/>
              </a:lnSpc>
              <a:spcBef>
                <a:spcPts val="200"/>
              </a:spcBef>
              <a:spcAft>
                <a:spcPts val="0"/>
              </a:spcAft>
              <a:buClrTx/>
              <a:buSzTx/>
              <a:buFont typeface="Arial" panose="020B0604020202020204" pitchFamily="34" charset="0"/>
              <a:buChar char="•"/>
              <a:tabLst/>
              <a:defRPr/>
            </a:pPr>
            <a:r>
              <a:rPr kumimoji="0" lang="pt-br" sz="1050" b="0" i="0" u="none" strike="noStrike" kern="100" cap="none" spc="0" normalizeH="0" baseline="0" noProof="0" dirty="0">
                <a:ln>
                  <a:noFill/>
                </a:ln>
                <a:solidFill>
                  <a:prstClr val="black"/>
                </a:solidFill>
                <a:effectLst/>
                <a:uLnTx/>
                <a:uFillTx/>
                <a:latin typeface="Segoe UI"/>
                <a:ea typeface="+mn-ea"/>
                <a:cs typeface="Times New Roman"/>
              </a:rPr>
              <a:t>Criar</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pt-br" sz="900" b="0" i="0" u="none" strike="noStrike" kern="100" cap="none" spc="0" normalizeH="0" baseline="0" noProof="0" dirty="0">
                <a:ln>
                  <a:noFill/>
                </a:ln>
                <a:solidFill>
                  <a:prstClr val="black"/>
                </a:solidFill>
                <a:effectLst/>
                <a:uLnTx/>
                <a:uFillTx/>
                <a:latin typeface="Segoe UI"/>
                <a:ea typeface="+mn-ea"/>
                <a:cs typeface="Times New Roman"/>
              </a:rPr>
              <a:t>Criar uma apresentação a partir de uma descrição</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pt-br" sz="900" b="0" i="0" u="none" strike="noStrike" kern="100" cap="none" spc="0" normalizeH="0" baseline="0" noProof="0" dirty="0">
                <a:ln>
                  <a:noFill/>
                </a:ln>
                <a:solidFill>
                  <a:prstClr val="black"/>
                </a:solidFill>
                <a:effectLst/>
                <a:uLnTx/>
                <a:uFillTx/>
                <a:latin typeface="Segoe UI"/>
                <a:ea typeface="+mn-ea"/>
                <a:cs typeface="Times New Roman"/>
              </a:rPr>
              <a:t>Criar uma apresentação a partir de um URL de documento </a:t>
            </a:r>
            <a:br>
              <a:rPr kumimoji="0" lang="pt-br" sz="900" b="0" i="0" u="none" strike="noStrike" kern="100" cap="none" spc="0" normalizeH="0" baseline="0" noProof="0" dirty="0">
                <a:ln>
                  <a:noFill/>
                </a:ln>
                <a:solidFill>
                  <a:prstClr val="black"/>
                </a:solidFill>
                <a:effectLst/>
                <a:uLnTx/>
                <a:uFillTx/>
                <a:latin typeface="Segoe UI"/>
                <a:ea typeface="+mn-ea"/>
                <a:cs typeface="Times New Roman"/>
              </a:rPr>
            </a:br>
            <a:r>
              <a:rPr kumimoji="0" lang="pt-br" sz="900" b="0" i="0" u="none" strike="noStrike" kern="100" cap="none" spc="0" normalizeH="0" baseline="0" noProof="0" dirty="0">
                <a:ln>
                  <a:noFill/>
                </a:ln>
                <a:solidFill>
                  <a:prstClr val="black"/>
                </a:solidFill>
                <a:effectLst/>
                <a:uLnTx/>
                <a:uFillTx/>
                <a:latin typeface="Segoe UI"/>
                <a:ea typeface="+mn-ea"/>
                <a:cs typeface="Times New Roman"/>
              </a:rPr>
              <a:t>do Word</a:t>
            </a:r>
          </a:p>
          <a:p>
            <a:pPr marL="209550" marR="0" lvl="0" indent="-152400" algn="l" defTabSz="932472" rtl="0" eaLnBrk="1" fontAlgn="base" latinLnBrk="0" hangingPunct="1">
              <a:lnSpc>
                <a:spcPct val="100000"/>
              </a:lnSpc>
              <a:spcBef>
                <a:spcPts val="200"/>
              </a:spcBef>
              <a:spcAft>
                <a:spcPts val="0"/>
              </a:spcAft>
              <a:buClrTx/>
              <a:buSzTx/>
              <a:buFont typeface="Arial" panose="020B0604020202020204" pitchFamily="34" charset="0"/>
              <a:buChar char="•"/>
              <a:tabLst/>
              <a:defRPr/>
            </a:pPr>
            <a:r>
              <a:rPr kumimoji="0" lang="pt-br" sz="1050" b="0" i="0" u="none" strike="noStrike" kern="100" cap="none" spc="0" normalizeH="0" baseline="0" noProof="0" dirty="0">
                <a:ln>
                  <a:noFill/>
                </a:ln>
                <a:solidFill>
                  <a:prstClr val="black"/>
                </a:solidFill>
                <a:effectLst/>
                <a:uLnTx/>
                <a:uFillTx/>
                <a:latin typeface="Segoe UI"/>
                <a:ea typeface="+mn-ea"/>
                <a:cs typeface="Times New Roman"/>
              </a:rPr>
              <a:t>Refinar (editar)</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pt-br" sz="900" b="0" i="0" u="none" strike="noStrike" kern="100" cap="none" spc="0" normalizeH="0" baseline="0" noProof="0" dirty="0">
                <a:ln>
                  <a:noFill/>
                </a:ln>
                <a:solidFill>
                  <a:prstClr val="black"/>
                </a:solidFill>
                <a:effectLst/>
                <a:uLnTx/>
                <a:uFillTx/>
                <a:latin typeface="Segoe UI"/>
                <a:ea typeface="+mn-ea"/>
                <a:cs typeface="Times New Roman"/>
              </a:rPr>
              <a:t>Adicionar um slide sobre um tópico</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pt-br" sz="900" b="0" i="0" u="none" strike="noStrike" kern="100" cap="none" spc="0" normalizeH="0" baseline="0" noProof="0" dirty="0">
                <a:ln>
                  <a:noFill/>
                </a:ln>
                <a:solidFill>
                  <a:prstClr val="black"/>
                </a:solidFill>
                <a:effectLst/>
                <a:uLnTx/>
                <a:uFillTx/>
                <a:latin typeface="Segoe UI"/>
                <a:ea typeface="+mn-ea"/>
                <a:cs typeface="Times New Roman"/>
              </a:rPr>
              <a:t>Adicionar uma imagem com base em uma descrição</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pt-br" sz="900" b="0" i="0" u="none" strike="noStrike" kern="100" cap="none" spc="0" normalizeH="0" baseline="0" noProof="0" dirty="0">
                <a:ln>
                  <a:noFill/>
                </a:ln>
                <a:solidFill>
                  <a:prstClr val="black"/>
                </a:solidFill>
                <a:effectLst/>
                <a:uLnTx/>
                <a:uFillTx/>
                <a:latin typeface="Segoe UI"/>
                <a:ea typeface="+mn-ea"/>
                <a:cs typeface="Times New Roman"/>
              </a:rPr>
              <a:t>Alterar o formato do texto</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pt-br" sz="900" b="0" i="0" u="none" strike="noStrike" kern="100" cap="none" spc="0" normalizeH="0" baseline="0" noProof="0" dirty="0">
                <a:ln>
                  <a:noFill/>
                </a:ln>
                <a:solidFill>
                  <a:prstClr val="black"/>
                </a:solidFill>
                <a:effectLst/>
                <a:uLnTx/>
                <a:uFillTx/>
                <a:latin typeface="Segoe UI"/>
                <a:ea typeface="+mn-ea"/>
                <a:cs typeface="Times New Roman"/>
              </a:rPr>
              <a:t>Organizar a apresentação adicionando uma agenda e criando Seções</a:t>
            </a:r>
          </a:p>
          <a:p>
            <a:pPr marL="209550" marR="0" lvl="0" indent="-152400" algn="l" defTabSz="932472" rtl="0" eaLnBrk="1" fontAlgn="base" latinLnBrk="0" hangingPunct="1">
              <a:lnSpc>
                <a:spcPct val="100000"/>
              </a:lnSpc>
              <a:spcBef>
                <a:spcPts val="200"/>
              </a:spcBef>
              <a:spcAft>
                <a:spcPts val="0"/>
              </a:spcAft>
              <a:buClrTx/>
              <a:buSzTx/>
              <a:buFont typeface="Arial" panose="020B0604020202020204" pitchFamily="34" charset="0"/>
              <a:buChar char="•"/>
              <a:tabLst/>
              <a:defRPr/>
            </a:pPr>
            <a:r>
              <a:rPr kumimoji="0" lang="pt-BR" sz="1050" b="0" i="0" u="none" strike="noStrike" kern="100" cap="none" spc="0" normalizeH="0" baseline="0" noProof="0" dirty="0">
                <a:ln>
                  <a:noFill/>
                </a:ln>
                <a:solidFill>
                  <a:prstClr val="black"/>
                </a:solidFill>
                <a:effectLst/>
                <a:uLnTx/>
                <a:uFillTx/>
                <a:latin typeface="Segoe UI"/>
                <a:ea typeface="+mn-ea"/>
                <a:cs typeface="Times New Roman"/>
              </a:rPr>
              <a:t>Resumo</a:t>
            </a:r>
            <a:r>
              <a:rPr kumimoji="0" lang="pt-br" sz="1050" b="0" i="0" u="none" strike="noStrike" kern="100" cap="none" spc="0" normalizeH="0" baseline="0" noProof="0" dirty="0">
                <a:ln>
                  <a:noFill/>
                </a:ln>
                <a:solidFill>
                  <a:prstClr val="black"/>
                </a:solidFill>
                <a:effectLst/>
                <a:uLnTx/>
                <a:uFillTx/>
                <a:latin typeface="Segoe UI"/>
                <a:ea typeface="+mn-ea"/>
                <a:cs typeface="Times New Roman"/>
              </a:rPr>
              <a:t> (Organizar)</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pt-br" sz="900" b="0" i="0" u="none" strike="noStrike" kern="100" cap="none" spc="0" normalizeH="0" baseline="0" noProof="0" dirty="0">
                <a:ln>
                  <a:noFill/>
                </a:ln>
                <a:solidFill>
                  <a:prstClr val="black"/>
                </a:solidFill>
                <a:effectLst/>
                <a:uLnTx/>
                <a:uFillTx/>
                <a:latin typeface="Segoe UI"/>
                <a:ea typeface="+mn-ea"/>
                <a:cs typeface="Times New Roman"/>
              </a:rPr>
              <a:t>Criar um resumo</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pt-br" sz="900" b="0" i="0" u="none" strike="noStrike" kern="100" cap="none" spc="0" normalizeH="0" baseline="0" noProof="0" dirty="0">
                <a:ln>
                  <a:noFill/>
                </a:ln>
                <a:solidFill>
                  <a:prstClr val="black"/>
                </a:solidFill>
                <a:effectLst/>
                <a:uLnTx/>
                <a:uFillTx/>
                <a:latin typeface="Segoe UI"/>
                <a:ea typeface="+mn-ea"/>
                <a:cs typeface="Times New Roman"/>
              </a:rPr>
              <a:t>Mostrar slides principais – Fornece uma lista de slides com informações importantes</a:t>
            </a:r>
          </a:p>
          <a:p>
            <a:pPr marL="209550" marR="0" lvl="0" indent="-152400" algn="l" defTabSz="932472" rtl="0" eaLnBrk="1" fontAlgn="base" latinLnBrk="0" hangingPunct="1">
              <a:lnSpc>
                <a:spcPct val="100000"/>
              </a:lnSpc>
              <a:spcBef>
                <a:spcPts val="200"/>
              </a:spcBef>
              <a:spcAft>
                <a:spcPts val="0"/>
              </a:spcAft>
              <a:buClrTx/>
              <a:buSzTx/>
              <a:buFont typeface="Arial" panose="020B0604020202020204" pitchFamily="34" charset="0"/>
              <a:buChar char="•"/>
              <a:tabLst/>
              <a:defRPr/>
            </a:pPr>
            <a:r>
              <a:rPr kumimoji="0" lang="pt-br" sz="1050" b="0" i="0" u="none" strike="noStrike" kern="100" cap="none" spc="0" normalizeH="0" baseline="0" noProof="0" dirty="0">
                <a:ln>
                  <a:noFill/>
                </a:ln>
                <a:solidFill>
                  <a:prstClr val="black"/>
                </a:solidFill>
                <a:effectLst/>
                <a:uLnTx/>
                <a:uFillTx/>
                <a:latin typeface="Segoe UI"/>
                <a:ea typeface="+mn-ea"/>
                <a:cs typeface="Times New Roman"/>
              </a:rPr>
              <a:t>Descobrir (entender)</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pt-br" sz="900" b="0" i="0" u="none" strike="noStrike" kern="100" cap="none" spc="0" normalizeH="0" baseline="0" noProof="0" dirty="0">
                <a:ln>
                  <a:noFill/>
                </a:ln>
                <a:solidFill>
                  <a:prstClr val="black"/>
                </a:solidFill>
                <a:effectLst/>
                <a:uLnTx/>
                <a:uFillTx/>
                <a:latin typeface="Segoe UI"/>
                <a:ea typeface="+mn-ea"/>
                <a:cs typeface="Times New Roman"/>
              </a:rPr>
              <a:t>Mostrar itens de ação e próximas etapas</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pt-br" sz="900" b="0" i="0" u="none" strike="noStrike" kern="100" cap="none" spc="0" normalizeH="0" baseline="0" noProof="0" dirty="0">
                <a:ln>
                  <a:noFill/>
                </a:ln>
                <a:solidFill>
                  <a:prstClr val="black"/>
                </a:solidFill>
                <a:effectLst/>
                <a:uLnTx/>
                <a:uFillTx/>
                <a:latin typeface="Segoe UI"/>
                <a:ea typeface="+mn-ea"/>
                <a:cs typeface="Times New Roman"/>
              </a:rPr>
              <a:t>Fazer </a:t>
            </a:r>
            <a:r>
              <a:rPr kumimoji="0" lang="pt-br" sz="900" b="0" i="0" u="none" strike="noStrike" kern="100" cap="none" spc="0" normalizeH="0" baseline="0" noProof="0" dirty="0" err="1">
                <a:ln>
                  <a:noFill/>
                </a:ln>
                <a:solidFill>
                  <a:prstClr val="black"/>
                </a:solidFill>
                <a:effectLst/>
                <a:uLnTx/>
                <a:uFillTx/>
                <a:latin typeface="Segoe UI"/>
                <a:ea typeface="+mn-ea"/>
                <a:cs typeface="Times New Roman"/>
              </a:rPr>
              <a:t>perg</a:t>
            </a:r>
            <a:r>
              <a:rPr kumimoji="0" lang="pt-BR" sz="9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900" b="0" i="0" u="none" strike="noStrike" kern="100" cap="none" spc="0" normalizeH="0" baseline="0" noProof="0" dirty="0" err="1">
                <a:ln>
                  <a:noFill/>
                </a:ln>
                <a:solidFill>
                  <a:prstClr val="black"/>
                </a:solidFill>
                <a:effectLst/>
                <a:uLnTx/>
                <a:uFillTx/>
                <a:latin typeface="Segoe UI"/>
                <a:ea typeface="+mn-ea"/>
                <a:cs typeface="Times New Roman"/>
              </a:rPr>
              <a:t>tas</a:t>
            </a:r>
            <a:r>
              <a:rPr kumimoji="0" lang="pt-br" sz="900" b="0" i="0" u="none" strike="noStrike" kern="100" cap="none" spc="0" normalizeH="0" baseline="0" noProof="0" dirty="0">
                <a:ln>
                  <a:noFill/>
                </a:ln>
                <a:solidFill>
                  <a:prstClr val="black"/>
                </a:solidFill>
                <a:effectLst/>
                <a:uLnTx/>
                <a:uFillTx/>
                <a:latin typeface="Segoe UI"/>
                <a:ea typeface="+mn-ea"/>
                <a:cs typeface="Times New Roman"/>
              </a:rPr>
              <a:t> sobre a apresentação</a:t>
            </a:r>
          </a:p>
          <a:p>
            <a:pPr marL="209550" marR="0" lvl="0" indent="-152400" algn="l" defTabSz="932472" rtl="0" eaLnBrk="1" fontAlgn="base" latinLnBrk="0" hangingPunct="1">
              <a:lnSpc>
                <a:spcPct val="100000"/>
              </a:lnSpc>
              <a:spcBef>
                <a:spcPts val="200"/>
              </a:spcBef>
              <a:spcAft>
                <a:spcPts val="0"/>
              </a:spcAft>
              <a:buClrTx/>
              <a:buSzTx/>
              <a:buFont typeface="Arial" panose="020B0604020202020204" pitchFamily="34" charset="0"/>
              <a:buChar char="•"/>
              <a:tabLst/>
              <a:defRPr/>
            </a:pPr>
            <a:r>
              <a:rPr kumimoji="0" lang="pt-br" sz="1050" b="0" i="0" u="none" strike="noStrike" kern="100" cap="none" spc="0" normalizeH="0" baseline="0" noProof="0" dirty="0">
                <a:ln>
                  <a:noFill/>
                </a:ln>
                <a:solidFill>
                  <a:prstClr val="black"/>
                </a:solidFill>
                <a:effectLst/>
                <a:uLnTx/>
                <a:uFillTx/>
                <a:latin typeface="Segoe UI"/>
                <a:ea typeface="+mn-ea"/>
                <a:cs typeface="Times New Roman"/>
              </a:rPr>
              <a:t>Comando (</a:t>
            </a:r>
            <a:r>
              <a:rPr kumimoji="0" lang="pt-br" sz="1050" b="0" i="0" u="none" strike="noStrike" kern="100" cap="none" spc="0" normalizeH="0" baseline="0" noProof="0" dirty="0" err="1">
                <a:ln>
                  <a:noFill/>
                </a:ln>
                <a:solidFill>
                  <a:prstClr val="black"/>
                </a:solidFill>
                <a:effectLst/>
                <a:uLnTx/>
                <a:uFillTx/>
                <a:latin typeface="Segoe UI"/>
                <a:ea typeface="+mn-ea"/>
                <a:cs typeface="Times New Roman"/>
              </a:rPr>
              <a:t>Perg</a:t>
            </a:r>
            <a:r>
              <a:rPr kumimoji="0" lang="pt-BR" sz="105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050" b="0" i="0" u="none" strike="noStrike" kern="100" cap="none" spc="0" normalizeH="0" baseline="0" noProof="0" dirty="0" err="1">
                <a:ln>
                  <a:noFill/>
                </a:ln>
                <a:solidFill>
                  <a:prstClr val="black"/>
                </a:solidFill>
                <a:effectLst/>
                <a:uLnTx/>
                <a:uFillTx/>
                <a:latin typeface="Segoe UI"/>
                <a:ea typeface="+mn-ea"/>
                <a:cs typeface="Times New Roman"/>
              </a:rPr>
              <a:t>tar</a:t>
            </a:r>
            <a:r>
              <a:rPr kumimoji="0" lang="pt-br" sz="1050" b="0" i="0" u="none" strike="noStrike" kern="100" cap="none" spc="0" normalizeH="0" baseline="0" noProof="0" dirty="0">
                <a:ln>
                  <a:noFill/>
                </a:ln>
                <a:solidFill>
                  <a:prstClr val="black"/>
                </a:solidFill>
                <a:effectLst/>
                <a:uLnTx/>
                <a:uFillTx/>
                <a:latin typeface="Segoe UI"/>
                <a:ea typeface="+mn-ea"/>
                <a:cs typeface="Times New Roman"/>
              </a:rPr>
              <a:t>)</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pt-br" sz="900" b="0" i="0" u="none" strike="noStrike" kern="100" cap="none" spc="0" normalizeH="0" baseline="0" noProof="0" dirty="0">
                <a:ln>
                  <a:noFill/>
                </a:ln>
                <a:solidFill>
                  <a:prstClr val="black"/>
                </a:solidFill>
                <a:effectLst/>
                <a:uLnTx/>
                <a:uFillTx/>
                <a:latin typeface="Segoe UI"/>
                <a:ea typeface="+mn-ea"/>
                <a:cs typeface="Times New Roman"/>
              </a:rPr>
              <a:t>Reformatar texto</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pt-br" sz="900" b="0" i="0" u="none" strike="noStrike" kern="100" cap="none" spc="0" normalizeH="0" baseline="0" noProof="0" dirty="0">
                <a:ln>
                  <a:noFill/>
                </a:ln>
                <a:solidFill>
                  <a:prstClr val="black"/>
                </a:solidFill>
                <a:effectLst/>
                <a:uLnTx/>
                <a:uFillTx/>
                <a:latin typeface="Segoe UI"/>
                <a:ea typeface="+mn-ea"/>
                <a:cs typeface="Times New Roman"/>
              </a:rPr>
              <a:t>Criar um novo slide </a:t>
            </a:r>
            <a:endParaRPr kumimoji="0" lang="en-US" sz="1000" b="0" i="0" u="none" strike="noStrike" kern="100" cap="none" spc="0" normalizeH="0" baseline="0" noProof="0" dirty="0">
              <a:ln>
                <a:noFill/>
              </a:ln>
              <a:solidFill>
                <a:prstClr val="black"/>
              </a:solidFill>
              <a:effectLst/>
              <a:uLnTx/>
              <a:uFillTx/>
              <a:latin typeface="Segoe UI"/>
              <a:ea typeface="+mn-ea"/>
              <a:cs typeface="Times New Roman"/>
            </a:endParaRPr>
          </a:p>
        </p:txBody>
      </p:sp>
      <p:pic>
        <p:nvPicPr>
          <p:cNvPr id="11" name="Picture 10" descr="Captura de tela do Copilot no PowerPoint">
            <a:extLst>
              <a:ext uri="{FF2B5EF4-FFF2-40B4-BE49-F238E27FC236}">
                <a16:creationId xmlns:a16="http://schemas.microsoft.com/office/drawing/2014/main" id="{0C521433-0441-BF65-A088-6FFBE414B1C1}"/>
              </a:ext>
            </a:extLst>
          </p:cNvPr>
          <p:cNvPicPr>
            <a:picLocks noChangeAspect="1"/>
          </p:cNvPicPr>
          <p:nvPr/>
        </p:nvPicPr>
        <p:blipFill>
          <a:blip r:embed="rId3"/>
          <a:stretch>
            <a:fillRect/>
          </a:stretch>
        </p:blipFill>
        <p:spPr>
          <a:xfrm>
            <a:off x="5103683" y="1723137"/>
            <a:ext cx="1927037" cy="4420507"/>
          </a:xfrm>
          <a:prstGeom prst="roundRect">
            <a:avLst>
              <a:gd name="adj" fmla="val 3629"/>
            </a:avLst>
          </a:prstGeom>
          <a:ln w="6350">
            <a:solidFill>
              <a:schemeClr val="bg1">
                <a:lumMod val="75000"/>
              </a:schemeClr>
            </a:solidFill>
          </a:ln>
        </p:spPr>
      </p:pic>
      <p:sp>
        <p:nvSpPr>
          <p:cNvPr id="36" name="Rectangle: Rounded Corners 35" descr="Ênfase na seção Prompts com o seguinte:&#10;Criar, &#10;Entender&#10;Editar&#10;Perguntar e &#10;Ver mais prompts">
            <a:extLst>
              <a:ext uri="{FF2B5EF4-FFF2-40B4-BE49-F238E27FC236}">
                <a16:creationId xmlns:a16="http://schemas.microsoft.com/office/drawing/2014/main" id="{1AC578B6-5C09-7744-55F7-C186F4827296}"/>
              </a:ext>
              <a:ext uri="{C183D7F6-B498-43B3-948B-1728B52AA6E4}">
                <adec:decorative xmlns:adec="http://schemas.microsoft.com/office/drawing/2017/decorative" val="0"/>
              </a:ext>
            </a:extLst>
          </p:cNvPr>
          <p:cNvSpPr/>
          <p:nvPr/>
        </p:nvSpPr>
        <p:spPr bwMode="auto">
          <a:xfrm>
            <a:off x="5314156" y="4249046"/>
            <a:ext cx="1620044" cy="1310379"/>
          </a:xfrm>
          <a:prstGeom prst="roundRect">
            <a:avLst>
              <a:gd name="adj" fmla="val 3231"/>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7" name="Rectangle: Rounded Corners 36">
            <a:extLst>
              <a:ext uri="{FF2B5EF4-FFF2-40B4-BE49-F238E27FC236}">
                <a16:creationId xmlns:a16="http://schemas.microsoft.com/office/drawing/2014/main" id="{0B03FBB0-CB37-CF85-3ACA-E1B645BABC0D}"/>
              </a:ext>
              <a:ext uri="{C183D7F6-B498-43B3-948B-1728B52AA6E4}">
                <adec:decorative xmlns:adec="http://schemas.microsoft.com/office/drawing/2017/decorative" val="1"/>
              </a:ext>
            </a:extLst>
          </p:cNvPr>
          <p:cNvSpPr/>
          <p:nvPr/>
        </p:nvSpPr>
        <p:spPr bwMode="auto">
          <a:xfrm>
            <a:off x="6317456" y="5845969"/>
            <a:ext cx="190019" cy="201734"/>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6" name="Picture 5" descr="Captura de tela do Copilot no PowerPoint">
            <a:extLst>
              <a:ext uri="{FF2B5EF4-FFF2-40B4-BE49-F238E27FC236}">
                <a16:creationId xmlns:a16="http://schemas.microsoft.com/office/drawing/2014/main" id="{EDCCC319-AC7A-E224-AC7E-4428614B1079}"/>
              </a:ext>
            </a:extLst>
          </p:cNvPr>
          <p:cNvPicPr>
            <a:picLocks noChangeAspect="1"/>
          </p:cNvPicPr>
          <p:nvPr/>
        </p:nvPicPr>
        <p:blipFill>
          <a:blip r:embed="rId4"/>
          <a:stretch>
            <a:fillRect/>
          </a:stretch>
        </p:blipFill>
        <p:spPr>
          <a:xfrm>
            <a:off x="7194613" y="1723137"/>
            <a:ext cx="1647764" cy="3828485"/>
          </a:xfrm>
          <a:prstGeom prst="roundRect">
            <a:avLst>
              <a:gd name="adj" fmla="val 3994"/>
            </a:avLst>
          </a:prstGeom>
          <a:ln w="6350">
            <a:solidFill>
              <a:schemeClr val="bg1">
                <a:lumMod val="75000"/>
              </a:schemeClr>
            </a:solidFill>
          </a:ln>
        </p:spPr>
      </p:pic>
      <p:sp>
        <p:nvSpPr>
          <p:cNvPr id="33" name="Rectangle: Rounded Corners 32" descr="Ênfase em Criar apresentação a partir do arquivo,&#10;Resumir esta apresentação e &#10;Organizar esta apresentação">
            <a:extLst>
              <a:ext uri="{FF2B5EF4-FFF2-40B4-BE49-F238E27FC236}">
                <a16:creationId xmlns:a16="http://schemas.microsoft.com/office/drawing/2014/main" id="{36115C7E-F79E-D2BF-30C3-666ADD757454}"/>
              </a:ext>
              <a:ext uri="{C183D7F6-B498-43B3-948B-1728B52AA6E4}">
                <adec:decorative xmlns:adec="http://schemas.microsoft.com/office/drawing/2017/decorative" val="0"/>
              </a:ext>
            </a:extLst>
          </p:cNvPr>
          <p:cNvSpPr/>
          <p:nvPr/>
        </p:nvSpPr>
        <p:spPr bwMode="auto">
          <a:xfrm>
            <a:off x="7369969" y="2431257"/>
            <a:ext cx="1352550" cy="685800"/>
          </a:xfrm>
          <a:prstGeom prst="roundRect">
            <a:avLst>
              <a:gd name="adj" fmla="val 6690"/>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2" name="TextBox 31">
            <a:extLst>
              <a:ext uri="{FF2B5EF4-FFF2-40B4-BE49-F238E27FC236}">
                <a16:creationId xmlns:a16="http://schemas.microsoft.com/office/drawing/2014/main" id="{FABE0412-DEAC-6856-6F4E-26EE0839F9DC}"/>
              </a:ext>
            </a:extLst>
          </p:cNvPr>
          <p:cNvSpPr txBox="1">
            <a:spLocks/>
          </p:cNvSpPr>
          <p:nvPr/>
        </p:nvSpPr>
        <p:spPr>
          <a:xfrm>
            <a:off x="9194800" y="2314456"/>
            <a:ext cx="2068420" cy="919401"/>
          </a:xfrm>
          <a:prstGeom prst="roundRect">
            <a:avLst>
              <a:gd name="adj" fmla="val 8379"/>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prstClr val="black"/>
                </a:solidFill>
                <a:effectLst/>
                <a:uLnTx/>
                <a:uFillTx/>
                <a:latin typeface="Segoe UI"/>
                <a:ea typeface="+mn-ea"/>
                <a:cs typeface="Segoe UI"/>
              </a:rPr>
              <a:t>Selecionar um prompt predefinido na barra lateral do Copilot. Em seguida, você pode adicionar mais contexto</a:t>
            </a:r>
          </a:p>
        </p:txBody>
      </p:sp>
      <p:sp>
        <p:nvSpPr>
          <p:cNvPr id="35" name="Rectangle: Rounded Corners 34" descr="Ênfase na seção para fazer uma pergunta ou fazer uma solicitação na captura de tela">
            <a:extLst>
              <a:ext uri="{FF2B5EF4-FFF2-40B4-BE49-F238E27FC236}">
                <a16:creationId xmlns:a16="http://schemas.microsoft.com/office/drawing/2014/main" id="{D65B3CCF-E904-C6F3-3021-63CE280B8E17}"/>
              </a:ext>
              <a:ext uri="{C183D7F6-B498-43B3-948B-1728B52AA6E4}">
                <adec:decorative xmlns:adec="http://schemas.microsoft.com/office/drawing/2017/decorative" val="0"/>
              </a:ext>
            </a:extLst>
          </p:cNvPr>
          <p:cNvSpPr/>
          <p:nvPr/>
        </p:nvSpPr>
        <p:spPr bwMode="auto">
          <a:xfrm>
            <a:off x="7365206" y="5000755"/>
            <a:ext cx="1362075" cy="416019"/>
          </a:xfrm>
          <a:prstGeom prst="roundRect">
            <a:avLst>
              <a:gd name="adj" fmla="val 4175"/>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4" name="TextBox 33">
            <a:extLst>
              <a:ext uri="{FF2B5EF4-FFF2-40B4-BE49-F238E27FC236}">
                <a16:creationId xmlns:a16="http://schemas.microsoft.com/office/drawing/2014/main" id="{683D7B07-972B-EB5A-367B-47423E4F24DF}"/>
              </a:ext>
            </a:extLst>
          </p:cNvPr>
          <p:cNvSpPr txBox="1">
            <a:spLocks/>
          </p:cNvSpPr>
          <p:nvPr/>
        </p:nvSpPr>
        <p:spPr>
          <a:xfrm>
            <a:off x="9194800" y="4404256"/>
            <a:ext cx="2068420" cy="1064776"/>
          </a:xfrm>
          <a:prstGeom prst="roundRect">
            <a:avLst>
              <a:gd name="adj" fmla="val 7143"/>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prstClr val="black"/>
                </a:solidFill>
                <a:effectLst/>
                <a:uLnTx/>
                <a:uFillTx/>
                <a:latin typeface="Segoe UI"/>
                <a:ea typeface="+mn-ea"/>
                <a:cs typeface="Segoe UI"/>
              </a:rPr>
              <a:t>Fazer </a:t>
            </a:r>
            <a:r>
              <a:rPr kumimoji="0" lang="pt-br" sz="1050" b="0" i="0" u="none" strike="noStrike" kern="1200" cap="none" spc="0" normalizeH="0" baseline="0" noProof="0" dirty="0" err="1">
                <a:ln>
                  <a:noFill/>
                </a:ln>
                <a:solidFill>
                  <a:prstClr val="black"/>
                </a:solidFill>
                <a:effectLst/>
                <a:uLnTx/>
                <a:uFillTx/>
                <a:latin typeface="Segoe UI"/>
                <a:ea typeface="+mn-ea"/>
                <a:cs typeface="Segoe UI"/>
              </a:rPr>
              <a:t>perg</a:t>
            </a:r>
            <a:r>
              <a:rPr kumimoji="0" lang="pt-BR" sz="1050" b="0" i="0" u="none" strike="noStrike" kern="1200" cap="none" spc="0" normalizeH="0" baseline="0" noProof="0" dirty="0" err="1">
                <a:ln>
                  <a:noFill/>
                </a:ln>
                <a:solidFill>
                  <a:prstClr val="black"/>
                </a:solidFill>
                <a:effectLst/>
                <a:uLnTx/>
                <a:uFillTx/>
                <a:latin typeface="Segoe UI"/>
                <a:ea typeface="+mn-ea"/>
                <a:cs typeface="Segoe UI"/>
              </a:rPr>
              <a:t>um</a:t>
            </a:r>
            <a:r>
              <a:rPr kumimoji="0" lang="pt-br" sz="1050" b="0" i="0" u="none" strike="noStrike" kern="1200" cap="none" spc="0" normalizeH="0" baseline="0" noProof="0" dirty="0" err="1">
                <a:ln>
                  <a:noFill/>
                </a:ln>
                <a:solidFill>
                  <a:prstClr val="black"/>
                </a:solidFill>
                <a:effectLst/>
                <a:uLnTx/>
                <a:uFillTx/>
                <a:latin typeface="Segoe UI"/>
                <a:ea typeface="+mn-ea"/>
                <a:cs typeface="Segoe UI"/>
              </a:rPr>
              <a:t>tas</a:t>
            </a:r>
            <a:r>
              <a:rPr kumimoji="0" lang="pt-br" sz="1050" b="0" i="0" u="none" strike="noStrike" kern="1200" cap="none" spc="0" normalizeH="0" baseline="0" noProof="0" dirty="0">
                <a:ln>
                  <a:noFill/>
                </a:ln>
                <a:solidFill>
                  <a:prstClr val="black"/>
                </a:solidFill>
                <a:effectLst/>
                <a:uLnTx/>
                <a:uFillTx/>
                <a:latin typeface="Segoe UI"/>
                <a:ea typeface="+mn-ea"/>
                <a:cs typeface="Segoe UI"/>
              </a:rPr>
              <a:t> de conhecimentos gerais ou pedir ideias criativas. Você precisará revisar qualquer conteúdo para erros factuais</a:t>
            </a:r>
          </a:p>
        </p:txBody>
      </p:sp>
      <p:grpSp>
        <p:nvGrpSpPr>
          <p:cNvPr id="27" name="Group 26" descr="Seta apontando para o ícone do livro na seção para fazer uma pergunta ou fazer uma solicitação na captura de tela &#10;Clicar no ícone Guia de Prompt para mostrar os prompts para editar um slide ou aprender sobre a apresentação&#10;">
            <a:extLst>
              <a:ext uri="{FF2B5EF4-FFF2-40B4-BE49-F238E27FC236}">
                <a16:creationId xmlns:a16="http://schemas.microsoft.com/office/drawing/2014/main" id="{6CC4FBC3-F79E-63EB-A6DE-636556EF3549}"/>
              </a:ext>
            </a:extLst>
          </p:cNvPr>
          <p:cNvGrpSpPr/>
          <p:nvPr/>
        </p:nvGrpSpPr>
        <p:grpSpPr>
          <a:xfrm>
            <a:off x="6507475" y="5639934"/>
            <a:ext cx="4755745" cy="715089"/>
            <a:chOff x="15950651" y="5545232"/>
            <a:chExt cx="4755745" cy="715089"/>
          </a:xfrm>
        </p:grpSpPr>
        <p:grpSp>
          <p:nvGrpSpPr>
            <p:cNvPr id="10" name="Group 9">
              <a:extLst>
                <a:ext uri="{FF2B5EF4-FFF2-40B4-BE49-F238E27FC236}">
                  <a16:creationId xmlns:a16="http://schemas.microsoft.com/office/drawing/2014/main" id="{8B3BDB10-73A8-7417-504F-E7B032D4F6F4}"/>
                </a:ext>
                <a:ext uri="{C183D7F6-B498-43B3-948B-1728B52AA6E4}">
                  <adec:decorative xmlns:adec="http://schemas.microsoft.com/office/drawing/2017/decorative" val="1"/>
                </a:ext>
              </a:extLst>
            </p:cNvPr>
            <p:cNvGrpSpPr/>
            <p:nvPr/>
          </p:nvGrpSpPr>
          <p:grpSpPr>
            <a:xfrm>
              <a:off x="15950651" y="5545232"/>
              <a:ext cx="4755745" cy="715089"/>
              <a:chOff x="6678788" y="5697641"/>
              <a:chExt cx="4755745" cy="715089"/>
            </a:xfrm>
          </p:grpSpPr>
          <p:sp>
            <p:nvSpPr>
              <p:cNvPr id="38" name="TextBox 37">
                <a:extLst>
                  <a:ext uri="{FF2B5EF4-FFF2-40B4-BE49-F238E27FC236}">
                    <a16:creationId xmlns:a16="http://schemas.microsoft.com/office/drawing/2014/main" id="{0F828C84-C5C0-1E0F-36AB-B0400C8CC33A}"/>
                  </a:ext>
                </a:extLst>
              </p:cNvPr>
              <p:cNvSpPr txBox="1">
                <a:spLocks/>
              </p:cNvSpPr>
              <p:nvPr/>
            </p:nvSpPr>
            <p:spPr>
              <a:xfrm>
                <a:off x="8578851" y="5697641"/>
                <a:ext cx="2855682" cy="715089"/>
              </a:xfrm>
              <a:prstGeom prst="roundRect">
                <a:avLst>
                  <a:gd name="adj" fmla="val 10673"/>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prstClr val="black"/>
                    </a:solidFill>
                    <a:effectLst/>
                    <a:uLnTx/>
                    <a:uFillTx/>
                    <a:latin typeface="Segoe UI"/>
                    <a:ea typeface="+mn-ea"/>
                    <a:cs typeface="Segoe UI"/>
                  </a:rPr>
                  <a:t>Clicar no ícone do </a:t>
                </a:r>
                <a:r>
                  <a:rPr kumimoji="0" lang="pt-br" sz="1050" b="0" i="0" u="none" strike="noStrike" kern="1200" cap="none" spc="0" normalizeH="0" baseline="0" noProof="0" dirty="0">
                    <a:ln>
                      <a:noFill/>
                    </a:ln>
                    <a:solidFill>
                      <a:prstClr val="black"/>
                    </a:solidFill>
                    <a:effectLst/>
                    <a:uLnTx/>
                    <a:uFillTx/>
                    <a:latin typeface="Segoe UI Semibold"/>
                    <a:ea typeface="+mn-ea"/>
                    <a:cs typeface="Segoe UI"/>
                  </a:rPr>
                  <a:t>Guia </a:t>
                </a:r>
                <a:r>
                  <a:rPr lang="pt-br" sz="1050" dirty="0">
                    <a:solidFill>
                      <a:prstClr val="black"/>
                    </a:solidFill>
                    <a:latin typeface="Segoe UI Semibold"/>
                  </a:rPr>
                  <a:t>de Prompt </a:t>
                </a:r>
                <a:br>
                  <a:rPr lang="pt-br" sz="1050" dirty="0">
                    <a:solidFill>
                      <a:prstClr val="black"/>
                    </a:solidFill>
                    <a:latin typeface="Segoe UI Semibold"/>
                  </a:rPr>
                </a:br>
                <a:r>
                  <a:rPr kumimoji="0" lang="pt-br" sz="1050" b="0" i="0" u="none" strike="noStrike" kern="1200" cap="none" spc="0" normalizeH="0" baseline="0" noProof="0" dirty="0">
                    <a:ln>
                      <a:noFill/>
                    </a:ln>
                    <a:solidFill>
                      <a:prstClr val="black"/>
                    </a:solidFill>
                    <a:effectLst/>
                    <a:uLnTx/>
                    <a:uFillTx/>
                    <a:latin typeface="Segoe UI"/>
                    <a:ea typeface="+mn-ea"/>
                    <a:cs typeface="Segoe UI"/>
                  </a:rPr>
                  <a:t>____ para mostrar os prompts para editar um slide ou aprender sobre a apresentação</a:t>
                </a:r>
              </a:p>
            </p:txBody>
          </p:sp>
          <p:cxnSp>
            <p:nvCxnSpPr>
              <p:cNvPr id="40" name="Straight Arrow Connector 39">
                <a:extLst>
                  <a:ext uri="{FF2B5EF4-FFF2-40B4-BE49-F238E27FC236}">
                    <a16:creationId xmlns:a16="http://schemas.microsoft.com/office/drawing/2014/main" id="{D4FB8BFF-14DC-96C5-233F-F11C9D60F6C5}"/>
                  </a:ext>
                </a:extLst>
              </p:cNvPr>
              <p:cNvCxnSpPr>
                <a:cxnSpLocks/>
              </p:cNvCxnSpPr>
              <p:nvPr/>
            </p:nvCxnSpPr>
            <p:spPr>
              <a:xfrm flipH="1">
                <a:off x="6678788" y="6003791"/>
                <a:ext cx="2001525" cy="0"/>
              </a:xfrm>
              <a:prstGeom prst="straightConnector1">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D87EFAA8-C1D7-AF75-C595-CAEEAAB9703D}"/>
                </a:ext>
              </a:extLst>
            </p:cNvPr>
            <p:cNvPicPr>
              <a:picLocks noChangeAspect="1"/>
            </p:cNvPicPr>
            <p:nvPr/>
          </p:nvPicPr>
          <p:blipFill>
            <a:blip r:embed="rId5"/>
            <a:stretch>
              <a:fillRect/>
            </a:stretch>
          </p:blipFill>
          <p:spPr>
            <a:xfrm>
              <a:off x="17951382" y="5771689"/>
              <a:ext cx="263139" cy="263139"/>
            </a:xfrm>
            <a:prstGeom prst="rect">
              <a:avLst/>
            </a:prstGeom>
          </p:spPr>
        </p:pic>
      </p:grpSp>
    </p:spTree>
    <p:extLst>
      <p:ext uri="{BB962C8B-B14F-4D97-AF65-F5344CB8AC3E}">
        <p14:creationId xmlns:p14="http://schemas.microsoft.com/office/powerpoint/2010/main" val="55024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right)">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3" grpId="0" animBg="1"/>
      <p:bldP spid="32" grpId="0" animBg="1"/>
      <p:bldP spid="35" grpId="0" animBg="1"/>
      <p:bldP spid="3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F009-3720-0458-A6D6-A3EC8240D0B5}"/>
              </a:ext>
            </a:extLst>
          </p:cNvPr>
          <p:cNvSpPr>
            <a:spLocks noGrp="1"/>
          </p:cNvSpPr>
          <p:nvPr>
            <p:ph type="title"/>
          </p:nvPr>
        </p:nvSpPr>
        <p:spPr/>
        <p:txBody>
          <a:bodyPr/>
          <a:lstStyle/>
          <a:p>
            <a:r>
              <a:rPr lang="pt-br" sz="3200" dirty="0">
                <a:gradFill flip="none" rotWithShape="1">
                  <a:gsLst>
                    <a:gs pos="50000">
                      <a:srgbClr val="8661C5"/>
                    </a:gs>
                    <a:gs pos="0">
                      <a:srgbClr val="3E76D4"/>
                    </a:gs>
                    <a:gs pos="100000">
                      <a:srgbClr val="C73ECC"/>
                    </a:gs>
                  </a:gsLst>
                  <a:lin ang="2700000" scaled="1"/>
                  <a:tileRect/>
                </a:gradFill>
                <a:cs typeface="+mn-cs"/>
              </a:rPr>
              <a:t>Encontrar mais prompts do PowerPoint para tentar no </a:t>
            </a:r>
            <a:r>
              <a:rPr lang="pt-br" sz="3200" dirty="0">
                <a:solidFill>
                  <a:srgbClr val="0070C0"/>
                </a:solidFill>
                <a:hlinkClick r:id="rId3">
                  <a:extLst>
                    <a:ext uri="{A12FA001-AC4F-418D-AE19-62706E023703}">
                      <ahyp:hlinkClr xmlns:ahyp="http://schemas.microsoft.com/office/drawing/2018/hyperlinkcolor" val="tx"/>
                    </a:ext>
                  </a:extLst>
                </a:hlinkClick>
              </a:rPr>
              <a:t>Copilot Lab</a:t>
            </a:r>
            <a:endParaRPr lang="en-US" sz="3200" dirty="0">
              <a:solidFill>
                <a:srgbClr val="0070C0"/>
              </a:solidFill>
            </a:endParaRPr>
          </a:p>
        </p:txBody>
      </p:sp>
      <p:pic>
        <p:nvPicPr>
          <p:cNvPr id="3" name="Picture 2" descr="Logotipo do Microsoft 365 Copilot">
            <a:extLst>
              <a:ext uri="{FF2B5EF4-FFF2-40B4-BE49-F238E27FC236}">
                <a16:creationId xmlns:a16="http://schemas.microsoft.com/office/drawing/2014/main" id="{16033A7F-DAFB-2CF2-A437-E5F0E54197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6">
            <a:extLst>
              <a:ext uri="{FF2B5EF4-FFF2-40B4-BE49-F238E27FC236}">
                <a16:creationId xmlns:a16="http://schemas.microsoft.com/office/drawing/2014/main" id="{8A44A2DD-E554-A45A-D357-EF128BCE2F4C}"/>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3" name="Rectangle: Rounded Corners 6">
            <a:extLst>
              <a:ext uri="{FF2B5EF4-FFF2-40B4-BE49-F238E27FC236}">
                <a16:creationId xmlns:a16="http://schemas.microsoft.com/office/drawing/2014/main" id="{6AACB612-C02E-FD76-67F0-DFC0DC14F7FF}"/>
              </a:ext>
              <a:ext uri="{C183D7F6-B498-43B3-948B-1728B52AA6E4}">
                <adec:decorative xmlns:adec="http://schemas.microsoft.com/office/drawing/2017/decorative" val="1"/>
              </a:ext>
            </a:extLst>
          </p:cNvPr>
          <p:cNvSpPr/>
          <p:nvPr/>
        </p:nvSpPr>
        <p:spPr bwMode="auto">
          <a:xfrm>
            <a:off x="749504"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4" name="Rectangle: Rounded Corners 6">
            <a:extLst>
              <a:ext uri="{FF2B5EF4-FFF2-40B4-BE49-F238E27FC236}">
                <a16:creationId xmlns:a16="http://schemas.microsoft.com/office/drawing/2014/main" id="{22AE3E8C-27DE-096E-203C-ECA513284DDD}"/>
              </a:ext>
              <a:ext uri="{C183D7F6-B498-43B3-948B-1728B52AA6E4}">
                <adec:decorative xmlns:adec="http://schemas.microsoft.com/office/drawing/2017/decorative" val="1"/>
              </a:ext>
            </a:extLst>
          </p:cNvPr>
          <p:cNvSpPr/>
          <p:nvPr/>
        </p:nvSpPr>
        <p:spPr bwMode="auto">
          <a:xfrm>
            <a:off x="3458147"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5" name="Rectangle: Rounded Corners 6">
            <a:extLst>
              <a:ext uri="{FF2B5EF4-FFF2-40B4-BE49-F238E27FC236}">
                <a16:creationId xmlns:a16="http://schemas.microsoft.com/office/drawing/2014/main" id="{C73B87B6-017D-8694-26C7-0C5834103BA2}"/>
              </a:ext>
              <a:ext uri="{C183D7F6-B498-43B3-948B-1728B52AA6E4}">
                <adec:decorative xmlns:adec="http://schemas.microsoft.com/office/drawing/2017/decorative" val="1"/>
              </a:ext>
            </a:extLst>
          </p:cNvPr>
          <p:cNvSpPr/>
          <p:nvPr/>
        </p:nvSpPr>
        <p:spPr bwMode="auto">
          <a:xfrm>
            <a:off x="6166790"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6" name="Rectangle: Rounded Corners 6">
            <a:extLst>
              <a:ext uri="{FF2B5EF4-FFF2-40B4-BE49-F238E27FC236}">
                <a16:creationId xmlns:a16="http://schemas.microsoft.com/office/drawing/2014/main" id="{F71238EB-C6FE-A910-D7A7-10D6F99EFACD}"/>
              </a:ext>
              <a:ext uri="{C183D7F6-B498-43B3-948B-1728B52AA6E4}">
                <adec:decorative xmlns:adec="http://schemas.microsoft.com/office/drawing/2017/decorative" val="1"/>
              </a:ext>
            </a:extLst>
          </p:cNvPr>
          <p:cNvSpPr/>
          <p:nvPr/>
        </p:nvSpPr>
        <p:spPr bwMode="auto">
          <a:xfrm>
            <a:off x="8875433"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7" name="Rectangle: Rounded Corners 6">
            <a:extLst>
              <a:ext uri="{FF2B5EF4-FFF2-40B4-BE49-F238E27FC236}">
                <a16:creationId xmlns:a16="http://schemas.microsoft.com/office/drawing/2014/main" id="{98788257-5A87-76BB-0A37-BF80869F1C8B}"/>
              </a:ext>
              <a:ext uri="{C183D7F6-B498-43B3-948B-1728B52AA6E4}">
                <adec:decorative xmlns:adec="http://schemas.microsoft.com/office/drawing/2017/decorative" val="1"/>
              </a:ext>
            </a:extLst>
          </p:cNvPr>
          <p:cNvSpPr/>
          <p:nvPr/>
        </p:nvSpPr>
        <p:spPr bwMode="auto">
          <a:xfrm>
            <a:off x="749504"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8" name="Rectangle: Rounded Corners 6">
            <a:extLst>
              <a:ext uri="{FF2B5EF4-FFF2-40B4-BE49-F238E27FC236}">
                <a16:creationId xmlns:a16="http://schemas.microsoft.com/office/drawing/2014/main" id="{88A789FE-21C3-6E1E-246E-A327539247D5}"/>
              </a:ext>
              <a:ext uri="{C183D7F6-B498-43B3-948B-1728B52AA6E4}">
                <adec:decorative xmlns:adec="http://schemas.microsoft.com/office/drawing/2017/decorative" val="1"/>
              </a:ext>
            </a:extLst>
          </p:cNvPr>
          <p:cNvSpPr/>
          <p:nvPr/>
        </p:nvSpPr>
        <p:spPr bwMode="auto">
          <a:xfrm>
            <a:off x="3458147"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9" name="Rectangle: Rounded Corners 6">
            <a:extLst>
              <a:ext uri="{FF2B5EF4-FFF2-40B4-BE49-F238E27FC236}">
                <a16:creationId xmlns:a16="http://schemas.microsoft.com/office/drawing/2014/main" id="{27A6BDA9-1377-8ACC-7334-7D417E5FB779}"/>
              </a:ext>
              <a:ext uri="{C183D7F6-B498-43B3-948B-1728B52AA6E4}">
                <adec:decorative xmlns:adec="http://schemas.microsoft.com/office/drawing/2017/decorative" val="1"/>
              </a:ext>
            </a:extLst>
          </p:cNvPr>
          <p:cNvSpPr/>
          <p:nvPr/>
        </p:nvSpPr>
        <p:spPr bwMode="auto">
          <a:xfrm>
            <a:off x="6166790"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0" name="Rectangle: Rounded Corners 6">
            <a:extLst>
              <a:ext uri="{FF2B5EF4-FFF2-40B4-BE49-F238E27FC236}">
                <a16:creationId xmlns:a16="http://schemas.microsoft.com/office/drawing/2014/main" id="{E1674E3D-814E-A7D8-4CE9-CEAF004BEB99}"/>
              </a:ext>
              <a:ext uri="{C183D7F6-B498-43B3-948B-1728B52AA6E4}">
                <adec:decorative xmlns:adec="http://schemas.microsoft.com/office/drawing/2017/decorative" val="1"/>
              </a:ext>
            </a:extLst>
          </p:cNvPr>
          <p:cNvSpPr/>
          <p:nvPr/>
        </p:nvSpPr>
        <p:spPr bwMode="auto">
          <a:xfrm>
            <a:off x="8875433"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1" name="Rectangle: Rounded Corners 6">
            <a:extLst>
              <a:ext uri="{FF2B5EF4-FFF2-40B4-BE49-F238E27FC236}">
                <a16:creationId xmlns:a16="http://schemas.microsoft.com/office/drawing/2014/main" id="{902CC4F8-205C-51AF-7075-FDC09248D779}"/>
              </a:ext>
              <a:ext uri="{C183D7F6-B498-43B3-948B-1728B52AA6E4}">
                <adec:decorative xmlns:adec="http://schemas.microsoft.com/office/drawing/2017/decorative" val="1"/>
              </a:ext>
            </a:extLst>
          </p:cNvPr>
          <p:cNvSpPr/>
          <p:nvPr/>
        </p:nvSpPr>
        <p:spPr bwMode="auto">
          <a:xfrm>
            <a:off x="749504"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2" name="Rectangle: Rounded Corners 6">
            <a:extLst>
              <a:ext uri="{FF2B5EF4-FFF2-40B4-BE49-F238E27FC236}">
                <a16:creationId xmlns:a16="http://schemas.microsoft.com/office/drawing/2014/main" id="{3CC0B85B-33D4-5971-8503-35B79DEAD6FA}"/>
              </a:ext>
              <a:ext uri="{C183D7F6-B498-43B3-948B-1728B52AA6E4}">
                <adec:decorative xmlns:adec="http://schemas.microsoft.com/office/drawing/2017/decorative" val="1"/>
              </a:ext>
            </a:extLst>
          </p:cNvPr>
          <p:cNvSpPr/>
          <p:nvPr/>
        </p:nvSpPr>
        <p:spPr bwMode="auto">
          <a:xfrm>
            <a:off x="3458147"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3" name="Rectangle: Rounded Corners 6">
            <a:extLst>
              <a:ext uri="{FF2B5EF4-FFF2-40B4-BE49-F238E27FC236}">
                <a16:creationId xmlns:a16="http://schemas.microsoft.com/office/drawing/2014/main" id="{1E0EA5F0-621A-9BBF-6BE8-BBE92174432D}"/>
              </a:ext>
              <a:ext uri="{C183D7F6-B498-43B3-948B-1728B52AA6E4}">
                <adec:decorative xmlns:adec="http://schemas.microsoft.com/office/drawing/2017/decorative" val="1"/>
              </a:ext>
            </a:extLst>
          </p:cNvPr>
          <p:cNvSpPr/>
          <p:nvPr/>
        </p:nvSpPr>
        <p:spPr bwMode="auto">
          <a:xfrm>
            <a:off x="6166790"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4" name="Rectangle: Rounded Corners 6">
            <a:extLst>
              <a:ext uri="{FF2B5EF4-FFF2-40B4-BE49-F238E27FC236}">
                <a16:creationId xmlns:a16="http://schemas.microsoft.com/office/drawing/2014/main" id="{93C11AD8-5D28-9702-5377-A76465A673FE}"/>
              </a:ext>
              <a:ext uri="{C183D7F6-B498-43B3-948B-1728B52AA6E4}">
                <adec:decorative xmlns:adec="http://schemas.microsoft.com/office/drawing/2017/decorative" val="1"/>
              </a:ext>
            </a:extLst>
          </p:cNvPr>
          <p:cNvSpPr/>
          <p:nvPr/>
        </p:nvSpPr>
        <p:spPr bwMode="auto">
          <a:xfrm>
            <a:off x="8875433"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147" name="Graphic 146" descr="Ícone de uma lista com um sinal de mais">
            <a:extLst>
              <a:ext uri="{FF2B5EF4-FFF2-40B4-BE49-F238E27FC236}">
                <a16:creationId xmlns:a16="http://schemas.microsoft.com/office/drawing/2014/main" id="{68E2063C-2C07-5B09-9783-AE39D8AD5236}"/>
              </a:ext>
              <a:ext uri="{C183D7F6-B498-43B3-948B-1728B52AA6E4}">
                <adec:decorative xmlns:adec="http://schemas.microsoft.com/office/drawing/2017/decorative" val="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4123" y="1851930"/>
            <a:ext cx="228600" cy="228600"/>
          </a:xfrm>
          <a:prstGeom prst="rect">
            <a:avLst/>
          </a:prstGeom>
        </p:spPr>
      </p:pic>
      <p:sp>
        <p:nvSpPr>
          <p:cNvPr id="56" name="TextBox 55">
            <a:extLst>
              <a:ext uri="{FF2B5EF4-FFF2-40B4-BE49-F238E27FC236}">
                <a16:creationId xmlns:a16="http://schemas.microsoft.com/office/drawing/2014/main" id="{93241FD2-69E2-33C1-99AC-D5F28E2C2F35}"/>
              </a:ext>
              <a:ext uri="{C183D7F6-B498-43B3-948B-1728B52AA6E4}">
                <adec:decorative xmlns:adec="http://schemas.microsoft.com/office/drawing/2017/decorative" val="0"/>
              </a:ext>
            </a:extLst>
          </p:cNvPr>
          <p:cNvSpPr txBox="1"/>
          <p:nvPr/>
        </p:nvSpPr>
        <p:spPr>
          <a:xfrm>
            <a:off x="1154317"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Semibold"/>
                <a:ea typeface="+mn-ea"/>
                <a:cs typeface="+mn-cs"/>
              </a:rPr>
              <a:t>Adicionar uma agenda</a:t>
            </a:r>
          </a:p>
        </p:txBody>
      </p:sp>
      <p:sp>
        <p:nvSpPr>
          <p:cNvPr id="57" name="TextBox 56">
            <a:extLst>
              <a:ext uri="{FF2B5EF4-FFF2-40B4-BE49-F238E27FC236}">
                <a16:creationId xmlns:a16="http://schemas.microsoft.com/office/drawing/2014/main" id="{4FF2331B-ECA9-A654-8B0B-9D70A6F42578}"/>
              </a:ext>
              <a:ext uri="{C183D7F6-B498-43B3-948B-1728B52AA6E4}">
                <adec:decorative xmlns:adec="http://schemas.microsoft.com/office/drawing/2017/decorative" val="0"/>
              </a:ext>
            </a:extLst>
          </p:cNvPr>
          <p:cNvSpPr txBox="1"/>
          <p:nvPr/>
        </p:nvSpPr>
        <p:spPr>
          <a:xfrm>
            <a:off x="889192" y="2171524"/>
            <a:ext cx="1682558" cy="1384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mn-ea"/>
                <a:cs typeface="+mn-cs"/>
              </a:rPr>
              <a:t>Adicionar um slide de agenda</a:t>
            </a:r>
          </a:p>
        </p:txBody>
      </p:sp>
      <p:grpSp>
        <p:nvGrpSpPr>
          <p:cNvPr id="139" name="Group 138" descr="Logotipo do PowerPoint">
            <a:extLst>
              <a:ext uri="{FF2B5EF4-FFF2-40B4-BE49-F238E27FC236}">
                <a16:creationId xmlns:a16="http://schemas.microsoft.com/office/drawing/2014/main" id="{75DB3517-C79D-4F97-7D6E-3747CC739701}"/>
              </a:ext>
              <a:ext uri="{C183D7F6-B498-43B3-948B-1728B52AA6E4}">
                <adec:decorative xmlns:adec="http://schemas.microsoft.com/office/drawing/2017/decorative" val="0"/>
              </a:ext>
            </a:extLst>
          </p:cNvPr>
          <p:cNvGrpSpPr>
            <a:grpSpLocks/>
          </p:cNvGrpSpPr>
          <p:nvPr/>
        </p:nvGrpSpPr>
        <p:grpSpPr>
          <a:xfrm>
            <a:off x="787046" y="2723308"/>
            <a:ext cx="346134" cy="346134"/>
            <a:chOff x="-11139379" y="2510907"/>
            <a:chExt cx="534543" cy="534543"/>
          </a:xfrm>
        </p:grpSpPr>
        <p:sp>
          <p:nvSpPr>
            <p:cNvPr id="35" name="Rounded Rectangle 46">
              <a:extLst>
                <a:ext uri="{FF2B5EF4-FFF2-40B4-BE49-F238E27FC236}">
                  <a16:creationId xmlns:a16="http://schemas.microsoft.com/office/drawing/2014/main" id="{A9309EEE-5EC8-43F0-6682-387C1CEDC9F3}"/>
                </a:ext>
              </a:extLst>
            </p:cNvPr>
            <p:cNvSpPr/>
            <p:nvPr/>
          </p:nvSpPr>
          <p:spPr bwMode="auto">
            <a:xfrm>
              <a:off x="-11139379" y="2510907"/>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6" name="Picture 4" descr="Logotipo Microsoft PowerPoint - PNG e Vetor - Baixar logotipo">
              <a:hlinkClick r:id="rId7"/>
              <a:extLst>
                <a:ext uri="{FF2B5EF4-FFF2-40B4-BE49-F238E27FC236}">
                  <a16:creationId xmlns:a16="http://schemas.microsoft.com/office/drawing/2014/main" id="{F9E290E3-CA89-8113-842A-415FDF3AEDF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29061" y="2632175"/>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4" name="Graphic 143" descr="Ícone de uma miniatura de imagem com um sinal de adição">
            <a:extLst>
              <a:ext uri="{FF2B5EF4-FFF2-40B4-BE49-F238E27FC236}">
                <a16:creationId xmlns:a16="http://schemas.microsoft.com/office/drawing/2014/main" id="{712B6151-138B-F1BA-2C0F-450E43639FEA}"/>
              </a:ext>
              <a:ext uri="{C183D7F6-B498-43B3-948B-1728B52AA6E4}">
                <adec:decorative xmlns:adec="http://schemas.microsoft.com/office/drawing/2017/decorative" val="0"/>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92766" y="1851930"/>
            <a:ext cx="228600" cy="228600"/>
          </a:xfrm>
          <a:prstGeom prst="rect">
            <a:avLst/>
          </a:prstGeom>
        </p:spPr>
      </p:pic>
      <p:sp>
        <p:nvSpPr>
          <p:cNvPr id="62" name="TextBox 61">
            <a:extLst>
              <a:ext uri="{FF2B5EF4-FFF2-40B4-BE49-F238E27FC236}">
                <a16:creationId xmlns:a16="http://schemas.microsoft.com/office/drawing/2014/main" id="{CCE9E829-B10F-3FE4-B75A-004FD86B08C8}"/>
              </a:ext>
              <a:ext uri="{C183D7F6-B498-43B3-948B-1728B52AA6E4}">
                <adec:decorative xmlns:adec="http://schemas.microsoft.com/office/drawing/2017/decorative" val="0"/>
              </a:ext>
            </a:extLst>
          </p:cNvPr>
          <p:cNvSpPr txBox="1"/>
          <p:nvPr/>
        </p:nvSpPr>
        <p:spPr>
          <a:xfrm>
            <a:off x="3862960"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Semibold"/>
                <a:ea typeface="+mn-ea"/>
                <a:cs typeface="+mn-cs"/>
              </a:rPr>
              <a:t>Adicionar imagens</a:t>
            </a:r>
          </a:p>
        </p:txBody>
      </p:sp>
      <p:sp>
        <p:nvSpPr>
          <p:cNvPr id="63" name="TextBox 62">
            <a:extLst>
              <a:ext uri="{FF2B5EF4-FFF2-40B4-BE49-F238E27FC236}">
                <a16:creationId xmlns:a16="http://schemas.microsoft.com/office/drawing/2014/main" id="{709F5263-E8F2-5AC4-C400-0BEBA7A992C5}"/>
              </a:ext>
              <a:ext uri="{C183D7F6-B498-43B3-948B-1728B52AA6E4}">
                <adec:decorative xmlns:adec="http://schemas.microsoft.com/office/drawing/2017/decorative" val="0"/>
              </a:ext>
            </a:extLst>
          </p:cNvPr>
          <p:cNvSpPr txBox="1"/>
          <p:nvPr/>
        </p:nvSpPr>
        <p:spPr>
          <a:xfrm>
            <a:off x="3597835" y="2171524"/>
            <a:ext cx="2429533" cy="1384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mn-ea"/>
                <a:cs typeface="+mn-cs"/>
              </a:rPr>
              <a:t>Adicionar uma imagem relevante a este slide</a:t>
            </a:r>
            <a:endParaRPr kumimoji="0" lang="en-IN" sz="900" b="0" i="0" u="none" strike="noStrike" kern="1200" cap="none" spc="170" normalizeH="0" baseline="0" noProof="0" dirty="0">
              <a:ln>
                <a:noFill/>
              </a:ln>
              <a:solidFill>
                <a:prstClr val="black"/>
              </a:solidFill>
              <a:effectLst/>
              <a:uLnTx/>
              <a:uFillTx/>
              <a:latin typeface="Segoe UI"/>
              <a:ea typeface="+mn-ea"/>
              <a:cs typeface="+mn-cs"/>
            </a:endParaRPr>
          </a:p>
        </p:txBody>
      </p:sp>
      <p:grpSp>
        <p:nvGrpSpPr>
          <p:cNvPr id="10" name="Group 9" descr="Logotipo do PowerPoint">
            <a:extLst>
              <a:ext uri="{FF2B5EF4-FFF2-40B4-BE49-F238E27FC236}">
                <a16:creationId xmlns:a16="http://schemas.microsoft.com/office/drawing/2014/main" id="{70D70CDB-08FD-BFF6-617C-15F9F0F610E8}"/>
              </a:ext>
              <a:ext uri="{C183D7F6-B498-43B3-948B-1728B52AA6E4}">
                <adec:decorative xmlns:adec="http://schemas.microsoft.com/office/drawing/2017/decorative" val="0"/>
              </a:ext>
            </a:extLst>
          </p:cNvPr>
          <p:cNvGrpSpPr>
            <a:grpSpLocks/>
          </p:cNvGrpSpPr>
          <p:nvPr/>
        </p:nvGrpSpPr>
        <p:grpSpPr>
          <a:xfrm>
            <a:off x="3495689" y="2723308"/>
            <a:ext cx="346134" cy="346134"/>
            <a:chOff x="9021721" y="8381781"/>
            <a:chExt cx="534543" cy="534543"/>
          </a:xfrm>
        </p:grpSpPr>
        <p:sp>
          <p:nvSpPr>
            <p:cNvPr id="11" name="Rounded Rectangle 46">
              <a:extLst>
                <a:ext uri="{FF2B5EF4-FFF2-40B4-BE49-F238E27FC236}">
                  <a16:creationId xmlns:a16="http://schemas.microsoft.com/office/drawing/2014/main" id="{F6FA2455-2741-13D6-A5F3-DD87C535FD5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2" name="Picture 4" descr="Logotipo Microsoft PowerPoint - PNG e Vetor - Baixar logotipo">
              <a:hlinkClick r:id="rId7"/>
              <a:extLst>
                <a:ext uri="{FF2B5EF4-FFF2-40B4-BE49-F238E27FC236}">
                  <a16:creationId xmlns:a16="http://schemas.microsoft.com/office/drawing/2014/main" id="{8410B879-FA56-8908-D7CE-2BB5A1503D6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0" name="Graphic 139" descr="Ícone de notas com um lápis">
            <a:extLst>
              <a:ext uri="{FF2B5EF4-FFF2-40B4-BE49-F238E27FC236}">
                <a16:creationId xmlns:a16="http://schemas.microsoft.com/office/drawing/2014/main" id="{DD7B8168-3161-D866-008E-95F352623263}"/>
              </a:ext>
              <a:ext uri="{C183D7F6-B498-43B3-948B-1728B52AA6E4}">
                <adec:decorative xmlns:adec="http://schemas.microsoft.com/office/drawing/2017/decorative" val="0"/>
              </a:ext>
            </a:extLst>
          </p:cNvPr>
          <p:cNvPicPr>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01409" y="1851930"/>
            <a:ext cx="228600" cy="228600"/>
          </a:xfrm>
          <a:prstGeom prst="rect">
            <a:avLst/>
          </a:prstGeom>
        </p:spPr>
      </p:pic>
      <p:sp>
        <p:nvSpPr>
          <p:cNvPr id="68" name="TextBox 67">
            <a:extLst>
              <a:ext uri="{FF2B5EF4-FFF2-40B4-BE49-F238E27FC236}">
                <a16:creationId xmlns:a16="http://schemas.microsoft.com/office/drawing/2014/main" id="{AD3D546A-6766-A9B4-3EB1-1068309E3079}"/>
              </a:ext>
              <a:ext uri="{C183D7F6-B498-43B3-948B-1728B52AA6E4}">
                <adec:decorative xmlns:adec="http://schemas.microsoft.com/office/drawing/2017/decorative" val="0"/>
              </a:ext>
            </a:extLst>
          </p:cNvPr>
          <p:cNvSpPr txBox="1"/>
          <p:nvPr/>
        </p:nvSpPr>
        <p:spPr>
          <a:xfrm>
            <a:off x="6571603"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Semibold"/>
                <a:ea typeface="+mn-ea"/>
                <a:cs typeface="+mn-cs"/>
              </a:rPr>
              <a:t>Adicionar um resumo</a:t>
            </a:r>
          </a:p>
        </p:txBody>
      </p:sp>
      <p:sp>
        <p:nvSpPr>
          <p:cNvPr id="69" name="TextBox 68">
            <a:extLst>
              <a:ext uri="{FF2B5EF4-FFF2-40B4-BE49-F238E27FC236}">
                <a16:creationId xmlns:a16="http://schemas.microsoft.com/office/drawing/2014/main" id="{ACB92801-4E51-0B63-1907-931900120B31}"/>
              </a:ext>
              <a:ext uri="{C183D7F6-B498-43B3-948B-1728B52AA6E4}">
                <adec:decorative xmlns:adec="http://schemas.microsoft.com/office/drawing/2017/decorative" val="0"/>
              </a:ext>
            </a:extLst>
          </p:cNvPr>
          <p:cNvSpPr txBox="1"/>
          <p:nvPr/>
        </p:nvSpPr>
        <p:spPr>
          <a:xfrm>
            <a:off x="6306478" y="2171524"/>
            <a:ext cx="2277869"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a:ln>
                  <a:noFill/>
                </a:ln>
                <a:solidFill>
                  <a:prstClr val="black"/>
                </a:solidFill>
                <a:effectLst/>
                <a:uLnTx/>
                <a:uFillTx/>
                <a:latin typeface="Segoe UI"/>
                <a:ea typeface="+mn-ea"/>
                <a:cs typeface="+mn-cs"/>
              </a:rPr>
              <a:t>Adicionar um slide que resuma esta apresentação</a:t>
            </a:r>
            <a:endParaRPr kumimoji="0" lang="en-IN" sz="900" b="0" i="0" u="none" strike="noStrike" kern="1200" cap="none" spc="0" normalizeH="0" baseline="0" noProof="0">
              <a:ln>
                <a:noFill/>
              </a:ln>
              <a:solidFill>
                <a:prstClr val="black"/>
              </a:solidFill>
              <a:effectLst/>
              <a:uLnTx/>
              <a:uFillTx/>
              <a:latin typeface="Segoe UI"/>
              <a:ea typeface="+mn-ea"/>
              <a:cs typeface="+mn-cs"/>
            </a:endParaRPr>
          </a:p>
        </p:txBody>
      </p:sp>
      <p:grpSp>
        <p:nvGrpSpPr>
          <p:cNvPr id="22" name="Group 21" descr="Logotipo do PowerPoint">
            <a:extLst>
              <a:ext uri="{FF2B5EF4-FFF2-40B4-BE49-F238E27FC236}">
                <a16:creationId xmlns:a16="http://schemas.microsoft.com/office/drawing/2014/main" id="{6E996956-95FA-4207-95EE-B741B288CA7A}"/>
              </a:ext>
              <a:ext uri="{C183D7F6-B498-43B3-948B-1728B52AA6E4}">
                <adec:decorative xmlns:adec="http://schemas.microsoft.com/office/drawing/2017/decorative" val="0"/>
              </a:ext>
            </a:extLst>
          </p:cNvPr>
          <p:cNvGrpSpPr>
            <a:grpSpLocks/>
          </p:cNvGrpSpPr>
          <p:nvPr/>
        </p:nvGrpSpPr>
        <p:grpSpPr>
          <a:xfrm>
            <a:off x="6204332" y="2723308"/>
            <a:ext cx="346134" cy="346134"/>
            <a:chOff x="9021721" y="8381781"/>
            <a:chExt cx="534543" cy="534543"/>
          </a:xfrm>
        </p:grpSpPr>
        <p:sp>
          <p:nvSpPr>
            <p:cNvPr id="23" name="Rounded Rectangle 46">
              <a:extLst>
                <a:ext uri="{FF2B5EF4-FFF2-40B4-BE49-F238E27FC236}">
                  <a16:creationId xmlns:a16="http://schemas.microsoft.com/office/drawing/2014/main" id="{E28981E8-BB20-CEF3-B818-1115F28C3886}"/>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4" name="Picture 4" descr="Logotipo Microsoft PowerPoint - PNG e Vetor - Baixar logotipo">
              <a:hlinkClick r:id="rId7"/>
              <a:extLst>
                <a:ext uri="{FF2B5EF4-FFF2-40B4-BE49-F238E27FC236}">
                  <a16:creationId xmlns:a16="http://schemas.microsoft.com/office/drawing/2014/main" id="{9BF50719-694E-DD45-1E0E-1ABD01FCC54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5" name="Graphic 144" descr="Ícone de uma tela com um sinal de mais">
            <a:extLst>
              <a:ext uri="{FF2B5EF4-FFF2-40B4-BE49-F238E27FC236}">
                <a16:creationId xmlns:a16="http://schemas.microsoft.com/office/drawing/2014/main" id="{4F6744F5-C103-0544-17D0-842A794C8363}"/>
              </a:ext>
              <a:ext uri="{C183D7F6-B498-43B3-948B-1728B52AA6E4}">
                <adec:decorative xmlns:adec="http://schemas.microsoft.com/office/drawing/2017/decorative" val="0"/>
              </a:ext>
            </a:extLst>
          </p:cNvPr>
          <p:cNvPicPr>
            <a:picLocks/>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010053" y="1851931"/>
            <a:ext cx="228600" cy="228600"/>
          </a:xfrm>
          <a:prstGeom prst="rect">
            <a:avLst/>
          </a:prstGeom>
        </p:spPr>
      </p:pic>
      <p:sp>
        <p:nvSpPr>
          <p:cNvPr id="74" name="TextBox 73">
            <a:extLst>
              <a:ext uri="{FF2B5EF4-FFF2-40B4-BE49-F238E27FC236}">
                <a16:creationId xmlns:a16="http://schemas.microsoft.com/office/drawing/2014/main" id="{D575AA02-7550-936B-B51F-37B2107C09C6}"/>
              </a:ext>
              <a:ext uri="{C183D7F6-B498-43B3-948B-1728B52AA6E4}">
                <adec:decorative xmlns:adec="http://schemas.microsoft.com/office/drawing/2017/decorative" val="0"/>
              </a:ext>
            </a:extLst>
          </p:cNvPr>
          <p:cNvSpPr txBox="1"/>
          <p:nvPr/>
        </p:nvSpPr>
        <p:spPr>
          <a:xfrm>
            <a:off x="9280246"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Semibold"/>
                <a:ea typeface="+mn-ea"/>
                <a:cs typeface="+mn-cs"/>
              </a:rPr>
              <a:t>Adicionar um slide</a:t>
            </a:r>
          </a:p>
        </p:txBody>
      </p:sp>
      <p:sp>
        <p:nvSpPr>
          <p:cNvPr id="75" name="TextBox 74">
            <a:extLst>
              <a:ext uri="{FF2B5EF4-FFF2-40B4-BE49-F238E27FC236}">
                <a16:creationId xmlns:a16="http://schemas.microsoft.com/office/drawing/2014/main" id="{612941F8-8724-7E1A-4B0A-37B3037140FD}"/>
              </a:ext>
              <a:ext uri="{C183D7F6-B498-43B3-948B-1728B52AA6E4}">
                <adec:decorative xmlns:adec="http://schemas.microsoft.com/office/drawing/2017/decorative" val="0"/>
              </a:ext>
            </a:extLst>
          </p:cNvPr>
          <p:cNvSpPr txBox="1"/>
          <p:nvPr/>
        </p:nvSpPr>
        <p:spPr>
          <a:xfrm>
            <a:off x="9015121" y="2171524"/>
            <a:ext cx="2277869"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a:ln>
                  <a:noFill/>
                </a:ln>
                <a:solidFill>
                  <a:prstClr val="black"/>
                </a:solidFill>
                <a:effectLst/>
                <a:uLnTx/>
                <a:uFillTx/>
                <a:latin typeface="Segoe UI"/>
                <a:ea typeface="+mn-ea"/>
                <a:cs typeface="+mn-cs"/>
              </a:rPr>
              <a:t>Adicionar um slide sobre </a:t>
            </a:r>
            <a:r>
              <a:rPr kumimoji="0" lang="pt-br" sz="800" b="0" i="0" u="none" strike="noStrike" kern="1200" cap="none" spc="0" normalizeH="0" baseline="0" noProof="0">
                <a:ln>
                  <a:noFill/>
                </a:ln>
                <a:solidFill>
                  <a:prstClr val="black"/>
                </a:solidFill>
                <a:effectLst/>
                <a:uLnTx/>
                <a:uFillTx/>
                <a:latin typeface="Segoe UI"/>
                <a:ea typeface="+mn-ea"/>
                <a:cs typeface="+mn-cs"/>
              </a:rPr>
              <a:t>[os benefícios da meditação]</a:t>
            </a:r>
            <a:r>
              <a:rPr kumimoji="0" lang="pt-br" sz="900" b="0" i="0" u="none" strike="noStrike" kern="1200" cap="none" spc="0" normalizeH="0" baseline="0" noProof="0">
                <a:ln>
                  <a:noFill/>
                </a:ln>
                <a:solidFill>
                  <a:prstClr val="black"/>
                </a:solidFill>
                <a:effectLst/>
                <a:uLnTx/>
                <a:uFillTx/>
                <a:latin typeface="Segoe UI"/>
                <a:ea typeface="+mn-ea"/>
                <a:cs typeface="+mn-cs"/>
              </a:rPr>
              <a:t>.</a:t>
            </a:r>
            <a:endParaRPr kumimoji="0" lang="en-IN" sz="9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25" name="Group 24" descr="Logotipo do PowerPoint">
            <a:extLst>
              <a:ext uri="{FF2B5EF4-FFF2-40B4-BE49-F238E27FC236}">
                <a16:creationId xmlns:a16="http://schemas.microsoft.com/office/drawing/2014/main" id="{DB7B5BE7-24E9-FD92-98BE-FA6A2508466A}"/>
              </a:ext>
              <a:ext uri="{C183D7F6-B498-43B3-948B-1728B52AA6E4}">
                <adec:decorative xmlns:adec="http://schemas.microsoft.com/office/drawing/2017/decorative" val="0"/>
              </a:ext>
            </a:extLst>
          </p:cNvPr>
          <p:cNvGrpSpPr>
            <a:grpSpLocks/>
          </p:cNvGrpSpPr>
          <p:nvPr/>
        </p:nvGrpSpPr>
        <p:grpSpPr>
          <a:xfrm>
            <a:off x="8912975" y="2723308"/>
            <a:ext cx="346134" cy="346134"/>
            <a:chOff x="9021721" y="8381781"/>
            <a:chExt cx="534543" cy="534543"/>
          </a:xfrm>
        </p:grpSpPr>
        <p:sp>
          <p:nvSpPr>
            <p:cNvPr id="26" name="Rounded Rectangle 46">
              <a:extLst>
                <a:ext uri="{FF2B5EF4-FFF2-40B4-BE49-F238E27FC236}">
                  <a16:creationId xmlns:a16="http://schemas.microsoft.com/office/drawing/2014/main" id="{2193F5DF-7308-A891-2EE6-D6920251412B}"/>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7" name="Picture 4" descr="Logotipo Microsoft PowerPoint - PNG e Vetor - Baixar logotipo">
              <a:hlinkClick r:id="rId7"/>
              <a:extLst>
                <a:ext uri="{FF2B5EF4-FFF2-40B4-BE49-F238E27FC236}">
                  <a16:creationId xmlns:a16="http://schemas.microsoft.com/office/drawing/2014/main" id="{CDB6F41E-A216-DB94-9125-4165A0C427E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2" name="Graphic 141" descr="Ícone de notas com um lápis">
            <a:extLst>
              <a:ext uri="{FF2B5EF4-FFF2-40B4-BE49-F238E27FC236}">
                <a16:creationId xmlns:a16="http://schemas.microsoft.com/office/drawing/2014/main" id="{94FE9798-2B1F-9203-8001-7E9AFCE62D75}"/>
              </a:ext>
              <a:ext uri="{C183D7F6-B498-43B3-948B-1728B52AA6E4}">
                <adec:decorative xmlns:adec="http://schemas.microsoft.com/office/drawing/2017/decorative" val="0"/>
              </a:ext>
            </a:extLst>
          </p:cNvPr>
          <p:cNvPicPr>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4124" y="3464038"/>
            <a:ext cx="228600" cy="228600"/>
          </a:xfrm>
          <a:prstGeom prst="rect">
            <a:avLst/>
          </a:prstGeom>
        </p:spPr>
      </p:pic>
      <p:sp>
        <p:nvSpPr>
          <p:cNvPr id="80" name="TextBox 79">
            <a:extLst>
              <a:ext uri="{FF2B5EF4-FFF2-40B4-BE49-F238E27FC236}">
                <a16:creationId xmlns:a16="http://schemas.microsoft.com/office/drawing/2014/main" id="{8DCDFD98-E8CF-4B75-6B52-F6433AE72C29}"/>
              </a:ext>
              <a:ext uri="{C183D7F6-B498-43B3-948B-1728B52AA6E4}">
                <adec:decorative xmlns:adec="http://schemas.microsoft.com/office/drawing/2017/decorative" val="0"/>
              </a:ext>
            </a:extLst>
          </p:cNvPr>
          <p:cNvSpPr txBox="1"/>
          <p:nvPr/>
        </p:nvSpPr>
        <p:spPr>
          <a:xfrm>
            <a:off x="1154317"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Semibold"/>
                <a:ea typeface="+mn-ea"/>
                <a:cs typeface="+mn-cs"/>
              </a:rPr>
              <a:t>Adiantar as coisas</a:t>
            </a:r>
          </a:p>
        </p:txBody>
      </p:sp>
      <p:sp>
        <p:nvSpPr>
          <p:cNvPr id="81" name="TextBox 80">
            <a:extLst>
              <a:ext uri="{FF2B5EF4-FFF2-40B4-BE49-F238E27FC236}">
                <a16:creationId xmlns:a16="http://schemas.microsoft.com/office/drawing/2014/main" id="{0F0938DF-9774-C3B9-34A1-805C1F39CB00}"/>
              </a:ext>
              <a:ext uri="{C183D7F6-B498-43B3-948B-1728B52AA6E4}">
                <adec:decorative xmlns:adec="http://schemas.microsoft.com/office/drawing/2017/decorative" val="0"/>
              </a:ext>
            </a:extLst>
          </p:cNvPr>
          <p:cNvSpPr txBox="1"/>
          <p:nvPr/>
        </p:nvSpPr>
        <p:spPr>
          <a:xfrm>
            <a:off x="889192" y="3783631"/>
            <a:ext cx="2277869" cy="261610"/>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a:ln>
                  <a:noFill/>
                </a:ln>
                <a:solidFill>
                  <a:prstClr val="black"/>
                </a:solidFill>
                <a:effectLst/>
                <a:uLnTx/>
                <a:uFillTx/>
                <a:latin typeface="Segoe UI"/>
                <a:ea typeface="+mn-ea"/>
                <a:cs typeface="+mn-cs"/>
              </a:rPr>
              <a:t>Criar uma apresentação sobre </a:t>
            </a:r>
            <a:br>
              <a:rPr sz="1600"/>
            </a:br>
            <a:r>
              <a:rPr kumimoji="0" lang="pt-br" sz="800" b="0" i="0" u="none" strike="noStrike" kern="1200" cap="none" spc="0" normalizeH="0" baseline="0" noProof="0">
                <a:ln>
                  <a:noFill/>
                </a:ln>
                <a:solidFill>
                  <a:prstClr val="black"/>
                </a:solidFill>
                <a:effectLst/>
                <a:uLnTx/>
                <a:uFillTx/>
                <a:latin typeface="Segoe UI"/>
                <a:ea typeface="+mn-ea"/>
                <a:cs typeface="+mn-cs"/>
              </a:rPr>
              <a:t>[atividades quebra-gelo da equipe]</a:t>
            </a:r>
            <a:endParaRPr kumimoji="0" lang="en-IN" sz="900" b="0" i="0" u="none" strike="noStrike" kern="1200" cap="none" spc="0" normalizeH="0" baseline="0" noProof="0">
              <a:ln>
                <a:noFill/>
              </a:ln>
              <a:solidFill>
                <a:prstClr val="black"/>
              </a:solidFill>
              <a:effectLst/>
              <a:uLnTx/>
              <a:uFillTx/>
              <a:latin typeface="Segoe UI"/>
              <a:ea typeface="+mn-ea"/>
              <a:cs typeface="+mn-cs"/>
            </a:endParaRPr>
          </a:p>
        </p:txBody>
      </p:sp>
      <p:grpSp>
        <p:nvGrpSpPr>
          <p:cNvPr id="37" name="Group 36" descr="Logotipo do PowerPoint">
            <a:extLst>
              <a:ext uri="{FF2B5EF4-FFF2-40B4-BE49-F238E27FC236}">
                <a16:creationId xmlns:a16="http://schemas.microsoft.com/office/drawing/2014/main" id="{4CD621CD-1E99-0E2A-2618-32A37781CC65}"/>
              </a:ext>
              <a:ext uri="{C183D7F6-B498-43B3-948B-1728B52AA6E4}">
                <adec:decorative xmlns:adec="http://schemas.microsoft.com/office/drawing/2017/decorative" val="0"/>
              </a:ext>
            </a:extLst>
          </p:cNvPr>
          <p:cNvGrpSpPr>
            <a:grpSpLocks/>
          </p:cNvGrpSpPr>
          <p:nvPr/>
        </p:nvGrpSpPr>
        <p:grpSpPr>
          <a:xfrm>
            <a:off x="787046" y="4335415"/>
            <a:ext cx="346134" cy="346134"/>
            <a:chOff x="9021721" y="8381781"/>
            <a:chExt cx="534543" cy="534543"/>
          </a:xfrm>
        </p:grpSpPr>
        <p:sp>
          <p:nvSpPr>
            <p:cNvPr id="38" name="Rounded Rectangle 46">
              <a:extLst>
                <a:ext uri="{FF2B5EF4-FFF2-40B4-BE49-F238E27FC236}">
                  <a16:creationId xmlns:a16="http://schemas.microsoft.com/office/drawing/2014/main" id="{18AFEA44-0CA0-14F9-6B1A-14CEF913233E}"/>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9" name="Picture 4" descr="Logotipo Microsoft PowerPoint - PNG e Vetor - Baixar logotipo">
              <a:hlinkClick r:id="rId7"/>
              <a:extLst>
                <a:ext uri="{FF2B5EF4-FFF2-40B4-BE49-F238E27FC236}">
                  <a16:creationId xmlns:a16="http://schemas.microsoft.com/office/drawing/2014/main" id="{ECCE3AB1-D23D-B32F-EA0F-21B696E0F8D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6" name="Graphic 145" descr="Ícone de um pincel com um círculo e um quadrado">
            <a:extLst>
              <a:ext uri="{FF2B5EF4-FFF2-40B4-BE49-F238E27FC236}">
                <a16:creationId xmlns:a16="http://schemas.microsoft.com/office/drawing/2014/main" id="{905510E9-DD15-5353-6EEB-10AC646BBE62}"/>
              </a:ext>
              <a:ext uri="{C183D7F6-B498-43B3-948B-1728B52AA6E4}">
                <adec:decorative xmlns:adec="http://schemas.microsoft.com/office/drawing/2017/decorative" val="0"/>
              </a:ext>
            </a:extLst>
          </p:cNvPr>
          <p:cNvPicPr>
            <a:picLocks/>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592766" y="3464037"/>
            <a:ext cx="228600" cy="228600"/>
          </a:xfrm>
          <a:prstGeom prst="rect">
            <a:avLst/>
          </a:prstGeom>
        </p:spPr>
      </p:pic>
      <p:sp>
        <p:nvSpPr>
          <p:cNvPr id="86" name="TextBox 85">
            <a:extLst>
              <a:ext uri="{FF2B5EF4-FFF2-40B4-BE49-F238E27FC236}">
                <a16:creationId xmlns:a16="http://schemas.microsoft.com/office/drawing/2014/main" id="{7FC0E191-1689-A8EE-33F5-BF6BA0DDDB0C}"/>
              </a:ext>
              <a:ext uri="{C183D7F6-B498-43B3-948B-1728B52AA6E4}">
                <adec:decorative xmlns:adec="http://schemas.microsoft.com/office/drawing/2017/decorative" val="0"/>
              </a:ext>
            </a:extLst>
          </p:cNvPr>
          <p:cNvSpPr txBox="1"/>
          <p:nvPr/>
        </p:nvSpPr>
        <p:spPr>
          <a:xfrm>
            <a:off x="3862960"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Semibold"/>
                <a:ea typeface="+mn-ea"/>
                <a:cs typeface="+mn-cs"/>
              </a:rPr>
              <a:t>Gerar ideias</a:t>
            </a:r>
          </a:p>
        </p:txBody>
      </p:sp>
      <p:sp>
        <p:nvSpPr>
          <p:cNvPr id="87" name="TextBox 86">
            <a:extLst>
              <a:ext uri="{FF2B5EF4-FFF2-40B4-BE49-F238E27FC236}">
                <a16:creationId xmlns:a16="http://schemas.microsoft.com/office/drawing/2014/main" id="{4A1B364C-DCCB-EF86-94FD-D61914DB6BBE}"/>
              </a:ext>
              <a:ext uri="{C183D7F6-B498-43B3-948B-1728B52AA6E4}">
                <adec:decorative xmlns:adec="http://schemas.microsoft.com/office/drawing/2017/decorative" val="0"/>
              </a:ext>
            </a:extLst>
          </p:cNvPr>
          <p:cNvSpPr txBox="1"/>
          <p:nvPr/>
        </p:nvSpPr>
        <p:spPr>
          <a:xfrm>
            <a:off x="3597835" y="3783631"/>
            <a:ext cx="2399698" cy="41549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mn-ea"/>
                <a:cs typeface="+mn-cs"/>
              </a:rPr>
              <a:t>Criar uma apresentação sobre como </a:t>
            </a:r>
            <a:r>
              <a:rPr kumimoji="0" lang="pt-br" sz="800" b="0" i="0" u="none" strike="noStrike" kern="1200" cap="none" spc="0" normalizeH="0" baseline="0" noProof="0" dirty="0">
                <a:ln>
                  <a:noFill/>
                </a:ln>
                <a:solidFill>
                  <a:prstClr val="black"/>
                </a:solidFill>
                <a:effectLst/>
                <a:uLnTx/>
                <a:uFillTx/>
                <a:latin typeface="Segoe UI"/>
                <a:ea typeface="+mn-ea"/>
                <a:cs typeface="+mn-cs"/>
              </a:rPr>
              <a:t>[efetivamente se </a:t>
            </a:r>
            <a:r>
              <a:rPr kumimoji="0" lang="pt-br" sz="800" b="0" i="0" u="none" strike="noStrike" kern="1200" cap="none" spc="0" normalizeH="0" baseline="0" noProof="0" dirty="0" err="1">
                <a:ln>
                  <a:noFill/>
                </a:ln>
                <a:solidFill>
                  <a:prstClr val="black"/>
                </a:solidFill>
                <a:effectLst/>
                <a:uLnTx/>
                <a:uFillTx/>
                <a:latin typeface="Segoe UI"/>
                <a:ea typeface="+mn-ea"/>
                <a:cs typeface="+mn-cs"/>
              </a:rPr>
              <a:t>vol</a:t>
            </a:r>
            <a:r>
              <a:rPr kumimoji="0" lang="pt-BR" sz="800" b="0" i="0" u="none" strike="noStrike" kern="1200" cap="none" spc="0" normalizeH="0" baseline="0" noProof="0" dirty="0" err="1">
                <a:ln>
                  <a:noFill/>
                </a:ln>
                <a:solidFill>
                  <a:prstClr val="black"/>
                </a:solidFill>
                <a:effectLst/>
                <a:uLnTx/>
                <a:uFillTx/>
                <a:latin typeface="Segoe UI"/>
                <a:ea typeface="+mn-ea"/>
                <a:cs typeface="+mn-cs"/>
              </a:rPr>
              <a:t>um</a:t>
            </a:r>
            <a:r>
              <a:rPr kumimoji="0" lang="pt-br" sz="800" b="0" i="0" u="none" strike="noStrike" kern="1200" cap="none" spc="0" normalizeH="0" baseline="0" noProof="0" dirty="0" err="1">
                <a:ln>
                  <a:noFill/>
                </a:ln>
                <a:solidFill>
                  <a:prstClr val="black"/>
                </a:solidFill>
                <a:effectLst/>
                <a:uLnTx/>
                <a:uFillTx/>
                <a:latin typeface="Segoe UI"/>
                <a:ea typeface="+mn-ea"/>
                <a:cs typeface="+mn-cs"/>
              </a:rPr>
              <a:t>tariar</a:t>
            </a:r>
            <a:r>
              <a:rPr kumimoji="0" lang="pt-br" sz="800" b="0" i="0" u="none" strike="noStrike" kern="1200" cap="none" spc="0" normalizeH="0" baseline="0" noProof="0" dirty="0">
                <a:ln>
                  <a:noFill/>
                </a:ln>
                <a:solidFill>
                  <a:prstClr val="black"/>
                </a:solidFill>
                <a:effectLst/>
                <a:uLnTx/>
                <a:uFillTx/>
                <a:latin typeface="Segoe UI"/>
                <a:ea typeface="+mn-ea"/>
                <a:cs typeface="+mn-cs"/>
              </a:rPr>
              <a:t> para organizações sem fins lucrativos] </a:t>
            </a:r>
            <a:r>
              <a:rPr kumimoji="0" lang="pt-br" sz="900" b="0" i="0" u="none" strike="noStrike" kern="1200" cap="none" spc="0" normalizeH="0" baseline="0" noProof="0" dirty="0">
                <a:ln>
                  <a:noFill/>
                </a:ln>
                <a:solidFill>
                  <a:prstClr val="black"/>
                </a:solidFill>
                <a:effectLst/>
                <a:uLnTx/>
                <a:uFillTx/>
                <a:latin typeface="Segoe UI"/>
                <a:ea typeface="+mn-ea"/>
                <a:cs typeface="+mn-cs"/>
              </a:rPr>
              <a:t>com um slide sobre impacto</a:t>
            </a:r>
            <a:endParaRPr kumimoji="0" lang="en-IN" sz="9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7" name="Group 6" descr="Logotipo do PowerPoint">
            <a:extLst>
              <a:ext uri="{FF2B5EF4-FFF2-40B4-BE49-F238E27FC236}">
                <a16:creationId xmlns:a16="http://schemas.microsoft.com/office/drawing/2014/main" id="{3CC6A341-B58E-A0F4-3276-3738EDF7805A}"/>
              </a:ext>
              <a:ext uri="{C183D7F6-B498-43B3-948B-1728B52AA6E4}">
                <adec:decorative xmlns:adec="http://schemas.microsoft.com/office/drawing/2017/decorative" val="0"/>
              </a:ext>
            </a:extLst>
          </p:cNvPr>
          <p:cNvGrpSpPr>
            <a:grpSpLocks/>
          </p:cNvGrpSpPr>
          <p:nvPr/>
        </p:nvGrpSpPr>
        <p:grpSpPr>
          <a:xfrm>
            <a:off x="3495689" y="4335415"/>
            <a:ext cx="346134" cy="346134"/>
            <a:chOff x="9021721" y="8381781"/>
            <a:chExt cx="534543" cy="534543"/>
          </a:xfrm>
        </p:grpSpPr>
        <p:sp>
          <p:nvSpPr>
            <p:cNvPr id="8" name="Rounded Rectangle 46">
              <a:extLst>
                <a:ext uri="{FF2B5EF4-FFF2-40B4-BE49-F238E27FC236}">
                  <a16:creationId xmlns:a16="http://schemas.microsoft.com/office/drawing/2014/main" id="{882BAC14-5980-7DE6-057E-374C38DDAAD1}"/>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Picture 4" descr="Logotipo Microsoft PowerPoint - PNG e Vetor - Baixar logotipo">
              <a:hlinkClick r:id="rId7"/>
              <a:extLst>
                <a:ext uri="{FF2B5EF4-FFF2-40B4-BE49-F238E27FC236}">
                  <a16:creationId xmlns:a16="http://schemas.microsoft.com/office/drawing/2014/main" id="{6A024D81-FEF1-4223-8F9A-776055F2913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91" name="Graphic 90" descr="Ícone de notas com um lápis">
            <a:extLst>
              <a:ext uri="{FF2B5EF4-FFF2-40B4-BE49-F238E27FC236}">
                <a16:creationId xmlns:a16="http://schemas.microsoft.com/office/drawing/2014/main" id="{02A57621-A59E-68E3-6040-62A0B6092EA3}"/>
              </a:ext>
              <a:ext uri="{C183D7F6-B498-43B3-948B-1728B52AA6E4}">
                <adec:decorative xmlns:adec="http://schemas.microsoft.com/office/drawing/2017/decorative" val="0"/>
              </a:ext>
            </a:extLst>
          </p:cNvPr>
          <p:cNvPicPr>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01410" y="3464038"/>
            <a:ext cx="228600" cy="228600"/>
          </a:xfrm>
          <a:prstGeom prst="rect">
            <a:avLst/>
          </a:prstGeom>
        </p:spPr>
      </p:pic>
      <p:sp>
        <p:nvSpPr>
          <p:cNvPr id="92" name="TextBox 91">
            <a:extLst>
              <a:ext uri="{FF2B5EF4-FFF2-40B4-BE49-F238E27FC236}">
                <a16:creationId xmlns:a16="http://schemas.microsoft.com/office/drawing/2014/main" id="{DDBD85A0-62FE-811C-7806-308989115403}"/>
              </a:ext>
              <a:ext uri="{C183D7F6-B498-43B3-948B-1728B52AA6E4}">
                <adec:decorative xmlns:adec="http://schemas.microsoft.com/office/drawing/2017/decorative" val="0"/>
              </a:ext>
            </a:extLst>
          </p:cNvPr>
          <p:cNvSpPr txBox="1"/>
          <p:nvPr/>
        </p:nvSpPr>
        <p:spPr>
          <a:xfrm>
            <a:off x="6571603"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Semibold"/>
                <a:ea typeface="+mn-ea"/>
                <a:cs typeface="+mn-cs"/>
              </a:rPr>
              <a:t>Criar apresentações</a:t>
            </a:r>
          </a:p>
        </p:txBody>
      </p:sp>
      <p:sp>
        <p:nvSpPr>
          <p:cNvPr id="93" name="TextBox 92">
            <a:extLst>
              <a:ext uri="{FF2B5EF4-FFF2-40B4-BE49-F238E27FC236}">
                <a16:creationId xmlns:a16="http://schemas.microsoft.com/office/drawing/2014/main" id="{0FD58E3B-737D-34CB-C698-668F84AC76E6}"/>
              </a:ext>
              <a:ext uri="{C183D7F6-B498-43B3-948B-1728B52AA6E4}">
                <adec:decorative xmlns:adec="http://schemas.microsoft.com/office/drawing/2017/decorative" val="0"/>
              </a:ext>
            </a:extLst>
          </p:cNvPr>
          <p:cNvSpPr txBox="1"/>
          <p:nvPr/>
        </p:nvSpPr>
        <p:spPr>
          <a:xfrm>
            <a:off x="6306478" y="3783631"/>
            <a:ext cx="2385086"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mn-ea"/>
                <a:cs typeface="+mn-cs"/>
              </a:rPr>
              <a:t>Criar uma nova apresentação com base </a:t>
            </a:r>
            <a:br>
              <a:rPr kumimoji="0" lang="pt-br" sz="900" b="0" i="0" u="none" strike="noStrike" kern="1200" cap="none" spc="0" normalizeH="0" baseline="0" noProof="0" dirty="0">
                <a:ln>
                  <a:noFill/>
                </a:ln>
                <a:solidFill>
                  <a:prstClr val="black"/>
                </a:solidFill>
                <a:effectLst/>
                <a:uLnTx/>
                <a:uFillTx/>
                <a:latin typeface="Segoe UI"/>
                <a:ea typeface="+mn-ea"/>
                <a:cs typeface="+mn-cs"/>
              </a:rPr>
            </a:br>
            <a:r>
              <a:rPr kumimoji="0" lang="pt-br" sz="900" b="0" i="0" u="none" strike="noStrike" kern="1200" cap="none" spc="0" normalizeH="0" baseline="0" noProof="0" dirty="0">
                <a:ln>
                  <a:noFill/>
                </a:ln>
                <a:solidFill>
                  <a:prstClr val="black"/>
                </a:solidFill>
                <a:effectLst/>
                <a:uLnTx/>
                <a:uFillTx/>
                <a:latin typeface="Segoe UI"/>
                <a:ea typeface="+mn-ea"/>
                <a:cs typeface="+mn-cs"/>
              </a:rPr>
              <a:t>no arquivo</a:t>
            </a:r>
            <a:endParaRPr kumimoji="0" lang="en-IN" sz="900" b="0" i="0" u="none" strike="noStrike" kern="1200" cap="none" spc="170" normalizeH="0" baseline="0" noProof="0" dirty="0">
              <a:ln>
                <a:noFill/>
              </a:ln>
              <a:solidFill>
                <a:prstClr val="black"/>
              </a:solidFill>
              <a:effectLst/>
              <a:uLnTx/>
              <a:uFillTx/>
              <a:latin typeface="Segoe UI"/>
              <a:ea typeface="+mn-ea"/>
              <a:cs typeface="+mn-cs"/>
            </a:endParaRPr>
          </a:p>
        </p:txBody>
      </p:sp>
      <p:grpSp>
        <p:nvGrpSpPr>
          <p:cNvPr id="19" name="Group 18" descr="Logotipo do PowerPoint">
            <a:extLst>
              <a:ext uri="{FF2B5EF4-FFF2-40B4-BE49-F238E27FC236}">
                <a16:creationId xmlns:a16="http://schemas.microsoft.com/office/drawing/2014/main" id="{B941355B-5046-A232-CB78-5A59520181A6}"/>
              </a:ext>
              <a:ext uri="{C183D7F6-B498-43B3-948B-1728B52AA6E4}">
                <adec:decorative xmlns:adec="http://schemas.microsoft.com/office/drawing/2017/decorative" val="0"/>
              </a:ext>
            </a:extLst>
          </p:cNvPr>
          <p:cNvGrpSpPr>
            <a:grpSpLocks/>
          </p:cNvGrpSpPr>
          <p:nvPr/>
        </p:nvGrpSpPr>
        <p:grpSpPr>
          <a:xfrm>
            <a:off x="6204332" y="4335415"/>
            <a:ext cx="346134" cy="346134"/>
            <a:chOff x="9021721" y="8381781"/>
            <a:chExt cx="534543" cy="534543"/>
          </a:xfrm>
        </p:grpSpPr>
        <p:sp>
          <p:nvSpPr>
            <p:cNvPr id="20" name="Rounded Rectangle 46">
              <a:extLst>
                <a:ext uri="{FF2B5EF4-FFF2-40B4-BE49-F238E27FC236}">
                  <a16:creationId xmlns:a16="http://schemas.microsoft.com/office/drawing/2014/main" id="{183F3141-CEFD-EBDC-714A-7156723C66C6}"/>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1" name="Picture 4" descr="Logotipo Microsoft PowerPoint - PNG e Vetor - Baixar logotipo">
              <a:hlinkClick r:id="rId7"/>
              <a:extLst>
                <a:ext uri="{FF2B5EF4-FFF2-40B4-BE49-F238E27FC236}">
                  <a16:creationId xmlns:a16="http://schemas.microsoft.com/office/drawing/2014/main" id="{DB83052F-6AEB-B2D3-827B-C2080D35147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97" name="Graphic 96" descr="Ícone de balão de perguntas">
            <a:extLst>
              <a:ext uri="{FF2B5EF4-FFF2-40B4-BE49-F238E27FC236}">
                <a16:creationId xmlns:a16="http://schemas.microsoft.com/office/drawing/2014/main" id="{0503FD61-0EB3-4CE0-476B-A48815BD1247}"/>
              </a:ext>
              <a:ext uri="{C183D7F6-B498-43B3-948B-1728B52AA6E4}">
                <adec:decorative xmlns:adec="http://schemas.microsoft.com/office/drawing/2017/decorative" val="0"/>
              </a:ext>
            </a:extLst>
          </p:cNvPr>
          <p:cNvPicPr>
            <a:picLocks/>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010053" y="3464038"/>
            <a:ext cx="228600" cy="228600"/>
          </a:xfrm>
          <a:prstGeom prst="rect">
            <a:avLst/>
          </a:prstGeom>
        </p:spPr>
      </p:pic>
      <p:sp>
        <p:nvSpPr>
          <p:cNvPr id="98" name="TextBox 97">
            <a:extLst>
              <a:ext uri="{FF2B5EF4-FFF2-40B4-BE49-F238E27FC236}">
                <a16:creationId xmlns:a16="http://schemas.microsoft.com/office/drawing/2014/main" id="{A569E676-4248-F646-5CA1-0E09E49F9BB8}"/>
              </a:ext>
              <a:ext uri="{C183D7F6-B498-43B3-948B-1728B52AA6E4}">
                <adec:decorative xmlns:adec="http://schemas.microsoft.com/office/drawing/2017/decorative" val="0"/>
              </a:ext>
            </a:extLst>
          </p:cNvPr>
          <p:cNvSpPr txBox="1"/>
          <p:nvPr/>
        </p:nvSpPr>
        <p:spPr>
          <a:xfrm>
            <a:off x="9280246"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Semibold"/>
                <a:ea typeface="+mn-ea"/>
                <a:cs typeface="+mn-cs"/>
              </a:rPr>
              <a:t>Organizar pensamentos</a:t>
            </a:r>
          </a:p>
        </p:txBody>
      </p:sp>
      <p:sp>
        <p:nvSpPr>
          <p:cNvPr id="99" name="TextBox 98">
            <a:extLst>
              <a:ext uri="{FF2B5EF4-FFF2-40B4-BE49-F238E27FC236}">
                <a16:creationId xmlns:a16="http://schemas.microsoft.com/office/drawing/2014/main" id="{1B5BB731-7B25-AC6D-D399-F53A8A5B1130}"/>
              </a:ext>
              <a:ext uri="{C183D7F6-B498-43B3-948B-1728B52AA6E4}">
                <adec:decorative xmlns:adec="http://schemas.microsoft.com/office/drawing/2017/decorative" val="0"/>
              </a:ext>
            </a:extLst>
          </p:cNvPr>
          <p:cNvSpPr txBox="1"/>
          <p:nvPr/>
        </p:nvSpPr>
        <p:spPr>
          <a:xfrm>
            <a:off x="9015121" y="3783631"/>
            <a:ext cx="2277869" cy="1384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a:ln>
                  <a:noFill/>
                </a:ln>
                <a:solidFill>
                  <a:prstClr val="black"/>
                </a:solidFill>
                <a:effectLst/>
                <a:uLnTx/>
                <a:uFillTx/>
                <a:latin typeface="Segoe UI"/>
                <a:ea typeface="+mn-ea"/>
                <a:cs typeface="+mn-cs"/>
              </a:rPr>
              <a:t>Organizar esta apresentação em seções</a:t>
            </a:r>
            <a:endParaRPr kumimoji="0" lang="en-IN" sz="900" b="0" i="0" u="none" strike="noStrike" kern="1200" cap="none" spc="0" normalizeH="0" baseline="0" noProof="0">
              <a:ln>
                <a:noFill/>
              </a:ln>
              <a:solidFill>
                <a:prstClr val="black"/>
              </a:solidFill>
              <a:effectLst/>
              <a:uLnTx/>
              <a:uFillTx/>
              <a:latin typeface="Segoe UI"/>
              <a:ea typeface="+mn-ea"/>
              <a:cs typeface="+mn-cs"/>
            </a:endParaRPr>
          </a:p>
        </p:txBody>
      </p:sp>
      <p:grpSp>
        <p:nvGrpSpPr>
          <p:cNvPr id="28" name="Group 27" descr="Logotipo do PowerPoint">
            <a:extLst>
              <a:ext uri="{FF2B5EF4-FFF2-40B4-BE49-F238E27FC236}">
                <a16:creationId xmlns:a16="http://schemas.microsoft.com/office/drawing/2014/main" id="{F21B566B-B7B9-C488-C997-58037854CAB2}"/>
              </a:ext>
              <a:ext uri="{C183D7F6-B498-43B3-948B-1728B52AA6E4}">
                <adec:decorative xmlns:adec="http://schemas.microsoft.com/office/drawing/2017/decorative" val="0"/>
              </a:ext>
            </a:extLst>
          </p:cNvPr>
          <p:cNvGrpSpPr>
            <a:grpSpLocks/>
          </p:cNvGrpSpPr>
          <p:nvPr/>
        </p:nvGrpSpPr>
        <p:grpSpPr>
          <a:xfrm>
            <a:off x="8912975" y="4335415"/>
            <a:ext cx="346134" cy="346134"/>
            <a:chOff x="9021721" y="8381781"/>
            <a:chExt cx="534543" cy="534543"/>
          </a:xfrm>
        </p:grpSpPr>
        <p:sp>
          <p:nvSpPr>
            <p:cNvPr id="29" name="Rounded Rectangle 46">
              <a:extLst>
                <a:ext uri="{FF2B5EF4-FFF2-40B4-BE49-F238E27FC236}">
                  <a16:creationId xmlns:a16="http://schemas.microsoft.com/office/drawing/2014/main" id="{2EA1507B-C82E-C086-54F4-2FBEFA419C13}"/>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4" descr="Logotipo Microsoft PowerPoint - PNG e Vetor - Baixar logotipo">
              <a:hlinkClick r:id="rId7"/>
              <a:extLst>
                <a:ext uri="{FF2B5EF4-FFF2-40B4-BE49-F238E27FC236}">
                  <a16:creationId xmlns:a16="http://schemas.microsoft.com/office/drawing/2014/main" id="{16795363-3ABD-46C5-B39C-B32302A5F30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03" name="Graphic 102" descr="Ícone de notas com um lápis">
            <a:extLst>
              <a:ext uri="{FF2B5EF4-FFF2-40B4-BE49-F238E27FC236}">
                <a16:creationId xmlns:a16="http://schemas.microsoft.com/office/drawing/2014/main" id="{8E2D7620-F6FF-C4BD-949F-597F042672A0}"/>
              </a:ext>
              <a:ext uri="{C183D7F6-B498-43B3-948B-1728B52AA6E4}">
                <adec:decorative xmlns:adec="http://schemas.microsoft.com/office/drawing/2017/decorative" val="0"/>
              </a:ext>
            </a:extLst>
          </p:cNvPr>
          <p:cNvPicPr>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4124" y="5076144"/>
            <a:ext cx="228600" cy="228600"/>
          </a:xfrm>
          <a:prstGeom prst="rect">
            <a:avLst/>
          </a:prstGeom>
        </p:spPr>
      </p:pic>
      <p:sp>
        <p:nvSpPr>
          <p:cNvPr id="104" name="TextBox 103">
            <a:extLst>
              <a:ext uri="{FF2B5EF4-FFF2-40B4-BE49-F238E27FC236}">
                <a16:creationId xmlns:a16="http://schemas.microsoft.com/office/drawing/2014/main" id="{53FE7205-FB99-BB6F-35EF-B552F75FB591}"/>
              </a:ext>
              <a:ext uri="{C183D7F6-B498-43B3-948B-1728B52AA6E4}">
                <adec:decorative xmlns:adec="http://schemas.microsoft.com/office/drawing/2017/decorative" val="0"/>
              </a:ext>
            </a:extLst>
          </p:cNvPr>
          <p:cNvSpPr txBox="1"/>
          <p:nvPr/>
        </p:nvSpPr>
        <p:spPr>
          <a:xfrm>
            <a:off x="1154317"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Semibold"/>
                <a:ea typeface="+mn-ea"/>
                <a:cs typeface="+mn-cs"/>
              </a:rPr>
              <a:t>Reescrever este slide</a:t>
            </a:r>
          </a:p>
        </p:txBody>
      </p:sp>
      <p:sp>
        <p:nvSpPr>
          <p:cNvPr id="105" name="TextBox 104">
            <a:extLst>
              <a:ext uri="{FF2B5EF4-FFF2-40B4-BE49-F238E27FC236}">
                <a16:creationId xmlns:a16="http://schemas.microsoft.com/office/drawing/2014/main" id="{8789B675-6EE1-6F39-2064-8DCA2C7EB030}"/>
              </a:ext>
              <a:ext uri="{C183D7F6-B498-43B3-948B-1728B52AA6E4}">
                <adec:decorative xmlns:adec="http://schemas.microsoft.com/office/drawing/2017/decorative" val="0"/>
              </a:ext>
            </a:extLst>
          </p:cNvPr>
          <p:cNvSpPr txBox="1"/>
          <p:nvPr/>
        </p:nvSpPr>
        <p:spPr>
          <a:xfrm>
            <a:off x="889192" y="5395738"/>
            <a:ext cx="2277869" cy="1384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a:ln>
                  <a:noFill/>
                </a:ln>
                <a:solidFill>
                  <a:prstClr val="black"/>
                </a:solidFill>
                <a:effectLst/>
                <a:uLnTx/>
                <a:uFillTx/>
                <a:latin typeface="Segoe UI"/>
                <a:ea typeface="+mn-ea"/>
                <a:cs typeface="+mn-cs"/>
              </a:rPr>
              <a:t>Reescrever o slide para ser mais persuasivo</a:t>
            </a:r>
            <a:endParaRPr kumimoji="0" lang="en-IN" sz="9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40" name="Group 39" descr="Logotipo do PowerPoint">
            <a:extLst>
              <a:ext uri="{FF2B5EF4-FFF2-40B4-BE49-F238E27FC236}">
                <a16:creationId xmlns:a16="http://schemas.microsoft.com/office/drawing/2014/main" id="{0967B60E-A777-458E-F83F-5FC60E6D6E8A}"/>
              </a:ext>
              <a:ext uri="{C183D7F6-B498-43B3-948B-1728B52AA6E4}">
                <adec:decorative xmlns:adec="http://schemas.microsoft.com/office/drawing/2017/decorative" val="0"/>
              </a:ext>
            </a:extLst>
          </p:cNvPr>
          <p:cNvGrpSpPr>
            <a:grpSpLocks/>
          </p:cNvGrpSpPr>
          <p:nvPr/>
        </p:nvGrpSpPr>
        <p:grpSpPr>
          <a:xfrm>
            <a:off x="787046" y="5947521"/>
            <a:ext cx="346134" cy="346134"/>
            <a:chOff x="9021721" y="8381781"/>
            <a:chExt cx="534543" cy="534543"/>
          </a:xfrm>
        </p:grpSpPr>
        <p:sp>
          <p:nvSpPr>
            <p:cNvPr id="41" name="Rounded Rectangle 46">
              <a:extLst>
                <a:ext uri="{FF2B5EF4-FFF2-40B4-BE49-F238E27FC236}">
                  <a16:creationId xmlns:a16="http://schemas.microsoft.com/office/drawing/2014/main" id="{D3E8CBEB-457A-AB34-68DD-67B9E7DB4CC1}"/>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2" name="Picture 4" descr="Logotipo Microsoft PowerPoint - PNG e Vetor - Baixar logotipo">
              <a:hlinkClick r:id="rId7"/>
              <a:extLst>
                <a:ext uri="{FF2B5EF4-FFF2-40B4-BE49-F238E27FC236}">
                  <a16:creationId xmlns:a16="http://schemas.microsoft.com/office/drawing/2014/main" id="{7544B176-E85C-BAF8-54AE-233F8F3FABA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09" name="Graphic 108" descr="Ícone de balão de perguntas">
            <a:extLst>
              <a:ext uri="{FF2B5EF4-FFF2-40B4-BE49-F238E27FC236}">
                <a16:creationId xmlns:a16="http://schemas.microsoft.com/office/drawing/2014/main" id="{D697DF92-BAD2-22D5-2C23-BE9319705146}"/>
              </a:ext>
              <a:ext uri="{C183D7F6-B498-43B3-948B-1728B52AA6E4}">
                <adec:decorative xmlns:adec="http://schemas.microsoft.com/office/drawing/2017/decorative" val="0"/>
              </a:ext>
            </a:extLst>
          </p:cNvPr>
          <p:cNvPicPr>
            <a:picLocks/>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592767" y="5076144"/>
            <a:ext cx="228600" cy="228600"/>
          </a:xfrm>
          <a:prstGeom prst="rect">
            <a:avLst/>
          </a:prstGeom>
        </p:spPr>
      </p:pic>
      <p:sp>
        <p:nvSpPr>
          <p:cNvPr id="110" name="TextBox 109">
            <a:extLst>
              <a:ext uri="{FF2B5EF4-FFF2-40B4-BE49-F238E27FC236}">
                <a16:creationId xmlns:a16="http://schemas.microsoft.com/office/drawing/2014/main" id="{5F9F28DC-CBB6-4789-789D-C98F5C73DDE5}"/>
              </a:ext>
              <a:ext uri="{C183D7F6-B498-43B3-948B-1728B52AA6E4}">
                <adec:decorative xmlns:adec="http://schemas.microsoft.com/office/drawing/2017/decorative" val="0"/>
              </a:ext>
            </a:extLst>
          </p:cNvPr>
          <p:cNvSpPr txBox="1"/>
          <p:nvPr/>
        </p:nvSpPr>
        <p:spPr>
          <a:xfrm>
            <a:off x="3862960"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Semibold"/>
                <a:ea typeface="+mn-ea"/>
                <a:cs typeface="+mn-cs"/>
              </a:rPr>
              <a:t>Ficar no caminho certo</a:t>
            </a:r>
          </a:p>
        </p:txBody>
      </p:sp>
      <p:sp>
        <p:nvSpPr>
          <p:cNvPr id="111" name="TextBox 110">
            <a:extLst>
              <a:ext uri="{FF2B5EF4-FFF2-40B4-BE49-F238E27FC236}">
                <a16:creationId xmlns:a16="http://schemas.microsoft.com/office/drawing/2014/main" id="{D2BC6A9E-0BD5-2773-5915-C93809AE337B}"/>
              </a:ext>
              <a:ext uri="{C183D7F6-B498-43B3-948B-1728B52AA6E4}">
                <adec:decorative xmlns:adec="http://schemas.microsoft.com/office/drawing/2017/decorative" val="0"/>
              </a:ext>
            </a:extLst>
          </p:cNvPr>
          <p:cNvSpPr txBox="1"/>
          <p:nvPr/>
        </p:nvSpPr>
        <p:spPr>
          <a:xfrm>
            <a:off x="3597835" y="5395738"/>
            <a:ext cx="1104470"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a:ln>
                  <a:noFill/>
                </a:ln>
                <a:solidFill>
                  <a:prstClr val="black"/>
                </a:solidFill>
                <a:effectLst/>
                <a:uLnTx/>
                <a:uFillTx/>
                <a:latin typeface="Segoe UI"/>
                <a:ea typeface="+mn-ea"/>
                <a:cs typeface="+mn-cs"/>
              </a:rPr>
              <a:t>Mostrar itens de ação</a:t>
            </a:r>
          </a:p>
        </p:txBody>
      </p:sp>
      <p:grpSp>
        <p:nvGrpSpPr>
          <p:cNvPr id="13" name="Group 12" descr="Logotipo do PowerPoint">
            <a:extLst>
              <a:ext uri="{FF2B5EF4-FFF2-40B4-BE49-F238E27FC236}">
                <a16:creationId xmlns:a16="http://schemas.microsoft.com/office/drawing/2014/main" id="{656F7BD1-1473-487C-F967-7C3F8D246508}"/>
              </a:ext>
              <a:ext uri="{C183D7F6-B498-43B3-948B-1728B52AA6E4}">
                <adec:decorative xmlns:adec="http://schemas.microsoft.com/office/drawing/2017/decorative" val="0"/>
              </a:ext>
            </a:extLst>
          </p:cNvPr>
          <p:cNvGrpSpPr>
            <a:grpSpLocks/>
          </p:cNvGrpSpPr>
          <p:nvPr/>
        </p:nvGrpSpPr>
        <p:grpSpPr>
          <a:xfrm>
            <a:off x="3495689" y="5947521"/>
            <a:ext cx="346134" cy="346134"/>
            <a:chOff x="9021721" y="8381781"/>
            <a:chExt cx="534543" cy="534543"/>
          </a:xfrm>
        </p:grpSpPr>
        <p:sp>
          <p:nvSpPr>
            <p:cNvPr id="14" name="Rounded Rectangle 46">
              <a:extLst>
                <a:ext uri="{FF2B5EF4-FFF2-40B4-BE49-F238E27FC236}">
                  <a16:creationId xmlns:a16="http://schemas.microsoft.com/office/drawing/2014/main" id="{65471DBF-0006-9F9E-2D8C-496D20965673}"/>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4" descr="Logotipo Microsoft PowerPoint - PNG e Vetor - Baixar logotipo">
              <a:hlinkClick r:id="rId7"/>
              <a:extLst>
                <a:ext uri="{FF2B5EF4-FFF2-40B4-BE49-F238E27FC236}">
                  <a16:creationId xmlns:a16="http://schemas.microsoft.com/office/drawing/2014/main" id="{37FD7598-76CB-A8A4-8AE9-C0866B36020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3" name="Graphic 142" descr="Ícone de lâmpada">
            <a:extLst>
              <a:ext uri="{FF2B5EF4-FFF2-40B4-BE49-F238E27FC236}">
                <a16:creationId xmlns:a16="http://schemas.microsoft.com/office/drawing/2014/main" id="{8AF2873E-E0DC-6A22-C438-ED1CCB6A5EC6}"/>
              </a:ext>
              <a:ext uri="{C183D7F6-B498-43B3-948B-1728B52AA6E4}">
                <adec:decorative xmlns:adec="http://schemas.microsoft.com/office/drawing/2017/decorative" val="0"/>
              </a:ext>
            </a:extLst>
          </p:cNvPr>
          <p:cNvPicPr>
            <a:picLocks/>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301410" y="5076144"/>
            <a:ext cx="228600" cy="228600"/>
          </a:xfrm>
          <a:prstGeom prst="rect">
            <a:avLst/>
          </a:prstGeom>
        </p:spPr>
      </p:pic>
      <p:sp>
        <p:nvSpPr>
          <p:cNvPr id="116" name="TextBox 115">
            <a:extLst>
              <a:ext uri="{FF2B5EF4-FFF2-40B4-BE49-F238E27FC236}">
                <a16:creationId xmlns:a16="http://schemas.microsoft.com/office/drawing/2014/main" id="{55D6C74C-1524-0406-0316-C443F88A6580}"/>
              </a:ext>
              <a:ext uri="{C183D7F6-B498-43B3-948B-1728B52AA6E4}">
                <adec:decorative xmlns:adec="http://schemas.microsoft.com/office/drawing/2017/decorative" val="0"/>
              </a:ext>
            </a:extLst>
          </p:cNvPr>
          <p:cNvSpPr txBox="1"/>
          <p:nvPr/>
        </p:nvSpPr>
        <p:spPr>
          <a:xfrm>
            <a:off x="6571603" y="5105806"/>
            <a:ext cx="2119961"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Semibold"/>
                <a:ea typeface="+mn-ea"/>
                <a:cs typeface="+mn-cs"/>
              </a:rPr>
              <a:t>Extrair informações importantes</a:t>
            </a:r>
          </a:p>
        </p:txBody>
      </p:sp>
      <p:sp>
        <p:nvSpPr>
          <p:cNvPr id="117" name="TextBox 116">
            <a:extLst>
              <a:ext uri="{FF2B5EF4-FFF2-40B4-BE49-F238E27FC236}">
                <a16:creationId xmlns:a16="http://schemas.microsoft.com/office/drawing/2014/main" id="{994AA1BB-A5FA-CFC7-7516-0EA5BCFE8E41}"/>
              </a:ext>
              <a:ext uri="{C183D7F6-B498-43B3-948B-1728B52AA6E4}">
                <adec:decorative xmlns:adec="http://schemas.microsoft.com/office/drawing/2017/decorative" val="0"/>
              </a:ext>
            </a:extLst>
          </p:cNvPr>
          <p:cNvSpPr txBox="1"/>
          <p:nvPr/>
        </p:nvSpPr>
        <p:spPr>
          <a:xfrm>
            <a:off x="6306478" y="5395738"/>
            <a:ext cx="1365758"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mn-ea"/>
                <a:cs typeface="+mn-cs"/>
              </a:rPr>
              <a:t>Resumo</a:t>
            </a:r>
            <a:r>
              <a:rPr kumimoji="0" lang="pt-br" sz="900" b="0" i="0" u="none" strike="noStrike" kern="1200" cap="none" spc="0" normalizeH="0" baseline="0" noProof="0" dirty="0">
                <a:ln>
                  <a:noFill/>
                </a:ln>
                <a:solidFill>
                  <a:prstClr val="black"/>
                </a:solidFill>
                <a:effectLst/>
                <a:uLnTx/>
                <a:uFillTx/>
                <a:latin typeface="Segoe UI"/>
                <a:ea typeface="+mn-ea"/>
                <a:cs typeface="+mn-cs"/>
              </a:rPr>
              <a:t> esta apresentação</a:t>
            </a:r>
          </a:p>
        </p:txBody>
      </p:sp>
      <p:grpSp>
        <p:nvGrpSpPr>
          <p:cNvPr id="16" name="Group 15" descr="Logotipo do PowerPoint">
            <a:extLst>
              <a:ext uri="{FF2B5EF4-FFF2-40B4-BE49-F238E27FC236}">
                <a16:creationId xmlns:a16="http://schemas.microsoft.com/office/drawing/2014/main" id="{0B89EF92-BA0B-78AA-29B4-CDCE5098A622}"/>
              </a:ext>
              <a:ext uri="{C183D7F6-B498-43B3-948B-1728B52AA6E4}">
                <adec:decorative xmlns:adec="http://schemas.microsoft.com/office/drawing/2017/decorative" val="0"/>
              </a:ext>
            </a:extLst>
          </p:cNvPr>
          <p:cNvGrpSpPr>
            <a:grpSpLocks/>
          </p:cNvGrpSpPr>
          <p:nvPr/>
        </p:nvGrpSpPr>
        <p:grpSpPr>
          <a:xfrm>
            <a:off x="6204332" y="5947521"/>
            <a:ext cx="346134" cy="346134"/>
            <a:chOff x="9021721" y="8381781"/>
            <a:chExt cx="534543" cy="534543"/>
          </a:xfrm>
        </p:grpSpPr>
        <p:sp>
          <p:nvSpPr>
            <p:cNvPr id="17" name="Rounded Rectangle 46">
              <a:extLst>
                <a:ext uri="{FF2B5EF4-FFF2-40B4-BE49-F238E27FC236}">
                  <a16:creationId xmlns:a16="http://schemas.microsoft.com/office/drawing/2014/main" id="{85041AC0-51D3-CBB2-EF3D-EBB6DA5F3B27}"/>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8" name="Picture 4" descr="Logotipo Microsoft PowerPoint - PNG e Vetor - Baixar logotipo">
              <a:hlinkClick r:id="rId7"/>
              <a:extLst>
                <a:ext uri="{FF2B5EF4-FFF2-40B4-BE49-F238E27FC236}">
                  <a16:creationId xmlns:a16="http://schemas.microsoft.com/office/drawing/2014/main" id="{C1704C01-7F10-D5EC-72BF-EAF9B1E151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8" name="Graphic 147" descr="Ícone de lâmpada">
            <a:extLst>
              <a:ext uri="{FF2B5EF4-FFF2-40B4-BE49-F238E27FC236}">
                <a16:creationId xmlns:a16="http://schemas.microsoft.com/office/drawing/2014/main" id="{98011EC8-273A-CCF1-5BEF-905E0FD85512}"/>
              </a:ext>
              <a:ext uri="{C183D7F6-B498-43B3-948B-1728B52AA6E4}">
                <adec:decorative xmlns:adec="http://schemas.microsoft.com/office/drawing/2017/decorative" val="0"/>
              </a:ext>
            </a:extLst>
          </p:cNvPr>
          <p:cNvPicPr>
            <a:picLocks/>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010053" y="5076144"/>
            <a:ext cx="228600" cy="228600"/>
          </a:xfrm>
          <a:prstGeom prst="rect">
            <a:avLst/>
          </a:prstGeom>
        </p:spPr>
      </p:pic>
      <p:sp>
        <p:nvSpPr>
          <p:cNvPr id="122" name="TextBox 121">
            <a:extLst>
              <a:ext uri="{FF2B5EF4-FFF2-40B4-BE49-F238E27FC236}">
                <a16:creationId xmlns:a16="http://schemas.microsoft.com/office/drawing/2014/main" id="{4B5F5939-0DA3-FF99-6FD3-559FB42FF844}"/>
              </a:ext>
              <a:ext uri="{C183D7F6-B498-43B3-948B-1728B52AA6E4}">
                <adec:decorative xmlns:adec="http://schemas.microsoft.com/office/drawing/2017/decorative" val="0"/>
              </a:ext>
            </a:extLst>
          </p:cNvPr>
          <p:cNvSpPr txBox="1"/>
          <p:nvPr/>
        </p:nvSpPr>
        <p:spPr>
          <a:xfrm>
            <a:off x="9280246"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Semibold"/>
                <a:ea typeface="+mn-ea"/>
                <a:cs typeface="+mn-cs"/>
              </a:rPr>
              <a:t>Ficar no caminho certo</a:t>
            </a:r>
          </a:p>
        </p:txBody>
      </p:sp>
      <p:sp>
        <p:nvSpPr>
          <p:cNvPr id="123" name="TextBox 122">
            <a:extLst>
              <a:ext uri="{FF2B5EF4-FFF2-40B4-BE49-F238E27FC236}">
                <a16:creationId xmlns:a16="http://schemas.microsoft.com/office/drawing/2014/main" id="{4EDD80A6-1CD8-C2E8-E400-20A9789F2CE1}"/>
              </a:ext>
              <a:ext uri="{C183D7F6-B498-43B3-948B-1728B52AA6E4}">
                <adec:decorative xmlns:adec="http://schemas.microsoft.com/office/drawing/2017/decorative" val="0"/>
              </a:ext>
            </a:extLst>
          </p:cNvPr>
          <p:cNvSpPr txBox="1"/>
          <p:nvPr/>
        </p:nvSpPr>
        <p:spPr>
          <a:xfrm>
            <a:off x="9015121" y="5395738"/>
            <a:ext cx="2277869"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mn-ea"/>
                <a:cs typeface="+mn-cs"/>
              </a:rPr>
              <a:t>Quais são as datas e prazos mencionados nesta apresentação?</a:t>
            </a:r>
            <a:endParaRPr kumimoji="0" lang="en-IN" sz="9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31" name="Group 30" descr="Logotipo do PowerPoint">
            <a:extLst>
              <a:ext uri="{FF2B5EF4-FFF2-40B4-BE49-F238E27FC236}">
                <a16:creationId xmlns:a16="http://schemas.microsoft.com/office/drawing/2014/main" id="{AA3BEBE0-F1F9-F805-FF40-363D9D3E3526}"/>
              </a:ext>
              <a:ext uri="{C183D7F6-B498-43B3-948B-1728B52AA6E4}">
                <adec:decorative xmlns:adec="http://schemas.microsoft.com/office/drawing/2017/decorative" val="0"/>
              </a:ext>
            </a:extLst>
          </p:cNvPr>
          <p:cNvGrpSpPr>
            <a:grpSpLocks/>
          </p:cNvGrpSpPr>
          <p:nvPr/>
        </p:nvGrpSpPr>
        <p:grpSpPr>
          <a:xfrm>
            <a:off x="8912975" y="5947521"/>
            <a:ext cx="346134" cy="346134"/>
            <a:chOff x="9021721" y="8381781"/>
            <a:chExt cx="534543" cy="534543"/>
          </a:xfrm>
        </p:grpSpPr>
        <p:sp>
          <p:nvSpPr>
            <p:cNvPr id="32" name="Rounded Rectangle 46">
              <a:extLst>
                <a:ext uri="{FF2B5EF4-FFF2-40B4-BE49-F238E27FC236}">
                  <a16:creationId xmlns:a16="http://schemas.microsoft.com/office/drawing/2014/main" id="{12E36C98-5015-8DD8-32DB-F058A3C8A90C}"/>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3" name="Picture 4" descr="Logotipo Microsoft PowerPoint - PNG e Vetor - Baixar logotipo">
              <a:hlinkClick r:id="rId7"/>
              <a:extLst>
                <a:ext uri="{FF2B5EF4-FFF2-40B4-BE49-F238E27FC236}">
                  <a16:creationId xmlns:a16="http://schemas.microsoft.com/office/drawing/2014/main" id="{0210E56D-2063-50B1-4ACF-2D80104F991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38" name="Rectangle: Rounded Corners 137">
            <a:extLst>
              <a:ext uri="{FF2B5EF4-FFF2-40B4-BE49-F238E27FC236}">
                <a16:creationId xmlns:a16="http://schemas.microsoft.com/office/drawing/2014/main" id="{CCF6EB9C-070A-5434-FA09-DAB6B6CE5C28}"/>
              </a:ext>
              <a:ext uri="{C183D7F6-B498-43B3-948B-1728B52AA6E4}">
                <adec:decorative xmlns:adec="http://schemas.microsoft.com/office/drawing/2017/decorative" val="1"/>
              </a:ext>
            </a:extLst>
          </p:cNvPr>
          <p:cNvSpPr/>
          <p:nvPr/>
        </p:nvSpPr>
        <p:spPr bwMode="auto">
          <a:xfrm>
            <a:off x="6463597" y="3908213"/>
            <a:ext cx="396000" cy="162000"/>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 rIns="0"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Segoe UI" pitchFamily="34" charset="0"/>
                <a:cs typeface="Segoe UI" pitchFamily="34" charset="0"/>
              </a:rPr>
              <a:t>arquivo</a:t>
            </a:r>
            <a:endParaRPr kumimoji="0" lang="en-IN" sz="900" b="0" i="0" u="none" strike="noStrike" kern="1200" cap="none" spc="0" normalizeH="0" baseline="0" noProof="0" dirty="0">
              <a:ln>
                <a:noFill/>
              </a:ln>
              <a:solidFill>
                <a:prstClr val="black"/>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786384296"/>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p:txBody>
          <a:bodyPr>
            <a:noAutofit/>
          </a:bodyPr>
          <a:lstStyle/>
          <a:p>
            <a:r>
              <a:rPr lang="pt-br" sz="3200">
                <a:gradFill flip="none" rotWithShape="1">
                  <a:gsLst>
                    <a:gs pos="50000">
                      <a:srgbClr val="8661C5"/>
                    </a:gs>
                    <a:gs pos="0">
                      <a:srgbClr val="3E76D4"/>
                    </a:gs>
                    <a:gs pos="100000">
                      <a:srgbClr val="C73ECC"/>
                    </a:gs>
                  </a:gsLst>
                  <a:lin ang="2700000" scaled="1"/>
                  <a:tileRect/>
                </a:gradFill>
                <a:cs typeface="+mn-cs"/>
              </a:rPr>
              <a:t>Modo de uso: Copilot no Word no documento</a:t>
            </a:r>
            <a:br/>
            <a:r>
              <a:rPr lang="pt-br" sz="1800">
                <a:cs typeface="Segoe UI Semilight"/>
              </a:rPr>
              <a:t>Observar que os prompts específicos mostrados podem variar</a:t>
            </a:r>
            <a:endParaRPr lang="en-US" sz="1800"/>
          </a:p>
        </p:txBody>
      </p:sp>
      <p:grpSp>
        <p:nvGrpSpPr>
          <p:cNvPr id="3" name="Group 2" descr="Logotipo do Microsoft Word">
            <a:extLst>
              <a:ext uri="{FF2B5EF4-FFF2-40B4-BE49-F238E27FC236}">
                <a16:creationId xmlns:a16="http://schemas.microsoft.com/office/drawing/2014/main" id="{480676C4-8D3E-FC07-ADD4-B12A96696F78}"/>
              </a:ext>
              <a:ext uri="{C183D7F6-B498-43B3-948B-1728B52AA6E4}">
                <adec:decorative xmlns:adec="http://schemas.microsoft.com/office/drawing/2017/decorative" val="0"/>
              </a:ext>
            </a:extLst>
          </p:cNvPr>
          <p:cNvGrpSpPr/>
          <p:nvPr/>
        </p:nvGrpSpPr>
        <p:grpSpPr>
          <a:xfrm>
            <a:off x="8940558" y="457200"/>
            <a:ext cx="534543" cy="534543"/>
            <a:chOff x="1047176" y="8381781"/>
            <a:chExt cx="534543" cy="534543"/>
          </a:xfrm>
        </p:grpSpPr>
        <p:sp>
          <p:nvSpPr>
            <p:cNvPr id="14" name="server_2" title="Ícone de um servidor com um cadeado na parte inferior direita">
              <a:extLst>
                <a:ext uri="{FF2B5EF4-FFF2-40B4-BE49-F238E27FC236}">
                  <a16:creationId xmlns:a16="http://schemas.microsoft.com/office/drawing/2014/main" id="{569061AC-2C1D-ADD1-DFFE-53EC943664C3}"/>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 name="Rounded Rectangle 46">
              <a:extLst>
                <a:ext uri="{FF2B5EF4-FFF2-40B4-BE49-F238E27FC236}">
                  <a16:creationId xmlns:a16="http://schemas.microsoft.com/office/drawing/2014/main" id="{6A9A4361-20E1-29A4-68B4-94FFF6CFD496}"/>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0" descr="Logotipo do Microsoft Word - PNG e Vetor - Baixar logotipo">
              <a:hlinkClick r:id="rId3"/>
              <a:extLst>
                <a:ext uri="{FF2B5EF4-FFF2-40B4-BE49-F238E27FC236}">
                  <a16:creationId xmlns:a16="http://schemas.microsoft.com/office/drawing/2014/main" id="{A27EEDAE-D7CD-61D5-CB3B-AF57841D20B9}"/>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Logotipo do Microsoft 365 Copilot">
            <a:extLst>
              <a:ext uri="{FF2B5EF4-FFF2-40B4-BE49-F238E27FC236}">
                <a16:creationId xmlns:a16="http://schemas.microsoft.com/office/drawing/2014/main" id="{FAED7FB6-572F-0B37-4ED6-0DE2EEFE54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6">
            <a:extLst>
              <a:ext uri="{FF2B5EF4-FFF2-40B4-BE49-F238E27FC236}">
                <a16:creationId xmlns:a16="http://schemas.microsoft.com/office/drawing/2014/main" id="{C1FA6618-771E-0917-3F13-567033FCDB85}"/>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TextBox 11">
            <a:extLst>
              <a:ext uri="{FF2B5EF4-FFF2-40B4-BE49-F238E27FC236}">
                <a16:creationId xmlns:a16="http://schemas.microsoft.com/office/drawing/2014/main" id="{06430EC6-59EB-A960-BBE3-3D8789F248A5}"/>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pt-br" sz="1200" b="1" i="0" u="none" strike="noStrike" kern="100" cap="none" spc="0" normalizeH="0" baseline="0" noProof="0" dirty="0">
                <a:ln>
                  <a:noFill/>
                </a:ln>
                <a:solidFill>
                  <a:prstClr val="black"/>
                </a:solidFill>
                <a:effectLst/>
                <a:uLnTx/>
                <a:uFillTx/>
                <a:latin typeface="Segoe UI Semibold"/>
                <a:ea typeface="Aptos" panose="020B0004020202020204" pitchFamily="34" charset="0"/>
                <a:cs typeface="Times New Roman"/>
              </a:rPr>
              <a:t>Exemplos de casos de uso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Transformar um esboço ou ideia em texto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Reescrever texto existente para comprimento, tom, </a:t>
            </a:r>
            <a:br>
              <a:rPr kumimoji="0" lang="pt-br" sz="1100" b="0" i="0" u="none" strike="noStrike" kern="100" cap="none" spc="0" normalizeH="0" baseline="0" noProof="0" dirty="0">
                <a:ln>
                  <a:noFill/>
                </a:ln>
                <a:solidFill>
                  <a:prstClr val="black"/>
                </a:solidFill>
                <a:effectLst/>
                <a:uLnTx/>
                <a:uFillTx/>
                <a:latin typeface="Segoe UI"/>
                <a:ea typeface="+mn-ea"/>
                <a:cs typeface="Times New Roman"/>
              </a:rPr>
            </a:b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nova frase</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Adicionar tabelas com base no texto</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pt-br" sz="1200" b="0" i="0" u="none" strike="noStrike" kern="100" cap="none" spc="0" normalizeH="0" baseline="0" noProof="0" dirty="0">
                <a:ln>
                  <a:noFill/>
                </a:ln>
                <a:solidFill>
                  <a:prstClr val="black"/>
                </a:solidFill>
                <a:effectLst/>
                <a:uLnTx/>
                <a:uFillTx/>
                <a:latin typeface="Segoe UI Semibold"/>
                <a:ea typeface="+mn-ea"/>
                <a:cs typeface="Times New Roman"/>
              </a:rPr>
              <a:t>O que você pode fazer no documento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1" i="0" u="none" strike="noStrike" kern="100" cap="none" spc="0" normalizeH="0" baseline="0" noProof="0" dirty="0" err="1">
                <a:ln>
                  <a:noFill/>
                </a:ln>
                <a:solidFill>
                  <a:prstClr val="black"/>
                </a:solidFill>
                <a:effectLst/>
                <a:uLnTx/>
                <a:uFillTx/>
                <a:latin typeface="Segoe UI Semibold"/>
                <a:ea typeface="+mn-ea"/>
                <a:cs typeface="Times New Roman"/>
              </a:rPr>
              <a:t>Rasc</a:t>
            </a:r>
            <a:r>
              <a:rPr kumimoji="0" lang="pt-BR" sz="1100" b="1" i="0" u="none" strike="noStrike" kern="100" cap="none" spc="0" normalizeH="0" baseline="0" noProof="0" dirty="0" err="1">
                <a:ln>
                  <a:noFill/>
                </a:ln>
                <a:solidFill>
                  <a:prstClr val="black"/>
                </a:solidFill>
                <a:effectLst/>
                <a:uLnTx/>
                <a:uFillTx/>
                <a:latin typeface="Segoe UI Semibold"/>
                <a:ea typeface="+mn-ea"/>
                <a:cs typeface="Times New Roman"/>
              </a:rPr>
              <a:t>um</a:t>
            </a:r>
            <a:r>
              <a:rPr kumimoji="0" lang="pt-br" sz="1100" b="1" i="0" u="none" strike="noStrike" kern="100" cap="none" spc="0" normalizeH="0" baseline="0" noProof="0" dirty="0" err="1">
                <a:ln>
                  <a:noFill/>
                </a:ln>
                <a:solidFill>
                  <a:prstClr val="black"/>
                </a:solidFill>
                <a:effectLst/>
                <a:uLnTx/>
                <a:uFillTx/>
                <a:latin typeface="Segoe UI Semibold"/>
                <a:ea typeface="+mn-ea"/>
                <a:cs typeface="Times New Roman"/>
              </a:rPr>
              <a:t>ho</a:t>
            </a:r>
            <a:r>
              <a:rPr kumimoji="0" lang="pt-br" sz="1100" b="1" i="0" u="none" strike="noStrike" kern="100" cap="none" spc="0" normalizeH="0" baseline="0" noProof="0" dirty="0">
                <a:ln>
                  <a:noFill/>
                </a:ln>
                <a:solidFill>
                  <a:prstClr val="black"/>
                </a:solidFill>
                <a:effectLst/>
                <a:uLnTx/>
                <a:uFillTx/>
                <a:latin typeface="Segoe UI Semibold"/>
                <a:ea typeface="+mn-ea"/>
                <a:cs typeface="Times New Roman"/>
              </a:rPr>
              <a:t> com Copilot</a:t>
            </a:r>
            <a:r>
              <a:rPr kumimoji="0" lang="pt-BR" sz="1100" b="1" i="0" u="none" strike="noStrike" kern="100" cap="none" spc="0" normalizeH="0" baseline="0" noProof="0" dirty="0">
                <a:ln>
                  <a:noFill/>
                </a:ln>
                <a:solidFill>
                  <a:prstClr val="black"/>
                </a:solidFill>
                <a:effectLst/>
                <a:uLnTx/>
                <a:uFillTx/>
                <a:latin typeface="Segoe UI Semibold"/>
                <a:ea typeface="+mn-ea"/>
                <a:cs typeface="Times New Roman"/>
              </a:rPr>
              <a:t> </a:t>
            </a: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 Adicionar conteúdo ao documento do Word</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Começar a partir de uma página em branco para criar novo conteúdo usando </a:t>
            </a:r>
            <a:r>
              <a:rPr kumimoji="0" lang="pt-br" sz="1000" b="1" i="0" u="none" strike="noStrike" kern="100" cap="none" spc="0" normalizeH="0" baseline="0" noProof="0" dirty="0">
                <a:ln>
                  <a:noFill/>
                </a:ln>
                <a:solidFill>
                  <a:prstClr val="black"/>
                </a:solidFill>
                <a:effectLst/>
                <a:uLnTx/>
                <a:uFillTx/>
                <a:latin typeface="Segoe UI Semibold"/>
                <a:ea typeface="+mn-ea"/>
                <a:cs typeface="Times New Roman"/>
              </a:rPr>
              <a:t>Referenciar um arquivo </a:t>
            </a: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(até 3 arquivos </a:t>
            </a:r>
            <a:br>
              <a:rPr kumimoji="0" lang="pt-br" sz="1000" b="0" i="0" u="none" strike="noStrike" kern="100" cap="none" spc="0" normalizeH="0" baseline="0" noProof="0" dirty="0">
                <a:ln>
                  <a:noFill/>
                </a:ln>
                <a:solidFill>
                  <a:prstClr val="black"/>
                </a:solidFill>
                <a:effectLst/>
                <a:uLnTx/>
                <a:uFillTx/>
                <a:latin typeface="Segoe UI"/>
                <a:ea typeface="+mn-ea"/>
                <a:cs typeface="Times New Roman"/>
              </a:rPr>
            </a:b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do Word ou PowerPoint) ou fornecendo um tópico para conteúdo não </a:t>
            </a:r>
            <a:r>
              <a:rPr kumimoji="0" lang="pt-br" sz="1000" b="0" i="0" u="none" strike="noStrike" kern="100" cap="none" spc="0" normalizeH="0" baseline="0" noProof="0" dirty="0" err="1">
                <a:ln>
                  <a:noFill/>
                </a:ln>
                <a:solidFill>
                  <a:prstClr val="black"/>
                </a:solidFill>
                <a:effectLst/>
                <a:uLnTx/>
                <a:uFillTx/>
                <a:latin typeface="Segoe UI"/>
                <a:ea typeface="+mn-ea"/>
                <a:cs typeface="Times New Roman"/>
              </a:rPr>
              <a:t>f</a:t>
            </a:r>
            <a:r>
              <a:rPr kumimoji="0" lang="pt-BR" sz="10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000" b="0" i="0" u="none" strike="noStrike" kern="100" cap="none" spc="0" normalizeH="0" baseline="0" noProof="0" dirty="0" err="1">
                <a:ln>
                  <a:noFill/>
                </a:ln>
                <a:solidFill>
                  <a:prstClr val="black"/>
                </a:solidFill>
                <a:effectLst/>
                <a:uLnTx/>
                <a:uFillTx/>
                <a:latin typeface="Segoe UI"/>
                <a:ea typeface="+mn-ea"/>
                <a:cs typeface="Times New Roman"/>
              </a:rPr>
              <a:t>damentado</a:t>
            </a: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 (conteúdo não </a:t>
            </a:r>
            <a:r>
              <a:rPr kumimoji="0" lang="pt-br" sz="1000" b="0" i="0" u="none" strike="noStrike" kern="100" cap="none" spc="0" normalizeH="0" baseline="0" noProof="0" dirty="0" err="1">
                <a:ln>
                  <a:noFill/>
                </a:ln>
                <a:solidFill>
                  <a:prstClr val="black"/>
                </a:solidFill>
                <a:effectLst/>
                <a:uLnTx/>
                <a:uFillTx/>
                <a:latin typeface="Segoe UI"/>
                <a:ea typeface="+mn-ea"/>
                <a:cs typeface="Times New Roman"/>
              </a:rPr>
              <a:t>f</a:t>
            </a:r>
            <a:r>
              <a:rPr kumimoji="0" lang="pt-BR" sz="10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000" b="0" i="0" u="none" strike="noStrike" kern="100" cap="none" spc="0" normalizeH="0" baseline="0" noProof="0" dirty="0" err="1">
                <a:ln>
                  <a:noFill/>
                </a:ln>
                <a:solidFill>
                  <a:prstClr val="black"/>
                </a:solidFill>
                <a:effectLst/>
                <a:uLnTx/>
                <a:uFillTx/>
                <a:latin typeface="Segoe UI"/>
                <a:ea typeface="+mn-ea"/>
                <a:cs typeface="Times New Roman"/>
              </a:rPr>
              <a:t>damentado</a:t>
            </a: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 não será necessariamente factual)</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Adicionar novo conteúdo a qualquer momento usando </a:t>
            </a:r>
            <a:br>
              <a:rPr kumimoji="0" lang="pt-br" sz="1000" b="0" i="0" u="none" strike="noStrike" kern="100" cap="none" spc="0" normalizeH="0" baseline="0" noProof="0" dirty="0">
                <a:ln>
                  <a:noFill/>
                </a:ln>
                <a:solidFill>
                  <a:prstClr val="black"/>
                </a:solidFill>
                <a:effectLst/>
                <a:uLnTx/>
                <a:uFillTx/>
                <a:latin typeface="Segoe UI"/>
                <a:ea typeface="+mn-ea"/>
                <a:cs typeface="Times New Roman"/>
              </a:rPr>
            </a:br>
            <a:r>
              <a:rPr lang="pt-br" sz="1000" kern="100" dirty="0">
                <a:solidFill>
                  <a:prstClr val="black"/>
                </a:solidFill>
                <a:latin typeface="Segoe UI"/>
                <a:cs typeface="Times New Roman"/>
              </a:rPr>
              <a:t>o </a:t>
            </a:r>
            <a:r>
              <a:rPr kumimoji="0" lang="pt-br" sz="1000" b="1" i="0" u="none" strike="noStrike" kern="100" cap="none" spc="0" normalizeH="0" baseline="0" noProof="0" dirty="0">
                <a:ln>
                  <a:noFill/>
                </a:ln>
                <a:solidFill>
                  <a:prstClr val="black"/>
                </a:solidFill>
                <a:effectLst/>
                <a:uLnTx/>
                <a:uFillTx/>
                <a:latin typeface="Segoe UI Semibold"/>
                <a:ea typeface="+mn-ea"/>
                <a:cs typeface="Times New Roman"/>
              </a:rPr>
              <a:t>Inspire Me </a:t>
            </a: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(para desenvolver o conteúdo existente), referenciando um arquivo para novo conteúdo </a:t>
            </a:r>
            <a:r>
              <a:rPr kumimoji="0" lang="pt-br" sz="1000" b="0" i="0" u="none" strike="noStrike" kern="100" cap="none" spc="0" normalizeH="0" baseline="0" noProof="0" dirty="0" err="1">
                <a:ln>
                  <a:noFill/>
                </a:ln>
                <a:solidFill>
                  <a:prstClr val="black"/>
                </a:solidFill>
                <a:effectLst/>
                <a:uLnTx/>
                <a:uFillTx/>
                <a:latin typeface="Segoe UI"/>
                <a:ea typeface="+mn-ea"/>
                <a:cs typeface="Times New Roman"/>
              </a:rPr>
              <a:t>f</a:t>
            </a:r>
            <a:r>
              <a:rPr kumimoji="0" lang="pt-BR" sz="10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000" b="0" i="0" u="none" strike="noStrike" kern="100" cap="none" spc="0" normalizeH="0" baseline="0" noProof="0" dirty="0" err="1">
                <a:ln>
                  <a:noFill/>
                </a:ln>
                <a:solidFill>
                  <a:prstClr val="black"/>
                </a:solidFill>
                <a:effectLst/>
                <a:uLnTx/>
                <a:uFillTx/>
                <a:latin typeface="Segoe UI"/>
                <a:ea typeface="+mn-ea"/>
                <a:cs typeface="Times New Roman"/>
              </a:rPr>
              <a:t>damentado</a:t>
            </a: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 ou fornecendo um tópico para conteúdo </a:t>
            </a:r>
            <a:br>
              <a:rPr kumimoji="0" lang="pt-br" sz="1000" b="0" i="0" u="none" strike="noStrike" kern="100" cap="none" spc="0" normalizeH="0" baseline="0" noProof="0" dirty="0">
                <a:ln>
                  <a:noFill/>
                </a:ln>
                <a:solidFill>
                  <a:prstClr val="black"/>
                </a:solidFill>
                <a:effectLst/>
                <a:uLnTx/>
                <a:uFillTx/>
                <a:latin typeface="Segoe UI"/>
                <a:ea typeface="+mn-ea"/>
                <a:cs typeface="Times New Roman"/>
              </a:rPr>
            </a:b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não </a:t>
            </a:r>
            <a:r>
              <a:rPr kumimoji="0" lang="pt-br" sz="1000" b="0" i="0" u="none" strike="noStrike" kern="100" cap="none" spc="0" normalizeH="0" baseline="0" noProof="0" dirty="0" err="1">
                <a:ln>
                  <a:noFill/>
                </a:ln>
                <a:solidFill>
                  <a:prstClr val="black"/>
                </a:solidFill>
                <a:effectLst/>
                <a:uLnTx/>
                <a:uFillTx/>
                <a:latin typeface="Segoe UI"/>
                <a:ea typeface="+mn-ea"/>
                <a:cs typeface="Times New Roman"/>
              </a:rPr>
              <a:t>f</a:t>
            </a:r>
            <a:r>
              <a:rPr kumimoji="0" lang="pt-BR" sz="10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000" b="0" i="0" u="none" strike="noStrike" kern="100" cap="none" spc="0" normalizeH="0" baseline="0" noProof="0" dirty="0" err="1">
                <a:ln>
                  <a:noFill/>
                </a:ln>
                <a:solidFill>
                  <a:prstClr val="black"/>
                </a:solidFill>
                <a:effectLst/>
                <a:uLnTx/>
                <a:uFillTx/>
                <a:latin typeface="Segoe UI"/>
                <a:ea typeface="+mn-ea"/>
                <a:cs typeface="Times New Roman"/>
              </a:rPr>
              <a:t>damentado</a:t>
            </a: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 (conteúdo não </a:t>
            </a:r>
            <a:r>
              <a:rPr kumimoji="0" lang="pt-br" sz="1000" b="0" i="0" u="none" strike="noStrike" kern="100" cap="none" spc="0" normalizeH="0" baseline="0" noProof="0" dirty="0" err="1">
                <a:ln>
                  <a:noFill/>
                </a:ln>
                <a:solidFill>
                  <a:prstClr val="black"/>
                </a:solidFill>
                <a:effectLst/>
                <a:uLnTx/>
                <a:uFillTx/>
                <a:latin typeface="Segoe UI"/>
                <a:ea typeface="+mn-ea"/>
                <a:cs typeface="Times New Roman"/>
              </a:rPr>
              <a:t>f</a:t>
            </a:r>
            <a:r>
              <a:rPr kumimoji="0" lang="pt-BR" sz="10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000" b="0" i="0" u="none" strike="noStrike" kern="100" cap="none" spc="0" normalizeH="0" baseline="0" noProof="0" dirty="0" err="1">
                <a:ln>
                  <a:noFill/>
                </a:ln>
                <a:solidFill>
                  <a:prstClr val="black"/>
                </a:solidFill>
                <a:effectLst/>
                <a:uLnTx/>
                <a:uFillTx/>
                <a:latin typeface="Segoe UI"/>
                <a:ea typeface="+mn-ea"/>
                <a:cs typeface="Times New Roman"/>
              </a:rPr>
              <a:t>damentado</a:t>
            </a: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 não </a:t>
            </a:r>
            <a:br>
              <a:rPr kumimoji="0" lang="pt-br" sz="1000" b="0" i="0" u="none" strike="noStrike" kern="100" cap="none" spc="0" normalizeH="0" baseline="0" noProof="0" dirty="0">
                <a:ln>
                  <a:noFill/>
                </a:ln>
                <a:solidFill>
                  <a:prstClr val="black"/>
                </a:solidFill>
                <a:effectLst/>
                <a:uLnTx/>
                <a:uFillTx/>
                <a:latin typeface="Segoe UI"/>
                <a:ea typeface="+mn-ea"/>
                <a:cs typeface="Times New Roman"/>
              </a:rPr>
            </a:b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será necessariamente factual)</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Adicionar imagem sugerida (ao lado do título)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Colocar informações em uma tabela usando </a:t>
            </a:r>
            <a:r>
              <a:rPr kumimoji="0" lang="pt-br" sz="1100" b="1" i="0" u="none" strike="noStrike" kern="100" cap="none" spc="0" normalizeH="0" baseline="0" noProof="0" dirty="0">
                <a:ln>
                  <a:noFill/>
                </a:ln>
                <a:solidFill>
                  <a:prstClr val="black"/>
                </a:solidFill>
                <a:effectLst/>
                <a:uLnTx/>
                <a:uFillTx/>
                <a:latin typeface="Segoe UI Semibold"/>
                <a:ea typeface="+mn-ea"/>
                <a:cs typeface="Times New Roman"/>
              </a:rPr>
              <a:t>Visualizar como uma tabela</a:t>
            </a:r>
          </a:p>
        </p:txBody>
      </p:sp>
      <p:sp>
        <p:nvSpPr>
          <p:cNvPr id="17" name="TextBox 16">
            <a:extLst>
              <a:ext uri="{FF2B5EF4-FFF2-40B4-BE49-F238E27FC236}">
                <a16:creationId xmlns:a16="http://schemas.microsoft.com/office/drawing/2014/main" id="{D9236153-8EE3-A454-1CA6-CCFD94C8F1E2}"/>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pic>
        <p:nvPicPr>
          <p:cNvPr id="19" name="Picture 18" descr="Captura de tela do prompt do Copilot no Microsoft Word exibindo um rascunho com o realce do Copilot para fazer referência a um arquivo">
            <a:extLst>
              <a:ext uri="{FF2B5EF4-FFF2-40B4-BE49-F238E27FC236}">
                <a16:creationId xmlns:a16="http://schemas.microsoft.com/office/drawing/2014/main" id="{AC0ABA99-F9A8-0580-B5FB-4A2A32AC392F}"/>
              </a:ext>
            </a:extLst>
          </p:cNvPr>
          <p:cNvPicPr>
            <a:picLocks/>
          </p:cNvPicPr>
          <p:nvPr/>
        </p:nvPicPr>
        <p:blipFill rotWithShape="1">
          <a:blip r:embed="rId6"/>
          <a:srcRect l="5867" t="11982" r="9201" b="20502"/>
          <a:stretch/>
        </p:blipFill>
        <p:spPr>
          <a:xfrm>
            <a:off x="5062855" y="1801505"/>
            <a:ext cx="3151668" cy="910032"/>
          </a:xfrm>
          <a:prstGeom prst="roundRect">
            <a:avLst>
              <a:gd name="adj" fmla="val 6595"/>
            </a:avLst>
          </a:prstGeom>
          <a:ln w="6350">
            <a:solidFill>
              <a:schemeClr val="bg1">
                <a:lumMod val="75000"/>
              </a:schemeClr>
            </a:solidFill>
          </a:ln>
        </p:spPr>
      </p:pic>
      <p:sp>
        <p:nvSpPr>
          <p:cNvPr id="32" name="Rectangle: Rounded Corners 31">
            <a:extLst>
              <a:ext uri="{FF2B5EF4-FFF2-40B4-BE49-F238E27FC236}">
                <a16:creationId xmlns:a16="http://schemas.microsoft.com/office/drawing/2014/main" id="{F4DDE21E-6E19-DA85-AE0B-E603AFEF652E}"/>
              </a:ext>
              <a:ext uri="{C183D7F6-B498-43B3-948B-1728B52AA6E4}">
                <adec:decorative xmlns:adec="http://schemas.microsoft.com/office/drawing/2017/decorative" val="1"/>
              </a:ext>
            </a:extLst>
          </p:cNvPr>
          <p:cNvSpPr/>
          <p:nvPr/>
        </p:nvSpPr>
        <p:spPr bwMode="auto">
          <a:xfrm>
            <a:off x="5429249" y="2524125"/>
            <a:ext cx="645319" cy="172170"/>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817EA871-E3B2-35D0-F6EF-98E8EC98556F}"/>
              </a:ext>
            </a:extLst>
          </p:cNvPr>
          <p:cNvSpPr txBox="1">
            <a:spLocks/>
          </p:cNvSpPr>
          <p:nvPr/>
        </p:nvSpPr>
        <p:spPr>
          <a:xfrm>
            <a:off x="8389619" y="2018045"/>
            <a:ext cx="2873601" cy="476952"/>
          </a:xfrm>
          <a:prstGeom prst="roundRect">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Segoe UI"/>
                <a:ea typeface="+mn-ea"/>
                <a:cs typeface="Segoe UI"/>
              </a:rPr>
              <a:t>Fornecer ideias ou fazer referência </a:t>
            </a:r>
            <a:br>
              <a:rPr kumimoji="0" lang="pt-br" sz="1200" b="0" i="0" u="none" strike="noStrike" kern="1200" cap="none" spc="0" normalizeH="0" baseline="0" noProof="0" dirty="0">
                <a:ln>
                  <a:noFill/>
                </a:ln>
                <a:solidFill>
                  <a:prstClr val="black"/>
                </a:solidFill>
                <a:effectLst/>
                <a:uLnTx/>
                <a:uFillTx/>
                <a:latin typeface="Segoe UI"/>
                <a:ea typeface="+mn-ea"/>
                <a:cs typeface="Segoe UI"/>
              </a:rPr>
            </a:br>
            <a:r>
              <a:rPr kumimoji="0" lang="pt-br" sz="1200" b="0" i="0" u="none" strike="noStrike" kern="1200" cap="none" spc="0" normalizeH="0" baseline="0" noProof="0" dirty="0">
                <a:ln>
                  <a:noFill/>
                </a:ln>
                <a:solidFill>
                  <a:prstClr val="black"/>
                </a:solidFill>
                <a:effectLst/>
                <a:uLnTx/>
                <a:uFillTx/>
                <a:latin typeface="Segoe UI"/>
                <a:ea typeface="+mn-ea"/>
                <a:cs typeface="Segoe UI"/>
              </a:rPr>
              <a:t>a um arquivo</a:t>
            </a:r>
          </a:p>
        </p:txBody>
      </p:sp>
      <p:pic>
        <p:nvPicPr>
          <p:cNvPr id="22" name="Picture 21" descr="Captura de tela do prompt do Copilot no Microsoft Word exibindo um rascunho com o realce do Copilot para &quot;Inspirações&quot;">
            <a:extLst>
              <a:ext uri="{FF2B5EF4-FFF2-40B4-BE49-F238E27FC236}">
                <a16:creationId xmlns:a16="http://schemas.microsoft.com/office/drawing/2014/main" id="{9DFCC67D-709B-1D86-3C87-3DB08A8BF2E6}"/>
              </a:ext>
            </a:extLst>
          </p:cNvPr>
          <p:cNvPicPr>
            <a:picLocks/>
          </p:cNvPicPr>
          <p:nvPr/>
        </p:nvPicPr>
        <p:blipFill>
          <a:blip r:embed="rId7"/>
          <a:stretch>
            <a:fillRect/>
          </a:stretch>
        </p:blipFill>
        <p:spPr>
          <a:xfrm>
            <a:off x="5070615" y="2880852"/>
            <a:ext cx="3143908" cy="897463"/>
          </a:xfrm>
          <a:prstGeom prst="roundRect">
            <a:avLst>
              <a:gd name="adj" fmla="val 5600"/>
            </a:avLst>
          </a:prstGeom>
          <a:ln w="6350">
            <a:solidFill>
              <a:schemeClr val="bg1">
                <a:lumMod val="75000"/>
              </a:schemeClr>
            </a:solidFill>
          </a:ln>
        </p:spPr>
      </p:pic>
      <p:sp>
        <p:nvSpPr>
          <p:cNvPr id="7" name="Rectangle: Rounded Corners 6">
            <a:extLst>
              <a:ext uri="{FF2B5EF4-FFF2-40B4-BE49-F238E27FC236}">
                <a16:creationId xmlns:a16="http://schemas.microsoft.com/office/drawing/2014/main" id="{1D172541-A969-53D0-EB23-745B437E284A}"/>
              </a:ext>
              <a:ext uri="{C183D7F6-B498-43B3-948B-1728B52AA6E4}">
                <adec:decorative xmlns:adec="http://schemas.microsoft.com/office/drawing/2017/decorative" val="1"/>
              </a:ext>
            </a:extLst>
          </p:cNvPr>
          <p:cNvSpPr/>
          <p:nvPr/>
        </p:nvSpPr>
        <p:spPr bwMode="auto">
          <a:xfrm>
            <a:off x="7174230" y="3593393"/>
            <a:ext cx="566738" cy="183270"/>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3" name="TextBox 22">
            <a:extLst>
              <a:ext uri="{FF2B5EF4-FFF2-40B4-BE49-F238E27FC236}">
                <a16:creationId xmlns:a16="http://schemas.microsoft.com/office/drawing/2014/main" id="{B860DA11-1053-4CFD-8A9A-A3B4568CA08E}"/>
              </a:ext>
            </a:extLst>
          </p:cNvPr>
          <p:cNvSpPr txBox="1">
            <a:spLocks/>
          </p:cNvSpPr>
          <p:nvPr/>
        </p:nvSpPr>
        <p:spPr>
          <a:xfrm>
            <a:off x="8389619" y="2932123"/>
            <a:ext cx="2873601" cy="794920"/>
          </a:xfrm>
          <a:prstGeom prst="roundRect">
            <a:avLst>
              <a:gd name="adj" fmla="val 8759"/>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Segoe UI"/>
                <a:ea typeface="+mn-ea"/>
                <a:cs typeface="Segoe UI"/>
              </a:rPr>
              <a:t>Fornecer ideias, fazer referência a um arquivo</a:t>
            </a:r>
            <a:r>
              <a:rPr kumimoji="0" lang="pt-br" sz="1200" b="0" i="0" u="none" strike="noStrike" kern="1200" cap="none" spc="0" normalizeH="0" noProof="0" dirty="0">
                <a:ln>
                  <a:noFill/>
                </a:ln>
                <a:solidFill>
                  <a:prstClr val="black"/>
                </a:solidFill>
                <a:effectLst/>
                <a:uLnTx/>
                <a:uFillTx/>
                <a:latin typeface="Segoe UI"/>
                <a:ea typeface="+mn-ea"/>
                <a:cs typeface="Segoe UI"/>
              </a:rPr>
              <a:t> </a:t>
            </a:r>
            <a:r>
              <a:rPr kumimoji="0" lang="pt-br" sz="1200" b="0" i="0" u="none" strike="noStrike" kern="1200" cap="none" spc="0" normalizeH="0" baseline="0" noProof="0" dirty="0">
                <a:ln>
                  <a:noFill/>
                </a:ln>
                <a:solidFill>
                  <a:prstClr val="black"/>
                </a:solidFill>
                <a:effectLst/>
                <a:uLnTx/>
                <a:uFillTx/>
                <a:latin typeface="Segoe UI"/>
                <a:ea typeface="+mn-ea"/>
                <a:cs typeface="Segoe UI"/>
              </a:rPr>
              <a:t>ou deixar o Copilot escrever</a:t>
            </a:r>
          </a:p>
        </p:txBody>
      </p:sp>
      <p:pic>
        <p:nvPicPr>
          <p:cNvPr id="30" name="Picture 29" descr="Captura de tela de uma parte do Microsoft Word com pop-up de prompt do Copilot">
            <a:extLst>
              <a:ext uri="{FF2B5EF4-FFF2-40B4-BE49-F238E27FC236}">
                <a16:creationId xmlns:a16="http://schemas.microsoft.com/office/drawing/2014/main" id="{322EBEC1-7EF3-C904-CB8C-CF1CE0A72879}"/>
              </a:ext>
            </a:extLst>
          </p:cNvPr>
          <p:cNvPicPr>
            <a:picLocks noChangeAspect="1"/>
          </p:cNvPicPr>
          <p:nvPr/>
        </p:nvPicPr>
        <p:blipFill>
          <a:blip r:embed="rId8"/>
          <a:stretch>
            <a:fillRect/>
          </a:stretch>
        </p:blipFill>
        <p:spPr>
          <a:xfrm>
            <a:off x="6399025" y="3947630"/>
            <a:ext cx="1815498" cy="1346393"/>
          </a:xfrm>
          <a:prstGeom prst="roundRect">
            <a:avLst>
              <a:gd name="adj" fmla="val 4007"/>
            </a:avLst>
          </a:prstGeom>
          <a:ln w="6350">
            <a:solidFill>
              <a:schemeClr val="bg1">
                <a:lumMod val="75000"/>
              </a:schemeClr>
            </a:solidFill>
          </a:ln>
        </p:spPr>
      </p:pic>
      <p:sp>
        <p:nvSpPr>
          <p:cNvPr id="6" name="Rectangle: Rounded Corners 5">
            <a:extLst>
              <a:ext uri="{FF2B5EF4-FFF2-40B4-BE49-F238E27FC236}">
                <a16:creationId xmlns:a16="http://schemas.microsoft.com/office/drawing/2014/main" id="{9C432287-ED19-7485-4E96-679718E33D3C}"/>
              </a:ext>
              <a:ext uri="{C183D7F6-B498-43B3-948B-1728B52AA6E4}">
                <adec:decorative xmlns:adec="http://schemas.microsoft.com/office/drawing/2017/decorative" val="1"/>
              </a:ext>
            </a:extLst>
          </p:cNvPr>
          <p:cNvSpPr/>
          <p:nvPr/>
        </p:nvSpPr>
        <p:spPr bwMode="auto">
          <a:xfrm>
            <a:off x="6579394" y="4612481"/>
            <a:ext cx="1027896" cy="696567"/>
          </a:xfrm>
          <a:prstGeom prst="roundRect">
            <a:avLst>
              <a:gd name="adj" fmla="val 8656"/>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1" name="TextBox 30">
            <a:extLst>
              <a:ext uri="{FF2B5EF4-FFF2-40B4-BE49-F238E27FC236}">
                <a16:creationId xmlns:a16="http://schemas.microsoft.com/office/drawing/2014/main" id="{6A5FBD92-80A2-9BDE-389E-1C1DCF5211BC}"/>
              </a:ext>
            </a:extLst>
          </p:cNvPr>
          <p:cNvSpPr txBox="1">
            <a:spLocks/>
          </p:cNvSpPr>
          <p:nvPr/>
        </p:nvSpPr>
        <p:spPr>
          <a:xfrm>
            <a:off x="8389619" y="4382350"/>
            <a:ext cx="2873601" cy="476952"/>
          </a:xfrm>
          <a:prstGeom prst="roundRect">
            <a:avLst>
              <a:gd name="adj" fmla="val 16168"/>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Segoe UI"/>
                <a:ea typeface="+mn-ea"/>
                <a:cs typeface="Segoe UI"/>
              </a:rPr>
              <a:t>Reescrever ou adicionar uma tabela</a:t>
            </a:r>
          </a:p>
        </p:txBody>
      </p:sp>
      <p:pic>
        <p:nvPicPr>
          <p:cNvPr id="25" name="Picture 24" descr="Captura de tela com um marcador de losango destacado">
            <a:extLst>
              <a:ext uri="{FF2B5EF4-FFF2-40B4-BE49-F238E27FC236}">
                <a16:creationId xmlns:a16="http://schemas.microsoft.com/office/drawing/2014/main" id="{505D3885-2DB7-4E88-AF4C-BC0CDF52FF7D}"/>
              </a:ext>
              <a:ext uri="{C183D7F6-B498-43B3-948B-1728B52AA6E4}">
                <adec:decorative xmlns:adec="http://schemas.microsoft.com/office/drawing/2017/decorative" val="0"/>
              </a:ext>
            </a:extLst>
          </p:cNvPr>
          <p:cNvPicPr>
            <a:picLocks noChangeAspect="1"/>
          </p:cNvPicPr>
          <p:nvPr/>
        </p:nvPicPr>
        <p:blipFill>
          <a:blip r:embed="rId9"/>
          <a:stretch>
            <a:fillRect/>
          </a:stretch>
        </p:blipFill>
        <p:spPr>
          <a:xfrm>
            <a:off x="5412376" y="5463338"/>
            <a:ext cx="2802147" cy="703795"/>
          </a:xfrm>
          <a:prstGeom prst="roundRect">
            <a:avLst>
              <a:gd name="adj" fmla="val 7299"/>
            </a:avLst>
          </a:prstGeom>
          <a:ln w="6350">
            <a:solidFill>
              <a:schemeClr val="bg1">
                <a:lumMod val="75000"/>
              </a:schemeClr>
            </a:solidFill>
          </a:ln>
        </p:spPr>
      </p:pic>
      <p:sp>
        <p:nvSpPr>
          <p:cNvPr id="10" name="Oval 9">
            <a:extLst>
              <a:ext uri="{FF2B5EF4-FFF2-40B4-BE49-F238E27FC236}">
                <a16:creationId xmlns:a16="http://schemas.microsoft.com/office/drawing/2014/main" id="{0B3862CF-378A-5FCA-C42F-CA67EEDA29DF}"/>
              </a:ext>
              <a:ext uri="{C183D7F6-B498-43B3-948B-1728B52AA6E4}">
                <adec:decorative xmlns:adec="http://schemas.microsoft.com/office/drawing/2017/decorative" val="1"/>
              </a:ext>
            </a:extLst>
          </p:cNvPr>
          <p:cNvSpPr/>
          <p:nvPr/>
        </p:nvSpPr>
        <p:spPr bwMode="auto">
          <a:xfrm>
            <a:off x="5519483" y="5569512"/>
            <a:ext cx="228856" cy="235173"/>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6" name="TextBox 25">
            <a:extLst>
              <a:ext uri="{FF2B5EF4-FFF2-40B4-BE49-F238E27FC236}">
                <a16:creationId xmlns:a16="http://schemas.microsoft.com/office/drawing/2014/main" id="{B35A2F16-A3EF-F4CF-CA1B-ED81969D64B7}"/>
              </a:ext>
            </a:extLst>
          </p:cNvPr>
          <p:cNvSpPr txBox="1">
            <a:spLocks/>
          </p:cNvSpPr>
          <p:nvPr/>
        </p:nvSpPr>
        <p:spPr>
          <a:xfrm>
            <a:off x="8389619" y="5463338"/>
            <a:ext cx="2873601" cy="703795"/>
          </a:xfrm>
          <a:prstGeom prst="roundRect">
            <a:avLst>
              <a:gd name="adj" fmla="val 8178"/>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a:ea typeface="+mn-ea"/>
                <a:cs typeface="Segoe UI"/>
              </a:rPr>
              <a:t>Adicionar uma imagem</a:t>
            </a:r>
          </a:p>
        </p:txBody>
      </p:sp>
    </p:spTree>
    <p:extLst>
      <p:ext uri="{BB962C8B-B14F-4D97-AF65-F5344CB8AC3E}">
        <p14:creationId xmlns:p14="http://schemas.microsoft.com/office/powerpoint/2010/main" val="101387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3" grpId="0" animBg="1"/>
      <p:bldP spid="7" grpId="0" animBg="1"/>
      <p:bldP spid="23" grpId="0" animBg="1"/>
      <p:bldP spid="6" grpId="0" animBg="1"/>
      <p:bldP spid="31" grpId="0" animBg="1"/>
      <p:bldP spid="10" grpId="0" animBg="1"/>
      <p:bldP spid="2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6">
            <a:extLst>
              <a:ext uri="{FF2B5EF4-FFF2-40B4-BE49-F238E27FC236}">
                <a16:creationId xmlns:a16="http://schemas.microsoft.com/office/drawing/2014/main" id="{E8A3D281-DA2D-275A-F0F9-12CB8EC4D667}"/>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TextBox 21">
            <a:extLst>
              <a:ext uri="{FF2B5EF4-FFF2-40B4-BE49-F238E27FC236}">
                <a16:creationId xmlns:a16="http://schemas.microsoft.com/office/drawing/2014/main" id="{193A2094-ED29-3951-F697-C23EC54C3504}"/>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a:xfrm>
            <a:off x="588263" y="114300"/>
            <a:ext cx="11018520" cy="553998"/>
          </a:xfrm>
        </p:spPr>
        <p:txBody>
          <a:bodyPr>
            <a:noAutofit/>
          </a:bodyPr>
          <a:lstStyle/>
          <a:p>
            <a:r>
              <a:rPr lang="pt-br" sz="3200" dirty="0">
                <a:gradFill flip="none" rotWithShape="1">
                  <a:gsLst>
                    <a:gs pos="50000">
                      <a:srgbClr val="8661C5"/>
                    </a:gs>
                    <a:gs pos="0">
                      <a:srgbClr val="3E76D4"/>
                    </a:gs>
                    <a:gs pos="100000">
                      <a:srgbClr val="C73ECC"/>
                    </a:gs>
                  </a:gsLst>
                  <a:lin ang="2700000" scaled="1"/>
                  <a:tileRect/>
                </a:gradFill>
                <a:cs typeface="+mn-cs"/>
              </a:rPr>
              <a:t>Modo de uso: Copilot no Word no painel de bate-papo </a:t>
            </a:r>
            <a:br>
              <a:rPr lang="pt-br" sz="3200" dirty="0">
                <a:gradFill flip="none" rotWithShape="1">
                  <a:gsLst>
                    <a:gs pos="50000">
                      <a:srgbClr val="8661C5"/>
                    </a:gs>
                    <a:gs pos="0">
                      <a:srgbClr val="3E76D4"/>
                    </a:gs>
                    <a:gs pos="100000">
                      <a:srgbClr val="C73ECC"/>
                    </a:gs>
                  </a:gsLst>
                  <a:lin ang="2700000" scaled="1"/>
                  <a:tileRect/>
                </a:gradFill>
                <a:cs typeface="+mn-cs"/>
              </a:rPr>
            </a:br>
            <a:r>
              <a:rPr lang="pt-br" sz="3200" dirty="0">
                <a:gradFill flip="none" rotWithShape="1">
                  <a:gsLst>
                    <a:gs pos="50000">
                      <a:srgbClr val="8661C5"/>
                    </a:gs>
                    <a:gs pos="0">
                      <a:srgbClr val="3E76D4"/>
                    </a:gs>
                    <a:gs pos="100000">
                      <a:srgbClr val="C73ECC"/>
                    </a:gs>
                  </a:gsLst>
                  <a:lin ang="2700000" scaled="1"/>
                  <a:tileRect/>
                </a:gradFill>
                <a:cs typeface="+mn-cs"/>
              </a:rPr>
              <a:t>do Copilot</a:t>
            </a:r>
            <a:br>
              <a:rPr dirty="0"/>
            </a:br>
            <a:r>
              <a:rPr lang="pt-br" sz="1800" dirty="0">
                <a:cs typeface="Segoe UI Semilight"/>
              </a:rPr>
              <a:t>Observar que os prompts específicos mostrados podem variar</a:t>
            </a:r>
            <a:endParaRPr lang="en-US" sz="1800" dirty="0"/>
          </a:p>
        </p:txBody>
      </p:sp>
      <p:grpSp>
        <p:nvGrpSpPr>
          <p:cNvPr id="3" name="Group 2" descr="Logotipo do Microsoft Word">
            <a:extLst>
              <a:ext uri="{FF2B5EF4-FFF2-40B4-BE49-F238E27FC236}">
                <a16:creationId xmlns:a16="http://schemas.microsoft.com/office/drawing/2014/main" id="{480676C4-8D3E-FC07-ADD4-B12A96696F78}"/>
              </a:ext>
              <a:ext uri="{C183D7F6-B498-43B3-948B-1728B52AA6E4}">
                <adec:decorative xmlns:adec="http://schemas.microsoft.com/office/drawing/2017/decorative" val="0"/>
              </a:ext>
            </a:extLst>
          </p:cNvPr>
          <p:cNvGrpSpPr/>
          <p:nvPr/>
        </p:nvGrpSpPr>
        <p:grpSpPr>
          <a:xfrm>
            <a:off x="2587076" y="571500"/>
            <a:ext cx="534543" cy="534543"/>
            <a:chOff x="1047176" y="8381781"/>
            <a:chExt cx="534543" cy="534543"/>
          </a:xfrm>
        </p:grpSpPr>
        <p:sp>
          <p:nvSpPr>
            <p:cNvPr id="14" name="server_2" title="Ícone de um servidor com um cadeado na parte inferior direita">
              <a:extLst>
                <a:ext uri="{FF2B5EF4-FFF2-40B4-BE49-F238E27FC236}">
                  <a16:creationId xmlns:a16="http://schemas.microsoft.com/office/drawing/2014/main" id="{569061AC-2C1D-ADD1-DFFE-53EC943664C3}"/>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 name="Rounded Rectangle 46">
              <a:extLst>
                <a:ext uri="{FF2B5EF4-FFF2-40B4-BE49-F238E27FC236}">
                  <a16:creationId xmlns:a16="http://schemas.microsoft.com/office/drawing/2014/main" id="{6A9A4361-20E1-29A4-68B4-94FFF6CFD496}"/>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0" descr="Logotipo do Microsoft Word - PNG e Vetor - Baixar logotipo">
              <a:hlinkClick r:id="rId3"/>
              <a:extLst>
                <a:ext uri="{FF2B5EF4-FFF2-40B4-BE49-F238E27FC236}">
                  <a16:creationId xmlns:a16="http://schemas.microsoft.com/office/drawing/2014/main" id="{A27EEDAE-D7CD-61D5-CB3B-AF57841D20B9}"/>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 descr="Logotipo do Microsoft 365 Copilot">
            <a:extLst>
              <a:ext uri="{FF2B5EF4-FFF2-40B4-BE49-F238E27FC236}">
                <a16:creationId xmlns:a16="http://schemas.microsoft.com/office/drawing/2014/main" id="{513D0F17-7CC7-3EC3-DD58-526397FE688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03A4610-BD01-BAD1-B052-F46A64917305}"/>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pt-br" sz="1200" b="1" i="0" u="none" strike="noStrike" kern="100" cap="none" spc="0" normalizeH="0" baseline="0" noProof="0" dirty="0">
                <a:ln>
                  <a:noFill/>
                </a:ln>
                <a:solidFill>
                  <a:prstClr val="black"/>
                </a:solidFill>
                <a:effectLst/>
                <a:uLnTx/>
                <a:uFillTx/>
                <a:latin typeface="Segoe UI Semibold"/>
                <a:ea typeface="Aptos" panose="020B0004020202020204" pitchFamily="34" charset="0"/>
                <a:cs typeface="Times New Roman"/>
              </a:rPr>
              <a:t>Exemplos de casos de uso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Reescrever texto existente para comprimento, tom, </a:t>
            </a:r>
            <a:br>
              <a:rPr kumimoji="0" lang="pt-br" sz="1100" b="0" i="0" u="none" strike="noStrike" kern="100" cap="none" spc="0" normalizeH="0" baseline="0" noProof="0" dirty="0">
                <a:ln>
                  <a:noFill/>
                </a:ln>
                <a:solidFill>
                  <a:prstClr val="black"/>
                </a:solidFill>
                <a:effectLst/>
                <a:uLnTx/>
                <a:uFillTx/>
                <a:latin typeface="Segoe UI"/>
                <a:ea typeface="+mn-ea"/>
                <a:cs typeface="Times New Roman"/>
              </a:rPr>
            </a:b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nova frase</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Resumo</a:t>
            </a: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 ou responder a </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perg</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tas</a:t>
            </a: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 sobre um documento existente</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pt-br" sz="1200" b="0" i="0" u="none" strike="noStrike" kern="100" cap="none" spc="0" normalizeH="0" baseline="0" noProof="0" dirty="0">
                <a:ln>
                  <a:noFill/>
                </a:ln>
                <a:solidFill>
                  <a:prstClr val="black"/>
                </a:solidFill>
                <a:effectLst/>
                <a:uLnTx/>
                <a:uFillTx/>
                <a:latin typeface="Segoe UI Semibold"/>
                <a:ea typeface="+mn-ea"/>
                <a:cs typeface="Times New Roman"/>
              </a:rPr>
              <a:t>Usar o painel de bate-papo do Copilot para</a:t>
            </a:r>
          </a:p>
          <a:p>
            <a:pPr marL="209550" marR="0" lvl="0" indent="-152400" algn="l" defTabSz="932472" rtl="0" eaLnBrk="1" fontAlgn="base" latinLnBrk="0" hangingPunct="1">
              <a:lnSpc>
                <a:spcPct val="100000"/>
              </a:lnSpc>
              <a:spcBef>
                <a:spcPts val="3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Criar</a:t>
            </a:r>
          </a:p>
          <a:p>
            <a:pPr marL="457200" marR="0" lvl="1" indent="-144463" algn="l" defTabSz="914400" rtl="0" eaLnBrk="1" fontAlgn="auto" latinLnBrk="0" hangingPunct="1">
              <a:lnSpc>
                <a:spcPct val="100000"/>
              </a:lnSpc>
              <a:spcBef>
                <a:spcPts val="300"/>
              </a:spcBef>
              <a:spcAft>
                <a:spcPts val="0"/>
              </a:spcAft>
              <a:buClrTx/>
              <a:buSzTx/>
              <a:buFont typeface="Segoe UI" panose="020B0502040204020203" pitchFamily="34" charset="0"/>
              <a:buChar char="–"/>
              <a:tabLst/>
              <a:defRPr/>
            </a:pP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Criar uma apresentação a partir de uma descrição</a:t>
            </a:r>
          </a:p>
          <a:p>
            <a:pPr marL="457200" marR="0" lvl="1" indent="-144463" algn="l" defTabSz="914400" rtl="0" eaLnBrk="1" fontAlgn="auto" latinLnBrk="0" hangingPunct="1">
              <a:lnSpc>
                <a:spcPct val="100000"/>
              </a:lnSpc>
              <a:spcBef>
                <a:spcPts val="300"/>
              </a:spcBef>
              <a:spcAft>
                <a:spcPts val="0"/>
              </a:spcAft>
              <a:buClrTx/>
              <a:buSzTx/>
              <a:buFont typeface="Segoe UI" panose="020B0502040204020203" pitchFamily="34" charset="0"/>
              <a:buChar char="–"/>
              <a:tabLst/>
              <a:defRPr/>
            </a:pP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Criar apresentação a partir de um URL de documento </a:t>
            </a:r>
            <a:br>
              <a:rPr kumimoji="0" lang="pt-br" sz="1000" b="0" i="0" u="none" strike="noStrike" kern="100" cap="none" spc="0" normalizeH="0" baseline="0" noProof="0" dirty="0">
                <a:ln>
                  <a:noFill/>
                </a:ln>
                <a:solidFill>
                  <a:prstClr val="black"/>
                </a:solidFill>
                <a:effectLst/>
                <a:uLnTx/>
                <a:uFillTx/>
                <a:latin typeface="Segoe UI"/>
                <a:ea typeface="+mn-ea"/>
                <a:cs typeface="Times New Roman"/>
              </a:rPr>
            </a:b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do Word</a:t>
            </a:r>
          </a:p>
          <a:p>
            <a:pPr marL="209550" marR="0" lvl="0" indent="-152400" algn="l" defTabSz="932472" rtl="0" eaLnBrk="1" fontAlgn="base" latinLnBrk="0" hangingPunct="1">
              <a:lnSpc>
                <a:spcPct val="100000"/>
              </a:lnSpc>
              <a:spcBef>
                <a:spcPts val="3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Refinar</a:t>
            </a:r>
          </a:p>
          <a:p>
            <a:pPr marL="457200" marR="0" lvl="1" indent="-144463" algn="l" defTabSz="914400" rtl="0" eaLnBrk="1" fontAlgn="auto" latinLnBrk="0" hangingPunct="1">
              <a:lnSpc>
                <a:spcPct val="100000"/>
              </a:lnSpc>
              <a:spcBef>
                <a:spcPts val="300"/>
              </a:spcBef>
              <a:spcAft>
                <a:spcPts val="0"/>
              </a:spcAft>
              <a:buClrTx/>
              <a:buSzTx/>
              <a:buFont typeface="Segoe UI" panose="020B0502040204020203" pitchFamily="34" charset="0"/>
              <a:buChar char="–"/>
              <a:tabLst/>
              <a:defRPr/>
            </a:pP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Adicionar um slide sobre um tópico</a:t>
            </a:r>
          </a:p>
          <a:p>
            <a:pPr marL="457200" marR="0" lvl="1" indent="-144463" algn="l" defTabSz="914400" rtl="0" eaLnBrk="1" fontAlgn="auto" latinLnBrk="0" hangingPunct="1">
              <a:lnSpc>
                <a:spcPct val="100000"/>
              </a:lnSpc>
              <a:spcBef>
                <a:spcPts val="300"/>
              </a:spcBef>
              <a:spcAft>
                <a:spcPts val="0"/>
              </a:spcAft>
              <a:buClrTx/>
              <a:buSzTx/>
              <a:buFont typeface="Segoe UI" panose="020B0502040204020203" pitchFamily="34" charset="0"/>
              <a:buChar char="–"/>
              <a:tabLst/>
              <a:defRPr/>
            </a:pP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Adicionar uma imagem com base em uma descrição</a:t>
            </a:r>
          </a:p>
          <a:p>
            <a:pPr marL="457200" marR="0" lvl="1" indent="-144463" algn="l" defTabSz="914400" rtl="0" eaLnBrk="1" fontAlgn="auto" latinLnBrk="0" hangingPunct="1">
              <a:lnSpc>
                <a:spcPct val="100000"/>
              </a:lnSpc>
              <a:spcBef>
                <a:spcPts val="300"/>
              </a:spcBef>
              <a:spcAft>
                <a:spcPts val="0"/>
              </a:spcAft>
              <a:buClrTx/>
              <a:buSzTx/>
              <a:buFont typeface="Segoe UI" panose="020B0502040204020203" pitchFamily="34" charset="0"/>
              <a:buChar char="–"/>
              <a:tabLst/>
              <a:defRPr/>
            </a:pP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Alterar o formato do texto</a:t>
            </a:r>
          </a:p>
          <a:p>
            <a:pPr marL="457200" marR="0" lvl="1" indent="-144463" algn="l" defTabSz="914400" rtl="0" eaLnBrk="1" fontAlgn="auto" latinLnBrk="0" hangingPunct="1">
              <a:lnSpc>
                <a:spcPct val="100000"/>
              </a:lnSpc>
              <a:spcBef>
                <a:spcPts val="300"/>
              </a:spcBef>
              <a:spcAft>
                <a:spcPts val="0"/>
              </a:spcAft>
              <a:buClrTx/>
              <a:buSzTx/>
              <a:buFont typeface="Segoe UI" panose="020B0502040204020203" pitchFamily="34" charset="0"/>
              <a:buChar char="–"/>
              <a:tabLst/>
              <a:defRPr/>
            </a:pP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Organizar a apresentação adicionando uma agenda </a:t>
            </a:r>
            <a:br>
              <a:rPr kumimoji="0" lang="pt-br" sz="1000" b="0" i="0" u="none" strike="noStrike" kern="100" cap="none" spc="0" normalizeH="0" baseline="0" noProof="0" dirty="0">
                <a:ln>
                  <a:noFill/>
                </a:ln>
                <a:solidFill>
                  <a:prstClr val="black"/>
                </a:solidFill>
                <a:effectLst/>
                <a:uLnTx/>
                <a:uFillTx/>
                <a:latin typeface="Segoe UI"/>
                <a:ea typeface="+mn-ea"/>
                <a:cs typeface="Times New Roman"/>
              </a:rPr>
            </a:b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e criando Seções</a:t>
            </a:r>
          </a:p>
          <a:p>
            <a:pPr marL="209550" marR="0" lvl="0" indent="-152400" algn="l" defTabSz="932472" rtl="0" eaLnBrk="1" fontAlgn="base" latinLnBrk="0" hangingPunct="1">
              <a:lnSpc>
                <a:spcPct val="100000"/>
              </a:lnSpc>
              <a:spcBef>
                <a:spcPts val="3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Resumo</a:t>
            </a:r>
            <a:endParaRPr kumimoji="0" lang="pt-br" sz="1100" b="0" i="0" u="none" strike="noStrike" kern="100" cap="none" spc="0" normalizeH="0" baseline="0" noProof="0" dirty="0">
              <a:ln>
                <a:noFill/>
              </a:ln>
              <a:solidFill>
                <a:prstClr val="black"/>
              </a:solidFill>
              <a:effectLst/>
              <a:uLnTx/>
              <a:uFillTx/>
              <a:latin typeface="Segoe UI"/>
              <a:ea typeface="+mn-ea"/>
              <a:cs typeface="Times New Roman"/>
            </a:endParaRPr>
          </a:p>
          <a:p>
            <a:pPr marL="457200" marR="0" lvl="1" indent="-144463" algn="l" defTabSz="914400" rtl="0" eaLnBrk="1" fontAlgn="auto" latinLnBrk="0" hangingPunct="1">
              <a:lnSpc>
                <a:spcPct val="100000"/>
              </a:lnSpc>
              <a:spcBef>
                <a:spcPts val="300"/>
              </a:spcBef>
              <a:spcAft>
                <a:spcPts val="0"/>
              </a:spcAft>
              <a:buClrTx/>
              <a:buSzTx/>
              <a:buFont typeface="Segoe UI" panose="020B0502040204020203" pitchFamily="34" charset="0"/>
              <a:buChar char="–"/>
              <a:tabLst/>
              <a:defRPr/>
            </a:pP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Criar um resumo</a:t>
            </a:r>
          </a:p>
          <a:p>
            <a:pPr marL="457200" marR="0" lvl="1" indent="-144463" algn="l" defTabSz="914400" rtl="0" eaLnBrk="1" fontAlgn="auto" latinLnBrk="0" hangingPunct="1">
              <a:lnSpc>
                <a:spcPct val="100000"/>
              </a:lnSpc>
              <a:spcBef>
                <a:spcPts val="300"/>
              </a:spcBef>
              <a:spcAft>
                <a:spcPts val="0"/>
              </a:spcAft>
              <a:buClrTx/>
              <a:buSzTx/>
              <a:buFont typeface="Segoe UI" panose="020B0502040204020203" pitchFamily="34" charset="0"/>
              <a:buChar char="–"/>
              <a:tabLst/>
              <a:defRPr/>
            </a:pP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Mostrar slides principais – Fornece uma lista de slides com informações importantes</a:t>
            </a:r>
          </a:p>
          <a:p>
            <a:pPr marL="457200" marR="0" lvl="1" indent="-144463" algn="l" defTabSz="914400" rtl="0" eaLnBrk="1" fontAlgn="auto" latinLnBrk="0" hangingPunct="1">
              <a:lnSpc>
                <a:spcPct val="100000"/>
              </a:lnSpc>
              <a:spcBef>
                <a:spcPts val="300"/>
              </a:spcBef>
              <a:spcAft>
                <a:spcPts val="0"/>
              </a:spcAft>
              <a:buClrTx/>
              <a:buSzTx/>
              <a:buFont typeface="Segoe UI" panose="020B0502040204020203" pitchFamily="34" charset="0"/>
              <a:buChar char="–"/>
              <a:tabLst/>
              <a:defRPr/>
            </a:pP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Mostrar itens de ação e próximas etapas</a:t>
            </a:r>
          </a:p>
          <a:p>
            <a:pPr marL="457200" marR="0" lvl="1" indent="-144463" algn="l" defTabSz="914400" rtl="0" eaLnBrk="1" fontAlgn="auto" latinLnBrk="0" hangingPunct="1">
              <a:lnSpc>
                <a:spcPct val="100000"/>
              </a:lnSpc>
              <a:spcBef>
                <a:spcPts val="300"/>
              </a:spcBef>
              <a:spcAft>
                <a:spcPts val="0"/>
              </a:spcAft>
              <a:buClrTx/>
              <a:buSzTx/>
              <a:buFont typeface="Segoe UI" panose="020B0502040204020203" pitchFamily="34" charset="0"/>
              <a:buChar char="–"/>
              <a:tabLst/>
              <a:defRPr/>
            </a:pP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Fazer </a:t>
            </a:r>
            <a:r>
              <a:rPr kumimoji="0" lang="pt-br" sz="1000" b="0" i="0" u="none" strike="noStrike" kern="100" cap="none" spc="0" normalizeH="0" baseline="0" noProof="0" dirty="0" err="1">
                <a:ln>
                  <a:noFill/>
                </a:ln>
                <a:solidFill>
                  <a:prstClr val="black"/>
                </a:solidFill>
                <a:effectLst/>
                <a:uLnTx/>
                <a:uFillTx/>
                <a:latin typeface="Segoe UI"/>
                <a:ea typeface="+mn-ea"/>
                <a:cs typeface="Times New Roman"/>
              </a:rPr>
              <a:t>perg</a:t>
            </a:r>
            <a:r>
              <a:rPr kumimoji="0" lang="pt-BR" sz="10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000" b="0" i="0" u="none" strike="noStrike" kern="100" cap="none" spc="0" normalizeH="0" baseline="0" noProof="0" dirty="0" err="1">
                <a:ln>
                  <a:noFill/>
                </a:ln>
                <a:solidFill>
                  <a:prstClr val="black"/>
                </a:solidFill>
                <a:effectLst/>
                <a:uLnTx/>
                <a:uFillTx/>
                <a:latin typeface="Segoe UI"/>
                <a:ea typeface="+mn-ea"/>
                <a:cs typeface="Times New Roman"/>
              </a:rPr>
              <a:t>tas</a:t>
            </a: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 sobre a apresentação</a:t>
            </a:r>
          </a:p>
          <a:p>
            <a:pPr marL="209550" marR="0" lvl="0" indent="-152400" algn="l" defTabSz="932472" rtl="0" eaLnBrk="1" fontAlgn="base" latinLnBrk="0" hangingPunct="1">
              <a:lnSpc>
                <a:spcPct val="100000"/>
              </a:lnSpc>
              <a:spcBef>
                <a:spcPts val="3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Comando (</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Perg</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tar</a:t>
            </a: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a:t>
            </a:r>
          </a:p>
          <a:p>
            <a:pPr marL="457200" marR="0" lvl="1" indent="-144463" algn="l" defTabSz="914400" rtl="0" eaLnBrk="1" fontAlgn="auto" latinLnBrk="0" hangingPunct="1">
              <a:lnSpc>
                <a:spcPct val="100000"/>
              </a:lnSpc>
              <a:spcBef>
                <a:spcPts val="300"/>
              </a:spcBef>
              <a:spcAft>
                <a:spcPts val="0"/>
              </a:spcAft>
              <a:buClrTx/>
              <a:buSzTx/>
              <a:buFont typeface="Segoe UI" panose="020B0502040204020203" pitchFamily="34" charset="0"/>
              <a:buChar char="–"/>
              <a:tabLst/>
              <a:defRPr/>
            </a:pPr>
            <a:r>
              <a:rPr kumimoji="0" lang="pt-br" sz="1000" b="0" i="0" u="none" strike="noStrike" kern="100" cap="none" spc="0" normalizeH="0" baseline="0" noProof="0" dirty="0" err="1">
                <a:ln>
                  <a:noFill/>
                </a:ln>
                <a:solidFill>
                  <a:prstClr val="black"/>
                </a:solidFill>
                <a:effectLst/>
                <a:uLnTx/>
                <a:uFillTx/>
                <a:latin typeface="Segoe UI"/>
                <a:ea typeface="+mn-ea"/>
                <a:cs typeface="Times New Roman"/>
              </a:rPr>
              <a:t>Perg</a:t>
            </a:r>
            <a:r>
              <a:rPr kumimoji="0" lang="pt-BR" sz="10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000" b="0" i="0" u="none" strike="noStrike" kern="100" cap="none" spc="0" normalizeH="0" baseline="0" noProof="0" dirty="0" err="1">
                <a:ln>
                  <a:noFill/>
                </a:ln>
                <a:solidFill>
                  <a:prstClr val="black"/>
                </a:solidFill>
                <a:effectLst/>
                <a:uLnTx/>
                <a:uFillTx/>
                <a:latin typeface="Segoe UI"/>
                <a:ea typeface="+mn-ea"/>
                <a:cs typeface="Times New Roman"/>
              </a:rPr>
              <a:t>tas</a:t>
            </a: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 gerais</a:t>
            </a:r>
          </a:p>
        </p:txBody>
      </p:sp>
      <p:pic>
        <p:nvPicPr>
          <p:cNvPr id="23" name="Picture 22" descr="Captura de tela do Copilot no Word exibindo a caixa pop-up Rascunho com Copilot">
            <a:extLst>
              <a:ext uri="{FF2B5EF4-FFF2-40B4-BE49-F238E27FC236}">
                <a16:creationId xmlns:a16="http://schemas.microsoft.com/office/drawing/2014/main" id="{22F8703B-1CE1-1EE7-6CD3-EC3A56C7E264}"/>
              </a:ext>
            </a:extLst>
          </p:cNvPr>
          <p:cNvPicPr>
            <a:picLocks noChangeAspect="1"/>
          </p:cNvPicPr>
          <p:nvPr/>
        </p:nvPicPr>
        <p:blipFill>
          <a:blip r:embed="rId6"/>
          <a:stretch>
            <a:fillRect/>
          </a:stretch>
        </p:blipFill>
        <p:spPr>
          <a:xfrm>
            <a:off x="5007442" y="2064010"/>
            <a:ext cx="4484901" cy="2532160"/>
          </a:xfrm>
          <a:prstGeom prst="roundRect">
            <a:avLst>
              <a:gd name="adj" fmla="val 1885"/>
            </a:avLst>
          </a:prstGeom>
          <a:ln w="6350">
            <a:solidFill>
              <a:schemeClr val="bg1">
                <a:lumMod val="75000"/>
              </a:schemeClr>
            </a:solidFill>
          </a:ln>
        </p:spPr>
      </p:pic>
      <p:pic>
        <p:nvPicPr>
          <p:cNvPr id="26" name="Picture 25" descr="Captura de tela da captura de tela Prompts">
            <a:extLst>
              <a:ext uri="{FF2B5EF4-FFF2-40B4-BE49-F238E27FC236}">
                <a16:creationId xmlns:a16="http://schemas.microsoft.com/office/drawing/2014/main" id="{9C19545C-4C2E-1F60-74CD-43317DD1519C}"/>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5594887" y="3342144"/>
            <a:ext cx="2588268" cy="2299115"/>
          </a:xfrm>
          <a:prstGeom prst="roundRect">
            <a:avLst>
              <a:gd name="adj" fmla="val 2195"/>
            </a:avLst>
          </a:prstGeom>
          <a:ln w="6350">
            <a:solidFill>
              <a:schemeClr val="bg1">
                <a:lumMod val="75000"/>
              </a:schemeClr>
            </a:solidFill>
          </a:ln>
        </p:spPr>
      </p:pic>
      <p:sp>
        <p:nvSpPr>
          <p:cNvPr id="10" name="Oval 9">
            <a:extLst>
              <a:ext uri="{FF2B5EF4-FFF2-40B4-BE49-F238E27FC236}">
                <a16:creationId xmlns:a16="http://schemas.microsoft.com/office/drawing/2014/main" id="{0B3862CF-378A-5FCA-C42F-CA67EEDA29DF}"/>
              </a:ext>
              <a:ext uri="{C183D7F6-B498-43B3-948B-1728B52AA6E4}">
                <adec:decorative xmlns:adec="http://schemas.microsoft.com/office/drawing/2017/decorative" val="1"/>
              </a:ext>
            </a:extLst>
          </p:cNvPr>
          <p:cNvSpPr/>
          <p:nvPr/>
        </p:nvSpPr>
        <p:spPr bwMode="auto">
          <a:xfrm>
            <a:off x="7300911" y="5201586"/>
            <a:ext cx="245207" cy="246158"/>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 name="Rectangle: Rounded Corners 8" descr="Ênfase nos prompts:&#10;Criar, perguntar e exibir mais prompts na captura de tela">
            <a:extLst>
              <a:ext uri="{FF2B5EF4-FFF2-40B4-BE49-F238E27FC236}">
                <a16:creationId xmlns:a16="http://schemas.microsoft.com/office/drawing/2014/main" id="{1B1F294E-FDCA-D105-CA06-E0B006C6560F}"/>
              </a:ext>
              <a:ext uri="{C183D7F6-B498-43B3-948B-1728B52AA6E4}">
                <adec:decorative xmlns:adec="http://schemas.microsoft.com/office/drawing/2017/decorative" val="0"/>
              </a:ext>
            </a:extLst>
          </p:cNvPr>
          <p:cNvSpPr/>
          <p:nvPr/>
        </p:nvSpPr>
        <p:spPr bwMode="auto">
          <a:xfrm>
            <a:off x="5752466" y="3504319"/>
            <a:ext cx="2284254" cy="1064506"/>
          </a:xfrm>
          <a:prstGeom prst="roundRect">
            <a:avLst>
              <a:gd name="adj" fmla="val 3034"/>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Rectangle: Rounded Corners 6" descr="Ênfase na seção Copilot no Microsoft Word com a barra para escrita">
            <a:extLst>
              <a:ext uri="{FF2B5EF4-FFF2-40B4-BE49-F238E27FC236}">
                <a16:creationId xmlns:a16="http://schemas.microsoft.com/office/drawing/2014/main" id="{1D172541-A969-53D0-EB23-745B437E284A}"/>
              </a:ext>
              <a:ext uri="{C183D7F6-B498-43B3-948B-1728B52AA6E4}">
                <adec:decorative xmlns:adec="http://schemas.microsoft.com/office/drawing/2017/decorative" val="0"/>
              </a:ext>
            </a:extLst>
          </p:cNvPr>
          <p:cNvSpPr>
            <a:spLocks/>
          </p:cNvSpPr>
          <p:nvPr/>
        </p:nvSpPr>
        <p:spPr bwMode="auto">
          <a:xfrm>
            <a:off x="8312139" y="2268283"/>
            <a:ext cx="1136662" cy="474917"/>
          </a:xfrm>
          <a:prstGeom prst="roundRect">
            <a:avLst>
              <a:gd name="adj" fmla="val 9788"/>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817EA871-E3B2-35D0-F6EF-98E8EC98556F}"/>
              </a:ext>
            </a:extLst>
          </p:cNvPr>
          <p:cNvSpPr txBox="1">
            <a:spLocks/>
          </p:cNvSpPr>
          <p:nvPr/>
        </p:nvSpPr>
        <p:spPr>
          <a:xfrm>
            <a:off x="9596613" y="2064010"/>
            <a:ext cx="1666607" cy="945890"/>
          </a:xfrm>
          <a:prstGeom prst="roundRect">
            <a:avLst>
              <a:gd name="adj" fmla="val 5854"/>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70" b="0" i="0" u="none" strike="noStrike" kern="1200" cap="none" spc="0" normalizeH="0" baseline="0" noProof="0" dirty="0">
                <a:ln>
                  <a:noFill/>
                </a:ln>
                <a:solidFill>
                  <a:prstClr val="black"/>
                </a:solidFill>
                <a:effectLst/>
                <a:uLnTx/>
                <a:uFillTx/>
                <a:latin typeface="Segoe UI"/>
                <a:ea typeface="+mn-ea"/>
                <a:cs typeface="Segoe UI"/>
              </a:rPr>
              <a:t>Selecionar um prompt predefinido na barra lateral do Copilot. Em seguida, você pode adicionar mais contexto.</a:t>
            </a:r>
          </a:p>
        </p:txBody>
      </p:sp>
      <p:sp>
        <p:nvSpPr>
          <p:cNvPr id="6" name="Rectangle: Rounded Corners 5" descr="Ênfase na seção para fazer uma pergunta ou me dizer o que você deseja fazer na captura de tela do Copilot no Word">
            <a:extLst>
              <a:ext uri="{FF2B5EF4-FFF2-40B4-BE49-F238E27FC236}">
                <a16:creationId xmlns:a16="http://schemas.microsoft.com/office/drawing/2014/main" id="{9C432287-ED19-7485-4E96-679718E33D3C}"/>
              </a:ext>
              <a:ext uri="{C183D7F6-B498-43B3-948B-1728B52AA6E4}">
                <adec:decorative xmlns:adec="http://schemas.microsoft.com/office/drawing/2017/decorative" val="0"/>
              </a:ext>
            </a:extLst>
          </p:cNvPr>
          <p:cNvSpPr>
            <a:spLocks/>
          </p:cNvSpPr>
          <p:nvPr/>
        </p:nvSpPr>
        <p:spPr bwMode="auto">
          <a:xfrm>
            <a:off x="8312139" y="4055235"/>
            <a:ext cx="1136662" cy="474917"/>
          </a:xfrm>
          <a:prstGeom prst="roundRect">
            <a:avLst>
              <a:gd name="adj" fmla="val 9260"/>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 name="TextBox 3">
            <a:extLst>
              <a:ext uri="{FF2B5EF4-FFF2-40B4-BE49-F238E27FC236}">
                <a16:creationId xmlns:a16="http://schemas.microsoft.com/office/drawing/2014/main" id="{8F8B81BB-99A6-BC73-87DF-EDCC10538A43}"/>
              </a:ext>
            </a:extLst>
          </p:cNvPr>
          <p:cNvSpPr txBox="1">
            <a:spLocks/>
          </p:cNvSpPr>
          <p:nvPr/>
        </p:nvSpPr>
        <p:spPr>
          <a:xfrm>
            <a:off x="9596613" y="3665460"/>
            <a:ext cx="1666607" cy="1254465"/>
          </a:xfrm>
          <a:prstGeom prst="roundRect">
            <a:avLst>
              <a:gd name="adj" fmla="val 4855"/>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70" b="0" i="0" u="none" strike="noStrike" kern="1200" cap="none" spc="0" normalizeH="0" baseline="0" noProof="0" dirty="0">
                <a:ln>
                  <a:noFill/>
                </a:ln>
                <a:solidFill>
                  <a:prstClr val="black"/>
                </a:solidFill>
                <a:effectLst/>
                <a:uLnTx/>
                <a:uFillTx/>
                <a:latin typeface="Segoe UI"/>
                <a:ea typeface="+mn-ea"/>
                <a:cs typeface="Segoe UI"/>
              </a:rPr>
              <a:t>Fazer </a:t>
            </a:r>
            <a:r>
              <a:rPr kumimoji="0" lang="pt-br" sz="1070" b="0" i="0" u="none" strike="noStrike" kern="1200" cap="none" spc="0" normalizeH="0" baseline="0" noProof="0" dirty="0" err="1">
                <a:ln>
                  <a:noFill/>
                </a:ln>
                <a:solidFill>
                  <a:prstClr val="black"/>
                </a:solidFill>
                <a:effectLst/>
                <a:uLnTx/>
                <a:uFillTx/>
                <a:latin typeface="Segoe UI"/>
                <a:ea typeface="+mn-ea"/>
                <a:cs typeface="Segoe UI"/>
              </a:rPr>
              <a:t>perg</a:t>
            </a:r>
            <a:r>
              <a:rPr kumimoji="0" lang="pt-BR" sz="1070" b="0" i="0" u="none" strike="noStrike" kern="1200" cap="none" spc="0" normalizeH="0" baseline="0" noProof="0" dirty="0" err="1">
                <a:ln>
                  <a:noFill/>
                </a:ln>
                <a:solidFill>
                  <a:prstClr val="black"/>
                </a:solidFill>
                <a:effectLst/>
                <a:uLnTx/>
                <a:uFillTx/>
                <a:latin typeface="Segoe UI"/>
                <a:ea typeface="+mn-ea"/>
                <a:cs typeface="Segoe UI"/>
              </a:rPr>
              <a:t>um</a:t>
            </a:r>
            <a:r>
              <a:rPr kumimoji="0" lang="pt-br" sz="1070" b="0" i="0" u="none" strike="noStrike" kern="1200" cap="none" spc="0" normalizeH="0" baseline="0" noProof="0" dirty="0" err="1">
                <a:ln>
                  <a:noFill/>
                </a:ln>
                <a:solidFill>
                  <a:prstClr val="black"/>
                </a:solidFill>
                <a:effectLst/>
                <a:uLnTx/>
                <a:uFillTx/>
                <a:latin typeface="Segoe UI"/>
                <a:ea typeface="+mn-ea"/>
                <a:cs typeface="Segoe UI"/>
              </a:rPr>
              <a:t>tas</a:t>
            </a:r>
            <a:r>
              <a:rPr kumimoji="0" lang="pt-br" sz="1070" b="0" i="0" u="none" strike="noStrike" kern="1200" cap="none" spc="0" normalizeH="0" baseline="0" noProof="0" dirty="0">
                <a:ln>
                  <a:noFill/>
                </a:ln>
                <a:solidFill>
                  <a:prstClr val="black"/>
                </a:solidFill>
                <a:effectLst/>
                <a:uLnTx/>
                <a:uFillTx/>
                <a:latin typeface="Segoe UI"/>
                <a:ea typeface="+mn-ea"/>
                <a:cs typeface="Segoe UI"/>
              </a:rPr>
              <a:t> de conhecimentos gerais </a:t>
            </a:r>
            <a:br>
              <a:rPr kumimoji="0" lang="pt-br" sz="1070" b="0" i="0" u="none" strike="noStrike" kern="1200" cap="none" spc="0" normalizeH="0" baseline="0" noProof="0" dirty="0">
                <a:ln>
                  <a:noFill/>
                </a:ln>
                <a:solidFill>
                  <a:prstClr val="black"/>
                </a:solidFill>
                <a:effectLst/>
                <a:uLnTx/>
                <a:uFillTx/>
                <a:latin typeface="Segoe UI"/>
                <a:ea typeface="+mn-ea"/>
                <a:cs typeface="Segoe UI"/>
              </a:rPr>
            </a:br>
            <a:r>
              <a:rPr kumimoji="0" lang="pt-br" sz="1070" b="0" i="0" u="none" strike="noStrike" kern="1200" cap="none" spc="0" normalizeH="0" baseline="0" noProof="0" dirty="0">
                <a:ln>
                  <a:noFill/>
                </a:ln>
                <a:solidFill>
                  <a:prstClr val="black"/>
                </a:solidFill>
                <a:effectLst/>
                <a:uLnTx/>
                <a:uFillTx/>
                <a:latin typeface="Segoe UI"/>
                <a:ea typeface="+mn-ea"/>
                <a:cs typeface="Segoe UI"/>
              </a:rPr>
              <a:t>ou pedir ideias criativas. Você precisará revisar qualquer conteúdo para erros factuais</a:t>
            </a:r>
          </a:p>
        </p:txBody>
      </p:sp>
      <p:grpSp>
        <p:nvGrpSpPr>
          <p:cNvPr id="62" name="Group 61" descr="Seta apontando para o ícone do livro na captura de tela &#10;Clicar no ícone Guia de Prompt para mostrar os prompts para editar um slide ou aprender sobre a apresentação">
            <a:extLst>
              <a:ext uri="{FF2B5EF4-FFF2-40B4-BE49-F238E27FC236}">
                <a16:creationId xmlns:a16="http://schemas.microsoft.com/office/drawing/2014/main" id="{7D488152-1D35-A56F-1470-BB400DB71687}"/>
              </a:ext>
            </a:extLst>
          </p:cNvPr>
          <p:cNvGrpSpPr/>
          <p:nvPr/>
        </p:nvGrpSpPr>
        <p:grpSpPr>
          <a:xfrm>
            <a:off x="7423515" y="5232213"/>
            <a:ext cx="3839705" cy="919401"/>
            <a:chOff x="7423515" y="5232213"/>
            <a:chExt cx="3839705" cy="919401"/>
          </a:xfrm>
        </p:grpSpPr>
        <p:grpSp>
          <p:nvGrpSpPr>
            <p:cNvPr id="58" name="Group 57">
              <a:extLst>
                <a:ext uri="{FF2B5EF4-FFF2-40B4-BE49-F238E27FC236}">
                  <a16:creationId xmlns:a16="http://schemas.microsoft.com/office/drawing/2014/main" id="{DAAF72A6-6588-83E1-31E5-C71593408ACF}"/>
                </a:ext>
              </a:extLst>
            </p:cNvPr>
            <p:cNvGrpSpPr/>
            <p:nvPr/>
          </p:nvGrpSpPr>
          <p:grpSpPr>
            <a:xfrm>
              <a:off x="7423515" y="5232213"/>
              <a:ext cx="3839705" cy="919401"/>
              <a:chOff x="7423515" y="5232213"/>
              <a:chExt cx="3839705" cy="919401"/>
            </a:xfrm>
          </p:grpSpPr>
          <p:sp>
            <p:nvSpPr>
              <p:cNvPr id="12" name="TextBox 11">
                <a:extLst>
                  <a:ext uri="{FF2B5EF4-FFF2-40B4-BE49-F238E27FC236}">
                    <a16:creationId xmlns:a16="http://schemas.microsoft.com/office/drawing/2014/main" id="{A0FE2C86-765B-5C51-6972-82786DB52ABE}"/>
                  </a:ext>
                </a:extLst>
              </p:cNvPr>
              <p:cNvSpPr txBox="1">
                <a:spLocks/>
              </p:cNvSpPr>
              <p:nvPr/>
            </p:nvSpPr>
            <p:spPr>
              <a:xfrm>
                <a:off x="8371431" y="5232213"/>
                <a:ext cx="2891789" cy="919401"/>
              </a:xfrm>
              <a:prstGeom prst="roundRect">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70" b="0" i="0" u="none" strike="noStrike" kern="1200" cap="none" spc="0" normalizeH="0" baseline="0" noProof="0" dirty="0">
                    <a:ln>
                      <a:noFill/>
                    </a:ln>
                    <a:solidFill>
                      <a:prstClr val="black"/>
                    </a:solidFill>
                    <a:effectLst/>
                    <a:uLnTx/>
                    <a:uFillTx/>
                    <a:latin typeface="Segoe UI"/>
                    <a:ea typeface="+mn-ea"/>
                    <a:cs typeface="Segoe UI"/>
                  </a:rPr>
                  <a:t>Clicar no ícone do </a:t>
                </a:r>
                <a:r>
                  <a:rPr lang="pt-br" sz="1070" dirty="0">
                    <a:solidFill>
                      <a:prstClr val="black"/>
                    </a:solidFill>
                    <a:latin typeface="Segoe UI Semibold"/>
                  </a:rPr>
                  <a:t>Guia de Prompt </a:t>
                </a:r>
                <a:br>
                  <a:rPr lang="pt-br" sz="1070" dirty="0">
                    <a:solidFill>
                      <a:prstClr val="black"/>
                    </a:solidFill>
                    <a:latin typeface="Segoe UI Semibold"/>
                  </a:rPr>
                </a:br>
                <a:r>
                  <a:rPr kumimoji="0" lang="pt-br" sz="1070" b="0" i="0" u="none" strike="noStrike" kern="1200" cap="none" spc="0" normalizeH="0" baseline="0" noProof="0" dirty="0">
                    <a:ln>
                      <a:noFill/>
                    </a:ln>
                    <a:solidFill>
                      <a:prstClr val="black"/>
                    </a:solidFill>
                    <a:effectLst/>
                    <a:uLnTx/>
                    <a:uFillTx/>
                    <a:latin typeface="Segoe UI"/>
                    <a:ea typeface="+mn-ea"/>
                    <a:cs typeface="Segoe UI"/>
                  </a:rPr>
                  <a:t>_ para mostrar os prompts para editar </a:t>
                </a:r>
                <a:br>
                  <a:rPr kumimoji="0" lang="pt-br" sz="1070" b="0" i="0" u="none" strike="noStrike" kern="1200" cap="none" spc="0" normalizeH="0" baseline="0" noProof="0" dirty="0">
                    <a:ln>
                      <a:noFill/>
                    </a:ln>
                    <a:solidFill>
                      <a:prstClr val="black"/>
                    </a:solidFill>
                    <a:effectLst/>
                    <a:uLnTx/>
                    <a:uFillTx/>
                    <a:latin typeface="Segoe UI"/>
                    <a:ea typeface="+mn-ea"/>
                    <a:cs typeface="Segoe UI"/>
                  </a:rPr>
                </a:br>
                <a:r>
                  <a:rPr kumimoji="0" lang="pt-br" sz="1070" b="0" i="0" u="none" strike="noStrike" kern="1200" cap="none" spc="0" normalizeH="0" baseline="0" noProof="0" dirty="0">
                    <a:ln>
                      <a:noFill/>
                    </a:ln>
                    <a:solidFill>
                      <a:prstClr val="black"/>
                    </a:solidFill>
                    <a:effectLst/>
                    <a:uLnTx/>
                    <a:uFillTx/>
                    <a:latin typeface="Segoe UI"/>
                    <a:ea typeface="+mn-ea"/>
                    <a:cs typeface="Segoe UI"/>
                  </a:rPr>
                  <a:t>um slide ou aprender sobre a apresentação</a:t>
                </a:r>
              </a:p>
            </p:txBody>
          </p:sp>
          <p:cxnSp>
            <p:nvCxnSpPr>
              <p:cNvPr id="55" name="Connector: Elbow 54">
                <a:extLst>
                  <a:ext uri="{FF2B5EF4-FFF2-40B4-BE49-F238E27FC236}">
                    <a16:creationId xmlns:a16="http://schemas.microsoft.com/office/drawing/2014/main" id="{7088BD9B-BE09-5C53-E5A6-072BFA222A2B}"/>
                  </a:ext>
                </a:extLst>
              </p:cNvPr>
              <p:cNvCxnSpPr>
                <a:cxnSpLocks/>
                <a:stCxn id="24" idx="1"/>
                <a:endCxn id="10" idx="4"/>
              </p:cNvCxnSpPr>
              <p:nvPr/>
            </p:nvCxnSpPr>
            <p:spPr>
              <a:xfrm rot="10800000">
                <a:off x="7423515" y="5447744"/>
                <a:ext cx="1070404" cy="256092"/>
              </a:xfrm>
              <a:prstGeom prst="bentConnector2">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pic>
          <p:nvPicPr>
            <p:cNvPr id="24" name="Picture 23">
              <a:extLst>
                <a:ext uri="{FF2B5EF4-FFF2-40B4-BE49-F238E27FC236}">
                  <a16:creationId xmlns:a16="http://schemas.microsoft.com/office/drawing/2014/main" id="{85936DC9-F08D-36FC-FE93-CF965E3145D4}"/>
                </a:ext>
              </a:extLst>
            </p:cNvPr>
            <p:cNvPicPr>
              <a:picLocks noChangeAspect="1"/>
            </p:cNvPicPr>
            <p:nvPr/>
          </p:nvPicPr>
          <p:blipFill rotWithShape="1">
            <a:blip r:embed="rId8"/>
            <a:srcRect t="8761"/>
            <a:stretch/>
          </p:blipFill>
          <p:spPr>
            <a:xfrm>
              <a:off x="8493919" y="5584883"/>
              <a:ext cx="260749" cy="237906"/>
            </a:xfrm>
            <a:prstGeom prst="rect">
              <a:avLst/>
            </a:prstGeom>
          </p:spPr>
        </p:pic>
      </p:grpSp>
    </p:spTree>
    <p:extLst>
      <p:ext uri="{BB962C8B-B14F-4D97-AF65-F5344CB8AC3E}">
        <p14:creationId xmlns:p14="http://schemas.microsoft.com/office/powerpoint/2010/main" val="401620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wipe(right)">
                                      <p:cBhvr>
                                        <p:cTn id="3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7" grpId="0" animBg="1"/>
      <p:bldP spid="13" grpId="0" animBg="1"/>
      <p:bldP spid="6" grpId="0" animBg="1"/>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F009-3720-0458-A6D6-A3EC8240D0B5}"/>
              </a:ext>
            </a:extLst>
          </p:cNvPr>
          <p:cNvSpPr>
            <a:spLocks noGrp="1"/>
          </p:cNvSpPr>
          <p:nvPr>
            <p:ph type="title"/>
          </p:nvPr>
        </p:nvSpPr>
        <p:spPr>
          <a:xfrm>
            <a:off x="588263" y="457200"/>
            <a:ext cx="11018520" cy="984885"/>
          </a:xfrm>
        </p:spPr>
        <p:txBody>
          <a:bodyPr/>
          <a:lstStyle/>
          <a:p>
            <a:r>
              <a:rPr lang="pt-br" dirty="0">
                <a:gradFill flip="none" rotWithShape="1">
                  <a:gsLst>
                    <a:gs pos="50000">
                      <a:srgbClr val="8661C5"/>
                    </a:gs>
                    <a:gs pos="0">
                      <a:srgbClr val="3E76D4"/>
                    </a:gs>
                    <a:gs pos="100000">
                      <a:srgbClr val="C73ECC"/>
                    </a:gs>
                  </a:gsLst>
                  <a:lin ang="2700000" scaled="1"/>
                  <a:tileRect/>
                </a:gradFill>
                <a:cs typeface="+mn-cs"/>
              </a:rPr>
              <a:t>Encontrar mais prompts do Word para tentar no </a:t>
            </a:r>
            <a:br>
              <a:rPr lang="pt-br" dirty="0">
                <a:gradFill flip="none" rotWithShape="1">
                  <a:gsLst>
                    <a:gs pos="50000">
                      <a:srgbClr val="8661C5"/>
                    </a:gs>
                    <a:gs pos="0">
                      <a:srgbClr val="3E76D4"/>
                    </a:gs>
                    <a:gs pos="100000">
                      <a:srgbClr val="C73ECC"/>
                    </a:gs>
                  </a:gsLst>
                  <a:lin ang="2700000" scaled="1"/>
                  <a:tileRect/>
                </a:gradFill>
                <a:cs typeface="+mn-cs"/>
              </a:rPr>
            </a:br>
            <a:r>
              <a:rPr lang="pt-br" dirty="0">
                <a:solidFill>
                  <a:srgbClr val="0070C0"/>
                </a:solidFill>
                <a:hlinkClick r:id="rId3">
                  <a:extLst>
                    <a:ext uri="{A12FA001-AC4F-418D-AE19-62706E023703}">
                      <ahyp:hlinkClr xmlns:ahyp="http://schemas.microsoft.com/office/drawing/2018/hyperlinkcolor" val="tx"/>
                    </a:ext>
                  </a:extLst>
                </a:hlinkClick>
              </a:rPr>
              <a:t>Copilot Lab</a:t>
            </a:r>
            <a:endParaRPr lang="en-US" dirty="0">
              <a:solidFill>
                <a:srgbClr val="0070C0"/>
              </a:solidFill>
            </a:endParaRPr>
          </a:p>
        </p:txBody>
      </p:sp>
      <p:pic>
        <p:nvPicPr>
          <p:cNvPr id="3" name="Picture 2" descr="Logotipo do Microsoft 365 Copilot">
            <a:extLst>
              <a:ext uri="{FF2B5EF4-FFF2-40B4-BE49-F238E27FC236}">
                <a16:creationId xmlns:a16="http://schemas.microsoft.com/office/drawing/2014/main" id="{790BDE94-9733-B1FF-AA4A-10B5CDAFD4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6">
            <a:extLst>
              <a:ext uri="{FF2B5EF4-FFF2-40B4-BE49-F238E27FC236}">
                <a16:creationId xmlns:a16="http://schemas.microsoft.com/office/drawing/2014/main" id="{18EA0D75-4AF0-9018-A4A3-77D1BFE5D459}"/>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7" name="Rectangle: Rounded Corners 6">
            <a:extLst>
              <a:ext uri="{FF2B5EF4-FFF2-40B4-BE49-F238E27FC236}">
                <a16:creationId xmlns:a16="http://schemas.microsoft.com/office/drawing/2014/main" id="{92B57F65-0BB5-DE7E-C624-52A7940EFFA0}"/>
              </a:ext>
              <a:ext uri="{C183D7F6-B498-43B3-948B-1728B52AA6E4}">
                <adec:decorative xmlns:adec="http://schemas.microsoft.com/office/drawing/2017/decorative" val="1"/>
              </a:ext>
            </a:extLst>
          </p:cNvPr>
          <p:cNvSpPr/>
          <p:nvPr/>
        </p:nvSpPr>
        <p:spPr bwMode="auto">
          <a:xfrm>
            <a:off x="749504"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Rounded Corners 6">
            <a:extLst>
              <a:ext uri="{FF2B5EF4-FFF2-40B4-BE49-F238E27FC236}">
                <a16:creationId xmlns:a16="http://schemas.microsoft.com/office/drawing/2014/main" id="{E095FA19-5A57-D2F0-6039-F0EF71B5BE83}"/>
              </a:ext>
              <a:ext uri="{C183D7F6-B498-43B3-948B-1728B52AA6E4}">
                <adec:decorative xmlns:adec="http://schemas.microsoft.com/office/drawing/2017/decorative" val="1"/>
              </a:ext>
            </a:extLst>
          </p:cNvPr>
          <p:cNvSpPr/>
          <p:nvPr/>
        </p:nvSpPr>
        <p:spPr bwMode="auto">
          <a:xfrm>
            <a:off x="3458147"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 name="Rectangle: Rounded Corners 6">
            <a:extLst>
              <a:ext uri="{FF2B5EF4-FFF2-40B4-BE49-F238E27FC236}">
                <a16:creationId xmlns:a16="http://schemas.microsoft.com/office/drawing/2014/main" id="{418544FB-F189-7F9F-0A64-C0F41463A27D}"/>
              </a:ext>
              <a:ext uri="{C183D7F6-B498-43B3-948B-1728B52AA6E4}">
                <adec:decorative xmlns:adec="http://schemas.microsoft.com/office/drawing/2017/decorative" val="1"/>
              </a:ext>
            </a:extLst>
          </p:cNvPr>
          <p:cNvSpPr/>
          <p:nvPr/>
        </p:nvSpPr>
        <p:spPr bwMode="auto">
          <a:xfrm>
            <a:off x="6166790"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Rectangle: Rounded Corners 6">
            <a:extLst>
              <a:ext uri="{FF2B5EF4-FFF2-40B4-BE49-F238E27FC236}">
                <a16:creationId xmlns:a16="http://schemas.microsoft.com/office/drawing/2014/main" id="{E8BF9FB3-67DB-4532-0C8D-5F2047DC4826}"/>
              </a:ext>
              <a:ext uri="{C183D7F6-B498-43B3-948B-1728B52AA6E4}">
                <adec:decorative xmlns:adec="http://schemas.microsoft.com/office/drawing/2017/decorative" val="1"/>
              </a:ext>
            </a:extLst>
          </p:cNvPr>
          <p:cNvSpPr/>
          <p:nvPr/>
        </p:nvSpPr>
        <p:spPr bwMode="auto">
          <a:xfrm>
            <a:off x="8875433"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Rectangle: Rounded Corners 6">
            <a:extLst>
              <a:ext uri="{FF2B5EF4-FFF2-40B4-BE49-F238E27FC236}">
                <a16:creationId xmlns:a16="http://schemas.microsoft.com/office/drawing/2014/main" id="{E06B4DF1-7AC9-5778-0EC5-ADBC95230EB2}"/>
              </a:ext>
              <a:ext uri="{C183D7F6-B498-43B3-948B-1728B52AA6E4}">
                <adec:decorative xmlns:adec="http://schemas.microsoft.com/office/drawing/2017/decorative" val="1"/>
              </a:ext>
            </a:extLst>
          </p:cNvPr>
          <p:cNvSpPr/>
          <p:nvPr/>
        </p:nvSpPr>
        <p:spPr bwMode="auto">
          <a:xfrm>
            <a:off x="749504"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Rectangle: Rounded Corners 6">
            <a:extLst>
              <a:ext uri="{FF2B5EF4-FFF2-40B4-BE49-F238E27FC236}">
                <a16:creationId xmlns:a16="http://schemas.microsoft.com/office/drawing/2014/main" id="{E412045F-9266-0721-1045-97EF72AD66B9}"/>
              </a:ext>
              <a:ext uri="{C183D7F6-B498-43B3-948B-1728B52AA6E4}">
                <adec:decorative xmlns:adec="http://schemas.microsoft.com/office/drawing/2017/decorative" val="1"/>
              </a:ext>
            </a:extLst>
          </p:cNvPr>
          <p:cNvSpPr/>
          <p:nvPr/>
        </p:nvSpPr>
        <p:spPr bwMode="auto">
          <a:xfrm>
            <a:off x="3458147"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Rectangle: Rounded Corners 6">
            <a:extLst>
              <a:ext uri="{FF2B5EF4-FFF2-40B4-BE49-F238E27FC236}">
                <a16:creationId xmlns:a16="http://schemas.microsoft.com/office/drawing/2014/main" id="{755D12BF-D808-F2E5-2CDF-0BF1ABAAE67D}"/>
              </a:ext>
              <a:ext uri="{C183D7F6-B498-43B3-948B-1728B52AA6E4}">
                <adec:decorative xmlns:adec="http://schemas.microsoft.com/office/drawing/2017/decorative" val="1"/>
              </a:ext>
            </a:extLst>
          </p:cNvPr>
          <p:cNvSpPr/>
          <p:nvPr/>
        </p:nvSpPr>
        <p:spPr bwMode="auto">
          <a:xfrm>
            <a:off x="6166790"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Rectangle: Rounded Corners 6">
            <a:extLst>
              <a:ext uri="{FF2B5EF4-FFF2-40B4-BE49-F238E27FC236}">
                <a16:creationId xmlns:a16="http://schemas.microsoft.com/office/drawing/2014/main" id="{CA793182-891C-4038-A21A-25A8E12EE30C}"/>
              </a:ext>
              <a:ext uri="{C183D7F6-B498-43B3-948B-1728B52AA6E4}">
                <adec:decorative xmlns:adec="http://schemas.microsoft.com/office/drawing/2017/decorative" val="1"/>
              </a:ext>
            </a:extLst>
          </p:cNvPr>
          <p:cNvSpPr/>
          <p:nvPr/>
        </p:nvSpPr>
        <p:spPr bwMode="auto">
          <a:xfrm>
            <a:off x="8875433"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ectangle: Rounded Corners 6">
            <a:extLst>
              <a:ext uri="{FF2B5EF4-FFF2-40B4-BE49-F238E27FC236}">
                <a16:creationId xmlns:a16="http://schemas.microsoft.com/office/drawing/2014/main" id="{32E62325-FB2E-0515-42B1-AAC5739BF530}"/>
              </a:ext>
              <a:ext uri="{C183D7F6-B498-43B3-948B-1728B52AA6E4}">
                <adec:decorative xmlns:adec="http://schemas.microsoft.com/office/drawing/2017/decorative" val="1"/>
              </a:ext>
            </a:extLst>
          </p:cNvPr>
          <p:cNvSpPr/>
          <p:nvPr/>
        </p:nvSpPr>
        <p:spPr bwMode="auto">
          <a:xfrm>
            <a:off x="749504"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6" name="Rectangle: Rounded Corners 6">
            <a:extLst>
              <a:ext uri="{FF2B5EF4-FFF2-40B4-BE49-F238E27FC236}">
                <a16:creationId xmlns:a16="http://schemas.microsoft.com/office/drawing/2014/main" id="{660B8C2B-7A76-3963-789D-519916708ED5}"/>
              </a:ext>
              <a:ext uri="{C183D7F6-B498-43B3-948B-1728B52AA6E4}">
                <adec:decorative xmlns:adec="http://schemas.microsoft.com/office/drawing/2017/decorative" val="1"/>
              </a:ext>
            </a:extLst>
          </p:cNvPr>
          <p:cNvSpPr/>
          <p:nvPr/>
        </p:nvSpPr>
        <p:spPr bwMode="auto">
          <a:xfrm>
            <a:off x="3458147"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Rectangle: Rounded Corners 6">
            <a:extLst>
              <a:ext uri="{FF2B5EF4-FFF2-40B4-BE49-F238E27FC236}">
                <a16:creationId xmlns:a16="http://schemas.microsoft.com/office/drawing/2014/main" id="{8D8D7D61-5BFC-2556-4907-D7599C55C297}"/>
              </a:ext>
              <a:ext uri="{C183D7F6-B498-43B3-948B-1728B52AA6E4}">
                <adec:decorative xmlns:adec="http://schemas.microsoft.com/office/drawing/2017/decorative" val="1"/>
              </a:ext>
            </a:extLst>
          </p:cNvPr>
          <p:cNvSpPr/>
          <p:nvPr/>
        </p:nvSpPr>
        <p:spPr bwMode="auto">
          <a:xfrm>
            <a:off x="6166790"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8" name="Rectangle: Rounded Corners 6">
            <a:extLst>
              <a:ext uri="{FF2B5EF4-FFF2-40B4-BE49-F238E27FC236}">
                <a16:creationId xmlns:a16="http://schemas.microsoft.com/office/drawing/2014/main" id="{8D453F4C-3C61-04BA-C5EB-C2504F70BB6C}"/>
              </a:ext>
              <a:ext uri="{C183D7F6-B498-43B3-948B-1728B52AA6E4}">
                <adec:decorative xmlns:adec="http://schemas.microsoft.com/office/drawing/2017/decorative" val="1"/>
              </a:ext>
            </a:extLst>
          </p:cNvPr>
          <p:cNvSpPr/>
          <p:nvPr/>
        </p:nvSpPr>
        <p:spPr bwMode="auto">
          <a:xfrm>
            <a:off x="8875433"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31" name="Graphic 30" descr="Ícone de notas com um lápis">
            <a:extLst>
              <a:ext uri="{FF2B5EF4-FFF2-40B4-BE49-F238E27FC236}">
                <a16:creationId xmlns:a16="http://schemas.microsoft.com/office/drawing/2014/main" id="{68FACAC8-81EA-254E-457A-486C2BF4DB17}"/>
              </a:ext>
              <a:ext uri="{C183D7F6-B498-43B3-948B-1728B52AA6E4}">
                <adec:decorative xmlns:adec="http://schemas.microsoft.com/office/drawing/2017/decorative" val="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4123" y="1851930"/>
            <a:ext cx="228600" cy="228600"/>
          </a:xfrm>
          <a:prstGeom prst="rect">
            <a:avLst/>
          </a:prstGeom>
        </p:spPr>
      </p:pic>
      <p:sp>
        <p:nvSpPr>
          <p:cNvPr id="20" name="TextBox 19">
            <a:extLst>
              <a:ext uri="{FF2B5EF4-FFF2-40B4-BE49-F238E27FC236}">
                <a16:creationId xmlns:a16="http://schemas.microsoft.com/office/drawing/2014/main" id="{A8600C42-A57A-F79A-D96E-867913E40091}"/>
              </a:ext>
              <a:ext uri="{C183D7F6-B498-43B3-948B-1728B52AA6E4}">
                <adec:decorative xmlns:adec="http://schemas.microsoft.com/office/drawing/2017/decorative" val="0"/>
              </a:ext>
            </a:extLst>
          </p:cNvPr>
          <p:cNvSpPr txBox="1"/>
          <p:nvPr/>
        </p:nvSpPr>
        <p:spPr>
          <a:xfrm>
            <a:off x="1154317"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Semibold"/>
                <a:ea typeface="+mn-ea"/>
                <a:cs typeface="+mn-cs"/>
              </a:rPr>
              <a:t>Escrever uma introdução</a:t>
            </a:r>
          </a:p>
        </p:txBody>
      </p:sp>
      <p:sp>
        <p:nvSpPr>
          <p:cNvPr id="21" name="TextBox 20">
            <a:extLst>
              <a:ext uri="{FF2B5EF4-FFF2-40B4-BE49-F238E27FC236}">
                <a16:creationId xmlns:a16="http://schemas.microsoft.com/office/drawing/2014/main" id="{A816786A-10FC-C607-31EE-0AD8B7A687D4}"/>
              </a:ext>
              <a:ext uri="{C183D7F6-B498-43B3-948B-1728B52AA6E4}">
                <adec:decorative xmlns:adec="http://schemas.microsoft.com/office/drawing/2017/decorative" val="0"/>
              </a:ext>
            </a:extLst>
          </p:cNvPr>
          <p:cNvSpPr txBox="1"/>
          <p:nvPr/>
        </p:nvSpPr>
        <p:spPr>
          <a:xfrm>
            <a:off x="889191" y="2171524"/>
            <a:ext cx="2143253" cy="41549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mn-ea"/>
                <a:cs typeface="+mn-cs"/>
              </a:rPr>
              <a:t>Escrever um parágrafo de introdução para este documento e fazer com que ele fique como </a:t>
            </a:r>
            <a:r>
              <a:rPr kumimoji="0" lang="pt-br" sz="800" b="0" i="0" u="none" strike="noStrike" kern="1200" cap="none" spc="0" normalizeH="0" baseline="0" noProof="0" dirty="0">
                <a:ln>
                  <a:noFill/>
                </a:ln>
                <a:solidFill>
                  <a:prstClr val="black"/>
                </a:solidFill>
                <a:effectLst/>
                <a:uLnTx/>
                <a:uFillTx/>
                <a:latin typeface="Segoe UI"/>
                <a:ea typeface="+mn-ea"/>
                <a:cs typeface="+mn-cs"/>
              </a:rPr>
              <a:t>[profissional]</a:t>
            </a:r>
            <a:endParaRPr kumimoji="0" lang="en-IN" sz="9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5" name="Group 4" descr="Logotipo do Microsoft Word">
            <a:extLst>
              <a:ext uri="{FF2B5EF4-FFF2-40B4-BE49-F238E27FC236}">
                <a16:creationId xmlns:a16="http://schemas.microsoft.com/office/drawing/2014/main" id="{359CC740-FA83-0906-2AAE-674882AB1853}"/>
              </a:ext>
              <a:ext uri="{C183D7F6-B498-43B3-948B-1728B52AA6E4}">
                <adec:decorative xmlns:adec="http://schemas.microsoft.com/office/drawing/2017/decorative" val="0"/>
              </a:ext>
            </a:extLst>
          </p:cNvPr>
          <p:cNvGrpSpPr>
            <a:grpSpLocks/>
          </p:cNvGrpSpPr>
          <p:nvPr/>
        </p:nvGrpSpPr>
        <p:grpSpPr>
          <a:xfrm>
            <a:off x="797075" y="2723292"/>
            <a:ext cx="346134" cy="346133"/>
            <a:chOff x="1047176" y="8381781"/>
            <a:chExt cx="534543" cy="534543"/>
          </a:xfrm>
        </p:grpSpPr>
        <p:sp>
          <p:nvSpPr>
            <p:cNvPr id="43" name="server_2" title="Ícone de um servidor com um cadeado na parte inferior direita">
              <a:extLst>
                <a:ext uri="{FF2B5EF4-FFF2-40B4-BE49-F238E27FC236}">
                  <a16:creationId xmlns:a16="http://schemas.microsoft.com/office/drawing/2014/main" id="{EFAE7638-DB17-5D2C-160C-BDA9AC5C0BF7}"/>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4" name="Rounded Rectangle 46">
              <a:extLst>
                <a:ext uri="{FF2B5EF4-FFF2-40B4-BE49-F238E27FC236}">
                  <a16:creationId xmlns:a16="http://schemas.microsoft.com/office/drawing/2014/main" id="{63866A61-D4B0-C22F-9DB0-0555AFF8A5DD}"/>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5" name="Picture 10" descr="Logotipo do Microsoft Word - PNG e Vetor - Baixar logotipo">
              <a:hlinkClick r:id="rId7"/>
              <a:extLst>
                <a:ext uri="{FF2B5EF4-FFF2-40B4-BE49-F238E27FC236}">
                  <a16:creationId xmlns:a16="http://schemas.microsoft.com/office/drawing/2014/main" id="{D49B1A47-104B-68C7-D068-7C4D68B50AB8}"/>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39" name="Graphic 138" descr="Ícone de lâmpada">
            <a:extLst>
              <a:ext uri="{FF2B5EF4-FFF2-40B4-BE49-F238E27FC236}">
                <a16:creationId xmlns:a16="http://schemas.microsoft.com/office/drawing/2014/main" id="{D61E0507-A66E-08AE-5570-BB61ED269D6C}"/>
              </a:ext>
              <a:ext uri="{C183D7F6-B498-43B3-948B-1728B52AA6E4}">
                <adec:decorative xmlns:adec="http://schemas.microsoft.com/office/drawing/2017/decorative" val="0"/>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92766" y="1851930"/>
            <a:ext cx="228600" cy="228600"/>
          </a:xfrm>
          <a:prstGeom prst="rect">
            <a:avLst/>
          </a:prstGeom>
        </p:spPr>
      </p:pic>
      <p:sp>
        <p:nvSpPr>
          <p:cNvPr id="26" name="TextBox 25">
            <a:extLst>
              <a:ext uri="{FF2B5EF4-FFF2-40B4-BE49-F238E27FC236}">
                <a16:creationId xmlns:a16="http://schemas.microsoft.com/office/drawing/2014/main" id="{E9D4AEEF-93A7-01D6-9740-A682DA5AB491}"/>
              </a:ext>
              <a:ext uri="{C183D7F6-B498-43B3-948B-1728B52AA6E4}">
                <adec:decorative xmlns:adec="http://schemas.microsoft.com/office/drawing/2017/decorative" val="0"/>
              </a:ext>
            </a:extLst>
          </p:cNvPr>
          <p:cNvSpPr txBox="1"/>
          <p:nvPr/>
        </p:nvSpPr>
        <p:spPr>
          <a:xfrm>
            <a:off x="3862960"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Semibold"/>
                <a:ea typeface="+mn-ea"/>
                <a:cs typeface="+mn-cs"/>
              </a:rPr>
              <a:t>Resumo</a:t>
            </a:r>
            <a:r>
              <a:rPr kumimoji="0" lang="pt-br" sz="1100" b="0" i="0" u="none" strike="noStrike" kern="1200" cap="none" spc="0" normalizeH="0" baseline="0" noProof="0" dirty="0">
                <a:ln>
                  <a:noFill/>
                </a:ln>
                <a:solidFill>
                  <a:prstClr val="black"/>
                </a:solidFill>
                <a:effectLst/>
                <a:uLnTx/>
                <a:uFillTx/>
                <a:latin typeface="Segoe UI Semibold"/>
                <a:ea typeface="+mn-ea"/>
                <a:cs typeface="+mn-cs"/>
              </a:rPr>
              <a:t> este documento</a:t>
            </a:r>
          </a:p>
        </p:txBody>
      </p:sp>
      <p:sp>
        <p:nvSpPr>
          <p:cNvPr id="27" name="TextBox 26">
            <a:extLst>
              <a:ext uri="{FF2B5EF4-FFF2-40B4-BE49-F238E27FC236}">
                <a16:creationId xmlns:a16="http://schemas.microsoft.com/office/drawing/2014/main" id="{73F564B5-5E4A-B89E-C15C-97C89F1E74B1}"/>
              </a:ext>
              <a:ext uri="{C183D7F6-B498-43B3-948B-1728B52AA6E4}">
                <adec:decorative xmlns:adec="http://schemas.microsoft.com/office/drawing/2017/decorative" val="0"/>
              </a:ext>
            </a:extLst>
          </p:cNvPr>
          <p:cNvSpPr txBox="1"/>
          <p:nvPr/>
        </p:nvSpPr>
        <p:spPr>
          <a:xfrm>
            <a:off x="3597835" y="2171524"/>
            <a:ext cx="2354129" cy="1384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mn-ea"/>
                <a:cs typeface="+mn-cs"/>
              </a:rPr>
              <a:t>Resumo</a:t>
            </a:r>
            <a:r>
              <a:rPr kumimoji="0" lang="pt-br" sz="900" b="0" i="0" u="none" strike="noStrike" kern="1200" cap="none" spc="0" normalizeH="0" baseline="0" noProof="0" dirty="0">
                <a:ln>
                  <a:noFill/>
                </a:ln>
                <a:solidFill>
                  <a:prstClr val="black"/>
                </a:solidFill>
                <a:effectLst/>
                <a:uLnTx/>
                <a:uFillTx/>
                <a:latin typeface="Segoe UI"/>
                <a:ea typeface="+mn-ea"/>
                <a:cs typeface="+mn-cs"/>
              </a:rPr>
              <a:t> este documento </a:t>
            </a:r>
            <a:r>
              <a:rPr kumimoji="0" lang="pt-br" sz="800" b="0" i="0" u="none" strike="noStrike" kern="1200" cap="none" spc="0" normalizeH="0" baseline="0" noProof="0" dirty="0">
                <a:ln>
                  <a:noFill/>
                </a:ln>
                <a:solidFill>
                  <a:prstClr val="black"/>
                </a:solidFill>
                <a:effectLst/>
                <a:uLnTx/>
                <a:uFillTx/>
                <a:latin typeface="Segoe UI"/>
                <a:ea typeface="+mn-ea"/>
                <a:cs typeface="+mn-cs"/>
              </a:rPr>
              <a:t>[em 3 pontos-chave]</a:t>
            </a:r>
            <a:endParaRPr kumimoji="0" lang="en-IN" sz="900" b="0" i="0" u="none" strike="noStrike" kern="1200" cap="none" spc="170" normalizeH="0" baseline="0" noProof="0" dirty="0">
              <a:ln>
                <a:noFill/>
              </a:ln>
              <a:solidFill>
                <a:prstClr val="black"/>
              </a:solidFill>
              <a:effectLst/>
              <a:uLnTx/>
              <a:uFillTx/>
              <a:latin typeface="Segoe UI"/>
              <a:ea typeface="+mn-ea"/>
              <a:cs typeface="+mn-cs"/>
            </a:endParaRPr>
          </a:p>
        </p:txBody>
      </p:sp>
      <p:grpSp>
        <p:nvGrpSpPr>
          <p:cNvPr id="54" name="Group 53" descr="Logotipo do Microsoft Word">
            <a:extLst>
              <a:ext uri="{FF2B5EF4-FFF2-40B4-BE49-F238E27FC236}">
                <a16:creationId xmlns:a16="http://schemas.microsoft.com/office/drawing/2014/main" id="{189D5C7C-C17F-4446-32DB-501BCC6B48E5}"/>
              </a:ext>
              <a:ext uri="{C183D7F6-B498-43B3-948B-1728B52AA6E4}">
                <adec:decorative xmlns:adec="http://schemas.microsoft.com/office/drawing/2017/decorative" val="0"/>
              </a:ext>
            </a:extLst>
          </p:cNvPr>
          <p:cNvGrpSpPr>
            <a:grpSpLocks/>
          </p:cNvGrpSpPr>
          <p:nvPr/>
        </p:nvGrpSpPr>
        <p:grpSpPr>
          <a:xfrm>
            <a:off x="3505718" y="2723292"/>
            <a:ext cx="346134" cy="346133"/>
            <a:chOff x="1047176" y="8381781"/>
            <a:chExt cx="534543" cy="534543"/>
          </a:xfrm>
        </p:grpSpPr>
        <p:sp>
          <p:nvSpPr>
            <p:cNvPr id="55" name="server_2" title="Ícone de um servidor com um cadeado na parte inferior direita">
              <a:extLst>
                <a:ext uri="{FF2B5EF4-FFF2-40B4-BE49-F238E27FC236}">
                  <a16:creationId xmlns:a16="http://schemas.microsoft.com/office/drawing/2014/main" id="{BF37B30B-4507-0037-0196-FAA28B798459}"/>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6" name="Rounded Rectangle 46">
              <a:extLst>
                <a:ext uri="{FF2B5EF4-FFF2-40B4-BE49-F238E27FC236}">
                  <a16:creationId xmlns:a16="http://schemas.microsoft.com/office/drawing/2014/main" id="{10F01CEC-DC35-FD3C-B150-85C100A99952}"/>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7" name="Picture 10" descr="Logotipo do Microsoft Word - PNG e Vetor - Baixar logotipo">
              <a:hlinkClick r:id="rId7"/>
              <a:extLst>
                <a:ext uri="{FF2B5EF4-FFF2-40B4-BE49-F238E27FC236}">
                  <a16:creationId xmlns:a16="http://schemas.microsoft.com/office/drawing/2014/main" id="{98440967-0A15-A89F-2BDD-850C660AD199}"/>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41" name="Graphic 140" descr="Ícone de lista">
            <a:extLst>
              <a:ext uri="{FF2B5EF4-FFF2-40B4-BE49-F238E27FC236}">
                <a16:creationId xmlns:a16="http://schemas.microsoft.com/office/drawing/2014/main" id="{846A19B9-B31A-6F47-CB12-A12EF99072FE}"/>
              </a:ext>
              <a:ext uri="{C183D7F6-B498-43B3-948B-1728B52AA6E4}">
                <adec:decorative xmlns:adec="http://schemas.microsoft.com/office/drawing/2017/decorative" val="0"/>
              </a:ext>
            </a:extLst>
          </p:cNvPr>
          <p:cNvPicPr>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01409" y="1851930"/>
            <a:ext cx="228600" cy="228600"/>
          </a:xfrm>
          <a:prstGeom prst="rect">
            <a:avLst/>
          </a:prstGeom>
        </p:spPr>
      </p:pic>
      <p:sp>
        <p:nvSpPr>
          <p:cNvPr id="32" name="TextBox 31">
            <a:extLst>
              <a:ext uri="{FF2B5EF4-FFF2-40B4-BE49-F238E27FC236}">
                <a16:creationId xmlns:a16="http://schemas.microsoft.com/office/drawing/2014/main" id="{78BC43A5-38A1-239A-48AA-1208F9CC6F05}"/>
              </a:ext>
              <a:ext uri="{C183D7F6-B498-43B3-948B-1728B52AA6E4}">
                <adec:decorative xmlns:adec="http://schemas.microsoft.com/office/drawing/2017/decorative" val="0"/>
              </a:ext>
            </a:extLst>
          </p:cNvPr>
          <p:cNvSpPr txBox="1"/>
          <p:nvPr/>
        </p:nvSpPr>
        <p:spPr>
          <a:xfrm>
            <a:off x="6571603"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Semibold"/>
                <a:ea typeface="+mn-ea"/>
                <a:cs typeface="+mn-cs"/>
              </a:rPr>
              <a:t>Listar prós e contras</a:t>
            </a:r>
          </a:p>
        </p:txBody>
      </p:sp>
      <p:sp>
        <p:nvSpPr>
          <p:cNvPr id="33" name="TextBox 32">
            <a:extLst>
              <a:ext uri="{FF2B5EF4-FFF2-40B4-BE49-F238E27FC236}">
                <a16:creationId xmlns:a16="http://schemas.microsoft.com/office/drawing/2014/main" id="{133E864A-261D-02BE-705E-E0B9933C47D9}"/>
              </a:ext>
              <a:ext uri="{C183D7F6-B498-43B3-948B-1728B52AA6E4}">
                <adec:decorative xmlns:adec="http://schemas.microsoft.com/office/drawing/2017/decorative" val="0"/>
              </a:ext>
            </a:extLst>
          </p:cNvPr>
          <p:cNvSpPr txBox="1"/>
          <p:nvPr/>
        </p:nvSpPr>
        <p:spPr>
          <a:xfrm>
            <a:off x="6306478" y="2171524"/>
            <a:ext cx="2277869"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a:ln>
                  <a:noFill/>
                </a:ln>
                <a:solidFill>
                  <a:prstClr val="black"/>
                </a:solidFill>
                <a:effectLst/>
                <a:uLnTx/>
                <a:uFillTx/>
                <a:latin typeface="Segoe UI"/>
                <a:ea typeface="+mn-ea"/>
                <a:cs typeface="+mn-cs"/>
              </a:rPr>
              <a:t>Listar os prós e contras de [as diferentes ideias de </a:t>
            </a:r>
            <a:r>
              <a:rPr kumimoji="0" lang="pt-br" sz="800" b="0" i="0" u="none" strike="noStrike" kern="1200" cap="none" spc="0" normalizeH="0" baseline="0" noProof="0">
                <a:ln>
                  <a:noFill/>
                </a:ln>
                <a:solidFill>
                  <a:prstClr val="black"/>
                </a:solidFill>
                <a:effectLst/>
                <a:uLnTx/>
                <a:uFillTx/>
                <a:latin typeface="Segoe UI"/>
                <a:ea typeface="+mn-ea"/>
                <a:cs typeface="+mn-cs"/>
              </a:rPr>
              <a:t>projeto mencionadas neste documento]</a:t>
            </a:r>
            <a:endParaRPr kumimoji="0" lang="en-IN" sz="900" b="0" i="0" u="none" strike="noStrike" kern="1200" cap="none" spc="0" normalizeH="0" baseline="0" noProof="0">
              <a:ln>
                <a:noFill/>
              </a:ln>
              <a:solidFill>
                <a:prstClr val="black"/>
              </a:solidFill>
              <a:effectLst/>
              <a:uLnTx/>
              <a:uFillTx/>
              <a:latin typeface="Segoe UI"/>
              <a:ea typeface="+mn-ea"/>
              <a:cs typeface="+mn-cs"/>
            </a:endParaRPr>
          </a:p>
        </p:txBody>
      </p:sp>
      <p:grpSp>
        <p:nvGrpSpPr>
          <p:cNvPr id="74" name="Group 73" descr="Logotipo do Microsoft Word">
            <a:extLst>
              <a:ext uri="{FF2B5EF4-FFF2-40B4-BE49-F238E27FC236}">
                <a16:creationId xmlns:a16="http://schemas.microsoft.com/office/drawing/2014/main" id="{A522C712-8E76-DF26-221F-4B5407C13125}"/>
              </a:ext>
              <a:ext uri="{C183D7F6-B498-43B3-948B-1728B52AA6E4}">
                <adec:decorative xmlns:adec="http://schemas.microsoft.com/office/drawing/2017/decorative" val="0"/>
              </a:ext>
            </a:extLst>
          </p:cNvPr>
          <p:cNvGrpSpPr>
            <a:grpSpLocks/>
          </p:cNvGrpSpPr>
          <p:nvPr/>
        </p:nvGrpSpPr>
        <p:grpSpPr>
          <a:xfrm>
            <a:off x="6214361" y="2723292"/>
            <a:ext cx="346134" cy="346133"/>
            <a:chOff x="1047176" y="8381781"/>
            <a:chExt cx="534543" cy="534543"/>
          </a:xfrm>
        </p:grpSpPr>
        <p:sp>
          <p:nvSpPr>
            <p:cNvPr id="75" name="server_2" title="Ícone de um servidor com um cadeado na parte inferior direita">
              <a:extLst>
                <a:ext uri="{FF2B5EF4-FFF2-40B4-BE49-F238E27FC236}">
                  <a16:creationId xmlns:a16="http://schemas.microsoft.com/office/drawing/2014/main" id="{5C1B0D27-1836-B7D6-3390-CFC8381C1032}"/>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6" name="Rounded Rectangle 46">
              <a:extLst>
                <a:ext uri="{FF2B5EF4-FFF2-40B4-BE49-F238E27FC236}">
                  <a16:creationId xmlns:a16="http://schemas.microsoft.com/office/drawing/2014/main" id="{854CA31C-05C2-D5E1-D745-F51FB1A29857}"/>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7" name="Picture 10" descr="Logotipo do Microsoft Word - PNG e Vetor - Baixar logotipo">
              <a:hlinkClick r:id="rId7"/>
              <a:extLst>
                <a:ext uri="{FF2B5EF4-FFF2-40B4-BE49-F238E27FC236}">
                  <a16:creationId xmlns:a16="http://schemas.microsoft.com/office/drawing/2014/main" id="{B0D3BA87-624D-EFBE-B52F-97B2B8C14CC4}"/>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43" name="Graphic 142" descr="Ícone de um sinal de parágrafo">
            <a:extLst>
              <a:ext uri="{FF2B5EF4-FFF2-40B4-BE49-F238E27FC236}">
                <a16:creationId xmlns:a16="http://schemas.microsoft.com/office/drawing/2014/main" id="{5650439F-E726-6550-4668-201BF6352A3F}"/>
              </a:ext>
              <a:ext uri="{C183D7F6-B498-43B3-948B-1728B52AA6E4}">
                <adec:decorative xmlns:adec="http://schemas.microsoft.com/office/drawing/2017/decorative" val="0"/>
              </a:ext>
            </a:extLst>
          </p:cNvPr>
          <p:cNvPicPr>
            <a:picLocks/>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010053" y="1851931"/>
            <a:ext cx="228600" cy="228600"/>
          </a:xfrm>
          <a:prstGeom prst="rect">
            <a:avLst/>
          </a:prstGeom>
        </p:spPr>
      </p:pic>
      <p:sp>
        <p:nvSpPr>
          <p:cNvPr id="38" name="TextBox 37">
            <a:extLst>
              <a:ext uri="{FF2B5EF4-FFF2-40B4-BE49-F238E27FC236}">
                <a16:creationId xmlns:a16="http://schemas.microsoft.com/office/drawing/2014/main" id="{B2E1BAA9-EB06-7BCA-B354-7B93DF5CB453}"/>
              </a:ext>
              <a:ext uri="{C183D7F6-B498-43B3-948B-1728B52AA6E4}">
                <adec:decorative xmlns:adec="http://schemas.microsoft.com/office/drawing/2017/decorative" val="0"/>
              </a:ext>
            </a:extLst>
          </p:cNvPr>
          <p:cNvSpPr txBox="1"/>
          <p:nvPr/>
        </p:nvSpPr>
        <p:spPr>
          <a:xfrm>
            <a:off x="9280246"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Semibold"/>
                <a:ea typeface="+mn-ea"/>
                <a:cs typeface="+mn-cs"/>
              </a:rPr>
              <a:t>Adicionar um parágrafo</a:t>
            </a:r>
          </a:p>
        </p:txBody>
      </p:sp>
      <p:sp>
        <p:nvSpPr>
          <p:cNvPr id="39" name="TextBox 38">
            <a:extLst>
              <a:ext uri="{FF2B5EF4-FFF2-40B4-BE49-F238E27FC236}">
                <a16:creationId xmlns:a16="http://schemas.microsoft.com/office/drawing/2014/main" id="{1C0B3461-E847-3567-380A-9A4481570022}"/>
              </a:ext>
              <a:ext uri="{C183D7F6-B498-43B3-948B-1728B52AA6E4}">
                <adec:decorative xmlns:adec="http://schemas.microsoft.com/office/drawing/2017/decorative" val="0"/>
              </a:ext>
            </a:extLst>
          </p:cNvPr>
          <p:cNvSpPr txBox="1"/>
          <p:nvPr/>
        </p:nvSpPr>
        <p:spPr>
          <a:xfrm>
            <a:off x="9015121" y="2171524"/>
            <a:ext cx="2277869" cy="261610"/>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mn-ea"/>
                <a:cs typeface="+mn-cs"/>
              </a:rPr>
              <a:t>Adicionar um parágrafo que capture </a:t>
            </a:r>
            <a:br>
              <a:rPr kumimoji="0" lang="pt-br" sz="900" b="0" i="0" u="none" strike="noStrike" kern="1200" cap="none" spc="0" normalizeH="0" baseline="0" noProof="0" dirty="0">
                <a:ln>
                  <a:noFill/>
                </a:ln>
                <a:solidFill>
                  <a:prstClr val="black"/>
                </a:solidFill>
                <a:effectLst/>
                <a:uLnTx/>
                <a:uFillTx/>
                <a:latin typeface="Segoe UI"/>
                <a:ea typeface="+mn-ea"/>
                <a:cs typeface="+mn-cs"/>
              </a:rPr>
            </a:br>
            <a:r>
              <a:rPr kumimoji="0" lang="pt-br" sz="800" b="0" i="0" u="none" strike="noStrike" kern="1200" cap="none" spc="0" normalizeH="0" baseline="0" noProof="0" dirty="0">
                <a:ln>
                  <a:noFill/>
                </a:ln>
                <a:solidFill>
                  <a:prstClr val="black"/>
                </a:solidFill>
                <a:effectLst/>
                <a:uLnTx/>
                <a:uFillTx/>
                <a:latin typeface="Segoe UI"/>
                <a:ea typeface="+mn-ea"/>
                <a:cs typeface="+mn-cs"/>
              </a:rPr>
              <a:t>[o argumento deste documento]</a:t>
            </a:r>
            <a:endParaRPr kumimoji="0" lang="en-IN" sz="900" b="0" i="0" u="none" strike="noStrike" kern="1200" cap="none" spc="170" normalizeH="0" baseline="0" noProof="0" dirty="0">
              <a:ln>
                <a:noFill/>
              </a:ln>
              <a:solidFill>
                <a:prstClr val="black"/>
              </a:solidFill>
              <a:effectLst/>
              <a:uLnTx/>
              <a:uFillTx/>
              <a:latin typeface="Segoe UI"/>
              <a:ea typeface="+mn-ea"/>
              <a:cs typeface="+mn-cs"/>
            </a:endParaRPr>
          </a:p>
        </p:txBody>
      </p:sp>
      <p:grpSp>
        <p:nvGrpSpPr>
          <p:cNvPr id="78" name="Group 77" descr="Logotipo do Microsoft Word">
            <a:extLst>
              <a:ext uri="{FF2B5EF4-FFF2-40B4-BE49-F238E27FC236}">
                <a16:creationId xmlns:a16="http://schemas.microsoft.com/office/drawing/2014/main" id="{68D9F725-2D48-BC62-BE23-0566CDB577D5}"/>
              </a:ext>
              <a:ext uri="{C183D7F6-B498-43B3-948B-1728B52AA6E4}">
                <adec:decorative xmlns:adec="http://schemas.microsoft.com/office/drawing/2017/decorative" val="0"/>
              </a:ext>
            </a:extLst>
          </p:cNvPr>
          <p:cNvGrpSpPr>
            <a:grpSpLocks/>
          </p:cNvGrpSpPr>
          <p:nvPr/>
        </p:nvGrpSpPr>
        <p:grpSpPr>
          <a:xfrm>
            <a:off x="8923004" y="2723292"/>
            <a:ext cx="346134" cy="346133"/>
            <a:chOff x="1047176" y="8381781"/>
            <a:chExt cx="534543" cy="534543"/>
          </a:xfrm>
        </p:grpSpPr>
        <p:sp>
          <p:nvSpPr>
            <p:cNvPr id="79" name="server_2" title="Ícone de um servidor com um cadeado na parte inferior direita">
              <a:extLst>
                <a:ext uri="{FF2B5EF4-FFF2-40B4-BE49-F238E27FC236}">
                  <a16:creationId xmlns:a16="http://schemas.microsoft.com/office/drawing/2014/main" id="{F607BAF8-C077-7FF5-B129-52AAC4EE65B7}"/>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0" name="Rounded Rectangle 46">
              <a:extLst>
                <a:ext uri="{FF2B5EF4-FFF2-40B4-BE49-F238E27FC236}">
                  <a16:creationId xmlns:a16="http://schemas.microsoft.com/office/drawing/2014/main" id="{88AB5078-2D5E-AB9F-4383-368620BA6AC2}"/>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1" name="Picture 10" descr="Logotipo do Microsoft Word - PNG e Vetor - Baixar logotipo">
              <a:hlinkClick r:id="rId7"/>
              <a:extLst>
                <a:ext uri="{FF2B5EF4-FFF2-40B4-BE49-F238E27FC236}">
                  <a16:creationId xmlns:a16="http://schemas.microsoft.com/office/drawing/2014/main" id="{396367B3-5561-934A-3191-8887EB691D19}"/>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45" name="Graphic 144" descr="Ícone de dois tamanhos de A diferentes">
            <a:extLst>
              <a:ext uri="{FF2B5EF4-FFF2-40B4-BE49-F238E27FC236}">
                <a16:creationId xmlns:a16="http://schemas.microsoft.com/office/drawing/2014/main" id="{33F72840-7A6F-87C4-6979-E605A090BAFC}"/>
              </a:ext>
              <a:ext uri="{C183D7F6-B498-43B3-948B-1728B52AA6E4}">
                <adec:decorative xmlns:adec="http://schemas.microsoft.com/office/drawing/2017/decorative" val="0"/>
              </a:ext>
            </a:extLst>
          </p:cNvPr>
          <p:cNvPicPr>
            <a:picLocks/>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84124" y="3464038"/>
            <a:ext cx="228600" cy="228600"/>
          </a:xfrm>
          <a:prstGeom prst="rect">
            <a:avLst/>
          </a:prstGeom>
        </p:spPr>
      </p:pic>
      <p:sp>
        <p:nvSpPr>
          <p:cNvPr id="91" name="TextBox 90">
            <a:extLst>
              <a:ext uri="{FF2B5EF4-FFF2-40B4-BE49-F238E27FC236}">
                <a16:creationId xmlns:a16="http://schemas.microsoft.com/office/drawing/2014/main" id="{A8628753-E94C-507F-2126-EFF4E1CE8040}"/>
              </a:ext>
              <a:ext uri="{C183D7F6-B498-43B3-948B-1728B52AA6E4}">
                <adec:decorative xmlns:adec="http://schemas.microsoft.com/office/drawing/2017/decorative" val="0"/>
              </a:ext>
            </a:extLst>
          </p:cNvPr>
          <p:cNvSpPr txBox="1"/>
          <p:nvPr/>
        </p:nvSpPr>
        <p:spPr>
          <a:xfrm>
            <a:off x="1154317"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Semibold"/>
                <a:ea typeface="+mn-ea"/>
                <a:cs typeface="+mn-cs"/>
              </a:rPr>
              <a:t>Alterar a fonte</a:t>
            </a:r>
          </a:p>
        </p:txBody>
      </p:sp>
      <p:sp>
        <p:nvSpPr>
          <p:cNvPr id="92" name="TextBox 91">
            <a:extLst>
              <a:ext uri="{FF2B5EF4-FFF2-40B4-BE49-F238E27FC236}">
                <a16:creationId xmlns:a16="http://schemas.microsoft.com/office/drawing/2014/main" id="{D131CDE9-1BE5-FB77-0D28-2A3A2B7AADB4}"/>
              </a:ext>
              <a:ext uri="{C183D7F6-B498-43B3-948B-1728B52AA6E4}">
                <adec:decorative xmlns:adec="http://schemas.microsoft.com/office/drawing/2017/decorative" val="0"/>
              </a:ext>
            </a:extLst>
          </p:cNvPr>
          <p:cNvSpPr txBox="1"/>
          <p:nvPr/>
        </p:nvSpPr>
        <p:spPr>
          <a:xfrm>
            <a:off x="889192" y="3783631"/>
            <a:ext cx="2277869" cy="1384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mn-ea"/>
                <a:cs typeface="+mn-cs"/>
              </a:rPr>
              <a:t>Alterar a fonte para </a:t>
            </a:r>
            <a:r>
              <a:rPr kumimoji="0" lang="pt-br" sz="800" b="0" i="0" u="none" strike="noStrike" kern="1200" cap="none" spc="0" normalizeH="0" baseline="0" noProof="0" dirty="0">
                <a:ln>
                  <a:noFill/>
                </a:ln>
                <a:solidFill>
                  <a:prstClr val="black"/>
                </a:solidFill>
                <a:effectLst/>
                <a:uLnTx/>
                <a:uFillTx/>
                <a:latin typeface="Segoe UI"/>
                <a:ea typeface="+mn-ea"/>
                <a:cs typeface="+mn-cs"/>
              </a:rPr>
              <a:t>[Segoe UI, 12point]</a:t>
            </a:r>
            <a:endParaRPr kumimoji="0" lang="en-IN" sz="9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46" name="Group 45" descr="Logotipo do Microsoft Word">
            <a:extLst>
              <a:ext uri="{FF2B5EF4-FFF2-40B4-BE49-F238E27FC236}">
                <a16:creationId xmlns:a16="http://schemas.microsoft.com/office/drawing/2014/main" id="{C785B1D1-7B96-DF65-5D61-AE79E36F73B3}"/>
              </a:ext>
              <a:ext uri="{C183D7F6-B498-43B3-948B-1728B52AA6E4}">
                <adec:decorative xmlns:adec="http://schemas.microsoft.com/office/drawing/2017/decorative" val="0"/>
              </a:ext>
            </a:extLst>
          </p:cNvPr>
          <p:cNvGrpSpPr>
            <a:grpSpLocks/>
          </p:cNvGrpSpPr>
          <p:nvPr/>
        </p:nvGrpSpPr>
        <p:grpSpPr>
          <a:xfrm>
            <a:off x="797075" y="4335399"/>
            <a:ext cx="346134" cy="346133"/>
            <a:chOff x="1047176" y="8381781"/>
            <a:chExt cx="534543" cy="534543"/>
          </a:xfrm>
        </p:grpSpPr>
        <p:sp>
          <p:nvSpPr>
            <p:cNvPr id="47" name="server_2" title="Ícone de um servidor com um cadeado na parte inferior direita">
              <a:extLst>
                <a:ext uri="{FF2B5EF4-FFF2-40B4-BE49-F238E27FC236}">
                  <a16:creationId xmlns:a16="http://schemas.microsoft.com/office/drawing/2014/main" id="{7BFE813F-5A95-BB89-CB2C-2B08DE23B46A}"/>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8" name="Rounded Rectangle 46">
              <a:extLst>
                <a:ext uri="{FF2B5EF4-FFF2-40B4-BE49-F238E27FC236}">
                  <a16:creationId xmlns:a16="http://schemas.microsoft.com/office/drawing/2014/main" id="{D521DC90-F06A-0B46-B1E0-62A4FD78B71F}"/>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9" name="Picture 10" descr="Logotipo do Microsoft Word - PNG e Vetor - Baixar logotipo">
              <a:hlinkClick r:id="rId7"/>
              <a:extLst>
                <a:ext uri="{FF2B5EF4-FFF2-40B4-BE49-F238E27FC236}">
                  <a16:creationId xmlns:a16="http://schemas.microsoft.com/office/drawing/2014/main" id="{F032F5A5-4403-B104-7BFE-3CA5E9DD2128}"/>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02" name="Graphic 101" descr="Ícone de notas com um lápis">
            <a:extLst>
              <a:ext uri="{FF2B5EF4-FFF2-40B4-BE49-F238E27FC236}">
                <a16:creationId xmlns:a16="http://schemas.microsoft.com/office/drawing/2014/main" id="{8346C94D-138D-D729-93D7-32DC95D61B27}"/>
              </a:ext>
              <a:ext uri="{C183D7F6-B498-43B3-948B-1728B52AA6E4}">
                <adec:decorative xmlns:adec="http://schemas.microsoft.com/office/drawing/2017/decorative" val="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92766" y="3464037"/>
            <a:ext cx="228600" cy="228600"/>
          </a:xfrm>
          <a:prstGeom prst="rect">
            <a:avLst/>
          </a:prstGeom>
        </p:spPr>
      </p:pic>
      <p:sp>
        <p:nvSpPr>
          <p:cNvPr id="97" name="TextBox 96">
            <a:extLst>
              <a:ext uri="{FF2B5EF4-FFF2-40B4-BE49-F238E27FC236}">
                <a16:creationId xmlns:a16="http://schemas.microsoft.com/office/drawing/2014/main" id="{1DE0F842-C162-5559-90CA-90E959BF9840}"/>
              </a:ext>
              <a:ext uri="{C183D7F6-B498-43B3-948B-1728B52AA6E4}">
                <adec:decorative xmlns:adec="http://schemas.microsoft.com/office/drawing/2017/decorative" val="0"/>
              </a:ext>
            </a:extLst>
          </p:cNvPr>
          <p:cNvSpPr txBox="1"/>
          <p:nvPr/>
        </p:nvSpPr>
        <p:spPr>
          <a:xfrm>
            <a:off x="3862960"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Semibold"/>
                <a:ea typeface="+mn-ea"/>
                <a:cs typeface="+mn-cs"/>
              </a:rPr>
              <a:t>Criar uma visão geral</a:t>
            </a:r>
          </a:p>
        </p:txBody>
      </p:sp>
      <p:sp>
        <p:nvSpPr>
          <p:cNvPr id="98" name="TextBox 97">
            <a:extLst>
              <a:ext uri="{FF2B5EF4-FFF2-40B4-BE49-F238E27FC236}">
                <a16:creationId xmlns:a16="http://schemas.microsoft.com/office/drawing/2014/main" id="{675A1B88-151B-CD5F-9090-456031DD1DB2}"/>
              </a:ext>
              <a:ext uri="{C183D7F6-B498-43B3-948B-1728B52AA6E4}">
                <adec:decorative xmlns:adec="http://schemas.microsoft.com/office/drawing/2017/decorative" val="0"/>
              </a:ext>
            </a:extLst>
          </p:cNvPr>
          <p:cNvSpPr txBox="1"/>
          <p:nvPr/>
        </p:nvSpPr>
        <p:spPr>
          <a:xfrm>
            <a:off x="3597835" y="3783631"/>
            <a:ext cx="2036347" cy="261610"/>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mn-ea"/>
                <a:cs typeface="+mn-cs"/>
              </a:rPr>
              <a:t>Criar uma visão geral de alto nível do </a:t>
            </a:r>
            <a:r>
              <a:rPr kumimoji="0" lang="pt-br" sz="800" b="0" i="0" u="none" strike="noStrike" kern="1200" cap="none" spc="0" normalizeH="0" baseline="0" noProof="0" dirty="0">
                <a:ln>
                  <a:noFill/>
                </a:ln>
                <a:solidFill>
                  <a:prstClr val="black"/>
                </a:solidFill>
                <a:effectLst/>
                <a:uLnTx/>
                <a:uFillTx/>
                <a:latin typeface="Segoe UI"/>
                <a:ea typeface="+mn-ea"/>
                <a:cs typeface="+mn-cs"/>
              </a:rPr>
              <a:t>[desenvolvimento ágil de produtos]</a:t>
            </a:r>
            <a:endParaRPr kumimoji="0" lang="en-IN" sz="9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58" name="Group 57" descr="Logotipo do Microsoft Word">
            <a:extLst>
              <a:ext uri="{FF2B5EF4-FFF2-40B4-BE49-F238E27FC236}">
                <a16:creationId xmlns:a16="http://schemas.microsoft.com/office/drawing/2014/main" id="{E342E956-AD1D-5751-AB37-D647FD1ED390}"/>
              </a:ext>
              <a:ext uri="{C183D7F6-B498-43B3-948B-1728B52AA6E4}">
                <adec:decorative xmlns:adec="http://schemas.microsoft.com/office/drawing/2017/decorative" val="0"/>
              </a:ext>
            </a:extLst>
          </p:cNvPr>
          <p:cNvGrpSpPr>
            <a:grpSpLocks/>
          </p:cNvGrpSpPr>
          <p:nvPr/>
        </p:nvGrpSpPr>
        <p:grpSpPr>
          <a:xfrm>
            <a:off x="3505718" y="4335399"/>
            <a:ext cx="346134" cy="346133"/>
            <a:chOff x="1047176" y="8381781"/>
            <a:chExt cx="534543" cy="534543"/>
          </a:xfrm>
        </p:grpSpPr>
        <p:sp>
          <p:nvSpPr>
            <p:cNvPr id="59" name="server_2" title="Ícone de um servidor com um cadeado na parte inferior direita">
              <a:extLst>
                <a:ext uri="{FF2B5EF4-FFF2-40B4-BE49-F238E27FC236}">
                  <a16:creationId xmlns:a16="http://schemas.microsoft.com/office/drawing/2014/main" id="{6C6F44D0-9413-9D61-5525-D3E9154C77F8}"/>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0" name="Rounded Rectangle 46">
              <a:extLst>
                <a:ext uri="{FF2B5EF4-FFF2-40B4-BE49-F238E27FC236}">
                  <a16:creationId xmlns:a16="http://schemas.microsoft.com/office/drawing/2014/main" id="{56A378F9-B347-7F98-AF76-F7F82ACA2138}"/>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1" name="Picture 10" descr="Logotipo do Microsoft Word - PNG e Vetor - Baixar logotipo">
              <a:hlinkClick r:id="rId7"/>
              <a:extLst>
                <a:ext uri="{FF2B5EF4-FFF2-40B4-BE49-F238E27FC236}">
                  <a16:creationId xmlns:a16="http://schemas.microsoft.com/office/drawing/2014/main" id="{DEA606B5-7003-9C0A-9B75-5555DE60D97C}"/>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46" name="Graphic 145" descr="Ícone de notas com um lápis">
            <a:extLst>
              <a:ext uri="{FF2B5EF4-FFF2-40B4-BE49-F238E27FC236}">
                <a16:creationId xmlns:a16="http://schemas.microsoft.com/office/drawing/2014/main" id="{3DBC8E74-665F-5607-1D92-0FAB87B74912}"/>
              </a:ext>
              <a:ext uri="{C183D7F6-B498-43B3-948B-1728B52AA6E4}">
                <adec:decorative xmlns:adec="http://schemas.microsoft.com/office/drawing/2017/decorative" val="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01410" y="3464038"/>
            <a:ext cx="228600" cy="228600"/>
          </a:xfrm>
          <a:prstGeom prst="rect">
            <a:avLst/>
          </a:prstGeom>
        </p:spPr>
      </p:pic>
      <p:sp>
        <p:nvSpPr>
          <p:cNvPr id="103" name="TextBox 102">
            <a:extLst>
              <a:ext uri="{FF2B5EF4-FFF2-40B4-BE49-F238E27FC236}">
                <a16:creationId xmlns:a16="http://schemas.microsoft.com/office/drawing/2014/main" id="{D937A08C-5602-3472-E8C4-4CFAC603E6D3}"/>
              </a:ext>
              <a:ext uri="{C183D7F6-B498-43B3-948B-1728B52AA6E4}">
                <adec:decorative xmlns:adec="http://schemas.microsoft.com/office/drawing/2017/decorative" val="0"/>
              </a:ext>
            </a:extLst>
          </p:cNvPr>
          <p:cNvSpPr txBox="1"/>
          <p:nvPr/>
        </p:nvSpPr>
        <p:spPr>
          <a:xfrm>
            <a:off x="6571603" y="3493699"/>
            <a:ext cx="2012744"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Semibold"/>
                <a:ea typeface="+mn-ea"/>
                <a:cs typeface="+mn-cs"/>
              </a:rPr>
              <a:t>Esboçar um plano de negócios</a:t>
            </a:r>
          </a:p>
        </p:txBody>
      </p:sp>
      <p:sp>
        <p:nvSpPr>
          <p:cNvPr id="104" name="TextBox 103">
            <a:extLst>
              <a:ext uri="{FF2B5EF4-FFF2-40B4-BE49-F238E27FC236}">
                <a16:creationId xmlns:a16="http://schemas.microsoft.com/office/drawing/2014/main" id="{1ACC7D5E-8D4D-EE3C-0B86-4CDEE28E9946}"/>
              </a:ext>
              <a:ext uri="{C183D7F6-B498-43B3-948B-1728B52AA6E4}">
                <adec:decorative xmlns:adec="http://schemas.microsoft.com/office/drawing/2017/decorative" val="0"/>
              </a:ext>
            </a:extLst>
          </p:cNvPr>
          <p:cNvSpPr txBox="1"/>
          <p:nvPr/>
        </p:nvSpPr>
        <p:spPr>
          <a:xfrm>
            <a:off x="6306478" y="3783631"/>
            <a:ext cx="2277869"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a:ln>
                  <a:noFill/>
                </a:ln>
                <a:solidFill>
                  <a:prstClr val="black"/>
                </a:solidFill>
                <a:effectLst/>
                <a:uLnTx/>
                <a:uFillTx/>
                <a:latin typeface="Segoe UI"/>
                <a:ea typeface="+mn-ea"/>
                <a:cs typeface="+mn-cs"/>
              </a:rPr>
              <a:t>Elaborar um esboço de plano de negócios para uma </a:t>
            </a:r>
            <a:r>
              <a:rPr kumimoji="0" lang="pt-br" sz="800" b="0" i="0" u="none" strike="noStrike" kern="1200" cap="none" spc="0" normalizeH="0" baseline="0" noProof="0">
                <a:ln>
                  <a:noFill/>
                </a:ln>
                <a:solidFill>
                  <a:prstClr val="black"/>
                </a:solidFill>
                <a:effectLst/>
                <a:uLnTx/>
                <a:uFillTx/>
                <a:latin typeface="Segoe UI"/>
                <a:ea typeface="+mn-ea"/>
                <a:cs typeface="+mn-cs"/>
              </a:rPr>
              <a:t>[empresa de marketing sustentável]</a:t>
            </a:r>
            <a:endParaRPr kumimoji="0" lang="en-IN" sz="9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70" name="Group 69" descr="Logotipo do Microsoft Word">
            <a:extLst>
              <a:ext uri="{FF2B5EF4-FFF2-40B4-BE49-F238E27FC236}">
                <a16:creationId xmlns:a16="http://schemas.microsoft.com/office/drawing/2014/main" id="{1C65373B-E63C-EABC-573E-281269F97B94}"/>
              </a:ext>
              <a:ext uri="{C183D7F6-B498-43B3-948B-1728B52AA6E4}">
                <adec:decorative xmlns:adec="http://schemas.microsoft.com/office/drawing/2017/decorative" val="0"/>
              </a:ext>
            </a:extLst>
          </p:cNvPr>
          <p:cNvGrpSpPr>
            <a:grpSpLocks/>
          </p:cNvGrpSpPr>
          <p:nvPr/>
        </p:nvGrpSpPr>
        <p:grpSpPr>
          <a:xfrm>
            <a:off x="6214361" y="4335399"/>
            <a:ext cx="346134" cy="346133"/>
            <a:chOff x="1047176" y="8381781"/>
            <a:chExt cx="534543" cy="534543"/>
          </a:xfrm>
        </p:grpSpPr>
        <p:sp>
          <p:nvSpPr>
            <p:cNvPr id="71" name="server_2" title="Ícone de um servidor com um cadeado na parte inferior direita">
              <a:extLst>
                <a:ext uri="{FF2B5EF4-FFF2-40B4-BE49-F238E27FC236}">
                  <a16:creationId xmlns:a16="http://schemas.microsoft.com/office/drawing/2014/main" id="{9D5B444E-A6E6-8D12-CF47-FB6DE1C857A9}"/>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2" name="Rounded Rectangle 46">
              <a:extLst>
                <a:ext uri="{FF2B5EF4-FFF2-40B4-BE49-F238E27FC236}">
                  <a16:creationId xmlns:a16="http://schemas.microsoft.com/office/drawing/2014/main" id="{1FD9FC37-5C7C-0408-69C4-9F308426A04A}"/>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3" name="Picture 10" descr="Logotipo do Microsoft Word - PNG e Vetor - Baixar logotipo">
              <a:hlinkClick r:id="rId7"/>
              <a:extLst>
                <a:ext uri="{FF2B5EF4-FFF2-40B4-BE49-F238E27FC236}">
                  <a16:creationId xmlns:a16="http://schemas.microsoft.com/office/drawing/2014/main" id="{E0227AD0-A933-96B9-8189-5859EABC4874}"/>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48" name="Graphic 147" descr="Ícone de notebook">
            <a:extLst>
              <a:ext uri="{FF2B5EF4-FFF2-40B4-BE49-F238E27FC236}">
                <a16:creationId xmlns:a16="http://schemas.microsoft.com/office/drawing/2014/main" id="{ADB20DFE-A295-6340-8CB0-73A533617B24}"/>
              </a:ext>
              <a:ext uri="{C183D7F6-B498-43B3-948B-1728B52AA6E4}">
                <adec:decorative xmlns:adec="http://schemas.microsoft.com/office/drawing/2017/decorative" val="0"/>
              </a:ext>
            </a:extLst>
          </p:cNvPr>
          <p:cNvPicPr>
            <a:picLocks/>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010053" y="3464038"/>
            <a:ext cx="228600" cy="228600"/>
          </a:xfrm>
          <a:prstGeom prst="rect">
            <a:avLst/>
          </a:prstGeom>
        </p:spPr>
      </p:pic>
      <p:sp>
        <p:nvSpPr>
          <p:cNvPr id="109" name="TextBox 108">
            <a:extLst>
              <a:ext uri="{FF2B5EF4-FFF2-40B4-BE49-F238E27FC236}">
                <a16:creationId xmlns:a16="http://schemas.microsoft.com/office/drawing/2014/main" id="{1FE184DE-06D8-2F8C-4AAF-B88F2279B531}"/>
              </a:ext>
              <a:ext uri="{C183D7F6-B498-43B3-948B-1728B52AA6E4}">
                <adec:decorative xmlns:adec="http://schemas.microsoft.com/office/drawing/2017/decorative" val="0"/>
              </a:ext>
            </a:extLst>
          </p:cNvPr>
          <p:cNvSpPr txBox="1"/>
          <p:nvPr/>
        </p:nvSpPr>
        <p:spPr>
          <a:xfrm>
            <a:off x="9280246" y="3493699"/>
            <a:ext cx="2092604" cy="33855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Semibold"/>
                <a:ea typeface="+mn-ea"/>
                <a:cs typeface="+mn-cs"/>
              </a:rPr>
              <a:t>Fazer anotações em uma </a:t>
            </a:r>
            <a:r>
              <a:rPr kumimoji="0" lang="pt-br" sz="1100" b="0" i="0" u="none" strike="noStrike" kern="1200" cap="none" spc="0" normalizeH="0" baseline="0" noProof="0" dirty="0" err="1">
                <a:ln>
                  <a:noFill/>
                </a:ln>
                <a:solidFill>
                  <a:prstClr val="black"/>
                </a:solidFill>
                <a:effectLst/>
                <a:uLnTx/>
                <a:uFillTx/>
                <a:latin typeface="Segoe UI Semibold"/>
                <a:ea typeface="+mn-ea"/>
                <a:cs typeface="+mn-cs"/>
              </a:rPr>
              <a:t>re</a:t>
            </a:r>
            <a:r>
              <a:rPr kumimoji="0" lang="pt-BR" sz="1100" b="0" i="0" u="none" strike="noStrike" kern="1200" cap="none" spc="0" normalizeH="0" baseline="0" noProof="0" dirty="0" err="1">
                <a:ln>
                  <a:noFill/>
                </a:ln>
                <a:solidFill>
                  <a:prstClr val="black"/>
                </a:solidFill>
                <a:effectLst/>
                <a:uLnTx/>
                <a:uFillTx/>
                <a:latin typeface="Segoe UI Semibold"/>
                <a:ea typeface="+mn-ea"/>
                <a:cs typeface="+mn-cs"/>
              </a:rPr>
              <a:t>um</a:t>
            </a:r>
            <a:r>
              <a:rPr kumimoji="0" lang="pt-br" sz="1100" b="0" i="0" u="none" strike="noStrike" kern="1200" cap="none" spc="0" normalizeH="0" baseline="0" noProof="0" dirty="0" err="1">
                <a:ln>
                  <a:noFill/>
                </a:ln>
                <a:solidFill>
                  <a:prstClr val="black"/>
                </a:solidFill>
                <a:effectLst/>
                <a:uLnTx/>
                <a:uFillTx/>
                <a:latin typeface="Segoe UI Semibold"/>
                <a:ea typeface="+mn-ea"/>
                <a:cs typeface="+mn-cs"/>
              </a:rPr>
              <a:t>ião</a:t>
            </a:r>
            <a:endParaRPr kumimoji="0" lang="en-IN" sz="1100" b="0" i="0" u="none" strike="noStrike" kern="1200" cap="none" spc="0" normalizeH="0" baseline="0" noProof="0" dirty="0">
              <a:ln>
                <a:noFill/>
              </a:ln>
              <a:solidFill>
                <a:prstClr val="black"/>
              </a:solidFill>
              <a:effectLst/>
              <a:uLnTx/>
              <a:uFillTx/>
              <a:latin typeface="Segoe UI Semibold"/>
              <a:ea typeface="+mn-ea"/>
              <a:cs typeface="+mn-cs"/>
            </a:endParaRPr>
          </a:p>
        </p:txBody>
      </p:sp>
      <p:sp>
        <p:nvSpPr>
          <p:cNvPr id="110" name="TextBox 109">
            <a:extLst>
              <a:ext uri="{FF2B5EF4-FFF2-40B4-BE49-F238E27FC236}">
                <a16:creationId xmlns:a16="http://schemas.microsoft.com/office/drawing/2014/main" id="{ACF1B478-ABB4-B3C6-DD59-77B209C15452}"/>
              </a:ext>
              <a:ext uri="{C183D7F6-B498-43B3-948B-1728B52AA6E4}">
                <adec:decorative xmlns:adec="http://schemas.microsoft.com/office/drawing/2017/decorative" val="0"/>
              </a:ext>
            </a:extLst>
          </p:cNvPr>
          <p:cNvSpPr txBox="1"/>
          <p:nvPr/>
        </p:nvSpPr>
        <p:spPr>
          <a:xfrm>
            <a:off x="9015121" y="3783631"/>
            <a:ext cx="2277869" cy="55399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mn-ea"/>
                <a:cs typeface="+mn-cs"/>
              </a:rPr>
              <a:t>Esboçar um modelo de uma página que posso usar para fazer anotações em uma </a:t>
            </a:r>
            <a:r>
              <a:rPr kumimoji="0" lang="pt-br" sz="900" b="0" i="0" u="none" strike="noStrike" kern="1200" cap="none" spc="0" normalizeH="0" baseline="0" noProof="0" dirty="0" err="1">
                <a:ln>
                  <a:noFill/>
                </a:ln>
                <a:solidFill>
                  <a:prstClr val="black"/>
                </a:solidFill>
                <a:effectLst/>
                <a:uLnTx/>
                <a:uFillTx/>
                <a:latin typeface="Segoe UI"/>
                <a:ea typeface="+mn-ea"/>
                <a:cs typeface="+mn-cs"/>
              </a:rPr>
              <a:t>re</a:t>
            </a:r>
            <a:r>
              <a:rPr kumimoji="0" lang="pt-BR" sz="900" b="0" i="0" u="none" strike="noStrike" kern="1200" cap="none" spc="0" normalizeH="0" baseline="0" noProof="0" dirty="0" err="1">
                <a:ln>
                  <a:noFill/>
                </a:ln>
                <a:solidFill>
                  <a:prstClr val="black"/>
                </a:solidFill>
                <a:effectLst/>
                <a:uLnTx/>
                <a:uFillTx/>
                <a:latin typeface="Segoe UI"/>
                <a:ea typeface="+mn-ea"/>
                <a:cs typeface="+mn-cs"/>
              </a:rPr>
              <a:t>um</a:t>
            </a:r>
            <a:r>
              <a:rPr kumimoji="0" lang="pt-br" sz="900" b="0" i="0" u="none" strike="noStrike" kern="1200" cap="none" spc="0" normalizeH="0" baseline="0" noProof="0" dirty="0" err="1">
                <a:ln>
                  <a:noFill/>
                </a:ln>
                <a:solidFill>
                  <a:prstClr val="black"/>
                </a:solidFill>
                <a:effectLst/>
                <a:uLnTx/>
                <a:uFillTx/>
                <a:latin typeface="Segoe UI"/>
                <a:ea typeface="+mn-ea"/>
                <a:cs typeface="+mn-cs"/>
              </a:rPr>
              <a:t>ião</a:t>
            </a:r>
            <a:r>
              <a:rPr kumimoji="0" lang="pt-br" sz="900" b="0" i="0" u="none" strike="noStrike" kern="1200" cap="none" spc="0" normalizeH="0" baseline="0" noProof="0" dirty="0">
                <a:ln>
                  <a:noFill/>
                </a:ln>
                <a:solidFill>
                  <a:prstClr val="black"/>
                </a:solidFill>
                <a:effectLst/>
                <a:uLnTx/>
                <a:uFillTx/>
                <a:latin typeface="Segoe UI"/>
                <a:ea typeface="+mn-ea"/>
                <a:cs typeface="+mn-cs"/>
              </a:rPr>
              <a:t>. Incluir seções para a data e o tópico</a:t>
            </a:r>
            <a:endParaRPr kumimoji="0" lang="en-IN" sz="9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82" name="Group 81" descr="Logotipo do Microsoft Word">
            <a:extLst>
              <a:ext uri="{FF2B5EF4-FFF2-40B4-BE49-F238E27FC236}">
                <a16:creationId xmlns:a16="http://schemas.microsoft.com/office/drawing/2014/main" id="{14EE9869-F126-CA6D-D44D-8B71278F1F3C}"/>
              </a:ext>
              <a:ext uri="{C183D7F6-B498-43B3-948B-1728B52AA6E4}">
                <adec:decorative xmlns:adec="http://schemas.microsoft.com/office/drawing/2017/decorative" val="0"/>
              </a:ext>
            </a:extLst>
          </p:cNvPr>
          <p:cNvGrpSpPr>
            <a:grpSpLocks/>
          </p:cNvGrpSpPr>
          <p:nvPr/>
        </p:nvGrpSpPr>
        <p:grpSpPr>
          <a:xfrm>
            <a:off x="8923004" y="4335399"/>
            <a:ext cx="346134" cy="346133"/>
            <a:chOff x="1047176" y="8381781"/>
            <a:chExt cx="534543" cy="534543"/>
          </a:xfrm>
        </p:grpSpPr>
        <p:sp>
          <p:nvSpPr>
            <p:cNvPr id="83" name="server_2" title="Ícone de um servidor com um cadeado na parte inferior direita">
              <a:extLst>
                <a:ext uri="{FF2B5EF4-FFF2-40B4-BE49-F238E27FC236}">
                  <a16:creationId xmlns:a16="http://schemas.microsoft.com/office/drawing/2014/main" id="{0782A2CA-778B-15D9-889F-3018A2591171}"/>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4" name="Rounded Rectangle 46">
              <a:extLst>
                <a:ext uri="{FF2B5EF4-FFF2-40B4-BE49-F238E27FC236}">
                  <a16:creationId xmlns:a16="http://schemas.microsoft.com/office/drawing/2014/main" id="{D7EEAF62-32DF-7CDF-CFF4-7D7B4931082C}"/>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5" name="Picture 10" descr="Logotipo do Microsoft Word - PNG e Vetor - Baixar logotipo">
              <a:hlinkClick r:id="rId7"/>
              <a:extLst>
                <a:ext uri="{FF2B5EF4-FFF2-40B4-BE49-F238E27FC236}">
                  <a16:creationId xmlns:a16="http://schemas.microsoft.com/office/drawing/2014/main" id="{A13B6446-1469-0B2D-8F11-05558567C7F8}"/>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32" name="Graphic 131" descr="Ícone de lâmpada">
            <a:extLst>
              <a:ext uri="{FF2B5EF4-FFF2-40B4-BE49-F238E27FC236}">
                <a16:creationId xmlns:a16="http://schemas.microsoft.com/office/drawing/2014/main" id="{F907A62C-987A-1A9E-36AF-983D9EF49301}"/>
              </a:ext>
              <a:ext uri="{C183D7F6-B498-43B3-948B-1728B52AA6E4}">
                <adec:decorative xmlns:adec="http://schemas.microsoft.com/office/drawing/2017/decorative" val="0"/>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4124" y="5076144"/>
            <a:ext cx="228600" cy="228600"/>
          </a:xfrm>
          <a:prstGeom prst="rect">
            <a:avLst/>
          </a:prstGeom>
        </p:spPr>
      </p:pic>
      <p:sp>
        <p:nvSpPr>
          <p:cNvPr id="115" name="TextBox 114">
            <a:extLst>
              <a:ext uri="{FF2B5EF4-FFF2-40B4-BE49-F238E27FC236}">
                <a16:creationId xmlns:a16="http://schemas.microsoft.com/office/drawing/2014/main" id="{479F942B-333A-94DD-F39E-CFB9777BCF67}"/>
              </a:ext>
              <a:ext uri="{C183D7F6-B498-43B3-948B-1728B52AA6E4}">
                <adec:decorative xmlns:adec="http://schemas.microsoft.com/office/drawing/2017/decorative" val="0"/>
              </a:ext>
            </a:extLst>
          </p:cNvPr>
          <p:cNvSpPr txBox="1"/>
          <p:nvPr/>
        </p:nvSpPr>
        <p:spPr>
          <a:xfrm>
            <a:off x="1154317"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Semibold"/>
                <a:ea typeface="+mn-ea"/>
                <a:cs typeface="+mn-cs"/>
              </a:rPr>
              <a:t>Entender rapidamente</a:t>
            </a:r>
          </a:p>
        </p:txBody>
      </p:sp>
      <p:sp>
        <p:nvSpPr>
          <p:cNvPr id="116" name="TextBox 115">
            <a:extLst>
              <a:ext uri="{FF2B5EF4-FFF2-40B4-BE49-F238E27FC236}">
                <a16:creationId xmlns:a16="http://schemas.microsoft.com/office/drawing/2014/main" id="{9FB6C6F4-D635-F596-898C-1EE160684360}"/>
              </a:ext>
              <a:ext uri="{C183D7F6-B498-43B3-948B-1728B52AA6E4}">
                <adec:decorative xmlns:adec="http://schemas.microsoft.com/office/drawing/2017/decorative" val="0"/>
              </a:ext>
            </a:extLst>
          </p:cNvPr>
          <p:cNvSpPr txBox="1"/>
          <p:nvPr/>
        </p:nvSpPr>
        <p:spPr>
          <a:xfrm>
            <a:off x="889192" y="5395738"/>
            <a:ext cx="2429533" cy="1384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a:ln>
                  <a:noFill/>
                </a:ln>
                <a:solidFill>
                  <a:prstClr val="black"/>
                </a:solidFill>
                <a:effectLst/>
                <a:uLnTx/>
                <a:uFillTx/>
                <a:latin typeface="Segoe UI"/>
                <a:ea typeface="+mn-ea"/>
                <a:cs typeface="+mn-cs"/>
              </a:rPr>
              <a:t>Explicar este documento em três frases</a:t>
            </a:r>
            <a:endParaRPr kumimoji="0" lang="en-IN" sz="9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50" name="Group 49" descr="Logotipo do Microsoft Word">
            <a:extLst>
              <a:ext uri="{FF2B5EF4-FFF2-40B4-BE49-F238E27FC236}">
                <a16:creationId xmlns:a16="http://schemas.microsoft.com/office/drawing/2014/main" id="{6413A5D3-7EC2-5B6A-CF8B-3E0AFD91604B}"/>
              </a:ext>
              <a:ext uri="{C183D7F6-B498-43B3-948B-1728B52AA6E4}">
                <adec:decorative xmlns:adec="http://schemas.microsoft.com/office/drawing/2017/decorative" val="0"/>
              </a:ext>
            </a:extLst>
          </p:cNvPr>
          <p:cNvGrpSpPr>
            <a:grpSpLocks/>
          </p:cNvGrpSpPr>
          <p:nvPr/>
        </p:nvGrpSpPr>
        <p:grpSpPr>
          <a:xfrm>
            <a:off x="797075" y="5947505"/>
            <a:ext cx="346134" cy="346133"/>
            <a:chOff x="1047176" y="8381781"/>
            <a:chExt cx="534543" cy="534543"/>
          </a:xfrm>
        </p:grpSpPr>
        <p:sp>
          <p:nvSpPr>
            <p:cNvPr id="51" name="server_2" title="Ícone de um servidor com um cadeado na parte inferior direita">
              <a:extLst>
                <a:ext uri="{FF2B5EF4-FFF2-40B4-BE49-F238E27FC236}">
                  <a16:creationId xmlns:a16="http://schemas.microsoft.com/office/drawing/2014/main" id="{F5D4CA40-53DE-A04D-55AF-E13C7F2E6091}"/>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2" name="Rounded Rectangle 46">
              <a:extLst>
                <a:ext uri="{FF2B5EF4-FFF2-40B4-BE49-F238E27FC236}">
                  <a16:creationId xmlns:a16="http://schemas.microsoft.com/office/drawing/2014/main" id="{73B94BDB-62F8-E7CE-621C-1D9FF34798A2}"/>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3" name="Picture 10" descr="Logotipo do Microsoft Word - PNG e Vetor - Baixar logotipo">
              <a:hlinkClick r:id="rId7"/>
              <a:extLst>
                <a:ext uri="{FF2B5EF4-FFF2-40B4-BE49-F238E27FC236}">
                  <a16:creationId xmlns:a16="http://schemas.microsoft.com/office/drawing/2014/main" id="{A653CBD3-3F2C-DDD3-F814-83B2EA43078F}"/>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50" name="Graphic 149" descr="Ícone de um pincel com um círculo e um quadrado">
            <a:extLst>
              <a:ext uri="{FF2B5EF4-FFF2-40B4-BE49-F238E27FC236}">
                <a16:creationId xmlns:a16="http://schemas.microsoft.com/office/drawing/2014/main" id="{B8A1C532-A6BC-F6A9-23E4-F7EA1FAC6A70}"/>
              </a:ext>
              <a:ext uri="{C183D7F6-B498-43B3-948B-1728B52AA6E4}">
                <adec:decorative xmlns:adec="http://schemas.microsoft.com/office/drawing/2017/decorative" val="0"/>
              </a:ext>
            </a:extLst>
          </p:cNvPr>
          <p:cNvPicPr>
            <a:picLocks/>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592767" y="5076144"/>
            <a:ext cx="228600" cy="228600"/>
          </a:xfrm>
          <a:prstGeom prst="rect">
            <a:avLst/>
          </a:prstGeom>
        </p:spPr>
      </p:pic>
      <p:sp>
        <p:nvSpPr>
          <p:cNvPr id="121" name="TextBox 120">
            <a:extLst>
              <a:ext uri="{FF2B5EF4-FFF2-40B4-BE49-F238E27FC236}">
                <a16:creationId xmlns:a16="http://schemas.microsoft.com/office/drawing/2014/main" id="{40093035-2C60-013E-496D-85E3DB7A0010}"/>
              </a:ext>
              <a:ext uri="{C183D7F6-B498-43B3-948B-1728B52AA6E4}">
                <adec:decorative xmlns:adec="http://schemas.microsoft.com/office/drawing/2017/decorative" val="0"/>
              </a:ext>
            </a:extLst>
          </p:cNvPr>
          <p:cNvSpPr txBox="1"/>
          <p:nvPr/>
        </p:nvSpPr>
        <p:spPr>
          <a:xfrm>
            <a:off x="3862960" y="5105806"/>
            <a:ext cx="2006960" cy="33855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Semibold"/>
                <a:ea typeface="+mn-ea"/>
                <a:cs typeface="+mn-cs"/>
              </a:rPr>
              <a:t>Brainstorm para ideias </a:t>
            </a:r>
            <a:br>
              <a:rPr kumimoji="0" lang="pt-br" sz="1100" b="0" i="0" u="none" strike="noStrike" kern="1200" cap="none" spc="0" normalizeH="0" baseline="0" noProof="0" dirty="0">
                <a:ln>
                  <a:noFill/>
                </a:ln>
                <a:solidFill>
                  <a:prstClr val="black"/>
                </a:solidFill>
                <a:effectLst/>
                <a:uLnTx/>
                <a:uFillTx/>
                <a:latin typeface="Segoe UI Semibold"/>
                <a:ea typeface="+mn-ea"/>
                <a:cs typeface="+mn-cs"/>
              </a:rPr>
            </a:br>
            <a:r>
              <a:rPr kumimoji="0" lang="pt-br" sz="1100" b="0" i="0" u="none" strike="noStrike" kern="1200" cap="none" spc="0" normalizeH="0" baseline="0" noProof="0" dirty="0">
                <a:ln>
                  <a:noFill/>
                </a:ln>
                <a:solidFill>
                  <a:prstClr val="black"/>
                </a:solidFill>
                <a:effectLst/>
                <a:uLnTx/>
                <a:uFillTx/>
                <a:latin typeface="Segoe UI Semibold"/>
                <a:ea typeface="+mn-ea"/>
                <a:cs typeface="+mn-cs"/>
              </a:rPr>
              <a:t>de formação de equipes</a:t>
            </a:r>
          </a:p>
        </p:txBody>
      </p:sp>
      <p:sp>
        <p:nvSpPr>
          <p:cNvPr id="122" name="TextBox 121">
            <a:extLst>
              <a:ext uri="{FF2B5EF4-FFF2-40B4-BE49-F238E27FC236}">
                <a16:creationId xmlns:a16="http://schemas.microsoft.com/office/drawing/2014/main" id="{39C72B8D-6E5C-1A80-879E-86F79EA95073}"/>
              </a:ext>
              <a:ext uri="{C183D7F6-B498-43B3-948B-1728B52AA6E4}">
                <adec:decorative xmlns:adec="http://schemas.microsoft.com/office/drawing/2017/decorative" val="0"/>
              </a:ext>
            </a:extLst>
          </p:cNvPr>
          <p:cNvSpPr txBox="1"/>
          <p:nvPr/>
        </p:nvSpPr>
        <p:spPr>
          <a:xfrm>
            <a:off x="3597836" y="5552495"/>
            <a:ext cx="2282694"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mn-ea"/>
                <a:cs typeface="+mn-cs"/>
              </a:rPr>
              <a:t>Dar ideias para atividades de quebra-gelo para uma nova equipe</a:t>
            </a:r>
            <a:endParaRPr kumimoji="0" lang="en-IN" sz="9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62" name="Group 61" descr="Logotipo do Microsoft Word">
            <a:extLst>
              <a:ext uri="{FF2B5EF4-FFF2-40B4-BE49-F238E27FC236}">
                <a16:creationId xmlns:a16="http://schemas.microsoft.com/office/drawing/2014/main" id="{B6DCBDB4-2E2B-7F81-9CA5-59E022E200FC}"/>
              </a:ext>
              <a:ext uri="{C183D7F6-B498-43B3-948B-1728B52AA6E4}">
                <adec:decorative xmlns:adec="http://schemas.microsoft.com/office/drawing/2017/decorative" val="0"/>
              </a:ext>
            </a:extLst>
          </p:cNvPr>
          <p:cNvGrpSpPr>
            <a:grpSpLocks/>
          </p:cNvGrpSpPr>
          <p:nvPr/>
        </p:nvGrpSpPr>
        <p:grpSpPr>
          <a:xfrm>
            <a:off x="3505718" y="5947505"/>
            <a:ext cx="346134" cy="346133"/>
            <a:chOff x="1047176" y="8381781"/>
            <a:chExt cx="534543" cy="534543"/>
          </a:xfrm>
        </p:grpSpPr>
        <p:sp>
          <p:nvSpPr>
            <p:cNvPr id="63" name="server_2" title="Ícone de um servidor com um cadeado na parte inferior direita">
              <a:extLst>
                <a:ext uri="{FF2B5EF4-FFF2-40B4-BE49-F238E27FC236}">
                  <a16:creationId xmlns:a16="http://schemas.microsoft.com/office/drawing/2014/main" id="{348CFA46-E2D6-2357-D631-C8E3E06F5308}"/>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4" name="Rounded Rectangle 46">
              <a:extLst>
                <a:ext uri="{FF2B5EF4-FFF2-40B4-BE49-F238E27FC236}">
                  <a16:creationId xmlns:a16="http://schemas.microsoft.com/office/drawing/2014/main" id="{2565D248-4DCE-3CE3-FD52-2419B5AC216A}"/>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5" name="Picture 10" descr="Logotipo do Microsoft Word - PNG e Vetor - Baixar logotipo">
              <a:hlinkClick r:id="rId7"/>
              <a:extLst>
                <a:ext uri="{FF2B5EF4-FFF2-40B4-BE49-F238E27FC236}">
                  <a16:creationId xmlns:a16="http://schemas.microsoft.com/office/drawing/2014/main" id="{7E831430-B317-1FD7-3EDB-3AA4E34A59C7}"/>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51" name="Graphic 150" descr="Ícone de balão de perguntas">
            <a:extLst>
              <a:ext uri="{FF2B5EF4-FFF2-40B4-BE49-F238E27FC236}">
                <a16:creationId xmlns:a16="http://schemas.microsoft.com/office/drawing/2014/main" id="{374BEA12-6BDF-08B1-22A9-1DCAF86698F0}"/>
              </a:ext>
              <a:ext uri="{C183D7F6-B498-43B3-948B-1728B52AA6E4}">
                <adec:decorative xmlns:adec="http://schemas.microsoft.com/office/drawing/2017/decorative" val="0"/>
              </a:ext>
            </a:extLst>
          </p:cNvPr>
          <p:cNvPicPr>
            <a:picLocks/>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01410" y="5076144"/>
            <a:ext cx="228600" cy="228600"/>
          </a:xfrm>
          <a:prstGeom prst="rect">
            <a:avLst/>
          </a:prstGeom>
        </p:spPr>
      </p:pic>
      <p:sp>
        <p:nvSpPr>
          <p:cNvPr id="127" name="TextBox 126">
            <a:extLst>
              <a:ext uri="{FF2B5EF4-FFF2-40B4-BE49-F238E27FC236}">
                <a16:creationId xmlns:a16="http://schemas.microsoft.com/office/drawing/2014/main" id="{65F5ACD4-A4C6-3301-F081-FEB7230D2585}"/>
              </a:ext>
              <a:ext uri="{C183D7F6-B498-43B3-948B-1728B52AA6E4}">
                <adec:decorative xmlns:adec="http://schemas.microsoft.com/office/drawing/2017/decorative" val="0"/>
              </a:ext>
            </a:extLst>
          </p:cNvPr>
          <p:cNvSpPr txBox="1"/>
          <p:nvPr/>
        </p:nvSpPr>
        <p:spPr>
          <a:xfrm>
            <a:off x="6571603"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Semibold"/>
                <a:ea typeface="+mn-ea"/>
                <a:cs typeface="+mn-cs"/>
              </a:rPr>
              <a:t>Melhorar este documento</a:t>
            </a:r>
          </a:p>
        </p:txBody>
      </p:sp>
      <p:sp>
        <p:nvSpPr>
          <p:cNvPr id="128" name="TextBox 127">
            <a:extLst>
              <a:ext uri="{FF2B5EF4-FFF2-40B4-BE49-F238E27FC236}">
                <a16:creationId xmlns:a16="http://schemas.microsoft.com/office/drawing/2014/main" id="{1EC648C0-762D-0D2B-497A-E735CC9136A7}"/>
              </a:ext>
              <a:ext uri="{C183D7F6-B498-43B3-948B-1728B52AA6E4}">
                <adec:decorative xmlns:adec="http://schemas.microsoft.com/office/drawing/2017/decorative" val="0"/>
              </a:ext>
            </a:extLst>
          </p:cNvPr>
          <p:cNvSpPr txBox="1"/>
          <p:nvPr/>
        </p:nvSpPr>
        <p:spPr>
          <a:xfrm>
            <a:off x="6306479" y="5395738"/>
            <a:ext cx="2403650" cy="41549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mn-ea"/>
                <a:cs typeface="+mn-cs"/>
              </a:rPr>
              <a:t>Dar exemplos específicos deste documento sobre como é possível melhorá-lo para </a:t>
            </a:r>
            <a:r>
              <a:rPr kumimoji="0" lang="pt-br" sz="800" b="0" i="0" u="none" strike="noStrike" kern="1200" cap="none" spc="0" normalizeH="0" baseline="0" noProof="0" dirty="0">
                <a:ln>
                  <a:noFill/>
                </a:ln>
                <a:solidFill>
                  <a:prstClr val="black"/>
                </a:solidFill>
                <a:effectLst/>
                <a:uLnTx/>
                <a:uFillTx/>
                <a:latin typeface="Segoe UI"/>
                <a:ea typeface="+mn-ea"/>
                <a:cs typeface="+mn-cs"/>
              </a:rPr>
              <a:t>[uma revisão de liderança?]</a:t>
            </a:r>
            <a:endParaRPr kumimoji="0" lang="en-IN" sz="9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66" name="Group 65" descr="Logotipo do Microsoft Word">
            <a:extLst>
              <a:ext uri="{FF2B5EF4-FFF2-40B4-BE49-F238E27FC236}">
                <a16:creationId xmlns:a16="http://schemas.microsoft.com/office/drawing/2014/main" id="{66B66C5C-C9CB-91AF-03FF-76C7BD2FA4E6}"/>
              </a:ext>
              <a:ext uri="{C183D7F6-B498-43B3-948B-1728B52AA6E4}">
                <adec:decorative xmlns:adec="http://schemas.microsoft.com/office/drawing/2017/decorative" val="0"/>
              </a:ext>
            </a:extLst>
          </p:cNvPr>
          <p:cNvGrpSpPr>
            <a:grpSpLocks/>
          </p:cNvGrpSpPr>
          <p:nvPr/>
        </p:nvGrpSpPr>
        <p:grpSpPr>
          <a:xfrm>
            <a:off x="6214361" y="5947505"/>
            <a:ext cx="346134" cy="346133"/>
            <a:chOff x="1047176" y="8381781"/>
            <a:chExt cx="534543" cy="534543"/>
          </a:xfrm>
        </p:grpSpPr>
        <p:sp>
          <p:nvSpPr>
            <p:cNvPr id="67" name="server_2" title="Ícone de um servidor com um cadeado na parte inferior direita">
              <a:extLst>
                <a:ext uri="{FF2B5EF4-FFF2-40B4-BE49-F238E27FC236}">
                  <a16:creationId xmlns:a16="http://schemas.microsoft.com/office/drawing/2014/main" id="{37785102-B1FD-AFDE-8769-C43D15FD7AF8}"/>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8" name="Rounded Rectangle 46">
              <a:extLst>
                <a:ext uri="{FF2B5EF4-FFF2-40B4-BE49-F238E27FC236}">
                  <a16:creationId xmlns:a16="http://schemas.microsoft.com/office/drawing/2014/main" id="{444D4456-CDFB-817F-D7C0-9B29ADCD956E}"/>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9" name="Picture 10" descr="Logotipo do Microsoft Word - PNG e Vetor - Baixar logotipo">
              <a:hlinkClick r:id="rId7"/>
              <a:extLst>
                <a:ext uri="{FF2B5EF4-FFF2-40B4-BE49-F238E27FC236}">
                  <a16:creationId xmlns:a16="http://schemas.microsoft.com/office/drawing/2014/main" id="{C828C7E1-F7F7-831D-F1A6-C324F63ACBF2}"/>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14" name="Graphic 113" descr="Ícone de notas com um lápis">
            <a:extLst>
              <a:ext uri="{FF2B5EF4-FFF2-40B4-BE49-F238E27FC236}">
                <a16:creationId xmlns:a16="http://schemas.microsoft.com/office/drawing/2014/main" id="{E7AA7A6F-2378-4ADB-2F1B-C0C43747CFCA}"/>
              </a:ext>
              <a:ext uri="{C183D7F6-B498-43B3-948B-1728B52AA6E4}">
                <adec:decorative xmlns:adec="http://schemas.microsoft.com/office/drawing/2017/decorative" val="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10053" y="5076144"/>
            <a:ext cx="228600" cy="228600"/>
          </a:xfrm>
          <a:prstGeom prst="rect">
            <a:avLst/>
          </a:prstGeom>
        </p:spPr>
      </p:pic>
      <p:sp>
        <p:nvSpPr>
          <p:cNvPr id="133" name="TextBox 132">
            <a:extLst>
              <a:ext uri="{FF2B5EF4-FFF2-40B4-BE49-F238E27FC236}">
                <a16:creationId xmlns:a16="http://schemas.microsoft.com/office/drawing/2014/main" id="{5E4E2FB4-572C-13EE-7C27-632C6BF2CE1E}"/>
              </a:ext>
              <a:ext uri="{C183D7F6-B498-43B3-948B-1728B52AA6E4}">
                <adec:decorative xmlns:adec="http://schemas.microsoft.com/office/drawing/2017/decorative" val="0"/>
              </a:ext>
            </a:extLst>
          </p:cNvPr>
          <p:cNvSpPr txBox="1"/>
          <p:nvPr/>
        </p:nvSpPr>
        <p:spPr>
          <a:xfrm>
            <a:off x="9280246"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Semibold"/>
                <a:ea typeface="+mn-ea"/>
                <a:cs typeface="+mn-cs"/>
              </a:rPr>
              <a:t>Escrever com mais confiança</a:t>
            </a:r>
          </a:p>
        </p:txBody>
      </p:sp>
      <p:sp>
        <p:nvSpPr>
          <p:cNvPr id="134" name="TextBox 133">
            <a:extLst>
              <a:ext uri="{FF2B5EF4-FFF2-40B4-BE49-F238E27FC236}">
                <a16:creationId xmlns:a16="http://schemas.microsoft.com/office/drawing/2014/main" id="{EFC3E197-CB4A-6E74-A386-A4E0A4E5C513}"/>
              </a:ext>
              <a:ext uri="{C183D7F6-B498-43B3-948B-1728B52AA6E4}">
                <adec:decorative xmlns:adec="http://schemas.microsoft.com/office/drawing/2017/decorative" val="0"/>
              </a:ext>
            </a:extLst>
          </p:cNvPr>
          <p:cNvSpPr txBox="1"/>
          <p:nvPr/>
        </p:nvSpPr>
        <p:spPr>
          <a:xfrm>
            <a:off x="9015121" y="5395738"/>
            <a:ext cx="2277869" cy="261610"/>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mn-ea"/>
                <a:cs typeface="+mn-cs"/>
              </a:rPr>
              <a:t>Como posso descrever </a:t>
            </a:r>
            <a:r>
              <a:rPr kumimoji="0" lang="pt-br" sz="800" b="0" i="0" u="none" strike="noStrike" kern="1200" cap="none" spc="0" normalizeH="0" baseline="0" noProof="0" dirty="0">
                <a:ln>
                  <a:noFill/>
                </a:ln>
                <a:solidFill>
                  <a:prstClr val="black"/>
                </a:solidFill>
                <a:effectLst/>
                <a:uLnTx/>
                <a:uFillTx/>
                <a:latin typeface="Segoe UI"/>
                <a:ea typeface="+mn-ea"/>
                <a:cs typeface="+mn-cs"/>
              </a:rPr>
              <a:t>de forma mais concisa [gestão do tempo]?</a:t>
            </a:r>
            <a:endParaRPr kumimoji="0" lang="en-IN" sz="9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86" name="Group 85" descr="Logotipo do Microsoft Word">
            <a:extLst>
              <a:ext uri="{FF2B5EF4-FFF2-40B4-BE49-F238E27FC236}">
                <a16:creationId xmlns:a16="http://schemas.microsoft.com/office/drawing/2014/main" id="{05A93E9D-905B-40D8-CF69-FCF081D21BFE}"/>
              </a:ext>
              <a:ext uri="{C183D7F6-B498-43B3-948B-1728B52AA6E4}">
                <adec:decorative xmlns:adec="http://schemas.microsoft.com/office/drawing/2017/decorative" val="0"/>
              </a:ext>
            </a:extLst>
          </p:cNvPr>
          <p:cNvGrpSpPr>
            <a:grpSpLocks/>
          </p:cNvGrpSpPr>
          <p:nvPr/>
        </p:nvGrpSpPr>
        <p:grpSpPr>
          <a:xfrm>
            <a:off x="8923004" y="5947505"/>
            <a:ext cx="346134" cy="346133"/>
            <a:chOff x="1047176" y="8381781"/>
            <a:chExt cx="534543" cy="534543"/>
          </a:xfrm>
        </p:grpSpPr>
        <p:sp>
          <p:nvSpPr>
            <p:cNvPr id="87" name="server_2" title="Ícone de um servidor com um cadeado na parte inferior direita">
              <a:extLst>
                <a:ext uri="{FF2B5EF4-FFF2-40B4-BE49-F238E27FC236}">
                  <a16:creationId xmlns:a16="http://schemas.microsoft.com/office/drawing/2014/main" id="{69545B3A-A2C8-C0B7-EF7A-03764CFDA519}"/>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8" name="Rounded Rectangle 46">
              <a:extLst>
                <a:ext uri="{FF2B5EF4-FFF2-40B4-BE49-F238E27FC236}">
                  <a16:creationId xmlns:a16="http://schemas.microsoft.com/office/drawing/2014/main" id="{17B91B18-25AC-ED49-013B-FABED2EF759E}"/>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9" name="Picture 10" descr="Logotipo do Microsoft Word - PNG e Vetor - Baixar logotipo">
              <a:hlinkClick r:id="rId7"/>
              <a:extLst>
                <a:ext uri="{FF2B5EF4-FFF2-40B4-BE49-F238E27FC236}">
                  <a16:creationId xmlns:a16="http://schemas.microsoft.com/office/drawing/2014/main" id="{15E70338-2039-CE9A-5015-0A125A40DED8}"/>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78143022"/>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6">
            <a:extLst>
              <a:ext uri="{FF2B5EF4-FFF2-40B4-BE49-F238E27FC236}">
                <a16:creationId xmlns:a16="http://schemas.microsoft.com/office/drawing/2014/main" id="{8B90DD7D-8CDC-3A72-937D-B5E9F55BC593}"/>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TextBox 21">
            <a:extLst>
              <a:ext uri="{FF2B5EF4-FFF2-40B4-BE49-F238E27FC236}">
                <a16:creationId xmlns:a16="http://schemas.microsoft.com/office/drawing/2014/main" id="{72BBB15C-AE4B-8DAD-3972-BF075942F63E}"/>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p:txBody>
          <a:bodyPr>
            <a:noAutofit/>
          </a:bodyPr>
          <a:lstStyle/>
          <a:p>
            <a:r>
              <a:rPr lang="pt-br" dirty="0">
                <a:gradFill flip="none" rotWithShape="1">
                  <a:gsLst>
                    <a:gs pos="50000">
                      <a:srgbClr val="8661C5"/>
                    </a:gs>
                    <a:gs pos="0">
                      <a:srgbClr val="3E76D4"/>
                    </a:gs>
                    <a:gs pos="100000">
                      <a:srgbClr val="C73ECC"/>
                    </a:gs>
                  </a:gsLst>
                  <a:lin ang="2700000" scaled="1"/>
                  <a:tileRect/>
                </a:gradFill>
                <a:cs typeface="+mn-cs"/>
              </a:rPr>
              <a:t>Modo de uso: Copilot no Teams para bate-papo</a:t>
            </a:r>
            <a:br/>
            <a:r>
              <a:rPr lang="pt-br" sz="1800" dirty="0">
                <a:cs typeface="Segoe UI Semilight"/>
              </a:rPr>
              <a:t>Observar que os prompts específicos mostrados podem variar</a:t>
            </a:r>
            <a:endParaRPr lang="en-US" sz="1800" dirty="0"/>
          </a:p>
        </p:txBody>
      </p:sp>
      <p:grpSp>
        <p:nvGrpSpPr>
          <p:cNvPr id="3" name="Group 2" descr="Logotipo do Microsoft Teams">
            <a:extLst>
              <a:ext uri="{FF2B5EF4-FFF2-40B4-BE49-F238E27FC236}">
                <a16:creationId xmlns:a16="http://schemas.microsoft.com/office/drawing/2014/main" id="{033E58A0-AF2C-B853-2A15-2C055C9787EC}"/>
              </a:ext>
              <a:ext uri="{C183D7F6-B498-43B3-948B-1728B52AA6E4}">
                <adec:decorative xmlns:adec="http://schemas.microsoft.com/office/drawing/2017/decorative" val="0"/>
              </a:ext>
            </a:extLst>
          </p:cNvPr>
          <p:cNvGrpSpPr/>
          <p:nvPr/>
        </p:nvGrpSpPr>
        <p:grpSpPr>
          <a:xfrm>
            <a:off x="9344900" y="457200"/>
            <a:ext cx="534543" cy="534543"/>
            <a:chOff x="4236994" y="8381781"/>
            <a:chExt cx="534543" cy="534543"/>
          </a:xfrm>
        </p:grpSpPr>
        <p:sp>
          <p:nvSpPr>
            <p:cNvPr id="4" name="Rounded Rectangle 46">
              <a:extLst>
                <a:ext uri="{FF2B5EF4-FFF2-40B4-BE49-F238E27FC236}">
                  <a16:creationId xmlns:a16="http://schemas.microsoft.com/office/drawing/2014/main" id="{066596A1-0687-766B-EA61-2DD732C5309C}"/>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3" name="Picture 6" descr="Logotipo, símbolo, significado, história, PNG, Microsoft Teams">
              <a:hlinkClick r:id="rId3"/>
              <a:extLst>
                <a:ext uri="{FF2B5EF4-FFF2-40B4-BE49-F238E27FC236}">
                  <a16:creationId xmlns:a16="http://schemas.microsoft.com/office/drawing/2014/main" id="{BF4C5025-D520-F49D-C168-419F4FB4DDB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2" descr="Logotipo do Microsoft 365 Copilot">
            <a:extLst>
              <a:ext uri="{FF2B5EF4-FFF2-40B4-BE49-F238E27FC236}">
                <a16:creationId xmlns:a16="http://schemas.microsoft.com/office/drawing/2014/main" id="{0089A48B-847C-8524-84AE-BBCB68BBB9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68470" y="89313"/>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19D0F10-2301-E7B6-B2F2-8FE93D7D545B}"/>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pt-br" sz="1200" b="1" i="0" u="none" strike="noStrike" kern="100" cap="none" spc="0" normalizeH="0" baseline="0" noProof="0" dirty="0">
                <a:ln>
                  <a:noFill/>
                </a:ln>
                <a:solidFill>
                  <a:prstClr val="black"/>
                </a:solidFill>
                <a:effectLst/>
                <a:uLnTx/>
                <a:uFillTx/>
                <a:latin typeface="Segoe UI Semibold"/>
                <a:ea typeface="Aptos" panose="020B0004020202020204" pitchFamily="34" charset="0"/>
                <a:cs typeface="Times New Roman"/>
              </a:rPr>
              <a:t>Exemplos de casos de uso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Atualizar-se em um tópico de bate-papo com um resumo ou obter pontos-chave e itens de ação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Esboçar uma nova entrada de bate-papo no thread</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pt-br" sz="1200" b="0" i="0" u="none" strike="noStrike" kern="100" cap="none" spc="0" normalizeH="0" baseline="0" noProof="0" dirty="0">
                <a:ln>
                  <a:noFill/>
                </a:ln>
                <a:solidFill>
                  <a:prstClr val="black"/>
                </a:solidFill>
                <a:effectLst/>
                <a:uLnTx/>
                <a:uFillTx/>
                <a:latin typeface="Segoe UI Semibold"/>
                <a:ea typeface="+mn-ea"/>
                <a:cs typeface="Times New Roman"/>
              </a:rPr>
              <a:t>Na janela de bate-papo do Teams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Reescrever um </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rasc</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ho</a:t>
            </a: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 e ajustar o comprimento e o tom</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pt-br" sz="1200" b="0" i="0" u="none" strike="noStrike" kern="100" cap="none" spc="0" normalizeH="0" baseline="0" noProof="0" dirty="0">
                <a:ln>
                  <a:noFill/>
                </a:ln>
                <a:solidFill>
                  <a:prstClr val="black"/>
                </a:solidFill>
                <a:effectLst/>
                <a:uLnTx/>
                <a:uFillTx/>
                <a:latin typeface="Segoe UI Semibold"/>
                <a:ea typeface="+mn-ea"/>
                <a:cs typeface="Times New Roman"/>
              </a:rPr>
              <a:t>Usar o painel de bate-papo do Copilot para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Fazer </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perg</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tas</a:t>
            </a: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 sobre o conteúdo do bate-papo – não </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f</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ciona</a:t>
            </a: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 em Canais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Resumo</a:t>
            </a: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 ao longo de um período de tempo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Perg</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tar</a:t>
            </a: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 sobre decisões, itens abertos, tarefas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Perg</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tar</a:t>
            </a: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 o que uma pessoa específica disse</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Perg</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tar</a:t>
            </a: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 sobre links</a:t>
            </a:r>
          </a:p>
        </p:txBody>
      </p:sp>
      <p:pic>
        <p:nvPicPr>
          <p:cNvPr id="36" name="Picture 35" descr="Captura de tela do Copilot no Teams exibindo a opção Reescrever e Ajustar">
            <a:extLst>
              <a:ext uri="{FF2B5EF4-FFF2-40B4-BE49-F238E27FC236}">
                <a16:creationId xmlns:a16="http://schemas.microsoft.com/office/drawing/2014/main" id="{B65F9A4D-19A5-B126-B6D8-EA85135E1E9E}"/>
              </a:ext>
            </a:extLst>
          </p:cNvPr>
          <p:cNvPicPr>
            <a:picLocks noChangeAspect="1"/>
          </p:cNvPicPr>
          <p:nvPr/>
        </p:nvPicPr>
        <p:blipFill>
          <a:blip r:embed="rId6"/>
          <a:stretch>
            <a:fillRect/>
          </a:stretch>
        </p:blipFill>
        <p:spPr>
          <a:xfrm>
            <a:off x="5062855" y="1794831"/>
            <a:ext cx="3258619" cy="794906"/>
          </a:xfrm>
          <a:prstGeom prst="roundRect">
            <a:avLst>
              <a:gd name="adj" fmla="val 6384"/>
            </a:avLst>
          </a:prstGeom>
          <a:ln w="6350">
            <a:solidFill>
              <a:schemeClr val="bg1">
                <a:lumMod val="75000"/>
              </a:schemeClr>
            </a:solidFill>
          </a:ln>
        </p:spPr>
      </p:pic>
      <p:sp>
        <p:nvSpPr>
          <p:cNvPr id="44" name="Rectangle: Rounded Corners 43">
            <a:extLst>
              <a:ext uri="{FF2B5EF4-FFF2-40B4-BE49-F238E27FC236}">
                <a16:creationId xmlns:a16="http://schemas.microsoft.com/office/drawing/2014/main" id="{52AE8A38-84CB-5B15-68D7-5AFC479BB07D}"/>
              </a:ext>
              <a:ext uri="{C183D7F6-B498-43B3-948B-1728B52AA6E4}">
                <adec:decorative xmlns:adec="http://schemas.microsoft.com/office/drawing/2017/decorative" val="1"/>
              </a:ext>
            </a:extLst>
          </p:cNvPr>
          <p:cNvSpPr/>
          <p:nvPr/>
        </p:nvSpPr>
        <p:spPr bwMode="auto">
          <a:xfrm>
            <a:off x="5244589" y="1824038"/>
            <a:ext cx="1175262" cy="247650"/>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9" name="Oval 38">
            <a:extLst>
              <a:ext uri="{FF2B5EF4-FFF2-40B4-BE49-F238E27FC236}">
                <a16:creationId xmlns:a16="http://schemas.microsoft.com/office/drawing/2014/main" id="{B7EB7CF1-4249-AF34-E838-F565934A772E}"/>
              </a:ext>
              <a:ext uri="{C183D7F6-B498-43B3-948B-1728B52AA6E4}">
                <adec:decorative xmlns:adec="http://schemas.microsoft.com/office/drawing/2017/decorative" val="1"/>
              </a:ext>
            </a:extLst>
          </p:cNvPr>
          <p:cNvSpPr>
            <a:spLocks/>
          </p:cNvSpPr>
          <p:nvPr/>
        </p:nvSpPr>
        <p:spPr bwMode="auto">
          <a:xfrm>
            <a:off x="7591842" y="2343150"/>
            <a:ext cx="229880" cy="228240"/>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40" name="Group 39" descr="Seta apontando para o logotipo do Copilot na captura de tela do Teams&#10;Ao criar uma entrada de bate-papo, clique no ícone do Copilot para mostrar os prompts Reescrever e Ajustar ao redigir um novo bate-papo&#10;">
            <a:extLst>
              <a:ext uri="{FF2B5EF4-FFF2-40B4-BE49-F238E27FC236}">
                <a16:creationId xmlns:a16="http://schemas.microsoft.com/office/drawing/2014/main" id="{AA6FE4DD-0584-0834-676A-9B6BE60B988C}"/>
              </a:ext>
              <a:ext uri="{C183D7F6-B498-43B3-948B-1728B52AA6E4}">
                <adec:decorative xmlns:adec="http://schemas.microsoft.com/office/drawing/2017/decorative" val="0"/>
              </a:ext>
            </a:extLst>
          </p:cNvPr>
          <p:cNvGrpSpPr/>
          <p:nvPr/>
        </p:nvGrpSpPr>
        <p:grpSpPr>
          <a:xfrm>
            <a:off x="7821722" y="1933238"/>
            <a:ext cx="3441498" cy="1031073"/>
            <a:chOff x="7821722" y="-18272609"/>
            <a:chExt cx="3441498" cy="3540982"/>
          </a:xfrm>
        </p:grpSpPr>
        <p:sp>
          <p:nvSpPr>
            <p:cNvPr id="41" name="TextBox 40">
              <a:extLst>
                <a:ext uri="{FF2B5EF4-FFF2-40B4-BE49-F238E27FC236}">
                  <a16:creationId xmlns:a16="http://schemas.microsoft.com/office/drawing/2014/main" id="{A8BAE13F-CAEF-420A-956D-15DEF52A240A}"/>
                </a:ext>
              </a:extLst>
            </p:cNvPr>
            <p:cNvSpPr txBox="1"/>
            <p:nvPr/>
          </p:nvSpPr>
          <p:spPr>
            <a:xfrm>
              <a:off x="9028679" y="-18272609"/>
              <a:ext cx="2234541" cy="3540982"/>
            </a:xfrm>
            <a:prstGeom prst="roundRect">
              <a:avLst>
                <a:gd name="adj" fmla="val 7060"/>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prstClr val="black"/>
                  </a:solidFill>
                  <a:effectLst/>
                  <a:uLnTx/>
                  <a:uFillTx/>
                  <a:latin typeface="Segoe UI"/>
                  <a:ea typeface="+mn-ea"/>
                  <a:cs typeface="Segoe UI"/>
                </a:rPr>
                <a:t>Ao criar uma entrada de bate-papo, clicar no ícone do Copilot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prstClr val="black"/>
                  </a:solidFill>
                  <a:effectLst/>
                  <a:uLnTx/>
                  <a:uFillTx/>
                  <a:latin typeface="Segoe UI"/>
                  <a:ea typeface="+mn-ea"/>
                  <a:cs typeface="Segoe UI"/>
                </a:rPr>
                <a:t>----para mostrar os </a:t>
              </a:r>
              <a:r>
                <a:rPr kumimoji="0" lang="pt-br" sz="1050" b="0" i="0" u="none" strike="noStrike" kern="1200" cap="none" spc="0" normalizeH="0" baseline="0" noProof="0" dirty="0">
                  <a:ln>
                    <a:noFill/>
                  </a:ln>
                  <a:solidFill>
                    <a:prstClr val="black"/>
                  </a:solidFill>
                  <a:effectLst/>
                  <a:uLnTx/>
                  <a:uFillTx/>
                  <a:latin typeface="Segoe UI Semibold"/>
                  <a:ea typeface="+mn-ea"/>
                  <a:cs typeface="Segoe UI"/>
                </a:rPr>
                <a:t>Reescrever</a:t>
              </a:r>
              <a:r>
                <a:rPr kumimoji="0" lang="pt-br" sz="1050" b="0" i="0" u="none" strike="noStrike" kern="1200" cap="none" spc="0" normalizeH="0" baseline="0" noProof="0" dirty="0">
                  <a:ln>
                    <a:noFill/>
                  </a:ln>
                  <a:solidFill>
                    <a:prstClr val="black"/>
                  </a:solidFill>
                  <a:effectLst/>
                  <a:uLnTx/>
                  <a:uFillTx/>
                  <a:latin typeface="Segoe UI"/>
                  <a:ea typeface="+mn-ea"/>
                  <a:cs typeface="Segoe UI"/>
                </a:rPr>
                <a:t> </a:t>
              </a:r>
              <a:br>
                <a:rPr kumimoji="0" lang="pt-br" sz="1050" b="0" i="0" u="none" strike="noStrike" kern="1200" cap="none" spc="0" normalizeH="0" baseline="0" noProof="0" dirty="0">
                  <a:ln>
                    <a:noFill/>
                  </a:ln>
                  <a:solidFill>
                    <a:prstClr val="black"/>
                  </a:solidFill>
                  <a:effectLst/>
                  <a:uLnTx/>
                  <a:uFillTx/>
                  <a:latin typeface="Segoe UI"/>
                  <a:ea typeface="+mn-ea"/>
                  <a:cs typeface="Segoe UI"/>
                </a:rPr>
              </a:br>
              <a:r>
                <a:rPr kumimoji="0" lang="pt-br" sz="1050" b="0" i="0" u="none" strike="noStrike" kern="1200" cap="none" spc="0" normalizeH="0" baseline="0" noProof="0" dirty="0">
                  <a:ln>
                    <a:noFill/>
                  </a:ln>
                  <a:solidFill>
                    <a:prstClr val="black"/>
                  </a:solidFill>
                  <a:effectLst/>
                  <a:uLnTx/>
                  <a:uFillTx/>
                  <a:latin typeface="Segoe UI"/>
                  <a:ea typeface="+mn-ea"/>
                  <a:cs typeface="Segoe UI"/>
                </a:rPr>
                <a:t>e </a:t>
              </a:r>
              <a:r>
                <a:rPr kumimoji="0" lang="pt-br" sz="1050" b="0" i="0" u="none" strike="noStrike" kern="1200" cap="none" spc="0" normalizeH="0" baseline="0" noProof="0" dirty="0">
                  <a:ln>
                    <a:noFill/>
                  </a:ln>
                  <a:solidFill>
                    <a:prstClr val="black"/>
                  </a:solidFill>
                  <a:effectLst/>
                  <a:uLnTx/>
                  <a:uFillTx/>
                  <a:latin typeface="Segoe UI Semibold"/>
                  <a:ea typeface="+mn-ea"/>
                  <a:cs typeface="Segoe UI"/>
                </a:rPr>
                <a:t>Ajustar</a:t>
              </a:r>
              <a:r>
                <a:rPr kumimoji="0" lang="pt-br" sz="1050" b="0" i="0" u="none" strike="noStrike" kern="1200" cap="none" spc="0" normalizeH="0" baseline="0" noProof="0" dirty="0">
                  <a:ln>
                    <a:noFill/>
                  </a:ln>
                  <a:solidFill>
                    <a:prstClr val="black"/>
                  </a:solidFill>
                  <a:effectLst/>
                  <a:uLnTx/>
                  <a:uFillTx/>
                  <a:latin typeface="Segoe UI"/>
                  <a:ea typeface="+mn-ea"/>
                  <a:cs typeface="Segoe UI"/>
                </a:rPr>
                <a:t> prompts ao esboçar </a:t>
              </a:r>
              <a:br>
                <a:rPr kumimoji="0" lang="pt-br" sz="1050" b="0" i="0" u="none" strike="noStrike" kern="1200" cap="none" spc="0" normalizeH="0" baseline="0" noProof="0" dirty="0">
                  <a:ln>
                    <a:noFill/>
                  </a:ln>
                  <a:solidFill>
                    <a:prstClr val="black"/>
                  </a:solidFill>
                  <a:effectLst/>
                  <a:uLnTx/>
                  <a:uFillTx/>
                  <a:latin typeface="Segoe UI"/>
                  <a:ea typeface="+mn-ea"/>
                  <a:cs typeface="Segoe UI"/>
                </a:rPr>
              </a:br>
              <a:r>
                <a:rPr kumimoji="0" lang="pt-br" sz="1050" b="0" i="0" u="none" strike="noStrike" kern="1200" cap="none" spc="0" normalizeH="0" baseline="0" noProof="0" dirty="0">
                  <a:ln>
                    <a:noFill/>
                  </a:ln>
                  <a:solidFill>
                    <a:prstClr val="black"/>
                  </a:solidFill>
                  <a:effectLst/>
                  <a:uLnTx/>
                  <a:uFillTx/>
                  <a:latin typeface="Segoe UI"/>
                  <a:ea typeface="+mn-ea"/>
                  <a:cs typeface="Segoe UI"/>
                </a:rPr>
                <a:t>um novo bate-papo</a:t>
              </a:r>
            </a:p>
          </p:txBody>
        </p:sp>
        <p:cxnSp>
          <p:nvCxnSpPr>
            <p:cNvPr id="42" name="Straight Arrow Connector 19">
              <a:extLst>
                <a:ext uri="{FF2B5EF4-FFF2-40B4-BE49-F238E27FC236}">
                  <a16:creationId xmlns:a16="http://schemas.microsoft.com/office/drawing/2014/main" id="{FC7C0CC3-D729-6B8D-2F32-F0672F969F5E}"/>
                </a:ext>
              </a:extLst>
            </p:cNvPr>
            <p:cNvCxnSpPr>
              <a:cxnSpLocks/>
              <a:stCxn id="43" idx="1"/>
              <a:endCxn id="39" idx="6"/>
            </p:cNvCxnSpPr>
            <p:nvPr/>
          </p:nvCxnSpPr>
          <p:spPr>
            <a:xfrm rot="10800000" flipV="1">
              <a:off x="7821722" y="-16475010"/>
              <a:ext cx="1429350" cy="2064"/>
            </a:xfrm>
            <a:prstGeom prst="bentConnector3">
              <a:avLst>
                <a:gd name="adj1" fmla="val 50000"/>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80594193-D5C1-77B9-24D8-759753A8FF27}"/>
                </a:ext>
              </a:extLst>
            </p:cNvPr>
            <p:cNvPicPr>
              <a:picLocks noChangeAspect="1"/>
            </p:cNvPicPr>
            <p:nvPr/>
          </p:nvPicPr>
          <p:blipFill rotWithShape="1">
            <a:blip r:embed="rId7"/>
            <a:stretch/>
          </p:blipFill>
          <p:spPr>
            <a:xfrm>
              <a:off x="9251072" y="-16819614"/>
              <a:ext cx="185822" cy="689217"/>
            </a:xfrm>
            <a:prstGeom prst="rect">
              <a:avLst/>
            </a:prstGeom>
          </p:spPr>
        </p:pic>
      </p:grpSp>
      <p:pic>
        <p:nvPicPr>
          <p:cNvPr id="27" name="Picture 26" descr="Captura de tela do Copilot no Teams exibindo as sugestões de prompt">
            <a:extLst>
              <a:ext uri="{FF2B5EF4-FFF2-40B4-BE49-F238E27FC236}">
                <a16:creationId xmlns:a16="http://schemas.microsoft.com/office/drawing/2014/main" id="{7EFC4F46-FF83-CAE6-97C0-E781E6000162}"/>
              </a:ext>
            </a:extLst>
          </p:cNvPr>
          <p:cNvPicPr>
            <a:picLocks noChangeAspect="1"/>
          </p:cNvPicPr>
          <p:nvPr/>
        </p:nvPicPr>
        <p:blipFill>
          <a:blip r:embed="rId8"/>
          <a:stretch>
            <a:fillRect/>
          </a:stretch>
        </p:blipFill>
        <p:spPr>
          <a:xfrm>
            <a:off x="5062855" y="2919307"/>
            <a:ext cx="1901825" cy="1572423"/>
          </a:xfrm>
          <a:prstGeom prst="roundRect">
            <a:avLst>
              <a:gd name="adj" fmla="val 2900"/>
            </a:avLst>
          </a:prstGeom>
          <a:ln w="6350">
            <a:solidFill>
              <a:schemeClr val="bg1">
                <a:lumMod val="75000"/>
              </a:schemeClr>
            </a:solidFill>
          </a:ln>
        </p:spPr>
      </p:pic>
      <p:sp>
        <p:nvSpPr>
          <p:cNvPr id="38" name="Rectangle: Rounded Corners 37">
            <a:extLst>
              <a:ext uri="{FF2B5EF4-FFF2-40B4-BE49-F238E27FC236}">
                <a16:creationId xmlns:a16="http://schemas.microsoft.com/office/drawing/2014/main" id="{B70B1B06-BA82-0BBE-6F9E-404CE63570D5}"/>
              </a:ext>
              <a:ext uri="{C183D7F6-B498-43B3-948B-1728B52AA6E4}">
                <adec:decorative xmlns:adec="http://schemas.microsoft.com/office/drawing/2017/decorative" val="1"/>
              </a:ext>
            </a:extLst>
          </p:cNvPr>
          <p:cNvSpPr/>
          <p:nvPr/>
        </p:nvSpPr>
        <p:spPr bwMode="auto">
          <a:xfrm>
            <a:off x="5226050" y="3042750"/>
            <a:ext cx="1353398" cy="1232070"/>
          </a:xfrm>
          <a:prstGeom prst="roundRect">
            <a:avLst>
              <a:gd name="adj" fmla="val 5209"/>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5" name="Oval 44">
            <a:extLst>
              <a:ext uri="{FF2B5EF4-FFF2-40B4-BE49-F238E27FC236}">
                <a16:creationId xmlns:a16="http://schemas.microsoft.com/office/drawing/2014/main" id="{6C198F14-558D-AB12-E63D-890353080793}"/>
              </a:ext>
              <a:ext uri="{C183D7F6-B498-43B3-948B-1728B52AA6E4}">
                <adec:decorative xmlns:adec="http://schemas.microsoft.com/office/drawing/2017/decorative" val="1"/>
              </a:ext>
            </a:extLst>
          </p:cNvPr>
          <p:cNvSpPr>
            <a:spLocks/>
          </p:cNvSpPr>
          <p:nvPr/>
        </p:nvSpPr>
        <p:spPr bwMode="auto">
          <a:xfrm>
            <a:off x="5150424" y="4314648"/>
            <a:ext cx="193094" cy="191717"/>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2000" b="0" i="0" u="none" strike="noStrike" kern="1200" cap="none" spc="0" normalizeH="0" baseline="0" noProof="0">
                <a:ln>
                  <a:noFill/>
                </a:ln>
                <a:solidFill>
                  <a:srgbClr val="FFFFFF"/>
                </a:solidFill>
                <a:effectLst/>
                <a:uLnTx/>
                <a:uFillTx/>
                <a:latin typeface="Segoe UI"/>
                <a:ea typeface="+mn-ea"/>
                <a:cs typeface="Segoe UI" pitchFamily="34" charset="0"/>
              </a:rPr>
              <a:t> </a:t>
            </a:r>
          </a:p>
        </p:txBody>
      </p:sp>
      <p:pic>
        <p:nvPicPr>
          <p:cNvPr id="29" name="Picture 28" descr="Captura de tela do Copilot da seção de bate-papo em reuniões do Teams">
            <a:extLst>
              <a:ext uri="{FF2B5EF4-FFF2-40B4-BE49-F238E27FC236}">
                <a16:creationId xmlns:a16="http://schemas.microsoft.com/office/drawing/2014/main" id="{93E3F134-F78A-CE29-214D-2BA102524434}"/>
              </a:ext>
            </a:extLst>
          </p:cNvPr>
          <p:cNvPicPr>
            <a:picLocks noChangeAspect="1"/>
          </p:cNvPicPr>
          <p:nvPr/>
        </p:nvPicPr>
        <p:blipFill>
          <a:blip r:embed="rId9"/>
          <a:stretch>
            <a:fillRect/>
          </a:stretch>
        </p:blipFill>
        <p:spPr>
          <a:xfrm>
            <a:off x="7065594" y="2700073"/>
            <a:ext cx="1828201" cy="3372916"/>
          </a:xfrm>
          <a:prstGeom prst="roundRect">
            <a:avLst>
              <a:gd name="adj" fmla="val 3171"/>
            </a:avLst>
          </a:prstGeom>
          <a:ln w="6350">
            <a:solidFill>
              <a:schemeClr val="bg1">
                <a:lumMod val="75000"/>
              </a:schemeClr>
            </a:solidFill>
          </a:ln>
        </p:spPr>
      </p:pic>
      <p:sp>
        <p:nvSpPr>
          <p:cNvPr id="37" name="Rectangle: Rounded Corners 36" descr="Ênfase em Fazer pergunta sobre esta barra de bate-papo na captura de tela">
            <a:extLst>
              <a:ext uri="{FF2B5EF4-FFF2-40B4-BE49-F238E27FC236}">
                <a16:creationId xmlns:a16="http://schemas.microsoft.com/office/drawing/2014/main" id="{969668F3-D037-F131-5318-CE135A2D08B5}"/>
              </a:ext>
              <a:ext uri="{C183D7F6-B498-43B3-948B-1728B52AA6E4}">
                <adec:decorative xmlns:adec="http://schemas.microsoft.com/office/drawing/2017/decorative" val="0"/>
              </a:ext>
            </a:extLst>
          </p:cNvPr>
          <p:cNvSpPr/>
          <p:nvPr/>
        </p:nvSpPr>
        <p:spPr bwMode="auto">
          <a:xfrm>
            <a:off x="7146131" y="5626002"/>
            <a:ext cx="1678782" cy="310454"/>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46" name="Group 45" descr="Seta apontando para o ícone de brilho de Mais Prompts na captura de tela&#10;Clicar no prompt &#10;Ícone da guia para mostrar os prompts para editar um slide ou aprender sobre a apresentação&#10;">
            <a:extLst>
              <a:ext uri="{FF2B5EF4-FFF2-40B4-BE49-F238E27FC236}">
                <a16:creationId xmlns:a16="http://schemas.microsoft.com/office/drawing/2014/main" id="{5AD67750-2F84-4F12-C248-9F93FB3840E5}"/>
              </a:ext>
              <a:ext uri="{C183D7F6-B498-43B3-948B-1728B52AA6E4}">
                <adec:decorative xmlns:adec="http://schemas.microsoft.com/office/drawing/2017/decorative" val="0"/>
              </a:ext>
            </a:extLst>
          </p:cNvPr>
          <p:cNvGrpSpPr/>
          <p:nvPr/>
        </p:nvGrpSpPr>
        <p:grpSpPr>
          <a:xfrm>
            <a:off x="5246972" y="4506365"/>
            <a:ext cx="6016248" cy="1278635"/>
            <a:chOff x="5246972" y="-16706256"/>
            <a:chExt cx="6016248" cy="4391172"/>
          </a:xfrm>
        </p:grpSpPr>
        <p:sp>
          <p:nvSpPr>
            <p:cNvPr id="47" name="TextBox 46">
              <a:extLst>
                <a:ext uri="{FF2B5EF4-FFF2-40B4-BE49-F238E27FC236}">
                  <a16:creationId xmlns:a16="http://schemas.microsoft.com/office/drawing/2014/main" id="{EDCEA0B3-54DF-D29B-3979-DD33154CC3E5}"/>
                </a:ext>
              </a:extLst>
            </p:cNvPr>
            <p:cNvSpPr txBox="1"/>
            <p:nvPr/>
          </p:nvSpPr>
          <p:spPr>
            <a:xfrm>
              <a:off x="9028679" y="-16131927"/>
              <a:ext cx="2234541" cy="3816843"/>
            </a:xfrm>
            <a:prstGeom prst="roundRect">
              <a:avLst>
                <a:gd name="adj" fmla="val 5224"/>
              </a:avLst>
            </a:prstGeom>
            <a:solidFill>
              <a:schemeClr val="bg1"/>
            </a:solidFill>
            <a:ln w="6350">
              <a:solidFill>
                <a:schemeClr val="bg1">
                  <a:lumMod val="75000"/>
                </a:schemeClr>
              </a:solidFill>
              <a:prstDash val="dash"/>
            </a:ln>
          </p:spPr>
          <p:txBody>
            <a:bodyPr wrap="square" lIns="0" tIns="45720" rIns="7200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prstClr val="black"/>
                  </a:solidFill>
                  <a:effectLst/>
                  <a:uLnTx/>
                  <a:uFillTx/>
                  <a:latin typeface="Segoe UI"/>
                  <a:ea typeface="+mn-ea"/>
                  <a:cs typeface="Segoe UI"/>
                </a:rPr>
                <a:t>Clicar </a:t>
              </a:r>
              <a:r>
                <a:rPr lang="pt-br" sz="1050" dirty="0">
                  <a:solidFill>
                    <a:prstClr val="black"/>
                  </a:solidFill>
                  <a:latin typeface="Segoe UI"/>
                </a:rPr>
                <a:t>no ícone do </a:t>
              </a:r>
              <a:br>
                <a:rPr lang="pt-br" sz="1050" dirty="0">
                  <a:solidFill>
                    <a:prstClr val="black"/>
                  </a:solidFill>
                  <a:latin typeface="Segoe UI"/>
                </a:rPr>
              </a:br>
              <a:r>
                <a:rPr kumimoji="0" lang="pt-br" sz="1050" b="0" i="0" u="none" strike="noStrike" kern="1200" cap="none" spc="0" normalizeH="0" baseline="0" noProof="0" dirty="0">
                  <a:ln>
                    <a:noFill/>
                  </a:ln>
                  <a:solidFill>
                    <a:prstClr val="black"/>
                  </a:solidFill>
                  <a:effectLst/>
                  <a:uLnTx/>
                  <a:uFillTx/>
                  <a:latin typeface="Segoe UI Semibold"/>
                  <a:ea typeface="+mn-ea"/>
                  <a:cs typeface="Segoe UI"/>
                </a:rPr>
                <a:t>guia</a:t>
              </a:r>
              <a:r>
                <a:rPr kumimoji="0" lang="pt-br" sz="1050" b="0" i="0" u="none" strike="noStrike" kern="1200" cap="none" spc="0" normalizeH="0" baseline="0" noProof="0" dirty="0">
                  <a:ln>
                    <a:noFill/>
                  </a:ln>
                  <a:solidFill>
                    <a:prstClr val="black"/>
                  </a:solidFill>
                  <a:effectLst/>
                  <a:uLnTx/>
                  <a:uFillTx/>
                  <a:latin typeface="Segoe UI"/>
                  <a:ea typeface="+mn-ea"/>
                  <a:cs typeface="Segoe UI"/>
                </a:rPr>
                <a:t> </a:t>
              </a:r>
              <a:r>
                <a:rPr lang="pt-br" sz="1050" dirty="0">
                  <a:solidFill>
                    <a:prstClr val="black"/>
                  </a:solidFill>
                  <a:latin typeface="Segoe UI Semibold"/>
                </a:rPr>
                <a:t>de prompt </a:t>
              </a:r>
              <a:br>
                <a:rPr lang="pt-br" sz="1050" dirty="0">
                  <a:solidFill>
                    <a:prstClr val="black"/>
                  </a:solidFill>
                  <a:latin typeface="Segoe UI Semibold"/>
                </a:rPr>
              </a:br>
              <a:r>
                <a:rPr kumimoji="0" lang="pt-br" sz="1050" b="0" i="0" u="none" strike="noStrike" kern="1200" cap="none" spc="0" normalizeH="0" baseline="0" noProof="0" dirty="0">
                  <a:ln>
                    <a:noFill/>
                  </a:ln>
                  <a:solidFill>
                    <a:prstClr val="black"/>
                  </a:solidFill>
                  <a:effectLst/>
                  <a:uLnTx/>
                  <a:uFillTx/>
                  <a:latin typeface="Segoe UI"/>
                  <a:ea typeface="+mn-ea"/>
                  <a:cs typeface="Segoe UI"/>
                </a:rPr>
                <a:t>____ para mostrar os prompts </a:t>
              </a:r>
              <a:br>
                <a:rPr kumimoji="0" lang="pt-br" sz="1050" b="0" i="0" u="none" strike="noStrike" kern="1200" cap="none" spc="0" normalizeH="0" baseline="0" noProof="0" dirty="0">
                  <a:ln>
                    <a:noFill/>
                  </a:ln>
                  <a:solidFill>
                    <a:prstClr val="black"/>
                  </a:solidFill>
                  <a:effectLst/>
                  <a:uLnTx/>
                  <a:uFillTx/>
                  <a:latin typeface="Segoe UI"/>
                  <a:ea typeface="+mn-ea"/>
                  <a:cs typeface="Segoe UI"/>
                </a:rPr>
              </a:br>
              <a:r>
                <a:rPr kumimoji="0" lang="pt-br" sz="1050" b="0" i="0" u="none" strike="noStrike" kern="1200" cap="none" spc="0" normalizeH="0" baseline="0" noProof="0" dirty="0">
                  <a:ln>
                    <a:noFill/>
                  </a:ln>
                  <a:solidFill>
                    <a:prstClr val="black"/>
                  </a:solidFill>
                  <a:effectLst/>
                  <a:uLnTx/>
                  <a:uFillTx/>
                  <a:latin typeface="Segoe UI"/>
                  <a:ea typeface="+mn-ea"/>
                  <a:cs typeface="Segoe UI"/>
                </a:rPr>
                <a:t>para editar um slide ou aprender </a:t>
              </a:r>
              <a:br>
                <a:rPr kumimoji="0" lang="pt-br" sz="1050" b="0" i="0" u="none" strike="noStrike" kern="1200" cap="none" spc="0" normalizeH="0" baseline="0" noProof="0" dirty="0">
                  <a:ln>
                    <a:noFill/>
                  </a:ln>
                  <a:solidFill>
                    <a:prstClr val="black"/>
                  </a:solidFill>
                  <a:effectLst/>
                  <a:uLnTx/>
                  <a:uFillTx/>
                  <a:latin typeface="Segoe UI"/>
                  <a:ea typeface="+mn-ea"/>
                  <a:cs typeface="Segoe UI"/>
                </a:rPr>
              </a:br>
              <a:r>
                <a:rPr kumimoji="0" lang="pt-br" sz="1050" b="0" i="0" u="none" strike="noStrike" kern="1200" cap="none" spc="0" normalizeH="0" baseline="0" noProof="0" dirty="0">
                  <a:ln>
                    <a:noFill/>
                  </a:ln>
                  <a:solidFill>
                    <a:prstClr val="black"/>
                  </a:solidFill>
                  <a:effectLst/>
                  <a:uLnTx/>
                  <a:uFillTx/>
                  <a:latin typeface="Segoe UI"/>
                  <a:ea typeface="+mn-ea"/>
                  <a:cs typeface="Segoe UI"/>
                </a:rPr>
                <a:t>sobre a apresentação</a:t>
              </a:r>
            </a:p>
          </p:txBody>
        </p:sp>
        <p:pic>
          <p:nvPicPr>
            <p:cNvPr id="48" name="Picture 47">
              <a:extLst>
                <a:ext uri="{FF2B5EF4-FFF2-40B4-BE49-F238E27FC236}">
                  <a16:creationId xmlns:a16="http://schemas.microsoft.com/office/drawing/2014/main" id="{92BA7A85-5B23-6C03-AEB3-355609B88585}"/>
                </a:ext>
              </a:extLst>
            </p:cNvPr>
            <p:cNvPicPr>
              <a:picLocks noChangeAspect="1"/>
            </p:cNvPicPr>
            <p:nvPr/>
          </p:nvPicPr>
          <p:blipFill rotWithShape="1">
            <a:blip r:embed="rId10"/>
            <a:srcRect l="7161" t="21065" r="1090" b="17626"/>
            <a:stretch/>
          </p:blipFill>
          <p:spPr>
            <a:xfrm>
              <a:off x="9207500" y="-14484942"/>
              <a:ext cx="264319" cy="606581"/>
            </a:xfrm>
            <a:prstGeom prst="rect">
              <a:avLst/>
            </a:prstGeom>
          </p:spPr>
        </p:pic>
        <p:cxnSp>
          <p:nvCxnSpPr>
            <p:cNvPr id="49" name="Straight Arrow Connector 34">
              <a:extLst>
                <a:ext uri="{FF2B5EF4-FFF2-40B4-BE49-F238E27FC236}">
                  <a16:creationId xmlns:a16="http://schemas.microsoft.com/office/drawing/2014/main" id="{EA99EB92-D483-E681-27DC-2501CF38D0A8}"/>
                </a:ext>
              </a:extLst>
            </p:cNvPr>
            <p:cNvCxnSpPr>
              <a:cxnSpLocks/>
              <a:stCxn id="48" idx="1"/>
              <a:endCxn id="45" idx="4"/>
            </p:cNvCxnSpPr>
            <p:nvPr/>
          </p:nvCxnSpPr>
          <p:spPr>
            <a:xfrm rot="10800000">
              <a:off x="5246972" y="-16706256"/>
              <a:ext cx="3960529" cy="2524604"/>
            </a:xfrm>
            <a:prstGeom prst="bentConnector2">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5273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righ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right)">
                                      <p:cBhvr>
                                        <p:cTn id="5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39" grpId="0" animBg="1"/>
      <p:bldP spid="38" grpId="0" animBg="1"/>
      <p:bldP spid="45"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E7D758-14AC-0CC6-B0EA-769A859972E8}"/>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13" name="Rectangle: Rounded Corners 6">
            <a:extLst>
              <a:ext uri="{FF2B5EF4-FFF2-40B4-BE49-F238E27FC236}">
                <a16:creationId xmlns:a16="http://schemas.microsoft.com/office/drawing/2014/main" id="{53D973A6-9A63-38FB-6B50-55A780B2BF2B}"/>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Rectangle: Rounded Corners 3">
            <a:extLst>
              <a:ext uri="{FF2B5EF4-FFF2-40B4-BE49-F238E27FC236}">
                <a16:creationId xmlns:a16="http://schemas.microsoft.com/office/drawing/2014/main" id="{C992B467-F733-7876-130A-BAD4C1F8AB7E}"/>
              </a:ext>
            </a:extLst>
          </p:cNvPr>
          <p:cNvSpPr txBox="1">
            <a:spLocks noGrp="1"/>
          </p:cNvSpPr>
          <p:nvPr>
            <p:ph type="title" idx="4294967295"/>
          </p:nvPr>
        </p:nvSpPr>
        <p:spPr bwMode="auto">
          <a:xfrm>
            <a:off x="2455068" y="1493838"/>
            <a:ext cx="7281863" cy="547687"/>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pt-br" sz="2400" b="0" i="0" u="none" strike="noStrike" kern="1200" cap="none" spc="0" normalizeH="0" baseline="0" noProof="0" dirty="0">
                <a:ln>
                  <a:noFill/>
                </a:ln>
                <a:solidFill>
                  <a:schemeClr val="bg1"/>
                </a:solidFill>
                <a:effectLst/>
                <a:uLnTx/>
                <a:uFillTx/>
                <a:latin typeface="+mj-lt"/>
                <a:ea typeface="+mn-ea"/>
                <a:cs typeface="Segoe UI"/>
              </a:rPr>
              <a:t>Seu assistente pessoal de IA</a:t>
            </a:r>
            <a:endParaRPr kumimoji="0" lang="en-IN" sz="2400" b="0" i="0" u="none" strike="noStrike" kern="1200" cap="none" spc="0" normalizeH="0" baseline="0" noProof="0" dirty="0">
              <a:ln>
                <a:noFill/>
              </a:ln>
              <a:solidFill>
                <a:schemeClr val="bg1"/>
              </a:solidFill>
              <a:effectLst/>
              <a:uLnTx/>
              <a:uFillTx/>
              <a:latin typeface="+mj-lt"/>
              <a:ea typeface="+mn-ea"/>
              <a:cs typeface="Segoe UI"/>
            </a:endParaRPr>
          </a:p>
        </p:txBody>
      </p:sp>
      <p:sp>
        <p:nvSpPr>
          <p:cNvPr id="2" name="TextBox 1">
            <a:extLst>
              <a:ext uri="{FF2B5EF4-FFF2-40B4-BE49-F238E27FC236}">
                <a16:creationId xmlns:a16="http://schemas.microsoft.com/office/drawing/2014/main" id="{D0DAE314-33FE-EA55-B880-58B337F3456A}"/>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0" cap="none" spc="0" normalizeH="0" baseline="0" noProof="0" dirty="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Índice de tendências de trabalho do Microsoft WorkLab, maio de 2023</a:t>
            </a:r>
            <a:endParaRPr kumimoji="0" lang="en-US" sz="1050" b="0" i="0" u="none" strike="noStrike" kern="0" cap="none" spc="0" normalizeH="0" baseline="0" noProof="0" dirty="0">
              <a:ln>
                <a:noFill/>
              </a:ln>
              <a:solidFill>
                <a:srgbClr val="8661C5"/>
              </a:solidFill>
              <a:effectLst/>
              <a:uLnTx/>
              <a:uFillTx/>
              <a:latin typeface="Segoe UI"/>
              <a:ea typeface="+mn-ea"/>
              <a:cs typeface="+mn-cs"/>
            </a:endParaRPr>
          </a:p>
        </p:txBody>
      </p:sp>
      <p:sp>
        <p:nvSpPr>
          <p:cNvPr id="4" name="TextBox 3">
            <a:extLst>
              <a:ext uri="{FF2B5EF4-FFF2-40B4-BE49-F238E27FC236}">
                <a16:creationId xmlns:a16="http://schemas.microsoft.com/office/drawing/2014/main" id="{9339774E-253D-E095-9897-26681632C36E}"/>
              </a:ext>
            </a:extLst>
          </p:cNvPr>
          <p:cNvSpPr txBox="1"/>
          <p:nvPr/>
        </p:nvSpPr>
        <p:spPr>
          <a:xfrm>
            <a:off x="2112865" y="2598003"/>
            <a:ext cx="7966269" cy="1785104"/>
          </a:xfrm>
          <a:prstGeom prst="rect">
            <a:avLst/>
          </a:prstGeom>
        </p:spPr>
        <p:txBody>
          <a:bodyPr wrap="square" lIns="0" tIns="0" rIns="0" bIns="0" anchor="ctr">
            <a:spAutoFit/>
          </a:bodyPr>
          <a:lstStyle/>
          <a:p>
            <a:pPr algn="ctr">
              <a:spcBef>
                <a:spcPts val="3600"/>
              </a:spcBef>
              <a:defRPr/>
            </a:pPr>
            <a:r>
              <a:rPr lang="pt-br" sz="6000" dirty="0">
                <a:ln w="3175">
                  <a:noFill/>
                </a:ln>
                <a:gradFill>
                  <a:gsLst>
                    <a:gs pos="33000">
                      <a:srgbClr val="1F78D4"/>
                    </a:gs>
                    <a:gs pos="81000">
                      <a:srgbClr val="8678D6"/>
                    </a:gs>
                  </a:gsLst>
                  <a:lin ang="2700000" scaled="1"/>
                </a:gradFill>
                <a:latin typeface="Segoe UI Semibold"/>
              </a:rPr>
              <a:t>68% das pessoas </a:t>
            </a:r>
            <a:br/>
            <a:r>
              <a:rPr lang="pt-br" sz="2800" dirty="0">
                <a:solidFill>
                  <a:prstClr val="black"/>
                </a:solidFill>
                <a:latin typeface="Segoe UI"/>
                <a:cs typeface="Segoe UI"/>
              </a:rPr>
              <a:t>dizem que não conseguem ter foco ininterrupto durante o dia de trabalho</a:t>
            </a:r>
            <a:endParaRPr lang="en-US" sz="2800" b="0" i="0" u="none" strike="noStrike" kern="1200" cap="none" spc="0" normalizeH="0" baseline="0" noProof="0" dirty="0">
              <a:ln>
                <a:noFill/>
              </a:ln>
              <a:solidFill>
                <a:prstClr val="black"/>
              </a:solidFill>
              <a:effectLst/>
              <a:uLnTx/>
              <a:uFillTx/>
              <a:latin typeface="Segoe UI"/>
              <a:cs typeface="Segoe UI"/>
            </a:endParaRPr>
          </a:p>
        </p:txBody>
      </p:sp>
    </p:spTree>
    <p:extLst>
      <p:ext uri="{BB962C8B-B14F-4D97-AF65-F5344CB8AC3E}">
        <p14:creationId xmlns:p14="http://schemas.microsoft.com/office/powerpoint/2010/main" val="849392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300"/>
                                        <p:tgtEl>
                                          <p:spTgt spid="14"/>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13"/>
                                        </p:tgtEl>
                                        <p:attrNameLst>
                                          <p:attrName>style.visibility</p:attrName>
                                        </p:attrNameLst>
                                      </p:cBhvr>
                                      <p:to>
                                        <p:strVal val="visible"/>
                                      </p:to>
                                    </p:set>
                                    <p:animEffect transition="in" filter="barn(outVertical)">
                                      <p:cBhvr>
                                        <p:cTn id="10" dur="300"/>
                                        <p:tgtEl>
                                          <p:spTgt spid="13"/>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6">
            <a:extLst>
              <a:ext uri="{FF2B5EF4-FFF2-40B4-BE49-F238E27FC236}">
                <a16:creationId xmlns:a16="http://schemas.microsoft.com/office/drawing/2014/main" id="{B39C3B93-2737-FD1A-44B0-DDA1A129184C}"/>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 name="TextBox 6">
            <a:extLst>
              <a:ext uri="{FF2B5EF4-FFF2-40B4-BE49-F238E27FC236}">
                <a16:creationId xmlns:a16="http://schemas.microsoft.com/office/drawing/2014/main" id="{F47798FC-22CF-607D-931E-7BEBA4E8B16E}"/>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p:txBody>
          <a:bodyPr>
            <a:normAutofit fontScale="90000"/>
          </a:bodyPr>
          <a:lstStyle/>
          <a:p>
            <a:r>
              <a:rPr lang="pt-br" sz="3600" dirty="0">
                <a:gradFill flip="none" rotWithShape="1">
                  <a:gsLst>
                    <a:gs pos="50000">
                      <a:srgbClr val="8661C5"/>
                    </a:gs>
                    <a:gs pos="0">
                      <a:srgbClr val="3E76D4"/>
                    </a:gs>
                    <a:gs pos="100000">
                      <a:srgbClr val="C73ECC"/>
                    </a:gs>
                  </a:gsLst>
                  <a:lin ang="2700000" scaled="1"/>
                  <a:tileRect/>
                </a:gradFill>
                <a:cs typeface="+mn-cs"/>
              </a:rPr>
              <a:t>Modo de uso: Copilot no Teams durante uma </a:t>
            </a:r>
            <a:r>
              <a:rPr lang="pt-br" sz="3600" dirty="0" err="1">
                <a:gradFill flip="none" rotWithShape="1">
                  <a:gsLst>
                    <a:gs pos="50000">
                      <a:srgbClr val="8661C5"/>
                    </a:gs>
                    <a:gs pos="0">
                      <a:srgbClr val="3E76D4"/>
                    </a:gs>
                    <a:gs pos="100000">
                      <a:srgbClr val="C73ECC"/>
                    </a:gs>
                  </a:gsLst>
                  <a:lin ang="2700000" scaled="1"/>
                  <a:tileRect/>
                </a:gradFill>
                <a:cs typeface="+mn-cs"/>
              </a:rPr>
              <a:t>re</a:t>
            </a:r>
            <a:r>
              <a:rPr lang="pt-BR" sz="3600" dirty="0" err="1">
                <a:gradFill flip="none" rotWithShape="1">
                  <a:gsLst>
                    <a:gs pos="50000">
                      <a:srgbClr val="8661C5"/>
                    </a:gs>
                    <a:gs pos="0">
                      <a:srgbClr val="3E76D4"/>
                    </a:gs>
                    <a:gs pos="100000">
                      <a:srgbClr val="C73ECC"/>
                    </a:gs>
                  </a:gsLst>
                  <a:lin ang="2700000" scaled="1"/>
                  <a:tileRect/>
                </a:gradFill>
                <a:cs typeface="+mn-cs"/>
              </a:rPr>
              <a:t>um</a:t>
            </a:r>
            <a:r>
              <a:rPr lang="pt-br" sz="3600" dirty="0" err="1">
                <a:gradFill flip="none" rotWithShape="1">
                  <a:gsLst>
                    <a:gs pos="50000">
                      <a:srgbClr val="8661C5"/>
                    </a:gs>
                    <a:gs pos="0">
                      <a:srgbClr val="3E76D4"/>
                    </a:gs>
                    <a:gs pos="100000">
                      <a:srgbClr val="C73ECC"/>
                    </a:gs>
                  </a:gsLst>
                  <a:lin ang="2700000" scaled="1"/>
                  <a:tileRect/>
                </a:gradFill>
                <a:cs typeface="+mn-cs"/>
              </a:rPr>
              <a:t>ião</a:t>
            </a:r>
            <a:br>
              <a:rPr dirty="0"/>
            </a:br>
            <a:r>
              <a:rPr lang="pt-br" sz="2000" dirty="0">
                <a:cs typeface="Segoe UI Semilight"/>
              </a:rPr>
              <a:t>Observar que os prompts específicos mostrados podem variar</a:t>
            </a:r>
            <a:endParaRPr lang="en-US" sz="2000" dirty="0"/>
          </a:p>
        </p:txBody>
      </p:sp>
      <p:grpSp>
        <p:nvGrpSpPr>
          <p:cNvPr id="3" name="Group 2" descr="Logotipo do Microsoft Teams">
            <a:extLst>
              <a:ext uri="{FF2B5EF4-FFF2-40B4-BE49-F238E27FC236}">
                <a16:creationId xmlns:a16="http://schemas.microsoft.com/office/drawing/2014/main" id="{033E58A0-AF2C-B853-2A15-2C055C9787EC}"/>
              </a:ext>
              <a:ext uri="{C183D7F6-B498-43B3-948B-1728B52AA6E4}">
                <adec:decorative xmlns:adec="http://schemas.microsoft.com/office/drawing/2017/decorative" val="0"/>
              </a:ext>
            </a:extLst>
          </p:cNvPr>
          <p:cNvGrpSpPr/>
          <p:nvPr/>
        </p:nvGrpSpPr>
        <p:grpSpPr>
          <a:xfrm>
            <a:off x="10270678" y="467320"/>
            <a:ext cx="534543" cy="534543"/>
            <a:chOff x="4236994" y="8381781"/>
            <a:chExt cx="534543" cy="534543"/>
          </a:xfrm>
        </p:grpSpPr>
        <p:sp>
          <p:nvSpPr>
            <p:cNvPr id="4" name="Rounded Rectangle 46">
              <a:extLst>
                <a:ext uri="{FF2B5EF4-FFF2-40B4-BE49-F238E27FC236}">
                  <a16:creationId xmlns:a16="http://schemas.microsoft.com/office/drawing/2014/main" id="{066596A1-0687-766B-EA61-2DD732C5309C}"/>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3" name="Picture 6" descr="Logotipo, símbolo, significado, história, PNG, Microsoft Teams">
              <a:hlinkClick r:id="rId3"/>
              <a:extLst>
                <a:ext uri="{FF2B5EF4-FFF2-40B4-BE49-F238E27FC236}">
                  <a16:creationId xmlns:a16="http://schemas.microsoft.com/office/drawing/2014/main" id="{BF4C5025-D520-F49D-C168-419F4FB4DDB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Logotipo do Microsoft 365 Copilot">
            <a:extLst>
              <a:ext uri="{FF2B5EF4-FFF2-40B4-BE49-F238E27FC236}">
                <a16:creationId xmlns:a16="http://schemas.microsoft.com/office/drawing/2014/main" id="{A4F2AD86-D3B4-1BB5-5B42-47F275BCD1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A831EC8-499C-292E-D18E-EB21BC52AADB}"/>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pt-br" sz="1200" b="1" i="0" u="none" strike="noStrike" kern="100" cap="none" spc="0" normalizeH="0" baseline="0" noProof="0" dirty="0">
                <a:ln>
                  <a:noFill/>
                </a:ln>
                <a:solidFill>
                  <a:prstClr val="black"/>
                </a:solidFill>
                <a:effectLst/>
                <a:uLnTx/>
                <a:uFillTx/>
                <a:latin typeface="Segoe UI Semibold"/>
                <a:ea typeface="Aptos" panose="020B0004020202020204" pitchFamily="34" charset="0"/>
                <a:cs typeface="Times New Roman"/>
              </a:rPr>
              <a:t>Exemplos de casos de uso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Obter ajuda durante uma </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re</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ião</a:t>
            </a: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 com um resumo, pontos-chave, sentimento ou possíveis </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perg</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tas</a:t>
            </a:r>
            <a:endParaRPr kumimoji="0" lang="pt-br" sz="1100" b="0" i="0" u="none" strike="noStrike" kern="100" cap="none" spc="0" normalizeH="0" baseline="0" noProof="0" dirty="0">
              <a:ln>
                <a:noFill/>
              </a:ln>
              <a:solidFill>
                <a:prstClr val="black"/>
              </a:solidFill>
              <a:effectLst/>
              <a:uLnTx/>
              <a:uFillTx/>
              <a:latin typeface="Segoe UI"/>
              <a:ea typeface="+mn-ea"/>
              <a:cs typeface="Times New Roman"/>
            </a:endParaRP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Atualizar uma </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re</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ião</a:t>
            </a: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 com um resumo ou fazendo </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perg</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tas</a:t>
            </a:r>
            <a:endParaRPr kumimoji="0" lang="pt-br" sz="1100" b="0" i="0" u="none" strike="noStrike" kern="100" cap="none" spc="0" normalizeH="0" baseline="0" noProof="0" dirty="0">
              <a:ln>
                <a:noFill/>
              </a:ln>
              <a:solidFill>
                <a:prstClr val="black"/>
              </a:solidFill>
              <a:effectLst/>
              <a:uLnTx/>
              <a:uFillTx/>
              <a:latin typeface="Segoe UI"/>
              <a:ea typeface="+mn-ea"/>
              <a:cs typeface="Times New Roman"/>
            </a:endParaRP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lang="pt-br" sz="1100" kern="100" dirty="0" err="1">
                <a:solidFill>
                  <a:prstClr val="black"/>
                </a:solidFill>
                <a:cs typeface="Times New Roman"/>
              </a:rPr>
              <a:t>F</a:t>
            </a:r>
            <a:r>
              <a:rPr lang="pt-BR" sz="1100" kern="100" dirty="0" err="1">
                <a:solidFill>
                  <a:prstClr val="black"/>
                </a:solidFill>
                <a:cs typeface="Times New Roman"/>
              </a:rPr>
              <a:t>um</a:t>
            </a:r>
            <a:r>
              <a:rPr lang="pt-br" sz="1100" kern="100" dirty="0" err="1">
                <a:solidFill>
                  <a:prstClr val="black"/>
                </a:solidFill>
                <a:cs typeface="Times New Roman"/>
              </a:rPr>
              <a:t>ciona</a:t>
            </a:r>
            <a:r>
              <a:rPr lang="pt-br" sz="1100" kern="100" dirty="0">
                <a:solidFill>
                  <a:prstClr val="black"/>
                </a:solidFill>
                <a:cs typeface="Times New Roman"/>
              </a:rPr>
              <a:t> durante chamadas individuais e em grupo, </a:t>
            </a:r>
            <a:r>
              <a:rPr lang="pt-br" sz="1100" kern="100" dirty="0" err="1">
                <a:solidFill>
                  <a:prstClr val="black"/>
                </a:solidFill>
                <a:cs typeface="Times New Roman"/>
              </a:rPr>
              <a:t>Re</a:t>
            </a:r>
            <a:r>
              <a:rPr lang="pt-BR" sz="1100" kern="100" dirty="0" err="1">
                <a:solidFill>
                  <a:prstClr val="black"/>
                </a:solidFill>
                <a:cs typeface="Times New Roman"/>
              </a:rPr>
              <a:t>um</a:t>
            </a:r>
            <a:r>
              <a:rPr lang="pt-br" sz="1100" kern="100" dirty="0" err="1">
                <a:solidFill>
                  <a:prstClr val="black"/>
                </a:solidFill>
                <a:cs typeface="Times New Roman"/>
              </a:rPr>
              <a:t>ir-se</a:t>
            </a:r>
            <a:r>
              <a:rPr lang="pt-br" sz="1100" kern="100" dirty="0">
                <a:solidFill>
                  <a:prstClr val="black"/>
                </a:solidFill>
                <a:cs typeface="Times New Roman"/>
              </a:rPr>
              <a:t> agora, </a:t>
            </a:r>
            <a:r>
              <a:rPr lang="pt-br" sz="1100" kern="100" dirty="0" err="1">
                <a:solidFill>
                  <a:prstClr val="black"/>
                </a:solidFill>
                <a:cs typeface="Times New Roman"/>
              </a:rPr>
              <a:t>Re</a:t>
            </a:r>
            <a:r>
              <a:rPr lang="pt-BR" sz="1100" kern="100" dirty="0" err="1">
                <a:solidFill>
                  <a:prstClr val="black"/>
                </a:solidFill>
                <a:cs typeface="Times New Roman"/>
              </a:rPr>
              <a:t>um</a:t>
            </a:r>
            <a:r>
              <a:rPr lang="pt-br" sz="1100" kern="100" dirty="0" err="1">
                <a:solidFill>
                  <a:prstClr val="black"/>
                </a:solidFill>
                <a:cs typeface="Times New Roman"/>
              </a:rPr>
              <a:t>iões</a:t>
            </a:r>
            <a:r>
              <a:rPr lang="pt-br" sz="1100" kern="100" dirty="0">
                <a:solidFill>
                  <a:prstClr val="black"/>
                </a:solidFill>
                <a:cs typeface="Times New Roman"/>
              </a:rPr>
              <a:t> privadas agendadas, </a:t>
            </a:r>
            <a:r>
              <a:rPr lang="pt-br" sz="1100" kern="100" dirty="0" err="1">
                <a:solidFill>
                  <a:prstClr val="black"/>
                </a:solidFill>
                <a:cs typeface="Times New Roman"/>
              </a:rPr>
              <a:t>Re</a:t>
            </a:r>
            <a:r>
              <a:rPr lang="pt-BR" sz="1100" kern="100" dirty="0" err="1">
                <a:solidFill>
                  <a:prstClr val="black"/>
                </a:solidFill>
                <a:cs typeface="Times New Roman"/>
              </a:rPr>
              <a:t>um</a:t>
            </a:r>
            <a:r>
              <a:rPr lang="pt-br" sz="1100" kern="100" dirty="0" err="1">
                <a:solidFill>
                  <a:prstClr val="black"/>
                </a:solidFill>
                <a:cs typeface="Times New Roman"/>
              </a:rPr>
              <a:t>iões</a:t>
            </a:r>
            <a:r>
              <a:rPr lang="pt-br" sz="1100" kern="100" dirty="0">
                <a:solidFill>
                  <a:prstClr val="black"/>
                </a:solidFill>
                <a:cs typeface="Times New Roman"/>
              </a:rPr>
              <a:t> recorrentes, </a:t>
            </a:r>
            <a:r>
              <a:rPr lang="pt-br" sz="1100" kern="100" dirty="0" err="1">
                <a:solidFill>
                  <a:prstClr val="black"/>
                </a:solidFill>
                <a:cs typeface="Times New Roman"/>
              </a:rPr>
              <a:t>Re</a:t>
            </a:r>
            <a:r>
              <a:rPr lang="pt-BR" sz="1100" kern="100" dirty="0" err="1">
                <a:solidFill>
                  <a:prstClr val="black"/>
                </a:solidFill>
                <a:cs typeface="Times New Roman"/>
              </a:rPr>
              <a:t>um</a:t>
            </a:r>
            <a:r>
              <a:rPr lang="pt-br" sz="1100" kern="100" dirty="0" err="1">
                <a:solidFill>
                  <a:prstClr val="black"/>
                </a:solidFill>
                <a:cs typeface="Times New Roman"/>
              </a:rPr>
              <a:t>iões</a:t>
            </a:r>
            <a:r>
              <a:rPr lang="pt-br" sz="1100" kern="100" dirty="0">
                <a:solidFill>
                  <a:prstClr val="black"/>
                </a:solidFill>
                <a:cs typeface="Times New Roman"/>
              </a:rPr>
              <a:t> de canal</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pt-br" sz="1200" b="0" i="0" u="none" strike="noStrike" kern="100" cap="none" spc="0" normalizeH="0" baseline="0" noProof="0" dirty="0">
                <a:ln>
                  <a:noFill/>
                </a:ln>
                <a:solidFill>
                  <a:prstClr val="black"/>
                </a:solidFill>
                <a:effectLst/>
                <a:uLnTx/>
                <a:uFillTx/>
                <a:latin typeface="Segoe UI Semibold"/>
                <a:ea typeface="+mn-ea"/>
                <a:cs typeface="Times New Roman"/>
              </a:rPr>
              <a:t>Usar o painel de bate-papo do Copilot para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Obter um resumo da </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re</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ião</a:t>
            </a: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 até agora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Principais pontos de discussão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Quem disse o que ou o que as pessoas disseram</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Ponto em que as pessoas discordam</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Sugerir itens de ação</a:t>
            </a:r>
          </a:p>
        </p:txBody>
      </p:sp>
      <p:pic>
        <p:nvPicPr>
          <p:cNvPr id="50" name="Picture 49" descr="Captura de tela do Copilot em reuniões do Teams">
            <a:extLst>
              <a:ext uri="{FF2B5EF4-FFF2-40B4-BE49-F238E27FC236}">
                <a16:creationId xmlns:a16="http://schemas.microsoft.com/office/drawing/2014/main" id="{DE047D47-94A7-097F-3010-FF7389E86EE8}"/>
              </a:ext>
            </a:extLst>
          </p:cNvPr>
          <p:cNvPicPr>
            <a:picLocks noChangeAspect="1"/>
          </p:cNvPicPr>
          <p:nvPr/>
        </p:nvPicPr>
        <p:blipFill>
          <a:blip r:embed="rId6"/>
          <a:stretch>
            <a:fillRect/>
          </a:stretch>
        </p:blipFill>
        <p:spPr>
          <a:xfrm>
            <a:off x="5046561" y="2155643"/>
            <a:ext cx="2299870" cy="2400805"/>
          </a:xfrm>
          <a:prstGeom prst="roundRect">
            <a:avLst>
              <a:gd name="adj" fmla="val 2923"/>
            </a:avLst>
          </a:prstGeom>
          <a:ln w="6350">
            <a:solidFill>
              <a:schemeClr val="bg1">
                <a:lumMod val="75000"/>
              </a:schemeClr>
            </a:solidFill>
          </a:ln>
        </p:spPr>
      </p:pic>
      <p:sp>
        <p:nvSpPr>
          <p:cNvPr id="44" name="Oval 43">
            <a:extLst>
              <a:ext uri="{FF2B5EF4-FFF2-40B4-BE49-F238E27FC236}">
                <a16:creationId xmlns:a16="http://schemas.microsoft.com/office/drawing/2014/main" id="{722675AB-1A6E-052E-E9B0-FD99FC3E67DC}"/>
              </a:ext>
              <a:ext uri="{C183D7F6-B498-43B3-948B-1728B52AA6E4}">
                <adec:decorative xmlns:adec="http://schemas.microsoft.com/office/drawing/2017/decorative" val="1"/>
              </a:ext>
            </a:extLst>
          </p:cNvPr>
          <p:cNvSpPr>
            <a:spLocks/>
          </p:cNvSpPr>
          <p:nvPr/>
        </p:nvSpPr>
        <p:spPr bwMode="auto">
          <a:xfrm>
            <a:off x="5206842" y="4329552"/>
            <a:ext cx="183635" cy="182325"/>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3" name="Rectangle: Rounded Corners 42" descr="Ênfase nas sugestões de Prompt na captura de tela">
            <a:extLst>
              <a:ext uri="{FF2B5EF4-FFF2-40B4-BE49-F238E27FC236}">
                <a16:creationId xmlns:a16="http://schemas.microsoft.com/office/drawing/2014/main" id="{CE5BC0E7-D7C7-5F1B-8AAF-9A6C74F215E1}"/>
              </a:ext>
              <a:ext uri="{C183D7F6-B498-43B3-948B-1728B52AA6E4}">
                <adec:decorative xmlns:adec="http://schemas.microsoft.com/office/drawing/2017/decorative" val="0"/>
              </a:ext>
            </a:extLst>
          </p:cNvPr>
          <p:cNvSpPr/>
          <p:nvPr/>
        </p:nvSpPr>
        <p:spPr bwMode="auto">
          <a:xfrm>
            <a:off x="5290186" y="2341634"/>
            <a:ext cx="1576388" cy="1943099"/>
          </a:xfrm>
          <a:prstGeom prst="roundRect">
            <a:avLst>
              <a:gd name="adj" fmla="val 5209"/>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30" name="Picture 29" descr="Captura de tela do Copilot da seção de bate-papo em reuniões do Teams">
            <a:extLst>
              <a:ext uri="{FF2B5EF4-FFF2-40B4-BE49-F238E27FC236}">
                <a16:creationId xmlns:a16="http://schemas.microsoft.com/office/drawing/2014/main" id="{2E4B047A-B298-23AF-E61D-B50EC2BBD58D}"/>
              </a:ext>
            </a:extLst>
          </p:cNvPr>
          <p:cNvPicPr>
            <a:picLocks noChangeAspect="1"/>
          </p:cNvPicPr>
          <p:nvPr/>
        </p:nvPicPr>
        <p:blipFill>
          <a:blip r:embed="rId7"/>
          <a:stretch>
            <a:fillRect/>
          </a:stretch>
        </p:blipFill>
        <p:spPr>
          <a:xfrm>
            <a:off x="7441066" y="2155643"/>
            <a:ext cx="1805395" cy="3771900"/>
          </a:xfrm>
          <a:prstGeom prst="roundRect">
            <a:avLst>
              <a:gd name="adj" fmla="val 2923"/>
            </a:avLst>
          </a:prstGeom>
          <a:ln w="6350">
            <a:solidFill>
              <a:schemeClr val="bg1">
                <a:lumMod val="75000"/>
              </a:schemeClr>
            </a:solidFill>
          </a:ln>
        </p:spPr>
      </p:pic>
      <p:sp>
        <p:nvSpPr>
          <p:cNvPr id="16" name="Rectangle: Rounded Corners 15" descr="Ênfase na barra de pesquisa Pergunte qualquer coisa sobre esta reunião na captura de tela">
            <a:extLst>
              <a:ext uri="{FF2B5EF4-FFF2-40B4-BE49-F238E27FC236}">
                <a16:creationId xmlns:a16="http://schemas.microsoft.com/office/drawing/2014/main" id="{34224716-EF59-73EE-23B2-43571103BD8D}"/>
              </a:ext>
              <a:ext uri="{C183D7F6-B498-43B3-948B-1728B52AA6E4}">
                <adec:decorative xmlns:adec="http://schemas.microsoft.com/office/drawing/2017/decorative" val="0"/>
              </a:ext>
            </a:extLst>
          </p:cNvPr>
          <p:cNvSpPr/>
          <p:nvPr/>
        </p:nvSpPr>
        <p:spPr bwMode="auto">
          <a:xfrm>
            <a:off x="7817161" y="5493422"/>
            <a:ext cx="1388533" cy="271584"/>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45" name="Group 44" descr="Uma seta apontando para o ícone de brilho de Mais Prompts na captura de tela&#10;Clicar no prompt &#10;Ícone da guia para mostrar os prompts para editar um slide ou aprender sobre a apresentação">
            <a:extLst>
              <a:ext uri="{FF2B5EF4-FFF2-40B4-BE49-F238E27FC236}">
                <a16:creationId xmlns:a16="http://schemas.microsoft.com/office/drawing/2014/main" id="{DA0002ED-0BF1-BA36-BA78-78B5B41B593B}"/>
              </a:ext>
              <a:ext uri="{C183D7F6-B498-43B3-948B-1728B52AA6E4}">
                <adec:decorative xmlns:adec="http://schemas.microsoft.com/office/drawing/2017/decorative" val="0"/>
              </a:ext>
            </a:extLst>
          </p:cNvPr>
          <p:cNvGrpSpPr/>
          <p:nvPr/>
        </p:nvGrpSpPr>
        <p:grpSpPr>
          <a:xfrm>
            <a:off x="5298661" y="4439305"/>
            <a:ext cx="5964559" cy="1169350"/>
            <a:chOff x="5045065" y="4781551"/>
            <a:chExt cx="6323974" cy="1169350"/>
          </a:xfrm>
        </p:grpSpPr>
        <p:sp>
          <p:nvSpPr>
            <p:cNvPr id="46" name="TextBox 45">
              <a:extLst>
                <a:ext uri="{FF2B5EF4-FFF2-40B4-BE49-F238E27FC236}">
                  <a16:creationId xmlns:a16="http://schemas.microsoft.com/office/drawing/2014/main" id="{D50A5432-FE01-8DFE-A7F9-F41DD3E971FE}"/>
                </a:ext>
              </a:extLst>
            </p:cNvPr>
            <p:cNvSpPr txBox="1"/>
            <p:nvPr/>
          </p:nvSpPr>
          <p:spPr>
            <a:xfrm>
              <a:off x="9340362" y="4781551"/>
              <a:ext cx="2028677" cy="1169350"/>
            </a:xfrm>
            <a:prstGeom prst="roundRect">
              <a:avLst>
                <a:gd name="adj" fmla="val 5224"/>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prstClr val="black"/>
                  </a:solidFill>
                  <a:effectLst/>
                  <a:uLnTx/>
                  <a:uFillTx/>
                  <a:latin typeface="Segoe UI"/>
                  <a:ea typeface="+mn-ea"/>
                  <a:cs typeface="Segoe UI"/>
                </a:rPr>
                <a:t>Clicar no ícone do </a:t>
              </a:r>
              <a:br>
                <a:rPr kumimoji="0" lang="pt-br" sz="1050" b="0" i="0" u="none" strike="noStrike" kern="1200" cap="none" spc="0" normalizeH="0" baseline="0" noProof="0" dirty="0">
                  <a:ln>
                    <a:noFill/>
                  </a:ln>
                  <a:solidFill>
                    <a:prstClr val="black"/>
                  </a:solidFill>
                  <a:effectLst/>
                  <a:uLnTx/>
                  <a:uFillTx/>
                  <a:latin typeface="Segoe UI"/>
                  <a:ea typeface="+mn-ea"/>
                  <a:cs typeface="Segoe UI"/>
                </a:rPr>
              </a:br>
              <a:r>
                <a:rPr lang="pt-br" sz="1050" b="1" dirty="0">
                  <a:solidFill>
                    <a:prstClr val="black"/>
                  </a:solidFill>
                  <a:latin typeface="Segoe UI Semibold"/>
                </a:rPr>
                <a:t>Guia de Prompt </a:t>
              </a:r>
              <a:br>
                <a:rPr lang="pt-br" sz="1050" b="1" dirty="0">
                  <a:solidFill>
                    <a:prstClr val="black"/>
                  </a:solidFill>
                  <a:latin typeface="Segoe UI Semibold"/>
                </a:rPr>
              </a:br>
              <a:r>
                <a:rPr kumimoji="0" lang="pt-br" sz="1050" b="0" i="0" u="none" strike="noStrike" kern="1200" cap="none" spc="0" normalizeH="0" baseline="0" noProof="0" dirty="0">
                  <a:ln>
                    <a:noFill/>
                  </a:ln>
                  <a:solidFill>
                    <a:prstClr val="black"/>
                  </a:solidFill>
                  <a:effectLst/>
                  <a:uLnTx/>
                  <a:uFillTx/>
                  <a:latin typeface="Segoe UI"/>
                  <a:ea typeface="+mn-ea"/>
                  <a:cs typeface="Segoe UI"/>
                </a:rPr>
                <a:t>__  para mostrar os prompts </a:t>
              </a:r>
              <a:br>
                <a:rPr kumimoji="0" lang="pt-br" sz="1050" b="0" i="0" u="none" strike="noStrike" kern="1200" cap="none" spc="0" normalizeH="0" baseline="0" noProof="0" dirty="0">
                  <a:ln>
                    <a:noFill/>
                  </a:ln>
                  <a:solidFill>
                    <a:prstClr val="black"/>
                  </a:solidFill>
                  <a:effectLst/>
                  <a:uLnTx/>
                  <a:uFillTx/>
                  <a:latin typeface="Segoe UI"/>
                  <a:ea typeface="+mn-ea"/>
                  <a:cs typeface="Segoe UI"/>
                </a:rPr>
              </a:br>
              <a:r>
                <a:rPr kumimoji="0" lang="pt-br" sz="1050" b="0" i="0" u="none" strike="noStrike" kern="1200" cap="none" spc="0" normalizeH="0" baseline="0" noProof="0" dirty="0">
                  <a:ln>
                    <a:noFill/>
                  </a:ln>
                  <a:solidFill>
                    <a:prstClr val="black"/>
                  </a:solidFill>
                  <a:effectLst/>
                  <a:uLnTx/>
                  <a:uFillTx/>
                  <a:latin typeface="Segoe UI"/>
                  <a:ea typeface="+mn-ea"/>
                  <a:cs typeface="Segoe UI"/>
                </a:rPr>
                <a:t>para editar um slide </a:t>
              </a:r>
              <a:br>
                <a:rPr kumimoji="0" lang="pt-br" sz="1050" b="0" i="0" u="none" strike="noStrike" kern="1200" cap="none" spc="0" normalizeH="0" baseline="0" noProof="0" dirty="0">
                  <a:ln>
                    <a:noFill/>
                  </a:ln>
                  <a:solidFill>
                    <a:prstClr val="black"/>
                  </a:solidFill>
                  <a:effectLst/>
                  <a:uLnTx/>
                  <a:uFillTx/>
                  <a:latin typeface="Segoe UI"/>
                  <a:ea typeface="+mn-ea"/>
                  <a:cs typeface="Segoe UI"/>
                </a:rPr>
              </a:br>
              <a:r>
                <a:rPr kumimoji="0" lang="pt-br" sz="1050" b="0" i="0" u="none" strike="noStrike" kern="1200" cap="none" spc="0" normalizeH="0" baseline="0" noProof="0" dirty="0">
                  <a:ln>
                    <a:noFill/>
                  </a:ln>
                  <a:solidFill>
                    <a:prstClr val="black"/>
                  </a:solidFill>
                  <a:effectLst/>
                  <a:uLnTx/>
                  <a:uFillTx/>
                  <a:latin typeface="Segoe UI"/>
                  <a:ea typeface="+mn-ea"/>
                  <a:cs typeface="Segoe UI"/>
                </a:rPr>
                <a:t>ou aprender sobre </a:t>
              </a:r>
              <a:br>
                <a:rPr kumimoji="0" lang="pt-br" sz="1050" b="0" i="0" u="none" strike="noStrike" kern="1200" cap="none" spc="0" normalizeH="0" baseline="0" noProof="0" dirty="0">
                  <a:ln>
                    <a:noFill/>
                  </a:ln>
                  <a:solidFill>
                    <a:prstClr val="black"/>
                  </a:solidFill>
                  <a:effectLst/>
                  <a:uLnTx/>
                  <a:uFillTx/>
                  <a:latin typeface="Segoe UI"/>
                  <a:ea typeface="+mn-ea"/>
                  <a:cs typeface="Segoe UI"/>
                </a:rPr>
              </a:br>
              <a:r>
                <a:rPr kumimoji="0" lang="pt-br" sz="1050" b="0" i="0" u="none" strike="noStrike" kern="1200" cap="none" spc="0" normalizeH="0" baseline="0" noProof="0" dirty="0">
                  <a:ln>
                    <a:noFill/>
                  </a:ln>
                  <a:solidFill>
                    <a:prstClr val="black"/>
                  </a:solidFill>
                  <a:effectLst/>
                  <a:uLnTx/>
                  <a:uFillTx/>
                  <a:latin typeface="Segoe UI"/>
                  <a:ea typeface="+mn-ea"/>
                  <a:cs typeface="Segoe UI"/>
                </a:rPr>
                <a:t>a apresentação</a:t>
              </a:r>
            </a:p>
          </p:txBody>
        </p:sp>
        <p:pic>
          <p:nvPicPr>
            <p:cNvPr id="47" name="Picture 46">
              <a:extLst>
                <a:ext uri="{FF2B5EF4-FFF2-40B4-BE49-F238E27FC236}">
                  <a16:creationId xmlns:a16="http://schemas.microsoft.com/office/drawing/2014/main" id="{2154B383-6A6B-2805-862D-86C2D87E7AA2}"/>
                </a:ext>
              </a:extLst>
            </p:cNvPr>
            <p:cNvPicPr>
              <a:picLocks noChangeAspect="1"/>
            </p:cNvPicPr>
            <p:nvPr/>
          </p:nvPicPr>
          <p:blipFill rotWithShape="1">
            <a:blip r:embed="rId8"/>
            <a:srcRect l="11552" t="12754" r="15268" b="18570"/>
            <a:stretch/>
          </p:blipFill>
          <p:spPr>
            <a:xfrm>
              <a:off x="9404335" y="5207533"/>
              <a:ext cx="269890" cy="242611"/>
            </a:xfrm>
            <a:prstGeom prst="rect">
              <a:avLst/>
            </a:prstGeom>
          </p:spPr>
        </p:pic>
        <p:cxnSp>
          <p:nvCxnSpPr>
            <p:cNvPr id="48" name="Straight Arrow Connector 34">
              <a:extLst>
                <a:ext uri="{FF2B5EF4-FFF2-40B4-BE49-F238E27FC236}">
                  <a16:creationId xmlns:a16="http://schemas.microsoft.com/office/drawing/2014/main" id="{A1074FB0-1424-A6BA-27DE-EAB7E6E48C0D}"/>
                </a:ext>
              </a:extLst>
            </p:cNvPr>
            <p:cNvCxnSpPr>
              <a:cxnSpLocks/>
              <a:endCxn id="44" idx="4"/>
            </p:cNvCxnSpPr>
            <p:nvPr/>
          </p:nvCxnSpPr>
          <p:spPr>
            <a:xfrm rot="10800000">
              <a:off x="5045065" y="4854123"/>
              <a:ext cx="4289001" cy="464936"/>
            </a:xfrm>
            <a:prstGeom prst="bentConnector2">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090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right)">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6">
            <a:extLst>
              <a:ext uri="{FF2B5EF4-FFF2-40B4-BE49-F238E27FC236}">
                <a16:creationId xmlns:a16="http://schemas.microsoft.com/office/drawing/2014/main" id="{202940DF-1005-6CB9-9CD2-EFDD0545B8F1}"/>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TextBox 14">
            <a:extLst>
              <a:ext uri="{FF2B5EF4-FFF2-40B4-BE49-F238E27FC236}">
                <a16:creationId xmlns:a16="http://schemas.microsoft.com/office/drawing/2014/main" id="{B2E3EFE7-A3BC-6B2D-7984-6228756A0DDB}"/>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a:xfrm>
            <a:off x="588263" y="457200"/>
            <a:ext cx="11018520" cy="861774"/>
          </a:xfrm>
        </p:spPr>
        <p:txBody>
          <a:bodyPr>
            <a:noAutofit/>
          </a:bodyPr>
          <a:lstStyle/>
          <a:p>
            <a:r>
              <a:rPr lang="pt-br" dirty="0">
                <a:gradFill flip="none" rotWithShape="1">
                  <a:gsLst>
                    <a:gs pos="50000">
                      <a:srgbClr val="8661C5"/>
                    </a:gs>
                    <a:gs pos="0">
                      <a:srgbClr val="3E76D4"/>
                    </a:gs>
                    <a:gs pos="100000">
                      <a:srgbClr val="C73ECC"/>
                    </a:gs>
                  </a:gsLst>
                  <a:lin ang="2700000" scaled="1"/>
                  <a:tileRect/>
                </a:gradFill>
                <a:cs typeface="+mn-cs"/>
              </a:rPr>
              <a:t>Modo de uso: </a:t>
            </a:r>
            <a:r>
              <a:rPr lang="pt-br" dirty="0" err="1">
                <a:gradFill flip="none" rotWithShape="1">
                  <a:gsLst>
                    <a:gs pos="50000">
                      <a:srgbClr val="8661C5"/>
                    </a:gs>
                    <a:gs pos="0">
                      <a:srgbClr val="3E76D4"/>
                    </a:gs>
                    <a:gs pos="100000">
                      <a:srgbClr val="C73ECC"/>
                    </a:gs>
                  </a:gsLst>
                  <a:lin ang="2700000" scaled="1"/>
                  <a:tileRect/>
                </a:gradFill>
                <a:cs typeface="+mn-cs"/>
              </a:rPr>
              <a:t>Copilot</a:t>
            </a:r>
            <a:r>
              <a:rPr lang="pt-br" dirty="0">
                <a:gradFill flip="none" rotWithShape="1">
                  <a:gsLst>
                    <a:gs pos="50000">
                      <a:srgbClr val="8661C5"/>
                    </a:gs>
                    <a:gs pos="0">
                      <a:srgbClr val="3E76D4"/>
                    </a:gs>
                    <a:gs pos="100000">
                      <a:srgbClr val="C73ECC"/>
                    </a:gs>
                  </a:gsLst>
                  <a:lin ang="2700000" scaled="1"/>
                  <a:tileRect/>
                </a:gradFill>
                <a:cs typeface="+mn-cs"/>
              </a:rPr>
              <a:t> no </a:t>
            </a:r>
            <a:r>
              <a:rPr lang="pt-br" dirty="0" err="1">
                <a:gradFill flip="none" rotWithShape="1">
                  <a:gsLst>
                    <a:gs pos="50000">
                      <a:srgbClr val="8661C5"/>
                    </a:gs>
                    <a:gs pos="0">
                      <a:srgbClr val="3E76D4"/>
                    </a:gs>
                    <a:gs pos="100000">
                      <a:srgbClr val="C73ECC"/>
                    </a:gs>
                  </a:gsLst>
                  <a:lin ang="2700000" scaled="1"/>
                  <a:tileRect/>
                </a:gradFill>
                <a:cs typeface="+mn-cs"/>
              </a:rPr>
              <a:t>Teams</a:t>
            </a:r>
            <a:r>
              <a:rPr lang="pt-br" dirty="0">
                <a:gradFill flip="none" rotWithShape="1">
                  <a:gsLst>
                    <a:gs pos="50000">
                      <a:srgbClr val="8661C5"/>
                    </a:gs>
                    <a:gs pos="0">
                      <a:srgbClr val="3E76D4"/>
                    </a:gs>
                    <a:gs pos="100000">
                      <a:srgbClr val="C73ECC"/>
                    </a:gs>
                  </a:gsLst>
                  <a:lin ang="2700000" scaled="1"/>
                  <a:tileRect/>
                </a:gradFill>
                <a:cs typeface="+mn-cs"/>
              </a:rPr>
              <a:t> após uma </a:t>
            </a:r>
            <a:r>
              <a:rPr lang="pt-br" dirty="0" err="1">
                <a:gradFill flip="none" rotWithShape="1">
                  <a:gsLst>
                    <a:gs pos="50000">
                      <a:srgbClr val="8661C5"/>
                    </a:gs>
                    <a:gs pos="0">
                      <a:srgbClr val="3E76D4"/>
                    </a:gs>
                    <a:gs pos="100000">
                      <a:srgbClr val="C73ECC"/>
                    </a:gs>
                  </a:gsLst>
                  <a:lin ang="2700000" scaled="1"/>
                  <a:tileRect/>
                </a:gradFill>
                <a:cs typeface="+mn-cs"/>
              </a:rPr>
              <a:t>re</a:t>
            </a:r>
            <a:r>
              <a:rPr lang="pt-BR" dirty="0" err="1">
                <a:gradFill flip="none" rotWithShape="1">
                  <a:gsLst>
                    <a:gs pos="50000">
                      <a:srgbClr val="8661C5"/>
                    </a:gs>
                    <a:gs pos="0">
                      <a:srgbClr val="3E76D4"/>
                    </a:gs>
                    <a:gs pos="100000">
                      <a:srgbClr val="C73ECC"/>
                    </a:gs>
                  </a:gsLst>
                  <a:lin ang="2700000" scaled="1"/>
                  <a:tileRect/>
                </a:gradFill>
                <a:cs typeface="+mn-cs"/>
              </a:rPr>
              <a:t>um</a:t>
            </a:r>
            <a:r>
              <a:rPr lang="pt-br" dirty="0" err="1">
                <a:gradFill flip="none" rotWithShape="1">
                  <a:gsLst>
                    <a:gs pos="50000">
                      <a:srgbClr val="8661C5"/>
                    </a:gs>
                    <a:gs pos="0">
                      <a:srgbClr val="3E76D4"/>
                    </a:gs>
                    <a:gs pos="100000">
                      <a:srgbClr val="C73ECC"/>
                    </a:gs>
                  </a:gsLst>
                  <a:lin ang="2700000" scaled="1"/>
                  <a:tileRect/>
                </a:gradFill>
                <a:cs typeface="+mn-cs"/>
              </a:rPr>
              <a:t>ião</a:t>
            </a:r>
            <a:br>
              <a:rPr dirty="0"/>
            </a:br>
            <a:r>
              <a:rPr lang="pt-br" sz="1800" dirty="0">
                <a:cs typeface="Segoe UI Semilight"/>
              </a:rPr>
              <a:t>Observar que os prompts específicos mostrados podem variar</a:t>
            </a:r>
            <a:endParaRPr lang="en-US" sz="1800" dirty="0"/>
          </a:p>
        </p:txBody>
      </p:sp>
      <p:grpSp>
        <p:nvGrpSpPr>
          <p:cNvPr id="3" name="Group 2" descr="Logotipo do Microsoft Teams">
            <a:extLst>
              <a:ext uri="{FF2B5EF4-FFF2-40B4-BE49-F238E27FC236}">
                <a16:creationId xmlns:a16="http://schemas.microsoft.com/office/drawing/2014/main" id="{033E58A0-AF2C-B853-2A15-2C055C9787EC}"/>
              </a:ext>
              <a:ext uri="{C183D7F6-B498-43B3-948B-1728B52AA6E4}">
                <adec:decorative xmlns:adec="http://schemas.microsoft.com/office/drawing/2017/decorative" val="0"/>
              </a:ext>
            </a:extLst>
          </p:cNvPr>
          <p:cNvGrpSpPr/>
          <p:nvPr/>
        </p:nvGrpSpPr>
        <p:grpSpPr>
          <a:xfrm>
            <a:off x="9748722" y="457200"/>
            <a:ext cx="534543" cy="534543"/>
            <a:chOff x="4236994" y="8381781"/>
            <a:chExt cx="534543" cy="534543"/>
          </a:xfrm>
        </p:grpSpPr>
        <p:sp>
          <p:nvSpPr>
            <p:cNvPr id="4" name="Rounded Rectangle 46">
              <a:extLst>
                <a:ext uri="{FF2B5EF4-FFF2-40B4-BE49-F238E27FC236}">
                  <a16:creationId xmlns:a16="http://schemas.microsoft.com/office/drawing/2014/main" id="{066596A1-0687-766B-EA61-2DD732C5309C}"/>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3" name="Picture 6" descr="Logotipo, símbolo, significado, história, PNG, Microsoft Teams">
              <a:hlinkClick r:id="rId3"/>
              <a:extLst>
                <a:ext uri="{FF2B5EF4-FFF2-40B4-BE49-F238E27FC236}">
                  <a16:creationId xmlns:a16="http://schemas.microsoft.com/office/drawing/2014/main" id="{BF4C5025-D520-F49D-C168-419F4FB4DDB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Logotipo do Microsoft 365 Copilot">
            <a:extLst>
              <a:ext uri="{FF2B5EF4-FFF2-40B4-BE49-F238E27FC236}">
                <a16:creationId xmlns:a16="http://schemas.microsoft.com/office/drawing/2014/main" id="{C391B768-3880-B51B-DAAB-0ADF25DB16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FB8F44F-C275-70CB-D9D1-5544CB693773}"/>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pt-br" sz="1200" b="1" i="0" u="none" strike="noStrike" kern="100" cap="none" spc="0" normalizeH="0" baseline="0" noProof="0" dirty="0">
                <a:ln>
                  <a:noFill/>
                </a:ln>
                <a:solidFill>
                  <a:prstClr val="black"/>
                </a:solidFill>
                <a:effectLst/>
                <a:uLnTx/>
                <a:uFillTx/>
                <a:latin typeface="Segoe UI Semibold"/>
                <a:ea typeface="+mn-ea"/>
                <a:cs typeface="Times New Roman"/>
              </a:rPr>
              <a:t>Exemplos de casos de uso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Atualizar uma </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re</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ião</a:t>
            </a: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 com um resumo ou fazendo </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perg</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tas</a:t>
            </a:r>
            <a:endParaRPr kumimoji="0" lang="pt-br" sz="1100" b="0" i="0" u="none" strike="noStrike" kern="100" cap="none" spc="0" normalizeH="0" baseline="0" noProof="0" dirty="0">
              <a:ln>
                <a:noFill/>
              </a:ln>
              <a:solidFill>
                <a:prstClr val="black"/>
              </a:solidFill>
              <a:effectLst/>
              <a:uLnTx/>
              <a:uFillTx/>
              <a:latin typeface="Segoe UI"/>
              <a:ea typeface="+mn-ea"/>
              <a:cs typeface="Times New Roman"/>
            </a:endParaRP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Trabalha para </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re</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iões</a:t>
            </a: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 agendadas com transcrição (individuais e em grupo)</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pt-br" sz="1200" b="1" i="0" u="none" strike="noStrike" kern="100" cap="none" spc="0" normalizeH="0" baseline="0" noProof="0" dirty="0">
                <a:ln>
                  <a:noFill/>
                </a:ln>
                <a:solidFill>
                  <a:prstClr val="black"/>
                </a:solidFill>
                <a:effectLst/>
                <a:uLnTx/>
                <a:uFillTx/>
                <a:latin typeface="Segoe UI Semibold"/>
                <a:ea typeface="+mn-ea"/>
                <a:cs typeface="Times New Roman"/>
              </a:rPr>
              <a:t>Usar o painel de bate-papo Copilot na guia Recapitulação para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Recapitular a </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re</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ião</a:t>
            </a:r>
            <a:endParaRPr kumimoji="0" lang="pt-br" sz="1100" b="0" i="0" u="none" strike="noStrike" kern="100" cap="none" spc="0" normalizeH="0" baseline="0" noProof="0" dirty="0">
              <a:ln>
                <a:noFill/>
              </a:ln>
              <a:solidFill>
                <a:prstClr val="black"/>
              </a:solidFill>
              <a:effectLst/>
              <a:uLnTx/>
              <a:uFillTx/>
              <a:latin typeface="Segoe UI"/>
              <a:ea typeface="+mn-ea"/>
              <a:cs typeface="Times New Roman"/>
            </a:endParaRP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Listar itens de ação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Perg</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tas</a:t>
            </a: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 de acompanhamento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Destacar as diferentes perspectivas sobre um tópico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Listar as principais ideias</a:t>
            </a:r>
          </a:p>
        </p:txBody>
      </p:sp>
      <p:pic>
        <p:nvPicPr>
          <p:cNvPr id="22" name="Picture 21" descr="Captura de tela do Copilot no Teams">
            <a:extLst>
              <a:ext uri="{FF2B5EF4-FFF2-40B4-BE49-F238E27FC236}">
                <a16:creationId xmlns:a16="http://schemas.microsoft.com/office/drawing/2014/main" id="{F112C385-2CFE-B38A-5D18-DA4084B95E00}"/>
              </a:ext>
            </a:extLst>
          </p:cNvPr>
          <p:cNvPicPr>
            <a:picLocks noChangeAspect="1"/>
          </p:cNvPicPr>
          <p:nvPr/>
        </p:nvPicPr>
        <p:blipFill>
          <a:blip r:embed="rId6"/>
          <a:stretch>
            <a:fillRect/>
          </a:stretch>
        </p:blipFill>
        <p:spPr>
          <a:xfrm>
            <a:off x="5062855" y="1794831"/>
            <a:ext cx="4793956" cy="2419981"/>
          </a:xfrm>
          <a:prstGeom prst="roundRect">
            <a:avLst>
              <a:gd name="adj" fmla="val 4387"/>
            </a:avLst>
          </a:prstGeom>
          <a:ln w="6350">
            <a:solidFill>
              <a:schemeClr val="bg1">
                <a:lumMod val="75000"/>
              </a:schemeClr>
            </a:solidFill>
          </a:ln>
        </p:spPr>
      </p:pic>
      <p:sp>
        <p:nvSpPr>
          <p:cNvPr id="31" name="Rectangle: Rounded Corners 30" descr="Ênfase no botão Copilot no Teams">
            <a:extLst>
              <a:ext uri="{FF2B5EF4-FFF2-40B4-BE49-F238E27FC236}">
                <a16:creationId xmlns:a16="http://schemas.microsoft.com/office/drawing/2014/main" id="{A4F8A746-8333-35FC-940A-39BF8B878875}"/>
              </a:ext>
              <a:ext uri="{C183D7F6-B498-43B3-948B-1728B52AA6E4}">
                <adec:decorative xmlns:adec="http://schemas.microsoft.com/office/drawing/2017/decorative" val="0"/>
              </a:ext>
            </a:extLst>
          </p:cNvPr>
          <p:cNvSpPr/>
          <p:nvPr/>
        </p:nvSpPr>
        <p:spPr bwMode="auto">
          <a:xfrm>
            <a:off x="5270700" y="1812131"/>
            <a:ext cx="496688" cy="225660"/>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5" name="Picture 24" descr="Captura de tela do Copilot no Teams com as sugestões de prompt">
            <a:extLst>
              <a:ext uri="{FF2B5EF4-FFF2-40B4-BE49-F238E27FC236}">
                <a16:creationId xmlns:a16="http://schemas.microsoft.com/office/drawing/2014/main" id="{F82EA554-3783-5719-8D69-C58063D5BA9A}"/>
              </a:ext>
            </a:extLst>
          </p:cNvPr>
          <p:cNvPicPr>
            <a:picLocks noChangeAspect="1"/>
          </p:cNvPicPr>
          <p:nvPr/>
        </p:nvPicPr>
        <p:blipFill>
          <a:blip r:embed="rId7"/>
          <a:stretch>
            <a:fillRect/>
          </a:stretch>
        </p:blipFill>
        <p:spPr>
          <a:xfrm>
            <a:off x="5208365" y="3591228"/>
            <a:ext cx="2461762" cy="2734345"/>
          </a:xfrm>
          <a:prstGeom prst="roundRect">
            <a:avLst>
              <a:gd name="adj" fmla="val 3357"/>
            </a:avLst>
          </a:prstGeom>
          <a:ln w="6350">
            <a:solidFill>
              <a:schemeClr val="bg1">
                <a:lumMod val="75000"/>
              </a:schemeClr>
            </a:solidFill>
          </a:ln>
        </p:spPr>
      </p:pic>
      <p:sp>
        <p:nvSpPr>
          <p:cNvPr id="9" name="Rectangle: Rounded Corners 8" descr="Ênfase nas sugestões do Prompt">
            <a:extLst>
              <a:ext uri="{FF2B5EF4-FFF2-40B4-BE49-F238E27FC236}">
                <a16:creationId xmlns:a16="http://schemas.microsoft.com/office/drawing/2014/main" id="{1B1F294E-FDCA-D105-CA06-E0B006C6560F}"/>
              </a:ext>
              <a:ext uri="{C183D7F6-B498-43B3-948B-1728B52AA6E4}">
                <adec:decorative xmlns:adec="http://schemas.microsoft.com/office/drawing/2017/decorative" val="0"/>
              </a:ext>
            </a:extLst>
          </p:cNvPr>
          <p:cNvSpPr/>
          <p:nvPr/>
        </p:nvSpPr>
        <p:spPr bwMode="auto">
          <a:xfrm>
            <a:off x="5254718" y="3594059"/>
            <a:ext cx="2123981" cy="2476541"/>
          </a:xfrm>
          <a:prstGeom prst="roundRect">
            <a:avLst>
              <a:gd name="adj" fmla="val 2441"/>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0" name="Oval 9">
            <a:extLst>
              <a:ext uri="{FF2B5EF4-FFF2-40B4-BE49-F238E27FC236}">
                <a16:creationId xmlns:a16="http://schemas.microsoft.com/office/drawing/2014/main" id="{0B3862CF-378A-5FCA-C42F-CA67EEDA29DF}"/>
              </a:ext>
              <a:ext uri="{C183D7F6-B498-43B3-948B-1728B52AA6E4}">
                <adec:decorative xmlns:adec="http://schemas.microsoft.com/office/drawing/2017/decorative" val="1"/>
              </a:ext>
            </a:extLst>
          </p:cNvPr>
          <p:cNvSpPr/>
          <p:nvPr/>
        </p:nvSpPr>
        <p:spPr bwMode="auto">
          <a:xfrm>
            <a:off x="8439169" y="3997241"/>
            <a:ext cx="247224" cy="254048"/>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50" name="Group 49" descr="Seta apontando para o ícone de brilho com Mais Prompts na captura de tela.&#10;Clicar no ícone Guia de Prompt para mostrar os prompts para fazer perguntas sobre o &#10;conteúdo da reunião&#10;">
            <a:extLst>
              <a:ext uri="{FF2B5EF4-FFF2-40B4-BE49-F238E27FC236}">
                <a16:creationId xmlns:a16="http://schemas.microsoft.com/office/drawing/2014/main" id="{45C0265A-1599-B997-88B1-4C18AB2B9932}"/>
              </a:ext>
              <a:ext uri="{C183D7F6-B498-43B3-948B-1728B52AA6E4}">
                <adec:decorative xmlns:adec="http://schemas.microsoft.com/office/drawing/2017/decorative" val="0"/>
              </a:ext>
            </a:extLst>
          </p:cNvPr>
          <p:cNvGrpSpPr/>
          <p:nvPr/>
        </p:nvGrpSpPr>
        <p:grpSpPr>
          <a:xfrm>
            <a:off x="8562781" y="4251290"/>
            <a:ext cx="2808306" cy="1393905"/>
            <a:chOff x="8562781" y="4251290"/>
            <a:chExt cx="2808306" cy="1393905"/>
          </a:xfrm>
        </p:grpSpPr>
        <p:sp>
          <p:nvSpPr>
            <p:cNvPr id="33" name="TextBox 32">
              <a:extLst>
                <a:ext uri="{FF2B5EF4-FFF2-40B4-BE49-F238E27FC236}">
                  <a16:creationId xmlns:a16="http://schemas.microsoft.com/office/drawing/2014/main" id="{F11C994D-9DC9-FC7D-DA26-BBBC67585B30}"/>
                </a:ext>
              </a:extLst>
            </p:cNvPr>
            <p:cNvSpPr txBox="1"/>
            <p:nvPr/>
          </p:nvSpPr>
          <p:spPr>
            <a:xfrm>
              <a:off x="9035828" y="4814198"/>
              <a:ext cx="2335259" cy="830997"/>
            </a:xfrm>
            <a:prstGeom prst="roundRect">
              <a:avLst>
                <a:gd name="adj" fmla="val 11318"/>
              </a:avLst>
            </a:prstGeom>
            <a:solidFill>
              <a:schemeClr val="bg1"/>
            </a:solidFill>
            <a:ln w="6350">
              <a:solidFill>
                <a:schemeClr val="bg1">
                  <a:lumMod val="75000"/>
                </a:schemeClr>
              </a:solidFill>
              <a:prstDash val="dash"/>
            </a:ln>
          </p:spPr>
          <p:txBody>
            <a:bodyPr wrap="square" lIns="36000" tIns="45720" rIns="3600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20" b="0" i="0" u="none" strike="noStrike" kern="1200" cap="none" spc="0" normalizeH="0" baseline="0" noProof="0" dirty="0">
                  <a:ln>
                    <a:noFill/>
                  </a:ln>
                  <a:solidFill>
                    <a:prstClr val="black"/>
                  </a:solidFill>
                  <a:effectLst/>
                  <a:uLnTx/>
                  <a:uFillTx/>
                  <a:latin typeface="Segoe UI"/>
                  <a:ea typeface="+mn-ea"/>
                  <a:cs typeface="Segoe UI"/>
                </a:rPr>
                <a:t>Clicar no ícone do </a:t>
              </a:r>
              <a:r>
                <a:rPr lang="pt-br" sz="1120" b="1" dirty="0">
                  <a:solidFill>
                    <a:prstClr val="black"/>
                  </a:solidFill>
                  <a:latin typeface="Segoe UI Semibold"/>
                </a:rPr>
                <a:t>Guia de Prompt </a:t>
              </a:r>
              <a:br>
                <a:rPr lang="pt-br" sz="1120" b="1" dirty="0">
                  <a:solidFill>
                    <a:prstClr val="black"/>
                  </a:solidFill>
                  <a:latin typeface="Segoe UI Semibold"/>
                </a:rPr>
              </a:br>
              <a:r>
                <a:rPr kumimoji="0" lang="pt-br" sz="1120" b="0" i="0" u="none" strike="noStrike" kern="1200" cap="none" spc="0" normalizeH="0" baseline="0" noProof="0" dirty="0">
                  <a:ln>
                    <a:noFill/>
                  </a:ln>
                  <a:solidFill>
                    <a:prstClr val="black"/>
                  </a:solidFill>
                  <a:effectLst/>
                  <a:uLnTx/>
                  <a:uFillTx/>
                  <a:latin typeface="Segoe UI"/>
                  <a:ea typeface="+mn-ea"/>
                  <a:cs typeface="Segoe UI"/>
                </a:rPr>
                <a:t>__ para mostrar os prompts e </a:t>
              </a:r>
              <a:br>
                <a:rPr kumimoji="0" lang="pt-br" sz="1120" b="0" i="0" u="none" strike="noStrike" kern="1200" cap="none" spc="0" normalizeH="0" baseline="0" noProof="0" dirty="0">
                  <a:ln>
                    <a:noFill/>
                  </a:ln>
                  <a:solidFill>
                    <a:prstClr val="black"/>
                  </a:solidFill>
                  <a:effectLst/>
                  <a:uLnTx/>
                  <a:uFillTx/>
                  <a:latin typeface="Segoe UI"/>
                  <a:ea typeface="+mn-ea"/>
                  <a:cs typeface="Segoe UI"/>
                </a:rPr>
              </a:br>
              <a:r>
                <a:rPr kumimoji="0" lang="pt-br" sz="1120" b="0" i="0" u="none" strike="noStrike" kern="1200" cap="none" spc="0" normalizeH="0" baseline="0" noProof="0" dirty="0">
                  <a:ln>
                    <a:noFill/>
                  </a:ln>
                  <a:solidFill>
                    <a:prstClr val="black"/>
                  </a:solidFill>
                  <a:effectLst/>
                  <a:uLnTx/>
                  <a:uFillTx/>
                  <a:latin typeface="Segoe UI"/>
                  <a:ea typeface="+mn-ea"/>
                  <a:cs typeface="Segoe UI"/>
                </a:rPr>
                <a:t>fazer </a:t>
              </a:r>
              <a:r>
                <a:rPr kumimoji="0" lang="pt-br" sz="1120" b="0" i="0" u="none" strike="noStrike" kern="1200" cap="none" spc="0" normalizeH="0" baseline="0" noProof="0" dirty="0" err="1">
                  <a:ln>
                    <a:noFill/>
                  </a:ln>
                  <a:solidFill>
                    <a:prstClr val="black"/>
                  </a:solidFill>
                  <a:effectLst/>
                  <a:uLnTx/>
                  <a:uFillTx/>
                  <a:latin typeface="Segoe UI"/>
                  <a:ea typeface="+mn-ea"/>
                  <a:cs typeface="Segoe UI"/>
                </a:rPr>
                <a:t>perg</a:t>
              </a:r>
              <a:r>
                <a:rPr kumimoji="0" lang="pt-BR" sz="1120" b="0" i="0" u="none" strike="noStrike" kern="1200" cap="none" spc="0" normalizeH="0" baseline="0" noProof="0" dirty="0" err="1">
                  <a:ln>
                    <a:noFill/>
                  </a:ln>
                  <a:solidFill>
                    <a:prstClr val="black"/>
                  </a:solidFill>
                  <a:effectLst/>
                  <a:uLnTx/>
                  <a:uFillTx/>
                  <a:latin typeface="Segoe UI"/>
                  <a:ea typeface="+mn-ea"/>
                  <a:cs typeface="Segoe UI"/>
                </a:rPr>
                <a:t>um</a:t>
              </a:r>
              <a:r>
                <a:rPr kumimoji="0" lang="pt-br" sz="1120" b="0" i="0" u="none" strike="noStrike" kern="1200" cap="none" spc="0" normalizeH="0" baseline="0" noProof="0" dirty="0" err="1">
                  <a:ln>
                    <a:noFill/>
                  </a:ln>
                  <a:solidFill>
                    <a:prstClr val="black"/>
                  </a:solidFill>
                  <a:effectLst/>
                  <a:uLnTx/>
                  <a:uFillTx/>
                  <a:latin typeface="Segoe UI"/>
                  <a:ea typeface="+mn-ea"/>
                  <a:cs typeface="Segoe UI"/>
                </a:rPr>
                <a:t>tas</a:t>
              </a:r>
              <a:r>
                <a:rPr kumimoji="0" lang="pt-br" sz="1120" b="0" i="0" u="none" strike="noStrike" kern="1200" cap="none" spc="0" normalizeH="0" baseline="0" noProof="0" dirty="0">
                  <a:ln>
                    <a:noFill/>
                  </a:ln>
                  <a:solidFill>
                    <a:prstClr val="black"/>
                  </a:solidFill>
                  <a:effectLst/>
                  <a:uLnTx/>
                  <a:uFillTx/>
                  <a:latin typeface="Segoe UI"/>
                  <a:ea typeface="+mn-ea"/>
                  <a:cs typeface="Segoe UI"/>
                </a:rPr>
                <a:t> sobre o conteúdo da </a:t>
              </a:r>
              <a:r>
                <a:rPr kumimoji="0" lang="pt-br" sz="1120" b="0" i="0" u="none" strike="noStrike" kern="1200" cap="none" spc="0" normalizeH="0" baseline="0" noProof="0" dirty="0" err="1">
                  <a:ln>
                    <a:noFill/>
                  </a:ln>
                  <a:solidFill>
                    <a:prstClr val="black"/>
                  </a:solidFill>
                  <a:effectLst/>
                  <a:uLnTx/>
                  <a:uFillTx/>
                  <a:latin typeface="Segoe UI"/>
                  <a:ea typeface="+mn-ea"/>
                  <a:cs typeface="Segoe UI"/>
                </a:rPr>
                <a:t>re</a:t>
              </a:r>
              <a:r>
                <a:rPr kumimoji="0" lang="pt-BR" sz="1120" b="0" i="0" u="none" strike="noStrike" kern="1200" cap="none" spc="0" normalizeH="0" baseline="0" noProof="0" dirty="0" err="1">
                  <a:ln>
                    <a:noFill/>
                  </a:ln>
                  <a:solidFill>
                    <a:prstClr val="black"/>
                  </a:solidFill>
                  <a:effectLst/>
                  <a:uLnTx/>
                  <a:uFillTx/>
                  <a:latin typeface="Segoe UI"/>
                  <a:ea typeface="+mn-ea"/>
                  <a:cs typeface="Segoe UI"/>
                </a:rPr>
                <a:t>um</a:t>
              </a:r>
              <a:r>
                <a:rPr kumimoji="0" lang="pt-br" sz="1120" b="0" i="0" u="none" strike="noStrike" kern="1200" cap="none" spc="0" normalizeH="0" baseline="0" noProof="0" dirty="0" err="1">
                  <a:ln>
                    <a:noFill/>
                  </a:ln>
                  <a:solidFill>
                    <a:prstClr val="black"/>
                  </a:solidFill>
                  <a:effectLst/>
                  <a:uLnTx/>
                  <a:uFillTx/>
                  <a:latin typeface="Segoe UI"/>
                  <a:ea typeface="+mn-ea"/>
                  <a:cs typeface="Segoe UI"/>
                </a:rPr>
                <a:t>ião</a:t>
              </a:r>
              <a:endParaRPr kumimoji="0" lang="pt-br" sz="1120" b="0" i="0" u="none" strike="noStrike" kern="1200" cap="none" spc="0" normalizeH="0" baseline="0" noProof="0" dirty="0">
                <a:ln>
                  <a:noFill/>
                </a:ln>
                <a:solidFill>
                  <a:prstClr val="black"/>
                </a:solidFill>
                <a:effectLst/>
                <a:uLnTx/>
                <a:uFillTx/>
                <a:latin typeface="Segoe UI"/>
                <a:ea typeface="+mn-ea"/>
                <a:cs typeface="Segoe UI"/>
              </a:endParaRPr>
            </a:p>
          </p:txBody>
        </p:sp>
        <p:pic>
          <p:nvPicPr>
            <p:cNvPr id="34" name="Picture 33">
              <a:extLst>
                <a:ext uri="{FF2B5EF4-FFF2-40B4-BE49-F238E27FC236}">
                  <a16:creationId xmlns:a16="http://schemas.microsoft.com/office/drawing/2014/main" id="{92195129-EBA7-C657-B6AA-FE68A2C794F1}"/>
                </a:ext>
              </a:extLst>
            </p:cNvPr>
            <p:cNvPicPr>
              <a:picLocks noChangeAspect="1"/>
            </p:cNvPicPr>
            <p:nvPr/>
          </p:nvPicPr>
          <p:blipFill rotWithShape="1">
            <a:blip r:embed="rId8"/>
            <a:srcRect l="15103" t="14501" r="18820" b="24833"/>
            <a:stretch/>
          </p:blipFill>
          <p:spPr>
            <a:xfrm>
              <a:off x="9134813" y="5036471"/>
              <a:ext cx="271768" cy="214314"/>
            </a:xfrm>
            <a:prstGeom prst="rect">
              <a:avLst/>
            </a:prstGeom>
          </p:spPr>
        </p:pic>
        <p:cxnSp>
          <p:nvCxnSpPr>
            <p:cNvPr id="35" name="Straight Arrow Connector 34">
              <a:extLst>
                <a:ext uri="{FF2B5EF4-FFF2-40B4-BE49-F238E27FC236}">
                  <a16:creationId xmlns:a16="http://schemas.microsoft.com/office/drawing/2014/main" id="{5464739F-2F8A-4041-1EFA-FD1BAD66182F}"/>
                </a:ext>
              </a:extLst>
            </p:cNvPr>
            <p:cNvCxnSpPr>
              <a:cxnSpLocks/>
              <a:stCxn id="34" idx="1"/>
              <a:endCxn id="10" idx="4"/>
            </p:cNvCxnSpPr>
            <p:nvPr/>
          </p:nvCxnSpPr>
          <p:spPr>
            <a:xfrm rot="10800000">
              <a:off x="8562781" y="4251290"/>
              <a:ext cx="572032" cy="892339"/>
            </a:xfrm>
            <a:prstGeom prst="bentConnector2">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808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down)">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9" grpId="0" animBg="1"/>
      <p:bldP spid="1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F009-3720-0458-A6D6-A3EC8240D0B5}"/>
              </a:ext>
            </a:extLst>
          </p:cNvPr>
          <p:cNvSpPr>
            <a:spLocks noGrp="1"/>
          </p:cNvSpPr>
          <p:nvPr>
            <p:ph type="title"/>
          </p:nvPr>
        </p:nvSpPr>
        <p:spPr/>
        <p:txBody>
          <a:bodyPr/>
          <a:lstStyle/>
          <a:p>
            <a:r>
              <a:rPr lang="pt-br">
                <a:gradFill flip="none" rotWithShape="1">
                  <a:gsLst>
                    <a:gs pos="50000">
                      <a:srgbClr val="8661C5"/>
                    </a:gs>
                    <a:gs pos="0">
                      <a:srgbClr val="3E76D4"/>
                    </a:gs>
                    <a:gs pos="100000">
                      <a:srgbClr val="C73ECC"/>
                    </a:gs>
                  </a:gsLst>
                  <a:lin ang="2700000" scaled="1"/>
                  <a:tileRect/>
                </a:gradFill>
                <a:cs typeface="+mn-cs"/>
              </a:rPr>
              <a:t>Encontrar mais prompts do Teams para experimentar no </a:t>
            </a:r>
            <a:r>
              <a:rPr lang="pt-br">
                <a:solidFill>
                  <a:srgbClr val="0070C0"/>
                </a:solidFill>
                <a:hlinkClick r:id="rId3">
                  <a:extLst>
                    <a:ext uri="{A12FA001-AC4F-418D-AE19-62706E023703}">
                      <ahyp:hlinkClr xmlns:ahyp="http://schemas.microsoft.com/office/drawing/2018/hyperlinkcolor" val="tx"/>
                    </a:ext>
                  </a:extLst>
                </a:hlinkClick>
              </a:rPr>
              <a:t>Copilot Lab</a:t>
            </a:r>
            <a:endParaRPr lang="en-US">
              <a:solidFill>
                <a:srgbClr val="0070C0"/>
              </a:solidFill>
            </a:endParaRPr>
          </a:p>
        </p:txBody>
      </p:sp>
      <p:pic>
        <p:nvPicPr>
          <p:cNvPr id="3" name="Picture 2" descr="Logotipo do Microsoft 365 Copilot">
            <a:extLst>
              <a:ext uri="{FF2B5EF4-FFF2-40B4-BE49-F238E27FC236}">
                <a16:creationId xmlns:a16="http://schemas.microsoft.com/office/drawing/2014/main" id="{01AA3FBE-2C00-56EC-1E30-AB99F72ED7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6">
            <a:extLst>
              <a:ext uri="{FF2B5EF4-FFF2-40B4-BE49-F238E27FC236}">
                <a16:creationId xmlns:a16="http://schemas.microsoft.com/office/drawing/2014/main" id="{591E8971-2AE3-FE56-0D9D-2E77A28B517D}"/>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 name="Rectangle: Rounded Corners 6">
            <a:extLst>
              <a:ext uri="{FF2B5EF4-FFF2-40B4-BE49-F238E27FC236}">
                <a16:creationId xmlns:a16="http://schemas.microsoft.com/office/drawing/2014/main" id="{04C77750-411E-5677-B56A-E9A350D42E36}"/>
              </a:ext>
              <a:ext uri="{C183D7F6-B498-43B3-948B-1728B52AA6E4}">
                <adec:decorative xmlns:adec="http://schemas.microsoft.com/office/drawing/2017/decorative" val="1"/>
              </a:ext>
            </a:extLst>
          </p:cNvPr>
          <p:cNvSpPr/>
          <p:nvPr/>
        </p:nvSpPr>
        <p:spPr bwMode="auto">
          <a:xfrm>
            <a:off x="749504"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Rectangle: Rounded Corners 6">
            <a:extLst>
              <a:ext uri="{FF2B5EF4-FFF2-40B4-BE49-F238E27FC236}">
                <a16:creationId xmlns:a16="http://schemas.microsoft.com/office/drawing/2014/main" id="{2373BFA0-C00D-CFCC-41F5-112591A82741}"/>
              </a:ext>
              <a:ext uri="{C183D7F6-B498-43B3-948B-1728B52AA6E4}">
                <adec:decorative xmlns:adec="http://schemas.microsoft.com/office/drawing/2017/decorative" val="1"/>
              </a:ext>
            </a:extLst>
          </p:cNvPr>
          <p:cNvSpPr/>
          <p:nvPr/>
        </p:nvSpPr>
        <p:spPr bwMode="auto">
          <a:xfrm>
            <a:off x="3458147"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Rectangle: Rounded Corners 6">
            <a:extLst>
              <a:ext uri="{FF2B5EF4-FFF2-40B4-BE49-F238E27FC236}">
                <a16:creationId xmlns:a16="http://schemas.microsoft.com/office/drawing/2014/main" id="{1067CE8E-E587-E8EF-E47C-82AD0D1EB948}"/>
              </a:ext>
              <a:ext uri="{C183D7F6-B498-43B3-948B-1728B52AA6E4}">
                <adec:decorative xmlns:adec="http://schemas.microsoft.com/office/drawing/2017/decorative" val="1"/>
              </a:ext>
            </a:extLst>
          </p:cNvPr>
          <p:cNvSpPr/>
          <p:nvPr/>
        </p:nvSpPr>
        <p:spPr bwMode="auto">
          <a:xfrm>
            <a:off x="6166790"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Rectangle: Rounded Corners 6">
            <a:extLst>
              <a:ext uri="{FF2B5EF4-FFF2-40B4-BE49-F238E27FC236}">
                <a16:creationId xmlns:a16="http://schemas.microsoft.com/office/drawing/2014/main" id="{5F2BF8E2-BDD9-F0AC-0076-29DDE05A3F3B}"/>
              </a:ext>
              <a:ext uri="{C183D7F6-B498-43B3-948B-1728B52AA6E4}">
                <adec:decorative xmlns:adec="http://schemas.microsoft.com/office/drawing/2017/decorative" val="1"/>
              </a:ext>
            </a:extLst>
          </p:cNvPr>
          <p:cNvSpPr/>
          <p:nvPr/>
        </p:nvSpPr>
        <p:spPr bwMode="auto">
          <a:xfrm>
            <a:off x="8875433"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Rectangle: Rounded Corners 6">
            <a:extLst>
              <a:ext uri="{FF2B5EF4-FFF2-40B4-BE49-F238E27FC236}">
                <a16:creationId xmlns:a16="http://schemas.microsoft.com/office/drawing/2014/main" id="{EA07F7BC-13B2-B753-55FC-9CBD2A951B48}"/>
              </a:ext>
              <a:ext uri="{C183D7F6-B498-43B3-948B-1728B52AA6E4}">
                <adec:decorative xmlns:adec="http://schemas.microsoft.com/office/drawing/2017/decorative" val="1"/>
              </a:ext>
            </a:extLst>
          </p:cNvPr>
          <p:cNvSpPr/>
          <p:nvPr/>
        </p:nvSpPr>
        <p:spPr bwMode="auto">
          <a:xfrm>
            <a:off x="749504"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Rectangle: Rounded Corners 6">
            <a:extLst>
              <a:ext uri="{FF2B5EF4-FFF2-40B4-BE49-F238E27FC236}">
                <a16:creationId xmlns:a16="http://schemas.microsoft.com/office/drawing/2014/main" id="{7EEF49DF-D5ED-4781-9FB4-73AB68F35BB8}"/>
              </a:ext>
              <a:ext uri="{C183D7F6-B498-43B3-948B-1728B52AA6E4}">
                <adec:decorative xmlns:adec="http://schemas.microsoft.com/office/drawing/2017/decorative" val="1"/>
              </a:ext>
            </a:extLst>
          </p:cNvPr>
          <p:cNvSpPr/>
          <p:nvPr/>
        </p:nvSpPr>
        <p:spPr bwMode="auto">
          <a:xfrm>
            <a:off x="3458147"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ectangle: Rounded Corners 6">
            <a:extLst>
              <a:ext uri="{FF2B5EF4-FFF2-40B4-BE49-F238E27FC236}">
                <a16:creationId xmlns:a16="http://schemas.microsoft.com/office/drawing/2014/main" id="{4A76FF15-CF0E-EBAA-3732-375B312DC78C}"/>
              </a:ext>
              <a:ext uri="{C183D7F6-B498-43B3-948B-1728B52AA6E4}">
                <adec:decorative xmlns:adec="http://schemas.microsoft.com/office/drawing/2017/decorative" val="1"/>
              </a:ext>
            </a:extLst>
          </p:cNvPr>
          <p:cNvSpPr/>
          <p:nvPr/>
        </p:nvSpPr>
        <p:spPr bwMode="auto">
          <a:xfrm>
            <a:off x="6166790"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3" name="Rectangle: Rounded Corners 6">
            <a:extLst>
              <a:ext uri="{FF2B5EF4-FFF2-40B4-BE49-F238E27FC236}">
                <a16:creationId xmlns:a16="http://schemas.microsoft.com/office/drawing/2014/main" id="{19D26986-BAAF-82A0-B4A8-C1516326D658}"/>
              </a:ext>
              <a:ext uri="{C183D7F6-B498-43B3-948B-1728B52AA6E4}">
                <adec:decorative xmlns:adec="http://schemas.microsoft.com/office/drawing/2017/decorative" val="1"/>
              </a:ext>
            </a:extLst>
          </p:cNvPr>
          <p:cNvSpPr/>
          <p:nvPr/>
        </p:nvSpPr>
        <p:spPr bwMode="auto">
          <a:xfrm>
            <a:off x="8875433"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4" name="Rectangle: Rounded Corners 6">
            <a:extLst>
              <a:ext uri="{FF2B5EF4-FFF2-40B4-BE49-F238E27FC236}">
                <a16:creationId xmlns:a16="http://schemas.microsoft.com/office/drawing/2014/main" id="{E2769225-7E0A-7CF0-0FD1-DAB3E1FE08F0}"/>
              </a:ext>
              <a:ext uri="{C183D7F6-B498-43B3-948B-1728B52AA6E4}">
                <adec:decorative xmlns:adec="http://schemas.microsoft.com/office/drawing/2017/decorative" val="1"/>
              </a:ext>
            </a:extLst>
          </p:cNvPr>
          <p:cNvSpPr/>
          <p:nvPr/>
        </p:nvSpPr>
        <p:spPr bwMode="auto">
          <a:xfrm>
            <a:off x="749504"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5" name="Rectangle: Rounded Corners 6">
            <a:extLst>
              <a:ext uri="{FF2B5EF4-FFF2-40B4-BE49-F238E27FC236}">
                <a16:creationId xmlns:a16="http://schemas.microsoft.com/office/drawing/2014/main" id="{96F48DF8-C426-2C7D-5200-2EF454D99C75}"/>
              </a:ext>
              <a:ext uri="{C183D7F6-B498-43B3-948B-1728B52AA6E4}">
                <adec:decorative xmlns:adec="http://schemas.microsoft.com/office/drawing/2017/decorative" val="1"/>
              </a:ext>
            </a:extLst>
          </p:cNvPr>
          <p:cNvSpPr/>
          <p:nvPr/>
        </p:nvSpPr>
        <p:spPr bwMode="auto">
          <a:xfrm>
            <a:off x="3458147"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121" name="Graphic 120" descr="Ícone de lista">
            <a:extLst>
              <a:ext uri="{FF2B5EF4-FFF2-40B4-BE49-F238E27FC236}">
                <a16:creationId xmlns:a16="http://schemas.microsoft.com/office/drawing/2014/main" id="{A30F32EA-8A38-BC35-FD6F-C144201734FD}"/>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4123" y="1851930"/>
            <a:ext cx="228600" cy="228600"/>
          </a:xfrm>
          <a:prstGeom prst="rect">
            <a:avLst/>
          </a:prstGeom>
        </p:spPr>
      </p:pic>
      <p:sp>
        <p:nvSpPr>
          <p:cNvPr id="49" name="TextBox 48">
            <a:extLst>
              <a:ext uri="{FF2B5EF4-FFF2-40B4-BE49-F238E27FC236}">
                <a16:creationId xmlns:a16="http://schemas.microsoft.com/office/drawing/2014/main" id="{FD48294F-EF30-FB4C-97C7-DBA71C1C8B78}"/>
              </a:ext>
              <a:ext uri="{C183D7F6-B498-43B3-948B-1728B52AA6E4}">
                <adec:decorative xmlns:adec="http://schemas.microsoft.com/office/drawing/2017/decorative" val="0"/>
              </a:ext>
            </a:extLst>
          </p:cNvPr>
          <p:cNvSpPr txBox="1"/>
          <p:nvPr/>
        </p:nvSpPr>
        <p:spPr>
          <a:xfrm>
            <a:off x="1154317"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Semibold"/>
                <a:ea typeface="+mn-ea"/>
                <a:cs typeface="+mn-cs"/>
              </a:rPr>
              <a:t>Localizar itens de ação</a:t>
            </a:r>
          </a:p>
        </p:txBody>
      </p:sp>
      <p:sp>
        <p:nvSpPr>
          <p:cNvPr id="50" name="TextBox 49">
            <a:extLst>
              <a:ext uri="{FF2B5EF4-FFF2-40B4-BE49-F238E27FC236}">
                <a16:creationId xmlns:a16="http://schemas.microsoft.com/office/drawing/2014/main" id="{CF064D25-308E-25C6-AB3C-5CD84D7FA969}"/>
              </a:ext>
              <a:ext uri="{C183D7F6-B498-43B3-948B-1728B52AA6E4}">
                <adec:decorative xmlns:adec="http://schemas.microsoft.com/office/drawing/2017/decorative" val="0"/>
              </a:ext>
            </a:extLst>
          </p:cNvPr>
          <p:cNvSpPr txBox="1"/>
          <p:nvPr/>
        </p:nvSpPr>
        <p:spPr>
          <a:xfrm>
            <a:off x="889191" y="2171524"/>
            <a:ext cx="1950855" cy="1384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mn-ea"/>
                <a:cs typeface="+mn-cs"/>
              </a:rPr>
              <a:t>Há algum item de ação para mim?</a:t>
            </a:r>
            <a:endParaRPr kumimoji="0" lang="en-IN" sz="9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28" name="Group 27" descr="Logotipo do Microsoft Teams">
            <a:extLst>
              <a:ext uri="{FF2B5EF4-FFF2-40B4-BE49-F238E27FC236}">
                <a16:creationId xmlns:a16="http://schemas.microsoft.com/office/drawing/2014/main" id="{7753F537-D091-8BAD-5B4D-82332FA7F106}"/>
              </a:ext>
              <a:ext uri="{C183D7F6-B498-43B3-948B-1728B52AA6E4}">
                <adec:decorative xmlns:adec="http://schemas.microsoft.com/office/drawing/2017/decorative" val="0"/>
              </a:ext>
            </a:extLst>
          </p:cNvPr>
          <p:cNvGrpSpPr>
            <a:grpSpLocks/>
          </p:cNvGrpSpPr>
          <p:nvPr/>
        </p:nvGrpSpPr>
        <p:grpSpPr>
          <a:xfrm>
            <a:off x="787039" y="2723308"/>
            <a:ext cx="346134" cy="346134"/>
            <a:chOff x="4236994" y="8381781"/>
            <a:chExt cx="534543" cy="534543"/>
          </a:xfrm>
        </p:grpSpPr>
        <p:sp>
          <p:nvSpPr>
            <p:cNvPr id="29" name="Rounded Rectangle 46">
              <a:extLst>
                <a:ext uri="{FF2B5EF4-FFF2-40B4-BE49-F238E27FC236}">
                  <a16:creationId xmlns:a16="http://schemas.microsoft.com/office/drawing/2014/main" id="{EF7002DA-F8D3-66FE-9299-74D6786E4D0A}"/>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6" descr="Logotipo, símbolo, significado, história, PNG, Microsoft Teams">
              <a:hlinkClick r:id="rId7"/>
              <a:extLst>
                <a:ext uri="{FF2B5EF4-FFF2-40B4-BE49-F238E27FC236}">
                  <a16:creationId xmlns:a16="http://schemas.microsoft.com/office/drawing/2014/main" id="{B4FDB8F7-A3F9-84A6-89B2-9FEAADD42AD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23" name="Graphic 122" descr="Ícone de dois círculos conectados por setas apontando no sentido anti-horário">
            <a:extLst>
              <a:ext uri="{FF2B5EF4-FFF2-40B4-BE49-F238E27FC236}">
                <a16:creationId xmlns:a16="http://schemas.microsoft.com/office/drawing/2014/main" id="{A7FE11E1-1193-5D69-6023-6C4258412B9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92766" y="1851930"/>
            <a:ext cx="228600" cy="228600"/>
          </a:xfrm>
          <a:prstGeom prst="rect">
            <a:avLst/>
          </a:prstGeom>
        </p:spPr>
      </p:pic>
      <p:sp>
        <p:nvSpPr>
          <p:cNvPr id="55" name="TextBox 54">
            <a:extLst>
              <a:ext uri="{FF2B5EF4-FFF2-40B4-BE49-F238E27FC236}">
                <a16:creationId xmlns:a16="http://schemas.microsoft.com/office/drawing/2014/main" id="{B0263937-9B05-F833-DF53-903739648CE3}"/>
              </a:ext>
              <a:ext uri="{C183D7F6-B498-43B3-948B-1728B52AA6E4}">
                <adec:decorative xmlns:adec="http://schemas.microsoft.com/office/drawing/2017/decorative" val="0"/>
              </a:ext>
            </a:extLst>
          </p:cNvPr>
          <p:cNvSpPr txBox="1"/>
          <p:nvPr/>
        </p:nvSpPr>
        <p:spPr>
          <a:xfrm>
            <a:off x="3862960"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Semibold"/>
                <a:ea typeface="+mn-ea"/>
                <a:cs typeface="+mn-cs"/>
              </a:rPr>
              <a:t>Comparar ideias</a:t>
            </a:r>
          </a:p>
        </p:txBody>
      </p:sp>
      <p:sp>
        <p:nvSpPr>
          <p:cNvPr id="56" name="TextBox 55">
            <a:extLst>
              <a:ext uri="{FF2B5EF4-FFF2-40B4-BE49-F238E27FC236}">
                <a16:creationId xmlns:a16="http://schemas.microsoft.com/office/drawing/2014/main" id="{77D82A55-D2E6-811B-C05A-5B85FED1574A}"/>
              </a:ext>
              <a:ext uri="{C183D7F6-B498-43B3-948B-1728B52AA6E4}">
                <adec:decorative xmlns:adec="http://schemas.microsoft.com/office/drawing/2017/decorative" val="0"/>
              </a:ext>
            </a:extLst>
          </p:cNvPr>
          <p:cNvSpPr txBox="1"/>
          <p:nvPr/>
        </p:nvSpPr>
        <p:spPr>
          <a:xfrm>
            <a:off x="3597835" y="2171524"/>
            <a:ext cx="2277869" cy="41549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mn-ea"/>
                <a:cs typeface="+mn-cs"/>
              </a:rPr>
              <a:t>Para cada ideia discutida, identificar os prós e contras formatados como uma tabela com 3 cabeçalhos: Ideia, prós, contras. </a:t>
            </a:r>
            <a:endParaRPr kumimoji="0" lang="en-IN" sz="900" b="0" i="0" u="none" strike="noStrike" kern="1200" cap="none" spc="170" normalizeH="0" baseline="0" noProof="0" dirty="0">
              <a:ln>
                <a:noFill/>
              </a:ln>
              <a:solidFill>
                <a:prstClr val="black"/>
              </a:solidFill>
              <a:effectLst/>
              <a:uLnTx/>
              <a:uFillTx/>
              <a:latin typeface="Segoe UI"/>
              <a:ea typeface="+mn-ea"/>
              <a:cs typeface="+mn-cs"/>
            </a:endParaRPr>
          </a:p>
        </p:txBody>
      </p:sp>
      <p:grpSp>
        <p:nvGrpSpPr>
          <p:cNvPr id="25" name="Group 24" descr="Logotipo do Microsoft Teams">
            <a:extLst>
              <a:ext uri="{FF2B5EF4-FFF2-40B4-BE49-F238E27FC236}">
                <a16:creationId xmlns:a16="http://schemas.microsoft.com/office/drawing/2014/main" id="{10593DC4-ED7A-D0F1-AE1B-FBF5B1550F5E}"/>
              </a:ext>
              <a:ext uri="{C183D7F6-B498-43B3-948B-1728B52AA6E4}">
                <adec:decorative xmlns:adec="http://schemas.microsoft.com/office/drawing/2017/decorative" val="0"/>
              </a:ext>
            </a:extLst>
          </p:cNvPr>
          <p:cNvGrpSpPr>
            <a:grpSpLocks/>
          </p:cNvGrpSpPr>
          <p:nvPr/>
        </p:nvGrpSpPr>
        <p:grpSpPr>
          <a:xfrm>
            <a:off x="3495682" y="2723308"/>
            <a:ext cx="346134" cy="346134"/>
            <a:chOff x="4236994" y="8381781"/>
            <a:chExt cx="534543" cy="534543"/>
          </a:xfrm>
        </p:grpSpPr>
        <p:sp>
          <p:nvSpPr>
            <p:cNvPr id="26" name="Rounded Rectangle 46">
              <a:extLst>
                <a:ext uri="{FF2B5EF4-FFF2-40B4-BE49-F238E27FC236}">
                  <a16:creationId xmlns:a16="http://schemas.microsoft.com/office/drawing/2014/main" id="{628FC6B7-1CD0-54A7-7263-70F146015C44}"/>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7" name="Picture 6" descr="Logotipo, símbolo, significado, história, PNG, Microsoft Teams">
              <a:hlinkClick r:id="rId7"/>
              <a:extLst>
                <a:ext uri="{FF2B5EF4-FFF2-40B4-BE49-F238E27FC236}">
                  <a16:creationId xmlns:a16="http://schemas.microsoft.com/office/drawing/2014/main" id="{5CFD9E24-AFF7-F0E8-8C9E-C6484EA2542E}"/>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26" name="Graphic 125" descr="Ícone de níveis ajustáveis">
            <a:extLst>
              <a:ext uri="{FF2B5EF4-FFF2-40B4-BE49-F238E27FC236}">
                <a16:creationId xmlns:a16="http://schemas.microsoft.com/office/drawing/2014/main" id="{A19DD1FC-937E-9E97-A022-153E29CAA12C}"/>
              </a:ext>
            </a:extLst>
          </p:cNvPr>
          <p:cNvPicPr>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01409" y="1851930"/>
            <a:ext cx="228600" cy="228600"/>
          </a:xfrm>
          <a:prstGeom prst="rect">
            <a:avLst/>
          </a:prstGeom>
        </p:spPr>
      </p:pic>
      <p:sp>
        <p:nvSpPr>
          <p:cNvPr id="61" name="TextBox 60">
            <a:extLst>
              <a:ext uri="{FF2B5EF4-FFF2-40B4-BE49-F238E27FC236}">
                <a16:creationId xmlns:a16="http://schemas.microsoft.com/office/drawing/2014/main" id="{16809977-B39E-51AA-A806-1042E481621A}"/>
              </a:ext>
              <a:ext uri="{C183D7F6-B498-43B3-948B-1728B52AA6E4}">
                <adec:decorative xmlns:adec="http://schemas.microsoft.com/office/drawing/2017/decorative" val="0"/>
              </a:ext>
            </a:extLst>
          </p:cNvPr>
          <p:cNvSpPr txBox="1"/>
          <p:nvPr/>
        </p:nvSpPr>
        <p:spPr>
          <a:xfrm>
            <a:off x="6571603"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Semibold"/>
                <a:ea typeface="+mn-ea"/>
                <a:cs typeface="+mn-cs"/>
              </a:rPr>
              <a:t>Quais são as opções?</a:t>
            </a:r>
          </a:p>
        </p:txBody>
      </p:sp>
      <p:sp>
        <p:nvSpPr>
          <p:cNvPr id="62" name="TextBox 61">
            <a:extLst>
              <a:ext uri="{FF2B5EF4-FFF2-40B4-BE49-F238E27FC236}">
                <a16:creationId xmlns:a16="http://schemas.microsoft.com/office/drawing/2014/main" id="{DE4EE6CD-29E6-24DC-2CA5-822314A384B2}"/>
              </a:ext>
              <a:ext uri="{C183D7F6-B498-43B3-948B-1728B52AA6E4}">
                <adec:decorative xmlns:adec="http://schemas.microsoft.com/office/drawing/2017/decorative" val="0"/>
              </a:ext>
            </a:extLst>
          </p:cNvPr>
          <p:cNvSpPr txBox="1"/>
          <p:nvPr/>
        </p:nvSpPr>
        <p:spPr>
          <a:xfrm>
            <a:off x="6306478" y="2171524"/>
            <a:ext cx="2277869"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a:ln>
                  <a:noFill/>
                </a:ln>
                <a:solidFill>
                  <a:prstClr val="black"/>
                </a:solidFill>
                <a:effectLst/>
                <a:uLnTx/>
                <a:uFillTx/>
                <a:latin typeface="Segoe UI"/>
                <a:ea typeface="+mn-ea"/>
                <a:cs typeface="+mn-cs"/>
              </a:rPr>
              <a:t>Criar uma tabela das opções discutidas com prós e contras</a:t>
            </a:r>
            <a:endParaRPr kumimoji="0" lang="en-IN" sz="900" b="0" i="0" u="none" strike="noStrike" kern="1200" cap="none" spc="0" normalizeH="0" baseline="0" noProof="0">
              <a:ln>
                <a:noFill/>
              </a:ln>
              <a:solidFill>
                <a:prstClr val="black"/>
              </a:solidFill>
              <a:effectLst/>
              <a:uLnTx/>
              <a:uFillTx/>
              <a:latin typeface="Segoe UI"/>
              <a:ea typeface="+mn-ea"/>
              <a:cs typeface="+mn-cs"/>
            </a:endParaRPr>
          </a:p>
        </p:txBody>
      </p:sp>
      <p:grpSp>
        <p:nvGrpSpPr>
          <p:cNvPr id="22" name="Group 21" descr="Logotipo do Microsoft Teams">
            <a:extLst>
              <a:ext uri="{FF2B5EF4-FFF2-40B4-BE49-F238E27FC236}">
                <a16:creationId xmlns:a16="http://schemas.microsoft.com/office/drawing/2014/main" id="{83AD3E74-95E2-8D34-D5A4-574887853757}"/>
              </a:ext>
              <a:ext uri="{C183D7F6-B498-43B3-948B-1728B52AA6E4}">
                <adec:decorative xmlns:adec="http://schemas.microsoft.com/office/drawing/2017/decorative" val="0"/>
              </a:ext>
            </a:extLst>
          </p:cNvPr>
          <p:cNvGrpSpPr>
            <a:grpSpLocks/>
          </p:cNvGrpSpPr>
          <p:nvPr/>
        </p:nvGrpSpPr>
        <p:grpSpPr>
          <a:xfrm>
            <a:off x="6204325" y="2723308"/>
            <a:ext cx="346134" cy="346134"/>
            <a:chOff x="4236994" y="8381781"/>
            <a:chExt cx="534543" cy="534543"/>
          </a:xfrm>
        </p:grpSpPr>
        <p:sp>
          <p:nvSpPr>
            <p:cNvPr id="23" name="Rounded Rectangle 46">
              <a:extLst>
                <a:ext uri="{FF2B5EF4-FFF2-40B4-BE49-F238E27FC236}">
                  <a16:creationId xmlns:a16="http://schemas.microsoft.com/office/drawing/2014/main" id="{D67690C5-050C-70C7-8960-BB673C320181}"/>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4" name="Picture 6" descr="Logotipo, símbolo, significado, história, PNG, Microsoft Teams">
              <a:hlinkClick r:id="rId7"/>
              <a:extLst>
                <a:ext uri="{FF2B5EF4-FFF2-40B4-BE49-F238E27FC236}">
                  <a16:creationId xmlns:a16="http://schemas.microsoft.com/office/drawing/2014/main" id="{439E37E1-B994-3659-00F7-298F672931E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27" name="Graphic 126" descr="Ícone de lista">
            <a:extLst>
              <a:ext uri="{FF2B5EF4-FFF2-40B4-BE49-F238E27FC236}">
                <a16:creationId xmlns:a16="http://schemas.microsoft.com/office/drawing/2014/main" id="{A01ED3B9-6542-5BD6-358A-A0A455567F1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10053" y="1851931"/>
            <a:ext cx="228600" cy="228600"/>
          </a:xfrm>
          <a:prstGeom prst="rect">
            <a:avLst/>
          </a:prstGeom>
        </p:spPr>
      </p:pic>
      <p:sp>
        <p:nvSpPr>
          <p:cNvPr id="67" name="TextBox 66">
            <a:extLst>
              <a:ext uri="{FF2B5EF4-FFF2-40B4-BE49-F238E27FC236}">
                <a16:creationId xmlns:a16="http://schemas.microsoft.com/office/drawing/2014/main" id="{CADC92FF-429D-2BD7-39B0-576D2C8C5142}"/>
              </a:ext>
              <a:ext uri="{C183D7F6-B498-43B3-948B-1728B52AA6E4}">
                <adec:decorative xmlns:adec="http://schemas.microsoft.com/office/drawing/2017/decorative" val="0"/>
              </a:ext>
            </a:extLst>
          </p:cNvPr>
          <p:cNvSpPr txBox="1"/>
          <p:nvPr/>
        </p:nvSpPr>
        <p:spPr>
          <a:xfrm>
            <a:off x="9280246"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Semibold"/>
                <a:ea typeface="+mn-ea"/>
                <a:cs typeface="+mn-cs"/>
              </a:rPr>
              <a:t>Listar ideias</a:t>
            </a:r>
          </a:p>
        </p:txBody>
      </p:sp>
      <p:sp>
        <p:nvSpPr>
          <p:cNvPr id="68" name="TextBox 67">
            <a:extLst>
              <a:ext uri="{FF2B5EF4-FFF2-40B4-BE49-F238E27FC236}">
                <a16:creationId xmlns:a16="http://schemas.microsoft.com/office/drawing/2014/main" id="{DD11AF35-12E4-5930-D85C-0C9BCD8D465A}"/>
              </a:ext>
              <a:ext uri="{C183D7F6-B498-43B3-948B-1728B52AA6E4}">
                <adec:decorative xmlns:adec="http://schemas.microsoft.com/office/drawing/2017/decorative" val="0"/>
              </a:ext>
            </a:extLst>
          </p:cNvPr>
          <p:cNvSpPr txBox="1"/>
          <p:nvPr/>
        </p:nvSpPr>
        <p:spPr>
          <a:xfrm>
            <a:off x="9015121" y="2171524"/>
            <a:ext cx="1227900" cy="1384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a:ln>
                  <a:noFill/>
                </a:ln>
                <a:solidFill>
                  <a:prstClr val="black"/>
                </a:solidFill>
                <a:effectLst/>
                <a:uLnTx/>
                <a:uFillTx/>
                <a:latin typeface="Segoe UI"/>
                <a:ea typeface="+mn-ea"/>
                <a:cs typeface="+mn-cs"/>
              </a:rPr>
              <a:t>Liste 5 ideias discutidas</a:t>
            </a:r>
            <a:endParaRPr kumimoji="0" lang="en-IN" sz="9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7" name="Group 6" descr="Logotipo do Microsoft Teams">
            <a:extLst>
              <a:ext uri="{FF2B5EF4-FFF2-40B4-BE49-F238E27FC236}">
                <a16:creationId xmlns:a16="http://schemas.microsoft.com/office/drawing/2014/main" id="{314D241A-932E-1331-22DF-49633B6604A4}"/>
              </a:ext>
              <a:ext uri="{C183D7F6-B498-43B3-948B-1728B52AA6E4}">
                <adec:decorative xmlns:adec="http://schemas.microsoft.com/office/drawing/2017/decorative" val="0"/>
              </a:ext>
            </a:extLst>
          </p:cNvPr>
          <p:cNvGrpSpPr>
            <a:grpSpLocks/>
          </p:cNvGrpSpPr>
          <p:nvPr/>
        </p:nvGrpSpPr>
        <p:grpSpPr>
          <a:xfrm>
            <a:off x="8912968" y="2723308"/>
            <a:ext cx="346134" cy="346134"/>
            <a:chOff x="4236994" y="8381781"/>
            <a:chExt cx="534543" cy="534543"/>
          </a:xfrm>
        </p:grpSpPr>
        <p:sp>
          <p:nvSpPr>
            <p:cNvPr id="8" name="Rounded Rectangle 46">
              <a:extLst>
                <a:ext uri="{FF2B5EF4-FFF2-40B4-BE49-F238E27FC236}">
                  <a16:creationId xmlns:a16="http://schemas.microsoft.com/office/drawing/2014/main" id="{5F28F856-31AD-7E3B-A8E9-C89352041520}"/>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Picture 6" descr="Logotipo, símbolo, significado, história, PNG, Microsoft Teams">
              <a:hlinkClick r:id="rId7"/>
              <a:extLst>
                <a:ext uri="{FF2B5EF4-FFF2-40B4-BE49-F238E27FC236}">
                  <a16:creationId xmlns:a16="http://schemas.microsoft.com/office/drawing/2014/main" id="{91CF7D75-994A-5FF9-A312-F020BBD63FF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28" name="Graphic 127" descr="Ícone de lista">
            <a:extLst>
              <a:ext uri="{FF2B5EF4-FFF2-40B4-BE49-F238E27FC236}">
                <a16:creationId xmlns:a16="http://schemas.microsoft.com/office/drawing/2014/main" id="{2325F631-20BC-7EEE-2C66-B19A6DBE781C}"/>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4124" y="3464038"/>
            <a:ext cx="228600" cy="228600"/>
          </a:xfrm>
          <a:prstGeom prst="rect">
            <a:avLst/>
          </a:prstGeom>
        </p:spPr>
      </p:pic>
      <p:sp>
        <p:nvSpPr>
          <p:cNvPr id="73" name="TextBox 72">
            <a:extLst>
              <a:ext uri="{FF2B5EF4-FFF2-40B4-BE49-F238E27FC236}">
                <a16:creationId xmlns:a16="http://schemas.microsoft.com/office/drawing/2014/main" id="{6998B807-2A40-404E-EA0A-910783B63D65}"/>
              </a:ext>
              <a:ext uri="{C183D7F6-B498-43B3-948B-1728B52AA6E4}">
                <adec:decorative xmlns:adec="http://schemas.microsoft.com/office/drawing/2017/decorative" val="0"/>
              </a:ext>
            </a:extLst>
          </p:cNvPr>
          <p:cNvSpPr txBox="1"/>
          <p:nvPr/>
        </p:nvSpPr>
        <p:spPr>
          <a:xfrm>
            <a:off x="1154317" y="3493699"/>
            <a:ext cx="1404733"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Semibold"/>
                <a:ea typeface="+mn-ea"/>
                <a:cs typeface="+mn-cs"/>
              </a:rPr>
              <a:t>Obter o cronograma</a:t>
            </a:r>
          </a:p>
        </p:txBody>
      </p:sp>
      <p:sp>
        <p:nvSpPr>
          <p:cNvPr id="74" name="TextBox 73">
            <a:extLst>
              <a:ext uri="{FF2B5EF4-FFF2-40B4-BE49-F238E27FC236}">
                <a16:creationId xmlns:a16="http://schemas.microsoft.com/office/drawing/2014/main" id="{F2A99DC5-8F60-DD10-5442-493AEE355FD4}"/>
              </a:ext>
              <a:ext uri="{C183D7F6-B498-43B3-948B-1728B52AA6E4}">
                <adec:decorative xmlns:adec="http://schemas.microsoft.com/office/drawing/2017/decorative" val="0"/>
              </a:ext>
            </a:extLst>
          </p:cNvPr>
          <p:cNvSpPr txBox="1"/>
          <p:nvPr/>
        </p:nvSpPr>
        <p:spPr>
          <a:xfrm>
            <a:off x="889192" y="3783631"/>
            <a:ext cx="2143252" cy="1384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mn-ea"/>
                <a:cs typeface="+mn-cs"/>
              </a:rPr>
              <a:t>Listar as principais datas em uma tabela</a:t>
            </a:r>
            <a:endParaRPr kumimoji="0" lang="en-IN" sz="9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31" name="Group 30" descr="Logotipo do Microsoft Teams">
            <a:extLst>
              <a:ext uri="{FF2B5EF4-FFF2-40B4-BE49-F238E27FC236}">
                <a16:creationId xmlns:a16="http://schemas.microsoft.com/office/drawing/2014/main" id="{4FF5941F-D2D7-CD05-CC74-6773D95D782B}"/>
              </a:ext>
              <a:ext uri="{C183D7F6-B498-43B3-948B-1728B52AA6E4}">
                <adec:decorative xmlns:adec="http://schemas.microsoft.com/office/drawing/2017/decorative" val="0"/>
              </a:ext>
            </a:extLst>
          </p:cNvPr>
          <p:cNvGrpSpPr>
            <a:grpSpLocks/>
          </p:cNvGrpSpPr>
          <p:nvPr/>
        </p:nvGrpSpPr>
        <p:grpSpPr>
          <a:xfrm>
            <a:off x="787039" y="4335415"/>
            <a:ext cx="346134" cy="346134"/>
            <a:chOff x="4236994" y="8381781"/>
            <a:chExt cx="534543" cy="534543"/>
          </a:xfrm>
        </p:grpSpPr>
        <p:sp>
          <p:nvSpPr>
            <p:cNvPr id="32" name="Rounded Rectangle 46">
              <a:extLst>
                <a:ext uri="{FF2B5EF4-FFF2-40B4-BE49-F238E27FC236}">
                  <a16:creationId xmlns:a16="http://schemas.microsoft.com/office/drawing/2014/main" id="{ED57F9E6-7BBF-88EE-89D1-EE26C6CDD613}"/>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3" name="Picture 6" descr="Logotipo, símbolo, significado, história, PNG, Microsoft Teams">
              <a:hlinkClick r:id="rId7"/>
              <a:extLst>
                <a:ext uri="{FF2B5EF4-FFF2-40B4-BE49-F238E27FC236}">
                  <a16:creationId xmlns:a16="http://schemas.microsoft.com/office/drawing/2014/main" id="{EBD3BA50-E9B9-EDB8-4E71-E1C35369393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29" name="Graphic 128" descr="Ícone de lista">
            <a:extLst>
              <a:ext uri="{FF2B5EF4-FFF2-40B4-BE49-F238E27FC236}">
                <a16:creationId xmlns:a16="http://schemas.microsoft.com/office/drawing/2014/main" id="{421D4060-3BE2-222F-B55B-8A2F775516FE}"/>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92766" y="3464037"/>
            <a:ext cx="228600" cy="228600"/>
          </a:xfrm>
          <a:prstGeom prst="rect">
            <a:avLst/>
          </a:prstGeom>
        </p:spPr>
      </p:pic>
      <p:sp>
        <p:nvSpPr>
          <p:cNvPr id="79" name="TextBox 78">
            <a:extLst>
              <a:ext uri="{FF2B5EF4-FFF2-40B4-BE49-F238E27FC236}">
                <a16:creationId xmlns:a16="http://schemas.microsoft.com/office/drawing/2014/main" id="{3E089C40-51E0-E9F7-5B34-E25C3745235E}"/>
              </a:ext>
              <a:ext uri="{C183D7F6-B498-43B3-948B-1728B52AA6E4}">
                <adec:decorative xmlns:adec="http://schemas.microsoft.com/office/drawing/2017/decorative" val="0"/>
              </a:ext>
            </a:extLst>
          </p:cNvPr>
          <p:cNvSpPr txBox="1"/>
          <p:nvPr/>
        </p:nvSpPr>
        <p:spPr>
          <a:xfrm>
            <a:off x="3862960" y="3493699"/>
            <a:ext cx="1178940"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Semibold"/>
                <a:ea typeface="+mn-ea"/>
                <a:cs typeface="+mn-cs"/>
              </a:rPr>
              <a:t>Obter clareza</a:t>
            </a:r>
          </a:p>
        </p:txBody>
      </p:sp>
      <p:sp>
        <p:nvSpPr>
          <p:cNvPr id="80" name="TextBox 79">
            <a:extLst>
              <a:ext uri="{FF2B5EF4-FFF2-40B4-BE49-F238E27FC236}">
                <a16:creationId xmlns:a16="http://schemas.microsoft.com/office/drawing/2014/main" id="{78BF4F9F-64F4-55DB-0B83-6C745924F5E3}"/>
              </a:ext>
              <a:ext uri="{C183D7F6-B498-43B3-948B-1728B52AA6E4}">
                <adec:decorative xmlns:adec="http://schemas.microsoft.com/office/drawing/2017/decorative" val="0"/>
              </a:ext>
            </a:extLst>
          </p:cNvPr>
          <p:cNvSpPr txBox="1"/>
          <p:nvPr/>
        </p:nvSpPr>
        <p:spPr>
          <a:xfrm>
            <a:off x="3597835" y="3783631"/>
            <a:ext cx="2277869" cy="41549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mn-ea"/>
                <a:cs typeface="+mn-cs"/>
              </a:rPr>
              <a:t>Listar as diferentes opiniões e sugerir </a:t>
            </a:r>
            <a:r>
              <a:rPr kumimoji="0" lang="pt-br" sz="900" b="0" i="0" u="none" strike="noStrike" kern="1200" cap="none" spc="0" normalizeH="0" baseline="0" noProof="0" dirty="0" err="1">
                <a:ln>
                  <a:noFill/>
                </a:ln>
                <a:solidFill>
                  <a:prstClr val="black"/>
                </a:solidFill>
                <a:effectLst/>
                <a:uLnTx/>
                <a:uFillTx/>
                <a:latin typeface="Segoe UI"/>
                <a:ea typeface="+mn-ea"/>
                <a:cs typeface="+mn-cs"/>
              </a:rPr>
              <a:t>perg</a:t>
            </a:r>
            <a:r>
              <a:rPr kumimoji="0" lang="pt-BR" sz="900" b="0" i="0" u="none" strike="noStrike" kern="1200" cap="none" spc="0" normalizeH="0" baseline="0" noProof="0" dirty="0" err="1">
                <a:ln>
                  <a:noFill/>
                </a:ln>
                <a:solidFill>
                  <a:prstClr val="black"/>
                </a:solidFill>
                <a:effectLst/>
                <a:uLnTx/>
                <a:uFillTx/>
                <a:latin typeface="Segoe UI"/>
                <a:ea typeface="+mn-ea"/>
                <a:cs typeface="+mn-cs"/>
              </a:rPr>
              <a:t>um</a:t>
            </a:r>
            <a:r>
              <a:rPr kumimoji="0" lang="pt-br" sz="900" b="0" i="0" u="none" strike="noStrike" kern="1200" cap="none" spc="0" normalizeH="0" baseline="0" noProof="0" dirty="0" err="1">
                <a:ln>
                  <a:noFill/>
                </a:ln>
                <a:solidFill>
                  <a:prstClr val="black"/>
                </a:solidFill>
                <a:effectLst/>
                <a:uLnTx/>
                <a:uFillTx/>
                <a:latin typeface="Segoe UI"/>
                <a:ea typeface="+mn-ea"/>
                <a:cs typeface="+mn-cs"/>
              </a:rPr>
              <a:t>tas</a:t>
            </a:r>
            <a:r>
              <a:rPr kumimoji="0" lang="pt-br" sz="900" b="0" i="0" u="none" strike="noStrike" kern="1200" cap="none" spc="0" normalizeH="0" baseline="0" noProof="0" dirty="0">
                <a:ln>
                  <a:noFill/>
                </a:ln>
                <a:solidFill>
                  <a:prstClr val="black"/>
                </a:solidFill>
                <a:effectLst/>
                <a:uLnTx/>
                <a:uFillTx/>
                <a:latin typeface="Segoe UI"/>
                <a:ea typeface="+mn-ea"/>
                <a:cs typeface="+mn-cs"/>
              </a:rPr>
              <a:t> esclarecedoras a serem feitas </a:t>
            </a:r>
            <a:br>
              <a:rPr kumimoji="0" lang="pt-br" sz="900" b="0" i="0" u="none" strike="noStrike" kern="1200" cap="none" spc="0" normalizeH="0" baseline="0" noProof="0" dirty="0">
                <a:ln>
                  <a:noFill/>
                </a:ln>
                <a:solidFill>
                  <a:prstClr val="black"/>
                </a:solidFill>
                <a:effectLst/>
                <a:uLnTx/>
                <a:uFillTx/>
                <a:latin typeface="Segoe UI"/>
                <a:ea typeface="+mn-ea"/>
                <a:cs typeface="+mn-cs"/>
              </a:rPr>
            </a:br>
            <a:r>
              <a:rPr kumimoji="0" lang="pt-br" sz="900" b="0" i="0" u="none" strike="noStrike" kern="1200" cap="none" spc="0" normalizeH="0" baseline="0" noProof="0" dirty="0">
                <a:ln>
                  <a:noFill/>
                </a:ln>
                <a:solidFill>
                  <a:prstClr val="black"/>
                </a:solidFill>
                <a:effectLst/>
                <a:uLnTx/>
                <a:uFillTx/>
                <a:latin typeface="Segoe UI"/>
                <a:ea typeface="+mn-ea"/>
                <a:cs typeface="+mn-cs"/>
              </a:rPr>
              <a:t>para cada uma</a:t>
            </a:r>
            <a:endParaRPr kumimoji="0" lang="en-IN" sz="9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16" name="Group 15" descr="Logotipo do Microsoft Teams">
            <a:extLst>
              <a:ext uri="{FF2B5EF4-FFF2-40B4-BE49-F238E27FC236}">
                <a16:creationId xmlns:a16="http://schemas.microsoft.com/office/drawing/2014/main" id="{EFE33B63-1315-F3E3-E0DB-AD2D29029741}"/>
              </a:ext>
              <a:ext uri="{C183D7F6-B498-43B3-948B-1728B52AA6E4}">
                <adec:decorative xmlns:adec="http://schemas.microsoft.com/office/drawing/2017/decorative" val="0"/>
              </a:ext>
            </a:extLst>
          </p:cNvPr>
          <p:cNvGrpSpPr>
            <a:grpSpLocks/>
          </p:cNvGrpSpPr>
          <p:nvPr/>
        </p:nvGrpSpPr>
        <p:grpSpPr>
          <a:xfrm>
            <a:off x="3495682" y="4335415"/>
            <a:ext cx="346134" cy="346134"/>
            <a:chOff x="4236994" y="8381781"/>
            <a:chExt cx="534543" cy="534543"/>
          </a:xfrm>
        </p:grpSpPr>
        <p:sp>
          <p:nvSpPr>
            <p:cNvPr id="17" name="Rounded Rectangle 46">
              <a:extLst>
                <a:ext uri="{FF2B5EF4-FFF2-40B4-BE49-F238E27FC236}">
                  <a16:creationId xmlns:a16="http://schemas.microsoft.com/office/drawing/2014/main" id="{609F818B-8BB0-6926-E6AE-FE7CCEB5DBC1}"/>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8" name="Picture 6" descr="Logotipo, símbolo, significado, história, PNG, Microsoft Teams">
              <a:hlinkClick r:id="rId7"/>
              <a:extLst>
                <a:ext uri="{FF2B5EF4-FFF2-40B4-BE49-F238E27FC236}">
                  <a16:creationId xmlns:a16="http://schemas.microsoft.com/office/drawing/2014/main" id="{D03ED79A-6760-52AF-D817-3276608C915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32" name="Graphic 131" descr="Ícone de um alvo com um caneta na lateral">
            <a:extLst>
              <a:ext uri="{FF2B5EF4-FFF2-40B4-BE49-F238E27FC236}">
                <a16:creationId xmlns:a16="http://schemas.microsoft.com/office/drawing/2014/main" id="{0BDBD6E4-FAAC-84FA-34FB-565EA7BE6D1A}"/>
              </a:ext>
            </a:extLst>
          </p:cNvPr>
          <p:cNvPicPr>
            <a:picLocks/>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01410" y="3464038"/>
            <a:ext cx="228600" cy="228600"/>
          </a:xfrm>
          <a:prstGeom prst="rect">
            <a:avLst/>
          </a:prstGeom>
        </p:spPr>
      </p:pic>
      <p:sp>
        <p:nvSpPr>
          <p:cNvPr id="85" name="TextBox 84">
            <a:extLst>
              <a:ext uri="{FF2B5EF4-FFF2-40B4-BE49-F238E27FC236}">
                <a16:creationId xmlns:a16="http://schemas.microsoft.com/office/drawing/2014/main" id="{7B568536-2A0F-6E4B-CDEE-E287D3F5C625}"/>
              </a:ext>
              <a:ext uri="{C183D7F6-B498-43B3-948B-1728B52AA6E4}">
                <adec:decorative xmlns:adec="http://schemas.microsoft.com/office/drawing/2017/decorative" val="0"/>
              </a:ext>
            </a:extLst>
          </p:cNvPr>
          <p:cNvSpPr txBox="1"/>
          <p:nvPr/>
        </p:nvSpPr>
        <p:spPr>
          <a:xfrm>
            <a:off x="6571603"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Semibold"/>
                <a:ea typeface="+mn-ea"/>
                <a:cs typeface="+mn-cs"/>
              </a:rPr>
              <a:t>Que decisões foram tomadas</a:t>
            </a:r>
          </a:p>
        </p:txBody>
      </p:sp>
      <p:sp>
        <p:nvSpPr>
          <p:cNvPr id="86" name="TextBox 85">
            <a:extLst>
              <a:ext uri="{FF2B5EF4-FFF2-40B4-BE49-F238E27FC236}">
                <a16:creationId xmlns:a16="http://schemas.microsoft.com/office/drawing/2014/main" id="{5CCD96B5-5AB1-FC83-6325-74EE49611383}"/>
              </a:ext>
              <a:ext uri="{C183D7F6-B498-43B3-948B-1728B52AA6E4}">
                <adec:decorative xmlns:adec="http://schemas.microsoft.com/office/drawing/2017/decorative" val="0"/>
              </a:ext>
            </a:extLst>
          </p:cNvPr>
          <p:cNvSpPr txBox="1"/>
          <p:nvPr/>
        </p:nvSpPr>
        <p:spPr>
          <a:xfrm>
            <a:off x="6306478" y="3783631"/>
            <a:ext cx="2277869"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mn-ea"/>
                <a:cs typeface="+mn-cs"/>
              </a:rPr>
              <a:t>A equipe chegou a um consenso sobre uma decisão e qual foi?</a:t>
            </a:r>
            <a:endParaRPr kumimoji="0" lang="en-IN" sz="900" b="0" i="0" u="none" strike="noStrike" kern="1200" cap="none" spc="170" normalizeH="0" baseline="0" noProof="0" dirty="0">
              <a:ln>
                <a:noFill/>
              </a:ln>
              <a:solidFill>
                <a:prstClr val="black"/>
              </a:solidFill>
              <a:effectLst/>
              <a:uLnTx/>
              <a:uFillTx/>
              <a:latin typeface="Segoe UI"/>
              <a:ea typeface="+mn-ea"/>
              <a:cs typeface="+mn-cs"/>
            </a:endParaRPr>
          </a:p>
        </p:txBody>
      </p:sp>
      <p:grpSp>
        <p:nvGrpSpPr>
          <p:cNvPr id="19" name="Group 18" descr="Logotipo do Microsoft Teams">
            <a:extLst>
              <a:ext uri="{FF2B5EF4-FFF2-40B4-BE49-F238E27FC236}">
                <a16:creationId xmlns:a16="http://schemas.microsoft.com/office/drawing/2014/main" id="{64871B21-D8EE-5FEB-C1B6-7958A2389E35}"/>
              </a:ext>
              <a:ext uri="{C183D7F6-B498-43B3-948B-1728B52AA6E4}">
                <adec:decorative xmlns:adec="http://schemas.microsoft.com/office/drawing/2017/decorative" val="0"/>
              </a:ext>
            </a:extLst>
          </p:cNvPr>
          <p:cNvGrpSpPr>
            <a:grpSpLocks/>
          </p:cNvGrpSpPr>
          <p:nvPr/>
        </p:nvGrpSpPr>
        <p:grpSpPr>
          <a:xfrm>
            <a:off x="6204325" y="4335415"/>
            <a:ext cx="346134" cy="346134"/>
            <a:chOff x="4236994" y="8381781"/>
            <a:chExt cx="534543" cy="534543"/>
          </a:xfrm>
        </p:grpSpPr>
        <p:sp>
          <p:nvSpPr>
            <p:cNvPr id="20" name="Rounded Rectangle 46">
              <a:extLst>
                <a:ext uri="{FF2B5EF4-FFF2-40B4-BE49-F238E27FC236}">
                  <a16:creationId xmlns:a16="http://schemas.microsoft.com/office/drawing/2014/main" id="{5BD4BFFF-06C9-FC07-2AC7-75D0AE75A88F}"/>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1" name="Picture 6" descr="Logotipo, símbolo, significado, história, PNG, Microsoft Teams">
              <a:hlinkClick r:id="rId7"/>
              <a:extLst>
                <a:ext uri="{FF2B5EF4-FFF2-40B4-BE49-F238E27FC236}">
                  <a16:creationId xmlns:a16="http://schemas.microsoft.com/office/drawing/2014/main" id="{D818E1BC-F373-121C-6657-E8B2AE801FB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34" name="Graphic 133" descr="Ícone de um tablet com uma caneta sobre ele">
            <a:extLst>
              <a:ext uri="{FF2B5EF4-FFF2-40B4-BE49-F238E27FC236}">
                <a16:creationId xmlns:a16="http://schemas.microsoft.com/office/drawing/2014/main" id="{D3699BE2-8EF8-CEF8-54E5-B8CB51BC10D0}"/>
              </a:ext>
            </a:extLst>
          </p:cNvPr>
          <p:cNvPicPr>
            <a:picLocks/>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010053" y="3464038"/>
            <a:ext cx="228600" cy="228600"/>
          </a:xfrm>
          <a:prstGeom prst="rect">
            <a:avLst/>
          </a:prstGeom>
        </p:spPr>
      </p:pic>
      <p:sp>
        <p:nvSpPr>
          <p:cNvPr id="91" name="TextBox 90">
            <a:extLst>
              <a:ext uri="{FF2B5EF4-FFF2-40B4-BE49-F238E27FC236}">
                <a16:creationId xmlns:a16="http://schemas.microsoft.com/office/drawing/2014/main" id="{E3131B2A-90DB-8B8B-4D0C-0FD59638A4A9}"/>
              </a:ext>
              <a:ext uri="{C183D7F6-B498-43B3-948B-1728B52AA6E4}">
                <adec:decorative xmlns:adec="http://schemas.microsoft.com/office/drawing/2017/decorative" val="0"/>
              </a:ext>
            </a:extLst>
          </p:cNvPr>
          <p:cNvSpPr txBox="1"/>
          <p:nvPr/>
        </p:nvSpPr>
        <p:spPr>
          <a:xfrm>
            <a:off x="9280246" y="3493699"/>
            <a:ext cx="1209954"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Semibold"/>
                <a:ea typeface="+mn-ea"/>
                <a:cs typeface="+mn-cs"/>
              </a:rPr>
              <a:t>Esteja preparado</a:t>
            </a:r>
          </a:p>
        </p:txBody>
      </p:sp>
      <p:sp>
        <p:nvSpPr>
          <p:cNvPr id="92" name="TextBox 91">
            <a:extLst>
              <a:ext uri="{FF2B5EF4-FFF2-40B4-BE49-F238E27FC236}">
                <a16:creationId xmlns:a16="http://schemas.microsoft.com/office/drawing/2014/main" id="{B6C7A10C-7AA1-198F-3FDC-B04C5E4E8C60}"/>
              </a:ext>
              <a:ext uri="{C183D7F6-B498-43B3-948B-1728B52AA6E4}">
                <adec:decorative xmlns:adec="http://schemas.microsoft.com/office/drawing/2017/decorative" val="0"/>
              </a:ext>
            </a:extLst>
          </p:cNvPr>
          <p:cNvSpPr txBox="1"/>
          <p:nvPr/>
        </p:nvSpPr>
        <p:spPr>
          <a:xfrm>
            <a:off x="9015121" y="3783631"/>
            <a:ext cx="2277869" cy="41549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mn-ea"/>
                <a:cs typeface="+mn-cs"/>
              </a:rPr>
              <a:t>Quais são os objetivos e temas do encontro? Formatar cada seção com um título em negrito e nomes em negrito</a:t>
            </a:r>
            <a:endParaRPr kumimoji="0" lang="en-IN" sz="9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40" name="Group 39" descr="Logotipo do Microsoft Teams">
            <a:extLst>
              <a:ext uri="{FF2B5EF4-FFF2-40B4-BE49-F238E27FC236}">
                <a16:creationId xmlns:a16="http://schemas.microsoft.com/office/drawing/2014/main" id="{847796C1-FEE4-A87B-3F1D-4D6E452BD5A2}"/>
              </a:ext>
              <a:ext uri="{C183D7F6-B498-43B3-948B-1728B52AA6E4}">
                <adec:decorative xmlns:adec="http://schemas.microsoft.com/office/drawing/2017/decorative" val="0"/>
              </a:ext>
            </a:extLst>
          </p:cNvPr>
          <p:cNvGrpSpPr>
            <a:grpSpLocks/>
          </p:cNvGrpSpPr>
          <p:nvPr/>
        </p:nvGrpSpPr>
        <p:grpSpPr>
          <a:xfrm>
            <a:off x="8912968" y="4335415"/>
            <a:ext cx="346134" cy="346134"/>
            <a:chOff x="4236994" y="8381781"/>
            <a:chExt cx="534543" cy="534543"/>
          </a:xfrm>
        </p:grpSpPr>
        <p:sp>
          <p:nvSpPr>
            <p:cNvPr id="41" name="Rounded Rectangle 46">
              <a:extLst>
                <a:ext uri="{FF2B5EF4-FFF2-40B4-BE49-F238E27FC236}">
                  <a16:creationId xmlns:a16="http://schemas.microsoft.com/office/drawing/2014/main" id="{F04D8506-4178-29C0-D193-A0E050D0E0A7}"/>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2" name="Picture 6" descr="Logotipo, símbolo, significado, história, PNG, Microsoft Teams">
              <a:hlinkClick r:id="rId7"/>
              <a:extLst>
                <a:ext uri="{FF2B5EF4-FFF2-40B4-BE49-F238E27FC236}">
                  <a16:creationId xmlns:a16="http://schemas.microsoft.com/office/drawing/2014/main" id="{8C93FC35-4CF4-7A9B-21F9-6443449B95B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38" name="Graphic 137" descr="Ícone de uma marca de seleção dentro de uma caixa">
            <a:extLst>
              <a:ext uri="{FF2B5EF4-FFF2-40B4-BE49-F238E27FC236}">
                <a16:creationId xmlns:a16="http://schemas.microsoft.com/office/drawing/2014/main" id="{5FD83718-A281-B40C-82AE-D79FD79208EB}"/>
              </a:ext>
            </a:extLst>
          </p:cNvPr>
          <p:cNvPicPr>
            <a:picLocks/>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84124" y="5076144"/>
            <a:ext cx="228600" cy="228600"/>
          </a:xfrm>
          <a:prstGeom prst="rect">
            <a:avLst/>
          </a:prstGeom>
        </p:spPr>
      </p:pic>
      <p:sp>
        <p:nvSpPr>
          <p:cNvPr id="97" name="TextBox 96">
            <a:extLst>
              <a:ext uri="{FF2B5EF4-FFF2-40B4-BE49-F238E27FC236}">
                <a16:creationId xmlns:a16="http://schemas.microsoft.com/office/drawing/2014/main" id="{1732CE4A-00F3-206D-6DE1-C285406A062E}"/>
              </a:ext>
              <a:ext uri="{C183D7F6-B498-43B3-948B-1728B52AA6E4}">
                <adec:decorative xmlns:adec="http://schemas.microsoft.com/office/drawing/2017/decorative" val="0"/>
              </a:ext>
            </a:extLst>
          </p:cNvPr>
          <p:cNvSpPr txBox="1"/>
          <p:nvPr/>
        </p:nvSpPr>
        <p:spPr>
          <a:xfrm>
            <a:off x="1154316" y="5105806"/>
            <a:ext cx="2103233" cy="33855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Semibold"/>
                <a:ea typeface="+mn-ea"/>
                <a:cs typeface="+mn-cs"/>
              </a:rPr>
              <a:t>Manter as </a:t>
            </a:r>
            <a:r>
              <a:rPr kumimoji="0" lang="pt-br" sz="1100" b="0" i="0" u="none" strike="noStrike" kern="1200" cap="none" spc="0" normalizeH="0" baseline="0" noProof="0" dirty="0" err="1">
                <a:ln>
                  <a:noFill/>
                </a:ln>
                <a:solidFill>
                  <a:prstClr val="black"/>
                </a:solidFill>
                <a:effectLst/>
                <a:uLnTx/>
                <a:uFillTx/>
                <a:latin typeface="Segoe UI Semibold"/>
                <a:ea typeface="+mn-ea"/>
                <a:cs typeface="+mn-cs"/>
              </a:rPr>
              <a:t>re</a:t>
            </a:r>
            <a:r>
              <a:rPr kumimoji="0" lang="pt-BR" sz="1100" b="0" i="0" u="none" strike="noStrike" kern="1200" cap="none" spc="0" normalizeH="0" baseline="0" noProof="0" dirty="0" err="1">
                <a:ln>
                  <a:noFill/>
                </a:ln>
                <a:solidFill>
                  <a:prstClr val="black"/>
                </a:solidFill>
                <a:effectLst/>
                <a:uLnTx/>
                <a:uFillTx/>
                <a:latin typeface="Segoe UI Semibold"/>
                <a:ea typeface="+mn-ea"/>
                <a:cs typeface="+mn-cs"/>
              </a:rPr>
              <a:t>um</a:t>
            </a:r>
            <a:r>
              <a:rPr kumimoji="0" lang="pt-br" sz="1100" b="0" i="0" u="none" strike="noStrike" kern="1200" cap="none" spc="0" normalizeH="0" baseline="0" noProof="0" dirty="0" err="1">
                <a:ln>
                  <a:noFill/>
                </a:ln>
                <a:solidFill>
                  <a:prstClr val="black"/>
                </a:solidFill>
                <a:effectLst/>
                <a:uLnTx/>
                <a:uFillTx/>
                <a:latin typeface="Segoe UI Semibold"/>
                <a:ea typeface="+mn-ea"/>
                <a:cs typeface="+mn-cs"/>
              </a:rPr>
              <a:t>iões</a:t>
            </a:r>
            <a:r>
              <a:rPr kumimoji="0" lang="pt-br" sz="1100" b="0" i="0" u="none" strike="noStrike" kern="1200" cap="none" spc="0" normalizeH="0" baseline="0" noProof="0" dirty="0">
                <a:ln>
                  <a:noFill/>
                </a:ln>
                <a:solidFill>
                  <a:prstClr val="black"/>
                </a:solidFill>
                <a:effectLst/>
                <a:uLnTx/>
                <a:uFillTx/>
                <a:latin typeface="Segoe UI Semibold"/>
                <a:ea typeface="+mn-ea"/>
                <a:cs typeface="+mn-cs"/>
              </a:rPr>
              <a:t> acontecendo</a:t>
            </a:r>
          </a:p>
        </p:txBody>
      </p:sp>
      <p:sp>
        <p:nvSpPr>
          <p:cNvPr id="98" name="TextBox 97">
            <a:extLst>
              <a:ext uri="{FF2B5EF4-FFF2-40B4-BE49-F238E27FC236}">
                <a16:creationId xmlns:a16="http://schemas.microsoft.com/office/drawing/2014/main" id="{547F1887-2B45-7AE4-5B65-17B25A4E15F0}"/>
              </a:ext>
              <a:ext uri="{C183D7F6-B498-43B3-948B-1728B52AA6E4}">
                <adec:decorative xmlns:adec="http://schemas.microsoft.com/office/drawing/2017/decorative" val="0"/>
              </a:ext>
            </a:extLst>
          </p:cNvPr>
          <p:cNvSpPr txBox="1"/>
          <p:nvPr/>
        </p:nvSpPr>
        <p:spPr>
          <a:xfrm>
            <a:off x="889192" y="5395738"/>
            <a:ext cx="2277869" cy="41549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mn-ea"/>
                <a:cs typeface="+mn-cs"/>
              </a:rPr>
              <a:t>Que </a:t>
            </a:r>
            <a:r>
              <a:rPr kumimoji="0" lang="pt-br" sz="900" b="0" i="0" u="none" strike="noStrike" kern="1200" cap="none" spc="0" normalizeH="0" baseline="0" noProof="0" dirty="0" err="1">
                <a:ln>
                  <a:noFill/>
                </a:ln>
                <a:solidFill>
                  <a:prstClr val="black"/>
                </a:solidFill>
                <a:effectLst/>
                <a:uLnTx/>
                <a:uFillTx/>
                <a:latin typeface="Segoe UI"/>
                <a:ea typeface="+mn-ea"/>
                <a:cs typeface="+mn-cs"/>
              </a:rPr>
              <a:t>perg</a:t>
            </a:r>
            <a:r>
              <a:rPr kumimoji="0" lang="pt-BR" sz="900" b="0" i="0" u="none" strike="noStrike" kern="1200" cap="none" spc="0" normalizeH="0" baseline="0" noProof="0" dirty="0" err="1">
                <a:ln>
                  <a:noFill/>
                </a:ln>
                <a:solidFill>
                  <a:prstClr val="black"/>
                </a:solidFill>
                <a:effectLst/>
                <a:uLnTx/>
                <a:uFillTx/>
                <a:latin typeface="Segoe UI"/>
                <a:ea typeface="+mn-ea"/>
                <a:cs typeface="+mn-cs"/>
              </a:rPr>
              <a:t>um</a:t>
            </a:r>
            <a:r>
              <a:rPr kumimoji="0" lang="pt-br" sz="900" b="0" i="0" u="none" strike="noStrike" kern="1200" cap="none" spc="0" normalizeH="0" baseline="0" noProof="0" dirty="0" err="1">
                <a:ln>
                  <a:noFill/>
                </a:ln>
                <a:solidFill>
                  <a:prstClr val="black"/>
                </a:solidFill>
                <a:effectLst/>
                <a:uLnTx/>
                <a:uFillTx/>
                <a:latin typeface="Segoe UI"/>
                <a:ea typeface="+mn-ea"/>
                <a:cs typeface="+mn-cs"/>
              </a:rPr>
              <a:t>tas</a:t>
            </a:r>
            <a:r>
              <a:rPr kumimoji="0" lang="pt-br" sz="900" b="0" i="0" u="none" strike="noStrike" kern="1200" cap="none" spc="0" normalizeH="0" baseline="0" noProof="0" dirty="0">
                <a:ln>
                  <a:noFill/>
                </a:ln>
                <a:solidFill>
                  <a:prstClr val="black"/>
                </a:solidFill>
                <a:effectLst/>
                <a:uLnTx/>
                <a:uFillTx/>
                <a:latin typeface="Segoe UI"/>
                <a:ea typeface="+mn-ea"/>
                <a:cs typeface="+mn-cs"/>
              </a:rPr>
              <a:t> o grupo pode fazer para gerar mais ideias ou insights? Limitar para 30-60 caracteres cada</a:t>
            </a:r>
            <a:endParaRPr kumimoji="0" lang="en-IN" sz="900" b="0" i="0" u="none" strike="noStrike" kern="1200" cap="none" spc="170" normalizeH="0" baseline="0" noProof="0" dirty="0">
              <a:ln>
                <a:noFill/>
              </a:ln>
              <a:solidFill>
                <a:prstClr val="black"/>
              </a:solidFill>
              <a:effectLst/>
              <a:uLnTx/>
              <a:uFillTx/>
              <a:latin typeface="Segoe UI"/>
              <a:ea typeface="+mn-ea"/>
              <a:cs typeface="+mn-cs"/>
            </a:endParaRPr>
          </a:p>
        </p:txBody>
      </p:sp>
      <p:grpSp>
        <p:nvGrpSpPr>
          <p:cNvPr id="34" name="Group 33" descr="Logotipo do Microsoft Teams">
            <a:extLst>
              <a:ext uri="{FF2B5EF4-FFF2-40B4-BE49-F238E27FC236}">
                <a16:creationId xmlns:a16="http://schemas.microsoft.com/office/drawing/2014/main" id="{7B2CCC72-B9F7-3D11-BA6C-42DE15B78A85}"/>
              </a:ext>
              <a:ext uri="{C183D7F6-B498-43B3-948B-1728B52AA6E4}">
                <adec:decorative xmlns:adec="http://schemas.microsoft.com/office/drawing/2017/decorative" val="0"/>
              </a:ext>
            </a:extLst>
          </p:cNvPr>
          <p:cNvGrpSpPr>
            <a:grpSpLocks/>
          </p:cNvGrpSpPr>
          <p:nvPr/>
        </p:nvGrpSpPr>
        <p:grpSpPr>
          <a:xfrm>
            <a:off x="787039" y="5947521"/>
            <a:ext cx="346134" cy="346134"/>
            <a:chOff x="4236994" y="8381781"/>
            <a:chExt cx="534543" cy="534543"/>
          </a:xfrm>
        </p:grpSpPr>
        <p:sp>
          <p:nvSpPr>
            <p:cNvPr id="35" name="Rounded Rectangle 46">
              <a:extLst>
                <a:ext uri="{FF2B5EF4-FFF2-40B4-BE49-F238E27FC236}">
                  <a16:creationId xmlns:a16="http://schemas.microsoft.com/office/drawing/2014/main" id="{3B21A4E7-9A26-755E-4A77-898F75BB2734}"/>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6" name="Picture 6" descr="Logotipo, símbolo, significado, história, PNG, Microsoft Teams">
              <a:hlinkClick r:id="rId7"/>
              <a:extLst>
                <a:ext uri="{FF2B5EF4-FFF2-40B4-BE49-F238E27FC236}">
                  <a16:creationId xmlns:a16="http://schemas.microsoft.com/office/drawing/2014/main" id="{72D4A099-E518-2A10-E931-DB5A748DCD6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36" name="Graphic 135" descr="Ícone de três pessoas">
            <a:extLst>
              <a:ext uri="{FF2B5EF4-FFF2-40B4-BE49-F238E27FC236}">
                <a16:creationId xmlns:a16="http://schemas.microsoft.com/office/drawing/2014/main" id="{3B5AC9F1-DE21-F581-0A75-C06D850FB724}"/>
              </a:ext>
            </a:extLst>
          </p:cNvPr>
          <p:cNvPicPr>
            <a:picLocks/>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592767" y="5076144"/>
            <a:ext cx="228600" cy="228600"/>
          </a:xfrm>
          <a:prstGeom prst="rect">
            <a:avLst/>
          </a:prstGeom>
        </p:spPr>
      </p:pic>
      <p:sp>
        <p:nvSpPr>
          <p:cNvPr id="103" name="TextBox 102">
            <a:extLst>
              <a:ext uri="{FF2B5EF4-FFF2-40B4-BE49-F238E27FC236}">
                <a16:creationId xmlns:a16="http://schemas.microsoft.com/office/drawing/2014/main" id="{0D344098-7DCF-C31D-48CE-5A0BC594C454}"/>
              </a:ext>
              <a:ext uri="{C183D7F6-B498-43B3-948B-1728B52AA6E4}">
                <adec:decorative xmlns:adec="http://schemas.microsoft.com/office/drawing/2017/decorative" val="0"/>
              </a:ext>
            </a:extLst>
          </p:cNvPr>
          <p:cNvSpPr txBox="1"/>
          <p:nvPr/>
        </p:nvSpPr>
        <p:spPr>
          <a:xfrm>
            <a:off x="3862960" y="5105806"/>
            <a:ext cx="1343316"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Semibold"/>
                <a:ea typeface="+mn-ea"/>
                <a:cs typeface="+mn-cs"/>
              </a:rPr>
              <a:t>Resumo</a:t>
            </a:r>
            <a:r>
              <a:rPr kumimoji="0" lang="pt-br" sz="1100" b="0" i="0" u="none" strike="noStrike" kern="1200" cap="none" spc="0" normalizeH="0" baseline="0" noProof="0" dirty="0">
                <a:ln>
                  <a:noFill/>
                </a:ln>
                <a:solidFill>
                  <a:prstClr val="black"/>
                </a:solidFill>
                <a:effectLst/>
                <a:uLnTx/>
                <a:uFillTx/>
                <a:latin typeface="Segoe UI Semibold"/>
                <a:ea typeface="+mn-ea"/>
                <a:cs typeface="+mn-cs"/>
              </a:rPr>
              <a:t> </a:t>
            </a:r>
            <a:r>
              <a:rPr kumimoji="0" lang="pt-br" sz="1100" b="0" i="0" u="none" strike="noStrike" kern="1200" cap="none" spc="0" normalizeH="0" baseline="0" noProof="0" dirty="0" err="1">
                <a:ln>
                  <a:noFill/>
                </a:ln>
                <a:solidFill>
                  <a:prstClr val="black"/>
                </a:solidFill>
                <a:effectLst/>
                <a:uLnTx/>
                <a:uFillTx/>
                <a:latin typeface="Segoe UI Semibold"/>
                <a:ea typeface="+mn-ea"/>
                <a:cs typeface="+mn-cs"/>
              </a:rPr>
              <a:t>re</a:t>
            </a:r>
            <a:r>
              <a:rPr kumimoji="0" lang="pt-BR" sz="1100" b="0" i="0" u="none" strike="noStrike" kern="1200" cap="none" spc="0" normalizeH="0" baseline="0" noProof="0" dirty="0" err="1">
                <a:ln>
                  <a:noFill/>
                </a:ln>
                <a:solidFill>
                  <a:prstClr val="black"/>
                </a:solidFill>
                <a:effectLst/>
                <a:uLnTx/>
                <a:uFillTx/>
                <a:latin typeface="Segoe UI Semibold"/>
                <a:ea typeface="+mn-ea"/>
                <a:cs typeface="+mn-cs"/>
              </a:rPr>
              <a:t>um</a:t>
            </a:r>
            <a:r>
              <a:rPr kumimoji="0" lang="pt-br" sz="1100" b="0" i="0" u="none" strike="noStrike" kern="1200" cap="none" spc="0" normalizeH="0" baseline="0" noProof="0" dirty="0" err="1">
                <a:ln>
                  <a:noFill/>
                </a:ln>
                <a:solidFill>
                  <a:prstClr val="black"/>
                </a:solidFill>
                <a:effectLst/>
                <a:uLnTx/>
                <a:uFillTx/>
                <a:latin typeface="Segoe UI Semibold"/>
                <a:ea typeface="+mn-ea"/>
                <a:cs typeface="+mn-cs"/>
              </a:rPr>
              <a:t>iões</a:t>
            </a:r>
            <a:endParaRPr kumimoji="0" lang="pt-br" sz="1100" b="0" i="0" u="none" strike="noStrike" kern="1200" cap="none" spc="0" normalizeH="0" baseline="0" noProof="0" dirty="0">
              <a:ln>
                <a:noFill/>
              </a:ln>
              <a:solidFill>
                <a:prstClr val="black"/>
              </a:solidFill>
              <a:effectLst/>
              <a:uLnTx/>
              <a:uFillTx/>
              <a:latin typeface="Segoe UI Semibold"/>
              <a:ea typeface="+mn-ea"/>
              <a:cs typeface="+mn-cs"/>
            </a:endParaRPr>
          </a:p>
        </p:txBody>
      </p:sp>
      <p:sp>
        <p:nvSpPr>
          <p:cNvPr id="104" name="TextBox 103">
            <a:extLst>
              <a:ext uri="{FF2B5EF4-FFF2-40B4-BE49-F238E27FC236}">
                <a16:creationId xmlns:a16="http://schemas.microsoft.com/office/drawing/2014/main" id="{7AAA3CD3-AAE1-157F-A7F7-6A91F9D89973}"/>
              </a:ext>
              <a:ext uri="{C183D7F6-B498-43B3-948B-1728B52AA6E4}">
                <adec:decorative xmlns:adec="http://schemas.microsoft.com/office/drawing/2017/decorative" val="0"/>
              </a:ext>
            </a:extLst>
          </p:cNvPr>
          <p:cNvSpPr txBox="1"/>
          <p:nvPr/>
        </p:nvSpPr>
        <p:spPr>
          <a:xfrm>
            <a:off x="3597835" y="5395738"/>
            <a:ext cx="1396216"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mn-ea"/>
                <a:cs typeface="+mn-cs"/>
              </a:rPr>
              <a:t>Resumo</a:t>
            </a:r>
            <a:r>
              <a:rPr kumimoji="0" lang="pt-br" sz="900" b="0" i="0" u="none" strike="noStrike" kern="1200" cap="none" spc="0" normalizeH="0" baseline="0" noProof="0" dirty="0">
                <a:ln>
                  <a:noFill/>
                </a:ln>
                <a:solidFill>
                  <a:prstClr val="black"/>
                </a:solidFill>
                <a:effectLst/>
                <a:uLnTx/>
                <a:uFillTx/>
                <a:latin typeface="Segoe UI"/>
                <a:ea typeface="+mn-ea"/>
                <a:cs typeface="+mn-cs"/>
              </a:rPr>
              <a:t> o que foi discutido</a:t>
            </a:r>
          </a:p>
        </p:txBody>
      </p:sp>
      <p:grpSp>
        <p:nvGrpSpPr>
          <p:cNvPr id="37" name="Group 36" descr="Logotipo do Microsoft Teams">
            <a:extLst>
              <a:ext uri="{FF2B5EF4-FFF2-40B4-BE49-F238E27FC236}">
                <a16:creationId xmlns:a16="http://schemas.microsoft.com/office/drawing/2014/main" id="{FEC94912-6E7F-4CE9-7771-2AD39A682FD8}"/>
              </a:ext>
              <a:ext uri="{C183D7F6-B498-43B3-948B-1728B52AA6E4}">
                <adec:decorative xmlns:adec="http://schemas.microsoft.com/office/drawing/2017/decorative" val="0"/>
              </a:ext>
            </a:extLst>
          </p:cNvPr>
          <p:cNvGrpSpPr>
            <a:grpSpLocks/>
          </p:cNvGrpSpPr>
          <p:nvPr/>
        </p:nvGrpSpPr>
        <p:grpSpPr>
          <a:xfrm>
            <a:off x="3495682" y="5947521"/>
            <a:ext cx="346134" cy="346134"/>
            <a:chOff x="4236994" y="8381781"/>
            <a:chExt cx="534543" cy="534543"/>
          </a:xfrm>
        </p:grpSpPr>
        <p:sp>
          <p:nvSpPr>
            <p:cNvPr id="38" name="Rounded Rectangle 46">
              <a:extLst>
                <a:ext uri="{FF2B5EF4-FFF2-40B4-BE49-F238E27FC236}">
                  <a16:creationId xmlns:a16="http://schemas.microsoft.com/office/drawing/2014/main" id="{568AADFD-4C84-D3EC-6DE7-2FBFD7ADC5A3}"/>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9" name="Picture 6" descr="Logotipo, símbolo, significado, história, PNG, Microsoft Teams">
              <a:hlinkClick r:id="rId7"/>
              <a:extLst>
                <a:ext uri="{FF2B5EF4-FFF2-40B4-BE49-F238E27FC236}">
                  <a16:creationId xmlns:a16="http://schemas.microsoft.com/office/drawing/2014/main" id="{619D39DE-3B1F-EBAE-CA9E-9ABFE5CC2B4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40569436"/>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6">
            <a:extLst>
              <a:ext uri="{FF2B5EF4-FFF2-40B4-BE49-F238E27FC236}">
                <a16:creationId xmlns:a16="http://schemas.microsoft.com/office/drawing/2014/main" id="{564477E2-AACC-0DAD-712D-D58FBF32AC6F}"/>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TextBox 10">
            <a:extLst>
              <a:ext uri="{FF2B5EF4-FFF2-40B4-BE49-F238E27FC236}">
                <a16:creationId xmlns:a16="http://schemas.microsoft.com/office/drawing/2014/main" id="{BE47405C-0D28-1782-DDF9-A9B30148FCF5}"/>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a:xfrm>
            <a:off x="588263" y="457200"/>
            <a:ext cx="11018520" cy="861774"/>
          </a:xfrm>
        </p:spPr>
        <p:txBody>
          <a:bodyPr>
            <a:noAutofit/>
          </a:bodyPr>
          <a:lstStyle/>
          <a:p>
            <a:r>
              <a:rPr lang="pt-br">
                <a:gradFill flip="none" rotWithShape="1">
                  <a:gsLst>
                    <a:gs pos="50000">
                      <a:srgbClr val="8661C5"/>
                    </a:gs>
                    <a:gs pos="0">
                      <a:srgbClr val="3E76D4"/>
                    </a:gs>
                    <a:gs pos="100000">
                      <a:srgbClr val="C73ECC"/>
                    </a:gs>
                  </a:gsLst>
                  <a:lin ang="2700000" scaled="1"/>
                  <a:tileRect/>
                </a:gradFill>
                <a:cs typeface="+mn-cs"/>
              </a:rPr>
              <a:t>Modo de uso: Copilot no Microsoft Copilot</a:t>
            </a:r>
            <a:br/>
            <a:r>
              <a:rPr lang="pt-br" sz="1800">
                <a:cs typeface="Segoe UI Semilight"/>
              </a:rPr>
              <a:t>Observar que os prompts específicos mostrados podem variar</a:t>
            </a:r>
            <a:endParaRPr lang="en-US" sz="1800"/>
          </a:p>
        </p:txBody>
      </p:sp>
      <p:grpSp>
        <p:nvGrpSpPr>
          <p:cNvPr id="13" name="Group 12" descr="Logotipo do bate-papo do Microsoft 365">
            <a:extLst>
              <a:ext uri="{FF2B5EF4-FFF2-40B4-BE49-F238E27FC236}">
                <a16:creationId xmlns:a16="http://schemas.microsoft.com/office/drawing/2014/main" id="{D3B3A73C-0D94-7936-CAAD-10E78E9604D3}"/>
              </a:ext>
              <a:ext uri="{C183D7F6-B498-43B3-948B-1728B52AA6E4}">
                <adec:decorative xmlns:adec="http://schemas.microsoft.com/office/drawing/2017/decorative" val="0"/>
              </a:ext>
            </a:extLst>
          </p:cNvPr>
          <p:cNvGrpSpPr/>
          <p:nvPr/>
        </p:nvGrpSpPr>
        <p:grpSpPr>
          <a:xfrm>
            <a:off x="8555086" y="457200"/>
            <a:ext cx="534543" cy="534543"/>
            <a:chOff x="2642085" y="8381781"/>
            <a:chExt cx="534543" cy="534543"/>
          </a:xfrm>
        </p:grpSpPr>
        <p:sp>
          <p:nvSpPr>
            <p:cNvPr id="14" name="Rounded Rectangle 46">
              <a:extLst>
                <a:ext uri="{FF2B5EF4-FFF2-40B4-BE49-F238E27FC236}">
                  <a16:creationId xmlns:a16="http://schemas.microsoft.com/office/drawing/2014/main" id="{9AF64ABF-A78A-4E71-3C82-DBBB7A992634}"/>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2" descr="Zip Co, logotipo SVG, baixar grátis, id: 101874 - Brandlogos.net">
              <a:hlinkClick r:id="rId3"/>
              <a:extLst>
                <a:ext uri="{FF2B5EF4-FFF2-40B4-BE49-F238E27FC236}">
                  <a16:creationId xmlns:a16="http://schemas.microsoft.com/office/drawing/2014/main" id="{AFE765C4-8D22-6F0C-9B08-6A8A846C05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descr="Logotipo do Microsoft 365 Copilot">
            <a:extLst>
              <a:ext uri="{FF2B5EF4-FFF2-40B4-BE49-F238E27FC236}">
                <a16:creationId xmlns:a16="http://schemas.microsoft.com/office/drawing/2014/main" id="{E6701FE3-409A-3EF7-D0E6-AE33E0E0BD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B71111-1115-F2C7-1C56-8F858B42CD34}"/>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pt-br" sz="1200" b="1" i="0" u="none" strike="noStrike" kern="100" cap="none" spc="0" normalizeH="0" baseline="0" noProof="0" dirty="0">
                <a:ln>
                  <a:noFill/>
                </a:ln>
                <a:solidFill>
                  <a:prstClr val="black"/>
                </a:solidFill>
                <a:effectLst/>
                <a:uLnTx/>
                <a:uFillTx/>
                <a:latin typeface="Segoe UI Semibold"/>
                <a:ea typeface="+mn-ea"/>
                <a:cs typeface="Times New Roman"/>
              </a:rPr>
              <a:t>Seu assistente de IA para pesquisa e resumo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Procurar informações importantes de toda a empresa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Atualizar ou </a:t>
            </a: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Resumo</a:t>
            </a: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 o conteúdo de uma fonte ou canal específico, como uma pessoa, todos os bate-papos do Teams ou uma </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re</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ião</a:t>
            </a:r>
            <a:endParaRPr kumimoji="0" lang="pt-br" sz="1100" b="0" i="0" u="none" strike="noStrike" kern="100" cap="none" spc="0" normalizeH="0" baseline="0" noProof="0" dirty="0">
              <a:ln>
                <a:noFill/>
              </a:ln>
              <a:solidFill>
                <a:prstClr val="black"/>
              </a:solidFill>
              <a:effectLst/>
              <a:uLnTx/>
              <a:uFillTx/>
              <a:latin typeface="Segoe UI"/>
              <a:ea typeface="+mn-ea"/>
              <a:cs typeface="Times New Roman"/>
            </a:endParaRP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Obter atualizações sobre um projeto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Fazer referência a até três itens de arquivos, </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re</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iões</a:t>
            </a: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 pessoas e emails.</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pt-br" sz="1200" b="1" i="0" u="none" strike="noStrike" kern="100" cap="none" spc="0" normalizeH="0" baseline="0" noProof="0" dirty="0">
                <a:ln>
                  <a:noFill/>
                </a:ln>
                <a:solidFill>
                  <a:prstClr val="black"/>
                </a:solidFill>
                <a:effectLst/>
                <a:uLnTx/>
                <a:uFillTx/>
                <a:latin typeface="Segoe UI Semibold"/>
                <a:ea typeface="+mn-ea"/>
                <a:cs typeface="Times New Roman"/>
              </a:rPr>
              <a:t>Usar o painel de bate-papo do Copilot para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Fazer </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perg</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tas</a:t>
            </a: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 sobre o conteúdo do Microsoft Graph</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Fazer referência a até três itens</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Fazer referência a Word, PowerPoint, Excel, arquivos PDF</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Fazer referência a </a:t>
            </a:r>
            <a:r>
              <a:rPr kumimoji="0" lang="pt-br" sz="1000" b="0" i="0" u="none" strike="noStrike" kern="100" cap="none" spc="0" normalizeH="0" baseline="0" noProof="0" dirty="0" err="1">
                <a:ln>
                  <a:noFill/>
                </a:ln>
                <a:solidFill>
                  <a:prstClr val="black"/>
                </a:solidFill>
                <a:effectLst/>
                <a:uLnTx/>
                <a:uFillTx/>
                <a:latin typeface="Segoe UI"/>
                <a:ea typeface="+mn-ea"/>
                <a:cs typeface="Times New Roman"/>
              </a:rPr>
              <a:t>re</a:t>
            </a:r>
            <a:r>
              <a:rPr kumimoji="0" lang="pt-BR" sz="10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000" b="0" i="0" u="none" strike="noStrike" kern="100" cap="none" spc="0" normalizeH="0" baseline="0" noProof="0" dirty="0" err="1">
                <a:ln>
                  <a:noFill/>
                </a:ln>
                <a:solidFill>
                  <a:prstClr val="black"/>
                </a:solidFill>
                <a:effectLst/>
                <a:uLnTx/>
                <a:uFillTx/>
                <a:latin typeface="Segoe UI"/>
                <a:ea typeface="+mn-ea"/>
                <a:cs typeface="Times New Roman"/>
              </a:rPr>
              <a:t>iões</a:t>
            </a: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 pessoas e emails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Fazer </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perg</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tas</a:t>
            </a: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 gerais ao Copilot</a:t>
            </a:r>
          </a:p>
        </p:txBody>
      </p:sp>
      <p:pic>
        <p:nvPicPr>
          <p:cNvPr id="4" name="Picture 3" descr="Captura de tela do bate-papo do Microsoft 365">
            <a:extLst>
              <a:ext uri="{FF2B5EF4-FFF2-40B4-BE49-F238E27FC236}">
                <a16:creationId xmlns:a16="http://schemas.microsoft.com/office/drawing/2014/main" id="{D01BB0FA-0508-59D6-8480-854C187AE4AC}"/>
              </a:ext>
            </a:extLst>
          </p:cNvPr>
          <p:cNvPicPr>
            <a:picLocks noChangeAspect="1"/>
          </p:cNvPicPr>
          <p:nvPr/>
        </p:nvPicPr>
        <p:blipFill>
          <a:blip r:embed="rId6"/>
          <a:stretch>
            <a:fillRect/>
          </a:stretch>
        </p:blipFill>
        <p:spPr>
          <a:xfrm>
            <a:off x="5062855" y="1744032"/>
            <a:ext cx="4702645" cy="4558344"/>
          </a:xfrm>
          <a:prstGeom prst="roundRect">
            <a:avLst>
              <a:gd name="adj" fmla="val 2832"/>
            </a:avLst>
          </a:prstGeom>
          <a:ln w="6350">
            <a:solidFill>
              <a:schemeClr val="bg1">
                <a:lumMod val="75000"/>
              </a:schemeClr>
            </a:solidFill>
          </a:ln>
        </p:spPr>
      </p:pic>
      <p:sp>
        <p:nvSpPr>
          <p:cNvPr id="7" name="Rectangle: Rounded Corners 6" descr="Ênfase em Exibir prompts no canto inferior direito da captura de tela">
            <a:extLst>
              <a:ext uri="{FF2B5EF4-FFF2-40B4-BE49-F238E27FC236}">
                <a16:creationId xmlns:a16="http://schemas.microsoft.com/office/drawing/2014/main" id="{1D172541-A969-53D0-EB23-745B437E284A}"/>
              </a:ext>
              <a:ext uri="{C183D7F6-B498-43B3-948B-1728B52AA6E4}">
                <adec:decorative xmlns:adec="http://schemas.microsoft.com/office/drawing/2017/decorative" val="0"/>
              </a:ext>
            </a:extLst>
          </p:cNvPr>
          <p:cNvSpPr/>
          <p:nvPr/>
        </p:nvSpPr>
        <p:spPr bwMode="auto">
          <a:xfrm>
            <a:off x="8728546" y="5701419"/>
            <a:ext cx="961115" cy="296762"/>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 name="TextBox 11">
            <a:extLst>
              <a:ext uri="{FF2B5EF4-FFF2-40B4-BE49-F238E27FC236}">
                <a16:creationId xmlns:a16="http://schemas.microsoft.com/office/drawing/2014/main" id="{A0FE2C86-765B-5C51-6972-82786DB52ABE}"/>
              </a:ext>
            </a:extLst>
          </p:cNvPr>
          <p:cNvSpPr txBox="1"/>
          <p:nvPr/>
        </p:nvSpPr>
        <p:spPr>
          <a:xfrm>
            <a:off x="9852832" y="5191761"/>
            <a:ext cx="1518255" cy="1110616"/>
          </a:xfrm>
          <a:prstGeom prst="roundRect">
            <a:avLst>
              <a:gd name="adj" fmla="val 6638"/>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Segoe UI"/>
                <a:ea typeface="+mn-ea"/>
                <a:cs typeface="Segoe UI"/>
              </a:rPr>
              <a:t>Clicar em </a:t>
            </a:r>
            <a:r>
              <a:rPr lang="pt-br" b="1" dirty="0">
                <a:solidFill>
                  <a:prstClr val="black"/>
                </a:solidFill>
                <a:latin typeface="Segoe UI Semibold"/>
              </a:rPr>
              <a:t>Exibir prompts</a:t>
            </a:r>
            <a:r>
              <a:rPr kumimoji="0" lang="pt-br" sz="1200" b="0" i="0" u="none" strike="noStrike" kern="1200" cap="none" spc="0" normalizeH="0" baseline="0" noProof="0" dirty="0">
                <a:ln>
                  <a:noFill/>
                </a:ln>
                <a:solidFill>
                  <a:prstClr val="black"/>
                </a:solidFill>
                <a:effectLst/>
                <a:uLnTx/>
                <a:uFillTx/>
                <a:latin typeface="Segoe UI"/>
                <a:ea typeface="+mn-ea"/>
                <a:cs typeface="Segoe UI"/>
              </a:rPr>
              <a:t> </a:t>
            </a:r>
            <a:r>
              <a:rPr lang="pt-br" dirty="0">
                <a:solidFill>
                  <a:prstClr val="black"/>
                </a:solidFill>
                <a:latin typeface="Segoe UI"/>
              </a:rPr>
              <a:t>para abrir o Copilot LAB e ver mais sugestões</a:t>
            </a:r>
          </a:p>
        </p:txBody>
      </p:sp>
    </p:spTree>
    <p:extLst>
      <p:ext uri="{BB962C8B-B14F-4D97-AF65-F5344CB8AC3E}">
        <p14:creationId xmlns:p14="http://schemas.microsoft.com/office/powerpoint/2010/main" val="422206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6">
            <a:extLst>
              <a:ext uri="{FF2B5EF4-FFF2-40B4-BE49-F238E27FC236}">
                <a16:creationId xmlns:a16="http://schemas.microsoft.com/office/drawing/2014/main" id="{2B9B1440-D807-9CFC-73C0-CC2FFA8CCDB0}"/>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9" name="Rectangle: Rounded Corners 6">
            <a:extLst>
              <a:ext uri="{FF2B5EF4-FFF2-40B4-BE49-F238E27FC236}">
                <a16:creationId xmlns:a16="http://schemas.microsoft.com/office/drawing/2014/main" id="{AB8D6BDA-A34B-D2E3-5BB6-97229531B4DA}"/>
              </a:ext>
              <a:ext uri="{C183D7F6-B498-43B3-948B-1728B52AA6E4}">
                <adec:decorative xmlns:adec="http://schemas.microsoft.com/office/drawing/2017/decorative" val="1"/>
              </a:ext>
            </a:extLst>
          </p:cNvPr>
          <p:cNvSpPr/>
          <p:nvPr/>
        </p:nvSpPr>
        <p:spPr bwMode="auto">
          <a:xfrm>
            <a:off x="749504"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6" name="Rectangle: Rounded Corners 6">
            <a:extLst>
              <a:ext uri="{FF2B5EF4-FFF2-40B4-BE49-F238E27FC236}">
                <a16:creationId xmlns:a16="http://schemas.microsoft.com/office/drawing/2014/main" id="{02283DC5-A32C-F955-4271-2C5636AFDC00}"/>
              </a:ext>
              <a:ext uri="{C183D7F6-B498-43B3-948B-1728B52AA6E4}">
                <adec:decorative xmlns:adec="http://schemas.microsoft.com/office/drawing/2017/decorative" val="1"/>
              </a:ext>
            </a:extLst>
          </p:cNvPr>
          <p:cNvSpPr/>
          <p:nvPr/>
        </p:nvSpPr>
        <p:spPr bwMode="auto">
          <a:xfrm>
            <a:off x="3458147"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Rectangle: Rounded Corners 6">
            <a:extLst>
              <a:ext uri="{FF2B5EF4-FFF2-40B4-BE49-F238E27FC236}">
                <a16:creationId xmlns:a16="http://schemas.microsoft.com/office/drawing/2014/main" id="{67204323-A2C7-83D2-E738-2B54B25D1631}"/>
              </a:ext>
              <a:ext uri="{C183D7F6-B498-43B3-948B-1728B52AA6E4}">
                <adec:decorative xmlns:adec="http://schemas.microsoft.com/office/drawing/2017/decorative" val="1"/>
              </a:ext>
            </a:extLst>
          </p:cNvPr>
          <p:cNvSpPr/>
          <p:nvPr/>
        </p:nvSpPr>
        <p:spPr bwMode="auto">
          <a:xfrm>
            <a:off x="6166790"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8" name="Rectangle: Rounded Corners 6">
            <a:extLst>
              <a:ext uri="{FF2B5EF4-FFF2-40B4-BE49-F238E27FC236}">
                <a16:creationId xmlns:a16="http://schemas.microsoft.com/office/drawing/2014/main" id="{DB0D3F69-97FB-AAC4-5508-D7C223D39447}"/>
              </a:ext>
              <a:ext uri="{C183D7F6-B498-43B3-948B-1728B52AA6E4}">
                <adec:decorative xmlns:adec="http://schemas.microsoft.com/office/drawing/2017/decorative" val="1"/>
              </a:ext>
            </a:extLst>
          </p:cNvPr>
          <p:cNvSpPr/>
          <p:nvPr/>
        </p:nvSpPr>
        <p:spPr bwMode="auto">
          <a:xfrm>
            <a:off x="8875433"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3" name="Rectangle: Rounded Corners 6">
            <a:extLst>
              <a:ext uri="{FF2B5EF4-FFF2-40B4-BE49-F238E27FC236}">
                <a16:creationId xmlns:a16="http://schemas.microsoft.com/office/drawing/2014/main" id="{CC744258-448B-1FBC-1CA4-89EF27B54C6A}"/>
              </a:ext>
              <a:ext uri="{C183D7F6-B498-43B3-948B-1728B52AA6E4}">
                <adec:decorative xmlns:adec="http://schemas.microsoft.com/office/drawing/2017/decorative" val="1"/>
              </a:ext>
            </a:extLst>
          </p:cNvPr>
          <p:cNvSpPr/>
          <p:nvPr/>
        </p:nvSpPr>
        <p:spPr bwMode="auto">
          <a:xfrm>
            <a:off x="749504"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4" name="Rectangle: Rounded Corners 6">
            <a:extLst>
              <a:ext uri="{FF2B5EF4-FFF2-40B4-BE49-F238E27FC236}">
                <a16:creationId xmlns:a16="http://schemas.microsoft.com/office/drawing/2014/main" id="{377C3345-7353-EBBC-43C2-C3739DF5EF82}"/>
              </a:ext>
              <a:ext uri="{C183D7F6-B498-43B3-948B-1728B52AA6E4}">
                <adec:decorative xmlns:adec="http://schemas.microsoft.com/office/drawing/2017/decorative" val="1"/>
              </a:ext>
            </a:extLst>
          </p:cNvPr>
          <p:cNvSpPr/>
          <p:nvPr/>
        </p:nvSpPr>
        <p:spPr bwMode="auto">
          <a:xfrm>
            <a:off x="3458147"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5" name="Rectangle: Rounded Corners 6">
            <a:extLst>
              <a:ext uri="{FF2B5EF4-FFF2-40B4-BE49-F238E27FC236}">
                <a16:creationId xmlns:a16="http://schemas.microsoft.com/office/drawing/2014/main" id="{9BD6194C-44B9-E2BE-3038-7B2058445DA0}"/>
              </a:ext>
              <a:ext uri="{C183D7F6-B498-43B3-948B-1728B52AA6E4}">
                <adec:decorative xmlns:adec="http://schemas.microsoft.com/office/drawing/2017/decorative" val="1"/>
              </a:ext>
            </a:extLst>
          </p:cNvPr>
          <p:cNvSpPr/>
          <p:nvPr/>
        </p:nvSpPr>
        <p:spPr bwMode="auto">
          <a:xfrm>
            <a:off x="6166790"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6" name="Rectangle: Rounded Corners 6">
            <a:extLst>
              <a:ext uri="{FF2B5EF4-FFF2-40B4-BE49-F238E27FC236}">
                <a16:creationId xmlns:a16="http://schemas.microsoft.com/office/drawing/2014/main" id="{EE3338B8-EEF6-4364-5599-66352C07FFF8}"/>
              </a:ext>
              <a:ext uri="{C183D7F6-B498-43B3-948B-1728B52AA6E4}">
                <adec:decorative xmlns:adec="http://schemas.microsoft.com/office/drawing/2017/decorative" val="1"/>
              </a:ext>
            </a:extLst>
          </p:cNvPr>
          <p:cNvSpPr/>
          <p:nvPr/>
        </p:nvSpPr>
        <p:spPr bwMode="auto">
          <a:xfrm>
            <a:off x="8875433"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8" name="Rectangle: Rounded Corners 6">
            <a:extLst>
              <a:ext uri="{FF2B5EF4-FFF2-40B4-BE49-F238E27FC236}">
                <a16:creationId xmlns:a16="http://schemas.microsoft.com/office/drawing/2014/main" id="{7B415C8A-3E31-E086-B52D-76C7C2EA92FC}"/>
              </a:ext>
              <a:ext uri="{C183D7F6-B498-43B3-948B-1728B52AA6E4}">
                <adec:decorative xmlns:adec="http://schemas.microsoft.com/office/drawing/2017/decorative" val="1"/>
              </a:ext>
            </a:extLst>
          </p:cNvPr>
          <p:cNvSpPr/>
          <p:nvPr/>
        </p:nvSpPr>
        <p:spPr bwMode="auto">
          <a:xfrm>
            <a:off x="749504"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9" name="Rectangle: Rounded Corners 6">
            <a:extLst>
              <a:ext uri="{FF2B5EF4-FFF2-40B4-BE49-F238E27FC236}">
                <a16:creationId xmlns:a16="http://schemas.microsoft.com/office/drawing/2014/main" id="{35DCA0E5-C282-A939-2F2E-7B046354F434}"/>
              </a:ext>
              <a:ext uri="{C183D7F6-B498-43B3-948B-1728B52AA6E4}">
                <adec:decorative xmlns:adec="http://schemas.microsoft.com/office/drawing/2017/decorative" val="1"/>
              </a:ext>
            </a:extLst>
          </p:cNvPr>
          <p:cNvSpPr/>
          <p:nvPr/>
        </p:nvSpPr>
        <p:spPr bwMode="auto">
          <a:xfrm>
            <a:off x="3458147"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0" name="Rectangle: Rounded Corners 6">
            <a:extLst>
              <a:ext uri="{FF2B5EF4-FFF2-40B4-BE49-F238E27FC236}">
                <a16:creationId xmlns:a16="http://schemas.microsoft.com/office/drawing/2014/main" id="{1E223C4E-351F-660E-6E56-D1E72F9F03D9}"/>
              </a:ext>
              <a:ext uri="{C183D7F6-B498-43B3-948B-1728B52AA6E4}">
                <adec:decorative xmlns:adec="http://schemas.microsoft.com/office/drawing/2017/decorative" val="1"/>
              </a:ext>
            </a:extLst>
          </p:cNvPr>
          <p:cNvSpPr/>
          <p:nvPr/>
        </p:nvSpPr>
        <p:spPr bwMode="auto">
          <a:xfrm>
            <a:off x="6166790"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 name="Rectangle: Rounded Corners 6">
            <a:extLst>
              <a:ext uri="{FF2B5EF4-FFF2-40B4-BE49-F238E27FC236}">
                <a16:creationId xmlns:a16="http://schemas.microsoft.com/office/drawing/2014/main" id="{A6458886-3371-9EAB-3176-6CD330E000C1}"/>
              </a:ext>
              <a:ext uri="{C183D7F6-B498-43B3-948B-1728B52AA6E4}">
                <adec:decorative xmlns:adec="http://schemas.microsoft.com/office/drawing/2017/decorative" val="1"/>
              </a:ext>
            </a:extLst>
          </p:cNvPr>
          <p:cNvSpPr/>
          <p:nvPr/>
        </p:nvSpPr>
        <p:spPr bwMode="auto">
          <a:xfrm>
            <a:off x="8875433"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1000F009-3720-0458-A6D6-A3EC8240D0B5}"/>
              </a:ext>
              <a:ext uri="{C183D7F6-B498-43B3-948B-1728B52AA6E4}">
                <adec:decorative xmlns:adec="http://schemas.microsoft.com/office/drawing/2017/decorative" val="0"/>
              </a:ext>
            </a:extLst>
          </p:cNvPr>
          <p:cNvSpPr>
            <a:spLocks noGrp="1"/>
          </p:cNvSpPr>
          <p:nvPr>
            <p:ph type="title"/>
          </p:nvPr>
        </p:nvSpPr>
        <p:spPr>
          <a:xfrm>
            <a:off x="588263" y="457200"/>
            <a:ext cx="11018520" cy="984885"/>
          </a:xfrm>
        </p:spPr>
        <p:txBody>
          <a:bodyPr/>
          <a:lstStyle/>
          <a:p>
            <a:r>
              <a:rPr lang="pt-br" dirty="0">
                <a:gradFill flip="none" rotWithShape="1">
                  <a:gsLst>
                    <a:gs pos="50000">
                      <a:srgbClr val="8661C5"/>
                    </a:gs>
                    <a:gs pos="0">
                      <a:srgbClr val="3E76D4"/>
                    </a:gs>
                    <a:gs pos="100000">
                      <a:srgbClr val="C73ECC"/>
                    </a:gs>
                  </a:gsLst>
                  <a:lin ang="2700000" scaled="1"/>
                  <a:tileRect/>
                </a:gradFill>
                <a:cs typeface="+mn-cs"/>
              </a:rPr>
              <a:t>Encontrar mais prompts do Microsoft 365 Copilot no </a:t>
            </a:r>
            <a:br>
              <a:rPr lang="pt-br" dirty="0">
                <a:gradFill flip="none" rotWithShape="1">
                  <a:gsLst>
                    <a:gs pos="50000">
                      <a:srgbClr val="8661C5"/>
                    </a:gs>
                    <a:gs pos="0">
                      <a:srgbClr val="3E76D4"/>
                    </a:gs>
                    <a:gs pos="100000">
                      <a:srgbClr val="C73ECC"/>
                    </a:gs>
                  </a:gsLst>
                  <a:lin ang="2700000" scaled="1"/>
                  <a:tileRect/>
                </a:gradFill>
                <a:cs typeface="+mn-cs"/>
              </a:rPr>
            </a:br>
            <a:r>
              <a:rPr lang="pt-br" dirty="0">
                <a:solidFill>
                  <a:srgbClr val="0070C0"/>
                </a:solidFill>
                <a:hlinkClick r:id="rId3">
                  <a:extLst>
                    <a:ext uri="{A12FA001-AC4F-418D-AE19-62706E023703}">
                      <ahyp:hlinkClr xmlns:ahyp="http://schemas.microsoft.com/office/drawing/2018/hyperlinkcolor" val="tx"/>
                    </a:ext>
                  </a:extLst>
                </a:hlinkClick>
              </a:rPr>
              <a:t>Copilot Lab</a:t>
            </a:r>
            <a:endParaRPr lang="en-US" dirty="0">
              <a:solidFill>
                <a:srgbClr val="0070C0"/>
              </a:solidFill>
            </a:endParaRPr>
          </a:p>
        </p:txBody>
      </p:sp>
      <p:pic>
        <p:nvPicPr>
          <p:cNvPr id="3" name="Picture 2" descr="Logotipo do Microsoft 365 Copilot">
            <a:extLst>
              <a:ext uri="{FF2B5EF4-FFF2-40B4-BE49-F238E27FC236}">
                <a16:creationId xmlns:a16="http://schemas.microsoft.com/office/drawing/2014/main" id="{00BFC8B7-D52F-0E7F-A1DC-B40EB0615D07}"/>
              </a:ext>
              <a:ext uri="{C183D7F6-B498-43B3-948B-1728B52AA6E4}">
                <adec:decorative xmlns:adec="http://schemas.microsoft.com/office/drawing/2017/decorative" val="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8" descr="Ícone de lista">
            <a:extLst>
              <a:ext uri="{FF2B5EF4-FFF2-40B4-BE49-F238E27FC236}">
                <a16:creationId xmlns:a16="http://schemas.microsoft.com/office/drawing/2014/main" id="{EAF396CF-6D88-249B-5D16-B6D8E060FA97}"/>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4123" y="1851930"/>
            <a:ext cx="228600" cy="228600"/>
          </a:xfrm>
          <a:prstGeom prst="rect">
            <a:avLst/>
          </a:prstGeom>
        </p:spPr>
      </p:pic>
      <p:sp>
        <p:nvSpPr>
          <p:cNvPr id="82" name="TextBox 81">
            <a:extLst>
              <a:ext uri="{FF2B5EF4-FFF2-40B4-BE49-F238E27FC236}">
                <a16:creationId xmlns:a16="http://schemas.microsoft.com/office/drawing/2014/main" id="{E2850969-B947-A040-D21F-02409E722420}"/>
              </a:ext>
              <a:ext uri="{C183D7F6-B498-43B3-948B-1728B52AA6E4}">
                <adec:decorative xmlns:adec="http://schemas.microsoft.com/office/drawing/2017/decorative" val="0"/>
              </a:ext>
            </a:extLst>
          </p:cNvPr>
          <p:cNvSpPr txBox="1"/>
          <p:nvPr/>
        </p:nvSpPr>
        <p:spPr>
          <a:xfrm>
            <a:off x="1154317"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Semibold"/>
                <a:ea typeface="+mn-ea"/>
                <a:cs typeface="+mn-cs"/>
              </a:rPr>
              <a:t>O que há de novo?</a:t>
            </a:r>
          </a:p>
        </p:txBody>
      </p:sp>
      <p:sp>
        <p:nvSpPr>
          <p:cNvPr id="95" name="TextBox 94">
            <a:extLst>
              <a:ext uri="{FF2B5EF4-FFF2-40B4-BE49-F238E27FC236}">
                <a16:creationId xmlns:a16="http://schemas.microsoft.com/office/drawing/2014/main" id="{37BF7676-038B-8C23-4260-E7AFE3F0B6A1}"/>
              </a:ext>
              <a:ext uri="{C183D7F6-B498-43B3-948B-1728B52AA6E4}">
                <adec:decorative xmlns:adec="http://schemas.microsoft.com/office/drawing/2017/decorative" val="0"/>
              </a:ext>
            </a:extLst>
          </p:cNvPr>
          <p:cNvSpPr txBox="1"/>
          <p:nvPr/>
        </p:nvSpPr>
        <p:spPr>
          <a:xfrm>
            <a:off x="889192" y="2171524"/>
            <a:ext cx="2403651"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mn-ea"/>
                <a:cs typeface="+mn-cs"/>
              </a:rPr>
              <a:t>Quais são as novidades sobre </a:t>
            </a:r>
            <a:r>
              <a:rPr lang="pt-br" sz="900" dirty="0">
                <a:solidFill>
                  <a:prstClr val="black"/>
                </a:solidFill>
                <a:latin typeface="Segoe UI"/>
              </a:rPr>
              <a:t>pessoas,, </a:t>
            </a:r>
            <a:br>
              <a:rPr lang="pt-br" sz="900" dirty="0">
                <a:solidFill>
                  <a:prstClr val="black"/>
                </a:solidFill>
                <a:latin typeface="Segoe UI"/>
              </a:rPr>
            </a:br>
            <a:r>
              <a:rPr lang="pt-br" sz="900" dirty="0">
                <a:solidFill>
                  <a:prstClr val="black"/>
                </a:solidFill>
                <a:latin typeface="Segoe UI"/>
              </a:rPr>
              <a:t>emails, bate-papos e arquivos?</a:t>
            </a:r>
          </a:p>
        </p:txBody>
      </p:sp>
      <p:grpSp>
        <p:nvGrpSpPr>
          <p:cNvPr id="5" name="Group 4" descr="Logotipo do Microsoft 365 Copilot">
            <a:extLst>
              <a:ext uri="{FF2B5EF4-FFF2-40B4-BE49-F238E27FC236}">
                <a16:creationId xmlns:a16="http://schemas.microsoft.com/office/drawing/2014/main" id="{D0B3EC6C-6B9E-7039-0126-2FF630D2C48B}"/>
              </a:ext>
              <a:ext uri="{C183D7F6-B498-43B3-948B-1728B52AA6E4}">
                <adec:decorative xmlns:adec="http://schemas.microsoft.com/office/drawing/2017/decorative" val="0"/>
              </a:ext>
            </a:extLst>
          </p:cNvPr>
          <p:cNvGrpSpPr/>
          <p:nvPr/>
        </p:nvGrpSpPr>
        <p:grpSpPr>
          <a:xfrm>
            <a:off x="787029" y="2723308"/>
            <a:ext cx="346134" cy="346134"/>
            <a:chOff x="2642085" y="8381781"/>
            <a:chExt cx="534543" cy="534543"/>
          </a:xfrm>
        </p:grpSpPr>
        <p:sp>
          <p:nvSpPr>
            <p:cNvPr id="10" name="Rounded Rectangle 46">
              <a:extLst>
                <a:ext uri="{FF2B5EF4-FFF2-40B4-BE49-F238E27FC236}">
                  <a16:creationId xmlns:a16="http://schemas.microsoft.com/office/drawing/2014/main" id="{87289684-F0A2-834B-3EC8-581FAEC6DF21}"/>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2" descr="Zip Co, logotipo SVG, baixar grátis, id: 101874 - Brandlogos.net">
              <a:hlinkClick r:id="rId7"/>
              <a:extLst>
                <a:ext uri="{FF2B5EF4-FFF2-40B4-BE49-F238E27FC236}">
                  <a16:creationId xmlns:a16="http://schemas.microsoft.com/office/drawing/2014/main" id="{6584A1A0-24A2-7575-AAC5-E5BD88F4A35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Graphic 19" descr="Ícone de lista">
            <a:extLst>
              <a:ext uri="{FF2B5EF4-FFF2-40B4-BE49-F238E27FC236}">
                <a16:creationId xmlns:a16="http://schemas.microsoft.com/office/drawing/2014/main" id="{28EB5A52-9FAB-7567-13B6-E639A4B8821E}"/>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92766" y="1851930"/>
            <a:ext cx="228600" cy="228600"/>
          </a:xfrm>
          <a:prstGeom prst="rect">
            <a:avLst/>
          </a:prstGeom>
        </p:spPr>
      </p:pic>
      <p:sp>
        <p:nvSpPr>
          <p:cNvPr id="83" name="TextBox 82">
            <a:extLst>
              <a:ext uri="{FF2B5EF4-FFF2-40B4-BE49-F238E27FC236}">
                <a16:creationId xmlns:a16="http://schemas.microsoft.com/office/drawing/2014/main" id="{CA21DFF9-5AC2-478F-60D2-5381029DECAE}"/>
              </a:ext>
              <a:ext uri="{C183D7F6-B498-43B3-948B-1728B52AA6E4}">
                <adec:decorative xmlns:adec="http://schemas.microsoft.com/office/drawing/2017/decorative" val="0"/>
              </a:ext>
            </a:extLst>
          </p:cNvPr>
          <p:cNvSpPr txBox="1"/>
          <p:nvPr/>
        </p:nvSpPr>
        <p:spPr>
          <a:xfrm>
            <a:off x="3862960" y="1881592"/>
            <a:ext cx="2012744"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Semibold"/>
                <a:ea typeface="+mn-ea"/>
                <a:cs typeface="+mn-cs"/>
              </a:rPr>
              <a:t>Obter informações importantes</a:t>
            </a:r>
          </a:p>
        </p:txBody>
      </p:sp>
      <p:sp>
        <p:nvSpPr>
          <p:cNvPr id="96" name="TextBox 95">
            <a:extLst>
              <a:ext uri="{FF2B5EF4-FFF2-40B4-BE49-F238E27FC236}">
                <a16:creationId xmlns:a16="http://schemas.microsoft.com/office/drawing/2014/main" id="{DBA6990E-BDB6-3029-F43A-EBF01F74FE55}"/>
              </a:ext>
              <a:ext uri="{C183D7F6-B498-43B3-948B-1728B52AA6E4}">
                <adec:decorative xmlns:adec="http://schemas.microsoft.com/office/drawing/2017/decorative" val="0"/>
              </a:ext>
            </a:extLst>
          </p:cNvPr>
          <p:cNvSpPr txBox="1"/>
          <p:nvPr/>
        </p:nvSpPr>
        <p:spPr>
          <a:xfrm>
            <a:off x="3597835" y="2171524"/>
            <a:ext cx="2277869" cy="1384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mn-ea"/>
                <a:cs typeface="+mn-cs"/>
              </a:rPr>
              <a:t>Listar pontos-chave do arquivo</a:t>
            </a:r>
          </a:p>
        </p:txBody>
      </p:sp>
      <p:grpSp>
        <p:nvGrpSpPr>
          <p:cNvPr id="45" name="Group 44" descr="Logotipo do Microsoft 365 Copilot">
            <a:extLst>
              <a:ext uri="{FF2B5EF4-FFF2-40B4-BE49-F238E27FC236}">
                <a16:creationId xmlns:a16="http://schemas.microsoft.com/office/drawing/2014/main" id="{FD5CB21E-1C0B-237A-6975-FD1E62952EA2}"/>
              </a:ext>
              <a:ext uri="{C183D7F6-B498-43B3-948B-1728B52AA6E4}">
                <adec:decorative xmlns:adec="http://schemas.microsoft.com/office/drawing/2017/decorative" val="0"/>
              </a:ext>
            </a:extLst>
          </p:cNvPr>
          <p:cNvGrpSpPr/>
          <p:nvPr/>
        </p:nvGrpSpPr>
        <p:grpSpPr>
          <a:xfrm>
            <a:off x="3495672" y="2723308"/>
            <a:ext cx="346134" cy="346134"/>
            <a:chOff x="2642085" y="8381781"/>
            <a:chExt cx="534543" cy="534543"/>
          </a:xfrm>
        </p:grpSpPr>
        <p:sp>
          <p:nvSpPr>
            <p:cNvPr id="46" name="Rounded Rectangle 46">
              <a:extLst>
                <a:ext uri="{FF2B5EF4-FFF2-40B4-BE49-F238E27FC236}">
                  <a16:creationId xmlns:a16="http://schemas.microsoft.com/office/drawing/2014/main" id="{AD35305E-1E12-0C96-C3DA-89851AA7A332}"/>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7" name="Picture 2" descr="Zip Co, logotipo SVG, baixar grátis, id: 101874 - Brandlogos.net">
              <a:hlinkClick r:id="rId7"/>
              <a:extLst>
                <a:ext uri="{FF2B5EF4-FFF2-40B4-BE49-F238E27FC236}">
                  <a16:creationId xmlns:a16="http://schemas.microsoft.com/office/drawing/2014/main" id="{4DA004FD-3DE6-C1CB-9BC5-93356FEB4A9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Graphic 7" descr="Ícone de lista">
            <a:extLst>
              <a:ext uri="{FF2B5EF4-FFF2-40B4-BE49-F238E27FC236}">
                <a16:creationId xmlns:a16="http://schemas.microsoft.com/office/drawing/2014/main" id="{D1ED72C9-67A1-5908-103D-724209661F96}"/>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01409" y="1851930"/>
            <a:ext cx="228600" cy="228600"/>
          </a:xfrm>
          <a:prstGeom prst="rect">
            <a:avLst/>
          </a:prstGeom>
        </p:spPr>
      </p:pic>
      <p:sp>
        <p:nvSpPr>
          <p:cNvPr id="84" name="TextBox 83">
            <a:extLst>
              <a:ext uri="{FF2B5EF4-FFF2-40B4-BE49-F238E27FC236}">
                <a16:creationId xmlns:a16="http://schemas.microsoft.com/office/drawing/2014/main" id="{5CC1F45B-BEA1-556B-BCBD-09F8A7780008}"/>
              </a:ext>
              <a:ext uri="{C183D7F6-B498-43B3-948B-1728B52AA6E4}">
                <adec:decorative xmlns:adec="http://schemas.microsoft.com/office/drawing/2017/decorative" val="0"/>
              </a:ext>
            </a:extLst>
          </p:cNvPr>
          <p:cNvSpPr txBox="1"/>
          <p:nvPr/>
        </p:nvSpPr>
        <p:spPr>
          <a:xfrm>
            <a:off x="6571603" y="1881592"/>
            <a:ext cx="1878127" cy="33855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Semibold"/>
                <a:ea typeface="+mn-ea"/>
                <a:cs typeface="+mn-cs"/>
              </a:rPr>
              <a:t>Ficar por dentro das </a:t>
            </a:r>
            <a:r>
              <a:rPr kumimoji="0" lang="pt-br" sz="1100" b="0" i="0" u="none" strike="noStrike" kern="1200" cap="none" spc="0" normalizeH="0" baseline="0" noProof="0" dirty="0" err="1">
                <a:ln>
                  <a:noFill/>
                </a:ln>
                <a:solidFill>
                  <a:prstClr val="black"/>
                </a:solidFill>
                <a:effectLst/>
                <a:uLnTx/>
                <a:uFillTx/>
                <a:latin typeface="Segoe UI Semibold"/>
                <a:ea typeface="+mn-ea"/>
                <a:cs typeface="+mn-cs"/>
              </a:rPr>
              <a:t>re</a:t>
            </a:r>
            <a:r>
              <a:rPr kumimoji="0" lang="pt-BR" sz="1100" b="0" i="0" u="none" strike="noStrike" kern="1200" cap="none" spc="0" normalizeH="0" baseline="0" noProof="0" dirty="0" err="1">
                <a:ln>
                  <a:noFill/>
                </a:ln>
                <a:solidFill>
                  <a:prstClr val="black"/>
                </a:solidFill>
                <a:effectLst/>
                <a:uLnTx/>
                <a:uFillTx/>
                <a:latin typeface="Segoe UI Semibold"/>
                <a:ea typeface="+mn-ea"/>
                <a:cs typeface="+mn-cs"/>
              </a:rPr>
              <a:t>um</a:t>
            </a:r>
            <a:r>
              <a:rPr kumimoji="0" lang="pt-br" sz="1100" b="0" i="0" u="none" strike="noStrike" kern="1200" cap="none" spc="0" normalizeH="0" baseline="0" noProof="0" dirty="0" err="1">
                <a:ln>
                  <a:noFill/>
                </a:ln>
                <a:solidFill>
                  <a:prstClr val="black"/>
                </a:solidFill>
                <a:effectLst/>
                <a:uLnTx/>
                <a:uFillTx/>
                <a:latin typeface="Segoe UI Semibold"/>
                <a:ea typeface="+mn-ea"/>
                <a:cs typeface="+mn-cs"/>
              </a:rPr>
              <a:t>iões</a:t>
            </a:r>
            <a:endParaRPr kumimoji="0" lang="pt-br" sz="1100" b="0" i="0" u="none" strike="noStrike" kern="1200" cap="none" spc="0" normalizeH="0" baseline="0" noProof="0" dirty="0">
              <a:ln>
                <a:noFill/>
              </a:ln>
              <a:solidFill>
                <a:prstClr val="black"/>
              </a:solidFill>
              <a:effectLst/>
              <a:uLnTx/>
              <a:uFillTx/>
              <a:latin typeface="Segoe UI Semibold"/>
              <a:ea typeface="+mn-ea"/>
              <a:cs typeface="+mn-cs"/>
            </a:endParaRPr>
          </a:p>
        </p:txBody>
      </p:sp>
      <p:sp>
        <p:nvSpPr>
          <p:cNvPr id="97" name="TextBox 96">
            <a:extLst>
              <a:ext uri="{FF2B5EF4-FFF2-40B4-BE49-F238E27FC236}">
                <a16:creationId xmlns:a16="http://schemas.microsoft.com/office/drawing/2014/main" id="{CB2FDC36-96F2-25F8-7C6F-75881250E9F2}"/>
              </a:ext>
              <a:ext uri="{C183D7F6-B498-43B3-948B-1728B52AA6E4}">
                <adec:decorative xmlns:adec="http://schemas.microsoft.com/office/drawing/2017/decorative" val="0"/>
              </a:ext>
            </a:extLst>
          </p:cNvPr>
          <p:cNvSpPr txBox="1"/>
          <p:nvPr/>
        </p:nvSpPr>
        <p:spPr>
          <a:xfrm>
            <a:off x="6306478" y="2171524"/>
            <a:ext cx="2403651" cy="41549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900" dirty="0">
                <a:solidFill>
                  <a:prstClr val="black"/>
                </a:solidFill>
                <a:latin typeface="Segoe UI"/>
              </a:rPr>
              <a:t>Recapitular a</a:t>
            </a:r>
            <a:r>
              <a:rPr lang="pt-br" sz="900" dirty="0">
                <a:solidFill>
                  <a:srgbClr val="FF0000"/>
                </a:solidFill>
                <a:latin typeface="Segoe UI"/>
              </a:rPr>
              <a:t> </a:t>
            </a:r>
            <a:r>
              <a:rPr lang="pt-br" sz="900" dirty="0" err="1">
                <a:solidFill>
                  <a:prstClr val="black"/>
                </a:solidFill>
                <a:latin typeface="Segoe UI"/>
              </a:rPr>
              <a:t>re</a:t>
            </a:r>
            <a:r>
              <a:rPr lang="pt-BR" sz="900" dirty="0" err="1">
                <a:solidFill>
                  <a:prstClr val="black"/>
                </a:solidFill>
                <a:latin typeface="Segoe UI"/>
              </a:rPr>
              <a:t>um</a:t>
            </a:r>
            <a:r>
              <a:rPr lang="pt-br" sz="900" dirty="0" err="1">
                <a:solidFill>
                  <a:prstClr val="black"/>
                </a:solidFill>
                <a:latin typeface="Segoe UI"/>
              </a:rPr>
              <a:t>ião</a:t>
            </a:r>
            <a:r>
              <a:rPr lang="pt-br" sz="900" dirty="0">
                <a:solidFill>
                  <a:prstClr val="black"/>
                </a:solidFill>
                <a:latin typeface="Segoe UI"/>
              </a:rPr>
              <a:t> resumindo as principais conclusões e itens de ações como seções separadas, incluindo quem é responsável </a:t>
            </a:r>
          </a:p>
        </p:txBody>
      </p:sp>
      <p:grpSp>
        <p:nvGrpSpPr>
          <p:cNvPr id="54" name="Group 53" descr="Logotipo do Microsoft 365 Copilot">
            <a:extLst>
              <a:ext uri="{FF2B5EF4-FFF2-40B4-BE49-F238E27FC236}">
                <a16:creationId xmlns:a16="http://schemas.microsoft.com/office/drawing/2014/main" id="{2675EC40-6E3D-E127-802E-8B47F7D397B4}"/>
              </a:ext>
              <a:ext uri="{C183D7F6-B498-43B3-948B-1728B52AA6E4}">
                <adec:decorative xmlns:adec="http://schemas.microsoft.com/office/drawing/2017/decorative" val="0"/>
              </a:ext>
            </a:extLst>
          </p:cNvPr>
          <p:cNvGrpSpPr/>
          <p:nvPr/>
        </p:nvGrpSpPr>
        <p:grpSpPr>
          <a:xfrm>
            <a:off x="6204315" y="2723308"/>
            <a:ext cx="346134" cy="346134"/>
            <a:chOff x="2642085" y="8381781"/>
            <a:chExt cx="534543" cy="534543"/>
          </a:xfrm>
        </p:grpSpPr>
        <p:sp>
          <p:nvSpPr>
            <p:cNvPr id="55" name="Rounded Rectangle 46">
              <a:extLst>
                <a:ext uri="{FF2B5EF4-FFF2-40B4-BE49-F238E27FC236}">
                  <a16:creationId xmlns:a16="http://schemas.microsoft.com/office/drawing/2014/main" id="{677B8D45-A88C-7E38-F6E2-F1B0E032444A}"/>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6" name="Picture 2" descr="Zip Co, logotipo SVG, baixar grátis, id: 101874 - Brandlogos.net">
              <a:hlinkClick r:id="rId7"/>
              <a:extLst>
                <a:ext uri="{FF2B5EF4-FFF2-40B4-BE49-F238E27FC236}">
                  <a16:creationId xmlns:a16="http://schemas.microsoft.com/office/drawing/2014/main" id="{8FCAD872-2BAD-EA7A-63A8-E507218B8F7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7" name="Graphic 76" descr="Ícone de notas com um lápis">
            <a:extLst>
              <a:ext uri="{FF2B5EF4-FFF2-40B4-BE49-F238E27FC236}">
                <a16:creationId xmlns:a16="http://schemas.microsoft.com/office/drawing/2014/main" id="{35D844D6-01A9-970B-6497-F1BD27B8C1F0}"/>
              </a:ext>
              <a:ext uri="{C183D7F6-B498-43B3-948B-1728B52AA6E4}">
                <adec:decorative xmlns:adec="http://schemas.microsoft.com/office/drawing/2017/decorative" val="0"/>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10053" y="1851931"/>
            <a:ext cx="228600" cy="228600"/>
          </a:xfrm>
          <a:prstGeom prst="rect">
            <a:avLst/>
          </a:prstGeom>
        </p:spPr>
      </p:pic>
      <p:sp>
        <p:nvSpPr>
          <p:cNvPr id="85" name="TextBox 84">
            <a:extLst>
              <a:ext uri="{FF2B5EF4-FFF2-40B4-BE49-F238E27FC236}">
                <a16:creationId xmlns:a16="http://schemas.microsoft.com/office/drawing/2014/main" id="{0138562A-1159-3FB4-7589-B8208FADB397}"/>
              </a:ext>
              <a:ext uri="{C183D7F6-B498-43B3-948B-1728B52AA6E4}">
                <adec:decorative xmlns:adec="http://schemas.microsoft.com/office/drawing/2017/decorative" val="0"/>
              </a:ext>
            </a:extLst>
          </p:cNvPr>
          <p:cNvSpPr txBox="1"/>
          <p:nvPr/>
        </p:nvSpPr>
        <p:spPr>
          <a:xfrm>
            <a:off x="9280246" y="1881592"/>
            <a:ext cx="1878127" cy="33855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Semibold"/>
                <a:ea typeface="+mn-ea"/>
                <a:cs typeface="+mn-cs"/>
              </a:rPr>
              <a:t>Compartilhar anotações </a:t>
            </a:r>
            <a:br>
              <a:rPr kumimoji="0" lang="pt-br" sz="1100" b="0" i="0" u="none" strike="noStrike" kern="1200" cap="none" spc="0" normalizeH="0" baseline="0" noProof="0" dirty="0">
                <a:ln>
                  <a:noFill/>
                </a:ln>
                <a:solidFill>
                  <a:prstClr val="black"/>
                </a:solidFill>
                <a:effectLst/>
                <a:uLnTx/>
                <a:uFillTx/>
                <a:latin typeface="Segoe UI Semibold"/>
                <a:ea typeface="+mn-ea"/>
                <a:cs typeface="+mn-cs"/>
              </a:rPr>
            </a:br>
            <a:r>
              <a:rPr kumimoji="0" lang="pt-br" sz="1100" b="0" i="0" u="none" strike="noStrike" kern="1200" cap="none" spc="0" normalizeH="0" baseline="0" noProof="0" dirty="0">
                <a:ln>
                  <a:noFill/>
                </a:ln>
                <a:solidFill>
                  <a:prstClr val="black"/>
                </a:solidFill>
                <a:effectLst/>
                <a:uLnTx/>
                <a:uFillTx/>
                <a:latin typeface="Segoe UI Semibold"/>
                <a:ea typeface="+mn-ea"/>
                <a:cs typeface="+mn-cs"/>
              </a:rPr>
              <a:t>de </a:t>
            </a:r>
            <a:r>
              <a:rPr kumimoji="0" lang="pt-br" sz="1100" b="0" i="0" u="none" strike="noStrike" kern="1200" cap="none" spc="0" normalizeH="0" baseline="0" noProof="0" dirty="0" err="1">
                <a:ln>
                  <a:noFill/>
                </a:ln>
                <a:solidFill>
                  <a:prstClr val="black"/>
                </a:solidFill>
                <a:effectLst/>
                <a:uLnTx/>
                <a:uFillTx/>
                <a:latin typeface="Segoe UI Semibold"/>
                <a:ea typeface="+mn-ea"/>
                <a:cs typeface="+mn-cs"/>
              </a:rPr>
              <a:t>re</a:t>
            </a:r>
            <a:r>
              <a:rPr kumimoji="0" lang="pt-BR" sz="1100" b="0" i="0" u="none" strike="noStrike" kern="1200" cap="none" spc="0" normalizeH="0" baseline="0" noProof="0" dirty="0" err="1">
                <a:ln>
                  <a:noFill/>
                </a:ln>
                <a:solidFill>
                  <a:prstClr val="black"/>
                </a:solidFill>
                <a:effectLst/>
                <a:uLnTx/>
                <a:uFillTx/>
                <a:latin typeface="Segoe UI Semibold"/>
                <a:ea typeface="+mn-ea"/>
                <a:cs typeface="+mn-cs"/>
              </a:rPr>
              <a:t>um</a:t>
            </a:r>
            <a:r>
              <a:rPr kumimoji="0" lang="pt-br" sz="1100" b="0" i="0" u="none" strike="noStrike" kern="1200" cap="none" spc="0" normalizeH="0" baseline="0" noProof="0" dirty="0" err="1">
                <a:ln>
                  <a:noFill/>
                </a:ln>
                <a:solidFill>
                  <a:prstClr val="black"/>
                </a:solidFill>
                <a:effectLst/>
                <a:uLnTx/>
                <a:uFillTx/>
                <a:latin typeface="Segoe UI Semibold"/>
                <a:ea typeface="+mn-ea"/>
                <a:cs typeface="+mn-cs"/>
              </a:rPr>
              <a:t>ião</a:t>
            </a:r>
            <a:endParaRPr kumimoji="0" lang="pt-br" sz="1100" b="0" i="0" u="none" strike="noStrike" kern="1200" cap="none" spc="0" normalizeH="0" baseline="0" noProof="0" dirty="0">
              <a:ln>
                <a:noFill/>
              </a:ln>
              <a:solidFill>
                <a:prstClr val="black"/>
              </a:solidFill>
              <a:effectLst/>
              <a:uLnTx/>
              <a:uFillTx/>
              <a:latin typeface="Segoe UI Semibold"/>
              <a:ea typeface="+mn-ea"/>
              <a:cs typeface="+mn-cs"/>
            </a:endParaRPr>
          </a:p>
        </p:txBody>
      </p:sp>
      <p:sp>
        <p:nvSpPr>
          <p:cNvPr id="98" name="TextBox 97">
            <a:extLst>
              <a:ext uri="{FF2B5EF4-FFF2-40B4-BE49-F238E27FC236}">
                <a16:creationId xmlns:a16="http://schemas.microsoft.com/office/drawing/2014/main" id="{CDB60076-CDE0-944A-9A0F-C17671C15DD5}"/>
              </a:ext>
              <a:ext uri="{C183D7F6-B498-43B3-948B-1728B52AA6E4}">
                <adec:decorative xmlns:adec="http://schemas.microsoft.com/office/drawing/2017/decorative" val="0"/>
              </a:ext>
            </a:extLst>
          </p:cNvPr>
          <p:cNvSpPr txBox="1"/>
          <p:nvPr/>
        </p:nvSpPr>
        <p:spPr>
          <a:xfrm>
            <a:off x="9015121" y="2308684"/>
            <a:ext cx="2351379"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mn-ea"/>
                <a:cs typeface="+mn-cs"/>
              </a:rPr>
              <a:t>Redigir um email</a:t>
            </a:r>
            <a:r>
              <a:rPr lang="pt-br" sz="900" dirty="0">
                <a:solidFill>
                  <a:prstClr val="black"/>
                </a:solidFill>
                <a:latin typeface="Segoe UI"/>
              </a:rPr>
              <a:t> </a:t>
            </a:r>
            <a:r>
              <a:rPr kumimoji="0" lang="pt-br" sz="900" b="0" i="0" u="none" strike="noStrike" kern="1200" cap="none" spc="0" normalizeH="0" baseline="0" noProof="0" dirty="0">
                <a:ln>
                  <a:noFill/>
                </a:ln>
                <a:solidFill>
                  <a:prstClr val="black"/>
                </a:solidFill>
                <a:effectLst/>
                <a:uLnTx/>
                <a:uFillTx/>
                <a:latin typeface="Segoe UI"/>
                <a:ea typeface="+mn-ea"/>
                <a:cs typeface="+mn-cs"/>
              </a:rPr>
              <a:t>com anotações e itens de ação da </a:t>
            </a:r>
            <a:r>
              <a:rPr kumimoji="0" lang="pt-br" sz="900" b="0" i="0" u="none" strike="noStrike" kern="1200" cap="none" spc="0" normalizeH="0" baseline="0" noProof="0" dirty="0" err="1">
                <a:ln>
                  <a:noFill/>
                </a:ln>
                <a:solidFill>
                  <a:prstClr val="black"/>
                </a:solidFill>
                <a:effectLst/>
                <a:uLnTx/>
                <a:uFillTx/>
                <a:latin typeface="Segoe UI"/>
                <a:ea typeface="+mn-ea"/>
                <a:cs typeface="+mn-cs"/>
              </a:rPr>
              <a:t>re</a:t>
            </a:r>
            <a:r>
              <a:rPr kumimoji="0" lang="pt-BR" sz="900" b="0" i="0" u="none" strike="noStrike" kern="1200" cap="none" spc="0" normalizeH="0" baseline="0" noProof="0" dirty="0" err="1">
                <a:ln>
                  <a:noFill/>
                </a:ln>
                <a:solidFill>
                  <a:prstClr val="black"/>
                </a:solidFill>
                <a:effectLst/>
                <a:uLnTx/>
                <a:uFillTx/>
                <a:latin typeface="Segoe UI"/>
                <a:ea typeface="+mn-ea"/>
                <a:cs typeface="+mn-cs"/>
              </a:rPr>
              <a:t>um</a:t>
            </a:r>
            <a:r>
              <a:rPr kumimoji="0" lang="pt-br" sz="900" b="0" i="0" u="none" strike="noStrike" kern="1200" cap="none" spc="0" normalizeH="0" baseline="0" noProof="0" dirty="0" err="1">
                <a:ln>
                  <a:noFill/>
                </a:ln>
                <a:solidFill>
                  <a:prstClr val="black"/>
                </a:solidFill>
                <a:effectLst/>
                <a:uLnTx/>
                <a:uFillTx/>
                <a:latin typeface="Segoe UI"/>
                <a:ea typeface="+mn-ea"/>
                <a:cs typeface="+mn-cs"/>
              </a:rPr>
              <a:t>ião</a:t>
            </a:r>
            <a:endParaRPr kumimoji="0" lang="pt-br" sz="9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63" name="Group 62" descr="Logotipo do Microsoft 365 Copilot">
            <a:extLst>
              <a:ext uri="{FF2B5EF4-FFF2-40B4-BE49-F238E27FC236}">
                <a16:creationId xmlns:a16="http://schemas.microsoft.com/office/drawing/2014/main" id="{2716DB17-E90F-C4E0-E21B-99F1FB4A6B57}"/>
              </a:ext>
              <a:ext uri="{C183D7F6-B498-43B3-948B-1728B52AA6E4}">
                <adec:decorative xmlns:adec="http://schemas.microsoft.com/office/drawing/2017/decorative" val="0"/>
              </a:ext>
            </a:extLst>
          </p:cNvPr>
          <p:cNvGrpSpPr/>
          <p:nvPr/>
        </p:nvGrpSpPr>
        <p:grpSpPr>
          <a:xfrm>
            <a:off x="8912958" y="2723308"/>
            <a:ext cx="346134" cy="346134"/>
            <a:chOff x="2642085" y="8381781"/>
            <a:chExt cx="534543" cy="534543"/>
          </a:xfrm>
        </p:grpSpPr>
        <p:sp>
          <p:nvSpPr>
            <p:cNvPr id="64" name="Rounded Rectangle 46">
              <a:extLst>
                <a:ext uri="{FF2B5EF4-FFF2-40B4-BE49-F238E27FC236}">
                  <a16:creationId xmlns:a16="http://schemas.microsoft.com/office/drawing/2014/main" id="{567AABBA-4CEC-A57B-8BDC-CBF89062D298}"/>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5" name="Picture 2" descr="Zip Co, logotipo SVG, baixar grátis, id: 101874 - Brandlogos.net">
              <a:hlinkClick r:id="rId7"/>
              <a:extLst>
                <a:ext uri="{FF2B5EF4-FFF2-40B4-BE49-F238E27FC236}">
                  <a16:creationId xmlns:a16="http://schemas.microsoft.com/office/drawing/2014/main" id="{9BAE1CCB-580D-EA50-08A1-6E757E0CF43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3" name="Graphic 72" descr="Ícone de balão de perguntas">
            <a:extLst>
              <a:ext uri="{FF2B5EF4-FFF2-40B4-BE49-F238E27FC236}">
                <a16:creationId xmlns:a16="http://schemas.microsoft.com/office/drawing/2014/main" id="{CC989B7A-1AAA-9551-0002-FDA770780730}"/>
              </a:ext>
              <a:ext uri="{C183D7F6-B498-43B3-948B-1728B52AA6E4}">
                <adec:decorative xmlns:adec="http://schemas.microsoft.com/office/drawing/2017/decorative" val="0"/>
              </a:ext>
            </a:extLst>
          </p:cNvPr>
          <p:cNvPicPr>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4124" y="3464038"/>
            <a:ext cx="228600" cy="228600"/>
          </a:xfrm>
          <a:prstGeom prst="rect">
            <a:avLst/>
          </a:prstGeom>
        </p:spPr>
      </p:pic>
      <p:sp>
        <p:nvSpPr>
          <p:cNvPr id="86" name="TextBox 85">
            <a:extLst>
              <a:ext uri="{FF2B5EF4-FFF2-40B4-BE49-F238E27FC236}">
                <a16:creationId xmlns:a16="http://schemas.microsoft.com/office/drawing/2014/main" id="{2B8BC1A2-C7C9-220A-3CE7-AAD649784D67}"/>
              </a:ext>
              <a:ext uri="{C183D7F6-B498-43B3-948B-1728B52AA6E4}">
                <adec:decorative xmlns:adec="http://schemas.microsoft.com/office/drawing/2017/decorative" val="0"/>
              </a:ext>
            </a:extLst>
          </p:cNvPr>
          <p:cNvSpPr txBox="1"/>
          <p:nvPr/>
        </p:nvSpPr>
        <p:spPr>
          <a:xfrm>
            <a:off x="1154317"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Semibold"/>
                <a:ea typeface="+mn-ea"/>
                <a:cs typeface="+mn-cs"/>
              </a:rPr>
              <a:t>O que eles disseram?</a:t>
            </a:r>
          </a:p>
        </p:txBody>
      </p:sp>
      <p:sp>
        <p:nvSpPr>
          <p:cNvPr id="99" name="TextBox 98">
            <a:extLst>
              <a:ext uri="{FF2B5EF4-FFF2-40B4-BE49-F238E27FC236}">
                <a16:creationId xmlns:a16="http://schemas.microsoft.com/office/drawing/2014/main" id="{058AD072-91D4-3AB6-9A28-BFE7E78DC368}"/>
              </a:ext>
              <a:ext uri="{C183D7F6-B498-43B3-948B-1728B52AA6E4}">
                <adec:decorative xmlns:adec="http://schemas.microsoft.com/office/drawing/2017/decorative" val="0"/>
              </a:ext>
            </a:extLst>
          </p:cNvPr>
          <p:cNvSpPr txBox="1"/>
          <p:nvPr/>
        </p:nvSpPr>
        <p:spPr>
          <a:xfrm>
            <a:off x="889192" y="3783631"/>
            <a:ext cx="2403651" cy="1384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900" dirty="0">
                <a:solidFill>
                  <a:prstClr val="black"/>
                </a:solidFill>
                <a:latin typeface="Segoe UI"/>
              </a:rPr>
              <a:t>O que a pessoa</a:t>
            </a:r>
            <a:r>
              <a:rPr lang="pt-BR" sz="900" dirty="0">
                <a:solidFill>
                  <a:prstClr val="black"/>
                </a:solidFill>
                <a:latin typeface="Segoe UI"/>
              </a:rPr>
              <a:t> </a:t>
            </a:r>
            <a:r>
              <a:rPr lang="pt-br" sz="900" dirty="0">
                <a:solidFill>
                  <a:prstClr val="black"/>
                </a:solidFill>
                <a:latin typeface="Segoe UI"/>
              </a:rPr>
              <a:t> disse à respeito?</a:t>
            </a:r>
          </a:p>
        </p:txBody>
      </p:sp>
      <p:grpSp>
        <p:nvGrpSpPr>
          <p:cNvPr id="12" name="Group 11" descr="Logotipo do Microsoft 365 Copilot">
            <a:extLst>
              <a:ext uri="{FF2B5EF4-FFF2-40B4-BE49-F238E27FC236}">
                <a16:creationId xmlns:a16="http://schemas.microsoft.com/office/drawing/2014/main" id="{12A84226-F2F0-8FF3-1586-3BDDF21CB438}"/>
              </a:ext>
              <a:ext uri="{C183D7F6-B498-43B3-948B-1728B52AA6E4}">
                <adec:decorative xmlns:adec="http://schemas.microsoft.com/office/drawing/2017/decorative" val="0"/>
              </a:ext>
            </a:extLst>
          </p:cNvPr>
          <p:cNvGrpSpPr/>
          <p:nvPr/>
        </p:nvGrpSpPr>
        <p:grpSpPr>
          <a:xfrm>
            <a:off x="787029" y="4335415"/>
            <a:ext cx="346134" cy="346134"/>
            <a:chOff x="2642085" y="8381781"/>
            <a:chExt cx="534543" cy="534543"/>
          </a:xfrm>
        </p:grpSpPr>
        <p:sp>
          <p:nvSpPr>
            <p:cNvPr id="13" name="Rounded Rectangle 46">
              <a:extLst>
                <a:ext uri="{FF2B5EF4-FFF2-40B4-BE49-F238E27FC236}">
                  <a16:creationId xmlns:a16="http://schemas.microsoft.com/office/drawing/2014/main" id="{6D3D066D-D250-25D3-F58A-B0AD52A8B9AC}"/>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4" name="Picture 2" descr="Zip Co, logotipo SVG, baixar grátis, id: 101874 - Brandlogos.net">
              <a:hlinkClick r:id="rId7"/>
              <a:extLst>
                <a:ext uri="{FF2B5EF4-FFF2-40B4-BE49-F238E27FC236}">
                  <a16:creationId xmlns:a16="http://schemas.microsoft.com/office/drawing/2014/main" id="{8DBAA60A-C787-F46D-3550-9322CD679A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Graphic 20" descr="Ícone de lista">
            <a:extLst>
              <a:ext uri="{FF2B5EF4-FFF2-40B4-BE49-F238E27FC236}">
                <a16:creationId xmlns:a16="http://schemas.microsoft.com/office/drawing/2014/main" id="{239177E8-E98D-C35D-9066-159D769A994B}"/>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92766" y="3464037"/>
            <a:ext cx="228600" cy="228600"/>
          </a:xfrm>
          <a:prstGeom prst="rect">
            <a:avLst/>
          </a:prstGeom>
        </p:spPr>
      </p:pic>
      <p:sp>
        <p:nvSpPr>
          <p:cNvPr id="87" name="TextBox 86">
            <a:extLst>
              <a:ext uri="{FF2B5EF4-FFF2-40B4-BE49-F238E27FC236}">
                <a16:creationId xmlns:a16="http://schemas.microsoft.com/office/drawing/2014/main" id="{73A3CCC0-DCA0-333A-7037-1F3F237F920B}"/>
              </a:ext>
              <a:ext uri="{C183D7F6-B498-43B3-948B-1728B52AA6E4}">
                <adec:decorative xmlns:adec="http://schemas.microsoft.com/office/drawing/2017/decorative" val="0"/>
              </a:ext>
            </a:extLst>
          </p:cNvPr>
          <p:cNvSpPr txBox="1"/>
          <p:nvPr/>
        </p:nvSpPr>
        <p:spPr>
          <a:xfrm>
            <a:off x="3862960"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Semibold"/>
                <a:ea typeface="+mn-ea"/>
                <a:cs typeface="+mn-cs"/>
              </a:rPr>
              <a:t>Onde fui mencionado?</a:t>
            </a:r>
          </a:p>
        </p:txBody>
      </p:sp>
      <p:sp>
        <p:nvSpPr>
          <p:cNvPr id="100" name="TextBox 99">
            <a:extLst>
              <a:ext uri="{FF2B5EF4-FFF2-40B4-BE49-F238E27FC236}">
                <a16:creationId xmlns:a16="http://schemas.microsoft.com/office/drawing/2014/main" id="{6CB2399F-C2EA-D85B-B2C2-9CE05390E9A8}"/>
              </a:ext>
              <a:ext uri="{C183D7F6-B498-43B3-948B-1728B52AA6E4}">
                <adec:decorative xmlns:adec="http://schemas.microsoft.com/office/drawing/2017/decorative" val="0"/>
              </a:ext>
            </a:extLst>
          </p:cNvPr>
          <p:cNvSpPr txBox="1"/>
          <p:nvPr/>
        </p:nvSpPr>
        <p:spPr>
          <a:xfrm>
            <a:off x="3597835" y="3783631"/>
            <a:ext cx="2277869" cy="41549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mn-ea"/>
                <a:cs typeface="+mn-cs"/>
              </a:rPr>
              <a:t>Resumo</a:t>
            </a:r>
            <a:r>
              <a:rPr kumimoji="0" lang="pt-br" sz="900" b="0" i="0" u="none" strike="noStrike" kern="1200" cap="none" spc="0" normalizeH="0" baseline="0" noProof="0" dirty="0">
                <a:ln>
                  <a:noFill/>
                </a:ln>
                <a:solidFill>
                  <a:prstClr val="black"/>
                </a:solidFill>
                <a:effectLst/>
                <a:uLnTx/>
                <a:uFillTx/>
                <a:latin typeface="Segoe UI"/>
                <a:ea typeface="+mn-ea"/>
                <a:cs typeface="+mn-cs"/>
              </a:rPr>
              <a:t> emails onde fui mencionado recentemente. Detalhar o resumo, destacando o remetente</a:t>
            </a:r>
          </a:p>
        </p:txBody>
      </p:sp>
      <p:grpSp>
        <p:nvGrpSpPr>
          <p:cNvPr id="48" name="Group 47" descr="Logotipo do Microsoft 365 Copilot">
            <a:extLst>
              <a:ext uri="{FF2B5EF4-FFF2-40B4-BE49-F238E27FC236}">
                <a16:creationId xmlns:a16="http://schemas.microsoft.com/office/drawing/2014/main" id="{F19F7A3D-FA22-CE2E-84EB-7B719B375101}"/>
              </a:ext>
              <a:ext uri="{C183D7F6-B498-43B3-948B-1728B52AA6E4}">
                <adec:decorative xmlns:adec="http://schemas.microsoft.com/office/drawing/2017/decorative" val="0"/>
              </a:ext>
            </a:extLst>
          </p:cNvPr>
          <p:cNvGrpSpPr/>
          <p:nvPr/>
        </p:nvGrpSpPr>
        <p:grpSpPr>
          <a:xfrm>
            <a:off x="3495672" y="4335415"/>
            <a:ext cx="346134" cy="346134"/>
            <a:chOff x="2642085" y="8381781"/>
            <a:chExt cx="534543" cy="534543"/>
          </a:xfrm>
        </p:grpSpPr>
        <p:sp>
          <p:nvSpPr>
            <p:cNvPr id="49" name="Rounded Rectangle 46">
              <a:extLst>
                <a:ext uri="{FF2B5EF4-FFF2-40B4-BE49-F238E27FC236}">
                  <a16:creationId xmlns:a16="http://schemas.microsoft.com/office/drawing/2014/main" id="{E8A23059-3E35-E493-065F-7BB1A4F5A6FB}"/>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0" name="Picture 2" descr="Zip Co, logotipo SVG, baixar grátis, id: 101874 - Brandlogos.net">
              <a:hlinkClick r:id="rId7"/>
              <a:extLst>
                <a:ext uri="{FF2B5EF4-FFF2-40B4-BE49-F238E27FC236}">
                  <a16:creationId xmlns:a16="http://schemas.microsoft.com/office/drawing/2014/main" id="{8729A677-8AB1-328E-0890-94ED3004475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8" name="Graphic 77" descr="Ícone de notas com um lápis">
            <a:extLst>
              <a:ext uri="{FF2B5EF4-FFF2-40B4-BE49-F238E27FC236}">
                <a16:creationId xmlns:a16="http://schemas.microsoft.com/office/drawing/2014/main" id="{3EA1AD34-2C38-7988-7B1C-8937D22265F5}"/>
              </a:ext>
              <a:ext uri="{C183D7F6-B498-43B3-948B-1728B52AA6E4}">
                <adec:decorative xmlns:adec="http://schemas.microsoft.com/office/drawing/2017/decorative" val="0"/>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01410" y="3464038"/>
            <a:ext cx="228600" cy="228600"/>
          </a:xfrm>
          <a:prstGeom prst="rect">
            <a:avLst/>
          </a:prstGeom>
        </p:spPr>
      </p:pic>
      <p:sp>
        <p:nvSpPr>
          <p:cNvPr id="88" name="TextBox 87">
            <a:extLst>
              <a:ext uri="{FF2B5EF4-FFF2-40B4-BE49-F238E27FC236}">
                <a16:creationId xmlns:a16="http://schemas.microsoft.com/office/drawing/2014/main" id="{0BD8DE51-E81F-357F-BC83-378F689FCFB6}"/>
              </a:ext>
              <a:ext uri="{C183D7F6-B498-43B3-948B-1728B52AA6E4}">
                <adec:decorative xmlns:adec="http://schemas.microsoft.com/office/drawing/2017/decorative" val="0"/>
              </a:ext>
            </a:extLst>
          </p:cNvPr>
          <p:cNvSpPr txBox="1"/>
          <p:nvPr/>
        </p:nvSpPr>
        <p:spPr>
          <a:xfrm>
            <a:off x="6571603" y="3493699"/>
            <a:ext cx="1878127" cy="33855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err="1">
                <a:ln>
                  <a:noFill/>
                </a:ln>
                <a:solidFill>
                  <a:prstClr val="black"/>
                </a:solidFill>
                <a:effectLst/>
                <a:uLnTx/>
                <a:uFillTx/>
                <a:latin typeface="Segoe UI Semibold"/>
                <a:ea typeface="+mn-ea"/>
                <a:cs typeface="+mn-cs"/>
              </a:rPr>
              <a:t>Rasc</a:t>
            </a:r>
            <a:r>
              <a:rPr kumimoji="0" lang="pt-BR" sz="1100" b="0" i="0" u="none" strike="noStrike" kern="1200" cap="none" spc="0" normalizeH="0" baseline="0" noProof="0" dirty="0" err="1">
                <a:ln>
                  <a:noFill/>
                </a:ln>
                <a:solidFill>
                  <a:prstClr val="black"/>
                </a:solidFill>
                <a:effectLst/>
                <a:uLnTx/>
                <a:uFillTx/>
                <a:latin typeface="Segoe UI Semibold"/>
                <a:ea typeface="+mn-ea"/>
                <a:cs typeface="+mn-cs"/>
              </a:rPr>
              <a:t>um</a:t>
            </a:r>
            <a:r>
              <a:rPr kumimoji="0" lang="pt-br" sz="1100" b="0" i="0" u="none" strike="noStrike" kern="1200" cap="none" spc="0" normalizeH="0" baseline="0" noProof="0" dirty="0" err="1">
                <a:ln>
                  <a:noFill/>
                </a:ln>
                <a:solidFill>
                  <a:prstClr val="black"/>
                </a:solidFill>
                <a:effectLst/>
                <a:uLnTx/>
                <a:uFillTx/>
                <a:latin typeface="Segoe UI Semibold"/>
                <a:ea typeface="+mn-ea"/>
                <a:cs typeface="+mn-cs"/>
              </a:rPr>
              <a:t>ho</a:t>
            </a:r>
            <a:r>
              <a:rPr kumimoji="0" lang="pt-br" sz="1100" b="0" i="0" u="none" strike="noStrike" kern="1200" cap="none" spc="0" normalizeH="0" baseline="0" noProof="0" dirty="0">
                <a:ln>
                  <a:noFill/>
                </a:ln>
                <a:solidFill>
                  <a:prstClr val="black"/>
                </a:solidFill>
                <a:effectLst/>
                <a:uLnTx/>
                <a:uFillTx/>
                <a:latin typeface="Segoe UI Semibold"/>
                <a:ea typeface="+mn-ea"/>
                <a:cs typeface="+mn-cs"/>
              </a:rPr>
              <a:t> de uma </a:t>
            </a:r>
            <a:r>
              <a:rPr kumimoji="0" lang="pt-br" sz="1100" b="0" i="0" u="none" strike="noStrike" kern="1200" cap="none" spc="0" normalizeH="0" baseline="0" noProof="0" dirty="0" err="1">
                <a:ln>
                  <a:noFill/>
                </a:ln>
                <a:solidFill>
                  <a:prstClr val="black"/>
                </a:solidFill>
                <a:effectLst/>
                <a:uLnTx/>
                <a:uFillTx/>
                <a:latin typeface="Segoe UI Semibold"/>
                <a:ea typeface="+mn-ea"/>
                <a:cs typeface="+mn-cs"/>
              </a:rPr>
              <a:t>perg</a:t>
            </a:r>
            <a:r>
              <a:rPr kumimoji="0" lang="pt-BR" sz="1100" b="0" i="0" u="none" strike="noStrike" kern="1200" cap="none" spc="0" normalizeH="0" baseline="0" noProof="0" dirty="0" err="1">
                <a:ln>
                  <a:noFill/>
                </a:ln>
                <a:solidFill>
                  <a:prstClr val="black"/>
                </a:solidFill>
                <a:effectLst/>
                <a:uLnTx/>
                <a:uFillTx/>
                <a:latin typeface="Segoe UI Semibold"/>
                <a:ea typeface="+mn-ea"/>
                <a:cs typeface="+mn-cs"/>
              </a:rPr>
              <a:t>um</a:t>
            </a:r>
            <a:r>
              <a:rPr kumimoji="0" lang="pt-br" sz="1100" b="0" i="0" u="none" strike="noStrike" kern="1200" cap="none" spc="0" normalizeH="0" baseline="0" noProof="0" dirty="0" err="1">
                <a:ln>
                  <a:noFill/>
                </a:ln>
                <a:solidFill>
                  <a:prstClr val="black"/>
                </a:solidFill>
                <a:effectLst/>
                <a:uLnTx/>
                <a:uFillTx/>
                <a:latin typeface="Segoe UI Semibold"/>
                <a:ea typeface="+mn-ea"/>
                <a:cs typeface="+mn-cs"/>
              </a:rPr>
              <a:t>ta</a:t>
            </a:r>
            <a:r>
              <a:rPr kumimoji="0" lang="pt-br" sz="1100" b="0" i="0" u="none" strike="noStrike" kern="1200" cap="none" spc="0" normalizeH="0" baseline="0" noProof="0" dirty="0">
                <a:ln>
                  <a:noFill/>
                </a:ln>
                <a:solidFill>
                  <a:prstClr val="black"/>
                </a:solidFill>
                <a:effectLst/>
                <a:uLnTx/>
                <a:uFillTx/>
                <a:latin typeface="Segoe UI Semibold"/>
                <a:ea typeface="+mn-ea"/>
                <a:cs typeface="+mn-cs"/>
              </a:rPr>
              <a:t> frequente</a:t>
            </a:r>
          </a:p>
        </p:txBody>
      </p:sp>
      <p:sp>
        <p:nvSpPr>
          <p:cNvPr id="101" name="TextBox 100">
            <a:extLst>
              <a:ext uri="{FF2B5EF4-FFF2-40B4-BE49-F238E27FC236}">
                <a16:creationId xmlns:a16="http://schemas.microsoft.com/office/drawing/2014/main" id="{C18041D9-6F0D-3388-BD0D-944BEE3D2513}"/>
              </a:ext>
              <a:ext uri="{C183D7F6-B498-43B3-948B-1728B52AA6E4}">
                <adec:decorative xmlns:adec="http://schemas.microsoft.com/office/drawing/2017/decorative" val="0"/>
              </a:ext>
            </a:extLst>
          </p:cNvPr>
          <p:cNvSpPr txBox="1"/>
          <p:nvPr/>
        </p:nvSpPr>
        <p:spPr>
          <a:xfrm>
            <a:off x="6306478" y="3953998"/>
            <a:ext cx="2403651"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mn-ea"/>
                <a:cs typeface="+mn-cs"/>
              </a:rPr>
              <a:t>Criar um relatório de </a:t>
            </a:r>
            <a:r>
              <a:rPr kumimoji="0" lang="pt-br" sz="900" b="0" i="0" u="none" strike="noStrike" kern="1200" cap="none" spc="0" normalizeH="0" baseline="0" noProof="0" dirty="0" err="1">
                <a:ln>
                  <a:noFill/>
                </a:ln>
                <a:solidFill>
                  <a:prstClr val="black"/>
                </a:solidFill>
                <a:effectLst/>
                <a:uLnTx/>
                <a:uFillTx/>
                <a:latin typeface="Segoe UI"/>
                <a:ea typeface="+mn-ea"/>
                <a:cs typeface="+mn-cs"/>
              </a:rPr>
              <a:t>perg</a:t>
            </a:r>
            <a:r>
              <a:rPr kumimoji="0" lang="pt-BR" sz="900" b="0" i="0" u="none" strike="noStrike" kern="1200" cap="none" spc="0" normalizeH="0" baseline="0" noProof="0" dirty="0" err="1">
                <a:ln>
                  <a:noFill/>
                </a:ln>
                <a:solidFill>
                  <a:prstClr val="black"/>
                </a:solidFill>
                <a:effectLst/>
                <a:uLnTx/>
                <a:uFillTx/>
                <a:latin typeface="Segoe UI"/>
                <a:ea typeface="+mn-ea"/>
                <a:cs typeface="+mn-cs"/>
              </a:rPr>
              <a:t>um</a:t>
            </a:r>
            <a:r>
              <a:rPr kumimoji="0" lang="pt-br" sz="900" b="0" i="0" u="none" strike="noStrike" kern="1200" cap="none" spc="0" normalizeH="0" baseline="0" noProof="0" dirty="0" err="1">
                <a:ln>
                  <a:noFill/>
                </a:ln>
                <a:solidFill>
                  <a:prstClr val="black"/>
                </a:solidFill>
                <a:effectLst/>
                <a:uLnTx/>
                <a:uFillTx/>
                <a:latin typeface="Segoe UI"/>
                <a:ea typeface="+mn-ea"/>
                <a:cs typeface="+mn-cs"/>
              </a:rPr>
              <a:t>tas</a:t>
            </a:r>
            <a:r>
              <a:rPr kumimoji="0" lang="pt-br" sz="900" b="0" i="0" u="none" strike="noStrike" kern="1200" cap="none" spc="0" normalizeH="0" baseline="0" noProof="0" dirty="0">
                <a:ln>
                  <a:noFill/>
                </a:ln>
                <a:solidFill>
                  <a:prstClr val="black"/>
                </a:solidFill>
                <a:effectLst/>
                <a:uLnTx/>
                <a:uFillTx/>
                <a:latin typeface="Segoe UI"/>
                <a:ea typeface="+mn-ea"/>
                <a:cs typeface="+mn-cs"/>
              </a:rPr>
              <a:t> frequentes base no arquivo</a:t>
            </a:r>
          </a:p>
        </p:txBody>
      </p:sp>
      <p:grpSp>
        <p:nvGrpSpPr>
          <p:cNvPr id="57" name="Group 56" descr="Logotipo do Microsoft 365 Copilot">
            <a:extLst>
              <a:ext uri="{FF2B5EF4-FFF2-40B4-BE49-F238E27FC236}">
                <a16:creationId xmlns:a16="http://schemas.microsoft.com/office/drawing/2014/main" id="{FE7B91D8-1B67-A9F5-A627-39A764F3A66E}"/>
              </a:ext>
              <a:ext uri="{C183D7F6-B498-43B3-948B-1728B52AA6E4}">
                <adec:decorative xmlns:adec="http://schemas.microsoft.com/office/drawing/2017/decorative" val="0"/>
              </a:ext>
            </a:extLst>
          </p:cNvPr>
          <p:cNvGrpSpPr/>
          <p:nvPr/>
        </p:nvGrpSpPr>
        <p:grpSpPr>
          <a:xfrm>
            <a:off x="6204315" y="4335415"/>
            <a:ext cx="346134" cy="346134"/>
            <a:chOff x="2642085" y="8381781"/>
            <a:chExt cx="534543" cy="534543"/>
          </a:xfrm>
        </p:grpSpPr>
        <p:sp>
          <p:nvSpPr>
            <p:cNvPr id="58" name="Rounded Rectangle 46">
              <a:extLst>
                <a:ext uri="{FF2B5EF4-FFF2-40B4-BE49-F238E27FC236}">
                  <a16:creationId xmlns:a16="http://schemas.microsoft.com/office/drawing/2014/main" id="{1BD2CE71-0C89-BEC7-7F00-3DAE9356C43B}"/>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9" name="Picture 2" descr="Zip Co, logotipo SVG, baixar grátis, id: 101874 - Brandlogos.net">
              <a:hlinkClick r:id="rId7"/>
              <a:extLst>
                <a:ext uri="{FF2B5EF4-FFF2-40B4-BE49-F238E27FC236}">
                  <a16:creationId xmlns:a16="http://schemas.microsoft.com/office/drawing/2014/main" id="{0373A02E-F00B-0203-EE52-B9CE4344B4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2" name="Graphic 71" descr="Ícone de balão de perguntas">
            <a:extLst>
              <a:ext uri="{FF2B5EF4-FFF2-40B4-BE49-F238E27FC236}">
                <a16:creationId xmlns:a16="http://schemas.microsoft.com/office/drawing/2014/main" id="{22185BB9-1FD9-3A65-3EC6-57BFA20E23DC}"/>
              </a:ext>
              <a:ext uri="{C183D7F6-B498-43B3-948B-1728B52AA6E4}">
                <adec:decorative xmlns:adec="http://schemas.microsoft.com/office/drawing/2017/decorative" val="0"/>
              </a:ext>
            </a:extLst>
          </p:cNvPr>
          <p:cNvPicPr>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010053" y="3464038"/>
            <a:ext cx="228600" cy="228600"/>
          </a:xfrm>
          <a:prstGeom prst="rect">
            <a:avLst/>
          </a:prstGeom>
        </p:spPr>
      </p:pic>
      <p:sp>
        <p:nvSpPr>
          <p:cNvPr id="89" name="TextBox 88">
            <a:extLst>
              <a:ext uri="{FF2B5EF4-FFF2-40B4-BE49-F238E27FC236}">
                <a16:creationId xmlns:a16="http://schemas.microsoft.com/office/drawing/2014/main" id="{B18D93F1-44DE-1686-711A-2E71AB1FF088}"/>
              </a:ext>
              <a:ext uri="{C183D7F6-B498-43B3-948B-1728B52AA6E4}">
                <adec:decorative xmlns:adec="http://schemas.microsoft.com/office/drawing/2017/decorative" val="0"/>
              </a:ext>
            </a:extLst>
          </p:cNvPr>
          <p:cNvSpPr txBox="1"/>
          <p:nvPr/>
        </p:nvSpPr>
        <p:spPr>
          <a:xfrm>
            <a:off x="9280246" y="3493699"/>
            <a:ext cx="2086254"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Semibold"/>
                <a:ea typeface="+mn-ea"/>
                <a:cs typeface="+mn-cs"/>
              </a:rPr>
              <a:t>Encontrar problemas em aberto</a:t>
            </a:r>
          </a:p>
        </p:txBody>
      </p:sp>
      <p:sp>
        <p:nvSpPr>
          <p:cNvPr id="102" name="TextBox 101">
            <a:extLst>
              <a:ext uri="{FF2B5EF4-FFF2-40B4-BE49-F238E27FC236}">
                <a16:creationId xmlns:a16="http://schemas.microsoft.com/office/drawing/2014/main" id="{8BC613D4-C96D-FFBE-21DB-2F5CC5D4791B}"/>
              </a:ext>
              <a:ext uri="{C183D7F6-B498-43B3-948B-1728B52AA6E4}">
                <adec:decorative xmlns:adec="http://schemas.microsoft.com/office/drawing/2017/decorative" val="0"/>
              </a:ext>
            </a:extLst>
          </p:cNvPr>
          <p:cNvSpPr txBox="1"/>
          <p:nvPr/>
        </p:nvSpPr>
        <p:spPr>
          <a:xfrm>
            <a:off x="9015121" y="3783631"/>
            <a:ext cx="2277869"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900" dirty="0">
                <a:solidFill>
                  <a:prstClr val="black"/>
                </a:solidFill>
                <a:latin typeface="Segoe UI"/>
              </a:rPr>
              <a:t>Quais foram as questões em aberto da </a:t>
            </a:r>
            <a:r>
              <a:rPr lang="pt-br" sz="900" dirty="0" err="1">
                <a:solidFill>
                  <a:prstClr val="black"/>
                </a:solidFill>
                <a:latin typeface="Segoe UI"/>
              </a:rPr>
              <a:t>re</a:t>
            </a:r>
            <a:r>
              <a:rPr lang="pt-BR" sz="900" dirty="0" err="1">
                <a:solidFill>
                  <a:prstClr val="black"/>
                </a:solidFill>
                <a:latin typeface="Segoe UI"/>
              </a:rPr>
              <a:t>um</a:t>
            </a:r>
            <a:r>
              <a:rPr lang="pt-br" sz="900" dirty="0" err="1">
                <a:solidFill>
                  <a:prstClr val="black"/>
                </a:solidFill>
                <a:latin typeface="Segoe UI"/>
              </a:rPr>
              <a:t>ião</a:t>
            </a:r>
            <a:r>
              <a:rPr lang="pt-br" sz="900" dirty="0">
                <a:solidFill>
                  <a:prstClr val="black"/>
                </a:solidFill>
                <a:latin typeface="Segoe UI"/>
              </a:rPr>
              <a:t>?</a:t>
            </a:r>
            <a:endParaRPr lang="en-IN" sz="900" dirty="0">
              <a:solidFill>
                <a:prstClr val="black"/>
              </a:solidFill>
              <a:latin typeface="Segoe UI"/>
            </a:endParaRPr>
          </a:p>
        </p:txBody>
      </p:sp>
      <p:grpSp>
        <p:nvGrpSpPr>
          <p:cNvPr id="66" name="Group 65" descr="Logotipo do Microsoft 365 Copilot">
            <a:extLst>
              <a:ext uri="{FF2B5EF4-FFF2-40B4-BE49-F238E27FC236}">
                <a16:creationId xmlns:a16="http://schemas.microsoft.com/office/drawing/2014/main" id="{8B4F4949-4CBF-9D4D-4E6D-ABB488A192C7}"/>
              </a:ext>
              <a:ext uri="{C183D7F6-B498-43B3-948B-1728B52AA6E4}">
                <adec:decorative xmlns:adec="http://schemas.microsoft.com/office/drawing/2017/decorative" val="0"/>
              </a:ext>
            </a:extLst>
          </p:cNvPr>
          <p:cNvGrpSpPr/>
          <p:nvPr/>
        </p:nvGrpSpPr>
        <p:grpSpPr>
          <a:xfrm>
            <a:off x="8912958" y="4335415"/>
            <a:ext cx="346134" cy="346134"/>
            <a:chOff x="2642085" y="8381781"/>
            <a:chExt cx="534543" cy="534543"/>
          </a:xfrm>
        </p:grpSpPr>
        <p:sp>
          <p:nvSpPr>
            <p:cNvPr id="67" name="Rounded Rectangle 46">
              <a:extLst>
                <a:ext uri="{FF2B5EF4-FFF2-40B4-BE49-F238E27FC236}">
                  <a16:creationId xmlns:a16="http://schemas.microsoft.com/office/drawing/2014/main" id="{9F9E5868-C4CA-8E40-1B20-9A78C2FDF873}"/>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8" name="Picture 2" descr="Zip Co, logotipo SVG, baixar grátis, id: 101874 - Brandlogos.net">
              <a:hlinkClick r:id="rId7"/>
              <a:extLst>
                <a:ext uri="{FF2B5EF4-FFF2-40B4-BE49-F238E27FC236}">
                  <a16:creationId xmlns:a16="http://schemas.microsoft.com/office/drawing/2014/main" id="{186B6C76-52A0-ED01-F702-5DD28A235B3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9" name="Graphic 78" descr="Ícone de notas com um lápis">
            <a:extLst>
              <a:ext uri="{FF2B5EF4-FFF2-40B4-BE49-F238E27FC236}">
                <a16:creationId xmlns:a16="http://schemas.microsoft.com/office/drawing/2014/main" id="{12306858-D8E9-9764-3F45-A1766B44D3E0}"/>
              </a:ext>
              <a:ext uri="{C183D7F6-B498-43B3-948B-1728B52AA6E4}">
                <adec:decorative xmlns:adec="http://schemas.microsoft.com/office/drawing/2017/decorative" val="0"/>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4124" y="5076144"/>
            <a:ext cx="228600" cy="228600"/>
          </a:xfrm>
          <a:prstGeom prst="rect">
            <a:avLst/>
          </a:prstGeom>
        </p:spPr>
      </p:pic>
      <p:sp>
        <p:nvSpPr>
          <p:cNvPr id="90" name="TextBox 89">
            <a:extLst>
              <a:ext uri="{FF2B5EF4-FFF2-40B4-BE49-F238E27FC236}">
                <a16:creationId xmlns:a16="http://schemas.microsoft.com/office/drawing/2014/main" id="{74C38CD8-800A-7052-C0B5-2B22C032E067}"/>
              </a:ext>
              <a:ext uri="{C183D7F6-B498-43B3-948B-1728B52AA6E4}">
                <adec:decorative xmlns:adec="http://schemas.microsoft.com/office/drawing/2017/decorative" val="0"/>
              </a:ext>
            </a:extLst>
          </p:cNvPr>
          <p:cNvSpPr txBox="1"/>
          <p:nvPr/>
        </p:nvSpPr>
        <p:spPr>
          <a:xfrm>
            <a:off x="1154317"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Semibold"/>
                <a:ea typeface="+mn-ea"/>
                <a:cs typeface="+mn-cs"/>
              </a:rPr>
              <a:t>Escrever uma introdução</a:t>
            </a:r>
          </a:p>
        </p:txBody>
      </p:sp>
      <p:sp>
        <p:nvSpPr>
          <p:cNvPr id="103" name="TextBox 102">
            <a:extLst>
              <a:ext uri="{FF2B5EF4-FFF2-40B4-BE49-F238E27FC236}">
                <a16:creationId xmlns:a16="http://schemas.microsoft.com/office/drawing/2014/main" id="{99F282DB-EA53-C235-7835-9B5082998E22}"/>
              </a:ext>
              <a:ext uri="{C183D7F6-B498-43B3-948B-1728B52AA6E4}">
                <adec:decorative xmlns:adec="http://schemas.microsoft.com/office/drawing/2017/decorative" val="0"/>
              </a:ext>
            </a:extLst>
          </p:cNvPr>
          <p:cNvSpPr txBox="1"/>
          <p:nvPr/>
        </p:nvSpPr>
        <p:spPr>
          <a:xfrm>
            <a:off x="889192" y="5395738"/>
            <a:ext cx="2277869" cy="1384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mn-ea"/>
                <a:cs typeface="+mn-cs"/>
              </a:rPr>
              <a:t>Propor uma nova introdução ao arquivo</a:t>
            </a:r>
          </a:p>
        </p:txBody>
      </p:sp>
      <p:grpSp>
        <p:nvGrpSpPr>
          <p:cNvPr id="15" name="Group 14" descr="Logotipo do Microsoft 365 Copilot">
            <a:extLst>
              <a:ext uri="{FF2B5EF4-FFF2-40B4-BE49-F238E27FC236}">
                <a16:creationId xmlns:a16="http://schemas.microsoft.com/office/drawing/2014/main" id="{4459E6FE-2C9C-1789-C465-4930A7D266D4}"/>
              </a:ext>
              <a:ext uri="{C183D7F6-B498-43B3-948B-1728B52AA6E4}">
                <adec:decorative xmlns:adec="http://schemas.microsoft.com/office/drawing/2017/decorative" val="0"/>
              </a:ext>
            </a:extLst>
          </p:cNvPr>
          <p:cNvGrpSpPr/>
          <p:nvPr/>
        </p:nvGrpSpPr>
        <p:grpSpPr>
          <a:xfrm>
            <a:off x="787029" y="5947521"/>
            <a:ext cx="346134" cy="346134"/>
            <a:chOff x="2642085" y="8381781"/>
            <a:chExt cx="534543" cy="534543"/>
          </a:xfrm>
        </p:grpSpPr>
        <p:sp>
          <p:nvSpPr>
            <p:cNvPr id="43" name="Rounded Rectangle 46">
              <a:extLst>
                <a:ext uri="{FF2B5EF4-FFF2-40B4-BE49-F238E27FC236}">
                  <a16:creationId xmlns:a16="http://schemas.microsoft.com/office/drawing/2014/main" id="{B56DD2DC-6376-77C5-0104-FDD178E4A110}"/>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Zip Co, logotipo SVG, baixar grátis, id: 101874 - Brandlogos.net">
              <a:hlinkClick r:id="rId7"/>
              <a:extLst>
                <a:ext uri="{FF2B5EF4-FFF2-40B4-BE49-F238E27FC236}">
                  <a16:creationId xmlns:a16="http://schemas.microsoft.com/office/drawing/2014/main" id="{47616165-CB0A-FDA8-F392-2D1AA59EDC2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4" name="Graphic 73" descr="Ícone de balão de perguntas">
            <a:extLst>
              <a:ext uri="{FF2B5EF4-FFF2-40B4-BE49-F238E27FC236}">
                <a16:creationId xmlns:a16="http://schemas.microsoft.com/office/drawing/2014/main" id="{50DD0286-48D2-59CF-CBE5-50F62410CB7F}"/>
              </a:ext>
              <a:ext uri="{C183D7F6-B498-43B3-948B-1728B52AA6E4}">
                <adec:decorative xmlns:adec="http://schemas.microsoft.com/office/drawing/2017/decorative" val="0"/>
              </a:ext>
            </a:extLst>
          </p:cNvPr>
          <p:cNvPicPr>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92767" y="5076144"/>
            <a:ext cx="228600" cy="228600"/>
          </a:xfrm>
          <a:prstGeom prst="rect">
            <a:avLst/>
          </a:prstGeom>
        </p:spPr>
      </p:pic>
      <p:sp>
        <p:nvSpPr>
          <p:cNvPr id="91" name="TextBox 90">
            <a:extLst>
              <a:ext uri="{FF2B5EF4-FFF2-40B4-BE49-F238E27FC236}">
                <a16:creationId xmlns:a16="http://schemas.microsoft.com/office/drawing/2014/main" id="{DF42C0E4-A0C6-4ECA-36FF-402C85E47A2C}"/>
              </a:ext>
              <a:ext uri="{C183D7F6-B498-43B3-948B-1728B52AA6E4}">
                <adec:decorative xmlns:adec="http://schemas.microsoft.com/office/drawing/2017/decorative" val="0"/>
              </a:ext>
            </a:extLst>
          </p:cNvPr>
          <p:cNvSpPr txBox="1"/>
          <p:nvPr/>
        </p:nvSpPr>
        <p:spPr>
          <a:xfrm>
            <a:off x="3862960"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Semibold"/>
                <a:ea typeface="+mn-ea"/>
                <a:cs typeface="+mn-cs"/>
              </a:rPr>
              <a:t>Como</a:t>
            </a:r>
          </a:p>
        </p:txBody>
      </p:sp>
      <p:sp>
        <p:nvSpPr>
          <p:cNvPr id="104" name="TextBox 103">
            <a:extLst>
              <a:ext uri="{FF2B5EF4-FFF2-40B4-BE49-F238E27FC236}">
                <a16:creationId xmlns:a16="http://schemas.microsoft.com/office/drawing/2014/main" id="{41C3B741-D84B-CB36-BC2B-26B3E1D427A6}"/>
              </a:ext>
              <a:ext uri="{C183D7F6-B498-43B3-948B-1728B52AA6E4}">
                <adec:decorative xmlns:adec="http://schemas.microsoft.com/office/drawing/2017/decorative" val="0"/>
              </a:ext>
            </a:extLst>
          </p:cNvPr>
          <p:cNvSpPr txBox="1"/>
          <p:nvPr/>
        </p:nvSpPr>
        <p:spPr>
          <a:xfrm>
            <a:off x="3597835" y="5395738"/>
            <a:ext cx="2277869"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a:ln>
                  <a:noFill/>
                </a:ln>
                <a:solidFill>
                  <a:prstClr val="black"/>
                </a:solidFill>
                <a:effectLst/>
                <a:uLnTx/>
                <a:uFillTx/>
                <a:latin typeface="Segoe UI"/>
                <a:ea typeface="+mn-ea"/>
                <a:cs typeface="+mn-cs"/>
              </a:rPr>
              <a:t>Como faço para escrever um pedido de proposta?</a:t>
            </a:r>
          </a:p>
        </p:txBody>
      </p:sp>
      <p:grpSp>
        <p:nvGrpSpPr>
          <p:cNvPr id="51" name="Group 50" descr="Logotipo do Microsoft 365 Copilot">
            <a:extLst>
              <a:ext uri="{FF2B5EF4-FFF2-40B4-BE49-F238E27FC236}">
                <a16:creationId xmlns:a16="http://schemas.microsoft.com/office/drawing/2014/main" id="{4009B900-5CE0-E312-B621-BCF61366EA9F}"/>
              </a:ext>
              <a:ext uri="{C183D7F6-B498-43B3-948B-1728B52AA6E4}">
                <adec:decorative xmlns:adec="http://schemas.microsoft.com/office/drawing/2017/decorative" val="0"/>
              </a:ext>
            </a:extLst>
          </p:cNvPr>
          <p:cNvGrpSpPr/>
          <p:nvPr/>
        </p:nvGrpSpPr>
        <p:grpSpPr>
          <a:xfrm>
            <a:off x="3495672" y="5947521"/>
            <a:ext cx="346134" cy="346134"/>
            <a:chOff x="2642085" y="8381781"/>
            <a:chExt cx="534543" cy="534543"/>
          </a:xfrm>
        </p:grpSpPr>
        <p:sp>
          <p:nvSpPr>
            <p:cNvPr id="52" name="Rounded Rectangle 46">
              <a:extLst>
                <a:ext uri="{FF2B5EF4-FFF2-40B4-BE49-F238E27FC236}">
                  <a16:creationId xmlns:a16="http://schemas.microsoft.com/office/drawing/2014/main" id="{A9FC1952-FB86-4CFF-948C-6AD646F6FB76}"/>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3" name="Picture 2" descr="Zip Co, logotipo SVG, baixar grátis, id: 101874 - Brandlogos.net">
              <a:hlinkClick r:id="rId7"/>
              <a:extLst>
                <a:ext uri="{FF2B5EF4-FFF2-40B4-BE49-F238E27FC236}">
                  <a16:creationId xmlns:a16="http://schemas.microsoft.com/office/drawing/2014/main" id="{5B0FAA41-10EA-FAAB-B96B-C40FC066357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5" name="Graphic 74" descr="Ícone de balão de perguntas">
            <a:extLst>
              <a:ext uri="{FF2B5EF4-FFF2-40B4-BE49-F238E27FC236}">
                <a16:creationId xmlns:a16="http://schemas.microsoft.com/office/drawing/2014/main" id="{C2AA77ED-1674-C2A2-DD6C-5D1CC9605337}"/>
              </a:ext>
              <a:ext uri="{C183D7F6-B498-43B3-948B-1728B52AA6E4}">
                <adec:decorative xmlns:adec="http://schemas.microsoft.com/office/drawing/2017/decorative" val="0"/>
              </a:ext>
            </a:extLst>
          </p:cNvPr>
          <p:cNvPicPr>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01410" y="5076144"/>
            <a:ext cx="228600" cy="228600"/>
          </a:xfrm>
          <a:prstGeom prst="rect">
            <a:avLst/>
          </a:prstGeom>
        </p:spPr>
      </p:pic>
      <p:sp>
        <p:nvSpPr>
          <p:cNvPr id="92" name="TextBox 91">
            <a:extLst>
              <a:ext uri="{FF2B5EF4-FFF2-40B4-BE49-F238E27FC236}">
                <a16:creationId xmlns:a16="http://schemas.microsoft.com/office/drawing/2014/main" id="{815199A6-1FC5-92B4-DA46-9734A234289B}"/>
              </a:ext>
              <a:ext uri="{C183D7F6-B498-43B3-948B-1728B52AA6E4}">
                <adec:decorative xmlns:adec="http://schemas.microsoft.com/office/drawing/2017/decorative" val="0"/>
              </a:ext>
            </a:extLst>
          </p:cNvPr>
          <p:cNvSpPr txBox="1"/>
          <p:nvPr/>
        </p:nvSpPr>
        <p:spPr>
          <a:xfrm>
            <a:off x="6571603"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Semibold"/>
                <a:ea typeface="+mn-ea"/>
                <a:cs typeface="+mn-cs"/>
              </a:rPr>
              <a:t>Listar itens de ação </a:t>
            </a:r>
          </a:p>
        </p:txBody>
      </p:sp>
      <p:sp>
        <p:nvSpPr>
          <p:cNvPr id="105" name="TextBox 104">
            <a:extLst>
              <a:ext uri="{FF2B5EF4-FFF2-40B4-BE49-F238E27FC236}">
                <a16:creationId xmlns:a16="http://schemas.microsoft.com/office/drawing/2014/main" id="{603B108E-05E5-43A4-E33F-FF4230869C36}"/>
              </a:ext>
              <a:ext uri="{C183D7F6-B498-43B3-948B-1728B52AA6E4}">
                <adec:decorative xmlns:adec="http://schemas.microsoft.com/office/drawing/2017/decorative" val="0"/>
              </a:ext>
            </a:extLst>
          </p:cNvPr>
          <p:cNvSpPr txBox="1"/>
          <p:nvPr/>
        </p:nvSpPr>
        <p:spPr>
          <a:xfrm>
            <a:off x="6306478" y="5395738"/>
            <a:ext cx="2277869" cy="1384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900" dirty="0">
                <a:solidFill>
                  <a:prstClr val="black"/>
                </a:solidFill>
                <a:latin typeface="Segoe UI"/>
              </a:rPr>
              <a:t>Quais são os itens de ação da </a:t>
            </a:r>
            <a:r>
              <a:rPr lang="pt-br" sz="900" dirty="0" err="1">
                <a:solidFill>
                  <a:prstClr val="black"/>
                </a:solidFill>
                <a:latin typeface="Segoe UI"/>
              </a:rPr>
              <a:t>re</a:t>
            </a:r>
            <a:r>
              <a:rPr lang="pt-BR" sz="900" dirty="0" err="1">
                <a:solidFill>
                  <a:prstClr val="black"/>
                </a:solidFill>
                <a:latin typeface="Segoe UI"/>
              </a:rPr>
              <a:t>um</a:t>
            </a:r>
            <a:r>
              <a:rPr lang="pt-br" sz="900" dirty="0" err="1">
                <a:solidFill>
                  <a:prstClr val="black"/>
                </a:solidFill>
                <a:latin typeface="Segoe UI"/>
              </a:rPr>
              <a:t>ião</a:t>
            </a:r>
            <a:r>
              <a:rPr lang="pt-br" sz="900" dirty="0">
                <a:solidFill>
                  <a:prstClr val="black"/>
                </a:solidFill>
                <a:latin typeface="Segoe UI"/>
              </a:rPr>
              <a:t>?</a:t>
            </a:r>
          </a:p>
        </p:txBody>
      </p:sp>
      <p:grpSp>
        <p:nvGrpSpPr>
          <p:cNvPr id="60" name="Group 59" descr="Logotipo do Microsoft 365 Copilot">
            <a:extLst>
              <a:ext uri="{FF2B5EF4-FFF2-40B4-BE49-F238E27FC236}">
                <a16:creationId xmlns:a16="http://schemas.microsoft.com/office/drawing/2014/main" id="{9CD28DFF-A935-6930-F9E1-BB4E1BA049E8}"/>
              </a:ext>
              <a:ext uri="{C183D7F6-B498-43B3-948B-1728B52AA6E4}">
                <adec:decorative xmlns:adec="http://schemas.microsoft.com/office/drawing/2017/decorative" val="0"/>
              </a:ext>
            </a:extLst>
          </p:cNvPr>
          <p:cNvGrpSpPr/>
          <p:nvPr/>
        </p:nvGrpSpPr>
        <p:grpSpPr>
          <a:xfrm>
            <a:off x="6204315" y="5947521"/>
            <a:ext cx="346134" cy="346134"/>
            <a:chOff x="2642085" y="8381781"/>
            <a:chExt cx="534543" cy="534543"/>
          </a:xfrm>
        </p:grpSpPr>
        <p:sp>
          <p:nvSpPr>
            <p:cNvPr id="61" name="Rounded Rectangle 46">
              <a:extLst>
                <a:ext uri="{FF2B5EF4-FFF2-40B4-BE49-F238E27FC236}">
                  <a16:creationId xmlns:a16="http://schemas.microsoft.com/office/drawing/2014/main" id="{C4769231-4C03-AB6E-A606-F6FFBE747CF8}"/>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2" name="Picture 2" descr="Zip Co, logotipo SVG, baixar grátis, id: 101874 - Brandlogos.net">
              <a:hlinkClick r:id="rId7"/>
              <a:extLst>
                <a:ext uri="{FF2B5EF4-FFF2-40B4-BE49-F238E27FC236}">
                  <a16:creationId xmlns:a16="http://schemas.microsoft.com/office/drawing/2014/main" id="{7AAD8DD3-3617-9372-2348-174B0B6CBDD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80" name="Graphic 79" descr="Ícone de notas com um lápis">
            <a:extLst>
              <a:ext uri="{FF2B5EF4-FFF2-40B4-BE49-F238E27FC236}">
                <a16:creationId xmlns:a16="http://schemas.microsoft.com/office/drawing/2014/main" id="{9E6463ED-72E0-1B20-AE74-5CFD815ED22E}"/>
              </a:ext>
              <a:ext uri="{C183D7F6-B498-43B3-948B-1728B52AA6E4}">
                <adec:decorative xmlns:adec="http://schemas.microsoft.com/office/drawing/2017/decorative" val="0"/>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10053" y="5076144"/>
            <a:ext cx="228600" cy="228600"/>
          </a:xfrm>
          <a:prstGeom prst="rect">
            <a:avLst/>
          </a:prstGeom>
        </p:spPr>
      </p:pic>
      <p:sp>
        <p:nvSpPr>
          <p:cNvPr id="93" name="TextBox 92">
            <a:extLst>
              <a:ext uri="{FF2B5EF4-FFF2-40B4-BE49-F238E27FC236}">
                <a16:creationId xmlns:a16="http://schemas.microsoft.com/office/drawing/2014/main" id="{7549552F-D9A3-4128-3407-414835C309AC}"/>
              </a:ext>
              <a:ext uri="{C183D7F6-B498-43B3-948B-1728B52AA6E4}">
                <adec:decorative xmlns:adec="http://schemas.microsoft.com/office/drawing/2017/decorative" val="0"/>
              </a:ext>
            </a:extLst>
          </p:cNvPr>
          <p:cNvSpPr txBox="1"/>
          <p:nvPr/>
        </p:nvSpPr>
        <p:spPr>
          <a:xfrm>
            <a:off x="9280246"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Semibold"/>
                <a:ea typeface="+mn-ea"/>
                <a:cs typeface="+mn-cs"/>
              </a:rPr>
              <a:t>Gerar ideias </a:t>
            </a:r>
          </a:p>
        </p:txBody>
      </p:sp>
      <p:sp>
        <p:nvSpPr>
          <p:cNvPr id="106" name="TextBox 105">
            <a:extLst>
              <a:ext uri="{FF2B5EF4-FFF2-40B4-BE49-F238E27FC236}">
                <a16:creationId xmlns:a16="http://schemas.microsoft.com/office/drawing/2014/main" id="{53647C48-C285-D24A-9DB9-A323B2FD8259}"/>
              </a:ext>
              <a:ext uri="{C183D7F6-B498-43B3-948B-1728B52AA6E4}">
                <adec:decorative xmlns:adec="http://schemas.microsoft.com/office/drawing/2017/decorative" val="0"/>
              </a:ext>
            </a:extLst>
          </p:cNvPr>
          <p:cNvSpPr txBox="1"/>
          <p:nvPr/>
        </p:nvSpPr>
        <p:spPr>
          <a:xfrm>
            <a:off x="9015122" y="5395738"/>
            <a:ext cx="2143252"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mn-ea"/>
                <a:cs typeface="+mn-cs"/>
              </a:rPr>
              <a:t>Listar ideias para um evento remoto dinâmico de formação de equipes</a:t>
            </a:r>
          </a:p>
        </p:txBody>
      </p:sp>
      <p:grpSp>
        <p:nvGrpSpPr>
          <p:cNvPr id="69" name="Group 68" descr="Logotipo do Microsoft 365 Copilot">
            <a:extLst>
              <a:ext uri="{FF2B5EF4-FFF2-40B4-BE49-F238E27FC236}">
                <a16:creationId xmlns:a16="http://schemas.microsoft.com/office/drawing/2014/main" id="{D1D5076D-A573-D200-07DF-BDD2DBEEA6F7}"/>
              </a:ext>
              <a:ext uri="{C183D7F6-B498-43B3-948B-1728B52AA6E4}">
                <adec:decorative xmlns:adec="http://schemas.microsoft.com/office/drawing/2017/decorative" val="0"/>
              </a:ext>
            </a:extLst>
          </p:cNvPr>
          <p:cNvGrpSpPr/>
          <p:nvPr/>
        </p:nvGrpSpPr>
        <p:grpSpPr>
          <a:xfrm>
            <a:off x="8912958" y="5947521"/>
            <a:ext cx="346134" cy="346134"/>
            <a:chOff x="2642085" y="8381781"/>
            <a:chExt cx="534543" cy="534543"/>
          </a:xfrm>
        </p:grpSpPr>
        <p:sp>
          <p:nvSpPr>
            <p:cNvPr id="70" name="Rounded Rectangle 46">
              <a:extLst>
                <a:ext uri="{FF2B5EF4-FFF2-40B4-BE49-F238E27FC236}">
                  <a16:creationId xmlns:a16="http://schemas.microsoft.com/office/drawing/2014/main" id="{4AB9F6EA-180C-AFFF-CCE0-3832C1860986}"/>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1" name="Picture 2" descr="Zip Co, logotipo SVG, baixar grátis, id: 101874 - Brandlogos.net">
              <a:hlinkClick r:id="rId7"/>
              <a:extLst>
                <a:ext uri="{FF2B5EF4-FFF2-40B4-BE49-F238E27FC236}">
                  <a16:creationId xmlns:a16="http://schemas.microsoft.com/office/drawing/2014/main" id="{49ACD7A2-4765-8928-2192-1EAB4350DDA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07" name="Rectangle: Rounded Corners 106">
            <a:extLst>
              <a:ext uri="{FF2B5EF4-FFF2-40B4-BE49-F238E27FC236}">
                <a16:creationId xmlns:a16="http://schemas.microsoft.com/office/drawing/2014/main" id="{D524E597-670A-98FB-00AF-F97080F49CB5}"/>
              </a:ext>
              <a:ext uri="{C183D7F6-B498-43B3-948B-1728B52AA6E4}">
                <adec:decorative xmlns:adec="http://schemas.microsoft.com/office/drawing/2017/decorative" val="1"/>
              </a:ext>
            </a:extLst>
          </p:cNvPr>
          <p:cNvSpPr/>
          <p:nvPr/>
        </p:nvSpPr>
        <p:spPr bwMode="auto">
          <a:xfrm>
            <a:off x="2398438" y="2159059"/>
            <a:ext cx="432000"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 rIns="0"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Segoe UI" pitchFamily="34" charset="0"/>
                <a:cs typeface="Segoe UI" pitchFamily="34" charset="0"/>
              </a:rPr>
              <a:t>pessoa</a:t>
            </a:r>
            <a:endParaRPr kumimoji="0" lang="en-IN" sz="900" b="0" i="0" u="none" strike="noStrike" kern="1200" cap="none" spc="0"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115" name="Rectangle: Rounded Corners 114">
            <a:extLst>
              <a:ext uri="{FF2B5EF4-FFF2-40B4-BE49-F238E27FC236}">
                <a16:creationId xmlns:a16="http://schemas.microsoft.com/office/drawing/2014/main" id="{2628B8F4-3254-AF5A-F614-CA518A1B0502}"/>
              </a:ext>
              <a:ext uri="{C183D7F6-B498-43B3-948B-1728B52AA6E4}">
                <adec:decorative xmlns:adec="http://schemas.microsoft.com/office/drawing/2017/decorative" val="1"/>
              </a:ext>
            </a:extLst>
          </p:cNvPr>
          <p:cNvSpPr/>
          <p:nvPr/>
        </p:nvSpPr>
        <p:spPr bwMode="auto">
          <a:xfrm>
            <a:off x="1299926" y="3773203"/>
            <a:ext cx="424800" cy="165239"/>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Segoe UI" pitchFamily="34" charset="0"/>
                <a:cs typeface="Segoe UI" pitchFamily="34" charset="0"/>
              </a:rPr>
              <a:t>pessoa</a:t>
            </a:r>
            <a:endParaRPr kumimoji="0" lang="en-IN" sz="900" b="0" i="0" u="none" strike="noStrike" kern="1200" cap="none" spc="0"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120" name="Rectangle: Rounded Corners 119">
            <a:extLst>
              <a:ext uri="{FF2B5EF4-FFF2-40B4-BE49-F238E27FC236}">
                <a16:creationId xmlns:a16="http://schemas.microsoft.com/office/drawing/2014/main" id="{FB88ADD5-794E-8A58-2EDA-61BB1967462F}"/>
              </a:ext>
              <a:ext uri="{C183D7F6-B498-43B3-948B-1728B52AA6E4}">
                <adec:decorative xmlns:adec="http://schemas.microsoft.com/office/drawing/2017/decorative" val="1"/>
              </a:ext>
            </a:extLst>
          </p:cNvPr>
          <p:cNvSpPr/>
          <p:nvPr/>
        </p:nvSpPr>
        <p:spPr bwMode="auto">
          <a:xfrm>
            <a:off x="2533961" y="5393295"/>
            <a:ext cx="414000"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 rIns="0"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Segoe UI" pitchFamily="34" charset="0"/>
                <a:cs typeface="Segoe UI" pitchFamily="34" charset="0"/>
              </a:rPr>
              <a:t>arquivo</a:t>
            </a:r>
            <a:endParaRPr kumimoji="0" lang="en-IN" sz="900" b="0" i="0" u="none" strike="noStrike" kern="1200" cap="none" spc="0"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108" name="Rectangle: Rounded Corners 107">
            <a:extLst>
              <a:ext uri="{FF2B5EF4-FFF2-40B4-BE49-F238E27FC236}">
                <a16:creationId xmlns:a16="http://schemas.microsoft.com/office/drawing/2014/main" id="{C78CEC2A-E0F7-19F4-AAA1-D3B4285469BB}"/>
              </a:ext>
              <a:ext uri="{C183D7F6-B498-43B3-948B-1728B52AA6E4}">
                <adec:decorative xmlns:adec="http://schemas.microsoft.com/office/drawing/2017/decorative" val="1"/>
              </a:ext>
            </a:extLst>
          </p:cNvPr>
          <p:cNvSpPr/>
          <p:nvPr/>
        </p:nvSpPr>
        <p:spPr bwMode="auto">
          <a:xfrm>
            <a:off x="4762252" y="2160742"/>
            <a:ext cx="432000"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 rIns="0"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Segoe UI" pitchFamily="34" charset="0"/>
                <a:cs typeface="Segoe UI" pitchFamily="34" charset="0"/>
              </a:rPr>
              <a:t>arquivo</a:t>
            </a:r>
            <a:endParaRPr kumimoji="0" lang="en-IN" sz="900" b="0" i="0" u="none" strike="noStrike" kern="1200" cap="none" spc="0"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111" name="Rectangle: Rounded Corners 110">
            <a:extLst>
              <a:ext uri="{FF2B5EF4-FFF2-40B4-BE49-F238E27FC236}">
                <a16:creationId xmlns:a16="http://schemas.microsoft.com/office/drawing/2014/main" id="{655A93BB-D50E-2481-923B-4D79B42A32B1}"/>
              </a:ext>
              <a:ext uri="{C183D7F6-B498-43B3-948B-1728B52AA6E4}">
                <adec:decorative xmlns:adec="http://schemas.microsoft.com/office/drawing/2017/decorative" val="1"/>
              </a:ext>
            </a:extLst>
          </p:cNvPr>
          <p:cNvSpPr/>
          <p:nvPr/>
        </p:nvSpPr>
        <p:spPr bwMode="auto">
          <a:xfrm>
            <a:off x="9419295" y="2438256"/>
            <a:ext cx="424800"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 rIns="0"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pt-br" sz="900" b="0" i="0" u="none" strike="noStrike" kern="1200" cap="none" spc="0" normalizeH="0" baseline="0" noProof="0" dirty="0" err="1">
                <a:ln>
                  <a:noFill/>
                </a:ln>
                <a:solidFill>
                  <a:prstClr val="black"/>
                </a:solidFill>
                <a:effectLst/>
                <a:uLnTx/>
                <a:uFillTx/>
                <a:latin typeface="Segoe UI"/>
                <a:ea typeface="Segoe UI" pitchFamily="34" charset="0"/>
                <a:cs typeface="Segoe UI" pitchFamily="34" charset="0"/>
              </a:rPr>
              <a:t>re</a:t>
            </a:r>
            <a:r>
              <a:rPr kumimoji="0" lang="pt-BR" sz="900" b="0" i="0" u="none" strike="noStrike" kern="1200" cap="none" spc="0" normalizeH="0" baseline="0" noProof="0" dirty="0" err="1">
                <a:ln>
                  <a:noFill/>
                </a:ln>
                <a:solidFill>
                  <a:prstClr val="black"/>
                </a:solidFill>
                <a:effectLst/>
                <a:uLnTx/>
                <a:uFillTx/>
                <a:latin typeface="Segoe UI"/>
                <a:ea typeface="Segoe UI" pitchFamily="34" charset="0"/>
                <a:cs typeface="Segoe UI" pitchFamily="34" charset="0"/>
              </a:rPr>
              <a:t>um</a:t>
            </a:r>
            <a:r>
              <a:rPr kumimoji="0" lang="pt-br" sz="900" b="0" i="0" u="none" strike="noStrike" kern="1200" cap="none" spc="0" normalizeH="0" baseline="0" noProof="0" dirty="0" err="1">
                <a:ln>
                  <a:noFill/>
                </a:ln>
                <a:solidFill>
                  <a:prstClr val="black"/>
                </a:solidFill>
                <a:effectLst/>
                <a:uLnTx/>
                <a:uFillTx/>
                <a:latin typeface="Segoe UI"/>
                <a:ea typeface="Segoe UI" pitchFamily="34" charset="0"/>
                <a:cs typeface="Segoe UI" pitchFamily="34" charset="0"/>
              </a:rPr>
              <a:t>ião</a:t>
            </a:r>
            <a:endParaRPr kumimoji="0" lang="en-IN" sz="900" b="0" i="0" u="none" strike="noStrike" kern="1200" cap="none" spc="0"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112" name="Rectangle: Rounded Corners 111">
            <a:extLst>
              <a:ext uri="{FF2B5EF4-FFF2-40B4-BE49-F238E27FC236}">
                <a16:creationId xmlns:a16="http://schemas.microsoft.com/office/drawing/2014/main" id="{13CE70BB-31A8-9396-C900-4BC8D234A347}"/>
              </a:ext>
              <a:ext uri="{C183D7F6-B498-43B3-948B-1728B52AA6E4}">
                <adec:decorative xmlns:adec="http://schemas.microsoft.com/office/drawing/2017/decorative" val="1"/>
              </a:ext>
            </a:extLst>
          </p:cNvPr>
          <p:cNvSpPr/>
          <p:nvPr/>
        </p:nvSpPr>
        <p:spPr bwMode="auto">
          <a:xfrm>
            <a:off x="8983926" y="3907238"/>
            <a:ext cx="424800"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 rIns="0"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pt-br" sz="900" b="0" i="0" u="none" strike="noStrike" kern="1200" cap="none" spc="0" normalizeH="0" baseline="0" noProof="0" dirty="0" err="1">
                <a:ln>
                  <a:noFill/>
                </a:ln>
                <a:solidFill>
                  <a:prstClr val="black"/>
                </a:solidFill>
                <a:effectLst/>
                <a:uLnTx/>
                <a:uFillTx/>
                <a:latin typeface="Segoe UI"/>
                <a:ea typeface="Segoe UI" pitchFamily="34" charset="0"/>
                <a:cs typeface="Segoe UI" pitchFamily="34" charset="0"/>
              </a:rPr>
              <a:t>re</a:t>
            </a:r>
            <a:r>
              <a:rPr kumimoji="0" lang="pt-BR" sz="900" b="0" i="0" u="none" strike="noStrike" kern="1200" cap="none" spc="0" normalizeH="0" baseline="0" noProof="0" dirty="0" err="1">
                <a:ln>
                  <a:noFill/>
                </a:ln>
                <a:solidFill>
                  <a:prstClr val="black"/>
                </a:solidFill>
                <a:effectLst/>
                <a:uLnTx/>
                <a:uFillTx/>
                <a:latin typeface="Segoe UI"/>
                <a:ea typeface="Segoe UI" pitchFamily="34" charset="0"/>
                <a:cs typeface="Segoe UI" pitchFamily="34" charset="0"/>
              </a:rPr>
              <a:t>um</a:t>
            </a:r>
            <a:r>
              <a:rPr kumimoji="0" lang="pt-br" sz="900" b="0" i="0" u="none" strike="noStrike" kern="1200" cap="none" spc="0" normalizeH="0" baseline="0" noProof="0" dirty="0" err="1">
                <a:ln>
                  <a:noFill/>
                </a:ln>
                <a:solidFill>
                  <a:prstClr val="black"/>
                </a:solidFill>
                <a:effectLst/>
                <a:uLnTx/>
                <a:uFillTx/>
                <a:latin typeface="Segoe UI"/>
                <a:ea typeface="Segoe UI" pitchFamily="34" charset="0"/>
                <a:cs typeface="Segoe UI" pitchFamily="34" charset="0"/>
              </a:rPr>
              <a:t>ião</a:t>
            </a:r>
            <a:endParaRPr kumimoji="0" lang="en-IN" sz="900" b="0" i="0" u="none" strike="noStrike" kern="1200" cap="none" spc="0"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109" name="Rectangle: Rounded Corners 108">
            <a:extLst>
              <a:ext uri="{FF2B5EF4-FFF2-40B4-BE49-F238E27FC236}">
                <a16:creationId xmlns:a16="http://schemas.microsoft.com/office/drawing/2014/main" id="{364F8709-7D7C-9590-3C74-0DB0B4E59AFB}"/>
              </a:ext>
              <a:ext uri="{C183D7F6-B498-43B3-948B-1728B52AA6E4}">
                <adec:decorative xmlns:adec="http://schemas.microsoft.com/office/drawing/2017/decorative" val="1"/>
              </a:ext>
            </a:extLst>
          </p:cNvPr>
          <p:cNvSpPr/>
          <p:nvPr/>
        </p:nvSpPr>
        <p:spPr bwMode="auto">
          <a:xfrm>
            <a:off x="6972518" y="2163541"/>
            <a:ext cx="414000"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 rIns="0"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pt-br" sz="900" b="0" i="0" u="none" strike="noStrike" kern="1200" cap="none" spc="0" normalizeH="0" baseline="0" noProof="0" dirty="0" err="1">
                <a:ln>
                  <a:noFill/>
                </a:ln>
                <a:solidFill>
                  <a:prstClr val="black"/>
                </a:solidFill>
                <a:effectLst/>
                <a:uLnTx/>
                <a:uFillTx/>
                <a:latin typeface="Segoe UI"/>
                <a:ea typeface="Segoe UI" pitchFamily="34" charset="0"/>
                <a:cs typeface="Segoe UI" pitchFamily="34" charset="0"/>
              </a:rPr>
              <a:t>re</a:t>
            </a:r>
            <a:r>
              <a:rPr kumimoji="0" lang="pt-BR" sz="900" b="0" i="0" u="none" strike="noStrike" kern="1200" cap="none" spc="0" normalizeH="0" baseline="0" noProof="0" dirty="0" err="1">
                <a:ln>
                  <a:noFill/>
                </a:ln>
                <a:solidFill>
                  <a:prstClr val="black"/>
                </a:solidFill>
                <a:effectLst/>
                <a:uLnTx/>
                <a:uFillTx/>
                <a:latin typeface="Segoe UI"/>
                <a:ea typeface="Segoe UI" pitchFamily="34" charset="0"/>
                <a:cs typeface="Segoe UI" pitchFamily="34" charset="0"/>
              </a:rPr>
              <a:t>um</a:t>
            </a:r>
            <a:r>
              <a:rPr kumimoji="0" lang="pt-br" sz="900" b="0" i="0" u="none" strike="noStrike" kern="1200" cap="none" spc="0" normalizeH="0" baseline="0" noProof="0" dirty="0" err="1">
                <a:ln>
                  <a:noFill/>
                </a:ln>
                <a:solidFill>
                  <a:prstClr val="black"/>
                </a:solidFill>
                <a:effectLst/>
                <a:uLnTx/>
                <a:uFillTx/>
                <a:latin typeface="Segoe UI"/>
                <a:ea typeface="Segoe UI" pitchFamily="34" charset="0"/>
                <a:cs typeface="Segoe UI" pitchFamily="34" charset="0"/>
              </a:rPr>
              <a:t>ião</a:t>
            </a:r>
            <a:endParaRPr kumimoji="0" lang="en-IN" sz="900" b="0" i="0" u="none" strike="noStrike" kern="1200" cap="none" spc="0"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114" name="Rectangle: Rounded Corners 113">
            <a:extLst>
              <a:ext uri="{FF2B5EF4-FFF2-40B4-BE49-F238E27FC236}">
                <a16:creationId xmlns:a16="http://schemas.microsoft.com/office/drawing/2014/main" id="{DB6D6B1B-735A-B2D1-A8CD-68814E313951}"/>
              </a:ext>
              <a:ext uri="{C183D7F6-B498-43B3-948B-1728B52AA6E4}">
                <adec:decorative xmlns:adec="http://schemas.microsoft.com/office/drawing/2017/decorative" val="1"/>
              </a:ext>
            </a:extLst>
          </p:cNvPr>
          <p:cNvSpPr/>
          <p:nvPr/>
        </p:nvSpPr>
        <p:spPr bwMode="auto">
          <a:xfrm>
            <a:off x="6724462" y="4087179"/>
            <a:ext cx="396000"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 rIns="0"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Segoe UI"/>
                <a:ea typeface="Segoe UI" pitchFamily="34" charset="0"/>
                <a:cs typeface="Segoe UI" pitchFamily="34" charset="0"/>
              </a:rPr>
              <a:t>arquivo</a:t>
            </a:r>
            <a:endParaRPr kumimoji="0" lang="en-IN" sz="900" b="0" i="0" u="none" strike="noStrike" kern="1200" cap="none" spc="0"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116" name="Rectangle: Rounded Corners 115">
            <a:extLst>
              <a:ext uri="{FF2B5EF4-FFF2-40B4-BE49-F238E27FC236}">
                <a16:creationId xmlns:a16="http://schemas.microsoft.com/office/drawing/2014/main" id="{A769A939-C77B-C7A6-D51E-B3D93B9D76C0}"/>
              </a:ext>
              <a:ext uri="{C183D7F6-B498-43B3-948B-1728B52AA6E4}">
                <adec:decorative xmlns:adec="http://schemas.microsoft.com/office/drawing/2017/decorative" val="1"/>
              </a:ext>
            </a:extLst>
          </p:cNvPr>
          <p:cNvSpPr/>
          <p:nvPr/>
        </p:nvSpPr>
        <p:spPr bwMode="auto">
          <a:xfrm>
            <a:off x="7811099" y="5391965"/>
            <a:ext cx="417600"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 rIns="0"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pt-br" sz="900" b="0" i="0" u="none" strike="noStrike" kern="1200" cap="none" spc="0" normalizeH="0" baseline="0" noProof="0" dirty="0" err="1">
                <a:ln>
                  <a:noFill/>
                </a:ln>
                <a:solidFill>
                  <a:prstClr val="black"/>
                </a:solidFill>
                <a:effectLst/>
                <a:uLnTx/>
                <a:uFillTx/>
                <a:latin typeface="Segoe UI"/>
                <a:ea typeface="Segoe UI" pitchFamily="34" charset="0"/>
                <a:cs typeface="Segoe UI" pitchFamily="34" charset="0"/>
              </a:rPr>
              <a:t>re</a:t>
            </a:r>
            <a:r>
              <a:rPr kumimoji="0" lang="pt-BR" sz="900" b="0" i="0" u="none" strike="noStrike" kern="1200" cap="none" spc="0" normalizeH="0" baseline="0" noProof="0" dirty="0" err="1">
                <a:ln>
                  <a:noFill/>
                </a:ln>
                <a:solidFill>
                  <a:prstClr val="black"/>
                </a:solidFill>
                <a:effectLst/>
                <a:uLnTx/>
                <a:uFillTx/>
                <a:latin typeface="Segoe UI"/>
                <a:ea typeface="Segoe UI" pitchFamily="34" charset="0"/>
                <a:cs typeface="Segoe UI" pitchFamily="34" charset="0"/>
              </a:rPr>
              <a:t>um</a:t>
            </a:r>
            <a:r>
              <a:rPr kumimoji="0" lang="pt-br" sz="900" b="0" i="0" u="none" strike="noStrike" kern="1200" cap="none" spc="0" normalizeH="0" baseline="0" noProof="0" dirty="0" err="1">
                <a:ln>
                  <a:noFill/>
                </a:ln>
                <a:solidFill>
                  <a:prstClr val="black"/>
                </a:solidFill>
                <a:effectLst/>
                <a:uLnTx/>
                <a:uFillTx/>
                <a:latin typeface="Segoe UI"/>
                <a:ea typeface="Segoe UI" pitchFamily="34" charset="0"/>
                <a:cs typeface="Segoe UI" pitchFamily="34" charset="0"/>
              </a:rPr>
              <a:t>ião</a:t>
            </a:r>
            <a:endParaRPr kumimoji="0" lang="en-IN" sz="900" b="0" i="0" u="none" strike="noStrike" kern="1200" cap="none" spc="0" normalizeH="0" baseline="0" noProof="0" dirty="0">
              <a:ln>
                <a:noFill/>
              </a:ln>
              <a:solidFill>
                <a:prstClr val="black"/>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546671565"/>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id="{166B1AD2-138A-6948-4665-7F33671CF646}"/>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TextBox 11">
            <a:extLst>
              <a:ext uri="{FF2B5EF4-FFF2-40B4-BE49-F238E27FC236}">
                <a16:creationId xmlns:a16="http://schemas.microsoft.com/office/drawing/2014/main" id="{C2C39AF2-ACFE-11AE-93B1-2DBCAA134CB2}"/>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a:xfrm>
            <a:off x="588263" y="457200"/>
            <a:ext cx="11018520" cy="861774"/>
          </a:xfrm>
        </p:spPr>
        <p:txBody>
          <a:bodyPr>
            <a:noAutofit/>
          </a:bodyPr>
          <a:lstStyle/>
          <a:p>
            <a:r>
              <a:rPr lang="pt-br" dirty="0">
                <a:gradFill flip="none" rotWithShape="1">
                  <a:gsLst>
                    <a:gs pos="50000">
                      <a:srgbClr val="8661C5"/>
                    </a:gs>
                    <a:gs pos="0">
                      <a:srgbClr val="3E76D4"/>
                    </a:gs>
                    <a:gs pos="100000">
                      <a:srgbClr val="C73ECC"/>
                    </a:gs>
                  </a:gsLst>
                  <a:lin ang="2700000" scaled="1"/>
                  <a:tileRect/>
                </a:gradFill>
                <a:cs typeface="+mn-cs"/>
              </a:rPr>
              <a:t>Modo de uso: </a:t>
            </a:r>
            <a:r>
              <a:rPr lang="pt-BR" dirty="0">
                <a:gradFill flip="none" rotWithShape="1">
                  <a:gsLst>
                    <a:gs pos="50000">
                      <a:srgbClr val="8661C5"/>
                    </a:gs>
                    <a:gs pos="0">
                      <a:srgbClr val="3E76D4"/>
                    </a:gs>
                    <a:gs pos="100000">
                      <a:srgbClr val="C73ECC"/>
                    </a:gs>
                  </a:gsLst>
                  <a:lin ang="2700000" scaled="1"/>
                  <a:tileRect/>
                </a:gradFill>
                <a:cs typeface="+mn-cs"/>
              </a:rPr>
              <a:t>Copilot</a:t>
            </a:r>
            <a:r>
              <a:rPr lang="pt-br" dirty="0">
                <a:gradFill flip="none" rotWithShape="1">
                  <a:gsLst>
                    <a:gs pos="50000">
                      <a:srgbClr val="8661C5"/>
                    </a:gs>
                    <a:gs pos="0">
                      <a:srgbClr val="3E76D4"/>
                    </a:gs>
                    <a:gs pos="100000">
                      <a:srgbClr val="C73ECC"/>
                    </a:gs>
                  </a:gsLst>
                  <a:lin ang="2700000" scaled="1"/>
                  <a:tileRect/>
                </a:gradFill>
                <a:cs typeface="+mn-cs"/>
              </a:rPr>
              <a:t> no Outlook</a:t>
            </a:r>
            <a:br>
              <a:rPr dirty="0"/>
            </a:br>
            <a:r>
              <a:rPr lang="pt-br" sz="1800" dirty="0">
                <a:cs typeface="Segoe UI Semilight"/>
              </a:rPr>
              <a:t>Observar que os prompts específicos mostrados podem variar</a:t>
            </a:r>
            <a:endParaRPr lang="en-US" sz="1800" dirty="0"/>
          </a:p>
        </p:txBody>
      </p:sp>
      <p:grpSp>
        <p:nvGrpSpPr>
          <p:cNvPr id="18" name="Group 17" descr="Logotipo do Outlook">
            <a:extLst>
              <a:ext uri="{FF2B5EF4-FFF2-40B4-BE49-F238E27FC236}">
                <a16:creationId xmlns:a16="http://schemas.microsoft.com/office/drawing/2014/main" id="{ED973D5C-1EB0-4B72-E8B3-51A8946ABB06}"/>
              </a:ext>
              <a:ext uri="{C183D7F6-B498-43B3-948B-1728B52AA6E4}">
                <adec:decorative xmlns:adec="http://schemas.microsoft.com/office/drawing/2017/decorative" val="0"/>
              </a:ext>
            </a:extLst>
          </p:cNvPr>
          <p:cNvGrpSpPr/>
          <p:nvPr/>
        </p:nvGrpSpPr>
        <p:grpSpPr>
          <a:xfrm>
            <a:off x="7011716" y="457200"/>
            <a:ext cx="534543" cy="534543"/>
            <a:chOff x="6471778" y="1112559"/>
            <a:chExt cx="534543" cy="534543"/>
          </a:xfrm>
        </p:grpSpPr>
        <p:sp>
          <p:nvSpPr>
            <p:cNvPr id="22" name="Rounded Rectangle 46">
              <a:hlinkClick r:id="rId3"/>
              <a:extLst>
                <a:ext uri="{FF2B5EF4-FFF2-40B4-BE49-F238E27FC236}">
                  <a16:creationId xmlns:a16="http://schemas.microsoft.com/office/drawing/2014/main" id="{69A92FA7-893B-B72B-8997-58F6EEDB445D}"/>
                </a:ext>
              </a:extLst>
            </p:cNvPr>
            <p:cNvSpPr/>
            <p:nvPr/>
          </p:nvSpPr>
          <p:spPr bwMode="auto">
            <a:xfrm>
              <a:off x="6471778" y="1112559"/>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3" name="Graphic 22">
              <a:extLst>
                <a:ext uri="{FF2B5EF4-FFF2-40B4-BE49-F238E27FC236}">
                  <a16:creationId xmlns:a16="http://schemas.microsoft.com/office/drawing/2014/main" id="{1C93B58D-332F-1748-70BB-1F3873AF68C9}"/>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2700" t="24766" r="22700" b="24766"/>
            <a:stretch/>
          </p:blipFill>
          <p:spPr>
            <a:xfrm>
              <a:off x="6549664" y="1204777"/>
              <a:ext cx="378770" cy="350106"/>
            </a:xfrm>
            <a:prstGeom prst="rect">
              <a:avLst/>
            </a:prstGeom>
          </p:spPr>
        </p:pic>
      </p:grpSp>
      <p:pic>
        <p:nvPicPr>
          <p:cNvPr id="9" name="Picture 2" descr="Logotipo do Microsoft 365 Copilot">
            <a:extLst>
              <a:ext uri="{FF2B5EF4-FFF2-40B4-BE49-F238E27FC236}">
                <a16:creationId xmlns:a16="http://schemas.microsoft.com/office/drawing/2014/main" id="{399B0165-0FF3-737F-51BD-B164A98F37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9D33F52-4060-0C51-C760-948A1F14D582}"/>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pt-br" sz="1200" b="1" i="0" u="none" strike="noStrike" kern="100" cap="none" spc="0" normalizeH="0" baseline="0" noProof="0" dirty="0">
                <a:ln>
                  <a:noFill/>
                </a:ln>
                <a:solidFill>
                  <a:prstClr val="black"/>
                </a:solidFill>
                <a:effectLst/>
                <a:uLnTx/>
                <a:uFillTx/>
                <a:latin typeface="Segoe UI Semibold"/>
                <a:ea typeface="+mn-ea"/>
                <a:cs typeface="Times New Roman"/>
              </a:rPr>
              <a:t>Exemplos de casos de uso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Ficar por dentro de um tópico de email com um resumo ou obter pontos-chave e itens de ação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Redigir um novo email ou responder a um tópico</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pt-br" sz="1200" b="1" i="0" u="none" strike="noStrike" kern="100" cap="none" spc="0" normalizeH="0" baseline="0" noProof="0" dirty="0">
                <a:ln>
                  <a:noFill/>
                </a:ln>
                <a:solidFill>
                  <a:prstClr val="black"/>
                </a:solidFill>
                <a:effectLst/>
                <a:uLnTx/>
                <a:uFillTx/>
                <a:latin typeface="Segoe UI Semibold"/>
                <a:ea typeface="+mn-ea"/>
                <a:cs typeface="Times New Roman"/>
              </a:rPr>
              <a:t>Usar o painel de bate-papo do Copilot para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Novo email</a:t>
            </a:r>
          </a:p>
          <a:p>
            <a:pPr marL="457200" marR="0" lvl="1" indent="-144463" algn="l" defTabSz="914400" rtl="0" eaLnBrk="1" fontAlgn="auto" latinLnBrk="0" hangingPunct="1">
              <a:lnSpc>
                <a:spcPct val="100000"/>
              </a:lnSpc>
              <a:spcBef>
                <a:spcPts val="400"/>
              </a:spcBef>
              <a:spcAft>
                <a:spcPts val="400"/>
              </a:spcAft>
              <a:buClrTx/>
              <a:buSzTx/>
              <a:buFont typeface="Segoe UI" panose="020B0502040204020203" pitchFamily="34" charset="0"/>
              <a:buChar char="–"/>
              <a:tabLst/>
              <a:defRPr/>
            </a:pPr>
            <a:r>
              <a:rPr kumimoji="0" lang="pt-br" sz="1000" b="0" i="0" u="none" strike="noStrike" kern="100" cap="none" spc="0" normalizeH="0" baseline="0" noProof="0" dirty="0" err="1">
                <a:ln>
                  <a:noFill/>
                </a:ln>
                <a:solidFill>
                  <a:prstClr val="black"/>
                </a:solidFill>
                <a:effectLst/>
                <a:uLnTx/>
                <a:uFillTx/>
                <a:latin typeface="Segoe UI"/>
                <a:ea typeface="+mn-ea"/>
                <a:cs typeface="Times New Roman"/>
              </a:rPr>
              <a:t>Rasc</a:t>
            </a:r>
            <a:r>
              <a:rPr kumimoji="0" lang="pt-BR" sz="10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000" b="0" i="0" u="none" strike="noStrike" kern="100" cap="none" spc="0" normalizeH="0" baseline="0" noProof="0" dirty="0" err="1">
                <a:ln>
                  <a:noFill/>
                </a:ln>
                <a:solidFill>
                  <a:prstClr val="black"/>
                </a:solidFill>
                <a:effectLst/>
                <a:uLnTx/>
                <a:uFillTx/>
                <a:latin typeface="Segoe UI"/>
                <a:ea typeface="+mn-ea"/>
                <a:cs typeface="Times New Roman"/>
              </a:rPr>
              <a:t>ho</a:t>
            </a: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 com Copilot</a:t>
            </a:r>
          </a:p>
          <a:p>
            <a:pPr marL="631825" marR="0" lvl="2" indent="-100013"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pt-br" sz="1000" b="0" i="0" u="none" strike="noStrike" kern="100" cap="none" spc="0" normalizeH="0" baseline="0" noProof="0" dirty="0">
                <a:ln>
                  <a:noFill/>
                </a:ln>
                <a:solidFill>
                  <a:prstClr val="black"/>
                </a:solidFill>
                <a:effectLst/>
                <a:uLnTx/>
                <a:uFillTx/>
                <a:latin typeface="Segoe UI"/>
                <a:ea typeface="+mn-ea"/>
                <a:cs typeface="Times New Roman" panose="02020603050405020304" pitchFamily="18" charset="0"/>
              </a:rPr>
              <a:t>Fornecer um tópico ou pontos-chave para um novo email – o Copilot pode acessar informações no thread atual</a:t>
            </a:r>
          </a:p>
          <a:p>
            <a:pPr marL="631825" marR="0" lvl="2" indent="-100013"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pt-br" sz="1000" b="0" i="0" u="none" strike="noStrike" kern="100" cap="none" spc="0" normalizeH="0" baseline="0" noProof="0" dirty="0">
                <a:ln>
                  <a:noFill/>
                </a:ln>
                <a:solidFill>
                  <a:prstClr val="black"/>
                </a:solidFill>
                <a:effectLst/>
                <a:uLnTx/>
                <a:uFillTx/>
                <a:latin typeface="Segoe UI"/>
                <a:ea typeface="+mn-ea"/>
                <a:cs typeface="Times New Roman" panose="02020603050405020304" pitchFamily="18" charset="0"/>
              </a:rPr>
              <a:t>Selecionar o tom e o comprimento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Revisará um </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rasc</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um</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ho</a:t>
            </a: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 existente</a:t>
            </a:r>
          </a:p>
          <a:p>
            <a:pPr marL="457200" marR="0" lvl="1" indent="-144463" algn="l" defTabSz="914400" rtl="0" eaLnBrk="1" fontAlgn="auto" latinLnBrk="0" hangingPunct="1">
              <a:lnSpc>
                <a:spcPct val="100000"/>
              </a:lnSpc>
              <a:spcBef>
                <a:spcPts val="400"/>
              </a:spcBef>
              <a:spcAft>
                <a:spcPts val="400"/>
              </a:spcAft>
              <a:buClrTx/>
              <a:buSzTx/>
              <a:buFont typeface="Segoe UI" panose="020B0502040204020203" pitchFamily="34" charset="0"/>
              <a:buChar char="–"/>
              <a:tabLst/>
              <a:defRPr/>
            </a:pP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Coaching por Copilot</a:t>
            </a:r>
          </a:p>
          <a:p>
            <a:pPr marL="631825" marR="0" lvl="2" indent="-100013"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pt-br" sz="1000" b="0" i="0" u="none" strike="noStrike" kern="100" cap="none" spc="0" normalizeH="0" baseline="0" noProof="0" dirty="0">
                <a:ln>
                  <a:noFill/>
                </a:ln>
                <a:solidFill>
                  <a:prstClr val="black"/>
                </a:solidFill>
                <a:effectLst/>
                <a:uLnTx/>
                <a:uFillTx/>
                <a:latin typeface="Segoe UI"/>
                <a:ea typeface="+mn-ea"/>
                <a:cs typeface="Times New Roman" panose="02020603050405020304" pitchFamily="18" charset="0"/>
              </a:rPr>
              <a:t>Fornecerá sugestões sobre tom, sentimento e clareza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Resumo por Copilot</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pt-br" sz="1000" b="0" i="0" u="none" strike="noStrike" kern="100" cap="none" spc="0" normalizeH="0" baseline="0" noProof="0" dirty="0">
                <a:ln>
                  <a:noFill/>
                </a:ln>
                <a:solidFill>
                  <a:prstClr val="black"/>
                </a:solidFill>
                <a:effectLst/>
                <a:uLnTx/>
                <a:uFillTx/>
                <a:latin typeface="Segoe UI"/>
                <a:ea typeface="+mn-ea"/>
                <a:cs typeface="Times New Roman"/>
              </a:rPr>
              <a:t>Obter um resumo de um tópico de email com citações</a:t>
            </a:r>
          </a:p>
        </p:txBody>
      </p:sp>
      <p:pic>
        <p:nvPicPr>
          <p:cNvPr id="19" name="Picture 18" descr="Captura de tela do Copilot no Outlook">
            <a:extLst>
              <a:ext uri="{FF2B5EF4-FFF2-40B4-BE49-F238E27FC236}">
                <a16:creationId xmlns:a16="http://schemas.microsoft.com/office/drawing/2014/main" id="{85A41BD5-248E-62F0-10DF-175A60F305CA}"/>
              </a:ext>
            </a:extLst>
          </p:cNvPr>
          <p:cNvPicPr>
            <a:picLocks noChangeAspect="1"/>
          </p:cNvPicPr>
          <p:nvPr/>
        </p:nvPicPr>
        <p:blipFill>
          <a:blip r:embed="rId7"/>
          <a:stretch>
            <a:fillRect/>
          </a:stretch>
        </p:blipFill>
        <p:spPr>
          <a:xfrm>
            <a:off x="5062855" y="1794832"/>
            <a:ext cx="2938488" cy="3397627"/>
          </a:xfrm>
          <a:prstGeom prst="roundRect">
            <a:avLst>
              <a:gd name="adj" fmla="val 2923"/>
            </a:avLst>
          </a:prstGeom>
          <a:ln w="6350">
            <a:solidFill>
              <a:schemeClr val="bg1">
                <a:lumMod val="75000"/>
              </a:schemeClr>
            </a:solidFill>
          </a:ln>
        </p:spPr>
      </p:pic>
      <p:sp>
        <p:nvSpPr>
          <p:cNvPr id="6" name="Rectangle: Rounded Corners 5" descr="Ênfase na lista suspensa do Copilot exibindo Rascunho com Copilot e Orientação pelo Copilot ">
            <a:extLst>
              <a:ext uri="{FF2B5EF4-FFF2-40B4-BE49-F238E27FC236}">
                <a16:creationId xmlns:a16="http://schemas.microsoft.com/office/drawing/2014/main" id="{9C432287-ED19-7485-4E96-679718E33D3C}"/>
              </a:ext>
              <a:ext uri="{C183D7F6-B498-43B3-948B-1728B52AA6E4}">
                <adec:decorative xmlns:adec="http://schemas.microsoft.com/office/drawing/2017/decorative" val="0"/>
              </a:ext>
            </a:extLst>
          </p:cNvPr>
          <p:cNvSpPr/>
          <p:nvPr/>
        </p:nvSpPr>
        <p:spPr bwMode="auto">
          <a:xfrm>
            <a:off x="5629275" y="1971675"/>
            <a:ext cx="1042988" cy="495300"/>
          </a:xfrm>
          <a:prstGeom prst="roundRect">
            <a:avLst>
              <a:gd name="adj" fmla="val 9936"/>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4" name="Picture 13" descr="Captura de tela do Rascunho com o Copilot (visualização)">
            <a:extLst>
              <a:ext uri="{FF2B5EF4-FFF2-40B4-BE49-F238E27FC236}">
                <a16:creationId xmlns:a16="http://schemas.microsoft.com/office/drawing/2014/main" id="{CBBFDFEB-CC68-697A-EFFA-3B4490EE7118}"/>
              </a:ext>
            </a:extLst>
          </p:cNvPr>
          <p:cNvPicPr>
            <a:picLocks noChangeAspect="1"/>
          </p:cNvPicPr>
          <p:nvPr/>
        </p:nvPicPr>
        <p:blipFill rotWithShape="1">
          <a:blip r:embed="rId8"/>
          <a:srcRect t="50239" r="780" b="2782"/>
          <a:stretch/>
        </p:blipFill>
        <p:spPr>
          <a:xfrm>
            <a:off x="6235700" y="2518489"/>
            <a:ext cx="2720847" cy="910511"/>
          </a:xfrm>
          <a:prstGeom prst="roundRect">
            <a:avLst>
              <a:gd name="adj" fmla="val 6991"/>
            </a:avLst>
          </a:prstGeom>
          <a:ln w="6350">
            <a:solidFill>
              <a:schemeClr val="bg1">
                <a:lumMod val="75000"/>
              </a:schemeClr>
            </a:solidFill>
          </a:ln>
        </p:spPr>
      </p:pic>
      <p:sp>
        <p:nvSpPr>
          <p:cNvPr id="13" name="TextBox 12">
            <a:extLst>
              <a:ext uri="{FF2B5EF4-FFF2-40B4-BE49-F238E27FC236}">
                <a16:creationId xmlns:a16="http://schemas.microsoft.com/office/drawing/2014/main" id="{817EA871-E3B2-35D0-F6EF-98E8EC98556F}"/>
              </a:ext>
            </a:extLst>
          </p:cNvPr>
          <p:cNvSpPr txBox="1">
            <a:spLocks/>
          </p:cNvSpPr>
          <p:nvPr/>
        </p:nvSpPr>
        <p:spPr>
          <a:xfrm>
            <a:off x="9134812" y="2593583"/>
            <a:ext cx="2236275" cy="851026"/>
          </a:xfrm>
          <a:prstGeom prst="roundRect">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Segoe UI"/>
                <a:ea typeface="+mn-ea"/>
                <a:cs typeface="Segoe UI"/>
              </a:rPr>
              <a:t>Fazer com que o Copilot crie</a:t>
            </a:r>
            <a:r>
              <a:rPr kumimoji="0" lang="pt-br" sz="1200" b="0" i="0" u="none" strike="noStrike" kern="1200" cap="none" spc="0" normalizeH="0" noProof="0" dirty="0">
                <a:ln>
                  <a:noFill/>
                </a:ln>
                <a:solidFill>
                  <a:prstClr val="black"/>
                </a:solidFill>
                <a:effectLst/>
                <a:uLnTx/>
                <a:uFillTx/>
                <a:latin typeface="Segoe UI"/>
                <a:ea typeface="+mn-ea"/>
                <a:cs typeface="Segoe UI"/>
              </a:rPr>
              <a:t> </a:t>
            </a:r>
            <a:r>
              <a:rPr kumimoji="0" lang="pt-br" sz="1200" b="0" i="0" u="none" strike="noStrike" kern="1200" cap="none" spc="0" normalizeH="0" baseline="0" noProof="0" dirty="0">
                <a:ln>
                  <a:noFill/>
                </a:ln>
                <a:solidFill>
                  <a:prstClr val="black"/>
                </a:solidFill>
                <a:effectLst/>
                <a:uLnTx/>
                <a:uFillTx/>
                <a:latin typeface="Segoe UI"/>
                <a:ea typeface="+mn-ea"/>
                <a:cs typeface="Segoe UI"/>
              </a:rPr>
              <a:t>um </a:t>
            </a:r>
            <a:r>
              <a:rPr kumimoji="0" lang="pt-br" sz="1200" b="0" i="0" u="none" strike="noStrike" kern="1200" cap="none" spc="0" normalizeH="0" baseline="0" noProof="0" dirty="0" err="1">
                <a:ln>
                  <a:noFill/>
                </a:ln>
                <a:solidFill>
                  <a:prstClr val="black"/>
                </a:solidFill>
                <a:effectLst/>
                <a:uLnTx/>
                <a:uFillTx/>
                <a:latin typeface="Segoe UI"/>
                <a:ea typeface="+mn-ea"/>
                <a:cs typeface="Segoe UI"/>
              </a:rPr>
              <a:t>rasc</a:t>
            </a:r>
            <a:r>
              <a:rPr kumimoji="0" lang="pt-BR" sz="1200" b="0" i="0" u="none" strike="noStrike" kern="1200" cap="none" spc="0" normalizeH="0" baseline="0" noProof="0" dirty="0" err="1">
                <a:ln>
                  <a:noFill/>
                </a:ln>
                <a:solidFill>
                  <a:prstClr val="black"/>
                </a:solidFill>
                <a:effectLst/>
                <a:uLnTx/>
                <a:uFillTx/>
                <a:latin typeface="Segoe UI"/>
                <a:ea typeface="+mn-ea"/>
                <a:cs typeface="Segoe UI"/>
              </a:rPr>
              <a:t>um</a:t>
            </a:r>
            <a:r>
              <a:rPr kumimoji="0" lang="pt-br" sz="1200" b="0" i="0" u="none" strike="noStrike" kern="1200" cap="none" spc="0" normalizeH="0" baseline="0" noProof="0" dirty="0" err="1">
                <a:ln>
                  <a:noFill/>
                </a:ln>
                <a:solidFill>
                  <a:prstClr val="black"/>
                </a:solidFill>
                <a:effectLst/>
                <a:uLnTx/>
                <a:uFillTx/>
                <a:latin typeface="Segoe UI"/>
                <a:ea typeface="+mn-ea"/>
                <a:cs typeface="Segoe UI"/>
              </a:rPr>
              <a:t>ho</a:t>
            </a:r>
            <a:r>
              <a:rPr kumimoji="0" lang="pt-br" sz="1200" b="0" i="0" u="none" strike="noStrike" kern="1200" cap="none" spc="0" normalizeH="0" baseline="0" noProof="0" dirty="0">
                <a:ln>
                  <a:noFill/>
                </a:ln>
                <a:solidFill>
                  <a:prstClr val="black"/>
                </a:solidFill>
                <a:effectLst/>
                <a:uLnTx/>
                <a:uFillTx/>
                <a:latin typeface="Segoe UI"/>
                <a:ea typeface="+mn-ea"/>
                <a:cs typeface="Segoe UI"/>
              </a:rPr>
              <a:t> sobre um novo tópico ou um thread existente.</a:t>
            </a:r>
          </a:p>
        </p:txBody>
      </p:sp>
      <p:sp>
        <p:nvSpPr>
          <p:cNvPr id="4" name="TextBox 3">
            <a:extLst>
              <a:ext uri="{FF2B5EF4-FFF2-40B4-BE49-F238E27FC236}">
                <a16:creationId xmlns:a16="http://schemas.microsoft.com/office/drawing/2014/main" id="{8F8B81BB-99A6-BC73-87DF-EDCC10538A43}"/>
              </a:ext>
            </a:extLst>
          </p:cNvPr>
          <p:cNvSpPr txBox="1">
            <a:spLocks/>
          </p:cNvSpPr>
          <p:nvPr/>
        </p:nvSpPr>
        <p:spPr>
          <a:xfrm>
            <a:off x="9134812" y="4033117"/>
            <a:ext cx="2236275" cy="851026"/>
          </a:xfrm>
          <a:prstGeom prst="roundRect">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Segoe UI"/>
                <a:ea typeface="+mn-ea"/>
                <a:cs typeface="Segoe UI"/>
              </a:rPr>
              <a:t>Receber sugestões do Copilot para melhorar seu email.</a:t>
            </a:r>
          </a:p>
        </p:txBody>
      </p:sp>
      <p:pic>
        <p:nvPicPr>
          <p:cNvPr id="28" name="Picture 27" descr="Captura de tela do Copilot com o Outlook ">
            <a:extLst>
              <a:ext uri="{FF2B5EF4-FFF2-40B4-BE49-F238E27FC236}">
                <a16:creationId xmlns:a16="http://schemas.microsoft.com/office/drawing/2014/main" id="{2DD18840-C6B6-E466-B506-6B7191593218}"/>
              </a:ext>
            </a:extLst>
          </p:cNvPr>
          <p:cNvPicPr>
            <a:picLocks noChangeAspect="1"/>
          </p:cNvPicPr>
          <p:nvPr/>
        </p:nvPicPr>
        <p:blipFill>
          <a:blip r:embed="rId9"/>
          <a:stretch>
            <a:fillRect/>
          </a:stretch>
        </p:blipFill>
        <p:spPr>
          <a:xfrm>
            <a:off x="5360437" y="5304237"/>
            <a:ext cx="2343324" cy="985550"/>
          </a:xfrm>
          <a:prstGeom prst="roundRect">
            <a:avLst>
              <a:gd name="adj" fmla="val 6358"/>
            </a:avLst>
          </a:prstGeom>
          <a:ln w="6350">
            <a:solidFill>
              <a:schemeClr val="bg1">
                <a:lumMod val="75000"/>
              </a:schemeClr>
            </a:solidFill>
          </a:ln>
        </p:spPr>
      </p:pic>
      <p:sp>
        <p:nvSpPr>
          <p:cNvPr id="29" name="Rectangle: Rounded Corners 28" descr="Ênfase no Resumo por Copilot exibido na captura de tela">
            <a:extLst>
              <a:ext uri="{FF2B5EF4-FFF2-40B4-BE49-F238E27FC236}">
                <a16:creationId xmlns:a16="http://schemas.microsoft.com/office/drawing/2014/main" id="{C54FCC0B-33CE-2243-1715-C5E6CBE8496E}"/>
              </a:ext>
              <a:ext uri="{C183D7F6-B498-43B3-948B-1728B52AA6E4}">
                <adec:decorative xmlns:adec="http://schemas.microsoft.com/office/drawing/2017/decorative" val="0"/>
              </a:ext>
            </a:extLst>
          </p:cNvPr>
          <p:cNvSpPr/>
          <p:nvPr/>
        </p:nvSpPr>
        <p:spPr bwMode="auto">
          <a:xfrm>
            <a:off x="5360437" y="5991210"/>
            <a:ext cx="922888" cy="298577"/>
          </a:xfrm>
          <a:prstGeom prst="roundRect">
            <a:avLst>
              <a:gd name="adj" fmla="val 10195"/>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6" name="TextBox 25">
            <a:extLst>
              <a:ext uri="{FF2B5EF4-FFF2-40B4-BE49-F238E27FC236}">
                <a16:creationId xmlns:a16="http://schemas.microsoft.com/office/drawing/2014/main" id="{9812EFA7-44A1-0C06-72E8-DE7D9B46457C}"/>
              </a:ext>
            </a:extLst>
          </p:cNvPr>
          <p:cNvSpPr txBox="1">
            <a:spLocks/>
          </p:cNvSpPr>
          <p:nvPr/>
        </p:nvSpPr>
        <p:spPr>
          <a:xfrm>
            <a:off x="9134812" y="5438776"/>
            <a:ext cx="2236275" cy="851026"/>
          </a:xfrm>
          <a:prstGeom prst="roundRect">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Segoe UI"/>
                <a:ea typeface="+mn-ea"/>
                <a:cs typeface="Segoe UI"/>
              </a:rPr>
              <a:t>Na parte superior de cada </a:t>
            </a:r>
            <a:br>
              <a:rPr kumimoji="0" lang="pt-br" sz="1200" b="0" i="0" u="none" strike="noStrike" kern="1200" cap="none" spc="0" normalizeH="0" baseline="0" noProof="0" dirty="0">
                <a:ln>
                  <a:noFill/>
                </a:ln>
                <a:solidFill>
                  <a:prstClr val="black"/>
                </a:solidFill>
                <a:effectLst/>
                <a:uLnTx/>
                <a:uFillTx/>
                <a:latin typeface="Segoe UI"/>
                <a:ea typeface="+mn-ea"/>
                <a:cs typeface="Segoe UI"/>
              </a:rPr>
            </a:br>
            <a:r>
              <a:rPr kumimoji="0" lang="pt-br" sz="1200" b="0" i="0" u="none" strike="noStrike" kern="1200" cap="none" spc="0" normalizeH="0" baseline="0" noProof="0" dirty="0">
                <a:ln>
                  <a:noFill/>
                </a:ln>
                <a:solidFill>
                  <a:prstClr val="black"/>
                </a:solidFill>
                <a:effectLst/>
                <a:uLnTx/>
                <a:uFillTx/>
                <a:latin typeface="Segoe UI"/>
                <a:ea typeface="+mn-ea"/>
                <a:cs typeface="Segoe UI"/>
              </a:rPr>
              <a:t>e-mail. Gerar um resumo </a:t>
            </a:r>
            <a:br>
              <a:rPr kumimoji="0" lang="pt-br" sz="1200" b="0" i="0" u="none" strike="noStrike" kern="1200" cap="none" spc="0" normalizeH="0" baseline="0" noProof="0" dirty="0">
                <a:ln>
                  <a:noFill/>
                </a:ln>
                <a:solidFill>
                  <a:prstClr val="black"/>
                </a:solidFill>
                <a:effectLst/>
                <a:uLnTx/>
                <a:uFillTx/>
                <a:latin typeface="Segoe UI"/>
                <a:ea typeface="+mn-ea"/>
                <a:cs typeface="Segoe UI"/>
              </a:rPr>
            </a:br>
            <a:r>
              <a:rPr kumimoji="0" lang="pt-br" sz="1200" b="0" i="0" u="none" strike="noStrike" kern="1200" cap="none" spc="0" normalizeH="0" baseline="0" noProof="0" dirty="0">
                <a:ln>
                  <a:noFill/>
                </a:ln>
                <a:solidFill>
                  <a:prstClr val="black"/>
                </a:solidFill>
                <a:effectLst/>
                <a:uLnTx/>
                <a:uFillTx/>
                <a:latin typeface="Segoe UI"/>
                <a:ea typeface="+mn-ea"/>
                <a:cs typeface="Segoe UI"/>
              </a:rPr>
              <a:t>do email ou thread</a:t>
            </a:r>
          </a:p>
        </p:txBody>
      </p:sp>
    </p:spTree>
    <p:extLst>
      <p:ext uri="{BB962C8B-B14F-4D97-AF65-F5344CB8AC3E}">
        <p14:creationId xmlns:p14="http://schemas.microsoft.com/office/powerpoint/2010/main" val="160324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4" grpId="0" animBg="1"/>
      <p:bldP spid="29" grpId="0" animBg="1"/>
      <p:bldP spid="2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6">
            <a:extLst>
              <a:ext uri="{FF2B5EF4-FFF2-40B4-BE49-F238E27FC236}">
                <a16:creationId xmlns:a16="http://schemas.microsoft.com/office/drawing/2014/main" id="{52E81029-92E8-4FCD-EBA5-9477097AFC33}"/>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C58D6CBB-8602-2CF3-E244-EFFBE1B16438}"/>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a:xfrm>
            <a:off x="588263" y="457200"/>
            <a:ext cx="11018520" cy="861774"/>
          </a:xfrm>
        </p:spPr>
        <p:txBody>
          <a:bodyPr>
            <a:noAutofit/>
          </a:bodyPr>
          <a:lstStyle/>
          <a:p>
            <a:r>
              <a:rPr lang="pt-br" dirty="0">
                <a:gradFill flip="none" rotWithShape="1">
                  <a:gsLst>
                    <a:gs pos="50000">
                      <a:srgbClr val="8661C5"/>
                    </a:gs>
                    <a:gs pos="0">
                      <a:srgbClr val="3E76D4"/>
                    </a:gs>
                    <a:gs pos="100000">
                      <a:srgbClr val="C73ECC"/>
                    </a:gs>
                  </a:gsLst>
                  <a:lin ang="2700000" scaled="1"/>
                  <a:tileRect/>
                </a:gradFill>
                <a:cs typeface="+mn-cs"/>
              </a:rPr>
              <a:t>Modo de uso: </a:t>
            </a:r>
            <a:r>
              <a:rPr lang="pt-BR" dirty="0">
                <a:gradFill flip="none" rotWithShape="1">
                  <a:gsLst>
                    <a:gs pos="50000">
                      <a:srgbClr val="8661C5"/>
                    </a:gs>
                    <a:gs pos="0">
                      <a:srgbClr val="3E76D4"/>
                    </a:gs>
                    <a:gs pos="100000">
                      <a:srgbClr val="C73ECC"/>
                    </a:gs>
                  </a:gsLst>
                  <a:lin ang="2700000" scaled="1"/>
                  <a:tileRect/>
                </a:gradFill>
                <a:cs typeface="+mn-cs"/>
              </a:rPr>
              <a:t>Copilot</a:t>
            </a:r>
            <a:r>
              <a:rPr lang="pt-br" dirty="0">
                <a:gradFill flip="none" rotWithShape="1">
                  <a:gsLst>
                    <a:gs pos="50000">
                      <a:srgbClr val="8661C5"/>
                    </a:gs>
                    <a:gs pos="0">
                      <a:srgbClr val="3E76D4"/>
                    </a:gs>
                    <a:gs pos="100000">
                      <a:srgbClr val="C73ECC"/>
                    </a:gs>
                  </a:gsLst>
                  <a:lin ang="2700000" scaled="1"/>
                  <a:tileRect/>
                </a:gradFill>
                <a:cs typeface="+mn-cs"/>
              </a:rPr>
              <a:t> no Excel</a:t>
            </a:r>
            <a:br>
              <a:rPr dirty="0"/>
            </a:br>
            <a:r>
              <a:rPr lang="pt-br" sz="1800" dirty="0">
                <a:cs typeface="Segoe UI Semilight"/>
              </a:rPr>
              <a:t>Observar que os prompts específicos mostrados podem variar</a:t>
            </a:r>
            <a:endParaRPr lang="en-US" sz="1800" dirty="0"/>
          </a:p>
        </p:txBody>
      </p:sp>
      <p:grpSp>
        <p:nvGrpSpPr>
          <p:cNvPr id="8" name="Group 7" descr="Logotipo do Microsoft Excel">
            <a:extLst>
              <a:ext uri="{FF2B5EF4-FFF2-40B4-BE49-F238E27FC236}">
                <a16:creationId xmlns:a16="http://schemas.microsoft.com/office/drawing/2014/main" id="{211BC3C8-A12E-0DF4-313A-3502DF8F881A}"/>
              </a:ext>
              <a:ext uri="{C183D7F6-B498-43B3-948B-1728B52AA6E4}">
                <adec:decorative xmlns:adec="http://schemas.microsoft.com/office/drawing/2017/decorative" val="0"/>
              </a:ext>
            </a:extLst>
          </p:cNvPr>
          <p:cNvGrpSpPr/>
          <p:nvPr/>
        </p:nvGrpSpPr>
        <p:grpSpPr>
          <a:xfrm>
            <a:off x="6388961" y="431073"/>
            <a:ext cx="534543" cy="534543"/>
            <a:chOff x="5831903" y="8381781"/>
            <a:chExt cx="534543" cy="534543"/>
          </a:xfrm>
        </p:grpSpPr>
        <p:sp>
          <p:nvSpPr>
            <p:cNvPr id="11" name="Rounded Rectangle 46">
              <a:extLst>
                <a:ext uri="{FF2B5EF4-FFF2-40B4-BE49-F238E27FC236}">
                  <a16:creationId xmlns:a16="http://schemas.microsoft.com/office/drawing/2014/main" id="{CA817719-4880-333C-90AD-998B56D891DA}"/>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7" name="Picture 8" descr="Logotipo do Microsoft Excel - PNG e Vetor - Baixar logotipo">
              <a:hlinkClick r:id="rId3"/>
              <a:extLst>
                <a:ext uri="{FF2B5EF4-FFF2-40B4-BE49-F238E27FC236}">
                  <a16:creationId xmlns:a16="http://schemas.microsoft.com/office/drawing/2014/main" id="{FD2CF47B-01D8-6259-B2BE-6B5AD47F0964}"/>
                </a:ext>
              </a:extLst>
            </p:cNvPr>
            <p:cNvPicPr>
              <a:picLocks noChangeArrowheads="1"/>
            </p:cNvPicPr>
            <p:nvPr/>
          </p:nvPicPr>
          <p:blipFill rotWithShape="1">
            <a:blip r:embed="rId4"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2" descr="Logotipo do Microsoft 365 Copilot">
            <a:extLst>
              <a:ext uri="{FF2B5EF4-FFF2-40B4-BE49-F238E27FC236}">
                <a16:creationId xmlns:a16="http://schemas.microsoft.com/office/drawing/2014/main" id="{7343B47A-FFF6-DD7F-CE6D-FE70EC9E5C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0E55446-954A-4AD8-D51D-AA2F3799A949}"/>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pt-br" sz="1200" b="1" i="0" u="none" strike="noStrike" kern="100" cap="none" spc="0" normalizeH="0" baseline="0" noProof="0" dirty="0">
                <a:ln>
                  <a:noFill/>
                </a:ln>
                <a:solidFill>
                  <a:prstClr val="black"/>
                </a:solidFill>
                <a:effectLst/>
                <a:uLnTx/>
                <a:uFillTx/>
                <a:latin typeface="Segoe UI Semibold"/>
                <a:ea typeface="Aptos" panose="020B0004020202020204" pitchFamily="34" charset="0"/>
                <a:cs typeface="Times New Roman"/>
              </a:rPr>
              <a:t>Exemplos de casos de uso</a:t>
            </a:r>
            <a:endParaRPr kumimoji="0" lang="en-US" sz="1200" b="0" i="0" u="none" strike="noStrike" kern="100" cap="none" spc="0" normalizeH="0" baseline="0" noProof="0" dirty="0">
              <a:ln>
                <a:noFill/>
              </a:ln>
              <a:solidFill>
                <a:prstClr val="black"/>
              </a:solidFill>
              <a:effectLst/>
              <a:uLnTx/>
              <a:uFillTx/>
              <a:latin typeface="Segoe UI Semibold"/>
              <a:ea typeface="Aptos" panose="020B0004020202020204" pitchFamily="34" charset="0"/>
              <a:cs typeface="Times New Roman"/>
            </a:endParaRP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Obter ajuda para identificar tendências ou valores discrepantes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Criar gráficos para realçar informações</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pt-br" sz="1200" b="0" i="0" u="none" strike="noStrike" kern="100" cap="none" spc="0" normalizeH="0" baseline="0" noProof="0" dirty="0">
                <a:ln>
                  <a:noFill/>
                </a:ln>
                <a:solidFill>
                  <a:prstClr val="black"/>
                </a:solidFill>
                <a:effectLst/>
                <a:uLnTx/>
                <a:uFillTx/>
                <a:latin typeface="Segoe UI Semibold"/>
                <a:ea typeface="+mn-ea"/>
                <a:cs typeface="Times New Roman"/>
              </a:rPr>
              <a:t>Usar o painel de bate-papo do Copilot para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Adicionar </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col</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uma</a:t>
            </a:r>
            <a:r>
              <a:rPr kumimoji="0" lang="pt-br" sz="1100" b="0" i="0" u="none" strike="noStrike" kern="100" cap="none" spc="0" normalizeH="0" baseline="0" noProof="0" dirty="0" err="1">
                <a:ln>
                  <a:noFill/>
                </a:ln>
                <a:solidFill>
                  <a:prstClr val="black"/>
                </a:solidFill>
                <a:effectLst/>
                <a:uLnTx/>
                <a:uFillTx/>
                <a:latin typeface="Segoe UI"/>
                <a:ea typeface="+mn-ea"/>
                <a:cs typeface="Times New Roman"/>
              </a:rPr>
              <a:t>s</a:t>
            </a: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 de fórmula – Descrever o que você deseja fazer ou usar uma sugestão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Adicionar uma linha com uma fórmula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Alterar fonte de texto ou atualizar cor da célula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Criar um gráfico dinâmico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Destacar conteúdo específico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pt-br" sz="1100" b="0" i="0" u="none" strike="noStrike" kern="100" cap="none" spc="0" normalizeH="0" baseline="0" noProof="0" dirty="0">
                <a:ln>
                  <a:noFill/>
                </a:ln>
                <a:solidFill>
                  <a:prstClr val="black"/>
                </a:solidFill>
                <a:effectLst/>
                <a:uLnTx/>
                <a:uFillTx/>
                <a:latin typeface="Segoe UI"/>
                <a:ea typeface="+mn-ea"/>
                <a:cs typeface="Times New Roman"/>
              </a:rPr>
              <a:t>Classificar e filtrar dados</a:t>
            </a:r>
          </a:p>
        </p:txBody>
      </p:sp>
      <p:pic>
        <p:nvPicPr>
          <p:cNvPr id="23" name="Picture 22" descr="Captura de tela do Copilot (pré-visualização) no Excel">
            <a:extLst>
              <a:ext uri="{FF2B5EF4-FFF2-40B4-BE49-F238E27FC236}">
                <a16:creationId xmlns:a16="http://schemas.microsoft.com/office/drawing/2014/main" id="{2408D5AC-CD13-0BB3-E7B5-EF22F8E3D03F}"/>
              </a:ext>
            </a:extLst>
          </p:cNvPr>
          <p:cNvPicPr>
            <a:picLocks noChangeAspect="1"/>
          </p:cNvPicPr>
          <p:nvPr/>
        </p:nvPicPr>
        <p:blipFill>
          <a:blip r:embed="rId6"/>
          <a:stretch>
            <a:fillRect/>
          </a:stretch>
        </p:blipFill>
        <p:spPr>
          <a:xfrm>
            <a:off x="7396174" y="1768552"/>
            <a:ext cx="1776072" cy="3813488"/>
          </a:xfrm>
          <a:prstGeom prst="roundRect">
            <a:avLst>
              <a:gd name="adj" fmla="val 4511"/>
            </a:avLst>
          </a:prstGeom>
          <a:ln w="6350">
            <a:solidFill>
              <a:schemeClr val="bg1">
                <a:lumMod val="75000"/>
              </a:schemeClr>
            </a:solidFill>
          </a:ln>
        </p:spPr>
      </p:pic>
      <p:sp>
        <p:nvSpPr>
          <p:cNvPr id="6" name="Rectangle: Rounded Corners 5" descr="Ênfase em &quot;Selecionar uma opção para aprender como posso trabalhar com seus dados em tabelas do Excel&quot; com o seguinte: &#10;Adicionar colunas de fórmula&#10;Destaque&#10;Classificar e filtrar&#10;Analisar">
            <a:extLst>
              <a:ext uri="{FF2B5EF4-FFF2-40B4-BE49-F238E27FC236}">
                <a16:creationId xmlns:a16="http://schemas.microsoft.com/office/drawing/2014/main" id="{9C432287-ED19-7485-4E96-679718E33D3C}"/>
              </a:ext>
              <a:ext uri="{C183D7F6-B498-43B3-948B-1728B52AA6E4}">
                <adec:decorative xmlns:adec="http://schemas.microsoft.com/office/drawing/2017/decorative" val="0"/>
              </a:ext>
            </a:extLst>
          </p:cNvPr>
          <p:cNvSpPr/>
          <p:nvPr/>
        </p:nvSpPr>
        <p:spPr bwMode="auto">
          <a:xfrm>
            <a:off x="7698581" y="2957426"/>
            <a:ext cx="1436231" cy="1114425"/>
          </a:xfrm>
          <a:prstGeom prst="roundRect">
            <a:avLst>
              <a:gd name="adj" fmla="val 4194"/>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Rectangle: Rounded Corners 6">
            <a:extLst>
              <a:ext uri="{FF2B5EF4-FFF2-40B4-BE49-F238E27FC236}">
                <a16:creationId xmlns:a16="http://schemas.microsoft.com/office/drawing/2014/main" id="{1D172541-A969-53D0-EB23-745B437E284A}"/>
              </a:ext>
              <a:ext uri="{C183D7F6-B498-43B3-948B-1728B52AA6E4}">
                <adec:decorative xmlns:adec="http://schemas.microsoft.com/office/drawing/2017/decorative" val="1"/>
              </a:ext>
            </a:extLst>
          </p:cNvPr>
          <p:cNvSpPr/>
          <p:nvPr/>
        </p:nvSpPr>
        <p:spPr bwMode="auto">
          <a:xfrm>
            <a:off x="7698582" y="5013310"/>
            <a:ext cx="1424252" cy="471565"/>
          </a:xfrm>
          <a:prstGeom prst="roundRect">
            <a:avLst>
              <a:gd name="adj" fmla="val 7578"/>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5" name="Rectangle: Rounded Corners 14" descr="Ênfase em &quot;Fazer uma pergunta ou fazer uma solicitação sobre dados em uma tabela&quot; ">
            <a:extLst>
              <a:ext uri="{FF2B5EF4-FFF2-40B4-BE49-F238E27FC236}">
                <a16:creationId xmlns:a16="http://schemas.microsoft.com/office/drawing/2014/main" id="{279B21B2-9CA4-F652-9FF3-FE09DCF900A4}"/>
              </a:ext>
              <a:ext uri="{C183D7F6-B498-43B3-948B-1728B52AA6E4}">
                <adec:decorative xmlns:adec="http://schemas.microsoft.com/office/drawing/2017/decorative" val="0"/>
              </a:ext>
            </a:extLst>
          </p:cNvPr>
          <p:cNvSpPr/>
          <p:nvPr/>
        </p:nvSpPr>
        <p:spPr bwMode="auto">
          <a:xfrm>
            <a:off x="9344502" y="2963531"/>
            <a:ext cx="165258" cy="168290"/>
          </a:xfrm>
          <a:prstGeom prst="roundRect">
            <a:avLst>
              <a:gd name="adj" fmla="val 7578"/>
            </a:avLst>
          </a:prstGeom>
          <a:solidFill>
            <a:srgbClr val="F5F5F5"/>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5" name="Picture 24" descr="Captura de tela do Copilot exibindo a seção &quot;Trabalhar com minha tabela&quot;">
            <a:extLst>
              <a:ext uri="{FF2B5EF4-FFF2-40B4-BE49-F238E27FC236}">
                <a16:creationId xmlns:a16="http://schemas.microsoft.com/office/drawing/2014/main" id="{F2AFE72B-B85C-91D0-C873-2450E726291D}"/>
              </a:ext>
            </a:extLst>
          </p:cNvPr>
          <p:cNvPicPr>
            <a:picLocks noChangeAspect="1"/>
          </p:cNvPicPr>
          <p:nvPr/>
        </p:nvPicPr>
        <p:blipFill>
          <a:blip r:embed="rId7"/>
          <a:stretch>
            <a:fillRect/>
          </a:stretch>
        </p:blipFill>
        <p:spPr>
          <a:xfrm>
            <a:off x="5062855" y="3827405"/>
            <a:ext cx="2067592" cy="2233000"/>
          </a:xfrm>
          <a:prstGeom prst="roundRect">
            <a:avLst>
              <a:gd name="adj" fmla="val 1695"/>
            </a:avLst>
          </a:prstGeom>
          <a:ln w="6350">
            <a:solidFill>
              <a:schemeClr val="bg1">
                <a:lumMod val="75000"/>
              </a:schemeClr>
            </a:solidFill>
          </a:ln>
        </p:spPr>
      </p:pic>
      <p:sp>
        <p:nvSpPr>
          <p:cNvPr id="9" name="Rectangle: Rounded Corners 8" descr="Ênfase em &quot;Trabalhar com minha tabela&quot; com o seguinte: &#10;Adicionar colunas de fórmula&#10;Destacar dados&#10;Classificar e filtrar dados&#10;Analisar esses dados e &#10;Como o Copilot pode ajudar?">
            <a:extLst>
              <a:ext uri="{FF2B5EF4-FFF2-40B4-BE49-F238E27FC236}">
                <a16:creationId xmlns:a16="http://schemas.microsoft.com/office/drawing/2014/main" id="{1B1F294E-FDCA-D105-CA06-E0B006C6560F}"/>
              </a:ext>
              <a:ext uri="{C183D7F6-B498-43B3-948B-1728B52AA6E4}">
                <adec:decorative xmlns:adec="http://schemas.microsoft.com/office/drawing/2017/decorative" val="0"/>
              </a:ext>
            </a:extLst>
          </p:cNvPr>
          <p:cNvSpPr/>
          <p:nvPr/>
        </p:nvSpPr>
        <p:spPr bwMode="auto">
          <a:xfrm>
            <a:off x="5181908" y="3886200"/>
            <a:ext cx="1867355" cy="1419178"/>
          </a:xfrm>
          <a:prstGeom prst="roundRect">
            <a:avLst>
              <a:gd name="adj" fmla="val 2972"/>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0" name="Oval 9">
            <a:extLst>
              <a:ext uri="{FF2B5EF4-FFF2-40B4-BE49-F238E27FC236}">
                <a16:creationId xmlns:a16="http://schemas.microsoft.com/office/drawing/2014/main" id="{0B3862CF-378A-5FCA-C42F-CA67EEDA29DF}"/>
              </a:ext>
              <a:ext uri="{C183D7F6-B498-43B3-948B-1728B52AA6E4}">
                <adec:decorative xmlns:adec="http://schemas.microsoft.com/office/drawing/2017/decorative" val="1"/>
              </a:ext>
            </a:extLst>
          </p:cNvPr>
          <p:cNvSpPr/>
          <p:nvPr/>
        </p:nvSpPr>
        <p:spPr bwMode="auto">
          <a:xfrm>
            <a:off x="5169208" y="5614631"/>
            <a:ext cx="302782" cy="311140"/>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61" name="Group 60" descr="Uma seta apontando para o ícone do Sparkle abaixo da opção &quot;Fazer uma pergunta ou fazer uma solicitação sobre dados em uma tabela&quot; na captura de tela. &#10;Clicar em &#10;Ícone do Guia de Prompt para mostrar os prompts para entender e manipular dados em uma tabela&#10;">
            <a:extLst>
              <a:ext uri="{FF2B5EF4-FFF2-40B4-BE49-F238E27FC236}">
                <a16:creationId xmlns:a16="http://schemas.microsoft.com/office/drawing/2014/main" id="{7664CCC1-67AA-5C1C-1651-12ADF754DF8C}"/>
              </a:ext>
              <a:ext uri="{C183D7F6-B498-43B3-948B-1728B52AA6E4}">
                <adec:decorative xmlns:adec="http://schemas.microsoft.com/office/drawing/2017/decorative" val="0"/>
              </a:ext>
            </a:extLst>
          </p:cNvPr>
          <p:cNvGrpSpPr/>
          <p:nvPr/>
        </p:nvGrpSpPr>
        <p:grpSpPr>
          <a:xfrm>
            <a:off x="5471990" y="5241046"/>
            <a:ext cx="5930227" cy="1105340"/>
            <a:chOff x="5471990" y="5267326"/>
            <a:chExt cx="5930227" cy="1105340"/>
          </a:xfrm>
        </p:grpSpPr>
        <p:sp>
          <p:nvSpPr>
            <p:cNvPr id="12" name="TextBox 11">
              <a:extLst>
                <a:ext uri="{FF2B5EF4-FFF2-40B4-BE49-F238E27FC236}">
                  <a16:creationId xmlns:a16="http://schemas.microsoft.com/office/drawing/2014/main" id="{A0FE2C86-765B-5C51-6972-82786DB52ABE}"/>
                </a:ext>
              </a:extLst>
            </p:cNvPr>
            <p:cNvSpPr txBox="1"/>
            <p:nvPr/>
          </p:nvSpPr>
          <p:spPr>
            <a:xfrm>
              <a:off x="9259578" y="5267326"/>
              <a:ext cx="2142639" cy="1105340"/>
            </a:xfrm>
            <a:prstGeom prst="roundRect">
              <a:avLst>
                <a:gd name="adj" fmla="val 7188"/>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50" b="0" i="0" u="none" strike="noStrike" kern="1200" cap="none" spc="0" normalizeH="0" baseline="0" noProof="0" dirty="0">
                  <a:ln>
                    <a:noFill/>
                  </a:ln>
                  <a:solidFill>
                    <a:prstClr val="black"/>
                  </a:solidFill>
                  <a:effectLst/>
                  <a:uLnTx/>
                  <a:uFillTx/>
                  <a:latin typeface="Segoe UI"/>
                  <a:ea typeface="+mn-ea"/>
                  <a:cs typeface="Segoe UI"/>
                </a:rPr>
                <a:t>Clicar </a:t>
              </a:r>
              <a:r>
                <a:rPr lang="pt-br" sz="1150" dirty="0">
                  <a:solidFill>
                    <a:prstClr val="black"/>
                  </a:solidFill>
                  <a:latin typeface="Segoe UI"/>
                </a:rPr>
                <a:t>no ícone do </a:t>
              </a:r>
              <a:br>
                <a:rPr lang="pt-br" sz="1150" dirty="0">
                  <a:solidFill>
                    <a:prstClr val="black"/>
                  </a:solidFill>
                  <a:latin typeface="Segoe UI"/>
                </a:rPr>
              </a:br>
              <a:r>
                <a:rPr kumimoji="0" lang="pt-br" sz="1150" b="1" i="0" u="none" strike="noStrike" kern="1200" cap="none" spc="0" normalizeH="0" baseline="0" noProof="0" dirty="0">
                  <a:ln>
                    <a:noFill/>
                  </a:ln>
                  <a:solidFill>
                    <a:prstClr val="black"/>
                  </a:solidFill>
                  <a:effectLst/>
                  <a:uLnTx/>
                  <a:uFillTx/>
                  <a:latin typeface="Segoe UI Semibold"/>
                  <a:ea typeface="+mn-ea"/>
                  <a:cs typeface="Segoe UI"/>
                </a:rPr>
                <a:t>guia</a:t>
              </a:r>
              <a:r>
                <a:rPr kumimoji="0" lang="pt-br" sz="1150" b="0" i="0" u="none" strike="noStrike" kern="1200" cap="none" spc="0" normalizeH="0" baseline="0" noProof="0" dirty="0">
                  <a:ln>
                    <a:noFill/>
                  </a:ln>
                  <a:solidFill>
                    <a:prstClr val="black"/>
                  </a:solidFill>
                  <a:effectLst/>
                  <a:uLnTx/>
                  <a:uFillTx/>
                  <a:latin typeface="Segoe UI"/>
                  <a:ea typeface="+mn-ea"/>
                  <a:cs typeface="Segoe UI"/>
                </a:rPr>
                <a:t> </a:t>
              </a:r>
              <a:r>
                <a:rPr lang="pt-br" sz="1150" b="1" dirty="0">
                  <a:solidFill>
                    <a:prstClr val="black"/>
                  </a:solidFill>
                  <a:latin typeface="Segoe UI Semibold"/>
                </a:rPr>
                <a:t>de prompt </a:t>
              </a:r>
              <a:br>
                <a:rPr lang="pt-br" sz="1150" b="1" dirty="0">
                  <a:solidFill>
                    <a:prstClr val="black"/>
                  </a:solidFill>
                  <a:latin typeface="Segoe UI Semibold"/>
                </a:rPr>
              </a:br>
              <a:r>
                <a:rPr kumimoji="0" lang="pt-br" sz="1150" b="0" i="0" u="none" strike="noStrike" kern="1200" cap="none" spc="0" normalizeH="0" baseline="0" noProof="0" dirty="0">
                  <a:ln>
                    <a:noFill/>
                  </a:ln>
                  <a:solidFill>
                    <a:prstClr val="black"/>
                  </a:solidFill>
                  <a:effectLst/>
                  <a:uLnTx/>
                  <a:uFillTx/>
                  <a:latin typeface="Segoe UI"/>
                  <a:ea typeface="+mn-ea"/>
                  <a:cs typeface="Segoe UI"/>
                </a:rPr>
                <a:t>____ para mostrar os prompts para entender e manipular dados em uma tabela</a:t>
              </a:r>
            </a:p>
          </p:txBody>
        </p:sp>
        <p:pic>
          <p:nvPicPr>
            <p:cNvPr id="18" name="Picture 17">
              <a:extLst>
                <a:ext uri="{FF2B5EF4-FFF2-40B4-BE49-F238E27FC236}">
                  <a16:creationId xmlns:a16="http://schemas.microsoft.com/office/drawing/2014/main" id="{CC17D85C-1E49-7880-CFBE-DC3F1FA8AEA9}"/>
                </a:ext>
              </a:extLst>
            </p:cNvPr>
            <p:cNvPicPr>
              <a:picLocks noChangeAspect="1"/>
            </p:cNvPicPr>
            <p:nvPr/>
          </p:nvPicPr>
          <p:blipFill rotWithShape="1">
            <a:blip r:embed="rId8"/>
            <a:srcRect l="16808" t="17458" r="20871" b="23274"/>
            <a:stretch/>
          </p:blipFill>
          <p:spPr>
            <a:xfrm>
              <a:off x="9381682" y="5674880"/>
              <a:ext cx="270186" cy="243203"/>
            </a:xfrm>
            <a:prstGeom prst="rect">
              <a:avLst/>
            </a:prstGeom>
          </p:spPr>
        </p:pic>
        <p:cxnSp>
          <p:nvCxnSpPr>
            <p:cNvPr id="20" name="Straight Arrow Connector 19">
              <a:extLst>
                <a:ext uri="{FF2B5EF4-FFF2-40B4-BE49-F238E27FC236}">
                  <a16:creationId xmlns:a16="http://schemas.microsoft.com/office/drawing/2014/main" id="{0BDF8980-3DAA-CF39-969B-FC4B766A5F31}"/>
                </a:ext>
              </a:extLst>
            </p:cNvPr>
            <p:cNvCxnSpPr>
              <a:cxnSpLocks/>
              <a:stCxn id="18" idx="1"/>
              <a:endCxn id="10" idx="6"/>
            </p:cNvCxnSpPr>
            <p:nvPr/>
          </p:nvCxnSpPr>
          <p:spPr>
            <a:xfrm rot="10800000">
              <a:off x="5471990" y="5796482"/>
              <a:ext cx="3909692" cy="1"/>
            </a:xfrm>
            <a:prstGeom prst="bentConnector3">
              <a:avLst>
                <a:gd name="adj1" fmla="val 50000"/>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3289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wipe(right)">
                                      <p:cBhvr>
                                        <p:cTn id="3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B7EBB6-4E89-C97A-65E2-CBBAF574A697}"/>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0"/>
                    </a14:imgEffect>
                  </a14:imgLayer>
                </a14:imgProps>
              </a:ext>
            </a:extLst>
          </a:blip>
          <a:srcRect l="3678" r="19088" b="1398"/>
          <a:stretch/>
        </p:blipFill>
        <p:spPr>
          <a:xfrm>
            <a:off x="0" y="0"/>
            <a:ext cx="12191999" cy="6858000"/>
          </a:xfrm>
          <a:prstGeom prst="rect">
            <a:avLst/>
          </a:prstGeom>
        </p:spPr>
      </p:pic>
      <p:sp>
        <p:nvSpPr>
          <p:cNvPr id="2" name="Rectangle 1">
            <a:extLst>
              <a:ext uri="{FF2B5EF4-FFF2-40B4-BE49-F238E27FC236}">
                <a16:creationId xmlns:a16="http://schemas.microsoft.com/office/drawing/2014/main" id="{C3752DF4-86B8-D159-9763-C1A9435EAB6E}"/>
              </a:ext>
              <a:ext uri="{C183D7F6-B498-43B3-948B-1728B52AA6E4}">
                <adec:decorative xmlns:adec="http://schemas.microsoft.com/office/drawing/2017/decorative" val="1"/>
              </a:ext>
            </a:extLst>
          </p:cNvPr>
          <p:cNvSpPr/>
          <p:nvPr/>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4" name="Straight Connector 3">
            <a:extLst>
              <a:ext uri="{FF2B5EF4-FFF2-40B4-BE49-F238E27FC236}">
                <a16:creationId xmlns:a16="http://schemas.microsoft.com/office/drawing/2014/main" id="{993BDB2E-AB50-D1AE-F198-A00ECBEA33AA}"/>
              </a:ext>
              <a:ext uri="{C183D7F6-B498-43B3-948B-1728B52AA6E4}">
                <adec:decorative xmlns:adec="http://schemas.microsoft.com/office/drawing/2017/decorative" val="1"/>
              </a:ext>
            </a:extLst>
          </p:cNvPr>
          <p:cNvCxnSpPr>
            <a:cxnSpLocks/>
          </p:cNvCxnSpPr>
          <p:nvPr/>
        </p:nvCxnSpPr>
        <p:spPr>
          <a:xfrm>
            <a:off x="4168827" y="2782099"/>
            <a:ext cx="0" cy="1304061"/>
          </a:xfrm>
          <a:prstGeom prst="line">
            <a:avLst/>
          </a:prstGeom>
          <a:ln>
            <a:gradFill>
              <a:gsLst>
                <a:gs pos="0">
                  <a:srgbClr val="8661C5"/>
                </a:gs>
                <a:gs pos="100000">
                  <a:schemeClr val="accent1"/>
                </a:gs>
              </a:gsLst>
              <a:lin ang="5400000" scaled="1"/>
            </a:gradFill>
          </a:ln>
        </p:spPr>
        <p:style>
          <a:lnRef idx="1">
            <a:schemeClr val="accent2"/>
          </a:lnRef>
          <a:fillRef idx="3">
            <a:schemeClr val="accent2"/>
          </a:fillRef>
          <a:effectRef idx="2">
            <a:schemeClr val="accent2"/>
          </a:effectRef>
          <a:fontRef idx="minor">
            <a:schemeClr val="lt1"/>
          </a:fontRef>
        </p:style>
      </p:cxnSp>
      <p:sp>
        <p:nvSpPr>
          <p:cNvPr id="8" name="Title 32">
            <a:extLst>
              <a:ext uri="{FF2B5EF4-FFF2-40B4-BE49-F238E27FC236}">
                <a16:creationId xmlns:a16="http://schemas.microsoft.com/office/drawing/2014/main" id="{5A77323A-EBD7-C5F1-C05F-5B043B9423B2}"/>
              </a:ext>
            </a:extLst>
          </p:cNvPr>
          <p:cNvSpPr txBox="1">
            <a:spLocks noGrp="1"/>
          </p:cNvSpPr>
          <p:nvPr>
            <p:ph type="title"/>
          </p:nvPr>
        </p:nvSpPr>
        <p:spPr>
          <a:xfrm>
            <a:off x="4656979" y="2203023"/>
            <a:ext cx="7744027" cy="246221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8000" b="0" i="0" u="none" strike="noStrike" kern="1200" cap="none" spc="-50" normalizeH="0" baseline="0" noProof="0" dirty="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Agradecemos </a:t>
            </a:r>
            <a:br>
              <a:rPr kumimoji="0" lang="pt-br" sz="8000" b="0" i="0" u="none" strike="noStrike" kern="1200" cap="none" spc="-50" normalizeH="0" baseline="0" noProof="0" dirty="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br>
            <a:r>
              <a:rPr kumimoji="0" lang="pt-br" sz="8000" b="0" i="0" u="none" strike="noStrike" kern="1200" cap="none" spc="-50" normalizeH="0" baseline="0" noProof="0" dirty="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a atenção</a:t>
            </a:r>
          </a:p>
        </p:txBody>
      </p:sp>
      <p:pic>
        <p:nvPicPr>
          <p:cNvPr id="6" name="Picture 2" descr="Logotipo do Microsoft 365 Copilot">
            <a:extLst>
              <a:ext uri="{FF2B5EF4-FFF2-40B4-BE49-F238E27FC236}">
                <a16:creationId xmlns:a16="http://schemas.microsoft.com/office/drawing/2014/main" id="{25103223-9509-FEC1-A15E-5038302A1E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tipo do Microsoft 365">
            <a:extLst>
              <a:ext uri="{FF2B5EF4-FFF2-40B4-BE49-F238E27FC236}">
                <a16:creationId xmlns:a16="http://schemas.microsoft.com/office/drawing/2014/main" id="{01F19240-C672-DF33-6901-96697DC716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Tree>
    <p:extLst>
      <p:ext uri="{BB962C8B-B14F-4D97-AF65-F5344CB8AC3E}">
        <p14:creationId xmlns:p14="http://schemas.microsoft.com/office/powerpoint/2010/main" val="2001489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3"/>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Horizontal)">
                                      <p:cBhvr>
                                        <p:cTn id="12" dur="500"/>
                                        <p:tgtEl>
                                          <p:spTgt spid="4"/>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42" presetClass="path" presetSubtype="0" decel="100000" fill="hold" grpId="1" nodeType="withEffect">
                                  <p:stCondLst>
                                    <p:cond delay="100"/>
                                  </p:stCondLst>
                                  <p:childTnLst>
                                    <p:animMotion origin="layout" path="M 6.25E-7 -4.44444E-6 L 6.25E-7 0.01968 " pathEditMode="relative" rAng="0" ptsTypes="AA">
                                      <p:cBhvr>
                                        <p:cTn id="17" dur="500" spd="-100000" fill="hold"/>
                                        <p:tgtEl>
                                          <p:spTgt spid="8"/>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BAEE6EEC-0FF4-63DC-2F64-49AF32EFBA3E}"/>
              </a:ext>
              <a:ext uri="{C183D7F6-B498-43B3-948B-1728B52AA6E4}">
                <adec:decorative xmlns:adec="http://schemas.microsoft.com/office/drawing/2017/decorative" val="1"/>
              </a:ext>
            </a:extLst>
          </p:cNvPr>
          <p:cNvGrpSpPr/>
          <p:nvPr/>
        </p:nvGrpSpPr>
        <p:grpSpPr>
          <a:xfrm>
            <a:off x="-13855" y="1103972"/>
            <a:ext cx="12205140" cy="5754028"/>
            <a:chOff x="6513" y="1103972"/>
            <a:chExt cx="12205140" cy="5754028"/>
          </a:xfrm>
        </p:grpSpPr>
        <p:grpSp>
          <p:nvGrpSpPr>
            <p:cNvPr id="58" name="Group 57">
              <a:extLst>
                <a:ext uri="{FF2B5EF4-FFF2-40B4-BE49-F238E27FC236}">
                  <a16:creationId xmlns:a16="http://schemas.microsoft.com/office/drawing/2014/main" id="{E15F6A61-4793-E834-143B-068944627405}"/>
                </a:ext>
                <a:ext uri="{C183D7F6-B498-43B3-948B-1728B52AA6E4}">
                  <adec:decorative xmlns:adec="http://schemas.microsoft.com/office/drawing/2017/decorative" val="1"/>
                </a:ext>
              </a:extLst>
            </p:cNvPr>
            <p:cNvGrpSpPr/>
            <p:nvPr/>
          </p:nvGrpSpPr>
          <p:grpSpPr>
            <a:xfrm>
              <a:off x="6513" y="1103972"/>
              <a:ext cx="12205140" cy="5754028"/>
              <a:chOff x="-2" y="1103972"/>
              <a:chExt cx="12205140" cy="5754028"/>
            </a:xfrm>
          </p:grpSpPr>
          <p:sp>
            <p:nvSpPr>
              <p:cNvPr id="67" name="Rectangle: Single Corner Rounded 66">
                <a:extLst>
                  <a:ext uri="{FF2B5EF4-FFF2-40B4-BE49-F238E27FC236}">
                    <a16:creationId xmlns:a16="http://schemas.microsoft.com/office/drawing/2014/main" id="{F6FB110D-A727-1002-F642-8F6DB30BEECB}"/>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68" name="Group 67">
                <a:extLst>
                  <a:ext uri="{FF2B5EF4-FFF2-40B4-BE49-F238E27FC236}">
                    <a16:creationId xmlns:a16="http://schemas.microsoft.com/office/drawing/2014/main" id="{7B431393-9FDC-F0B3-B9D0-863785AB3C23}"/>
                  </a:ext>
                  <a:ext uri="{C183D7F6-B498-43B3-948B-1728B52AA6E4}">
                    <adec:decorative xmlns:adec="http://schemas.microsoft.com/office/drawing/2017/decorative" val="1"/>
                  </a:ext>
                </a:extLst>
              </p:cNvPr>
              <p:cNvGrpSpPr/>
              <p:nvPr/>
            </p:nvGrpSpPr>
            <p:grpSpPr>
              <a:xfrm>
                <a:off x="-2" y="1103972"/>
                <a:ext cx="12205140" cy="5165071"/>
                <a:chOff x="-2" y="1103972"/>
                <a:chExt cx="12205140" cy="5165071"/>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70" name="Rectangle: Top Corners Rounded 69">
                  <a:extLst>
                    <a:ext uri="{FF2B5EF4-FFF2-40B4-BE49-F238E27FC236}">
                      <a16:creationId xmlns:a16="http://schemas.microsoft.com/office/drawing/2014/main" id="{874C3962-D07C-F9CF-C46A-D9CC64236DFD}"/>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71" name="Group 70">
                  <a:extLst>
                    <a:ext uri="{FF2B5EF4-FFF2-40B4-BE49-F238E27FC236}">
                      <a16:creationId xmlns:a16="http://schemas.microsoft.com/office/drawing/2014/main" id="{4CDE335D-A4F6-8466-6E9E-4003FC8EAAA8}"/>
                    </a:ext>
                  </a:extLst>
                </p:cNvPr>
                <p:cNvGrpSpPr/>
                <p:nvPr/>
              </p:nvGrpSpPr>
              <p:grpSpPr>
                <a:xfrm>
                  <a:off x="-2" y="1103972"/>
                  <a:ext cx="12205140" cy="4806944"/>
                  <a:chOff x="-2" y="1103972"/>
                  <a:chExt cx="12205140" cy="4806944"/>
                </a:xfrm>
              </p:grpSpPr>
              <p:sp>
                <p:nvSpPr>
                  <p:cNvPr id="83" name="Arrow: Bent 82">
                    <a:extLst>
                      <a:ext uri="{FF2B5EF4-FFF2-40B4-BE49-F238E27FC236}">
                        <a16:creationId xmlns:a16="http://schemas.microsoft.com/office/drawing/2014/main" id="{6252683C-875C-00E8-188B-665494F5325B}"/>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4" name="Arrow: Bent 83">
                    <a:extLst>
                      <a:ext uri="{FF2B5EF4-FFF2-40B4-BE49-F238E27FC236}">
                        <a16:creationId xmlns:a16="http://schemas.microsoft.com/office/drawing/2014/main" id="{FB3DFD80-30D5-BBB1-04B4-546E5638AE3B}"/>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cxnSp>
              <p:nvCxnSpPr>
                <p:cNvPr id="73" name="Straight Connector 72">
                  <a:extLst>
                    <a:ext uri="{FF2B5EF4-FFF2-40B4-BE49-F238E27FC236}">
                      <a16:creationId xmlns:a16="http://schemas.microsoft.com/office/drawing/2014/main" id="{ABB4FEE1-0516-1DB5-FFD8-9569CB5BD0F9}"/>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54CE776-8D7D-2D97-E273-A3B1608863A0}"/>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45F96FF-F771-F833-4F69-98909160F982}"/>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54D433E-389F-EE0D-EF4F-CF0A7DD09C82}"/>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EBD53B5-EB9E-9756-EB57-B6CD07AE3923}"/>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E6C954F-BE35-53AB-21F2-0862192A8EE5}"/>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AC15C4A-B749-B02D-075E-F25A78FC9617}"/>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02C01BE-48C5-DBBB-792E-A56FDA876634}"/>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D6ED373-B16D-21DB-C098-1F79180D97A4}"/>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20B2EDF-0954-882A-FC7B-5BEFF5F317EF}"/>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36" name="Group 35">
              <a:extLst>
                <a:ext uri="{FF2B5EF4-FFF2-40B4-BE49-F238E27FC236}">
                  <a16:creationId xmlns:a16="http://schemas.microsoft.com/office/drawing/2014/main" id="{9DF405D4-57E9-2EFF-6217-DF4673A42FB1}"/>
                </a:ext>
              </a:extLst>
            </p:cNvPr>
            <p:cNvGrpSpPr/>
            <p:nvPr/>
          </p:nvGrpSpPr>
          <p:grpSpPr>
            <a:xfrm>
              <a:off x="4045115" y="6019800"/>
              <a:ext cx="7570788" cy="498476"/>
              <a:chOff x="4045115" y="6019800"/>
              <a:chExt cx="7570788" cy="498476"/>
            </a:xfrm>
          </p:grpSpPr>
          <p:sp>
            <p:nvSpPr>
              <p:cNvPr id="14" name="Rectangle: Rounded Corners 6">
                <a:extLst>
                  <a:ext uri="{FF2B5EF4-FFF2-40B4-BE49-F238E27FC236}">
                    <a16:creationId xmlns:a16="http://schemas.microsoft.com/office/drawing/2014/main" id="{06039F8A-B2B7-A9BC-9F3E-3A69897FD84B}"/>
                  </a:ext>
                  <a:ext uri="{C183D7F6-B498-43B3-948B-1728B52AA6E4}">
                    <adec:decorative xmlns:adec="http://schemas.microsoft.com/office/drawing/2017/decorative" val="1"/>
                  </a:ext>
                </a:extLst>
              </p:cNvPr>
              <p:cNvSpPr/>
              <p:nvPr/>
            </p:nvSpPr>
            <p:spPr bwMode="auto">
              <a:xfrm>
                <a:off x="4045115"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18" name="Straight Connector 17">
                <a:extLst>
                  <a:ext uri="{FF2B5EF4-FFF2-40B4-BE49-F238E27FC236}">
                    <a16:creationId xmlns:a16="http://schemas.microsoft.com/office/drawing/2014/main" id="{7941451A-6E3F-720E-3761-58BFB55D7802}"/>
                  </a:ext>
                  <a:ext uri="{C183D7F6-B498-43B3-948B-1728B52AA6E4}">
                    <adec:decorative xmlns:adec="http://schemas.microsoft.com/office/drawing/2017/decorative" val="1"/>
                  </a:ext>
                </a:extLst>
              </p:cNvPr>
              <p:cNvCxnSpPr>
                <a:cxnSpLocks/>
              </p:cNvCxnSpPr>
              <p:nvPr/>
            </p:nvCxnSpPr>
            <p:spPr>
              <a:xfrm>
                <a:off x="6597350"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127012B-9682-AE26-93F4-96587FB1D277}"/>
                  </a:ext>
                  <a:ext uri="{C183D7F6-B498-43B3-948B-1728B52AA6E4}">
                    <adec:decorative xmlns:adec="http://schemas.microsoft.com/office/drawing/2017/decorative" val="1"/>
                  </a:ext>
                </a:extLst>
              </p:cNvPr>
              <p:cNvCxnSpPr>
                <a:cxnSpLocks/>
              </p:cNvCxnSpPr>
              <p:nvPr/>
            </p:nvCxnSpPr>
            <p:spPr>
              <a:xfrm>
                <a:off x="9063669"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noFill/>
        </p:spPr>
        <p:txBody>
          <a:bodyPr wrap="square">
            <a:spAutoFit/>
          </a:bodyPr>
          <a:lstStyle/>
          <a:p>
            <a:pPr defTabSz="914400"/>
            <a:r>
              <a:rPr lang="pt-br" sz="3200" dirty="0">
                <a:gradFill flip="none" rotWithShape="1">
                  <a:gsLst>
                    <a:gs pos="50000">
                      <a:srgbClr val="8661C5"/>
                    </a:gs>
                    <a:gs pos="0">
                      <a:srgbClr val="3E76D4"/>
                    </a:gs>
                    <a:gs pos="100000">
                      <a:srgbClr val="C73ECC"/>
                    </a:gs>
                  </a:gsLst>
                  <a:lin ang="2700000" scaled="1"/>
                  <a:tileRect/>
                </a:gradFill>
                <a:cs typeface="+mn-cs"/>
              </a:rPr>
              <a:t>Preparar-se para um endereço de toda a empresa</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Logotipo do Microsoft 365 Copilot">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extLst>
              <a:ext uri="{FF2B5EF4-FFF2-40B4-BE49-F238E27FC236}">
                <a16:creationId xmlns:a16="http://schemas.microsoft.com/office/drawing/2014/main" id="{EE3B2084-8D41-B6D1-A01C-A40040DE3D23}"/>
              </a:ext>
            </a:extLst>
          </p:cNvPr>
          <p:cNvSpPr txBox="1"/>
          <p:nvPr/>
        </p:nvSpPr>
        <p:spPr>
          <a:xfrm>
            <a:off x="588963" y="1524000"/>
            <a:ext cx="2782887" cy="246221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pt-br" sz="1600" b="0" i="0" u="none" strike="noStrike" kern="1200" cap="none" spc="0" normalizeH="0" baseline="0" noProof="0" dirty="0">
                <a:ln>
                  <a:noFill/>
                </a:ln>
                <a:solidFill>
                  <a:prstClr val="white"/>
                </a:solidFill>
                <a:effectLst/>
                <a:uLnTx/>
                <a:uFillTx/>
                <a:latin typeface="Segoe UI"/>
                <a:ea typeface="+mn-ea"/>
                <a:cs typeface="+mn-cs"/>
              </a:rPr>
              <a:t>Os executivos estão sempre pressionados pelo tempo </a:t>
            </a:r>
            <a:br>
              <a:rPr kumimoji="0" lang="pt-br" sz="1600" b="0" i="0" u="none" strike="noStrike" kern="1200" cap="none" spc="0" normalizeH="0" baseline="0" noProof="0" dirty="0">
                <a:ln>
                  <a:noFill/>
                </a:ln>
                <a:solidFill>
                  <a:prstClr val="white"/>
                </a:solidFill>
                <a:effectLst/>
                <a:uLnTx/>
                <a:uFillTx/>
                <a:latin typeface="Segoe UI"/>
                <a:ea typeface="+mn-ea"/>
                <a:cs typeface="+mn-cs"/>
              </a:rPr>
            </a:br>
            <a:r>
              <a:rPr kumimoji="0" lang="pt-br" sz="1600" b="0" i="0" u="none" strike="noStrike" kern="1200" cap="none" spc="0" normalizeH="0" baseline="0" noProof="0" dirty="0">
                <a:ln>
                  <a:noFill/>
                </a:ln>
                <a:solidFill>
                  <a:prstClr val="white"/>
                </a:solidFill>
                <a:effectLst/>
                <a:uLnTx/>
                <a:uFillTx/>
                <a:latin typeface="Segoe UI"/>
                <a:ea typeface="+mn-ea"/>
                <a:cs typeface="+mn-cs"/>
              </a:rPr>
              <a:t>e o Copilot simplifica muitas tarefas na preparação para uma </a:t>
            </a:r>
            <a:r>
              <a:rPr kumimoji="0" lang="pt-br" sz="1600" b="0" i="0" u="none" strike="noStrike" kern="1200" cap="none" spc="0" normalizeH="0" baseline="0" noProof="0" dirty="0" err="1">
                <a:ln>
                  <a:noFill/>
                </a:ln>
                <a:solidFill>
                  <a:prstClr val="white"/>
                </a:solidFill>
                <a:effectLst/>
                <a:uLnTx/>
                <a:uFillTx/>
                <a:latin typeface="Segoe UI"/>
                <a:ea typeface="+mn-ea"/>
                <a:cs typeface="+mn-cs"/>
              </a:rPr>
              <a:t>re</a:t>
            </a:r>
            <a:r>
              <a:rPr kumimoji="0" lang="pt-BR" sz="1600" b="0" i="0" u="none" strike="noStrike" kern="1200" cap="none" spc="0" normalizeH="0" baseline="0" noProof="0" dirty="0" err="1">
                <a:ln>
                  <a:noFill/>
                </a:ln>
                <a:solidFill>
                  <a:prstClr val="white"/>
                </a:solidFill>
                <a:effectLst/>
                <a:uLnTx/>
                <a:uFillTx/>
                <a:latin typeface="Segoe UI"/>
                <a:ea typeface="+mn-ea"/>
                <a:cs typeface="+mn-cs"/>
              </a:rPr>
              <a:t>um</a:t>
            </a:r>
            <a:r>
              <a:rPr kumimoji="0" lang="pt-br" sz="1600" b="0" i="0" u="none" strike="noStrike" kern="1200" cap="none" spc="0" normalizeH="0" baseline="0" noProof="0" dirty="0" err="1">
                <a:ln>
                  <a:noFill/>
                </a:ln>
                <a:solidFill>
                  <a:prstClr val="white"/>
                </a:solidFill>
                <a:effectLst/>
                <a:uLnTx/>
                <a:uFillTx/>
                <a:latin typeface="Segoe UI"/>
                <a:ea typeface="+mn-ea"/>
                <a:cs typeface="+mn-cs"/>
              </a:rPr>
              <a:t>ião</a:t>
            </a:r>
            <a:r>
              <a:rPr kumimoji="0" lang="pt-br" sz="1600" b="0" i="0" u="none" strike="noStrike" kern="1200" cap="none" spc="0" normalizeH="0" baseline="0" noProof="0" dirty="0">
                <a:ln>
                  <a:noFill/>
                </a:ln>
                <a:solidFill>
                  <a:prstClr val="white"/>
                </a:solidFill>
                <a:effectLst/>
                <a:uLnTx/>
                <a:uFillTx/>
                <a:latin typeface="Segoe UI"/>
                <a:ea typeface="+mn-ea"/>
                <a:cs typeface="+mn-cs"/>
              </a:rPr>
              <a:t>. Mas algumas coisas têm que ser perfeitas. </a:t>
            </a:r>
            <a:br>
              <a:rPr kumimoji="0" lang="pt-br" sz="1600" b="0" i="0" u="none" strike="noStrike" kern="1200" cap="none" spc="0" normalizeH="0" baseline="0" noProof="0" dirty="0">
                <a:ln>
                  <a:noFill/>
                </a:ln>
                <a:solidFill>
                  <a:prstClr val="white"/>
                </a:solidFill>
                <a:effectLst/>
                <a:uLnTx/>
                <a:uFillTx/>
                <a:latin typeface="Segoe UI"/>
                <a:ea typeface="+mn-ea"/>
                <a:cs typeface="+mn-cs"/>
              </a:rPr>
            </a:br>
            <a:r>
              <a:rPr kumimoji="0" lang="pt-br" sz="1600" b="0" i="0" u="none" strike="noStrike" kern="1200" cap="none" spc="0" normalizeH="0" baseline="0" noProof="0" dirty="0">
                <a:ln>
                  <a:noFill/>
                </a:ln>
                <a:solidFill>
                  <a:prstClr val="white"/>
                </a:solidFill>
                <a:effectLst/>
                <a:uLnTx/>
                <a:uFillTx/>
                <a:latin typeface="Segoe UI"/>
                <a:ea typeface="+mn-ea"/>
                <a:cs typeface="+mn-cs"/>
              </a:rPr>
              <a:t>O Copilot também melhora </a:t>
            </a:r>
            <a:br>
              <a:rPr kumimoji="0" lang="pt-br" sz="1600" b="0" i="0" u="none" strike="noStrike" kern="1200" cap="none" spc="0" normalizeH="0" baseline="0" noProof="0" dirty="0">
                <a:ln>
                  <a:noFill/>
                </a:ln>
                <a:solidFill>
                  <a:prstClr val="white"/>
                </a:solidFill>
                <a:effectLst/>
                <a:uLnTx/>
                <a:uFillTx/>
                <a:latin typeface="Segoe UI"/>
                <a:ea typeface="+mn-ea"/>
                <a:cs typeface="+mn-cs"/>
              </a:rPr>
            </a:br>
            <a:r>
              <a:rPr kumimoji="0" lang="pt-br" sz="1600" b="0" i="0" u="none" strike="noStrike" kern="1200" cap="none" spc="0" normalizeH="0" baseline="0" noProof="0" dirty="0">
                <a:ln>
                  <a:noFill/>
                </a:ln>
                <a:solidFill>
                  <a:prstClr val="white"/>
                </a:solidFill>
                <a:effectLst/>
                <a:uLnTx/>
                <a:uFillTx/>
                <a:latin typeface="Segoe UI"/>
                <a:ea typeface="+mn-ea"/>
                <a:cs typeface="+mn-cs"/>
              </a:rPr>
              <a:t>a qualidade do trabalho para que grandes eventos possam acontecer sem falhas. </a:t>
            </a:r>
            <a:endParaRPr kumimoji="0" lang="en-US" sz="1600" b="0" i="0" u="none" strike="noStrike" kern="1200" cap="none" spc="0" normalizeH="0" baseline="0" noProof="0" dirty="0">
              <a:ln>
                <a:noFill/>
              </a:ln>
              <a:solidFill>
                <a:prstClr val="white"/>
              </a:solidFill>
              <a:effectLst/>
              <a:uLnTx/>
              <a:uFillTx/>
              <a:latin typeface="Segoe UI"/>
              <a:ea typeface="+mn-ea"/>
              <a:cs typeface="Segoe UI"/>
            </a:endParaRPr>
          </a:p>
        </p:txBody>
      </p:sp>
      <p:sp>
        <p:nvSpPr>
          <p:cNvPr id="52" name="TextBox 51">
            <a:extLst>
              <a:ext uri="{FF2B5EF4-FFF2-40B4-BE49-F238E27FC236}">
                <a16:creationId xmlns:a16="http://schemas.microsoft.com/office/drawing/2014/main" id="{D8BC317E-B227-9BEF-32C9-0664028889B4}"/>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a:ln>
                  <a:noFill/>
                </a:ln>
                <a:solidFill>
                  <a:srgbClr val="463668"/>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Índice de tendências de trabalho do Microsoft WorkLab, maio de 2023</a:t>
            </a:r>
            <a:endParaRPr kumimoji="0" lang="en-US" sz="900" b="0" i="0" u="none" strike="noStrike" kern="1200" cap="none" spc="0" normalizeH="0" baseline="0" noProof="0">
              <a:ln>
                <a:noFill/>
              </a:ln>
              <a:solidFill>
                <a:srgbClr val="463668"/>
              </a:solidFill>
              <a:effectLst/>
              <a:uLnTx/>
              <a:uFillTx/>
              <a:latin typeface="Segoe UI"/>
              <a:ea typeface="+mn-ea"/>
              <a:cs typeface="+mn-cs"/>
            </a:endParaRPr>
          </a:p>
        </p:txBody>
      </p:sp>
      <p:grpSp>
        <p:nvGrpSpPr>
          <p:cNvPr id="32" name="Group 31">
            <a:extLst>
              <a:ext uri="{FF2B5EF4-FFF2-40B4-BE49-F238E27FC236}">
                <a16:creationId xmlns:a16="http://schemas.microsoft.com/office/drawing/2014/main" id="{E55CB13A-42DC-A320-D2EE-C82F9D6B1820}"/>
              </a:ext>
              <a:ext uri="{C183D7F6-B498-43B3-948B-1728B52AA6E4}">
                <adec:decorative xmlns:adec="http://schemas.microsoft.com/office/drawing/2017/decorative" val="1"/>
              </a:ext>
            </a:extLst>
          </p:cNvPr>
          <p:cNvGrpSpPr/>
          <p:nvPr/>
        </p:nvGrpSpPr>
        <p:grpSpPr>
          <a:xfrm>
            <a:off x="4173992" y="1313320"/>
            <a:ext cx="534543" cy="534543"/>
            <a:chOff x="4156095" y="1313320"/>
            <a:chExt cx="534543" cy="534543"/>
          </a:xfrm>
        </p:grpSpPr>
        <p:sp>
          <p:nvSpPr>
            <p:cNvPr id="17" name="Rounded Rectangle 46">
              <a:extLst>
                <a:ext uri="{FF2B5EF4-FFF2-40B4-BE49-F238E27FC236}">
                  <a16:creationId xmlns:a16="http://schemas.microsoft.com/office/drawing/2014/main" id="{2F89B1A8-3BA7-1F8C-273B-0E704CC08219}"/>
                </a:ext>
                <a:ext uri="{C183D7F6-B498-43B3-948B-1728B52AA6E4}">
                  <adec:decorative xmlns:adec="http://schemas.microsoft.com/office/drawing/2017/decorative" val="1"/>
                </a:ext>
              </a:extLst>
            </p:cNvPr>
            <p:cNvSpPr/>
            <p:nvPr/>
          </p:nvSpPr>
          <p:spPr bwMode="auto">
            <a:xfrm>
              <a:off x="4156095" y="1313320"/>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3" name="Picture 2" descr="Zip Co, logotipo SVG, baixar grátis, id: 101874 - Brandlogos.net">
              <a:hlinkClick r:id="rId7"/>
              <a:extLst>
                <a:ext uri="{FF2B5EF4-FFF2-40B4-BE49-F238E27FC236}">
                  <a16:creationId xmlns:a16="http://schemas.microsoft.com/office/drawing/2014/main" id="{39228ACB-683F-0597-466F-02A5D2AB4A26}"/>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1884" y="145200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050" name="TextBox 1049">
            <a:extLst>
              <a:ext uri="{FF2B5EF4-FFF2-40B4-BE49-F238E27FC236}">
                <a16:creationId xmlns:a16="http://schemas.microsoft.com/office/drawing/2014/main" id="{7868D041-8D84-2D14-9639-1886097CEC8F}"/>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Microsoft 365 Copilot</a:t>
            </a:r>
          </a:p>
        </p:txBody>
      </p:sp>
      <p:sp>
        <p:nvSpPr>
          <p:cNvPr id="1058" name="TextBox 1057">
            <a:extLst>
              <a:ext uri="{FF2B5EF4-FFF2-40B4-BE49-F238E27FC236}">
                <a16:creationId xmlns:a16="http://schemas.microsoft.com/office/drawing/2014/main" id="{22FCBDBD-40F1-5941-6F3F-B2AAF922C2BF}"/>
              </a:ext>
              <a:ext uri="{C183D7F6-B498-43B3-948B-1728B52AA6E4}">
                <adec:decorative xmlns:adec="http://schemas.microsoft.com/office/drawing/2017/decorative" val="0"/>
              </a:ext>
            </a:extLst>
          </p:cNvPr>
          <p:cNvSpPr txBox="1"/>
          <p:nvPr/>
        </p:nvSpPr>
        <p:spPr>
          <a:xfrm>
            <a:off x="6756400" y="1411315"/>
            <a:ext cx="5078549"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Acompanhar rapidamente os últimos desenvolvimentos e discussões relacionados ao anúncio resumindo tópicos de email e conversas de bate-papo. </a:t>
            </a:r>
          </a:p>
        </p:txBody>
      </p:sp>
      <p:grpSp>
        <p:nvGrpSpPr>
          <p:cNvPr id="1033" name="Group 1032">
            <a:extLst>
              <a:ext uri="{FF2B5EF4-FFF2-40B4-BE49-F238E27FC236}">
                <a16:creationId xmlns:a16="http://schemas.microsoft.com/office/drawing/2014/main" id="{467BD4F7-E3D3-AA03-EB85-5069BC55B6FC}"/>
              </a:ext>
              <a:ext uri="{C183D7F6-B498-43B3-948B-1728B52AA6E4}">
                <adec:decorative xmlns:adec="http://schemas.microsoft.com/office/drawing/2017/decorative" val="1"/>
              </a:ext>
            </a:extLst>
          </p:cNvPr>
          <p:cNvGrpSpPr/>
          <p:nvPr/>
        </p:nvGrpSpPr>
        <p:grpSpPr>
          <a:xfrm>
            <a:off x="4173992" y="2084475"/>
            <a:ext cx="534543" cy="534543"/>
            <a:chOff x="7426812" y="8381781"/>
            <a:chExt cx="534543" cy="534543"/>
          </a:xfrm>
        </p:grpSpPr>
        <p:sp>
          <p:nvSpPr>
            <p:cNvPr id="1035" name="Rounded Rectangle 46">
              <a:extLst>
                <a:ext uri="{FF2B5EF4-FFF2-40B4-BE49-F238E27FC236}">
                  <a16:creationId xmlns:a16="http://schemas.microsoft.com/office/drawing/2014/main" id="{E14441B1-D9DC-0DD7-27E0-C5DC9D0EC6C7}"/>
                </a:ext>
              </a:extLst>
            </p:cNvPr>
            <p:cNvSpPr/>
            <p:nvPr/>
          </p:nvSpPr>
          <p:spPr bwMode="auto">
            <a:xfrm>
              <a:off x="742681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6" name="Picture 6" descr="Logotipo, símbolo, significado, história, PNG, Microsoft Teams">
              <a:hlinkClick r:id="rId9"/>
              <a:extLst>
                <a:ext uri="{FF2B5EF4-FFF2-40B4-BE49-F238E27FC236}">
                  <a16:creationId xmlns:a16="http://schemas.microsoft.com/office/drawing/2014/main" id="{896B7F55-F7A7-A5BF-F8CC-94BC25E763C5}"/>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20244" r="20244"/>
            <a:stretch/>
          </p:blipFill>
          <p:spPr bwMode="auto">
            <a:xfrm>
              <a:off x="7541741"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52" name="TextBox 1051">
            <a:extLst>
              <a:ext uri="{FF2B5EF4-FFF2-40B4-BE49-F238E27FC236}">
                <a16:creationId xmlns:a16="http://schemas.microsoft.com/office/drawing/2014/main" id="{A75975B8-2E5A-12C1-1E0F-DB961F2EB007}"/>
              </a:ext>
              <a:ext uri="{C183D7F6-B498-43B3-948B-1728B52AA6E4}">
                <adec:decorative xmlns:adec="http://schemas.microsoft.com/office/drawing/2017/decorative" val="0"/>
              </a:ext>
            </a:extLst>
          </p:cNvPr>
          <p:cNvSpPr txBox="1"/>
          <p:nvPr/>
        </p:nvSpPr>
        <p:spPr>
          <a:xfrm>
            <a:off x="4953152" y="225941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Teams</a:t>
            </a:r>
          </a:p>
        </p:txBody>
      </p:sp>
      <p:sp>
        <p:nvSpPr>
          <p:cNvPr id="1059" name="TextBox 1058">
            <a:extLst>
              <a:ext uri="{FF2B5EF4-FFF2-40B4-BE49-F238E27FC236}">
                <a16:creationId xmlns:a16="http://schemas.microsoft.com/office/drawing/2014/main" id="{3829C962-C1FE-1250-B162-C78D87919015}"/>
              </a:ext>
              <a:ext uri="{C183D7F6-B498-43B3-948B-1728B52AA6E4}">
                <adec:decorative xmlns:adec="http://schemas.microsoft.com/office/drawing/2017/decorative" val="0"/>
              </a:ext>
            </a:extLst>
          </p:cNvPr>
          <p:cNvSpPr txBox="1"/>
          <p:nvPr/>
        </p:nvSpPr>
        <p:spPr>
          <a:xfrm>
            <a:off x="6756400" y="2013193"/>
            <a:ext cx="4852987" cy="67710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err="1">
                <a:ln>
                  <a:noFill/>
                </a:ln>
                <a:solidFill>
                  <a:prstClr val="black"/>
                </a:solidFill>
                <a:effectLst/>
                <a:uLnTx/>
                <a:uFillTx/>
                <a:latin typeface="Segoe UI"/>
                <a:ea typeface="+mn-ea"/>
                <a:cs typeface="+mn-cs"/>
              </a:rPr>
              <a:t>Re</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um</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ir-se</a:t>
            </a:r>
            <a:r>
              <a:rPr kumimoji="0" lang="pt-br" sz="1100" b="0" i="0" u="none" strike="noStrike" kern="1200" cap="none" spc="0" normalizeH="0" baseline="0" noProof="0" dirty="0">
                <a:ln>
                  <a:noFill/>
                </a:ln>
                <a:solidFill>
                  <a:prstClr val="black"/>
                </a:solidFill>
                <a:effectLst/>
                <a:uLnTx/>
                <a:uFillTx/>
                <a:latin typeface="Segoe UI"/>
                <a:ea typeface="+mn-ea"/>
                <a:cs typeface="+mn-cs"/>
              </a:rPr>
              <a:t> com a equipe executiva para analisar os resultados de cada </a:t>
            </a:r>
            <a:r>
              <a:rPr kumimoji="0" lang="pt-BR" sz="1100" b="0" i="0" u="none" strike="noStrike" kern="1200" cap="none" spc="0" normalizeH="0" baseline="0" noProof="0" dirty="0">
                <a:ln>
                  <a:noFill/>
                </a:ln>
                <a:solidFill>
                  <a:prstClr val="black"/>
                </a:solidFill>
                <a:effectLst/>
                <a:uLnTx/>
                <a:uFillTx/>
                <a:latin typeface="Segoe UI"/>
                <a:ea typeface="+mn-ea"/>
                <a:cs typeface="+mn-cs"/>
              </a:rPr>
              <a:t>um</a:t>
            </a:r>
            <a:r>
              <a:rPr kumimoji="0" lang="pt-br" sz="1100" b="0" i="0" u="none" strike="noStrike" kern="1200" cap="none" spc="0" normalizeH="0" baseline="0" noProof="0" dirty="0">
                <a:ln>
                  <a:noFill/>
                </a:ln>
                <a:solidFill>
                  <a:prstClr val="black"/>
                </a:solidFill>
                <a:effectLst/>
                <a:uLnTx/>
                <a:uFillTx/>
                <a:latin typeface="Segoe UI"/>
                <a:ea typeface="+mn-ea"/>
                <a:cs typeface="+mn-cs"/>
              </a:rPr>
              <a:t>idade de negócio. Ao concluir a </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re</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um</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ião</a:t>
            </a:r>
            <a:r>
              <a:rPr kumimoji="0" lang="pt-br" sz="1100" b="0" i="0" u="none" strike="noStrike" kern="1200" cap="none" spc="0" normalizeH="0" baseline="0" noProof="0" dirty="0">
                <a:ln>
                  <a:noFill/>
                </a:ln>
                <a:solidFill>
                  <a:prstClr val="black"/>
                </a:solidFill>
                <a:effectLst/>
                <a:uLnTx/>
                <a:uFillTx/>
                <a:latin typeface="Segoe UI"/>
                <a:ea typeface="+mn-ea"/>
                <a:cs typeface="+mn-cs"/>
              </a:rPr>
              <a:t>, peça ao Copilot para criar itens de ação </a:t>
            </a:r>
            <a:br>
              <a:rPr kumimoji="0" lang="pt-br" sz="1100" b="0" i="0" u="none" strike="noStrike" kern="1200" cap="none" spc="0" normalizeH="0" baseline="0" noProof="0" dirty="0">
                <a:ln>
                  <a:noFill/>
                </a:ln>
                <a:solidFill>
                  <a:prstClr val="black"/>
                </a:solidFill>
                <a:effectLst/>
                <a:uLnTx/>
                <a:uFillTx/>
                <a:latin typeface="Segoe UI"/>
                <a:ea typeface="+mn-ea"/>
                <a:cs typeface="+mn-cs"/>
              </a:rPr>
            </a:br>
            <a:r>
              <a:rPr kumimoji="0" lang="pt-br" sz="1100" b="0" i="0" u="none" strike="noStrike" kern="1200" cap="none" spc="0" normalizeH="0" baseline="0" noProof="0" dirty="0">
                <a:ln>
                  <a:noFill/>
                </a:ln>
                <a:solidFill>
                  <a:prstClr val="black"/>
                </a:solidFill>
                <a:effectLst/>
                <a:uLnTx/>
                <a:uFillTx/>
                <a:latin typeface="Segoe UI"/>
                <a:ea typeface="+mn-ea"/>
                <a:cs typeface="+mn-cs"/>
              </a:rPr>
              <a:t>a partir da conversa e atribuir proprietários.</a:t>
            </a:r>
            <a:endParaRPr kumimoji="0" lang="en-IN" sz="11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4173992" y="2855630"/>
            <a:ext cx="534543" cy="534543"/>
            <a:chOff x="1047176" y="8381781"/>
            <a:chExt cx="534543" cy="534543"/>
          </a:xfrm>
        </p:grpSpPr>
        <p:sp>
          <p:nvSpPr>
            <p:cNvPr id="28" name="server_2" title="Ícone de um servidor com um cadeado na parte inferior direita">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Logotipo do Microsoft Word - PNG e Vetor - Baixar logotipo">
              <a:hlinkClick r:id="rId11"/>
              <a:extLst>
                <a:ext uri="{FF2B5EF4-FFF2-40B4-BE49-F238E27FC236}">
                  <a16:creationId xmlns:a16="http://schemas.microsoft.com/office/drawing/2014/main" id="{DAD8B5CB-A2C5-5A1C-E8BB-28ECB76446C2}"/>
                </a:ext>
              </a:extLst>
            </p:cNvPr>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53" name="TextBox 1052">
            <a:extLst>
              <a:ext uri="{FF2B5EF4-FFF2-40B4-BE49-F238E27FC236}">
                <a16:creationId xmlns:a16="http://schemas.microsoft.com/office/drawing/2014/main" id="{98609AA1-B068-6B53-775C-C17C588F29A2}"/>
              </a:ext>
              <a:ext uri="{C183D7F6-B498-43B3-948B-1728B52AA6E4}">
                <adec:decorative xmlns:adec="http://schemas.microsoft.com/office/drawing/2017/decorative" val="0"/>
              </a:ext>
            </a:extLst>
          </p:cNvPr>
          <p:cNvSpPr txBox="1"/>
          <p:nvPr/>
        </p:nvSpPr>
        <p:spPr>
          <a:xfrm>
            <a:off x="4953152" y="3030566"/>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Word</a:t>
            </a:r>
          </a:p>
        </p:txBody>
      </p:sp>
      <p:sp>
        <p:nvSpPr>
          <p:cNvPr id="1064" name="TextBox 1063">
            <a:extLst>
              <a:ext uri="{FF2B5EF4-FFF2-40B4-BE49-F238E27FC236}">
                <a16:creationId xmlns:a16="http://schemas.microsoft.com/office/drawing/2014/main" id="{CCDF9056-30BF-60F3-781F-1C513D5F78FE}"/>
              </a:ext>
              <a:ext uri="{C183D7F6-B498-43B3-948B-1728B52AA6E4}">
                <adec:decorative xmlns:adec="http://schemas.microsoft.com/office/drawing/2017/decorative" val="0"/>
              </a:ext>
            </a:extLst>
          </p:cNvPr>
          <p:cNvSpPr txBox="1"/>
          <p:nvPr/>
        </p:nvSpPr>
        <p:spPr>
          <a:xfrm>
            <a:off x="6756400" y="2953624"/>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Revisar o </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rasc</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um</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ho</a:t>
            </a:r>
            <a:r>
              <a:rPr kumimoji="0" lang="pt-br" sz="1100" b="0" i="0" u="none" strike="noStrike" kern="1200" cap="none" spc="0" normalizeH="0" baseline="0" noProof="0" dirty="0">
                <a:ln>
                  <a:noFill/>
                </a:ln>
                <a:solidFill>
                  <a:prstClr val="black"/>
                </a:solidFill>
                <a:effectLst/>
                <a:uLnTx/>
                <a:uFillTx/>
                <a:latin typeface="Segoe UI"/>
                <a:ea typeface="+mn-ea"/>
                <a:cs typeface="+mn-cs"/>
              </a:rPr>
              <a:t> do discurso, pedindo ao </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Copilot</a:t>
            </a:r>
            <a:r>
              <a:rPr kumimoji="0" lang="pt-br" sz="1100" b="0" i="0" u="none" strike="noStrike" kern="1200" cap="none" spc="0" normalizeH="0" baseline="0" noProof="0" dirty="0">
                <a:ln>
                  <a:noFill/>
                </a:ln>
                <a:solidFill>
                  <a:prstClr val="black"/>
                </a:solidFill>
                <a:effectLst/>
                <a:uLnTx/>
                <a:uFillTx/>
                <a:latin typeface="Segoe UI"/>
                <a:ea typeface="+mn-ea"/>
                <a:cs typeface="+mn-cs"/>
              </a:rPr>
              <a:t> para dar destaque aos trabalhadores no local do discurso.</a:t>
            </a:r>
            <a:endParaRPr kumimoji="0" lang="en-IN" sz="11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1029" name="Group 1028">
            <a:extLst>
              <a:ext uri="{FF2B5EF4-FFF2-40B4-BE49-F238E27FC236}">
                <a16:creationId xmlns:a16="http://schemas.microsoft.com/office/drawing/2014/main" id="{26DC41D1-EA82-7356-938B-DBD277EE06AB}"/>
              </a:ext>
              <a:ext uri="{C183D7F6-B498-43B3-948B-1728B52AA6E4}">
                <adec:decorative xmlns:adec="http://schemas.microsoft.com/office/drawing/2017/decorative" val="1"/>
              </a:ext>
            </a:extLst>
          </p:cNvPr>
          <p:cNvGrpSpPr/>
          <p:nvPr/>
        </p:nvGrpSpPr>
        <p:grpSpPr>
          <a:xfrm>
            <a:off x="4173992" y="3626785"/>
            <a:ext cx="534543" cy="534543"/>
            <a:chOff x="9021721" y="8381781"/>
            <a:chExt cx="534543" cy="534543"/>
          </a:xfrm>
        </p:grpSpPr>
        <p:sp>
          <p:nvSpPr>
            <p:cNvPr id="1030" name="Rounded Rectangle 46">
              <a:extLst>
                <a:ext uri="{FF2B5EF4-FFF2-40B4-BE49-F238E27FC236}">
                  <a16:creationId xmlns:a16="http://schemas.microsoft.com/office/drawing/2014/main" id="{984F5584-6445-66A8-4524-42F5707F2A8F}"/>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1" name="Picture 4" descr="Logotipo Microsoft PowerPoint - PNG e Vetor - Baixar logotipo">
              <a:hlinkClick r:id="rId13"/>
              <a:extLst>
                <a:ext uri="{FF2B5EF4-FFF2-40B4-BE49-F238E27FC236}">
                  <a16:creationId xmlns:a16="http://schemas.microsoft.com/office/drawing/2014/main" id="{DF04E3E2-E395-834D-4E81-1742E65DA13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056" name="TextBox 1055">
            <a:extLst>
              <a:ext uri="{FF2B5EF4-FFF2-40B4-BE49-F238E27FC236}">
                <a16:creationId xmlns:a16="http://schemas.microsoft.com/office/drawing/2014/main" id="{3837FEBC-F315-06F3-C22A-0AF69DB2F85B}"/>
              </a:ext>
              <a:ext uri="{C183D7F6-B498-43B3-948B-1728B52AA6E4}">
                <adec:decorative xmlns:adec="http://schemas.microsoft.com/office/drawing/2017/decorative" val="0"/>
              </a:ext>
            </a:extLst>
          </p:cNvPr>
          <p:cNvSpPr txBox="1"/>
          <p:nvPr/>
        </p:nvSpPr>
        <p:spPr>
          <a:xfrm>
            <a:off x="4953152" y="3801720"/>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PowerPoint</a:t>
            </a:r>
          </a:p>
        </p:txBody>
      </p:sp>
      <p:sp>
        <p:nvSpPr>
          <p:cNvPr id="1061" name="TextBox 1060">
            <a:extLst>
              <a:ext uri="{FF2B5EF4-FFF2-40B4-BE49-F238E27FC236}">
                <a16:creationId xmlns:a16="http://schemas.microsoft.com/office/drawing/2014/main" id="{3B3FEA4B-C602-B8CC-ABAD-062A247A521D}"/>
              </a:ext>
              <a:ext uri="{C183D7F6-B498-43B3-948B-1728B52AA6E4}">
                <adec:decorative xmlns:adec="http://schemas.microsoft.com/office/drawing/2017/decorative" val="0"/>
              </a:ext>
            </a:extLst>
          </p:cNvPr>
          <p:cNvSpPr txBox="1"/>
          <p:nvPr/>
        </p:nvSpPr>
        <p:spPr>
          <a:xfrm>
            <a:off x="6756400" y="3724780"/>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a:ea typeface="+mn-ea"/>
                <a:cs typeface="+mn-cs"/>
              </a:rPr>
              <a:t>Revisar os slides da apresentação, alterando algumas imagens com sugestões do Copilot. </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8" name="Group 7">
            <a:extLst>
              <a:ext uri="{FF2B5EF4-FFF2-40B4-BE49-F238E27FC236}">
                <a16:creationId xmlns:a16="http://schemas.microsoft.com/office/drawing/2014/main" id="{5F5E5926-B53C-7152-9B1A-4616FA8E2B04}"/>
              </a:ext>
              <a:ext uri="{C183D7F6-B498-43B3-948B-1728B52AA6E4}">
                <adec:decorative xmlns:adec="http://schemas.microsoft.com/office/drawing/2017/decorative" val="1"/>
              </a:ext>
            </a:extLst>
          </p:cNvPr>
          <p:cNvGrpSpPr/>
          <p:nvPr/>
        </p:nvGrpSpPr>
        <p:grpSpPr>
          <a:xfrm>
            <a:off x="4173992" y="4397940"/>
            <a:ext cx="534543" cy="534543"/>
            <a:chOff x="7426812" y="8381781"/>
            <a:chExt cx="534543" cy="534543"/>
          </a:xfrm>
        </p:grpSpPr>
        <p:sp>
          <p:nvSpPr>
            <p:cNvPr id="12" name="Rounded Rectangle 46">
              <a:extLst>
                <a:ext uri="{FF2B5EF4-FFF2-40B4-BE49-F238E27FC236}">
                  <a16:creationId xmlns:a16="http://schemas.microsoft.com/office/drawing/2014/main" id="{C29A801A-051B-6F3F-4CA0-41C13E00751B}"/>
                </a:ext>
              </a:extLst>
            </p:cNvPr>
            <p:cNvSpPr/>
            <p:nvPr/>
          </p:nvSpPr>
          <p:spPr bwMode="auto">
            <a:xfrm>
              <a:off x="742681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3" name="Picture 6" descr="Logotipo, símbolo, significado, história, PNG, Microsoft Teams">
              <a:hlinkClick r:id="rId9"/>
              <a:extLst>
                <a:ext uri="{FF2B5EF4-FFF2-40B4-BE49-F238E27FC236}">
                  <a16:creationId xmlns:a16="http://schemas.microsoft.com/office/drawing/2014/main" id="{F47C9283-98B7-59A2-1650-2008BEF52C66}"/>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20244" r="20244"/>
            <a:stretch/>
          </p:blipFill>
          <p:spPr bwMode="auto">
            <a:xfrm>
              <a:off x="7541741"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55" name="TextBox 1054">
            <a:extLst>
              <a:ext uri="{FF2B5EF4-FFF2-40B4-BE49-F238E27FC236}">
                <a16:creationId xmlns:a16="http://schemas.microsoft.com/office/drawing/2014/main" id="{F97A10E1-5E2C-E117-BEF7-2ABBF21BE77A}"/>
              </a:ext>
              <a:ext uri="{C183D7F6-B498-43B3-948B-1728B52AA6E4}">
                <adec:decorative xmlns:adec="http://schemas.microsoft.com/office/drawing/2017/decorative" val="0"/>
              </a:ext>
            </a:extLst>
          </p:cNvPr>
          <p:cNvSpPr txBox="1"/>
          <p:nvPr/>
        </p:nvSpPr>
        <p:spPr>
          <a:xfrm>
            <a:off x="4953152" y="4572874"/>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Teams</a:t>
            </a:r>
          </a:p>
        </p:txBody>
      </p:sp>
      <p:sp>
        <p:nvSpPr>
          <p:cNvPr id="1062" name="TextBox 1061">
            <a:extLst>
              <a:ext uri="{FF2B5EF4-FFF2-40B4-BE49-F238E27FC236}">
                <a16:creationId xmlns:a16="http://schemas.microsoft.com/office/drawing/2014/main" id="{23F8CAE4-8936-5DA1-9A04-DB9923E22E94}"/>
              </a:ext>
              <a:ext uri="{C183D7F6-B498-43B3-948B-1728B52AA6E4}">
                <adec:decorative xmlns:adec="http://schemas.microsoft.com/office/drawing/2017/decorative" val="0"/>
              </a:ext>
            </a:extLst>
          </p:cNvPr>
          <p:cNvSpPr txBox="1"/>
          <p:nvPr/>
        </p:nvSpPr>
        <p:spPr>
          <a:xfrm>
            <a:off x="6756400" y="4411296"/>
            <a:ext cx="4852987" cy="507831"/>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Analisar o discurso do último trimestre observando a recapitulação da </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re</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um</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ião</a:t>
            </a:r>
            <a:r>
              <a:rPr kumimoji="0" lang="pt-br" sz="1100" b="0" i="0" u="none" strike="noStrike" kern="1200" cap="none" spc="0" normalizeH="0" baseline="0" noProof="0" dirty="0">
                <a:ln>
                  <a:noFill/>
                </a:ln>
                <a:solidFill>
                  <a:prstClr val="black"/>
                </a:solidFill>
                <a:effectLst/>
                <a:uLnTx/>
                <a:uFillTx/>
                <a:latin typeface="Segoe UI"/>
                <a:ea typeface="+mn-ea"/>
                <a:cs typeface="+mn-cs"/>
              </a:rPr>
              <a:t> e </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perg</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um</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tando</a:t>
            </a:r>
            <a:r>
              <a:rPr kumimoji="0" lang="pt-br" sz="1100" b="0" i="0" u="none" strike="noStrike" kern="1200" cap="none" spc="0" normalizeH="0" baseline="0" noProof="0" dirty="0">
                <a:ln>
                  <a:noFill/>
                </a:ln>
                <a:solidFill>
                  <a:prstClr val="black"/>
                </a:solidFill>
                <a:effectLst/>
                <a:uLnTx/>
                <a:uFillTx/>
                <a:latin typeface="Segoe UI"/>
                <a:ea typeface="+mn-ea"/>
                <a:cs typeface="+mn-cs"/>
              </a:rPr>
              <a:t> ao Copilot sobre os números que foram apresentados para garantir a consistência.</a:t>
            </a:r>
          </a:p>
        </p:txBody>
      </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a:grpSpLocks/>
          </p:cNvGrpSpPr>
          <p:nvPr/>
        </p:nvGrpSpPr>
        <p:grpSpPr>
          <a:xfrm>
            <a:off x="4173992" y="5169093"/>
            <a:ext cx="534543" cy="534543"/>
            <a:chOff x="12716387" y="5818028"/>
            <a:chExt cx="534543" cy="534543"/>
          </a:xfrm>
        </p:grpSpPr>
        <p:sp>
          <p:nvSpPr>
            <p:cNvPr id="46" name="Rounded Rectangle 46">
              <a:hlinkClick r:id="rId15"/>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24743" t="23563" r="22168" b="22190"/>
            <a:stretch/>
          </p:blipFill>
          <p:spPr>
            <a:xfrm>
              <a:off x="12799509" y="5897137"/>
              <a:ext cx="368300" cy="376326"/>
            </a:xfrm>
            <a:prstGeom prst="rect">
              <a:avLst/>
            </a:prstGeom>
          </p:spPr>
        </p:pic>
      </p:grpSp>
      <p:sp>
        <p:nvSpPr>
          <p:cNvPr id="1057" name="TextBox 1056">
            <a:extLst>
              <a:ext uri="{FF2B5EF4-FFF2-40B4-BE49-F238E27FC236}">
                <a16:creationId xmlns:a16="http://schemas.microsoft.com/office/drawing/2014/main" id="{4964578C-9CE6-2F3E-8E17-FA85AF609EDE}"/>
              </a:ext>
              <a:ext uri="{C183D7F6-B498-43B3-948B-1728B52AA6E4}">
                <adec:decorative xmlns:adec="http://schemas.microsoft.com/office/drawing/2017/decorative" val="0"/>
              </a:ext>
            </a:extLst>
          </p:cNvPr>
          <p:cNvSpPr txBox="1"/>
          <p:nvPr/>
        </p:nvSpPr>
        <p:spPr>
          <a:xfrm>
            <a:off x="4953152" y="534403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Segoe UI Semibold"/>
                <a:ea typeface="+mn-ea"/>
                <a:cs typeface="+mn-cs"/>
              </a:rPr>
              <a:t>Copilot no Outlook</a:t>
            </a:r>
          </a:p>
        </p:txBody>
      </p:sp>
      <p:sp>
        <p:nvSpPr>
          <p:cNvPr id="1063" name="TextBox 1062">
            <a:extLst>
              <a:ext uri="{FF2B5EF4-FFF2-40B4-BE49-F238E27FC236}">
                <a16:creationId xmlns:a16="http://schemas.microsoft.com/office/drawing/2014/main" id="{C2DE4968-89FA-F554-02C8-08C2FB282D84}"/>
              </a:ext>
              <a:ext uri="{C183D7F6-B498-43B3-948B-1728B52AA6E4}">
                <adec:decorative xmlns:adec="http://schemas.microsoft.com/office/drawing/2017/decorative" val="0"/>
              </a:ext>
            </a:extLst>
          </p:cNvPr>
          <p:cNvSpPr txBox="1"/>
          <p:nvPr/>
        </p:nvSpPr>
        <p:spPr>
          <a:xfrm>
            <a:off x="6756400" y="5182450"/>
            <a:ext cx="4852987" cy="507831"/>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a:ea typeface="+mn-ea"/>
                <a:cs typeface="+mn-cs"/>
              </a:rPr>
              <a:t>Agradecer à equipe por assistir ao discurso, pedindo ao </a:t>
            </a:r>
            <a:r>
              <a:rPr kumimoji="0" lang="pt-br" sz="1100" b="0" i="0" u="none" strike="noStrike" kern="1200" cap="none" spc="0" normalizeH="0" baseline="0" noProof="0" dirty="0" err="1">
                <a:ln>
                  <a:noFill/>
                </a:ln>
                <a:solidFill>
                  <a:prstClr val="black"/>
                </a:solidFill>
                <a:effectLst/>
                <a:uLnTx/>
                <a:uFillTx/>
                <a:latin typeface="Segoe UI"/>
                <a:ea typeface="+mn-ea"/>
                <a:cs typeface="+mn-cs"/>
              </a:rPr>
              <a:t>Copilot</a:t>
            </a:r>
            <a:r>
              <a:rPr kumimoji="0" lang="pt-br" sz="1100" b="0" i="0" u="none" strike="noStrike" kern="1200" cap="none" spc="0" normalizeH="0" baseline="0" noProof="0" dirty="0">
                <a:ln>
                  <a:noFill/>
                </a:ln>
                <a:solidFill>
                  <a:prstClr val="black"/>
                </a:solidFill>
                <a:effectLst/>
                <a:uLnTx/>
                <a:uFillTx/>
                <a:latin typeface="Segoe UI"/>
                <a:ea typeface="+mn-ea"/>
                <a:cs typeface="+mn-cs"/>
              </a:rPr>
              <a:t> que elabore uma resposta que possa ser </a:t>
            </a:r>
            <a:r>
              <a:rPr kumimoji="0" lang="pt-BR" sz="1100" b="0" i="0" u="none" strike="noStrike" kern="1200" cap="none" spc="0" normalizeH="0" baseline="0" noProof="0" dirty="0">
                <a:ln>
                  <a:noFill/>
                </a:ln>
                <a:solidFill>
                  <a:prstClr val="black"/>
                </a:solidFill>
                <a:effectLst/>
                <a:uLnTx/>
                <a:uFillTx/>
                <a:latin typeface="Segoe UI"/>
                <a:ea typeface="+mn-ea"/>
                <a:cs typeface="+mn-cs"/>
              </a:rPr>
              <a:t>pessoa</a:t>
            </a:r>
            <a:r>
              <a:rPr kumimoji="0" lang="pt-br" sz="1100" b="0" i="0" u="none" strike="noStrike" kern="1200" cap="none" spc="0" normalizeH="0" baseline="0" noProof="0" dirty="0">
                <a:ln>
                  <a:noFill/>
                </a:ln>
                <a:solidFill>
                  <a:prstClr val="black"/>
                </a:solidFill>
                <a:effectLst/>
                <a:uLnTx/>
                <a:uFillTx/>
                <a:latin typeface="Segoe UI"/>
                <a:ea typeface="+mn-ea"/>
                <a:cs typeface="+mn-cs"/>
              </a:rPr>
              <a:t>lizada em tom e comprimento, mesmo em movimento.</a:t>
            </a:r>
          </a:p>
        </p:txBody>
      </p:sp>
      <p:sp>
        <p:nvSpPr>
          <p:cNvPr id="1069" name="TextBox 1068">
            <a:extLst>
              <a:ext uri="{FF2B5EF4-FFF2-40B4-BE49-F238E27FC236}">
                <a16:creationId xmlns:a16="http://schemas.microsoft.com/office/drawing/2014/main" id="{C47155E7-DC7B-5871-D37D-169E1AF8A722}"/>
              </a:ext>
            </a:extLst>
          </p:cNvPr>
          <p:cNvSpPr txBox="1"/>
          <p:nvPr/>
        </p:nvSpPr>
        <p:spPr>
          <a:xfrm>
            <a:off x="4193059" y="6184400"/>
            <a:ext cx="2342263"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pt-br"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18">
                  <a:extLst>
                    <a:ext uri="{A12FA001-AC4F-418D-AE19-62706E023703}">
                      <ahyp:hlinkClr xmlns:ahyp="http://schemas.microsoft.com/office/drawing/2018/hyperlinkcolor" val="tx"/>
                    </a:ext>
                  </a:extLst>
                </a:hlinkClick>
              </a:rPr>
              <a:t>Documentação do produto </a:t>
            </a:r>
            <a:r>
              <a:rPr kumimoji="0" lang="pt-br" sz="1100" b="0" i="0" u="none" strike="noStrike" kern="1200" cap="none" spc="0" normalizeH="0" baseline="0" noProof="0">
                <a:ln>
                  <a:noFill/>
                </a:ln>
                <a:solidFill>
                  <a:srgbClr val="8661C5"/>
                </a:solidFill>
                <a:effectLst/>
                <a:uLnTx/>
                <a:uFillTx/>
                <a:latin typeface="Segoe UI Semibold"/>
                <a:ea typeface="+mn-ea"/>
                <a:cs typeface="Segoe UI Semibold" panose="020B0702040204020203" pitchFamily="34" charset="0"/>
                <a:hlinkClick r:id="rId18">
                  <a:extLst>
                    <a:ext uri="{A12FA001-AC4F-418D-AE19-62706E023703}">
                      <ahyp:hlinkClr xmlns:ahyp="http://schemas.microsoft.com/office/drawing/2018/hyperlinkcolor" val="tx"/>
                    </a:ext>
                  </a:extLst>
                </a:hlinkClick>
              </a:rPr>
              <a:t>Copilot</a:t>
            </a:r>
            <a:endParaRPr kumimoji="0" lang="en-US" sz="1100" b="0" i="0" u="none" strike="noStrike" kern="1200" cap="none" spc="0" normalizeH="0" baseline="0" noProof="0">
              <a:ln>
                <a:noFill/>
              </a:ln>
              <a:solidFill>
                <a:srgbClr val="8661C5"/>
              </a:solidFill>
              <a:effectLst/>
              <a:uLnTx/>
              <a:uFillTx/>
              <a:latin typeface="Segoe UI Semibold"/>
              <a:ea typeface="DengXian" panose="02010600030101010101" pitchFamily="2" charset="-122"/>
              <a:cs typeface="Segoe UI Semibold" panose="020B0702040204020203" pitchFamily="34" charset="0"/>
            </a:endParaRPr>
          </a:p>
        </p:txBody>
      </p:sp>
      <p:sp>
        <p:nvSpPr>
          <p:cNvPr id="1070" name="TextBox 1069">
            <a:extLst>
              <a:ext uri="{FF2B5EF4-FFF2-40B4-BE49-F238E27FC236}">
                <a16:creationId xmlns:a16="http://schemas.microsoft.com/office/drawing/2014/main" id="{CBACF029-7AEA-F439-E7C1-1694AA889C26}"/>
              </a:ext>
            </a:extLst>
          </p:cNvPr>
          <p:cNvSpPr txBox="1"/>
          <p:nvPr/>
        </p:nvSpPr>
        <p:spPr>
          <a:xfrm>
            <a:off x="6659378" y="6099762"/>
            <a:ext cx="2342263" cy="338554"/>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pt-br" sz="1100" b="0" i="0" u="none" strike="noStrike" kern="1200" cap="none" spc="0" normalizeH="0" baseline="0" noProof="0" dirty="0">
                <a:ln w="3175">
                  <a:noFill/>
                </a:ln>
                <a:solidFill>
                  <a:srgbClr val="8661C5"/>
                </a:solidFill>
                <a:effectLst/>
                <a:uLnTx/>
                <a:uFillTx/>
                <a:latin typeface="Segoe UI Semibold"/>
                <a:ea typeface="+mn-ea"/>
                <a:cs typeface="Segoe UI"/>
                <a:hlinkClick r:id="rId19">
                  <a:extLst>
                    <a:ext uri="{A12FA001-AC4F-418D-AE19-62706E023703}">
                      <ahyp:hlinkClr xmlns:ahyp="http://schemas.microsoft.com/office/drawing/2018/hyperlinkcolor" val="tx"/>
                    </a:ext>
                  </a:extLst>
                </a:hlinkClick>
              </a:rPr>
              <a:t>Copilot para site com adoção </a:t>
            </a:r>
            <a:br>
              <a:rPr kumimoji="0" lang="pt-br" sz="1100" b="0" i="0" u="none" strike="noStrike" kern="1200" cap="none" spc="0" normalizeH="0" baseline="0" noProof="0" dirty="0">
                <a:ln w="3175">
                  <a:noFill/>
                </a:ln>
                <a:solidFill>
                  <a:srgbClr val="8661C5"/>
                </a:solidFill>
                <a:effectLst/>
                <a:uLnTx/>
                <a:uFillTx/>
                <a:latin typeface="Segoe UI Semibold"/>
                <a:ea typeface="+mn-ea"/>
                <a:cs typeface="Segoe UI"/>
                <a:hlinkClick r:id="rId19">
                  <a:extLst>
                    <a:ext uri="{A12FA001-AC4F-418D-AE19-62706E023703}">
                      <ahyp:hlinkClr xmlns:ahyp="http://schemas.microsoft.com/office/drawing/2018/hyperlinkcolor" val="tx"/>
                    </a:ext>
                  </a:extLst>
                </a:hlinkClick>
              </a:rPr>
            </a:br>
            <a:r>
              <a:rPr kumimoji="0" lang="pt-br" sz="1100" b="0" i="0" u="none" strike="noStrike" kern="1200" cap="none" spc="0" normalizeH="0" baseline="0" noProof="0" dirty="0">
                <a:ln w="3175">
                  <a:noFill/>
                </a:ln>
                <a:solidFill>
                  <a:srgbClr val="8661C5"/>
                </a:solidFill>
                <a:effectLst/>
                <a:uLnTx/>
                <a:uFillTx/>
                <a:latin typeface="Segoe UI Semibold"/>
                <a:ea typeface="+mn-ea"/>
                <a:cs typeface="Segoe UI"/>
                <a:hlinkClick r:id="rId19">
                  <a:extLst>
                    <a:ext uri="{A12FA001-AC4F-418D-AE19-62706E023703}">
                      <ahyp:hlinkClr xmlns:ahyp="http://schemas.microsoft.com/office/drawing/2018/hyperlinkcolor" val="tx"/>
                    </a:ext>
                  </a:extLst>
                </a:hlinkClick>
              </a:rPr>
              <a:t>do Microsoft 365</a:t>
            </a:r>
            <a:endParaRPr kumimoji="0" lang="en-US" sz="1100" b="0" i="0" u="none" strike="noStrike" kern="1200" cap="none" spc="0" normalizeH="0" baseline="0" noProof="0" dirty="0">
              <a:ln>
                <a:noFill/>
              </a:ln>
              <a:solidFill>
                <a:srgbClr val="8661C5"/>
              </a:solidFill>
              <a:effectLst/>
              <a:uLnTx/>
              <a:uFillTx/>
              <a:latin typeface="Segoe UI Semibold"/>
              <a:ea typeface="DengXian" panose="02010600030101010101" pitchFamily="2" charset="-122"/>
              <a:cs typeface="Arial" panose="020B0604020202020204" pitchFamily="34" charset="0"/>
            </a:endParaRPr>
          </a:p>
        </p:txBody>
      </p:sp>
      <p:sp>
        <p:nvSpPr>
          <p:cNvPr id="1071" name="TextBox 1070">
            <a:extLst>
              <a:ext uri="{FF2B5EF4-FFF2-40B4-BE49-F238E27FC236}">
                <a16:creationId xmlns:a16="http://schemas.microsoft.com/office/drawing/2014/main" id="{4F3B91BE-F288-A001-C145-8EE2ECD07EB0}"/>
              </a:ext>
            </a:extLst>
          </p:cNvPr>
          <p:cNvSpPr txBox="1"/>
          <p:nvPr/>
        </p:nvSpPr>
        <p:spPr>
          <a:xfrm>
            <a:off x="9125697" y="6185137"/>
            <a:ext cx="2342263" cy="167803"/>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pt-br" sz="1100" b="0" i="0" u="none" strike="noStrike" kern="1200" cap="none" spc="0" normalizeH="0" baseline="0" noProof="0">
                <a:ln w="3175">
                  <a:noFill/>
                </a:ln>
                <a:solidFill>
                  <a:srgbClr val="8661C5"/>
                </a:solidFill>
                <a:effectLst/>
                <a:uLnTx/>
                <a:uFillTx/>
                <a:latin typeface="Segoe UI Semibold"/>
                <a:ea typeface="+mn-ea"/>
                <a:cs typeface="Segoe UI"/>
                <a:hlinkClick r:id="rId20">
                  <a:extLst>
                    <a:ext uri="{A12FA001-AC4F-418D-AE19-62706E023703}">
                      <ahyp:hlinkClr xmlns:ahyp="http://schemas.microsoft.com/office/drawing/2018/hyperlinkcolor" val="tx"/>
                    </a:ext>
                  </a:extLst>
                </a:hlinkClick>
              </a:rPr>
              <a:t>Como usar o Copilot</a:t>
            </a:r>
            <a:endParaRPr kumimoji="0" lang="en-US" sz="1100" b="0" i="0" u="none" strike="noStrike" kern="1200" cap="none" spc="0" normalizeH="0" baseline="0" noProof="0">
              <a:ln w="3175">
                <a:noFill/>
              </a:ln>
              <a:solidFill>
                <a:srgbClr val="8661C5"/>
              </a:solidFill>
              <a:effectLst/>
              <a:uLnTx/>
              <a:uFillTx/>
              <a:latin typeface="Segoe UI Semibold"/>
              <a:ea typeface="+mn-ea"/>
              <a:cs typeface="Segoe UI"/>
            </a:endParaRP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prstClr val="black"/>
                </a:solidFill>
                <a:effectLst/>
                <a:uLnTx/>
                <a:uFillTx/>
                <a:latin typeface="Segoe UI"/>
                <a:ea typeface="+mn-ea"/>
                <a:cs typeface="+mn-cs"/>
              </a:rPr>
              <a:t>Microsoft 365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347378" cy="561486"/>
          </a:xfrm>
          <a:prstGeom prst="rect">
            <a:avLst/>
          </a:prstGeom>
          <a:solidFill>
            <a:schemeClr val="bg2"/>
          </a:solidFill>
        </p:spPr>
        <p:txBody>
          <a:bodyPr wrap="square" lIns="182880" tIns="108000"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pt-br" sz="11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Banco de ícones:</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Logotipo do Microsoft Excel - PNG e Vetor - Baixar logotipo">
              <a:hlinkClick r:id="rId21"/>
              <a:extLst>
                <a:ext uri="{FF2B5EF4-FFF2-40B4-BE49-F238E27FC236}">
                  <a16:creationId xmlns:a16="http://schemas.microsoft.com/office/drawing/2014/main" id="{8F158F4A-0557-4EB3-75DA-835959493C89}"/>
                </a:ext>
              </a:extLst>
            </p:cNvPr>
            <p:cNvPicPr>
              <a:picLocks noChangeArrowheads="1"/>
            </p:cNvPicPr>
            <p:nvPr/>
          </p:nvPicPr>
          <p:blipFill rotWithShape="1">
            <a:blip r:embed="rId22"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Logotipo Microsoft PowerPoint - PNG e Vetor - Baixar logotipo">
              <a:hlinkClick r:id="rId13"/>
              <a:extLst>
                <a:ext uri="{FF2B5EF4-FFF2-40B4-BE49-F238E27FC236}">
                  <a16:creationId xmlns:a16="http://schemas.microsoft.com/office/drawing/2014/main" id="{5F19379A-147E-0335-8BD4-1F163318069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Logotipo, símbolo, significado, história, PNG, Microsoft Teams">
              <a:hlinkClick r:id="rId9"/>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tipo SVG, baixar grátis, id: 101874 - Brandlogos.net">
              <a:hlinkClick r:id="rId7"/>
              <a:extLst>
                <a:ext uri="{FF2B5EF4-FFF2-40B4-BE49-F238E27FC236}">
                  <a16:creationId xmlns:a16="http://schemas.microsoft.com/office/drawing/2014/main" id="{7AFF613E-BE21-4995-D34C-15C1A4248D87}"/>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3"/>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Ícone do OneNote de estilo plano - Disponível em fontes de ícone SVG, PNG, EPS, AI &amp;">
              <a:hlinkClick r:id="rId23"/>
              <a:extLst>
                <a:ext uri="{FF2B5EF4-FFF2-40B4-BE49-F238E27FC236}">
                  <a16:creationId xmlns:a16="http://schemas.microsoft.com/office/drawing/2014/main" id="{DED28364-B60D-1697-AAE8-48872073519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25"/>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Imagem contendo gráficos, logotipo, símbolo, azul elétrico&#10;&#10;Descrição gerada automaticamente">
              <a:hlinkClick r:id="rId25"/>
              <a:extLst>
                <a:ext uri="{FF2B5EF4-FFF2-40B4-BE49-F238E27FC236}">
                  <a16:creationId xmlns:a16="http://schemas.microsoft.com/office/drawing/2014/main" id="{709545DF-9136-0108-A8F4-56F58FCE96A4}"/>
                </a:ext>
              </a:extLst>
            </p:cNvPr>
            <p:cNvPicPr>
              <a:picLocks noChangeAspect="1"/>
            </p:cNvPicPr>
            <p:nvPr/>
          </p:nvPicPr>
          <p:blipFill>
            <a:blip r:embed="rId26"/>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7"/>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Ícone de quadro branco em Windows 11 Color Style">
              <a:hlinkClick r:id="rId27"/>
              <a:extLst>
                <a:ext uri="{FF2B5EF4-FFF2-40B4-BE49-F238E27FC236}">
                  <a16:creationId xmlns:a16="http://schemas.microsoft.com/office/drawing/2014/main" id="{69AB0380-4C15-A6BB-9634-4CC891FA94DD}"/>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9"/>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9"/>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724341" y="6815379"/>
              <a:ext cx="382586" cy="382585"/>
            </a:xfrm>
            <a:prstGeom prst="rect">
              <a:avLst/>
            </a:prstGeom>
          </p:spPr>
        </p:pic>
      </p:grpSp>
      <p:sp>
        <p:nvSpPr>
          <p:cNvPr id="5" name="TextBox 4">
            <a:extLst>
              <a:ext uri="{FF2B5EF4-FFF2-40B4-BE49-F238E27FC236}">
                <a16:creationId xmlns:a16="http://schemas.microsoft.com/office/drawing/2014/main" id="{23C42000-3629-E6D1-2D9D-FD08967396F6}"/>
              </a:ext>
            </a:extLst>
          </p:cNvPr>
          <p:cNvSpPr txBox="1"/>
          <p:nvPr/>
        </p:nvSpPr>
        <p:spPr>
          <a:xfrm>
            <a:off x="533446" y="4546101"/>
            <a:ext cx="2976951" cy="1261884"/>
          </a:xfrm>
          <a:prstGeom prst="rect">
            <a:avLst/>
          </a:prstGeom>
        </p:spPr>
        <p:txBody>
          <a:bodyPr wrap="square" lIns="0" tIns="0" rIns="0" bIns="0" anchor="ctr">
            <a:spAutoFit/>
          </a:bodyPr>
          <a:lstStyle/>
          <a:p>
            <a:pPr>
              <a:spcBef>
                <a:spcPts val="3600"/>
              </a:spcBef>
              <a:defRPr/>
            </a:pPr>
            <a:r>
              <a:rPr lang="pt-br" sz="2800" dirty="0">
                <a:ln w="3175">
                  <a:noFill/>
                </a:ln>
                <a:gradFill>
                  <a:gsLst>
                    <a:gs pos="33000">
                      <a:srgbClr val="1F78D4"/>
                    </a:gs>
                    <a:gs pos="81000">
                      <a:srgbClr val="8678D6"/>
                    </a:gs>
                  </a:gsLst>
                  <a:lin ang="2700000" scaled="1"/>
                </a:gradFill>
                <a:latin typeface="Segoe UI Semibold"/>
              </a:rPr>
              <a:t>68% das pessoas</a:t>
            </a:r>
            <a:r>
              <a:rPr lang="pt-br" sz="5400" dirty="0">
                <a:ln w="3175">
                  <a:noFill/>
                </a:ln>
                <a:gradFill>
                  <a:gsLst>
                    <a:gs pos="33000">
                      <a:srgbClr val="1F78D4"/>
                    </a:gs>
                    <a:gs pos="81000">
                      <a:srgbClr val="8678D6"/>
                    </a:gs>
                  </a:gsLst>
                  <a:lin ang="2700000" scaled="1"/>
                </a:gradFill>
                <a:latin typeface="Segoe UI Semibold"/>
              </a:rPr>
              <a:t> </a:t>
            </a:r>
            <a:br>
              <a:rPr dirty="0"/>
            </a:br>
            <a:r>
              <a:rPr lang="pt-br" sz="1400" dirty="0">
                <a:solidFill>
                  <a:prstClr val="black"/>
                </a:solidFill>
                <a:latin typeface="Segoe UI"/>
                <a:cs typeface="Segoe UI"/>
              </a:rPr>
              <a:t>dizem que não conseguem ter foco suficiente durante o dia de trabalho</a:t>
            </a:r>
            <a:endParaRPr lang="en-US" dirty="0"/>
          </a:p>
        </p:txBody>
      </p:sp>
    </p:spTree>
    <p:extLst>
      <p:ext uri="{BB962C8B-B14F-4D97-AF65-F5344CB8AC3E}">
        <p14:creationId xmlns:p14="http://schemas.microsoft.com/office/powerpoint/2010/main" val="35327064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40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3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2.xml><?xml version="1.0" encoding="utf-8"?>
<a:theme xmlns:a="http://schemas.openxmlformats.org/drawingml/2006/main" name="Microsoft 365 PPT Template - 2018">
  <a:themeElements>
    <a:clrScheme name="Microsoft 365">
      <a:dk1>
        <a:srgbClr val="282828"/>
      </a:dk1>
      <a:lt1>
        <a:srgbClr val="FFFFFF"/>
      </a:lt1>
      <a:dk2>
        <a:srgbClr val="282828"/>
      </a:dk2>
      <a:lt2>
        <a:srgbClr val="FFFFFF"/>
      </a:lt2>
      <a:accent1>
        <a:srgbClr val="0078D7"/>
      </a:accent1>
      <a:accent2>
        <a:srgbClr val="002050"/>
      </a:accent2>
      <a:accent3>
        <a:srgbClr val="939393"/>
      </a:accent3>
      <a:accent4>
        <a:srgbClr val="00BCF2"/>
      </a:accent4>
      <a:accent5>
        <a:srgbClr val="6C6E6C"/>
      </a:accent5>
      <a:accent6>
        <a:srgbClr val="2E2F2E"/>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55275FD4-8DF5-4C52-A457-05A4806FE12B}" vid="{A2E6CB10-4510-4B20-9E05-33C56DE8ACD6}"/>
    </a:ext>
  </a:extLst>
</a:theme>
</file>

<file path=ppt/theme/theme3.xml><?xml version="1.0" encoding="utf-8"?>
<a:theme xmlns:a="http://schemas.openxmlformats.org/drawingml/2006/main" name="3_White Template">
  <a:themeElements>
    <a:clrScheme name="Copilo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4.xml><?xml version="1.0" encoding="utf-8"?>
<a:theme xmlns:a="http://schemas.openxmlformats.org/drawingml/2006/main" name="4_White Template">
  <a:themeElements>
    <a:clrScheme name="Copilo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5.xml><?xml version="1.0" encoding="utf-8"?>
<a:theme xmlns:a="http://schemas.openxmlformats.org/drawingml/2006/main" name="Light 16x9">
  <a:themeElements>
    <a:clrScheme name="Theme Colors Light">
      <a:dk1>
        <a:srgbClr val="000000"/>
      </a:dk1>
      <a:lt1>
        <a:srgbClr val="FFFFFF"/>
      </a:lt1>
      <a:dk2>
        <a:srgbClr val="463668"/>
      </a:dk2>
      <a:lt2>
        <a:srgbClr val="E8E6DF"/>
      </a:lt2>
      <a:accent1>
        <a:srgbClr val="463668"/>
      </a:accent1>
      <a:accent2>
        <a:srgbClr val="C5B4E3"/>
      </a:accent2>
      <a:accent3>
        <a:srgbClr val="C03BC4"/>
      </a:accent3>
      <a:accent4>
        <a:srgbClr val="8C8279"/>
      </a:accent4>
      <a:accent5>
        <a:srgbClr val="D59ED7"/>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25E51840-26E3-AE40-82CB-D980997E7694}" vid="{8EC9F8B5-290A-A540-8AFB-B5FA6EE0697C}"/>
    </a:ext>
  </a:extLst>
</a:theme>
</file>

<file path=ppt/theme/theme6.xml><?xml version="1.0" encoding="utf-8"?>
<a:theme xmlns:a="http://schemas.openxmlformats.org/drawingml/2006/main" name="3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7.xml><?xml version="1.0" encoding="utf-8"?>
<a:theme xmlns:a="http://schemas.openxmlformats.org/drawingml/2006/main" name="6_White template">
  <a:themeElements>
    <a:clrScheme name="Custom 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3175">
          <a:solidFill>
            <a:schemeClr val="bg1">
              <a:lumMod val="75000"/>
            </a:schemeClr>
          </a:solidFill>
          <a:prstDash val="dash"/>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Teams_Template.potx" id="{9B9D4552-29B2-48DE-8EE1-B9D652F0E989}" vid="{096EBCCE-1335-4D44-80C4-E6BBB310624C}"/>
    </a:ext>
  </a:extLst>
</a:theme>
</file>

<file path=ppt/theme/theme8.xml><?xml version="1.0" encoding="utf-8"?>
<a:theme xmlns:a="http://schemas.openxmlformats.org/drawingml/2006/main" name="White Template">
  <a:themeElements>
    <a:clrScheme name="Copilo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3293bf9-c36b-4820-8614-1173818622d2" xsi:nil="true"/>
    <lcf76f155ced4ddcb4097134ff3c332f xmlns="14f136f8-d6e3-432a-ae76-0cd9ae994d5c">
      <Terms xmlns="http://schemas.microsoft.com/office/infopath/2007/PartnerControls"/>
    </lcf76f155ced4ddcb4097134ff3c332f>
    <Revisado xmlns="14f136f8-d6e3-432a-ae76-0cd9ae994d5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FE86F58F15CF64E9ED39C9A6DA3E724" ma:contentTypeVersion="17" ma:contentTypeDescription="Create a new document." ma:contentTypeScope="" ma:versionID="80ffe3b5e75322de8cbb78a47969260a">
  <xsd:schema xmlns:xsd="http://www.w3.org/2001/XMLSchema" xmlns:xs="http://www.w3.org/2001/XMLSchema" xmlns:p="http://schemas.microsoft.com/office/2006/metadata/properties" xmlns:ns2="14f136f8-d6e3-432a-ae76-0cd9ae994d5c" xmlns:ns3="33293bf9-c36b-4820-8614-1173818622d2" targetNamespace="http://schemas.microsoft.com/office/2006/metadata/properties" ma:root="true" ma:fieldsID="67488784dc32b9e871d0e76b2dc7faf6" ns2:_="" ns3:_="">
    <xsd:import namespace="14f136f8-d6e3-432a-ae76-0cd9ae994d5c"/>
    <xsd:import namespace="33293bf9-c36b-4820-8614-1173818622d2"/>
    <xsd:element name="properties">
      <xsd:complexType>
        <xsd:sequence>
          <xsd:element name="documentManagement">
            <xsd:complexType>
              <xsd:all>
                <xsd:element ref="ns2:Revisado" minOccurs="0"/>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f136f8-d6e3-432a-ae76-0cd9ae994d5c" elementFormDefault="qualified">
    <xsd:import namespace="http://schemas.microsoft.com/office/2006/documentManagement/types"/>
    <xsd:import namespace="http://schemas.microsoft.com/office/infopath/2007/PartnerControls"/>
    <xsd:element name="Revisado" ma:index="3" nillable="true" ma:displayName="Revisado" ma:format="Dropdown" ma:internalName="Revisado" ma:readOnly="false">
      <xsd:simpleType>
        <xsd:restriction base="dms:Choice">
          <xsd:enumeration value="No"/>
          <xsd:enumeration value="Si"/>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39763afe-5725-41ae-9925-6d40a12374d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hidden="true" ma:internalName="MediaServiceOCR"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293bf9-c36b-4820-8614-1173818622d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aa71f8c-c75b-475f-b5bb-f930b6eac745}" ma:internalName="TaxCatchAll" ma:readOnly="false" ma:showField="CatchAllData" ma:web="33293bf9-c36b-4820-8614-1173818622d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535532-3F6F-4BE8-B7D7-0C3C99B87893}">
  <ds:schemaRefs>
    <ds:schemaRef ds:uri="http://schemas.microsoft.com/sharepoint/v3/contenttype/forms"/>
  </ds:schemaRefs>
</ds:datastoreItem>
</file>

<file path=customXml/itemProps2.xml><?xml version="1.0" encoding="utf-8"?>
<ds:datastoreItem xmlns:ds="http://schemas.openxmlformats.org/officeDocument/2006/customXml" ds:itemID="{36D84C41-738F-4944-B167-794E1A04BD4E}">
  <ds:schemaRefs>
    <ds:schemaRef ds:uri="http://schemas.microsoft.com/office/2006/documentManagement/types"/>
    <ds:schemaRef ds:uri="http://schemas.microsoft.com/office/2006/metadata/properties"/>
    <ds:schemaRef ds:uri="http://schemas.openxmlformats.org/package/2006/metadata/core-properties"/>
    <ds:schemaRef ds:uri="http://purl.org/dc/dcmitype/"/>
    <ds:schemaRef ds:uri="http://purl.org/dc/terms/"/>
    <ds:schemaRef ds:uri="http://purl.org/dc/elements/1.1/"/>
    <ds:schemaRef ds:uri="14f136f8-d6e3-432a-ae76-0cd9ae994d5c"/>
    <ds:schemaRef ds:uri="http://schemas.microsoft.com/office/infopath/2007/PartnerControls"/>
    <ds:schemaRef ds:uri="33293bf9-c36b-4820-8614-1173818622d2"/>
    <ds:schemaRef ds:uri="http://www.w3.org/XML/1998/namespace"/>
  </ds:schemaRefs>
</ds:datastoreItem>
</file>

<file path=customXml/itemProps3.xml><?xml version="1.0" encoding="utf-8"?>
<ds:datastoreItem xmlns:ds="http://schemas.openxmlformats.org/officeDocument/2006/customXml" ds:itemID="{D15B6032-D87E-4CF1-A33A-2D643732E2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f136f8-d6e3-432a-ae76-0cd9ae994d5c"/>
    <ds:schemaRef ds:uri="33293bf9-c36b-4820-8614-1173818622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649</TotalTime>
  <Words>14157</Words>
  <Application>Microsoft Office PowerPoint</Application>
  <PresentationFormat>Panorámica</PresentationFormat>
  <Paragraphs>1341</Paragraphs>
  <Slides>87</Slides>
  <Notes>87</Notes>
  <HiddenSlides>2</HiddenSlides>
  <MMClips>0</MMClips>
  <ScaleCrop>false</ScaleCrop>
  <HeadingPairs>
    <vt:vector size="4" baseType="variant">
      <vt:variant>
        <vt:lpstr>Tema</vt:lpstr>
      </vt:variant>
      <vt:variant>
        <vt:i4>8</vt:i4>
      </vt:variant>
      <vt:variant>
        <vt:lpstr>Títulos de diapositiva</vt:lpstr>
      </vt:variant>
      <vt:variant>
        <vt:i4>87</vt:i4>
      </vt:variant>
    </vt:vector>
  </HeadingPairs>
  <TitlesOfParts>
    <vt:vector size="95" baseType="lpstr">
      <vt:lpstr>3_White Template</vt:lpstr>
      <vt:lpstr>Microsoft 365 PPT Template - 2018</vt:lpstr>
      <vt:lpstr>3_White Template</vt:lpstr>
      <vt:lpstr>4_White Template</vt:lpstr>
      <vt:lpstr>Light 16x9</vt:lpstr>
      <vt:lpstr>3_White Template</vt:lpstr>
      <vt:lpstr>6_White template</vt:lpstr>
      <vt:lpstr>White Template</vt:lpstr>
      <vt:lpstr>Copilot para mapeamento de pessoa e cenário do Microsoft 365 </vt:lpstr>
      <vt:lpstr>Diretrizes da apresentação</vt:lpstr>
      <vt:lpstr>Biblioteca de cenários do Copilot para Microsoft 365 Demonstrações, casos de uso, instruções e orientação imediata</vt:lpstr>
      <vt:lpstr>O ritmo e o volume de trabalho só aumentaram.</vt:lpstr>
      <vt:lpstr>Copilot traz IA para todos. Fumções de suporte como...</vt:lpstr>
      <vt:lpstr>Clique no caso de uso que você gostaria de revisar</vt:lpstr>
      <vt:lpstr>Copilot para  Microsoft 365,  IA para executivos</vt:lpstr>
      <vt:lpstr>Seu assistente pessoal de IA</vt:lpstr>
      <vt:lpstr>Preparar-se para um endereço de toda a empresa</vt:lpstr>
      <vt:lpstr>Preparar-se para um endereço de toda a empresa </vt:lpstr>
      <vt:lpstr>Um dia na vida de um executivo</vt:lpstr>
      <vt:lpstr>Copilot para  Microsoft 365,  IA para RH</vt:lpstr>
      <vt:lpstr>Banir o processo trabalhoso</vt:lpstr>
      <vt:lpstr>Copilot para fluxo de trabalho de contratação aumentado do Microsoft 365</vt:lpstr>
      <vt:lpstr>Copilot para fluxo de trabalho de contratação aumentado  do Microsoft 365 </vt:lpstr>
      <vt:lpstr>Um dia na vida da gerência de RH </vt:lpstr>
      <vt:lpstr>Copilot para  Microsoft 365,  IA para operações</vt:lpstr>
      <vt:lpstr>Capturar ações para manter as operações em execução</vt:lpstr>
      <vt:lpstr>Resolver um problema de produção com o Copilot para Microsoft 365</vt:lpstr>
      <vt:lpstr>Resolver um problema de produção com o Copilot para Microsoft 365 </vt:lpstr>
      <vt:lpstr>Um dia na vida da gerência de operações</vt:lpstr>
      <vt:lpstr>Copilot para Microsoft 365,  IA para vendas</vt:lpstr>
      <vt:lpstr>Dar à sua equipe de vendas um assistente de IA</vt:lpstr>
      <vt:lpstr>Fornecer melhores apresentações de vendas com um assistente de IA</vt:lpstr>
      <vt:lpstr>Fornecer melhores apresentações de vendas com um assistente de IA </vt:lpstr>
      <vt:lpstr>Um dia na vida de um Lead de Vendas</vt:lpstr>
      <vt:lpstr>Copilot para  Microsoft 365,  IA para marketing</vt:lpstr>
      <vt:lpstr>Ninguém precisa começar do zero</vt:lpstr>
      <vt:lpstr>Criar um discurso de marketing em tempo recorde</vt:lpstr>
      <vt:lpstr>Criar um discurso de marketing em tempo recorde </vt:lpstr>
      <vt:lpstr>Um dia na vida da gerência de marketing</vt:lpstr>
      <vt:lpstr>Copilot para  Microsoft 365,  IA para finanças</vt:lpstr>
      <vt:lpstr>Simplifique as decisões financeiras</vt:lpstr>
      <vt:lpstr>Concluir uma aquisição com o Copilot para Microsoft 365</vt:lpstr>
      <vt:lpstr>Concluir uma aquisição com o Copilot para Microsoft 365 </vt:lpstr>
      <vt:lpstr>Um dia na vida do analista financeiro</vt:lpstr>
      <vt:lpstr>Copilot para  Microsoft 365,  IA para TI</vt:lpstr>
      <vt:lpstr>Capturar ações para manter as operações em execução </vt:lpstr>
      <vt:lpstr>Como implantar uma atualização crítica com o Copilot  para Microsoft 365</vt:lpstr>
      <vt:lpstr>Como implantar uma atualização crítica com o Copilot  para Microsoft 365 </vt:lpstr>
      <vt:lpstr>Um dia na vida da administração de TI</vt:lpstr>
      <vt:lpstr>Copilot para Microsoft 365 Banking/Credit umions</vt:lpstr>
      <vt:lpstr>Copilot no Word para Bancos/Cooperativas</vt:lpstr>
      <vt:lpstr>Copilot em Excel para Bancos/Cooperativas</vt:lpstr>
      <vt:lpstr>Copilot en PowerPoint para Banca/Cooperativas</vt:lpstr>
      <vt:lpstr>Copilot en Teams para Banca/Cooperativas</vt:lpstr>
      <vt:lpstr>Copilot en Outlook para Banca/Cooperativas</vt:lpstr>
      <vt:lpstr>Copilot para  Microsoft 365  Sector Retail</vt:lpstr>
      <vt:lpstr>Copilot en Word para Retail</vt:lpstr>
      <vt:lpstr>Copilot en Excel para Retail </vt:lpstr>
      <vt:lpstr>Copilot en PowerPoint para Retail</vt:lpstr>
      <vt:lpstr>Copilot en Teams para Retail</vt:lpstr>
      <vt:lpstr>Copilot en Outlook para Retail</vt:lpstr>
      <vt:lpstr>Copilot para  Microsoft 365  Sector Seguros</vt:lpstr>
      <vt:lpstr>Copilot no Word para Seguros</vt:lpstr>
      <vt:lpstr>Copilot en PowerPoint para Seguros</vt:lpstr>
      <vt:lpstr>Copilot en Excel para Seguros </vt:lpstr>
      <vt:lpstr>Copilot en Teams para Seguros</vt:lpstr>
      <vt:lpstr>Copilot en Outlook para Seguros</vt:lpstr>
      <vt:lpstr>Copilot para  Microsoft 365  en Salud</vt:lpstr>
      <vt:lpstr>Copilot en Word para Salud</vt:lpstr>
      <vt:lpstr>Copilot en Excel para Salud </vt:lpstr>
      <vt:lpstr>Copilot en PowerPoint para Salud</vt:lpstr>
      <vt:lpstr>Copilot en Teams para Salud</vt:lpstr>
      <vt:lpstr>Copilot en Outlook para Salud</vt:lpstr>
      <vt:lpstr>Copilot para  Microsoft 365  en Manufactura</vt:lpstr>
      <vt:lpstr>Copilot en Word para Manufactura</vt:lpstr>
      <vt:lpstr>Copilot en Excel para Manufactura</vt:lpstr>
      <vt:lpstr>Copilot en PowerPoint para Manufactura</vt:lpstr>
      <vt:lpstr>Copilot en Teams para Manufactura</vt:lpstr>
      <vt:lpstr>Copilot en Outlook para Manufactura</vt:lpstr>
      <vt:lpstr>Veja como os aplicativos fumcionam – Clicar no ícone para uma demonstração</vt:lpstr>
      <vt:lpstr>Saiba como solicitar o Copilot</vt:lpstr>
      <vt:lpstr>Modo de uso: Copilot no PowerPoint Observar que os prompts específicos mostrados podem variar</vt:lpstr>
      <vt:lpstr>Encontrar mais prompts do PowerPoint para tentar no Copilot Lab</vt:lpstr>
      <vt:lpstr>Modo de uso: Copilot no Word no documento Observar que os prompts específicos mostrados podem variar</vt:lpstr>
      <vt:lpstr>Modo de uso: Copilot no Word no painel de bate-papo  do Copilot Observar que os prompts específicos mostrados podem variar</vt:lpstr>
      <vt:lpstr>Encontrar mais prompts do Word para tentar no  Copilot Lab</vt:lpstr>
      <vt:lpstr>Modo de uso: Copilot no Teams para bate-papo Observar que os prompts específicos mostrados podem variar</vt:lpstr>
      <vt:lpstr>Modo de uso: Copilot no Teams durante uma reumião Observar que os prompts específicos mostrados podem variar</vt:lpstr>
      <vt:lpstr>Modo de uso: Copilot no Teams após uma reumião Observar que os prompts específicos mostrados podem variar</vt:lpstr>
      <vt:lpstr>Encontrar mais prompts do Teams para experimentar no Copilot Lab</vt:lpstr>
      <vt:lpstr>Modo de uso: Copilot no Microsoft Copilot Observar que os prompts específicos mostrados podem variar</vt:lpstr>
      <vt:lpstr>Encontrar mais prompts do Microsoft 365 Copilot no  Copilot Lab</vt:lpstr>
      <vt:lpstr>Modo de uso: Copilot no Outlook Observar que os prompts específicos mostrados podem variar</vt:lpstr>
      <vt:lpstr>Modo de uso: Copilot no Excel Observar que os prompts específicos mostrados podem variar</vt:lpstr>
      <vt:lpstr>Agradecemos  a atenção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Rocha (SHE/HER)</dc:creator>
  <cp:lastModifiedBy>María Cristina Erazo</cp:lastModifiedBy>
  <cp:revision>130</cp:revision>
  <dcterms:created xsi:type="dcterms:W3CDTF">2023-10-16T18:30:37Z</dcterms:created>
  <dcterms:modified xsi:type="dcterms:W3CDTF">2024-05-02T14:31:09Z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0x0101006FE86F58F15CF64E9ED39C9A6DA3E724</vt:lpwstr>
  </property>
  <property fmtid="{D5CDD505-2E9C-101B-9397-08002B2CF9AE}" pid="3" name="MediaServiceImageTags">
    <vt:lpwstr/>
  </property>
</Properties>
</file>